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7" r:id="rId2"/>
    <p:sldMasterId id="2147483655" r:id="rId3"/>
    <p:sldMasterId id="2147483884" r:id="rId4"/>
    <p:sldMasterId id="2147483896" r:id="rId5"/>
    <p:sldMasterId id="2147483908" r:id="rId6"/>
    <p:sldMasterId id="2147483920" r:id="rId7"/>
    <p:sldMasterId id="2147483932" r:id="rId8"/>
    <p:sldMasterId id="2147483947" r:id="rId9"/>
    <p:sldMasterId id="2147483959" r:id="rId10"/>
    <p:sldMasterId id="2147483971" r:id="rId11"/>
    <p:sldMasterId id="2147483986" r:id="rId12"/>
  </p:sldMasterIdLst>
  <p:notesMasterIdLst>
    <p:notesMasterId r:id="rId81"/>
  </p:notesMasterIdLst>
  <p:sldIdLst>
    <p:sldId id="259" r:id="rId13"/>
    <p:sldId id="512" r:id="rId14"/>
    <p:sldId id="513" r:id="rId15"/>
    <p:sldId id="514" r:id="rId16"/>
    <p:sldId id="515" r:id="rId17"/>
    <p:sldId id="516" r:id="rId18"/>
    <p:sldId id="470" r:id="rId19"/>
    <p:sldId id="471" r:id="rId20"/>
    <p:sldId id="472" r:id="rId21"/>
    <p:sldId id="473" r:id="rId22"/>
    <p:sldId id="474" r:id="rId23"/>
    <p:sldId id="475" r:id="rId24"/>
    <p:sldId id="476" r:id="rId25"/>
    <p:sldId id="477" r:id="rId26"/>
    <p:sldId id="478" r:id="rId27"/>
    <p:sldId id="479" r:id="rId28"/>
    <p:sldId id="480" r:id="rId29"/>
    <p:sldId id="481" r:id="rId30"/>
    <p:sldId id="482" r:id="rId31"/>
    <p:sldId id="483" r:id="rId32"/>
    <p:sldId id="484" r:id="rId33"/>
    <p:sldId id="485" r:id="rId34"/>
    <p:sldId id="486" r:id="rId35"/>
    <p:sldId id="487" r:id="rId36"/>
    <p:sldId id="488" r:id="rId37"/>
    <p:sldId id="489" r:id="rId38"/>
    <p:sldId id="490" r:id="rId39"/>
    <p:sldId id="491" r:id="rId40"/>
    <p:sldId id="492" r:id="rId41"/>
    <p:sldId id="493" r:id="rId42"/>
    <p:sldId id="494" r:id="rId43"/>
    <p:sldId id="495" r:id="rId44"/>
    <p:sldId id="496" r:id="rId45"/>
    <p:sldId id="497" r:id="rId46"/>
    <p:sldId id="526" r:id="rId47"/>
    <p:sldId id="525" r:id="rId48"/>
    <p:sldId id="519" r:id="rId49"/>
    <p:sldId id="524" r:id="rId50"/>
    <p:sldId id="521" r:id="rId51"/>
    <p:sldId id="522" r:id="rId52"/>
    <p:sldId id="385" r:id="rId53"/>
    <p:sldId id="498" r:id="rId54"/>
    <p:sldId id="509" r:id="rId55"/>
    <p:sldId id="558" r:id="rId56"/>
    <p:sldId id="499" r:id="rId57"/>
    <p:sldId id="417" r:id="rId58"/>
    <p:sldId id="500" r:id="rId59"/>
    <p:sldId id="419" r:id="rId60"/>
    <p:sldId id="420" r:id="rId61"/>
    <p:sldId id="501" r:id="rId62"/>
    <p:sldId id="502" r:id="rId63"/>
    <p:sldId id="503" r:id="rId64"/>
    <p:sldId id="424" r:id="rId65"/>
    <p:sldId id="504" r:id="rId66"/>
    <p:sldId id="505" r:id="rId67"/>
    <p:sldId id="506" r:id="rId68"/>
    <p:sldId id="428" r:id="rId69"/>
    <p:sldId id="508" r:id="rId70"/>
    <p:sldId id="510" r:id="rId71"/>
    <p:sldId id="507" r:id="rId72"/>
    <p:sldId id="511" r:id="rId73"/>
    <p:sldId id="433" r:id="rId74"/>
    <p:sldId id="434" r:id="rId75"/>
    <p:sldId id="435" r:id="rId76"/>
    <p:sldId id="523" r:id="rId77"/>
    <p:sldId id="437" r:id="rId78"/>
    <p:sldId id="468" r:id="rId79"/>
    <p:sldId id="469" r:id="rId80"/>
  </p:sldIdLst>
  <p:sldSz cx="9144000" cy="6858000" type="screen4x3"/>
  <p:notesSz cx="6858000" cy="9144000"/>
  <p:defaultTextStyle>
    <a:defPPr>
      <a:defRPr lang="en-US"/>
    </a:defPPr>
    <a:lvl1pPr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1pPr>
    <a:lvl2pPr marL="4572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2pPr>
    <a:lvl3pPr marL="9144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3pPr>
    <a:lvl4pPr marL="13716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4pPr>
    <a:lvl5pPr marL="18288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FF5050"/>
    <a:srgbClr val="663300"/>
    <a:srgbClr val="CCFF99"/>
    <a:srgbClr val="66FF66"/>
    <a:srgbClr val="008000"/>
    <a:srgbClr val="0033CC"/>
    <a:srgbClr val="80008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8"/>
    <p:restoredTop sz="94647"/>
  </p:normalViewPr>
  <p:slideViewPr>
    <p:cSldViewPr>
      <p:cViewPr varScale="1">
        <p:scale>
          <a:sx n="94" d="100"/>
          <a:sy n="94" d="100"/>
        </p:scale>
        <p:origin x="184" y="1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theme" Target="theme/theme1.xml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slide" Target="slides/slide68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61" Type="http://schemas.openxmlformats.org/officeDocument/2006/relationships/slide" Target="slides/slide49.xml"/><Relationship Id="rId8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fld id="{7CBFAD83-9FF8-3141-99D9-15619087D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09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1DBBC3A-2AA0-2241-97C7-4B167BE42DB0}" type="slidenum">
              <a:rPr lang="en-US" sz="1200">
                <a:latin typeface="Arial" charset="0"/>
              </a:rPr>
              <a:pPr/>
              <a:t>1</a:t>
            </a:fld>
            <a:endParaRPr lang="en-US" sz="1200">
              <a:latin typeface="Arial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2C744E-0685-4EF3-BC06-7E17DA60F54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251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89AC5FE9-1E17-6146-A3C7-00FA8B0E5EB2}" type="slidenum">
              <a:rPr lang="en-US" sz="1200">
                <a:latin typeface="Arial" charset="0"/>
              </a:rPr>
              <a:pPr/>
              <a:t>38</a:t>
            </a:fld>
            <a:endParaRPr lang="en-US" sz="1200">
              <a:latin typeface="Arial" charset="0"/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CCBB3E-4403-4625-8707-E8E478ADA4E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646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4F29FA-5A69-4540-8B6D-5D7FAA833E9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974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A56AF46-C5A1-CE45-8D11-A33F0398592E}" type="slidenum">
              <a:rPr lang="en-US" sz="1200">
                <a:latin typeface="Arial" charset="0"/>
              </a:rPr>
              <a:pPr/>
              <a:t>41</a:t>
            </a:fld>
            <a:endParaRPr lang="en-US" sz="1200">
              <a:latin typeface="Arial" charset="0"/>
            </a:endParaRPr>
          </a:p>
        </p:txBody>
      </p:sp>
      <p:sp>
        <p:nvSpPr>
          <p:cNvPr id="136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C32713-AF14-704A-BEB5-F23912791A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54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298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45AA24-E9AD-F94A-8501-EC9BB919B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364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ABCFF9-548C-E94A-8E6D-FDF337AA9A1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23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90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BBE2FD-BF49-B344-9C39-8DCB460256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656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1C8B1C88-CE17-8E4B-8EF7-6F07B2B45D59}" type="slidenum">
              <a:rPr lang="en-US" sz="1200">
                <a:latin typeface="Arial" charset="0"/>
              </a:rPr>
              <a:pPr/>
              <a:t>46</a:t>
            </a:fld>
            <a:endParaRPr lang="en-US" sz="1200">
              <a:latin typeface="Arial" charset="0"/>
            </a:endParaRPr>
          </a:p>
        </p:txBody>
      </p:sp>
      <p:sp>
        <p:nvSpPr>
          <p:cNvPr id="1464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DCFC04-E5EB-4237-96A7-3BE380A02E7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7299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BD337F-96F3-9346-99D6-DEBDE0B708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950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DE2787E9-B11C-474F-BF1E-CB81EE772DF4}" type="slidenum">
              <a:rPr lang="en-US" sz="1200">
                <a:latin typeface="Arial" charset="0"/>
              </a:rPr>
              <a:pPr/>
              <a:t>48</a:t>
            </a:fld>
            <a:endParaRPr lang="en-US" sz="1200">
              <a:latin typeface="Arial" charset="0"/>
            </a:endParaRPr>
          </a:p>
        </p:txBody>
      </p:sp>
      <p:sp>
        <p:nvSpPr>
          <p:cNvPr id="150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F31FC44-A6E6-7E4B-BF5C-ABF3CD054556}" type="slidenum">
              <a:rPr lang="en-US" sz="1200">
                <a:latin typeface="Arial" charset="0"/>
              </a:rPr>
              <a:pPr/>
              <a:t>49</a:t>
            </a:fld>
            <a:endParaRPr lang="en-US" sz="1200">
              <a:latin typeface="Arial" charset="0"/>
            </a:endParaRPr>
          </a:p>
        </p:txBody>
      </p:sp>
      <p:sp>
        <p:nvSpPr>
          <p:cNvPr id="152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50E2AB-DACD-614F-A864-E449FAD9AF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9399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12A53D-F01F-E54E-92BB-D963288CA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9883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C1434F-842A-D54F-BE09-32C7E8CB71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4411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E04CACA-FFB6-E646-913B-A1BCF5E56082}" type="slidenum">
              <a:rPr lang="en-US" sz="1200">
                <a:latin typeface="Arial" charset="0"/>
              </a:rPr>
              <a:pPr/>
              <a:t>53</a:t>
            </a:fld>
            <a:endParaRPr lang="en-US" sz="1200">
              <a:latin typeface="Arial" charset="0"/>
            </a:endParaRPr>
          </a:p>
        </p:txBody>
      </p:sp>
      <p:sp>
        <p:nvSpPr>
          <p:cNvPr id="160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9E8F50-C254-304C-98DD-33428E4635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3030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BA5ADA-916C-EA40-8A23-4E27C12523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379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4BB296-E7E5-0246-BE29-5F430A777D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  <a:p>
            <a:pPr eaLnBrk="1" hangingPunct="1"/>
            <a:r>
              <a:rPr lang="en-US" sz="1200" kern="1200">
                <a:solidFill>
                  <a:schemeClr val="tx1"/>
                </a:solidFill>
                <a:effectLst/>
                <a:latin typeface="Times New Roman" pitchFamily="-128" charset="0"/>
                <a:ea typeface="ＭＳ Ｐゴシック" charset="0"/>
                <a:cs typeface="Geneva" charset="-128"/>
              </a:rPr>
              <a:t>The LORD describes Edom</a:t>
            </a:r>
            <a:r>
              <a:rPr lang="mr-IN" sz="1200" kern="1200">
                <a:solidFill>
                  <a:schemeClr val="tx1"/>
                </a:solidFill>
                <a:effectLst/>
                <a:latin typeface="Times New Roman" pitchFamily="-128" charset="0"/>
                <a:ea typeface="ＭＳ Ｐゴシック" charset="0"/>
                <a:cs typeface="Geneva" charset="-128"/>
              </a:rPr>
              <a:t>'</a:t>
            </a:r>
            <a:r>
              <a:rPr lang="en-US" sz="1200" kern="1200">
                <a:solidFill>
                  <a:schemeClr val="tx1"/>
                </a:solidFill>
                <a:effectLst/>
                <a:latin typeface="Times New Roman" pitchFamily="-128" charset="0"/>
                <a:ea typeface="ＭＳ Ｐゴシック" charset="0"/>
                <a:cs typeface="Geneva" charset="-128"/>
              </a:rPr>
              <a:t>s destruction aided by deceptive allies and involving a humiliating slaughter and plundering (1b-9). Note the Fulfillment: The Nabateans around 500 BC were invited to an Edomite banquet but deceived, slaughtered and plundered the Edomites</a:t>
            </a:r>
            <a:r>
              <a:rPr lang="en-SG" sz="1200" kern="1200">
                <a:solidFill>
                  <a:schemeClr val="tx1"/>
                </a:solidFill>
                <a:effectLst/>
                <a:latin typeface="Times New Roman" pitchFamily="-128" charset="0"/>
                <a:ea typeface="ＭＳ Ｐゴシック" charset="0"/>
                <a:cs typeface="Geneva" charset="-128"/>
              </a:rPr>
              <a:t>.</a:t>
            </a:r>
          </a:p>
          <a:p>
            <a:pPr eaLnBrk="1" hangingPunct="1"/>
            <a:r>
              <a:rPr lang="en-US" sz="1200" kern="1200">
                <a:solidFill>
                  <a:schemeClr val="tx1"/>
                </a:solidFill>
                <a:effectLst/>
                <a:latin typeface="Times New Roman" pitchFamily="-128" charset="0"/>
                <a:ea typeface="ＭＳ Ｐゴシック" charset="0"/>
                <a:cs typeface="Geneva" charset="-128"/>
              </a:rPr>
              <a:t>God describes Edomite destruction by the nations as being brought low in humiliation from arrogant dwellings high in the rocks and as a fallen eagle (1b-4).</a:t>
            </a:r>
            <a:r>
              <a:rPr lang="en-SG">
                <a:effectLst/>
              </a:rPr>
              <a:t> </a:t>
            </a:r>
            <a:endParaRPr lang="en-US">
              <a:latin typeface="Times New Roman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427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7E4C1E-251B-4A08-B24F-F929752E4DE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734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08C5E98-8158-2248-AECA-91740CE8FB12}" type="slidenum">
              <a:rPr lang="en-US" sz="1200">
                <a:latin typeface="Arial" charset="0"/>
              </a:rPr>
              <a:pPr/>
              <a:t>57</a:t>
            </a:fld>
            <a:endParaRPr lang="en-US" sz="1200">
              <a:latin typeface="Arial" charset="0"/>
            </a:endParaRPr>
          </a:p>
        </p:txBody>
      </p:sp>
      <p:sp>
        <p:nvSpPr>
          <p:cNvPr id="168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17FFF2-9579-2F47-8F6E-CACCF9D5FC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3816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9DA4E7-E5E2-D24C-BCEF-D7E5A54180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032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B047FE-A070-294C-8B7E-87D736C3B7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9440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A3543C-D59D-9C4E-AB25-12E7183073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5003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9FCD3D3-A31B-BA45-8D2F-38C0288840BC}" type="slidenum">
              <a:rPr lang="en-US" sz="1200">
                <a:latin typeface="Arial" charset="0"/>
              </a:rPr>
              <a:pPr/>
              <a:t>62</a:t>
            </a:fld>
            <a:endParaRPr lang="en-US" sz="1200">
              <a:latin typeface="Arial" charset="0"/>
            </a:endParaRPr>
          </a:p>
        </p:txBody>
      </p:sp>
      <p:sp>
        <p:nvSpPr>
          <p:cNvPr id="179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9D32051-85D5-5949-A5F8-E79F99192BB9}" type="slidenum">
              <a:rPr lang="en-US" sz="1200">
                <a:latin typeface="Arial" charset="0"/>
              </a:rPr>
              <a:pPr/>
              <a:t>63</a:t>
            </a:fld>
            <a:endParaRPr lang="en-US" sz="1200">
              <a:latin typeface="Arial" charset="0"/>
            </a:endParaRPr>
          </a:p>
        </p:txBody>
      </p:sp>
      <p:sp>
        <p:nvSpPr>
          <p:cNvPr id="181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B541B0F-3678-9B4F-A879-0672A912E04C}" type="slidenum">
              <a:rPr lang="en-US" sz="1200">
                <a:latin typeface="Arial" charset="0"/>
              </a:rPr>
              <a:pPr/>
              <a:t>64</a:t>
            </a:fld>
            <a:endParaRPr lang="en-US" sz="1200">
              <a:latin typeface="Arial" charset="0"/>
            </a:endParaRPr>
          </a:p>
        </p:txBody>
      </p:sp>
      <p:sp>
        <p:nvSpPr>
          <p:cNvPr id="183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91C00A71-CE5D-B14F-A2A2-E7E32633D27B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65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52062B0-19AD-AB43-9103-AF893B8E527A}" type="slidenum">
              <a:rPr lang="en-US" sz="1200">
                <a:latin typeface="Arial" charset="0"/>
              </a:rPr>
              <a:pPr/>
              <a:t>66</a:t>
            </a:fld>
            <a:endParaRPr lang="en-US" sz="1200">
              <a:latin typeface="Arial" charset="0"/>
            </a:endParaRPr>
          </a:p>
        </p:txBody>
      </p:sp>
      <p:sp>
        <p:nvSpPr>
          <p:cNvPr id="1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1A2712-6EB7-4486-B9F8-FC0572E3C70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78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5625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68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Bible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Geography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bg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C78255-9CB2-496B-9AAD-561E2A2DE3E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005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CDC0B2-A0D6-46EA-A5A3-CD1A02B90D8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739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252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2B2248-908D-3C47-BBC6-D069B8DA826E}" type="slidenum">
              <a:rPr lang="en-US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5A10B5-785A-1E4F-8F87-46571D27F53E}" type="slidenum">
              <a:rPr lang="en-US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DD901-5E59-7B43-A9F7-14F4D9550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65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6B31B-200E-4945-BCE0-B835FB57D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346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EB2E77-68C7-4317-9EC4-6138891226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6065525"/>
      </p:ext>
    </p:extLst>
  </p:cSld>
  <p:clrMapOvr>
    <a:masterClrMapping/>
  </p:clrMapOvr>
  <p:transition spd="med">
    <p:randomBar dir="vert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63BDBF-E54F-4868-90F8-4E3DA1751D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6526192"/>
      </p:ext>
    </p:extLst>
  </p:cSld>
  <p:clrMapOvr>
    <a:masterClrMapping/>
  </p:clrMapOvr>
  <p:transition spd="med">
    <p:randomBar dir="vert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36EE8C-4234-4BCE-AF6E-CF4DC95E89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688328"/>
      </p:ext>
    </p:extLst>
  </p:cSld>
  <p:clrMapOvr>
    <a:masterClrMapping/>
  </p:clrMapOvr>
  <p:transition spd="med">
    <p:randomBar dir="vert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1802300"/>
      </p:ext>
    </p:extLst>
  </p:cSld>
  <p:clrMapOvr>
    <a:masterClrMapping/>
  </p:clrMapOvr>
  <p:transition>
    <p:wheel spokes="0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2974294"/>
      </p:ext>
    </p:extLst>
  </p:cSld>
  <p:clrMapOvr>
    <a:masterClrMapping/>
  </p:clrMapOvr>
  <p:transition>
    <p:wheel spokes="0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994571"/>
      </p:ext>
    </p:extLst>
  </p:cSld>
  <p:clrMapOvr>
    <a:masterClrMapping/>
  </p:clrMapOvr>
  <p:transition>
    <p:wheel spokes="0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0035496"/>
      </p:ext>
    </p:extLst>
  </p:cSld>
  <p:clrMapOvr>
    <a:masterClrMapping/>
  </p:clrMapOvr>
  <p:transition>
    <p:wheel spokes="0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0112386"/>
      </p:ext>
    </p:extLst>
  </p:cSld>
  <p:clrMapOvr>
    <a:masterClrMapping/>
  </p:clrMapOvr>
  <p:transition>
    <p:wheel spokes="0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385251"/>
      </p:ext>
    </p:extLst>
  </p:cSld>
  <p:clrMapOvr>
    <a:masterClrMapping/>
  </p:clrMapOvr>
  <p:transition>
    <p:wheel spokes="0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203736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DB8D5-9172-594B-A6FE-3E2A6C94B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196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0021371"/>
      </p:ext>
    </p:extLst>
  </p:cSld>
  <p:clrMapOvr>
    <a:masterClrMapping/>
  </p:clrMapOvr>
  <p:transition>
    <p:wheel spokes="0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479741"/>
      </p:ext>
    </p:extLst>
  </p:cSld>
  <p:clrMapOvr>
    <a:masterClrMapping/>
  </p:clrMapOvr>
  <p:transition>
    <p:wheel spokes="0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107756"/>
      </p:ext>
    </p:extLst>
  </p:cSld>
  <p:clrMapOvr>
    <a:masterClrMapping/>
  </p:clrMapOvr>
  <p:transition>
    <p:wheel spokes="0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1953880"/>
      </p:ext>
    </p:extLst>
  </p:cSld>
  <p:clrMapOvr>
    <a:masterClrMapping/>
  </p:clrMapOvr>
  <p:transition>
    <p:wheel spokes="0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09C502-986A-3A45-B23D-A71B7EC683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79464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AB5E4-E70C-3F4C-A032-D6ECA000B14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6624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32DE8-FFE5-5D40-A8E1-4CA41F461B7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152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5FBD5-5EAA-AA40-9CA0-2E0CF06AC77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497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3D019-8AD5-AF40-96B7-513EC3F8A8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49929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5F40B-4140-F347-965B-7E5D71321D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52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9E98D-E418-FC40-87E4-C700292D6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891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B95EB-671F-CC4C-9821-CAFD3E6B1FE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0007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F14D1-F688-6D4F-8EFD-0E48037839D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51302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1423D-2BC3-D146-9338-A8529DECCDE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66183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D9A85-C1B1-884A-A021-69836C2593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532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09E55-5C45-114F-819E-9CADFAD640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963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B29CA-53FD-E34F-9D60-BEC57210B55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78746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934F5-A150-3143-90E6-0868C2363E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52877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05803-8C36-E845-AC37-937F4D00044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70706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09C502-986A-3A45-B23D-A71B7EC683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4235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AB5E4-E70C-3F4C-A032-D6ECA000B14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869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9E857-5F65-9449-A89C-16A354B30C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8730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32DE8-FFE5-5D40-A8E1-4CA41F461B7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1876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5FBD5-5EAA-AA40-9CA0-2E0CF06AC77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21956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3D019-8AD5-AF40-96B7-513EC3F8A8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4642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5F40B-4140-F347-965B-7E5D71321D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7350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B95EB-671F-CC4C-9821-CAFD3E6B1FE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297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F14D1-F688-6D4F-8EFD-0E48037839D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230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1423D-2BC3-D146-9338-A8529DECCDE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62771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D9A85-C1B1-884A-A021-69836C2593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451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09E55-5C45-114F-819E-9CADFAD640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4318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B29CA-53FD-E34F-9D60-BEC57210B55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28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0F7E3-1C96-D04B-AFB4-E16C182F5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3221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934F5-A150-3143-90E6-0868C2363E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62581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05803-8C36-E845-AC37-937F4D00044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075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73B25-8F55-9E42-9462-376B0D78E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01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CDA77-21FC-E54E-8FE4-D25A10EE8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84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FCA2E-68D6-6044-B1A9-F964EB8A91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380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A0B0A-A598-E144-BFC6-4DD88534D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65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7490A-90B2-154A-AAED-2DE142F09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95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75161-CB35-E84A-B92A-197DD9289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41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A869A-0581-5A4C-BF79-B33D347EE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14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109B7-25B2-D341-AC62-69771AABF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86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FB1A4-B7E0-C443-97F9-EB199BB41B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39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524000"/>
            <a:ext cx="7239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18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35814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80893-DBA9-5F48-A860-FD6759D05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98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0EC7F-E17C-1B40-BFBA-9343ED0B99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555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16F6D-9ADE-BE4A-8784-09221CEC95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19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64F4E-58E3-814A-9461-8B7EDEB87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58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5826D-B875-FB4E-9CD2-808638998B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681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36C8F-D20F-C042-8274-909E85AB47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016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7B70F-D708-FD44-87D2-109100D670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40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CEDEB-C91F-354E-8017-B25149523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03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3EF62-AECD-6644-8D3F-A4EB58C7BB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969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3A325-18B7-C94B-840C-AEBB5E0663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1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47BA5-6091-5344-9D20-A2816AF4C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851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B7F8A-40D8-A246-9039-7B7024B175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7949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6431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04414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9449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5764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4942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7404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DF7EE-4D50-794D-B8F5-911888915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393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0101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8327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732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8684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7628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58098306"/>
      </p:ext>
    </p:extLst>
  </p:cSld>
  <p:clrMapOvr>
    <a:masterClrMapping/>
  </p:clrMapOvr>
  <p:transition>
    <p:wheel spokes="0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2514652"/>
      </p:ext>
    </p:extLst>
  </p:cSld>
  <p:clrMapOvr>
    <a:masterClrMapping/>
  </p:clrMapOvr>
  <p:transition>
    <p:wheel spokes="0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3100322"/>
      </p:ext>
    </p:extLst>
  </p:cSld>
  <p:clrMapOvr>
    <a:masterClrMapping/>
  </p:clrMapOvr>
  <p:transition>
    <p:wheel spokes="0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2515084"/>
      </p:ext>
    </p:extLst>
  </p:cSld>
  <p:clrMapOvr>
    <a:masterClrMapping/>
  </p:clrMapOvr>
  <p:transition>
    <p:wheel spokes="0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6901168"/>
      </p:ext>
    </p:extLst>
  </p:cSld>
  <p:clrMapOvr>
    <a:masterClrMapping/>
  </p:clrMapOvr>
  <p:transition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76B41-83BA-D045-8369-89A22B03A0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79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5255747"/>
      </p:ext>
    </p:extLst>
  </p:cSld>
  <p:clrMapOvr>
    <a:masterClrMapping/>
  </p:clrMapOvr>
  <p:transition>
    <p:wheel spokes="0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078756"/>
      </p:ext>
    </p:extLst>
  </p:cSld>
  <p:clrMapOvr>
    <a:masterClrMapping/>
  </p:clrMapOvr>
  <p:transition>
    <p:wheel spokes="0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518662"/>
      </p:ext>
    </p:extLst>
  </p:cSld>
  <p:clrMapOvr>
    <a:masterClrMapping/>
  </p:clrMapOvr>
  <p:transition>
    <p:wheel spokes="0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7496895"/>
      </p:ext>
    </p:extLst>
  </p:cSld>
  <p:clrMapOvr>
    <a:masterClrMapping/>
  </p:clrMapOvr>
  <p:transition>
    <p:wheel spokes="0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7772739"/>
      </p:ext>
    </p:extLst>
  </p:cSld>
  <p:clrMapOvr>
    <a:masterClrMapping/>
  </p:clrMapOvr>
  <p:transition>
    <p:wheel spokes="0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4262002"/>
      </p:ext>
    </p:extLst>
  </p:cSld>
  <p:clrMapOvr>
    <a:masterClrMapping/>
  </p:clrMapOvr>
  <p:transition>
    <p:wheel spokes="0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524000"/>
            <a:ext cx="72390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35814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1689B-F679-754F-8B22-1AECA130A8BC}" type="slidenum">
              <a:rPr lang="en-US">
                <a:solidFill>
                  <a:srgbClr val="4636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36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8526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DA634-3B49-9449-97A1-6F7357FAE1D7}" type="slidenum">
              <a:rPr lang="en-US">
                <a:solidFill>
                  <a:srgbClr val="4636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36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3979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C59D3-665E-F94D-9374-E44032709D87}" type="slidenum">
              <a:rPr lang="en-US">
                <a:solidFill>
                  <a:srgbClr val="4636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36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045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BBFF4-90C5-F84A-97CC-BD9DFB7366B5}" type="slidenum">
              <a:rPr lang="en-US">
                <a:solidFill>
                  <a:srgbClr val="4636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36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588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40AF4-EBAF-6844-AB37-646A22776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060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89EB6-30F7-C347-9928-3083F7D6F63E}" type="slidenum">
              <a:rPr lang="en-US">
                <a:solidFill>
                  <a:srgbClr val="4636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36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7240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0959B-038A-F243-8D92-369B21698D95}" type="slidenum">
              <a:rPr lang="en-US">
                <a:solidFill>
                  <a:srgbClr val="4636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36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0328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1C574-CFF1-F84B-9888-D7AA05101370}" type="slidenum">
              <a:rPr lang="en-US">
                <a:solidFill>
                  <a:srgbClr val="4636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36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484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18D71-7343-7A4E-88BE-31B7EBD30089}" type="slidenum">
              <a:rPr lang="en-US">
                <a:solidFill>
                  <a:srgbClr val="4636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36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5036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E2F9B-5EC7-ED45-9DBF-1A2BB2359CD9}" type="slidenum">
              <a:rPr lang="en-US">
                <a:solidFill>
                  <a:srgbClr val="4636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36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9227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1712B-0AAE-C948-87E0-C345374DB61C}" type="slidenum">
              <a:rPr lang="en-US">
                <a:solidFill>
                  <a:srgbClr val="4636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36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8468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DAF5A-4AE6-B24D-B0A8-6B9A08F4C1E5}" type="slidenum">
              <a:rPr lang="en-US">
                <a:solidFill>
                  <a:srgbClr val="4636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36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028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524000"/>
            <a:ext cx="7239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3581400"/>
            <a:ext cx="6400800" cy="1752600"/>
          </a:xfrm>
        </p:spPr>
        <p:txBody>
          <a:bodyPr/>
          <a:lstStyle>
            <a:lvl1pPr marL="0" indent="0" algn="ctr">
              <a:buFont typeface="Wingdings" pitchFamily="-128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8A344-600D-A94E-AAC2-42763B589AEC}" type="slidenum">
              <a:rPr lang="en-US">
                <a:solidFill>
                  <a:srgbClr val="4636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36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925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4DF02-F392-764C-B898-A4296B64DA58}" type="slidenum">
              <a:rPr lang="en-US">
                <a:solidFill>
                  <a:srgbClr val="4636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36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1382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5B4CB-38E4-0448-A710-E1E9E081E794}" type="slidenum">
              <a:rPr lang="en-US">
                <a:solidFill>
                  <a:srgbClr val="4636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36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00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3718F-FA68-9247-9252-337464DFF2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543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4A387-9DB6-AB4D-8BA0-0B37F3E8AC61}" type="slidenum">
              <a:rPr lang="en-US">
                <a:solidFill>
                  <a:srgbClr val="4636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36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497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AB5E7-F75E-A049-8F3B-D58CBF14F90B}" type="slidenum">
              <a:rPr lang="en-US">
                <a:solidFill>
                  <a:srgbClr val="4636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36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4296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083C3-6D9F-C64D-A863-A2E8E843583D}" type="slidenum">
              <a:rPr lang="en-US">
                <a:solidFill>
                  <a:srgbClr val="4636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36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5252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5830F-ABE9-0E4B-AF7B-ADAC2A0D6EB1}" type="slidenum">
              <a:rPr lang="en-US">
                <a:solidFill>
                  <a:srgbClr val="4636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36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4078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788FD-9948-8B4E-8AA0-D3F88C651F73}" type="slidenum">
              <a:rPr lang="en-US">
                <a:solidFill>
                  <a:srgbClr val="4636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36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574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C1088-3745-034D-A59E-78264804C88C}" type="slidenum">
              <a:rPr lang="en-US">
                <a:solidFill>
                  <a:srgbClr val="4636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36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6222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1CF4D-02A6-0646-B044-FE0CCFEB5D03}" type="slidenum">
              <a:rPr lang="en-US">
                <a:solidFill>
                  <a:srgbClr val="4636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36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2690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5B28E-CC43-524E-B2EC-1CAB4E056BD3}" type="slidenum">
              <a:rPr lang="en-US">
                <a:solidFill>
                  <a:srgbClr val="4636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36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548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1E719FD5-4BD2-4A69-B036-78008FDE14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61637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97938-B8CC-42FE-91B5-CDDD4465964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97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24C5A-3CA3-394E-AF32-536536B66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030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48C8B2-826B-4BA8-8A13-6CBD3C9C23E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643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E075F0-979B-4596-B7EB-38EB137F1E9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43462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EBC478-4645-4C00-90BC-70DBE513BE8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4656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73794-8D55-4CF7-BAFE-C0483137279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7116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71AE37-357E-479F-A837-C2A87BA8881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62097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29C827-3DF0-4DA3-9121-91DEA4306AD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9102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27EDD7-D5B6-4E20-A355-B59EF66AD02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09757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DB1B9B-455F-46AF-A808-26088AF1B3D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71555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049E35-913A-4CDE-89D5-0C92B10B92C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0020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CF55E-585E-4F19-859E-1AC1E05A69D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96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BAEE0-F3CD-A44B-993B-CE52E563E9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101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75405-A15E-4956-9A89-EF6D39CEB3D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04216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A8F89A-B74B-426E-B510-2E3DBDD911E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65168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F903F7-9E5A-4881-865B-01F9C3822B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9715310"/>
      </p:ext>
    </p:extLst>
  </p:cSld>
  <p:clrMapOvr>
    <a:masterClrMapping/>
  </p:clrMapOvr>
  <p:transition spd="med">
    <p:randomBar dir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9A2E3-3187-4FCC-9154-0761211807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1081575"/>
      </p:ext>
    </p:extLst>
  </p:cSld>
  <p:clrMapOvr>
    <a:masterClrMapping/>
  </p:clrMapOvr>
  <p:transition spd="med">
    <p:randomBar dir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6BA900-C4E0-448C-ABC1-DA42B0113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1284442"/>
      </p:ext>
    </p:extLst>
  </p:cSld>
  <p:clrMapOvr>
    <a:masterClrMapping/>
  </p:clrMapOvr>
  <p:transition spd="med">
    <p:randomBar dir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D6360D-AB13-4355-B3BC-0EC78A0443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656517"/>
      </p:ext>
    </p:extLst>
  </p:cSld>
  <p:clrMapOvr>
    <a:masterClrMapping/>
  </p:clrMapOvr>
  <p:transition spd="med">
    <p:randomBar dir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3E2F1A-C3EA-4AE2-85DC-BDB9BAE25E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5235329"/>
      </p:ext>
    </p:extLst>
  </p:cSld>
  <p:clrMapOvr>
    <a:masterClrMapping/>
  </p:clrMapOvr>
  <p:transition spd="med">
    <p:randomBar dir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5C75A9-1DE7-444A-8D4A-5E84179581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4171035"/>
      </p:ext>
    </p:extLst>
  </p:cSld>
  <p:clrMapOvr>
    <a:masterClrMapping/>
  </p:clrMapOvr>
  <p:transition spd="med">
    <p:randomBar dir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933AF2-A9B8-456A-8A81-504A3887CD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5597997"/>
      </p:ext>
    </p:extLst>
  </p:cSld>
  <p:clrMapOvr>
    <a:masterClrMapping/>
  </p:clrMapOvr>
  <p:transition spd="med">
    <p:randomBar dir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AD338A-17F9-46A7-8B4B-4FBCF7FC71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8816216"/>
      </p:ext>
    </p:extLst>
  </p:cSld>
  <p:clrMapOvr>
    <a:masterClrMapping/>
  </p:clrMapOvr>
  <p:transition spd="med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fld id="{B4E3F15A-0697-8C46-924F-7C68290613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3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0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3312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grpSp>
          <p:nvGrpSpPr>
            <p:cNvPr id="28678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33125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5pPr>
                <a:lvl6pPr marL="2514600" indent="-228600" eaLnBrk="0" fontAlgn="t" hangingPunct="0">
                  <a:spcBef>
                    <a:spcPct val="5000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6pPr>
                <a:lvl7pPr marL="2971800" indent="-228600" eaLnBrk="0" fontAlgn="t" hangingPunct="0">
                  <a:spcBef>
                    <a:spcPct val="5000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7pPr>
                <a:lvl8pPr marL="3429000" indent="-228600" eaLnBrk="0" fontAlgn="t" hangingPunct="0">
                  <a:spcBef>
                    <a:spcPct val="5000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8pPr>
                <a:lvl9pPr marL="3886200" indent="-228600" eaLnBrk="0" fontAlgn="t" hangingPunct="0">
                  <a:spcBef>
                    <a:spcPct val="5000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33126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127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128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129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130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131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132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133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134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135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136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137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138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139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140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141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142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143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144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145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146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147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8679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33149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5pPr>
                <a:lvl6pPr marL="2514600" indent="-228600" eaLnBrk="0" fontAlgn="t" hangingPunct="0">
                  <a:spcBef>
                    <a:spcPct val="5000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6pPr>
                <a:lvl7pPr marL="2971800" indent="-228600" eaLnBrk="0" fontAlgn="t" hangingPunct="0">
                  <a:spcBef>
                    <a:spcPct val="5000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7pPr>
                <a:lvl8pPr marL="3429000" indent="-228600" eaLnBrk="0" fontAlgn="t" hangingPunct="0">
                  <a:spcBef>
                    <a:spcPct val="5000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8pPr>
                <a:lvl9pPr marL="3886200" indent="-228600" eaLnBrk="0" fontAlgn="t" hangingPunct="0">
                  <a:spcBef>
                    <a:spcPct val="5000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33150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5pPr>
                <a:lvl6pPr marL="2514600" indent="-228600" eaLnBrk="0" fontAlgn="t" hangingPunct="0">
                  <a:spcBef>
                    <a:spcPct val="5000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6pPr>
                <a:lvl7pPr marL="2971800" indent="-228600" eaLnBrk="0" fontAlgn="t" hangingPunct="0">
                  <a:spcBef>
                    <a:spcPct val="5000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7pPr>
                <a:lvl8pPr marL="3429000" indent="-228600" eaLnBrk="0" fontAlgn="t" hangingPunct="0">
                  <a:spcBef>
                    <a:spcPct val="5000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8pPr>
                <a:lvl9pPr marL="3886200" indent="-228600" eaLnBrk="0" fontAlgn="t" hangingPunct="0">
                  <a:spcBef>
                    <a:spcPct val="5000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33151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5pPr>
                <a:lvl6pPr marL="2514600" indent="-228600" eaLnBrk="0" fontAlgn="t" hangingPunct="0">
                  <a:spcBef>
                    <a:spcPct val="5000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6pPr>
                <a:lvl7pPr marL="2971800" indent="-228600" eaLnBrk="0" fontAlgn="t" hangingPunct="0">
                  <a:spcBef>
                    <a:spcPct val="5000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7pPr>
                <a:lvl8pPr marL="3429000" indent="-228600" eaLnBrk="0" fontAlgn="t" hangingPunct="0">
                  <a:spcBef>
                    <a:spcPct val="5000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8pPr>
                <a:lvl9pPr marL="3886200" indent="-228600" eaLnBrk="0" fontAlgn="t" hangingPunct="0">
                  <a:spcBef>
                    <a:spcPct val="5000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Garamond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</p:grpSp>
      <p:sp>
        <p:nvSpPr>
          <p:cNvPr id="133152" name="Text Box 32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 fontAlgn="base"/>
            <a:r>
              <a:rPr lang="en-US" altLang="en-US" sz="900" b="1">
                <a:solidFill>
                  <a:srgbClr val="FFFFFF"/>
                </a:solidFill>
                <a:latin typeface="Arial" pitchFamily="34" charset="0"/>
              </a:rPr>
              <a:t>©2003 TBBMI</a:t>
            </a:r>
          </a:p>
        </p:txBody>
      </p:sp>
      <p:sp>
        <p:nvSpPr>
          <p:cNvPr id="133153" name="Rectangle 33"/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 fontAlgn="base">
              <a:spcBef>
                <a:spcPct val="0"/>
              </a:spcBef>
            </a:pPr>
            <a:r>
              <a:rPr lang="en-US" alt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7.5.03c.</a:t>
            </a:r>
          </a:p>
        </p:txBody>
      </p:sp>
    </p:spTree>
    <p:extLst>
      <p:ext uri="{BB962C8B-B14F-4D97-AF65-F5344CB8AC3E}">
        <p14:creationId xmlns:p14="http://schemas.microsoft.com/office/powerpoint/2010/main" val="128706307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MS PGothic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CA16182-3909-5C43-83BF-6C7BB1D113D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4930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CA16182-3909-5C43-83BF-6C7BB1D113D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01699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  <p:sldLayoutId id="2147483999" r:id="rId13"/>
    <p:sldLayoutId id="214748400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700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defRPr sz="1400"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00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defRPr sz="1400"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0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spcBef>
                <a:spcPct val="0"/>
              </a:spcBef>
              <a:defRPr sz="1400">
                <a:effectLst/>
                <a:latin typeface="Times New Roman" charset="0"/>
              </a:defRPr>
            </a:lvl1pPr>
          </a:lstStyle>
          <a:p>
            <a:pPr>
              <a:defRPr/>
            </a:pPr>
            <a:fld id="{3F3817FD-58C2-8743-813B-60C162255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0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0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400"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0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400"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0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400">
                <a:effectLst/>
                <a:latin typeface="Times New Roman" charset="0"/>
              </a:defRPr>
            </a:lvl1pPr>
          </a:lstStyle>
          <a:p>
            <a:pPr>
              <a:defRPr/>
            </a:pPr>
            <a:fld id="{BFF14431-6D57-B740-8B70-A8A32FD930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/>
          <a:ea typeface="ＭＳ Ｐゴシック" charset="0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charset="0"/>
        <a:buChar char="v"/>
        <a:defRPr sz="3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5000"/>
        <a:buChar char="•"/>
        <a:defRPr sz="20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5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5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5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5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fld id="{61F442D0-A11F-2640-8129-5D1BEF7A3C1E}" type="slidenum">
              <a:rPr lang="en-US"/>
              <a:pPr eaLnBrk="1" fontAlgn="base" hangingPunct="1">
                <a:spcBef>
                  <a:spcPct val="0"/>
                </a:spcBef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704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2" name="Group 48"/>
          <p:cNvGrpSpPr>
            <a:grpSpLocks/>
          </p:cNvGrpSpPr>
          <p:nvPr userDrawn="1"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70" name="Group 46"/>
            <p:cNvGrpSpPr>
              <a:grpSpLocks/>
            </p:cNvGrpSpPr>
            <p:nvPr userDrawn="1"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71" name="Group 47"/>
            <p:cNvGrpSpPr>
              <a:grpSpLocks/>
            </p:cNvGrpSpPr>
            <p:nvPr userDrawn="1"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63" name="Text Box 39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1400">
              <a:solidFill>
                <a:srgbClr val="FFFFFF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065" name="Text Box 41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 TBBMI</a:t>
            </a:r>
          </a:p>
        </p:txBody>
      </p:sp>
      <p:sp>
        <p:nvSpPr>
          <p:cNvPr id="1066" name="Rectangle 42"/>
          <p:cNvSpPr>
            <a:spLocks noChangeArrowheads="1"/>
          </p:cNvSpPr>
          <p:nvPr userDrawn="1"/>
        </p:nvSpPr>
        <p:spPr bwMode="auto">
          <a:xfrm>
            <a:off x="7542213" y="6515100"/>
            <a:ext cx="73660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8.0.03b.</a:t>
            </a:r>
          </a:p>
        </p:txBody>
      </p:sp>
    </p:spTree>
    <p:extLst>
      <p:ext uri="{BB962C8B-B14F-4D97-AF65-F5344CB8AC3E}">
        <p14:creationId xmlns:p14="http://schemas.microsoft.com/office/powerpoint/2010/main" val="9176499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MS PGothic" charset="0"/>
              </a:defRPr>
            </a:lvl1pPr>
          </a:lstStyle>
          <a:p>
            <a:pPr>
              <a:defRPr/>
            </a:pPr>
            <a:fld id="{66D50292-0361-6747-80AA-4C544BB772CE}" type="slidenum">
              <a:rPr lang="en-US">
                <a:solidFill>
                  <a:srgbClr val="4636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36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4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charset="0"/>
        <a:buChar char="v"/>
        <a:defRPr sz="32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5000"/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500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500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500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500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463634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0A8BF2A-7CF6-9049-98C9-1763F628E521}" type="slidenum">
              <a:rPr lang="en-US">
                <a:solidFill>
                  <a:srgbClr val="4636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36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4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Arial"/>
          <a:ea typeface="Geneva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Arial" charset="0"/>
          <a:ea typeface="Geneva" charset="-128"/>
          <a:cs typeface="Genev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Arial" charset="0"/>
          <a:ea typeface="Geneva" charset="-128"/>
          <a:cs typeface="Genev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Arial" charset="0"/>
          <a:ea typeface="Geneva" charset="-128"/>
          <a:cs typeface="Genev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Arial" charset="0"/>
          <a:ea typeface="Geneva" charset="-128"/>
          <a:cs typeface="Genev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charset="0"/>
        <a:buChar char="v"/>
        <a:defRPr sz="2800">
          <a:solidFill>
            <a:schemeClr val="tx1"/>
          </a:solidFill>
          <a:latin typeface="Arial"/>
          <a:ea typeface="Geneva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/>
          <a:ea typeface="Geneva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5000"/>
        <a:buChar char="•"/>
        <a:defRPr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5000"/>
        <a:buChar char="•"/>
        <a:defRPr sz="2000">
          <a:solidFill>
            <a:schemeClr val="tx1"/>
          </a:solidFill>
          <a:latin typeface="+mn-lt"/>
          <a:ea typeface="Geneva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5000"/>
        <a:buChar char="•"/>
        <a:defRPr sz="2000">
          <a:solidFill>
            <a:schemeClr val="tx1"/>
          </a:solidFill>
          <a:latin typeface="+mn-lt"/>
          <a:ea typeface="Geneva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5000"/>
        <a:buChar char="•"/>
        <a:defRPr sz="2000">
          <a:solidFill>
            <a:schemeClr val="tx1"/>
          </a:solidFill>
          <a:latin typeface="+mn-lt"/>
          <a:ea typeface="Geneva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5000"/>
        <a:buChar char="•"/>
        <a:defRPr sz="2000">
          <a:solidFill>
            <a:schemeClr val="tx1"/>
          </a:solidFill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latin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latin typeface="Arial" pitchFamily="34" charset="0"/>
              </a:defRPr>
            </a:lvl1pPr>
          </a:lstStyle>
          <a:p>
            <a:fld id="{09AB2AE0-FFCF-465B-8EFE-7145DA13524B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latin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43614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4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276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4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276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400">
                <a:latin typeface="Times New Roman" pitchFamily="18" charset="0"/>
              </a:defRPr>
            </a:lvl1pPr>
          </a:lstStyle>
          <a:p>
            <a:fld id="{10EC8043-B1B6-4722-AB53-167564107C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27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2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6.jpeg"/><Relationship Id="rId4" Type="http://schemas.openxmlformats.org/officeDocument/2006/relationships/hyperlink" Target="http://images.google.com.sg/imgres?imgurl=www.angelfire.com/il2/HebrewIsraelites/AncientEgyptianFamily.JPG&amp;imgrefurl=http://www.angelfire.com/il2/HebrewIsraelites/colorofHebrews2.html&amp;h=657&amp;w=590&amp;prev=/images?q=ancient+israel&amp;start=20&amp;svnum=10&amp;hl=en&amp;lr=&amp;ie=UTF-8&amp;oe=UTF-8&amp;sa=N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tags" Target="../tags/tag5.xml"/><Relationship Id="rId7" Type="http://schemas.openxmlformats.org/officeDocument/2006/relationships/image" Target="../media/image31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7.jpe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33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129.xml"/><Relationship Id="rId7" Type="http://schemas.openxmlformats.org/officeDocument/2006/relationships/image" Target="../media/image36.emf"/><Relationship Id="rId2" Type="http://schemas.openxmlformats.org/officeDocument/2006/relationships/audio" Target="file:///C:\Program%20Files\Microsoft%20Office\Media\CntCD1\Sounds\DEDICA01.mid" TargetMode="External"/><Relationship Id="rId1" Type="http://schemas.microsoft.com/office/2007/relationships/media" Target="file:///C:\Program%20Files\Microsoft%20Office\Media\CntCD1\Sounds\DEDICA01.mid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.vml"/><Relationship Id="rId6" Type="http://schemas.openxmlformats.org/officeDocument/2006/relationships/slide" Target="slide42.xml"/><Relationship Id="rId5" Type="http://schemas.openxmlformats.org/officeDocument/2006/relationships/image" Target="../media/image43.png"/><Relationship Id="rId4" Type="http://schemas.openxmlformats.org/officeDocument/2006/relationships/oleObject" Target="../embeddings/oleObject1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hyperlink" Target="http://images.google.com.sg/imgres?imgurl=www.angelfire.com/il2/HebrewIsraelites/AncientEgyptianFamily.JPG&amp;imgrefurl=http://www.angelfire.com/il2/HebrewIsraelites/colorofHebrews2.html&amp;h=657&amp;w=590&amp;prev=/images?q=ancient+israel&amp;start=20&amp;svnum=10&amp;hl=en&amp;lr=&amp;ie=UTF-8&amp;oe=UTF-8&amp;sa=N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hyperlink" Target="http://images.google.com.sg/imgres?imgurl=www.angelfire.com/il2/HebrewIsraelites/AncientEgyptianFamily.JPG&amp;imgrefurl=http://www.angelfire.com/il2/HebrewIsraelites/colorofHebrews2.html&amp;h=657&amp;w=590&amp;prev=/images?q=ancient+israel&amp;start=20&amp;svnum=10&amp;hl=en&amp;lr=&amp;ie=UTF-8&amp;oe=UTF-8&amp;sa=N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-7264"/>
            <a:ext cx="7511317" cy="6542704"/>
          </a:xfrm>
          <a:prstGeom prst="rect">
            <a:avLst/>
          </a:prstGeom>
        </p:spPr>
      </p:pic>
      <p:sp>
        <p:nvSpPr>
          <p:cNvPr id="512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-16657" y="620688"/>
            <a:ext cx="3076489" cy="5387305"/>
          </a:xfrm>
          <a:solidFill>
            <a:srgbClr val="00009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6000"/>
              <a:t>伊甸园与古近东的地理</a:t>
            </a:r>
            <a:endParaRPr lang="en-US" sz="60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498171"/>
            <a:ext cx="9144000" cy="819261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</a:t>
            </a:r>
            <a:r>
              <a:rPr lang="en-US" sz="20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• </a:t>
            </a:r>
            <a:r>
              <a:rPr lang="zh-CN" altLang="en-US" sz="20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新加坡社学院 </a:t>
            </a:r>
            <a:r>
              <a:rPr lang="en-US" sz="20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•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BibleStudyDownloads.org</a:t>
            </a:r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42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29443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9112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亚伯拉罕</a:t>
            </a:r>
            <a:r>
              <a:rPr kumimoji="0" lang="zh-CN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之</a:t>
            </a:r>
            <a:r>
              <a:rPr kumimoji="0" lang="ja-JP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约</a:t>
            </a:r>
            <a:endParaRPr kumimoji="0" lang="zh-CN" altLang="en-US" sz="5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29445" name="Text Box 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29446" name="Text Box 6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829447" name="Text Box 7"/>
          <p:cNvSpPr txBox="1">
            <a:spLocks noChangeArrowheads="1"/>
          </p:cNvSpPr>
          <p:nvPr/>
        </p:nvSpPr>
        <p:spPr bwMode="auto">
          <a:xfrm>
            <a:off x="5305425" y="3657600"/>
            <a:ext cx="2752725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祝福</a:t>
            </a:r>
          </a:p>
        </p:txBody>
      </p:sp>
      <p:sp>
        <p:nvSpPr>
          <p:cNvPr id="829448" name="Text Box 8"/>
          <p:cNvSpPr txBox="1">
            <a:spLocks noChangeArrowheads="1"/>
          </p:cNvSpPr>
          <p:nvPr/>
        </p:nvSpPr>
        <p:spPr bwMode="auto">
          <a:xfrm>
            <a:off x="3722688" y="3670300"/>
            <a:ext cx="1574800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后裔</a:t>
            </a:r>
          </a:p>
        </p:txBody>
      </p:sp>
      <p:sp>
        <p:nvSpPr>
          <p:cNvPr id="829449" name="Text Box 9"/>
          <p:cNvSpPr txBox="1">
            <a:spLocks noChangeArrowheads="1"/>
          </p:cNvSpPr>
          <p:nvPr/>
        </p:nvSpPr>
        <p:spPr bwMode="auto">
          <a:xfrm>
            <a:off x="1498600" y="3659188"/>
            <a:ext cx="1609725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土地</a:t>
            </a:r>
          </a:p>
        </p:txBody>
      </p:sp>
      <p:sp>
        <p:nvSpPr>
          <p:cNvPr id="829453" name="Text Box 13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创世记 12: 1-3</a:t>
            </a:r>
          </a:p>
        </p:txBody>
      </p:sp>
      <p:sp>
        <p:nvSpPr>
          <p:cNvPr id="829454" name="Rectangle 14"/>
          <p:cNvSpPr>
            <a:spLocks noChangeArrowheads="1"/>
          </p:cNvSpPr>
          <p:nvPr/>
        </p:nvSpPr>
        <p:spPr bwMode="auto">
          <a:xfrm>
            <a:off x="3249613" y="1425575"/>
            <a:ext cx="2651125" cy="576263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(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Arial"/>
                <a:ea typeface="宋体" charset="0"/>
                <a:cs typeface="宋体" charset="0"/>
              </a:rPr>
              <a:t>“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呼召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Arial"/>
                <a:ea typeface="宋体" charset="0"/>
                <a:cs typeface="宋体" charset="0"/>
              </a:rPr>
              <a:t>”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)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FAFD00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29459" name="Rectangle 1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17</a:t>
            </a:r>
          </a:p>
        </p:txBody>
      </p:sp>
      <p:sp>
        <p:nvSpPr>
          <p:cNvPr id="829460" name="Text Box 20"/>
          <p:cNvSpPr txBox="1">
            <a:spLocks noChangeArrowheads="1"/>
          </p:cNvSpPr>
          <p:nvPr/>
        </p:nvSpPr>
        <p:spPr bwMode="auto">
          <a:xfrm>
            <a:off x="8591550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3</a:t>
            </a:r>
          </a:p>
        </p:txBody>
      </p:sp>
      <p:sp>
        <p:nvSpPr>
          <p:cNvPr id="829479" name="Rectangle 39"/>
          <p:cNvSpPr>
            <a:spLocks noChangeArrowheads="1"/>
          </p:cNvSpPr>
          <p:nvPr/>
        </p:nvSpPr>
        <p:spPr bwMode="auto">
          <a:xfrm>
            <a:off x="1019175" y="3303588"/>
            <a:ext cx="7086600" cy="28479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29455" name="Line 15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29456" name="Line 16"/>
          <p:cNvSpPr>
            <a:spLocks noChangeShapeType="1"/>
          </p:cNvSpPr>
          <p:nvPr/>
        </p:nvSpPr>
        <p:spPr bwMode="auto">
          <a:xfrm flipH="1">
            <a:off x="4538663" y="24511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29457" name="Line 17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29480" name="Text Box 40"/>
          <p:cNvSpPr txBox="1">
            <a:spLocks noChangeArrowheads="1"/>
          </p:cNvSpPr>
          <p:nvPr/>
        </p:nvSpPr>
        <p:spPr bwMode="auto">
          <a:xfrm>
            <a:off x="5626100" y="5454650"/>
            <a:ext cx="2997200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EA18"/>
                </a:solidFill>
                <a:effectLst/>
                <a:uLnTx/>
                <a:uFillTx/>
                <a:latin typeface="Arial"/>
                <a:ea typeface="宋体" charset="0"/>
                <a:cs typeface="宋体" charset="0"/>
              </a:rPr>
              <a:t>•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EA18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无条件的</a:t>
            </a:r>
          </a:p>
        </p:txBody>
      </p:sp>
      <p:sp>
        <p:nvSpPr>
          <p:cNvPr id="829481" name="Text Box 41"/>
          <p:cNvSpPr txBox="1">
            <a:spLocks noChangeArrowheads="1"/>
          </p:cNvSpPr>
          <p:nvPr/>
        </p:nvSpPr>
        <p:spPr bwMode="auto">
          <a:xfrm>
            <a:off x="3313113" y="4806950"/>
            <a:ext cx="2819400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EA18"/>
                </a:solidFill>
                <a:effectLst/>
                <a:uLnTx/>
                <a:uFillTx/>
                <a:latin typeface="Arial"/>
                <a:ea typeface="宋体" charset="0"/>
                <a:cs typeface="宋体" charset="0"/>
              </a:rPr>
              <a:t>•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EA18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永久的</a:t>
            </a:r>
          </a:p>
        </p:txBody>
      </p:sp>
      <p:sp>
        <p:nvSpPr>
          <p:cNvPr id="829482" name="Rectangle 42"/>
          <p:cNvSpPr>
            <a:spLocks noChangeArrowheads="1"/>
          </p:cNvSpPr>
          <p:nvPr/>
        </p:nvSpPr>
        <p:spPr bwMode="auto">
          <a:xfrm>
            <a:off x="1065213" y="4275138"/>
            <a:ext cx="1951037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EA18"/>
                </a:solidFill>
                <a:effectLst/>
                <a:uLnTx/>
                <a:uFillTx/>
                <a:latin typeface="Arial"/>
                <a:ea typeface="宋体" charset="0"/>
                <a:cs typeface="宋体" charset="0"/>
              </a:rPr>
              <a:t>•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EA18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真实的</a:t>
            </a:r>
          </a:p>
        </p:txBody>
      </p:sp>
      <p:sp>
        <p:nvSpPr>
          <p:cNvPr id="829483" name="Text Box 43"/>
          <p:cNvSpPr txBox="1">
            <a:spLocks noChangeArrowheads="1"/>
          </p:cNvSpPr>
          <p:nvPr/>
        </p:nvSpPr>
        <p:spPr bwMode="auto">
          <a:xfrm>
            <a:off x="896938" y="2490788"/>
            <a:ext cx="7535862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8F1E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三个最重要的特点!</a:t>
            </a:r>
          </a:p>
        </p:txBody>
      </p:sp>
      <p:grpSp>
        <p:nvGrpSpPr>
          <p:cNvPr id="829515" name="Group 75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sp>
          <p:nvSpPr>
            <p:cNvPr id="829516" name="Freeform 76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29517" name="AutoShape 77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29518" name="Rectangle 78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29519" name="AutoShape 79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29520" name="Line 80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29521" name="Line 81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29522" name="Rectangle 82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29523" name="Rectangle 83"/>
            <p:cNvSpPr>
              <a:spLocks noChangeArrowheads="1"/>
            </p:cNvSpPr>
            <p:nvPr/>
          </p:nvSpPr>
          <p:spPr bwMode="auto">
            <a:xfrm>
              <a:off x="5038" y="2409"/>
              <a:ext cx="5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 地－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裔</a:t>
              </a: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－福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29524" name="Rectangle 84"/>
            <p:cNvSpPr>
              <a:spLocks noChangeArrowheads="1"/>
            </p:cNvSpPr>
            <p:nvPr/>
          </p:nvSpPr>
          <p:spPr bwMode="auto">
            <a:xfrm>
              <a:off x="5156" y="264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29525" name="Rectangle 85"/>
            <p:cNvSpPr>
              <a:spLocks noChangeArrowheads="1"/>
            </p:cNvSpPr>
            <p:nvPr/>
          </p:nvSpPr>
          <p:spPr bwMode="auto">
            <a:xfrm>
              <a:off x="5267" y="277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29526" name="Rectangle 86"/>
            <p:cNvSpPr>
              <a:spLocks noChangeArrowheads="1"/>
            </p:cNvSpPr>
            <p:nvPr/>
          </p:nvSpPr>
          <p:spPr bwMode="auto">
            <a:xfrm>
              <a:off x="5194" y="2302"/>
              <a:ext cx="31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rPr>
                <a:t>呼召</a:t>
              </a:r>
              <a:r>
                <a:rPr kumimoji="0" lang="zh-CN" alt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829527" name="Rectangle 87"/>
            <p:cNvSpPr>
              <a:spLocks noChangeArrowheads="1"/>
            </p:cNvSpPr>
            <p:nvPr/>
          </p:nvSpPr>
          <p:spPr bwMode="auto">
            <a:xfrm>
              <a:off x="5092" y="2162"/>
              <a:ext cx="4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 Antiqua" charset="0"/>
                  <a:ea typeface="宋体" charset="0"/>
                  <a:cs typeface="宋体" charset="0"/>
                </a:rPr>
                <a:t>亚伯拉罕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charset="0"/>
                <a:ea typeface="宋体" charset="0"/>
                <a:cs typeface="宋体" charset="0"/>
              </a:endParaRPr>
            </a:p>
          </p:txBody>
        </p:sp>
        <p:sp>
          <p:nvSpPr>
            <p:cNvPr id="829528" name="Rectangle 88"/>
            <p:cNvSpPr>
              <a:spLocks noChangeArrowheads="1"/>
            </p:cNvSpPr>
            <p:nvPr/>
          </p:nvSpPr>
          <p:spPr bwMode="auto">
            <a:xfrm>
              <a:off x="5180" y="2529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29529" name="Line 89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29530" name="Line 90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29531" name="Line 91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829532" name="Text Box 92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500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9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829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29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829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0" grpId="0" build="p" autoUpdateAnimBg="0"/>
      <p:bldP spid="829481" grpId="0" build="p" autoUpdateAnimBg="0"/>
      <p:bldP spid="829482" grpId="0" build="p" autoUpdateAnimBg="0"/>
      <p:bldP spid="829483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466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04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04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04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04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04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047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0473" name="Freeform 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0474" name="Freeform 1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0475" name="Freeform 1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0476" name="Rectangle 12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0477" name="Line 13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0478" name="Line 14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0479" name="Line 1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0480" name="Oval 16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0481" name="Rectangle 17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0482" name="Oval 1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0483" name="Oval 1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0484" name="Oval 2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0485" name="Oval 2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0486" name="Oval 2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0487" name="Oval 23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0488" name="Oval 24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0489" name="Oval 2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0490" name="Oval 2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0492" name="Text Box 2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30493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18</a:t>
            </a:r>
          </a:p>
        </p:txBody>
      </p:sp>
      <p:sp>
        <p:nvSpPr>
          <p:cNvPr id="830495" name="Text Box 31"/>
          <p:cNvSpPr txBox="1">
            <a:spLocks noChangeArrowheads="1"/>
          </p:cNvSpPr>
          <p:nvPr/>
        </p:nvSpPr>
        <p:spPr bwMode="auto">
          <a:xfrm>
            <a:off x="8661400" y="6450013"/>
            <a:ext cx="482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830496" name="Rectangle 32"/>
          <p:cNvSpPr>
            <a:spLocks noChangeArrowheads="1"/>
          </p:cNvSpPr>
          <p:nvPr/>
        </p:nvSpPr>
        <p:spPr bwMode="auto">
          <a:xfrm>
            <a:off x="401638" y="327025"/>
            <a:ext cx="115570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charset="0"/>
                <a:ea typeface="宋体" charset="0"/>
                <a:cs typeface="宋体" charset="0"/>
              </a:rPr>
              <a:t>历史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charset="0"/>
                <a:ea typeface="宋体" charset="0"/>
                <a:cs typeface="宋体" charset="0"/>
              </a:rPr>
              <a:t>舞台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D34A"/>
              </a:solidFill>
              <a:effectLst/>
              <a:uLnTx/>
              <a:uFillTx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30497" name="Rectangle 33"/>
          <p:cNvSpPr>
            <a:spLocks noChangeArrowheads="1"/>
          </p:cNvSpPr>
          <p:nvPr/>
        </p:nvSpPr>
        <p:spPr bwMode="auto">
          <a:xfrm>
            <a:off x="1758950" y="4081463"/>
            <a:ext cx="48736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埃</a:t>
            </a:r>
          </a:p>
        </p:txBody>
      </p:sp>
      <p:sp>
        <p:nvSpPr>
          <p:cNvPr id="830498" name="Rectangle 34"/>
          <p:cNvSpPr>
            <a:spLocks noChangeArrowheads="1"/>
          </p:cNvSpPr>
          <p:nvPr/>
        </p:nvSpPr>
        <p:spPr bwMode="auto">
          <a:xfrm>
            <a:off x="3019425" y="4451350"/>
            <a:ext cx="8953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加-巴</a:t>
            </a:r>
          </a:p>
        </p:txBody>
      </p:sp>
      <p:sp>
        <p:nvSpPr>
          <p:cNvPr id="830499" name="Rectangle 35"/>
          <p:cNvSpPr>
            <a:spLocks noChangeArrowheads="1"/>
          </p:cNvSpPr>
          <p:nvPr/>
        </p:nvSpPr>
        <p:spPr bwMode="auto">
          <a:xfrm>
            <a:off x="3255963" y="5164138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西</a:t>
            </a:r>
          </a:p>
        </p:txBody>
      </p:sp>
      <p:sp>
        <p:nvSpPr>
          <p:cNvPr id="830500" name="Rectangle 3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红</a:t>
            </a:r>
          </a:p>
        </p:txBody>
      </p:sp>
      <p:sp>
        <p:nvSpPr>
          <p:cNvPr id="830501" name="Rectangle 37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830502" name="Rectangle 38"/>
          <p:cNvSpPr>
            <a:spLocks noChangeArrowheads="1"/>
          </p:cNvSpPr>
          <p:nvPr/>
        </p:nvSpPr>
        <p:spPr bwMode="auto">
          <a:xfrm>
            <a:off x="2579688" y="3078163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耶</a:t>
            </a:r>
          </a:p>
        </p:txBody>
      </p:sp>
      <p:sp>
        <p:nvSpPr>
          <p:cNvPr id="830503" name="Rectangle 39"/>
          <p:cNvSpPr>
            <a:spLocks noChangeArrowheads="1"/>
          </p:cNvSpPr>
          <p:nvPr/>
        </p:nvSpPr>
        <p:spPr bwMode="auto">
          <a:xfrm>
            <a:off x="3852863" y="3078163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尼</a:t>
            </a:r>
          </a:p>
        </p:txBody>
      </p:sp>
      <p:sp>
        <p:nvSpPr>
          <p:cNvPr id="830504" name="Rectangle 40"/>
          <p:cNvSpPr>
            <a:spLocks noChangeArrowheads="1"/>
          </p:cNvSpPr>
          <p:nvPr/>
        </p:nvSpPr>
        <p:spPr bwMode="auto">
          <a:xfrm>
            <a:off x="3040063" y="2568575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迦</a:t>
            </a:r>
          </a:p>
        </p:txBody>
      </p:sp>
      <p:sp>
        <p:nvSpPr>
          <p:cNvPr id="830505" name="Rectangle 4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830506" name="Rectangle 4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幼</a:t>
            </a:r>
          </a:p>
        </p:txBody>
      </p:sp>
      <p:sp>
        <p:nvSpPr>
          <p:cNvPr id="830507" name="Rectangle 4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哈</a:t>
            </a:r>
          </a:p>
        </p:txBody>
      </p:sp>
      <p:sp>
        <p:nvSpPr>
          <p:cNvPr id="830508" name="Rectangle 44"/>
          <p:cNvSpPr>
            <a:spLocks noChangeArrowheads="1"/>
          </p:cNvSpPr>
          <p:nvPr/>
        </p:nvSpPr>
        <p:spPr bwMode="auto">
          <a:xfrm>
            <a:off x="1741488" y="992188"/>
            <a:ext cx="12033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地</a:t>
            </a:r>
          </a:p>
        </p:txBody>
      </p:sp>
      <p:sp>
        <p:nvSpPr>
          <p:cNvPr id="830509" name="Rectangle 4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尼(亚)</a:t>
            </a:r>
          </a:p>
        </p:txBody>
      </p:sp>
      <p:sp>
        <p:nvSpPr>
          <p:cNvPr id="830510" name="Rectangle 46"/>
          <p:cNvSpPr>
            <a:spLocks noChangeArrowheads="1"/>
          </p:cNvSpPr>
          <p:nvPr/>
        </p:nvSpPr>
        <p:spPr bwMode="auto">
          <a:xfrm>
            <a:off x="7259638" y="5259388"/>
            <a:ext cx="92710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波</a:t>
            </a:r>
          </a:p>
        </p:txBody>
      </p:sp>
      <p:sp>
        <p:nvSpPr>
          <p:cNvPr id="830511" name="Rectangle 47"/>
          <p:cNvSpPr>
            <a:spLocks noChangeArrowheads="1"/>
          </p:cNvSpPr>
          <p:nvPr/>
        </p:nvSpPr>
        <p:spPr bwMode="auto">
          <a:xfrm>
            <a:off x="6921500" y="44211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吾</a:t>
            </a:r>
          </a:p>
        </p:txBody>
      </p:sp>
      <p:sp>
        <p:nvSpPr>
          <p:cNvPr id="830512" name="Rectangle 48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巴</a:t>
            </a:r>
          </a:p>
        </p:txBody>
      </p:sp>
      <p:sp>
        <p:nvSpPr>
          <p:cNvPr id="830513" name="Freeform 49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pic>
        <p:nvPicPr>
          <p:cNvPr id="830515" name="Picture 5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5338" y="4557713"/>
            <a:ext cx="3189287" cy="1739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30514" name="Oval 50"/>
          <p:cNvSpPr>
            <a:spLocks noChangeArrowheads="1"/>
          </p:cNvSpPr>
          <p:nvPr/>
        </p:nvSpPr>
        <p:spPr bwMode="auto">
          <a:xfrm>
            <a:off x="6515100" y="41148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0517" name="WordArt 53"/>
          <p:cNvSpPr>
            <a:spLocks noChangeArrowheads="1" noChangeShapeType="1" noTextEdit="1"/>
          </p:cNvSpPr>
          <p:nvPr/>
        </p:nvSpPr>
        <p:spPr bwMode="auto">
          <a:xfrm>
            <a:off x="595313" y="0"/>
            <a:ext cx="7950200" cy="6858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0" cap="none" spc="0" normalizeH="0" baseline="0" noProof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8"/>
                    </a:srgbClr>
                  </a:outerShdw>
                </a:effectLst>
                <a:uLnTx/>
                <a:uFillTx/>
                <a:latin typeface="宋体"/>
                <a:ea typeface="宋体"/>
                <a:cs typeface="宋体"/>
              </a:rPr>
              <a:t>他们凭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0" cap="none" spc="0" normalizeH="0" baseline="0" noProof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8"/>
                    </a:srgbClr>
                  </a:outerShdw>
                </a:effectLst>
                <a:uLnTx/>
                <a:uFillTx/>
                <a:latin typeface="宋体"/>
                <a:ea typeface="宋体"/>
                <a:cs typeface="宋体"/>
              </a:rPr>
              <a:t>信心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0" cap="none" spc="0" normalizeH="0" baseline="0" noProof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8"/>
                    </a:srgbClr>
                  </a:outerShdw>
                </a:effectLst>
                <a:uLnTx/>
                <a:uFillTx/>
                <a:latin typeface="宋体"/>
                <a:ea typeface="宋体"/>
                <a:cs typeface="宋体"/>
              </a:rPr>
              <a:t>离去</a:t>
            </a:r>
            <a:r>
              <a:rPr kumimoji="0" lang="en-US" altLang="zh-TW" sz="3600" b="1" i="0" u="none" strike="noStrike" kern="10" cap="none" spc="0" normalizeH="0" baseline="0" noProof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8"/>
                    </a:srgbClr>
                  </a:outerShdw>
                </a:effectLst>
                <a:uLnTx/>
                <a:uFillTx/>
                <a:latin typeface="宋体"/>
                <a:ea typeface="宋体"/>
                <a:cs typeface="宋体"/>
              </a:rPr>
              <a:t>!</a:t>
            </a:r>
            <a:endParaRPr kumimoji="0" lang="en-US" sz="3600" b="1" i="0" u="none" strike="noStrike" kern="10" cap="none" spc="0" normalizeH="0" baseline="0" noProof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blurRad="63500" dist="53882" dir="2700000" algn="ctr" rotWithShape="0">
                  <a:srgbClr val="9999FF">
                    <a:alpha val="74998"/>
                  </a:srgbClr>
                </a:outerShdw>
              </a:effectLst>
              <a:uLnTx/>
              <a:uFillTx/>
              <a:latin typeface="宋体"/>
              <a:ea typeface="宋体"/>
              <a:cs typeface="宋体"/>
            </a:endParaRPr>
          </a:p>
        </p:txBody>
      </p:sp>
      <p:sp>
        <p:nvSpPr>
          <p:cNvPr id="830518" name="Text Box 54"/>
          <p:cNvSpPr txBox="1">
            <a:spLocks noChangeArrowheads="1"/>
          </p:cNvSpPr>
          <p:nvPr/>
        </p:nvSpPr>
        <p:spPr bwMode="auto">
          <a:xfrm>
            <a:off x="1776413" y="0"/>
            <a:ext cx="2389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创</a:t>
            </a: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12:4</a:t>
            </a:r>
          </a:p>
        </p:txBody>
      </p:sp>
      <p:sp>
        <p:nvSpPr>
          <p:cNvPr id="830534" name="AutoShape 70"/>
          <p:cNvSpPr>
            <a:spLocks noChangeArrowheads="1"/>
          </p:cNvSpPr>
          <p:nvPr/>
        </p:nvSpPr>
        <p:spPr bwMode="auto">
          <a:xfrm rot="7507952">
            <a:off x="7353300" y="28956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830566" name="Group 102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sp>
          <p:nvSpPr>
            <p:cNvPr id="830567" name="Freeform 103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0568" name="AutoShape 104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0569" name="Rectangle 105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0570" name="AutoShape 106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0571" name="Line 107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0572" name="Line 108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0573" name="Rectangle 109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0574" name="Rectangle 110"/>
            <p:cNvSpPr>
              <a:spLocks noChangeArrowheads="1"/>
            </p:cNvSpPr>
            <p:nvPr/>
          </p:nvSpPr>
          <p:spPr bwMode="auto">
            <a:xfrm>
              <a:off x="5038" y="2409"/>
              <a:ext cx="5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 地－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裔</a:t>
              </a: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－福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30575" name="Rectangle 111"/>
            <p:cNvSpPr>
              <a:spLocks noChangeArrowheads="1"/>
            </p:cNvSpPr>
            <p:nvPr/>
          </p:nvSpPr>
          <p:spPr bwMode="auto">
            <a:xfrm>
              <a:off x="5156" y="264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30576" name="Rectangle 112"/>
            <p:cNvSpPr>
              <a:spLocks noChangeArrowheads="1"/>
            </p:cNvSpPr>
            <p:nvPr/>
          </p:nvSpPr>
          <p:spPr bwMode="auto">
            <a:xfrm>
              <a:off x="5267" y="277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30577" name="Rectangle 113"/>
            <p:cNvSpPr>
              <a:spLocks noChangeArrowheads="1"/>
            </p:cNvSpPr>
            <p:nvPr/>
          </p:nvSpPr>
          <p:spPr bwMode="auto">
            <a:xfrm>
              <a:off x="5194" y="2302"/>
              <a:ext cx="32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rPr>
                <a:t>呼召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830578" name="Rectangle 114"/>
            <p:cNvSpPr>
              <a:spLocks noChangeArrowheads="1"/>
            </p:cNvSpPr>
            <p:nvPr/>
          </p:nvSpPr>
          <p:spPr bwMode="auto">
            <a:xfrm>
              <a:off x="5092" y="2162"/>
              <a:ext cx="4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 Antiqua" charset="0"/>
                  <a:ea typeface="宋体" charset="0"/>
                  <a:cs typeface="宋体" charset="0"/>
                </a:rPr>
                <a:t>亚伯拉罕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charset="0"/>
                <a:ea typeface="宋体" charset="0"/>
                <a:cs typeface="宋体" charset="0"/>
              </a:endParaRPr>
            </a:p>
          </p:txBody>
        </p:sp>
        <p:sp>
          <p:nvSpPr>
            <p:cNvPr id="830579" name="Rectangle 115"/>
            <p:cNvSpPr>
              <a:spLocks noChangeArrowheads="1"/>
            </p:cNvSpPr>
            <p:nvPr/>
          </p:nvSpPr>
          <p:spPr bwMode="auto">
            <a:xfrm>
              <a:off x="5180" y="2529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30580" name="Line 116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0581" name="Line 117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0582" name="Line 118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830583" name="Text Box 119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8311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3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30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0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0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0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0513" grpId="0" animBg="1"/>
      <p:bldP spid="8305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149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149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149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149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149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149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1497" name="Freeform 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1498" name="Freeform 1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1499" name="Freeform 1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1500" name="Rectangle 12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1501" name="Line 13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1502" name="Line 14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1503" name="Line 1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1505" name="Rectangle 17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1507" name="Oval 1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1508" name="Oval 2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1509" name="Oval 2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1510" name="Oval 2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1511" name="Oval 23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1512" name="Oval 24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1513" name="Oval 2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1514" name="Oval 2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1515" name="Text Box 2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31516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19</a:t>
            </a:r>
          </a:p>
        </p:txBody>
      </p:sp>
      <p:sp>
        <p:nvSpPr>
          <p:cNvPr id="831518" name="Rectangle 30"/>
          <p:cNvSpPr>
            <a:spLocks noChangeArrowheads="1"/>
          </p:cNvSpPr>
          <p:nvPr/>
        </p:nvSpPr>
        <p:spPr bwMode="auto">
          <a:xfrm>
            <a:off x="401638" y="327025"/>
            <a:ext cx="115570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charset="0"/>
                <a:ea typeface="宋体" charset="0"/>
                <a:cs typeface="宋体" charset="0"/>
              </a:rPr>
              <a:t>历史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charset="0"/>
                <a:ea typeface="宋体" charset="0"/>
                <a:cs typeface="宋体" charset="0"/>
              </a:rPr>
              <a:t>舞台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D34A"/>
              </a:solidFill>
              <a:effectLst/>
              <a:uLnTx/>
              <a:uFillTx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31519" name="Rectangle 31"/>
          <p:cNvSpPr>
            <a:spLocks noChangeArrowheads="1"/>
          </p:cNvSpPr>
          <p:nvPr/>
        </p:nvSpPr>
        <p:spPr bwMode="auto">
          <a:xfrm>
            <a:off x="1758950" y="4081463"/>
            <a:ext cx="48736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埃</a:t>
            </a:r>
          </a:p>
        </p:txBody>
      </p:sp>
      <p:sp>
        <p:nvSpPr>
          <p:cNvPr id="831520" name="Rectangle 32"/>
          <p:cNvSpPr>
            <a:spLocks noChangeArrowheads="1"/>
          </p:cNvSpPr>
          <p:nvPr/>
        </p:nvSpPr>
        <p:spPr bwMode="auto">
          <a:xfrm>
            <a:off x="3019425" y="4451350"/>
            <a:ext cx="8953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加-巴</a:t>
            </a:r>
          </a:p>
        </p:txBody>
      </p:sp>
      <p:sp>
        <p:nvSpPr>
          <p:cNvPr id="831521" name="Rectangle 33"/>
          <p:cNvSpPr>
            <a:spLocks noChangeArrowheads="1"/>
          </p:cNvSpPr>
          <p:nvPr/>
        </p:nvSpPr>
        <p:spPr bwMode="auto">
          <a:xfrm>
            <a:off x="3255963" y="5164138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西</a:t>
            </a:r>
          </a:p>
        </p:txBody>
      </p:sp>
      <p:sp>
        <p:nvSpPr>
          <p:cNvPr id="831522" name="Rectangle 3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红</a:t>
            </a:r>
          </a:p>
        </p:txBody>
      </p:sp>
      <p:sp>
        <p:nvSpPr>
          <p:cNvPr id="831523" name="Rectangle 35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831524" name="Rectangle 36"/>
          <p:cNvSpPr>
            <a:spLocks noChangeArrowheads="1"/>
          </p:cNvSpPr>
          <p:nvPr/>
        </p:nvSpPr>
        <p:spPr bwMode="auto">
          <a:xfrm>
            <a:off x="2579688" y="3078163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耶</a:t>
            </a:r>
          </a:p>
        </p:txBody>
      </p:sp>
      <p:sp>
        <p:nvSpPr>
          <p:cNvPr id="831525" name="Rectangle 37"/>
          <p:cNvSpPr>
            <a:spLocks noChangeArrowheads="1"/>
          </p:cNvSpPr>
          <p:nvPr/>
        </p:nvSpPr>
        <p:spPr bwMode="auto">
          <a:xfrm>
            <a:off x="3852863" y="3078163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尼</a:t>
            </a:r>
          </a:p>
        </p:txBody>
      </p:sp>
      <p:sp>
        <p:nvSpPr>
          <p:cNvPr id="831526" name="Rectangle 38"/>
          <p:cNvSpPr>
            <a:spLocks noChangeArrowheads="1"/>
          </p:cNvSpPr>
          <p:nvPr/>
        </p:nvSpPr>
        <p:spPr bwMode="auto">
          <a:xfrm>
            <a:off x="3040063" y="2568575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迦</a:t>
            </a:r>
          </a:p>
        </p:txBody>
      </p:sp>
      <p:sp>
        <p:nvSpPr>
          <p:cNvPr id="831527" name="Rectangle 39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831528" name="Rectangle 40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幼</a:t>
            </a:r>
          </a:p>
        </p:txBody>
      </p:sp>
      <p:sp>
        <p:nvSpPr>
          <p:cNvPr id="831529" name="Rectangle 41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哈</a:t>
            </a:r>
          </a:p>
        </p:txBody>
      </p:sp>
      <p:sp>
        <p:nvSpPr>
          <p:cNvPr id="831530" name="Rectangle 42"/>
          <p:cNvSpPr>
            <a:spLocks noChangeArrowheads="1"/>
          </p:cNvSpPr>
          <p:nvPr/>
        </p:nvSpPr>
        <p:spPr bwMode="auto">
          <a:xfrm>
            <a:off x="1741488" y="992188"/>
            <a:ext cx="12033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地</a:t>
            </a:r>
          </a:p>
        </p:txBody>
      </p:sp>
      <p:sp>
        <p:nvSpPr>
          <p:cNvPr id="831531" name="Rectangle 43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尼(亚)</a:t>
            </a:r>
          </a:p>
        </p:txBody>
      </p:sp>
      <p:sp>
        <p:nvSpPr>
          <p:cNvPr id="831532" name="Rectangle 44"/>
          <p:cNvSpPr>
            <a:spLocks noChangeArrowheads="1"/>
          </p:cNvSpPr>
          <p:nvPr/>
        </p:nvSpPr>
        <p:spPr bwMode="auto">
          <a:xfrm>
            <a:off x="7259638" y="5259388"/>
            <a:ext cx="92710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波</a:t>
            </a:r>
          </a:p>
        </p:txBody>
      </p:sp>
      <p:sp>
        <p:nvSpPr>
          <p:cNvPr id="831533" name="Rectangle 45"/>
          <p:cNvSpPr>
            <a:spLocks noChangeArrowheads="1"/>
          </p:cNvSpPr>
          <p:nvPr/>
        </p:nvSpPr>
        <p:spPr bwMode="auto">
          <a:xfrm>
            <a:off x="6921500" y="44211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吾</a:t>
            </a:r>
          </a:p>
        </p:txBody>
      </p:sp>
      <p:sp>
        <p:nvSpPr>
          <p:cNvPr id="831534" name="Rectangle 46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巴</a:t>
            </a:r>
          </a:p>
        </p:txBody>
      </p:sp>
      <p:sp>
        <p:nvSpPr>
          <p:cNvPr id="831535" name="Freeform 47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1539" name="Text Box 51"/>
          <p:cNvSpPr txBox="1">
            <a:spLocks noChangeArrowheads="1"/>
          </p:cNvSpPr>
          <p:nvPr/>
        </p:nvSpPr>
        <p:spPr bwMode="auto">
          <a:xfrm>
            <a:off x="1776413" y="0"/>
            <a:ext cx="2389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创</a:t>
            </a: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11:31</a:t>
            </a:r>
          </a:p>
        </p:txBody>
      </p:sp>
      <p:sp>
        <p:nvSpPr>
          <p:cNvPr id="831541" name="Oval 53"/>
          <p:cNvSpPr>
            <a:spLocks noChangeArrowheads="1"/>
          </p:cNvSpPr>
          <p:nvPr/>
        </p:nvSpPr>
        <p:spPr bwMode="auto">
          <a:xfrm>
            <a:off x="5486400" y="27432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pic>
        <p:nvPicPr>
          <p:cNvPr id="831542" name="Picture 54"/>
          <p:cNvPicPr>
            <a:picLocks noChangeArrowheads="1"/>
          </p:cNvPicPr>
          <p:nvPr/>
        </p:nvPicPr>
        <p:blipFill>
          <a:blip r:embed="rId2">
            <a:lum bright="18000" contras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400" y="2305050"/>
            <a:ext cx="4175125" cy="3073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831543" name="Text Box 55"/>
          <p:cNvSpPr txBox="1">
            <a:spLocks noChangeArrowheads="1"/>
          </p:cNvSpPr>
          <p:nvPr/>
        </p:nvSpPr>
        <p:spPr bwMode="auto">
          <a:xfrm>
            <a:off x="1470025" y="4784725"/>
            <a:ext cx="3735388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巴比伦宏伟的城市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831504" name="Oval 16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1506" name="Oval 1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1558" name="AutoShape 70"/>
          <p:cNvSpPr>
            <a:spLocks noChangeArrowheads="1"/>
          </p:cNvSpPr>
          <p:nvPr/>
        </p:nvSpPr>
        <p:spPr bwMode="auto">
          <a:xfrm rot="7507952">
            <a:off x="6324600" y="15240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831590" name="Group 102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sp>
          <p:nvSpPr>
            <p:cNvPr id="831591" name="Freeform 103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1592" name="AutoShape 104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1593" name="Rectangle 105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1594" name="AutoShape 106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1595" name="Line 107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1596" name="Line 108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1597" name="Rectangle 109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1598" name="Rectangle 110"/>
            <p:cNvSpPr>
              <a:spLocks noChangeArrowheads="1"/>
            </p:cNvSpPr>
            <p:nvPr/>
          </p:nvSpPr>
          <p:spPr bwMode="auto">
            <a:xfrm>
              <a:off x="5038" y="2409"/>
              <a:ext cx="5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 地－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裔</a:t>
              </a: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－福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31599" name="Rectangle 111"/>
            <p:cNvSpPr>
              <a:spLocks noChangeArrowheads="1"/>
            </p:cNvSpPr>
            <p:nvPr/>
          </p:nvSpPr>
          <p:spPr bwMode="auto">
            <a:xfrm>
              <a:off x="5156" y="264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31600" name="Rectangle 112"/>
            <p:cNvSpPr>
              <a:spLocks noChangeArrowheads="1"/>
            </p:cNvSpPr>
            <p:nvPr/>
          </p:nvSpPr>
          <p:spPr bwMode="auto">
            <a:xfrm>
              <a:off x="5267" y="277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31601" name="Rectangle 113"/>
            <p:cNvSpPr>
              <a:spLocks noChangeArrowheads="1"/>
            </p:cNvSpPr>
            <p:nvPr/>
          </p:nvSpPr>
          <p:spPr bwMode="auto">
            <a:xfrm>
              <a:off x="5194" y="2302"/>
              <a:ext cx="32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rPr>
                <a:t>呼召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831602" name="Rectangle 114"/>
            <p:cNvSpPr>
              <a:spLocks noChangeArrowheads="1"/>
            </p:cNvSpPr>
            <p:nvPr/>
          </p:nvSpPr>
          <p:spPr bwMode="auto">
            <a:xfrm>
              <a:off x="5092" y="2162"/>
              <a:ext cx="4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 Antiqua" charset="0"/>
                  <a:ea typeface="宋体" charset="0"/>
                  <a:cs typeface="宋体" charset="0"/>
                </a:rPr>
                <a:t>亚伯拉罕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charset="0"/>
                <a:ea typeface="宋体" charset="0"/>
                <a:cs typeface="宋体" charset="0"/>
              </a:endParaRPr>
            </a:p>
          </p:txBody>
        </p:sp>
        <p:sp>
          <p:nvSpPr>
            <p:cNvPr id="831603" name="Rectangle 115"/>
            <p:cNvSpPr>
              <a:spLocks noChangeArrowheads="1"/>
            </p:cNvSpPr>
            <p:nvPr/>
          </p:nvSpPr>
          <p:spPr bwMode="auto">
            <a:xfrm>
              <a:off x="5180" y="2529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31604" name="Line 116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1605" name="Line 117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1606" name="Line 118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831607" name="Text Box 119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713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3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3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1541" grpId="0" animBg="1"/>
      <p:bldP spid="83154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514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25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25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25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25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25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252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2521" name="Freeform 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2522" name="Freeform 1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2523" name="Freeform 1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2524" name="Rectangle 12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2525" name="Line 13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2526" name="Line 14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2527" name="Line 1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2529" name="Rectangle 17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2531" name="Oval 1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2532" name="Oval 2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2533" name="Oval 2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2534" name="Oval 2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2535" name="Oval 23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2536" name="Oval 24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2537" name="Oval 2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2538" name="Oval 2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2539" name="Text Box 2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32540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20</a:t>
            </a:r>
          </a:p>
        </p:txBody>
      </p:sp>
      <p:sp>
        <p:nvSpPr>
          <p:cNvPr id="832541" name="Text Box 29"/>
          <p:cNvSpPr txBox="1">
            <a:spLocks noChangeArrowheads="1"/>
          </p:cNvSpPr>
          <p:nvPr/>
        </p:nvSpPr>
        <p:spPr bwMode="auto">
          <a:xfrm>
            <a:off x="8661400" y="6450013"/>
            <a:ext cx="482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832542" name="Rectangle 30"/>
          <p:cNvSpPr>
            <a:spLocks noChangeArrowheads="1"/>
          </p:cNvSpPr>
          <p:nvPr/>
        </p:nvSpPr>
        <p:spPr bwMode="auto">
          <a:xfrm>
            <a:off x="401638" y="327025"/>
            <a:ext cx="115570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charset="0"/>
                <a:ea typeface="宋体" charset="0"/>
                <a:cs typeface="宋体" charset="0"/>
              </a:rPr>
              <a:t>历史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charset="0"/>
                <a:ea typeface="宋体" charset="0"/>
                <a:cs typeface="宋体" charset="0"/>
              </a:rPr>
              <a:t>舞台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D34A"/>
              </a:solidFill>
              <a:effectLst/>
              <a:uLnTx/>
              <a:uFillTx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32543" name="Rectangle 31"/>
          <p:cNvSpPr>
            <a:spLocks noChangeArrowheads="1"/>
          </p:cNvSpPr>
          <p:nvPr/>
        </p:nvSpPr>
        <p:spPr bwMode="auto">
          <a:xfrm>
            <a:off x="1758950" y="4081463"/>
            <a:ext cx="48736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埃</a:t>
            </a:r>
          </a:p>
        </p:txBody>
      </p:sp>
      <p:sp>
        <p:nvSpPr>
          <p:cNvPr id="832544" name="Rectangle 32"/>
          <p:cNvSpPr>
            <a:spLocks noChangeArrowheads="1"/>
          </p:cNvSpPr>
          <p:nvPr/>
        </p:nvSpPr>
        <p:spPr bwMode="auto">
          <a:xfrm>
            <a:off x="3019425" y="4451350"/>
            <a:ext cx="8953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加-巴</a:t>
            </a:r>
          </a:p>
        </p:txBody>
      </p:sp>
      <p:sp>
        <p:nvSpPr>
          <p:cNvPr id="832545" name="Rectangle 33"/>
          <p:cNvSpPr>
            <a:spLocks noChangeArrowheads="1"/>
          </p:cNvSpPr>
          <p:nvPr/>
        </p:nvSpPr>
        <p:spPr bwMode="auto">
          <a:xfrm>
            <a:off x="3255963" y="5164138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西</a:t>
            </a:r>
          </a:p>
        </p:txBody>
      </p:sp>
      <p:sp>
        <p:nvSpPr>
          <p:cNvPr id="832546" name="Rectangle 3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红</a:t>
            </a:r>
          </a:p>
        </p:txBody>
      </p:sp>
      <p:sp>
        <p:nvSpPr>
          <p:cNvPr id="832547" name="Rectangle 35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832548" name="Rectangle 36"/>
          <p:cNvSpPr>
            <a:spLocks noChangeArrowheads="1"/>
          </p:cNvSpPr>
          <p:nvPr/>
        </p:nvSpPr>
        <p:spPr bwMode="auto">
          <a:xfrm>
            <a:off x="2579688" y="3078163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耶</a:t>
            </a:r>
          </a:p>
        </p:txBody>
      </p:sp>
      <p:sp>
        <p:nvSpPr>
          <p:cNvPr id="832549" name="Rectangle 37"/>
          <p:cNvSpPr>
            <a:spLocks noChangeArrowheads="1"/>
          </p:cNvSpPr>
          <p:nvPr/>
        </p:nvSpPr>
        <p:spPr bwMode="auto">
          <a:xfrm>
            <a:off x="3852863" y="3078163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尼</a:t>
            </a:r>
          </a:p>
        </p:txBody>
      </p:sp>
      <p:sp>
        <p:nvSpPr>
          <p:cNvPr id="832550" name="Rectangle 38"/>
          <p:cNvSpPr>
            <a:spLocks noChangeArrowheads="1"/>
          </p:cNvSpPr>
          <p:nvPr/>
        </p:nvSpPr>
        <p:spPr bwMode="auto">
          <a:xfrm>
            <a:off x="3040063" y="2568575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迦</a:t>
            </a:r>
          </a:p>
        </p:txBody>
      </p:sp>
      <p:sp>
        <p:nvSpPr>
          <p:cNvPr id="832551" name="Rectangle 39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832552" name="Rectangle 40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幼</a:t>
            </a:r>
          </a:p>
        </p:txBody>
      </p:sp>
      <p:sp>
        <p:nvSpPr>
          <p:cNvPr id="832553" name="Rectangle 41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哈</a:t>
            </a:r>
          </a:p>
        </p:txBody>
      </p:sp>
      <p:sp>
        <p:nvSpPr>
          <p:cNvPr id="832554" name="Rectangle 42"/>
          <p:cNvSpPr>
            <a:spLocks noChangeArrowheads="1"/>
          </p:cNvSpPr>
          <p:nvPr/>
        </p:nvSpPr>
        <p:spPr bwMode="auto">
          <a:xfrm>
            <a:off x="1741488" y="992188"/>
            <a:ext cx="12033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地</a:t>
            </a:r>
          </a:p>
        </p:txBody>
      </p:sp>
      <p:sp>
        <p:nvSpPr>
          <p:cNvPr id="832555" name="Rectangle 43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尼(亚)</a:t>
            </a:r>
          </a:p>
        </p:txBody>
      </p:sp>
      <p:sp>
        <p:nvSpPr>
          <p:cNvPr id="832556" name="Rectangle 44"/>
          <p:cNvSpPr>
            <a:spLocks noChangeArrowheads="1"/>
          </p:cNvSpPr>
          <p:nvPr/>
        </p:nvSpPr>
        <p:spPr bwMode="auto">
          <a:xfrm>
            <a:off x="7259638" y="5259388"/>
            <a:ext cx="92710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波</a:t>
            </a:r>
          </a:p>
        </p:txBody>
      </p:sp>
      <p:sp>
        <p:nvSpPr>
          <p:cNvPr id="832557" name="Rectangle 45"/>
          <p:cNvSpPr>
            <a:spLocks noChangeArrowheads="1"/>
          </p:cNvSpPr>
          <p:nvPr/>
        </p:nvSpPr>
        <p:spPr bwMode="auto">
          <a:xfrm>
            <a:off x="6921500" y="4421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吾</a:t>
            </a:r>
          </a:p>
        </p:txBody>
      </p:sp>
      <p:sp>
        <p:nvSpPr>
          <p:cNvPr id="832558" name="Rectangle 4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巴</a:t>
            </a:r>
          </a:p>
        </p:txBody>
      </p:sp>
      <p:sp>
        <p:nvSpPr>
          <p:cNvPr id="832560" name="Text Box 48"/>
          <p:cNvSpPr txBox="1">
            <a:spLocks noChangeArrowheads="1"/>
          </p:cNvSpPr>
          <p:nvPr/>
        </p:nvSpPr>
        <p:spPr bwMode="auto">
          <a:xfrm>
            <a:off x="1776413" y="0"/>
            <a:ext cx="2389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创</a:t>
            </a: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11:31-32</a:t>
            </a:r>
          </a:p>
        </p:txBody>
      </p:sp>
      <p:sp>
        <p:nvSpPr>
          <p:cNvPr id="832566" name="Freeform 5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2567" name="AutoShape 55"/>
          <p:cNvSpPr>
            <a:spLocks noChangeArrowheads="1"/>
          </p:cNvSpPr>
          <p:nvPr/>
        </p:nvSpPr>
        <p:spPr bwMode="auto">
          <a:xfrm rot="7507952">
            <a:off x="5715000" y="3429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2568" name="Freeform 56"/>
          <p:cNvSpPr>
            <a:spLocks/>
          </p:cNvSpPr>
          <p:nvPr/>
        </p:nvSpPr>
        <p:spPr bwMode="auto">
          <a:xfrm>
            <a:off x="5441950" y="2066925"/>
            <a:ext cx="349250" cy="1033463"/>
          </a:xfrm>
          <a:custGeom>
            <a:avLst/>
            <a:gdLst>
              <a:gd name="T0" fmla="*/ 0 w 220"/>
              <a:gd name="T1" fmla="*/ 0 h 651"/>
              <a:gd name="T2" fmla="*/ 94 w 220"/>
              <a:gd name="T3" fmla="*/ 94 h 651"/>
              <a:gd name="T4" fmla="*/ 102 w 220"/>
              <a:gd name="T5" fmla="*/ 118 h 651"/>
              <a:gd name="T6" fmla="*/ 118 w 220"/>
              <a:gd name="T7" fmla="*/ 141 h 651"/>
              <a:gd name="T8" fmla="*/ 141 w 220"/>
              <a:gd name="T9" fmla="*/ 220 h 651"/>
              <a:gd name="T10" fmla="*/ 157 w 220"/>
              <a:gd name="T11" fmla="*/ 267 h 651"/>
              <a:gd name="T12" fmla="*/ 165 w 220"/>
              <a:gd name="T13" fmla="*/ 290 h 651"/>
              <a:gd name="T14" fmla="*/ 220 w 220"/>
              <a:gd name="T15" fmla="*/ 651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0" h="651">
                <a:moveTo>
                  <a:pt x="0" y="0"/>
                </a:moveTo>
                <a:cubicBezTo>
                  <a:pt x="50" y="16"/>
                  <a:pt x="65" y="52"/>
                  <a:pt x="94" y="94"/>
                </a:cubicBezTo>
                <a:cubicBezTo>
                  <a:pt x="96" y="102"/>
                  <a:pt x="98" y="110"/>
                  <a:pt x="102" y="118"/>
                </a:cubicBezTo>
                <a:cubicBezTo>
                  <a:pt x="106" y="126"/>
                  <a:pt x="114" y="132"/>
                  <a:pt x="118" y="141"/>
                </a:cubicBezTo>
                <a:cubicBezTo>
                  <a:pt x="133" y="175"/>
                  <a:pt x="131" y="187"/>
                  <a:pt x="141" y="220"/>
                </a:cubicBezTo>
                <a:cubicBezTo>
                  <a:pt x="145" y="235"/>
                  <a:pt x="151" y="251"/>
                  <a:pt x="157" y="267"/>
                </a:cubicBezTo>
                <a:cubicBezTo>
                  <a:pt x="159" y="274"/>
                  <a:pt x="165" y="290"/>
                  <a:pt x="165" y="290"/>
                </a:cubicBezTo>
                <a:cubicBezTo>
                  <a:pt x="172" y="408"/>
                  <a:pt x="165" y="541"/>
                  <a:pt x="220" y="651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2530" name="Oval 1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2528" name="Oval 16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832570" name="Group 58"/>
          <p:cNvGrpSpPr>
            <a:grpSpLocks/>
          </p:cNvGrpSpPr>
          <p:nvPr/>
        </p:nvGrpSpPr>
        <p:grpSpPr bwMode="auto">
          <a:xfrm>
            <a:off x="1114425" y="1930400"/>
            <a:ext cx="4025900" cy="4343400"/>
            <a:chOff x="720" y="1232"/>
            <a:chExt cx="2536" cy="2736"/>
          </a:xfrm>
        </p:grpSpPr>
        <p:pic>
          <p:nvPicPr>
            <p:cNvPr id="832571" name="Picture 59"/>
            <p:cNvPicPr>
              <a:picLocks noChangeAspect="1" noChangeArrowheads="1"/>
            </p:cNvPicPr>
            <p:nvPr/>
          </p:nvPicPr>
          <p:blipFill>
            <a:blip r:embed="rId2">
              <a:lum brigh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1232"/>
              <a:ext cx="2536" cy="273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2572" name="Text Box 60"/>
            <p:cNvSpPr txBox="1">
              <a:spLocks noChangeArrowheads="1"/>
            </p:cNvSpPr>
            <p:nvPr/>
          </p:nvSpPr>
          <p:spPr bwMode="auto">
            <a:xfrm>
              <a:off x="839" y="3380"/>
              <a:ext cx="2336" cy="51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今</a:t>
              </a: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charset="0"/>
                  <a:ea typeface="宋体" charset="0"/>
                  <a:cs typeface="宋体" charset="0"/>
                </a:rPr>
                <a:t>日</a:t>
              </a:r>
              <a:r>
                <a:rPr kumimoji="0" lang="ja-JP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charset="0"/>
                  <a:ea typeface="宋体" charset="0"/>
                  <a:cs typeface="宋体" charset="0"/>
                </a:rPr>
                <a:t>的哈兰</a:t>
              </a: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charset="0"/>
                  <a:ea typeface="宋体" charset="0"/>
                  <a:cs typeface="宋体" charset="0"/>
                </a:rPr>
                <a:t>(</a:t>
              </a: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charset="0"/>
                  <a:ea typeface="宋体" charset="0"/>
                  <a:cs typeface="宋体" charset="0"/>
                </a:rPr>
                <a:t>土耳其）    </a:t>
              </a:r>
              <a:r>
                <a:rPr kumimoji="0" lang="ja-JP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/>
                  <a:ea typeface="宋体" charset="0"/>
                  <a:cs typeface="宋体" charset="0"/>
                </a:rPr>
                <a:t>“</a:t>
              </a:r>
              <a:r>
                <a:rPr kumimoji="0" lang="ja-JP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charset="0"/>
                  <a:ea typeface="宋体" charset="0"/>
                  <a:cs typeface="宋体" charset="0"/>
                </a:rPr>
                <a:t>蜂</a:t>
              </a: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charset="0"/>
                  <a:ea typeface="宋体" charset="0"/>
                  <a:cs typeface="宋体" charset="0"/>
                </a:rPr>
                <a:t>巢</a:t>
              </a:r>
              <a:r>
                <a:rPr kumimoji="0" lang="ja-JP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/>
                  <a:ea typeface="宋体" charset="0"/>
                  <a:cs typeface="宋体" charset="0"/>
                </a:rPr>
                <a:t>”</a:t>
              </a: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charset="0"/>
                  <a:ea typeface="宋体" charset="0"/>
                  <a:cs typeface="宋体" charset="0"/>
                </a:rPr>
                <a:t>式的建筑</a:t>
              </a:r>
            </a:p>
          </p:txBody>
        </p:sp>
      </p:grpSp>
      <p:sp>
        <p:nvSpPr>
          <p:cNvPr id="832569" name="Oval 57"/>
          <p:cNvSpPr>
            <a:spLocks noChangeArrowheads="1"/>
          </p:cNvSpPr>
          <p:nvPr/>
        </p:nvSpPr>
        <p:spPr bwMode="auto">
          <a:xfrm>
            <a:off x="4999038" y="151765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2587" name="Text Box 75"/>
          <p:cNvSpPr txBox="1">
            <a:spLocks noChangeArrowheads="1"/>
          </p:cNvSpPr>
          <p:nvPr/>
        </p:nvSpPr>
        <p:spPr bwMode="auto">
          <a:xfrm>
            <a:off x="6232525" y="1971675"/>
            <a:ext cx="2095500" cy="1457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EEFF4B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父亲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EEFF4B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EEFF4B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他拉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EEFF4B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EEFF4B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死在哈兰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EEFF4B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grpSp>
        <p:nvGrpSpPr>
          <p:cNvPr id="832619" name="Group 107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sp>
          <p:nvSpPr>
            <p:cNvPr id="832620" name="Freeform 108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2621" name="AutoShape 109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2622" name="Rectangle 110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2623" name="AutoShape 111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2624" name="Line 112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2625" name="Line 113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2626" name="Rectangle 114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2627" name="Rectangle 115"/>
            <p:cNvSpPr>
              <a:spLocks noChangeArrowheads="1"/>
            </p:cNvSpPr>
            <p:nvPr/>
          </p:nvSpPr>
          <p:spPr bwMode="auto">
            <a:xfrm>
              <a:off x="5038" y="2409"/>
              <a:ext cx="5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 地－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裔</a:t>
              </a: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－福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32628" name="Rectangle 116"/>
            <p:cNvSpPr>
              <a:spLocks noChangeArrowheads="1"/>
            </p:cNvSpPr>
            <p:nvPr/>
          </p:nvSpPr>
          <p:spPr bwMode="auto">
            <a:xfrm>
              <a:off x="5156" y="264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32629" name="Rectangle 117"/>
            <p:cNvSpPr>
              <a:spLocks noChangeArrowheads="1"/>
            </p:cNvSpPr>
            <p:nvPr/>
          </p:nvSpPr>
          <p:spPr bwMode="auto">
            <a:xfrm>
              <a:off x="5267" y="277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32630" name="Rectangle 118"/>
            <p:cNvSpPr>
              <a:spLocks noChangeArrowheads="1"/>
            </p:cNvSpPr>
            <p:nvPr/>
          </p:nvSpPr>
          <p:spPr bwMode="auto">
            <a:xfrm>
              <a:off x="5194" y="2302"/>
              <a:ext cx="32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rPr>
                <a:t>呼召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832631" name="Rectangle 119"/>
            <p:cNvSpPr>
              <a:spLocks noChangeArrowheads="1"/>
            </p:cNvSpPr>
            <p:nvPr/>
          </p:nvSpPr>
          <p:spPr bwMode="auto">
            <a:xfrm>
              <a:off x="5092" y="2162"/>
              <a:ext cx="4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 Antiqua" charset="0"/>
                  <a:ea typeface="宋体" charset="0"/>
                  <a:cs typeface="宋体" charset="0"/>
                </a:rPr>
                <a:t>亚伯拉罕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charset="0"/>
                <a:ea typeface="宋体" charset="0"/>
                <a:cs typeface="宋体" charset="0"/>
              </a:endParaRPr>
            </a:p>
          </p:txBody>
        </p:sp>
        <p:sp>
          <p:nvSpPr>
            <p:cNvPr id="832632" name="Rectangle 120"/>
            <p:cNvSpPr>
              <a:spLocks noChangeArrowheads="1"/>
            </p:cNvSpPr>
            <p:nvPr/>
          </p:nvSpPr>
          <p:spPr bwMode="auto">
            <a:xfrm>
              <a:off x="5180" y="2529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32633" name="Line 121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2634" name="Line 122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2635" name="Line 123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832636" name="Text Box 124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9522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32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3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32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2568" grpId="0" animBg="1"/>
      <p:bldP spid="832587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538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35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35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35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35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35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354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3545" name="Freeform 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3546" name="Freeform 1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3547" name="Freeform 1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3548" name="Rectangle 12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3549" name="Line 13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3550" name="Line 14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3551" name="Line 1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3552" name="Rectangle 16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3554" name="Oval 1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3556" name="Oval 2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3557" name="Oval 2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3558" name="Oval 22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3559" name="Oval 23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3560" name="Oval 24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3561" name="Text Box 2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33562" name="Rectangle 2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21</a:t>
            </a:r>
          </a:p>
        </p:txBody>
      </p:sp>
      <p:sp>
        <p:nvSpPr>
          <p:cNvPr id="833564" name="Rectangle 28"/>
          <p:cNvSpPr>
            <a:spLocks noChangeArrowheads="1"/>
          </p:cNvSpPr>
          <p:nvPr/>
        </p:nvSpPr>
        <p:spPr bwMode="auto">
          <a:xfrm>
            <a:off x="401638" y="327025"/>
            <a:ext cx="115570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charset="0"/>
                <a:ea typeface="宋体" charset="0"/>
                <a:cs typeface="宋体" charset="0"/>
              </a:rPr>
              <a:t>历史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charset="0"/>
                <a:ea typeface="宋体" charset="0"/>
                <a:cs typeface="宋体" charset="0"/>
              </a:rPr>
              <a:t>舞台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D34A"/>
              </a:solidFill>
              <a:effectLst/>
              <a:uLnTx/>
              <a:uFillTx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33565" name="Rectangle 29"/>
          <p:cNvSpPr>
            <a:spLocks noChangeArrowheads="1"/>
          </p:cNvSpPr>
          <p:nvPr/>
        </p:nvSpPr>
        <p:spPr bwMode="auto">
          <a:xfrm>
            <a:off x="1758950" y="4081463"/>
            <a:ext cx="48736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埃</a:t>
            </a:r>
          </a:p>
        </p:txBody>
      </p:sp>
      <p:sp>
        <p:nvSpPr>
          <p:cNvPr id="833566" name="Rectangle 30"/>
          <p:cNvSpPr>
            <a:spLocks noChangeArrowheads="1"/>
          </p:cNvSpPr>
          <p:nvPr/>
        </p:nvSpPr>
        <p:spPr bwMode="auto">
          <a:xfrm>
            <a:off x="3019425" y="4451350"/>
            <a:ext cx="8953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加-巴</a:t>
            </a:r>
          </a:p>
        </p:txBody>
      </p:sp>
      <p:sp>
        <p:nvSpPr>
          <p:cNvPr id="833567" name="Rectangle 31"/>
          <p:cNvSpPr>
            <a:spLocks noChangeArrowheads="1"/>
          </p:cNvSpPr>
          <p:nvPr/>
        </p:nvSpPr>
        <p:spPr bwMode="auto">
          <a:xfrm>
            <a:off x="3255963" y="5164138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西</a:t>
            </a:r>
          </a:p>
        </p:txBody>
      </p:sp>
      <p:sp>
        <p:nvSpPr>
          <p:cNvPr id="833568" name="Rectangle 32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红</a:t>
            </a:r>
          </a:p>
        </p:txBody>
      </p:sp>
      <p:sp>
        <p:nvSpPr>
          <p:cNvPr id="833569" name="Rectangle 33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833570" name="Rectangle 34"/>
          <p:cNvSpPr>
            <a:spLocks noChangeArrowheads="1"/>
          </p:cNvSpPr>
          <p:nvPr/>
        </p:nvSpPr>
        <p:spPr bwMode="auto">
          <a:xfrm>
            <a:off x="2579688" y="3078163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耶</a:t>
            </a:r>
          </a:p>
        </p:txBody>
      </p:sp>
      <p:sp>
        <p:nvSpPr>
          <p:cNvPr id="833571" name="Rectangle 35"/>
          <p:cNvSpPr>
            <a:spLocks noChangeArrowheads="1"/>
          </p:cNvSpPr>
          <p:nvPr/>
        </p:nvSpPr>
        <p:spPr bwMode="auto">
          <a:xfrm>
            <a:off x="3852863" y="3078163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尼</a:t>
            </a:r>
          </a:p>
        </p:txBody>
      </p:sp>
      <p:sp>
        <p:nvSpPr>
          <p:cNvPr id="833572" name="Rectangle 36"/>
          <p:cNvSpPr>
            <a:spLocks noChangeArrowheads="1"/>
          </p:cNvSpPr>
          <p:nvPr/>
        </p:nvSpPr>
        <p:spPr bwMode="auto">
          <a:xfrm>
            <a:off x="2989263" y="2568575"/>
            <a:ext cx="588962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迦</a:t>
            </a:r>
          </a:p>
        </p:txBody>
      </p:sp>
      <p:sp>
        <p:nvSpPr>
          <p:cNvPr id="833573" name="Rectangle 37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833574" name="Rectangle 3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幼</a:t>
            </a:r>
          </a:p>
        </p:txBody>
      </p:sp>
      <p:sp>
        <p:nvSpPr>
          <p:cNvPr id="833575" name="Rectangle 3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哈</a:t>
            </a:r>
          </a:p>
        </p:txBody>
      </p:sp>
      <p:sp>
        <p:nvSpPr>
          <p:cNvPr id="833576" name="Rectangle 40"/>
          <p:cNvSpPr>
            <a:spLocks noChangeArrowheads="1"/>
          </p:cNvSpPr>
          <p:nvPr/>
        </p:nvSpPr>
        <p:spPr bwMode="auto">
          <a:xfrm>
            <a:off x="1741488" y="992188"/>
            <a:ext cx="12033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地</a:t>
            </a:r>
          </a:p>
        </p:txBody>
      </p:sp>
      <p:sp>
        <p:nvSpPr>
          <p:cNvPr id="833577" name="Rectangle 4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尼(亚)</a:t>
            </a:r>
          </a:p>
        </p:txBody>
      </p:sp>
      <p:sp>
        <p:nvSpPr>
          <p:cNvPr id="833578" name="Rectangle 42"/>
          <p:cNvSpPr>
            <a:spLocks noChangeArrowheads="1"/>
          </p:cNvSpPr>
          <p:nvPr/>
        </p:nvSpPr>
        <p:spPr bwMode="auto">
          <a:xfrm>
            <a:off x="7259638" y="5259388"/>
            <a:ext cx="92710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波</a:t>
            </a:r>
          </a:p>
        </p:txBody>
      </p:sp>
      <p:sp>
        <p:nvSpPr>
          <p:cNvPr id="833579" name="Rectangle 43"/>
          <p:cNvSpPr>
            <a:spLocks noChangeArrowheads="1"/>
          </p:cNvSpPr>
          <p:nvPr/>
        </p:nvSpPr>
        <p:spPr bwMode="auto">
          <a:xfrm>
            <a:off x="6921500" y="4421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吾</a:t>
            </a:r>
          </a:p>
        </p:txBody>
      </p:sp>
      <p:sp>
        <p:nvSpPr>
          <p:cNvPr id="833580" name="Rectangle 44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巴</a:t>
            </a:r>
          </a:p>
        </p:txBody>
      </p:sp>
      <p:sp>
        <p:nvSpPr>
          <p:cNvPr id="833581" name="Text Box 45"/>
          <p:cNvSpPr txBox="1">
            <a:spLocks noChangeArrowheads="1"/>
          </p:cNvSpPr>
          <p:nvPr/>
        </p:nvSpPr>
        <p:spPr bwMode="auto">
          <a:xfrm>
            <a:off x="1776413" y="0"/>
            <a:ext cx="2389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创</a:t>
            </a: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12:5</a:t>
            </a:r>
          </a:p>
        </p:txBody>
      </p:sp>
      <p:sp>
        <p:nvSpPr>
          <p:cNvPr id="833583" name="Freeform 47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3587" name="Oval 5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3612" name="Freeform 76"/>
          <p:cNvSpPr>
            <a:spLocks/>
          </p:cNvSpPr>
          <p:nvPr/>
        </p:nvSpPr>
        <p:spPr bwMode="auto">
          <a:xfrm>
            <a:off x="5441950" y="2066925"/>
            <a:ext cx="349250" cy="1033463"/>
          </a:xfrm>
          <a:custGeom>
            <a:avLst/>
            <a:gdLst>
              <a:gd name="T0" fmla="*/ 0 w 220"/>
              <a:gd name="T1" fmla="*/ 0 h 651"/>
              <a:gd name="T2" fmla="*/ 94 w 220"/>
              <a:gd name="T3" fmla="*/ 94 h 651"/>
              <a:gd name="T4" fmla="*/ 102 w 220"/>
              <a:gd name="T5" fmla="*/ 118 h 651"/>
              <a:gd name="T6" fmla="*/ 118 w 220"/>
              <a:gd name="T7" fmla="*/ 141 h 651"/>
              <a:gd name="T8" fmla="*/ 141 w 220"/>
              <a:gd name="T9" fmla="*/ 220 h 651"/>
              <a:gd name="T10" fmla="*/ 157 w 220"/>
              <a:gd name="T11" fmla="*/ 267 h 651"/>
              <a:gd name="T12" fmla="*/ 165 w 220"/>
              <a:gd name="T13" fmla="*/ 290 h 651"/>
              <a:gd name="T14" fmla="*/ 220 w 220"/>
              <a:gd name="T15" fmla="*/ 651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0" h="651">
                <a:moveTo>
                  <a:pt x="0" y="0"/>
                </a:moveTo>
                <a:cubicBezTo>
                  <a:pt x="50" y="16"/>
                  <a:pt x="65" y="52"/>
                  <a:pt x="94" y="94"/>
                </a:cubicBezTo>
                <a:cubicBezTo>
                  <a:pt x="96" y="102"/>
                  <a:pt x="98" y="110"/>
                  <a:pt x="102" y="118"/>
                </a:cubicBezTo>
                <a:cubicBezTo>
                  <a:pt x="106" y="126"/>
                  <a:pt x="114" y="132"/>
                  <a:pt x="118" y="141"/>
                </a:cubicBezTo>
                <a:cubicBezTo>
                  <a:pt x="133" y="175"/>
                  <a:pt x="131" y="187"/>
                  <a:pt x="141" y="220"/>
                </a:cubicBezTo>
                <a:cubicBezTo>
                  <a:pt x="145" y="235"/>
                  <a:pt x="151" y="251"/>
                  <a:pt x="157" y="267"/>
                </a:cubicBezTo>
                <a:cubicBezTo>
                  <a:pt x="159" y="274"/>
                  <a:pt x="165" y="290"/>
                  <a:pt x="165" y="290"/>
                </a:cubicBezTo>
                <a:cubicBezTo>
                  <a:pt x="172" y="408"/>
                  <a:pt x="165" y="541"/>
                  <a:pt x="220" y="651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3613" name="Freeform 77"/>
          <p:cNvSpPr>
            <a:spLocks/>
          </p:cNvSpPr>
          <p:nvPr/>
        </p:nvSpPr>
        <p:spPr bwMode="auto">
          <a:xfrm>
            <a:off x="2987675" y="2003425"/>
            <a:ext cx="2354263" cy="773113"/>
          </a:xfrm>
          <a:custGeom>
            <a:avLst/>
            <a:gdLst>
              <a:gd name="T0" fmla="*/ 0 w 1483"/>
              <a:gd name="T1" fmla="*/ 487 h 487"/>
              <a:gd name="T2" fmla="*/ 40 w 1483"/>
              <a:gd name="T3" fmla="*/ 432 h 487"/>
              <a:gd name="T4" fmla="*/ 63 w 1483"/>
              <a:gd name="T5" fmla="*/ 409 h 487"/>
              <a:gd name="T6" fmla="*/ 330 w 1483"/>
              <a:gd name="T7" fmla="*/ 150 h 487"/>
              <a:gd name="T8" fmla="*/ 495 w 1483"/>
              <a:gd name="T9" fmla="*/ 87 h 487"/>
              <a:gd name="T10" fmla="*/ 1020 w 1483"/>
              <a:gd name="T11" fmla="*/ 17 h 487"/>
              <a:gd name="T12" fmla="*/ 1310 w 1483"/>
              <a:gd name="T13" fmla="*/ 17 h 487"/>
              <a:gd name="T14" fmla="*/ 1444 w 1483"/>
              <a:gd name="T15" fmla="*/ 32 h 487"/>
              <a:gd name="T16" fmla="*/ 1483 w 1483"/>
              <a:gd name="T17" fmla="*/ 40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83" h="487">
                <a:moveTo>
                  <a:pt x="0" y="487"/>
                </a:moveTo>
                <a:cubicBezTo>
                  <a:pt x="13" y="468"/>
                  <a:pt x="23" y="448"/>
                  <a:pt x="40" y="432"/>
                </a:cubicBezTo>
                <a:cubicBezTo>
                  <a:pt x="47" y="424"/>
                  <a:pt x="56" y="417"/>
                  <a:pt x="63" y="409"/>
                </a:cubicBezTo>
                <a:cubicBezTo>
                  <a:pt x="137" y="313"/>
                  <a:pt x="207" y="190"/>
                  <a:pt x="330" y="150"/>
                </a:cubicBezTo>
                <a:cubicBezTo>
                  <a:pt x="373" y="119"/>
                  <a:pt x="443" y="100"/>
                  <a:pt x="495" y="87"/>
                </a:cubicBezTo>
                <a:cubicBezTo>
                  <a:pt x="668" y="42"/>
                  <a:pt x="840" y="25"/>
                  <a:pt x="1020" y="17"/>
                </a:cubicBezTo>
                <a:cubicBezTo>
                  <a:pt x="1152" y="0"/>
                  <a:pt x="1082" y="5"/>
                  <a:pt x="1310" y="17"/>
                </a:cubicBezTo>
                <a:cubicBezTo>
                  <a:pt x="1333" y="18"/>
                  <a:pt x="1418" y="28"/>
                  <a:pt x="1444" y="32"/>
                </a:cubicBezTo>
                <a:cubicBezTo>
                  <a:pt x="1457" y="34"/>
                  <a:pt x="1483" y="40"/>
                  <a:pt x="1483" y="40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3586" name="Oval 50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3553" name="Oval 17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3555" name="Oval 19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3610" name="Oval 74"/>
          <p:cNvSpPr>
            <a:spLocks noChangeArrowheads="1"/>
          </p:cNvSpPr>
          <p:nvPr/>
        </p:nvSpPr>
        <p:spPr bwMode="auto">
          <a:xfrm rot="1500000">
            <a:off x="2514600" y="1600200"/>
            <a:ext cx="1066800" cy="26924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3611" name="AutoShape 75"/>
          <p:cNvSpPr>
            <a:spLocks noChangeArrowheads="1"/>
          </p:cNvSpPr>
          <p:nvPr/>
        </p:nvSpPr>
        <p:spPr bwMode="auto">
          <a:xfrm rot="12354535">
            <a:off x="3505200" y="27432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833645" name="Group 109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sp>
          <p:nvSpPr>
            <p:cNvPr id="833646" name="Freeform 110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3647" name="AutoShape 111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3648" name="Rectangle 112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3649" name="AutoShape 113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3650" name="Line 114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3651" name="Line 115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3652" name="Rectangle 116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3653" name="Rectangle 117"/>
            <p:cNvSpPr>
              <a:spLocks noChangeArrowheads="1"/>
            </p:cNvSpPr>
            <p:nvPr/>
          </p:nvSpPr>
          <p:spPr bwMode="auto">
            <a:xfrm>
              <a:off x="5038" y="2409"/>
              <a:ext cx="5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 地－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裔</a:t>
              </a: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－福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33654" name="Rectangle 118"/>
            <p:cNvSpPr>
              <a:spLocks noChangeArrowheads="1"/>
            </p:cNvSpPr>
            <p:nvPr/>
          </p:nvSpPr>
          <p:spPr bwMode="auto">
            <a:xfrm>
              <a:off x="5156" y="264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33655" name="Rectangle 119"/>
            <p:cNvSpPr>
              <a:spLocks noChangeArrowheads="1"/>
            </p:cNvSpPr>
            <p:nvPr/>
          </p:nvSpPr>
          <p:spPr bwMode="auto">
            <a:xfrm>
              <a:off x="5267" y="277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33656" name="Rectangle 120"/>
            <p:cNvSpPr>
              <a:spLocks noChangeArrowheads="1"/>
            </p:cNvSpPr>
            <p:nvPr/>
          </p:nvSpPr>
          <p:spPr bwMode="auto">
            <a:xfrm>
              <a:off x="5194" y="2302"/>
              <a:ext cx="32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rPr>
                <a:t>呼召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833657" name="Rectangle 121"/>
            <p:cNvSpPr>
              <a:spLocks noChangeArrowheads="1"/>
            </p:cNvSpPr>
            <p:nvPr/>
          </p:nvSpPr>
          <p:spPr bwMode="auto">
            <a:xfrm>
              <a:off x="5092" y="2162"/>
              <a:ext cx="4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 Antiqua" charset="0"/>
                  <a:ea typeface="宋体" charset="0"/>
                  <a:cs typeface="宋体" charset="0"/>
                </a:rPr>
                <a:t>亚伯拉罕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charset="0"/>
                <a:ea typeface="宋体" charset="0"/>
                <a:cs typeface="宋体" charset="0"/>
              </a:endParaRPr>
            </a:p>
          </p:txBody>
        </p:sp>
        <p:sp>
          <p:nvSpPr>
            <p:cNvPr id="833658" name="Rectangle 122"/>
            <p:cNvSpPr>
              <a:spLocks noChangeArrowheads="1"/>
            </p:cNvSpPr>
            <p:nvPr/>
          </p:nvSpPr>
          <p:spPr bwMode="auto">
            <a:xfrm>
              <a:off x="5180" y="2529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33659" name="Line 123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3660" name="Line 124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3661" name="Line 125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833662" name="Text Box 126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4913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33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33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3613" grpId="0" animBg="1"/>
      <p:bldP spid="8336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5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45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4572" name="Rectangle 12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4575" name="Line 1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4576" name="Rectangle 16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4583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34584" name="Rectangle 2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22</a:t>
            </a:r>
          </a:p>
        </p:txBody>
      </p:sp>
      <p:sp>
        <p:nvSpPr>
          <p:cNvPr id="834585" name="Rectangle 25"/>
          <p:cNvSpPr>
            <a:spLocks noChangeArrowheads="1"/>
          </p:cNvSpPr>
          <p:nvPr/>
        </p:nvSpPr>
        <p:spPr bwMode="auto">
          <a:xfrm>
            <a:off x="401638" y="327025"/>
            <a:ext cx="115570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charset="0"/>
                <a:ea typeface="宋体" charset="0"/>
                <a:cs typeface="宋体" charset="0"/>
              </a:rPr>
              <a:t>历史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charset="0"/>
                <a:ea typeface="宋体" charset="0"/>
                <a:cs typeface="宋体" charset="0"/>
              </a:rPr>
              <a:t>舞台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D34A"/>
              </a:solidFill>
              <a:effectLst/>
              <a:uLnTx/>
              <a:uFillTx/>
              <a:latin typeface="Times" charset="0"/>
              <a:ea typeface="宋体" charset="0"/>
              <a:cs typeface="宋体" charset="0"/>
            </a:endParaRPr>
          </a:p>
        </p:txBody>
      </p:sp>
      <p:pic>
        <p:nvPicPr>
          <p:cNvPr id="834629" name="Picture 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3213" y="509588"/>
            <a:ext cx="7015162" cy="568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34630" name="Rectangle 7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4631" name="Text Box 71"/>
          <p:cNvSpPr txBox="1">
            <a:spLocks noChangeArrowheads="1"/>
          </p:cNvSpPr>
          <p:nvPr/>
        </p:nvSpPr>
        <p:spPr bwMode="auto">
          <a:xfrm>
            <a:off x="1501775" y="773113"/>
            <a:ext cx="7010400" cy="5273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5F5F5F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当亚伯拉罕进入应许之地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...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 已是    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75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岁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...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宋体" charset="0"/>
              <a:cs typeface="宋体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宋体" charset="0"/>
              <a:cs typeface="宋体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宋体" charset="0"/>
              <a:cs typeface="宋体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他的妻子撒拉是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65岁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但是...孩子是被应许的!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834632" name="Text Box 72"/>
          <p:cNvSpPr txBox="1">
            <a:spLocks noChangeArrowheads="1"/>
          </p:cNvSpPr>
          <p:nvPr/>
        </p:nvSpPr>
        <p:spPr bwMode="auto">
          <a:xfrm>
            <a:off x="8588375" y="6427788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4</a:t>
            </a:r>
          </a:p>
        </p:txBody>
      </p:sp>
      <p:grpSp>
        <p:nvGrpSpPr>
          <p:cNvPr id="834650" name="Group 90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sp>
          <p:nvSpPr>
            <p:cNvPr id="834651" name="Freeform 91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4652" name="AutoShape 92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4653" name="Rectangle 93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4654" name="AutoShape 94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4655" name="Line 95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4656" name="Line 96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4657" name="Rectangle 97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4658" name="Rectangle 98"/>
            <p:cNvSpPr>
              <a:spLocks noChangeArrowheads="1"/>
            </p:cNvSpPr>
            <p:nvPr/>
          </p:nvSpPr>
          <p:spPr bwMode="auto">
            <a:xfrm>
              <a:off x="5038" y="2409"/>
              <a:ext cx="5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 地－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裔</a:t>
              </a: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－福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34659" name="Rectangle 99"/>
            <p:cNvSpPr>
              <a:spLocks noChangeArrowheads="1"/>
            </p:cNvSpPr>
            <p:nvPr/>
          </p:nvSpPr>
          <p:spPr bwMode="auto">
            <a:xfrm>
              <a:off x="5156" y="264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34660" name="Rectangle 100"/>
            <p:cNvSpPr>
              <a:spLocks noChangeArrowheads="1"/>
            </p:cNvSpPr>
            <p:nvPr/>
          </p:nvSpPr>
          <p:spPr bwMode="auto">
            <a:xfrm>
              <a:off x="5267" y="277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34661" name="Rectangle 101"/>
            <p:cNvSpPr>
              <a:spLocks noChangeArrowheads="1"/>
            </p:cNvSpPr>
            <p:nvPr/>
          </p:nvSpPr>
          <p:spPr bwMode="auto">
            <a:xfrm>
              <a:off x="5194" y="2302"/>
              <a:ext cx="32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rPr>
                <a:t>呼召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834662" name="Rectangle 102"/>
            <p:cNvSpPr>
              <a:spLocks noChangeArrowheads="1"/>
            </p:cNvSpPr>
            <p:nvPr/>
          </p:nvSpPr>
          <p:spPr bwMode="auto">
            <a:xfrm>
              <a:off x="5092" y="2162"/>
              <a:ext cx="4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 Antiqua" charset="0"/>
                  <a:ea typeface="宋体" charset="0"/>
                  <a:cs typeface="宋体" charset="0"/>
                </a:rPr>
                <a:t>亚伯拉罕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charset="0"/>
                <a:ea typeface="宋体" charset="0"/>
                <a:cs typeface="宋体" charset="0"/>
              </a:endParaRPr>
            </a:p>
          </p:txBody>
        </p:sp>
        <p:sp>
          <p:nvSpPr>
            <p:cNvPr id="834663" name="Rectangle 103"/>
            <p:cNvSpPr>
              <a:spLocks noChangeArrowheads="1"/>
            </p:cNvSpPr>
            <p:nvPr/>
          </p:nvSpPr>
          <p:spPr bwMode="auto">
            <a:xfrm>
              <a:off x="5180" y="2529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34664" name="Line 104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4665" name="Line 105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4666" name="Line 106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834667" name="Text Box 107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8489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34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834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6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346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6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8346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631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02" name="Group 2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6803" name="Rectangle 3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>
                  <a:ln>
                    <a:noFill/>
                  </a:ln>
                  <a:solidFill>
                    <a:srgbClr val="FFD34A"/>
                  </a:solidFill>
                  <a:effectLst/>
                  <a:uLnTx/>
                  <a:uFillTx/>
                  <a:latin typeface="Times" charset="0"/>
                  <a:ea typeface="宋体" charset="0"/>
                  <a:cs typeface="宋体" charset="0"/>
                </a:rPr>
                <a:t>7</a:t>
              </a:r>
            </a:p>
          </p:txBody>
        </p:sp>
        <p:sp>
          <p:nvSpPr>
            <p:cNvPr id="716804" name="Line 4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716805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宋体" charset="0"/>
              <a:cs typeface="宋体" charset="0"/>
            </a:endParaRPr>
          </a:p>
        </p:txBody>
      </p:sp>
      <p:pic>
        <p:nvPicPr>
          <p:cNvPr id="716806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7" r="21768"/>
          <a:stretch>
            <a:fillRect/>
          </a:stretch>
        </p:blipFill>
        <p:spPr bwMode="auto">
          <a:xfrm>
            <a:off x="1595438" y="508000"/>
            <a:ext cx="6985000" cy="5784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3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716826" name="Text Box 26"/>
          <p:cNvSpPr txBox="1">
            <a:spLocks noChangeArrowheads="1"/>
          </p:cNvSpPr>
          <p:nvPr/>
        </p:nvSpPr>
        <p:spPr bwMode="auto">
          <a:xfrm>
            <a:off x="8585200" y="641667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3</a:t>
            </a:r>
          </a:p>
        </p:txBody>
      </p:sp>
      <p:sp>
        <p:nvSpPr>
          <p:cNvPr id="716829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23</a:t>
            </a:r>
          </a:p>
        </p:txBody>
      </p:sp>
      <p:sp>
        <p:nvSpPr>
          <p:cNvPr id="716830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16809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16837" name="Text Box 37"/>
          <p:cNvSpPr txBox="1">
            <a:spLocks noChangeArrowheads="1"/>
          </p:cNvSpPr>
          <p:nvPr/>
        </p:nvSpPr>
        <p:spPr bwMode="auto">
          <a:xfrm>
            <a:off x="1776413" y="0"/>
            <a:ext cx="2389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创</a:t>
            </a: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15:6</a:t>
            </a:r>
          </a:p>
        </p:txBody>
      </p:sp>
      <p:sp>
        <p:nvSpPr>
          <p:cNvPr id="716844" name="Text Box 44"/>
          <p:cNvSpPr txBox="1">
            <a:spLocks noChangeArrowheads="1"/>
          </p:cNvSpPr>
          <p:nvPr/>
        </p:nvSpPr>
        <p:spPr bwMode="auto">
          <a:xfrm>
            <a:off x="1935163" y="2593975"/>
            <a:ext cx="6423025" cy="344487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rgbClr val="06060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创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世记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15:6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！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神因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亚伯兰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的</a:t>
            </a:r>
            <a:r>
              <a:rPr kumimoji="0" lang="ja-JP" altLang="en-US" sz="4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信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算他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为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义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！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62D6AC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只是单纯的信！</a:t>
            </a:r>
          </a:p>
        </p:txBody>
      </p:sp>
      <p:sp>
        <p:nvSpPr>
          <p:cNvPr id="716845" name="Text Box 45"/>
          <p:cNvSpPr txBox="1">
            <a:spLocks noChangeArrowheads="1"/>
          </p:cNvSpPr>
          <p:nvPr/>
        </p:nvSpPr>
        <p:spPr bwMode="auto">
          <a:xfrm>
            <a:off x="1665288" y="676275"/>
            <a:ext cx="6999287" cy="22891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800" b="1" i="1" u="none" strike="noStrike" kern="1200" cap="none" spc="0" normalizeH="0" baseline="-25000" noProof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亚伯拉罕相信上帝的应许</a:t>
            </a:r>
            <a:r>
              <a:rPr kumimoji="0" lang="en-US" altLang="zh-CN" sz="4800" b="1" i="1" u="none" strike="noStrike" kern="1200" cap="none" spc="0" normalizeH="0" baseline="-25000" noProof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: </a:t>
            </a: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1" u="none" strike="noStrike" kern="1200" cap="none" spc="0" normalizeH="0" baseline="-25000" noProof="0">
                <a:ln>
                  <a:noFill/>
                </a:ln>
                <a:solidFill>
                  <a:srgbClr val="6699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土地，后裔，祝福</a:t>
            </a:r>
            <a:r>
              <a:rPr kumimoji="0" lang="zh-CN" altLang="en-US" sz="5400" b="1" i="1" u="none" strike="noStrike" kern="1200" cap="none" spc="0" normalizeH="0" baseline="-25000" noProof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!</a:t>
            </a: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1" i="1" u="none" strike="noStrike" kern="1200" cap="none" spc="0" normalizeH="0" baseline="-25000" noProof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16846" name="Text Box 46"/>
          <p:cNvSpPr txBox="1">
            <a:spLocks noChangeArrowheads="1"/>
          </p:cNvSpPr>
          <p:nvPr/>
        </p:nvSpPr>
        <p:spPr bwMode="auto">
          <a:xfrm>
            <a:off x="3135313" y="1563688"/>
            <a:ext cx="1101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1" u="none" strike="noStrike" kern="1200" cap="none" spc="0" normalizeH="0" baseline="-25000" noProof="0">
                <a:ln>
                  <a:noFill/>
                </a:ln>
                <a:solidFill>
                  <a:srgbClr val="790015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土地</a:t>
            </a:r>
          </a:p>
        </p:txBody>
      </p:sp>
      <p:sp>
        <p:nvSpPr>
          <p:cNvPr id="716847" name="Text Box 47"/>
          <p:cNvSpPr txBox="1">
            <a:spLocks noChangeArrowheads="1"/>
          </p:cNvSpPr>
          <p:nvPr/>
        </p:nvSpPr>
        <p:spPr bwMode="auto">
          <a:xfrm>
            <a:off x="4502150" y="1568450"/>
            <a:ext cx="1101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1" u="none" strike="noStrike" kern="1200" cap="none" spc="0" normalizeH="0" baseline="-25000" noProof="0">
                <a:ln>
                  <a:noFill/>
                </a:ln>
                <a:solidFill>
                  <a:srgbClr val="790015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后裔</a:t>
            </a:r>
          </a:p>
        </p:txBody>
      </p:sp>
      <p:sp>
        <p:nvSpPr>
          <p:cNvPr id="716848" name="Text Box 48"/>
          <p:cNvSpPr txBox="1">
            <a:spLocks noChangeArrowheads="1"/>
          </p:cNvSpPr>
          <p:nvPr/>
        </p:nvSpPr>
        <p:spPr bwMode="auto">
          <a:xfrm>
            <a:off x="5894388" y="1554163"/>
            <a:ext cx="1101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1" u="none" strike="noStrike" kern="1200" cap="none" spc="0" normalizeH="0" baseline="-25000" noProof="0">
                <a:ln>
                  <a:noFill/>
                </a:ln>
                <a:solidFill>
                  <a:srgbClr val="790015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祝福</a:t>
            </a:r>
          </a:p>
        </p:txBody>
      </p:sp>
      <p:grpSp>
        <p:nvGrpSpPr>
          <p:cNvPr id="716880" name="Group 80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sp>
          <p:nvSpPr>
            <p:cNvPr id="716881" name="Freeform 81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6882" name="AutoShape 82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6883" name="Rectangle 83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6884" name="AutoShape 84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6885" name="Line 85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6886" name="Line 86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6887" name="Rectangle 87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6888" name="Rectangle 88"/>
            <p:cNvSpPr>
              <a:spLocks noChangeArrowheads="1"/>
            </p:cNvSpPr>
            <p:nvPr/>
          </p:nvSpPr>
          <p:spPr bwMode="auto">
            <a:xfrm>
              <a:off x="5038" y="2409"/>
              <a:ext cx="5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 地－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裔</a:t>
              </a: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－福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16889" name="Rectangle 89"/>
            <p:cNvSpPr>
              <a:spLocks noChangeArrowheads="1"/>
            </p:cNvSpPr>
            <p:nvPr/>
          </p:nvSpPr>
          <p:spPr bwMode="auto">
            <a:xfrm>
              <a:off x="5156" y="264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16890" name="Rectangle 90"/>
            <p:cNvSpPr>
              <a:spLocks noChangeArrowheads="1"/>
            </p:cNvSpPr>
            <p:nvPr/>
          </p:nvSpPr>
          <p:spPr bwMode="auto">
            <a:xfrm>
              <a:off x="5267" y="277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16891" name="Rectangle 91"/>
            <p:cNvSpPr>
              <a:spLocks noChangeArrowheads="1"/>
            </p:cNvSpPr>
            <p:nvPr/>
          </p:nvSpPr>
          <p:spPr bwMode="auto">
            <a:xfrm>
              <a:off x="5194" y="2302"/>
              <a:ext cx="32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rPr>
                <a:t>呼召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716892" name="Rectangle 92"/>
            <p:cNvSpPr>
              <a:spLocks noChangeArrowheads="1"/>
            </p:cNvSpPr>
            <p:nvPr/>
          </p:nvSpPr>
          <p:spPr bwMode="auto">
            <a:xfrm>
              <a:off x="5092" y="2162"/>
              <a:ext cx="4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 Antiqua" charset="0"/>
                  <a:ea typeface="宋体" charset="0"/>
                  <a:cs typeface="宋体" charset="0"/>
                </a:rPr>
                <a:t>亚伯拉罕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charset="0"/>
                <a:ea typeface="宋体" charset="0"/>
                <a:cs typeface="宋体" charset="0"/>
              </a:endParaRPr>
            </a:p>
          </p:txBody>
        </p:sp>
        <p:sp>
          <p:nvSpPr>
            <p:cNvPr id="716893" name="Rectangle 93"/>
            <p:cNvSpPr>
              <a:spLocks noChangeArrowheads="1"/>
            </p:cNvSpPr>
            <p:nvPr/>
          </p:nvSpPr>
          <p:spPr bwMode="auto">
            <a:xfrm>
              <a:off x="5180" y="2529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16894" name="Line 94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6895" name="Line 95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6896" name="Line 96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716897" name="Text Box 97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2501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6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6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6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6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716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716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716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7168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44" grpId="0" uiExpand="1" build="p" autoUpdateAnimBg="0"/>
      <p:bldP spid="716846" grpId="0" autoUpdateAnimBg="0"/>
      <p:bldP spid="716847" grpId="0" autoUpdateAnimBg="0"/>
      <p:bldP spid="716848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827" name="Group 3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7828" name="Rectangle 4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>
                  <a:ln>
                    <a:noFill/>
                  </a:ln>
                  <a:solidFill>
                    <a:srgbClr val="FFD34A"/>
                  </a:solidFill>
                  <a:effectLst/>
                  <a:uLnTx/>
                  <a:uFillTx/>
                  <a:latin typeface="Times" charset="0"/>
                  <a:ea typeface="宋体" charset="0"/>
                  <a:cs typeface="宋体" charset="0"/>
                </a:rPr>
                <a:t>7</a:t>
              </a:r>
            </a:p>
          </p:txBody>
        </p:sp>
        <p:sp>
          <p:nvSpPr>
            <p:cNvPr id="717829" name="Line 5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717847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717850" name="Text Box 26"/>
          <p:cNvSpPr txBox="1">
            <a:spLocks noChangeArrowheads="1"/>
          </p:cNvSpPr>
          <p:nvPr/>
        </p:nvSpPr>
        <p:spPr bwMode="auto">
          <a:xfrm>
            <a:off x="8591550" y="641667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3</a:t>
            </a:r>
          </a:p>
        </p:txBody>
      </p:sp>
      <p:sp>
        <p:nvSpPr>
          <p:cNvPr id="717852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24</a:t>
            </a:r>
          </a:p>
        </p:txBody>
      </p:sp>
      <p:pic>
        <p:nvPicPr>
          <p:cNvPr id="717855" name="Picture 31" descr="Nahal Darga from Murabaat caves, 95-22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050" y="584200"/>
            <a:ext cx="6940550" cy="568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 r="1178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7857" name="Rectangle 33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17833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17859" name="Text Box 35"/>
          <p:cNvSpPr txBox="1">
            <a:spLocks noChangeArrowheads="1"/>
          </p:cNvSpPr>
          <p:nvPr/>
        </p:nvSpPr>
        <p:spPr bwMode="auto">
          <a:xfrm>
            <a:off x="1776413" y="0"/>
            <a:ext cx="2389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创</a:t>
            </a: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16:1-4</a:t>
            </a:r>
          </a:p>
        </p:txBody>
      </p:sp>
      <p:sp>
        <p:nvSpPr>
          <p:cNvPr id="717874" name="Text Box 50"/>
          <p:cNvSpPr txBox="1">
            <a:spLocks noChangeArrowheads="1"/>
          </p:cNvSpPr>
          <p:nvPr/>
        </p:nvSpPr>
        <p:spPr bwMode="auto">
          <a:xfrm>
            <a:off x="2576513" y="1101725"/>
            <a:ext cx="4846637" cy="42910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</a:rPr>
              <a:t>亚伯拉罕相信上帝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</a:rPr>
              <a:t>!</a:t>
            </a:r>
          </a:p>
          <a:p>
            <a:pPr marL="0" marR="0" lvl="0" indent="0" algn="ctr" defTabSz="914400" rtl="0" eaLnBrk="0" fontAlgn="base" latinLnBrk="0" hangingPunct="0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</a:rPr>
              <a:t>然而：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亚伯拉罕和撒拉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</a:rPr>
              <a:t>开始失去耐心。</a:t>
            </a:r>
          </a:p>
          <a:p>
            <a:pPr marL="0" marR="0" lvl="0" indent="0" algn="ctr" defTabSz="914400" rtl="0" eaLnBrk="0" fontAlgn="base" latinLnBrk="0" hangingPunct="0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/>
                <a:ea typeface="宋体" charset="0"/>
                <a:cs typeface="宋体" charset="0"/>
              </a:rPr>
              <a:t>“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</a:rPr>
              <a:t>亚伯拉罕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/>
                <a:ea typeface="宋体" charset="0"/>
                <a:cs typeface="宋体" charset="0"/>
              </a:rPr>
              <a:t>…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</a:rPr>
              <a:t>亲近夏甲!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/>
                <a:ea typeface="宋体" charset="0"/>
                <a:cs typeface="宋体" charset="0"/>
              </a:rPr>
              <a:t>”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</a:rPr>
              <a:t>(</a:t>
            </a: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</a:rPr>
              <a:t>撒拉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</a:rPr>
              <a:t>的使女)</a:t>
            </a:r>
          </a:p>
        </p:txBody>
      </p:sp>
      <p:grpSp>
        <p:nvGrpSpPr>
          <p:cNvPr id="717892" name="Group 68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sp>
          <p:nvSpPr>
            <p:cNvPr id="717893" name="Freeform 69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7894" name="AutoShape 70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7895" name="Rectangle 71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7896" name="AutoShape 72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7897" name="Line 73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7898" name="Line 74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7899" name="Rectangle 75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7900" name="Rectangle 76"/>
            <p:cNvSpPr>
              <a:spLocks noChangeArrowheads="1"/>
            </p:cNvSpPr>
            <p:nvPr/>
          </p:nvSpPr>
          <p:spPr bwMode="auto">
            <a:xfrm>
              <a:off x="5038" y="2409"/>
              <a:ext cx="5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 地－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裔</a:t>
              </a: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－福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17901" name="Rectangle 77"/>
            <p:cNvSpPr>
              <a:spLocks noChangeArrowheads="1"/>
            </p:cNvSpPr>
            <p:nvPr/>
          </p:nvSpPr>
          <p:spPr bwMode="auto">
            <a:xfrm>
              <a:off x="5156" y="264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17902" name="Rectangle 78"/>
            <p:cNvSpPr>
              <a:spLocks noChangeArrowheads="1"/>
            </p:cNvSpPr>
            <p:nvPr/>
          </p:nvSpPr>
          <p:spPr bwMode="auto">
            <a:xfrm>
              <a:off x="5267" y="277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17903" name="Rectangle 79"/>
            <p:cNvSpPr>
              <a:spLocks noChangeArrowheads="1"/>
            </p:cNvSpPr>
            <p:nvPr/>
          </p:nvSpPr>
          <p:spPr bwMode="auto">
            <a:xfrm>
              <a:off x="5194" y="2302"/>
              <a:ext cx="32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rPr>
                <a:t>呼召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717904" name="Rectangle 80"/>
            <p:cNvSpPr>
              <a:spLocks noChangeArrowheads="1"/>
            </p:cNvSpPr>
            <p:nvPr/>
          </p:nvSpPr>
          <p:spPr bwMode="auto">
            <a:xfrm>
              <a:off x="5092" y="2162"/>
              <a:ext cx="4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 Antiqua" charset="0"/>
                  <a:ea typeface="宋体" charset="0"/>
                  <a:cs typeface="宋体" charset="0"/>
                </a:rPr>
                <a:t>亚伯拉罕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charset="0"/>
                <a:ea typeface="宋体" charset="0"/>
                <a:cs typeface="宋体" charset="0"/>
              </a:endParaRPr>
            </a:p>
          </p:txBody>
        </p:sp>
        <p:sp>
          <p:nvSpPr>
            <p:cNvPr id="717905" name="Rectangle 81"/>
            <p:cNvSpPr>
              <a:spLocks noChangeArrowheads="1"/>
            </p:cNvSpPr>
            <p:nvPr/>
          </p:nvSpPr>
          <p:spPr bwMode="auto">
            <a:xfrm>
              <a:off x="5180" y="2529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17906" name="Line 82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7907" name="Line 83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7908" name="Line 84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717909" name="Text Box 85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1914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7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7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7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74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8850" name="Group 2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8851" name="Rectangle 3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>
                  <a:ln>
                    <a:noFill/>
                  </a:ln>
                  <a:solidFill>
                    <a:srgbClr val="FFD34A"/>
                  </a:solidFill>
                  <a:effectLst/>
                  <a:uLnTx/>
                  <a:uFillTx/>
                  <a:latin typeface="Times" charset="0"/>
                  <a:ea typeface="宋体" charset="0"/>
                  <a:cs typeface="宋体" charset="0"/>
                </a:rPr>
                <a:t>7</a:t>
              </a:r>
            </a:p>
          </p:txBody>
        </p:sp>
        <p:sp>
          <p:nvSpPr>
            <p:cNvPr id="718852" name="Line 4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718853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宋体" charset="0"/>
              <a:cs typeface="宋体" charset="0"/>
            </a:endParaRPr>
          </a:p>
        </p:txBody>
      </p:sp>
      <p:pic>
        <p:nvPicPr>
          <p:cNvPr id="718855" name="Picture 7"/>
          <p:cNvPicPr>
            <a:picLocks noChangeAspect="1" noChangeArrowheads="1"/>
          </p:cNvPicPr>
          <p:nvPr/>
        </p:nvPicPr>
        <p:blipFill>
          <a:blip r:embed="rId2" cstate="screen">
            <a:lum brigh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2263" y="509588"/>
            <a:ext cx="6992937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871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718875" name="Text Box 27"/>
          <p:cNvSpPr txBox="1">
            <a:spLocks noChangeArrowheads="1"/>
          </p:cNvSpPr>
          <p:nvPr/>
        </p:nvSpPr>
        <p:spPr bwMode="auto">
          <a:xfrm>
            <a:off x="8588375" y="6405563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3</a:t>
            </a:r>
          </a:p>
        </p:txBody>
      </p:sp>
      <p:sp>
        <p:nvSpPr>
          <p:cNvPr id="718877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25</a:t>
            </a:r>
          </a:p>
        </p:txBody>
      </p:sp>
      <p:sp>
        <p:nvSpPr>
          <p:cNvPr id="718878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18858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18881" name="Text Box 33"/>
          <p:cNvSpPr txBox="1">
            <a:spLocks noChangeArrowheads="1"/>
          </p:cNvSpPr>
          <p:nvPr/>
        </p:nvSpPr>
        <p:spPr bwMode="auto">
          <a:xfrm>
            <a:off x="2054225" y="1711325"/>
            <a:ext cx="5819775" cy="3387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于是...亚伯拉罕通过夏甲生了一个儿子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取名叫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宋体" charset="0"/>
                <a:cs typeface="宋体" charset="0"/>
              </a:rPr>
              <a:t>“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以实玛利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宋体" charset="0"/>
                <a:cs typeface="宋体" charset="0"/>
              </a:rPr>
              <a:t>”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。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(</a:t>
            </a: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以实玛利</a:t>
            </a:r>
            <a:r>
              <a:rPr kumimoji="0" lang="ja-JP" altLang="en-US" sz="36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不是          </a:t>
            </a: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所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应许的孩子)</a:t>
            </a:r>
          </a:p>
        </p:txBody>
      </p:sp>
      <p:sp>
        <p:nvSpPr>
          <p:cNvPr id="718880" name="AutoShape 32"/>
          <p:cNvSpPr>
            <a:spLocks noChangeArrowheads="1"/>
          </p:cNvSpPr>
          <p:nvPr/>
        </p:nvSpPr>
        <p:spPr bwMode="auto">
          <a:xfrm>
            <a:off x="3081338" y="3873500"/>
            <a:ext cx="3854450" cy="13001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18896" name="Text Box 48"/>
          <p:cNvSpPr txBox="1">
            <a:spLocks noChangeArrowheads="1"/>
          </p:cNvSpPr>
          <p:nvPr/>
        </p:nvSpPr>
        <p:spPr bwMode="auto">
          <a:xfrm>
            <a:off x="1776413" y="0"/>
            <a:ext cx="2389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创</a:t>
            </a: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16:11-12；17：20-21</a:t>
            </a:r>
          </a:p>
        </p:txBody>
      </p:sp>
      <p:grpSp>
        <p:nvGrpSpPr>
          <p:cNvPr id="718915" name="Group 67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sp>
          <p:nvSpPr>
            <p:cNvPr id="718916" name="Freeform 68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8917" name="AutoShape 69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8918" name="Rectangle 70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8919" name="AutoShape 71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8920" name="Line 72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8921" name="Line 73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8922" name="Rectangle 74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8923" name="Rectangle 75"/>
            <p:cNvSpPr>
              <a:spLocks noChangeArrowheads="1"/>
            </p:cNvSpPr>
            <p:nvPr/>
          </p:nvSpPr>
          <p:spPr bwMode="auto">
            <a:xfrm>
              <a:off x="5038" y="2409"/>
              <a:ext cx="5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 地－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裔</a:t>
              </a: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－福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18924" name="Rectangle 76"/>
            <p:cNvSpPr>
              <a:spLocks noChangeArrowheads="1"/>
            </p:cNvSpPr>
            <p:nvPr/>
          </p:nvSpPr>
          <p:spPr bwMode="auto">
            <a:xfrm>
              <a:off x="5156" y="264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18925" name="Rectangle 77"/>
            <p:cNvSpPr>
              <a:spLocks noChangeArrowheads="1"/>
            </p:cNvSpPr>
            <p:nvPr/>
          </p:nvSpPr>
          <p:spPr bwMode="auto">
            <a:xfrm>
              <a:off x="5267" y="277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18926" name="Rectangle 78"/>
            <p:cNvSpPr>
              <a:spLocks noChangeArrowheads="1"/>
            </p:cNvSpPr>
            <p:nvPr/>
          </p:nvSpPr>
          <p:spPr bwMode="auto">
            <a:xfrm>
              <a:off x="5194" y="2302"/>
              <a:ext cx="32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rPr>
                <a:t>呼召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718927" name="Rectangle 79"/>
            <p:cNvSpPr>
              <a:spLocks noChangeArrowheads="1"/>
            </p:cNvSpPr>
            <p:nvPr/>
          </p:nvSpPr>
          <p:spPr bwMode="auto">
            <a:xfrm>
              <a:off x="5092" y="2162"/>
              <a:ext cx="4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 Antiqua" charset="0"/>
                  <a:ea typeface="宋体" charset="0"/>
                  <a:cs typeface="宋体" charset="0"/>
                </a:rPr>
                <a:t>亚伯拉罕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charset="0"/>
                <a:ea typeface="宋体" charset="0"/>
                <a:cs typeface="宋体" charset="0"/>
              </a:endParaRPr>
            </a:p>
          </p:txBody>
        </p:sp>
        <p:sp>
          <p:nvSpPr>
            <p:cNvPr id="718928" name="Rectangle 80"/>
            <p:cNvSpPr>
              <a:spLocks noChangeArrowheads="1"/>
            </p:cNvSpPr>
            <p:nvPr/>
          </p:nvSpPr>
          <p:spPr bwMode="auto">
            <a:xfrm>
              <a:off x="5180" y="2529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18929" name="Line 81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8930" name="Line 82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8931" name="Line 83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718932" name="Text Box 84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455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8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88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88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18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881" grpId="0" build="p" autoUpdateAnimBg="0"/>
      <p:bldP spid="71888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874" name="Group 2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9875" name="Rectangle 3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>
                  <a:ln>
                    <a:noFill/>
                  </a:ln>
                  <a:solidFill>
                    <a:srgbClr val="FFD34A"/>
                  </a:solidFill>
                  <a:effectLst/>
                  <a:uLnTx/>
                  <a:uFillTx/>
                  <a:latin typeface="Times" charset="0"/>
                  <a:ea typeface="宋体" charset="0"/>
                  <a:cs typeface="宋体" charset="0"/>
                </a:rPr>
                <a:t>7</a:t>
              </a:r>
            </a:p>
          </p:txBody>
        </p:sp>
        <p:sp>
          <p:nvSpPr>
            <p:cNvPr id="719876" name="Line 4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719877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宋体" charset="0"/>
              <a:cs typeface="宋体" charset="0"/>
            </a:endParaRPr>
          </a:p>
        </p:txBody>
      </p:sp>
      <p:pic>
        <p:nvPicPr>
          <p:cNvPr id="719879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2900" y="508000"/>
            <a:ext cx="6975475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896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719899" name="Text Box 27"/>
          <p:cNvSpPr txBox="1">
            <a:spLocks noChangeArrowheads="1"/>
          </p:cNvSpPr>
          <p:nvPr/>
        </p:nvSpPr>
        <p:spPr bwMode="auto">
          <a:xfrm>
            <a:off x="8588375" y="6430963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719901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26</a:t>
            </a:r>
          </a:p>
        </p:txBody>
      </p:sp>
      <p:sp>
        <p:nvSpPr>
          <p:cNvPr id="719902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19882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19904" name="Rectangle 32"/>
          <p:cNvSpPr>
            <a:spLocks noChangeArrowheads="1"/>
          </p:cNvSpPr>
          <p:nvPr/>
        </p:nvSpPr>
        <p:spPr bwMode="auto">
          <a:xfrm>
            <a:off x="7535863" y="5945188"/>
            <a:ext cx="214312" cy="187325"/>
          </a:xfrm>
          <a:prstGeom prst="rect">
            <a:avLst/>
          </a:prstGeom>
          <a:solidFill>
            <a:srgbClr val="C6BDB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19906" name="Text Box 34"/>
          <p:cNvSpPr txBox="1">
            <a:spLocks noChangeArrowheads="1"/>
          </p:cNvSpPr>
          <p:nvPr/>
        </p:nvSpPr>
        <p:spPr bwMode="auto">
          <a:xfrm>
            <a:off x="1776413" y="0"/>
            <a:ext cx="2389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创 17:19</a:t>
            </a:r>
          </a:p>
        </p:txBody>
      </p:sp>
      <p:sp>
        <p:nvSpPr>
          <p:cNvPr id="719908" name="Text Box 36"/>
          <p:cNvSpPr txBox="1">
            <a:spLocks noChangeArrowheads="1"/>
          </p:cNvSpPr>
          <p:nvPr/>
        </p:nvSpPr>
        <p:spPr bwMode="auto">
          <a:xfrm>
            <a:off x="2005013" y="1260475"/>
            <a:ext cx="6365875" cy="4211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99FFCC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66FFCC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现在, </a:t>
            </a: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亚伯拉罕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85</a:t>
            </a: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岁       撒拉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75</a:t>
            </a: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岁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了。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又一个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15</a:t>
            </a: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年之后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...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亚伯拉罕确实由撒拉       而得一个儿子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取名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/>
                <a:ea typeface="宋体" charset="0"/>
                <a:cs typeface="宋体" charset="0"/>
              </a:rPr>
              <a:t>“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以撒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/>
                <a:ea typeface="宋体" charset="0"/>
                <a:cs typeface="宋体" charset="0"/>
              </a:rPr>
              <a:t>”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grpSp>
        <p:nvGrpSpPr>
          <p:cNvPr id="719940" name="Group 68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sp>
          <p:nvSpPr>
            <p:cNvPr id="719941" name="Freeform 69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9942" name="AutoShape 70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9943" name="Rectangle 71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9944" name="AutoShape 72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9945" name="Line 73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9946" name="Line 74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9947" name="Rectangle 75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9948" name="Rectangle 76"/>
            <p:cNvSpPr>
              <a:spLocks noChangeArrowheads="1"/>
            </p:cNvSpPr>
            <p:nvPr/>
          </p:nvSpPr>
          <p:spPr bwMode="auto">
            <a:xfrm>
              <a:off x="5038" y="2409"/>
              <a:ext cx="5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 地－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裔</a:t>
              </a: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－福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19949" name="Rectangle 77"/>
            <p:cNvSpPr>
              <a:spLocks noChangeArrowheads="1"/>
            </p:cNvSpPr>
            <p:nvPr/>
          </p:nvSpPr>
          <p:spPr bwMode="auto">
            <a:xfrm>
              <a:off x="5156" y="264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19950" name="Rectangle 78"/>
            <p:cNvSpPr>
              <a:spLocks noChangeArrowheads="1"/>
            </p:cNvSpPr>
            <p:nvPr/>
          </p:nvSpPr>
          <p:spPr bwMode="auto">
            <a:xfrm>
              <a:off x="5267" y="277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19951" name="Rectangle 79"/>
            <p:cNvSpPr>
              <a:spLocks noChangeArrowheads="1"/>
            </p:cNvSpPr>
            <p:nvPr/>
          </p:nvSpPr>
          <p:spPr bwMode="auto">
            <a:xfrm>
              <a:off x="5194" y="2302"/>
              <a:ext cx="32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rPr>
                <a:t>呼召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719952" name="Rectangle 80"/>
            <p:cNvSpPr>
              <a:spLocks noChangeArrowheads="1"/>
            </p:cNvSpPr>
            <p:nvPr/>
          </p:nvSpPr>
          <p:spPr bwMode="auto">
            <a:xfrm>
              <a:off x="5092" y="2162"/>
              <a:ext cx="4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 Antiqua" charset="0"/>
                  <a:ea typeface="宋体" charset="0"/>
                  <a:cs typeface="宋体" charset="0"/>
                </a:rPr>
                <a:t>亚伯拉罕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charset="0"/>
                <a:ea typeface="宋体" charset="0"/>
                <a:cs typeface="宋体" charset="0"/>
              </a:endParaRPr>
            </a:p>
          </p:txBody>
        </p:sp>
        <p:sp>
          <p:nvSpPr>
            <p:cNvPr id="719953" name="Rectangle 81"/>
            <p:cNvSpPr>
              <a:spLocks noChangeArrowheads="1"/>
            </p:cNvSpPr>
            <p:nvPr/>
          </p:nvSpPr>
          <p:spPr bwMode="auto">
            <a:xfrm>
              <a:off x="5180" y="2529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19954" name="Line 82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9955" name="Line 83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19956" name="Line 84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719957" name="Text Box 85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6990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99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99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99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199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908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5029200" y="1524000"/>
            <a:ext cx="762000" cy="685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512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274638"/>
            <a:ext cx="4343400" cy="563562"/>
          </a:xfrm>
          <a:solidFill>
            <a:srgbClr val="80008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sz="4000" dirty="0">
                <a:latin typeface="Garamond" charset="0"/>
                <a:ea typeface="ＭＳ Ｐゴシック" charset="0"/>
                <a:cs typeface="Arial"/>
              </a:rPr>
              <a:t>现今的</a:t>
            </a:r>
            <a:r>
              <a:rPr lang="ja-JP" altLang="en-US" sz="4000">
                <a:latin typeface="Garamond" charset="0"/>
                <a:ea typeface="ＭＳ Ｐゴシック" charset="0"/>
                <a:cs typeface="Arial"/>
              </a:rPr>
              <a:t>世界</a:t>
            </a:r>
            <a:endParaRPr lang="en-US" altLang="en-US" sz="4000" dirty="0">
              <a:latin typeface="Garamond" charset="0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95506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0898" name="Group 2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20899" name="Rectangle 3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>
                  <a:ln>
                    <a:noFill/>
                  </a:ln>
                  <a:solidFill>
                    <a:srgbClr val="FFD34A"/>
                  </a:solidFill>
                  <a:effectLst/>
                  <a:uLnTx/>
                  <a:uFillTx/>
                  <a:latin typeface="Times" charset="0"/>
                  <a:ea typeface="宋体" charset="0"/>
                  <a:cs typeface="宋体" charset="0"/>
                </a:rPr>
                <a:t>7</a:t>
              </a:r>
            </a:p>
          </p:txBody>
        </p:sp>
        <p:sp>
          <p:nvSpPr>
            <p:cNvPr id="720900" name="Line 4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720901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720903" name="Rectangle 7"/>
          <p:cNvSpPr>
            <a:spLocks noChangeArrowheads="1"/>
          </p:cNvSpPr>
          <p:nvPr/>
        </p:nvSpPr>
        <p:spPr bwMode="auto">
          <a:xfrm>
            <a:off x="1498600" y="558800"/>
            <a:ext cx="70104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20920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720925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27</a:t>
            </a:r>
          </a:p>
        </p:txBody>
      </p:sp>
      <p:pic>
        <p:nvPicPr>
          <p:cNvPr id="720928" name="Picture 32" descr="Nahal Zin4, tb n0624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050" y="508000"/>
            <a:ext cx="7043738" cy="574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20929" name="Rectangle 33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20931" name="Text Box 35"/>
          <p:cNvSpPr txBox="1">
            <a:spLocks noChangeArrowheads="1"/>
          </p:cNvSpPr>
          <p:nvPr/>
        </p:nvSpPr>
        <p:spPr bwMode="auto">
          <a:xfrm>
            <a:off x="8588375" y="6430963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720907" name="Freeform 11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20934" name="Text Box 38"/>
          <p:cNvSpPr txBox="1">
            <a:spLocks noChangeArrowheads="1"/>
          </p:cNvSpPr>
          <p:nvPr/>
        </p:nvSpPr>
        <p:spPr bwMode="auto">
          <a:xfrm>
            <a:off x="1776413" y="0"/>
            <a:ext cx="2389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创 17:21</a:t>
            </a:r>
          </a:p>
        </p:txBody>
      </p:sp>
      <p:sp>
        <p:nvSpPr>
          <p:cNvPr id="720935" name="Text Box 39"/>
          <p:cNvSpPr txBox="1">
            <a:spLocks noChangeArrowheads="1"/>
          </p:cNvSpPr>
          <p:nvPr/>
        </p:nvSpPr>
        <p:spPr bwMode="auto">
          <a:xfrm>
            <a:off x="1833563" y="1065213"/>
            <a:ext cx="6372225" cy="1190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以撒</a:t>
            </a:r>
            <a:r>
              <a:rPr kumimoji="0" lang="zh-C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的确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是被期待已久     的儿子...</a:t>
            </a:r>
          </a:p>
        </p:txBody>
      </p:sp>
      <p:sp>
        <p:nvSpPr>
          <p:cNvPr id="720936" name="Text Box 40"/>
          <p:cNvSpPr txBox="1">
            <a:spLocks noChangeArrowheads="1"/>
          </p:cNvSpPr>
          <p:nvPr/>
        </p:nvSpPr>
        <p:spPr bwMode="auto">
          <a:xfrm>
            <a:off x="4057650" y="2620963"/>
            <a:ext cx="3476625" cy="20415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2">
                    <a:alpha val="37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 通过以撒     上帝对亚伯拉罕 的应许被传递   下去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...</a:t>
            </a:r>
          </a:p>
        </p:txBody>
      </p:sp>
      <p:sp>
        <p:nvSpPr>
          <p:cNvPr id="720937" name="Text Box 41"/>
          <p:cNvSpPr txBox="1">
            <a:spLocks noChangeArrowheads="1"/>
          </p:cNvSpPr>
          <p:nvPr/>
        </p:nvSpPr>
        <p:spPr bwMode="auto">
          <a:xfrm>
            <a:off x="1724025" y="5553075"/>
            <a:ext cx="4600575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>
                <a:ln>
                  <a:noFill/>
                </a:ln>
                <a:solidFill>
                  <a:srgbClr val="1A0004"/>
                </a:solidFill>
                <a:effectLst/>
                <a:uLnTx/>
                <a:uFillTx/>
                <a:latin typeface="Comic Sans MS"/>
                <a:ea typeface="宋体" charset="0"/>
                <a:cs typeface="宋体" charset="0"/>
              </a:rPr>
              <a:t>…</a:t>
            </a:r>
            <a:r>
              <a:rPr kumimoji="0" lang="zh-CN" altLang="en-US" sz="4000" b="1" i="1" u="none" strike="noStrike" kern="1200" cap="none" spc="0" normalizeH="0" baseline="0" noProof="0">
                <a:ln>
                  <a:noFill/>
                </a:ln>
                <a:solidFill>
                  <a:srgbClr val="1A0004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通过</a:t>
            </a:r>
            <a:r>
              <a:rPr kumimoji="0" lang="zh-CN" altLang="en-US" sz="4000" b="1" i="1" u="sng" strike="noStrike" kern="1200" cap="none" spc="0" normalizeH="0" baseline="0" noProof="0">
                <a:ln>
                  <a:noFill/>
                </a:ln>
                <a:solidFill>
                  <a:srgbClr val="1A0004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以撒</a:t>
            </a:r>
            <a:r>
              <a:rPr kumimoji="0" lang="zh-CN" altLang="en-US" sz="4000" b="1" i="1" u="none" strike="noStrike" kern="1200" cap="none" spc="0" normalizeH="0" baseline="0" noProof="0">
                <a:ln>
                  <a:noFill/>
                </a:ln>
                <a:solidFill>
                  <a:srgbClr val="1A0004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的家系!</a:t>
            </a:r>
          </a:p>
        </p:txBody>
      </p:sp>
      <p:grpSp>
        <p:nvGrpSpPr>
          <p:cNvPr id="720988" name="Group 92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sp>
          <p:nvSpPr>
            <p:cNvPr id="720989" name="Freeform 93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20990" name="AutoShape 94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20991" name="Rectangle 95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20992" name="AutoShape 96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20993" name="Line 97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20994" name="Line 98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20995" name="Rectangle 99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20996" name="Rectangle 100"/>
            <p:cNvSpPr>
              <a:spLocks noChangeArrowheads="1"/>
            </p:cNvSpPr>
            <p:nvPr/>
          </p:nvSpPr>
          <p:spPr bwMode="auto">
            <a:xfrm>
              <a:off x="5038" y="2409"/>
              <a:ext cx="5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 地－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裔</a:t>
              </a: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－福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20997" name="Rectangle 101"/>
            <p:cNvSpPr>
              <a:spLocks noChangeArrowheads="1"/>
            </p:cNvSpPr>
            <p:nvPr/>
          </p:nvSpPr>
          <p:spPr bwMode="auto">
            <a:xfrm>
              <a:off x="5156" y="264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20998" name="Rectangle 102"/>
            <p:cNvSpPr>
              <a:spLocks noChangeArrowheads="1"/>
            </p:cNvSpPr>
            <p:nvPr/>
          </p:nvSpPr>
          <p:spPr bwMode="auto">
            <a:xfrm>
              <a:off x="5267" y="277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20999" name="Rectangle 103"/>
            <p:cNvSpPr>
              <a:spLocks noChangeArrowheads="1"/>
            </p:cNvSpPr>
            <p:nvPr/>
          </p:nvSpPr>
          <p:spPr bwMode="auto">
            <a:xfrm>
              <a:off x="5194" y="2302"/>
              <a:ext cx="32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rPr>
                <a:t>呼召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721000" name="Rectangle 104"/>
            <p:cNvSpPr>
              <a:spLocks noChangeArrowheads="1"/>
            </p:cNvSpPr>
            <p:nvPr/>
          </p:nvSpPr>
          <p:spPr bwMode="auto">
            <a:xfrm>
              <a:off x="5092" y="2162"/>
              <a:ext cx="4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 Antiqua" charset="0"/>
                  <a:ea typeface="宋体" charset="0"/>
                  <a:cs typeface="宋体" charset="0"/>
                </a:rPr>
                <a:t>亚伯拉罕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charset="0"/>
                <a:ea typeface="宋体" charset="0"/>
                <a:cs typeface="宋体" charset="0"/>
              </a:endParaRPr>
            </a:p>
          </p:txBody>
        </p:sp>
        <p:sp>
          <p:nvSpPr>
            <p:cNvPr id="721001" name="Rectangle 105"/>
            <p:cNvSpPr>
              <a:spLocks noChangeArrowheads="1"/>
            </p:cNvSpPr>
            <p:nvPr/>
          </p:nvSpPr>
          <p:spPr bwMode="auto">
            <a:xfrm>
              <a:off x="5180" y="2529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21002" name="Line 106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21003" name="Line 107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21004" name="Line 108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721005" name="Text Box 109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804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0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0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0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935" grpId="0" autoUpdateAnimBg="0"/>
      <p:bldP spid="720936" grpId="0" autoUpdateAnimBg="0"/>
      <p:bldP spid="720937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586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5587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790015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ABRAHAM</a:t>
            </a:r>
          </a:p>
        </p:txBody>
      </p:sp>
      <p:sp>
        <p:nvSpPr>
          <p:cNvPr id="835588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5589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5590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5591" name="Rectangle 7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5592" name="Rectangle 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5593" name="Rectangle 9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5594" name="Rectangle 10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5595" name="Line 11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5596" name="Line 12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5597" name="Line 13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5598" name="Line 14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5599" name="Line 15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5600" name="Rectangle 1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35601" name="Line 1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5602" name="Text Box 18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835603" name="Freeform 1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5604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35605" name="Rectangle 2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28</a:t>
            </a:r>
          </a:p>
        </p:txBody>
      </p:sp>
      <p:sp>
        <p:nvSpPr>
          <p:cNvPr id="835606" name="Rectangle 22"/>
          <p:cNvSpPr>
            <a:spLocks noChangeArrowheads="1"/>
          </p:cNvSpPr>
          <p:nvPr/>
        </p:nvSpPr>
        <p:spPr bwMode="auto">
          <a:xfrm>
            <a:off x="444500" y="2508250"/>
            <a:ext cx="3124200" cy="2101850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600" b="1" i="0" u="none" strike="noStrike" kern="1200" cap="none" spc="0" normalizeH="0" baseline="0" noProof="0">
                <a:ln>
                  <a:noFill/>
                </a:ln>
                <a:solidFill>
                  <a:srgbClr val="1EDE17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亚</a:t>
            </a:r>
            <a:r>
              <a:rPr kumimoji="0" lang="ja-JP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约摩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书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/>
                <a:ea typeface="宋体" charset="0"/>
                <a:cs typeface="宋体" charset="0"/>
              </a:rPr>
              <a:t> 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rgbClr val="FFD34A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1" i="0" u="none" strike="noStrike" kern="1200" cap="none" spc="0" normalizeH="0" baseline="0" noProof="0">
              <a:ln>
                <a:noFill/>
              </a:ln>
              <a:solidFill>
                <a:srgbClr val="D83104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35607" name="Rectangle 23"/>
          <p:cNvSpPr>
            <a:spLocks noChangeArrowheads="1"/>
          </p:cNvSpPr>
          <p:nvPr/>
        </p:nvSpPr>
        <p:spPr bwMode="auto">
          <a:xfrm>
            <a:off x="3084513" y="938213"/>
            <a:ext cx="16525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1A0004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</a:t>
            </a:r>
            <a:r>
              <a:rPr kumimoji="0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1A0004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亚伯拉罕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1A0004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35608" name="Rectangle 24"/>
          <p:cNvSpPr>
            <a:spLocks noChangeArrowheads="1"/>
          </p:cNvSpPr>
          <p:nvPr/>
        </p:nvSpPr>
        <p:spPr bwMode="auto">
          <a:xfrm>
            <a:off x="4751388" y="942975"/>
            <a:ext cx="2570162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约主前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2000年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35610" name="Rectangle 26"/>
          <p:cNvSpPr>
            <a:spLocks noChangeArrowheads="1"/>
          </p:cNvSpPr>
          <p:nvPr/>
        </p:nvSpPr>
        <p:spPr bwMode="auto">
          <a:xfrm>
            <a:off x="6124575" y="2263775"/>
            <a:ext cx="2233613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创</a:t>
            </a:r>
            <a:r>
              <a:rPr kumimoji="0" lang="en-US" altLang="zh-CN" sz="3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12: 1-3</a:t>
            </a:r>
          </a:p>
        </p:txBody>
      </p:sp>
      <p:sp>
        <p:nvSpPr>
          <p:cNvPr id="835611" name="Rectangle 27"/>
          <p:cNvSpPr>
            <a:spLocks noChangeArrowheads="1"/>
          </p:cNvSpPr>
          <p:nvPr/>
        </p:nvSpPr>
        <p:spPr bwMode="auto">
          <a:xfrm>
            <a:off x="3363913" y="1590675"/>
            <a:ext cx="24288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1A0004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呼召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1A0004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grpSp>
        <p:nvGrpSpPr>
          <p:cNvPr id="835612" name="Group 28"/>
          <p:cNvGrpSpPr>
            <a:grpSpLocks/>
          </p:cNvGrpSpPr>
          <p:nvPr/>
        </p:nvGrpSpPr>
        <p:grpSpPr bwMode="auto">
          <a:xfrm>
            <a:off x="6122988" y="1492252"/>
            <a:ext cx="1042988" cy="949325"/>
            <a:chOff x="3857" y="940"/>
            <a:chExt cx="657" cy="598"/>
          </a:xfrm>
        </p:grpSpPr>
        <p:grpSp>
          <p:nvGrpSpPr>
            <p:cNvPr id="835613" name="Group 29"/>
            <p:cNvGrpSpPr>
              <a:grpSpLocks/>
            </p:cNvGrpSpPr>
            <p:nvPr/>
          </p:nvGrpSpPr>
          <p:grpSpPr bwMode="auto">
            <a:xfrm>
              <a:off x="3947" y="940"/>
              <a:ext cx="567" cy="598"/>
              <a:chOff x="1557" y="1007"/>
              <a:chExt cx="2105" cy="1949"/>
            </a:xfrm>
          </p:grpSpPr>
          <p:grpSp>
            <p:nvGrpSpPr>
              <p:cNvPr id="835615" name="Group 31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835616" name="Freeform 32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835617" name="Freeform 33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charset="0"/>
                    <a:ea typeface="ＭＳ Ｐゴシック" charset="0"/>
                    <a:cs typeface="+mn-cs"/>
                  </a:endParaRPr>
                </a:p>
              </p:txBody>
            </p:sp>
          </p:grpSp>
          <p:sp>
            <p:nvSpPr>
              <p:cNvPr id="835619" name="Freeform 35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5620" name="Freeform 36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5621" name="Freeform 37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5622" name="Freeform 38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5623" name="Freeform 39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835624" name="Rectangle 40"/>
            <p:cNvSpPr>
              <a:spLocks noChangeArrowheads="1"/>
            </p:cNvSpPr>
            <p:nvPr/>
          </p:nvSpPr>
          <p:spPr bwMode="auto">
            <a:xfrm>
              <a:off x="3857" y="996"/>
              <a:ext cx="628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亚</a:t>
              </a:r>
              <a:r>
                <a:rPr kumimoji="0" lang="zh-CN" altLang="en-US" sz="32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约</a:t>
              </a:r>
              <a:endParaRPr kumimoji="0" lang="zh-CN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835625" name="Rectangle 41"/>
          <p:cNvSpPr>
            <a:spLocks noChangeArrowheads="1"/>
          </p:cNvSpPr>
          <p:nvPr/>
        </p:nvSpPr>
        <p:spPr bwMode="auto">
          <a:xfrm>
            <a:off x="3243263" y="2095500"/>
            <a:ext cx="27717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1A0004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土地－后裔－祝福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1A0004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35653" name="Rectangle 69"/>
          <p:cNvSpPr>
            <a:spLocks noChangeArrowheads="1"/>
          </p:cNvSpPr>
          <p:nvPr/>
        </p:nvSpPr>
        <p:spPr bwMode="auto">
          <a:xfrm>
            <a:off x="3930650" y="2462213"/>
            <a:ext cx="146367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790015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以一以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790015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     </a:t>
            </a:r>
          </a:p>
        </p:txBody>
      </p:sp>
      <p:sp>
        <p:nvSpPr>
          <p:cNvPr id="835654" name="Oval 70"/>
          <p:cNvSpPr>
            <a:spLocks noChangeArrowheads="1"/>
          </p:cNvSpPr>
          <p:nvPr/>
        </p:nvSpPr>
        <p:spPr bwMode="auto">
          <a:xfrm>
            <a:off x="3860800" y="2392363"/>
            <a:ext cx="1498600" cy="711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5655" name="Text Box 71"/>
          <p:cNvSpPr txBox="1">
            <a:spLocks noChangeArrowheads="1"/>
          </p:cNvSpPr>
          <p:nvPr/>
        </p:nvSpPr>
        <p:spPr bwMode="auto">
          <a:xfrm>
            <a:off x="2335213" y="4689475"/>
            <a:ext cx="5051425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以实玛利与以撒</a:t>
            </a:r>
            <a:endParaRPr kumimoji="0" lang="zh-CN" altLang="en-US" sz="5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835656" name="Text Box 72"/>
          <p:cNvSpPr txBox="1">
            <a:spLocks noChangeArrowheads="1"/>
          </p:cNvSpPr>
          <p:nvPr/>
        </p:nvSpPr>
        <p:spPr bwMode="auto">
          <a:xfrm>
            <a:off x="1776413" y="0"/>
            <a:ext cx="2389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创 17 </a:t>
            </a: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章</a:t>
            </a:r>
            <a:endParaRPr kumimoji="0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grpSp>
        <p:nvGrpSpPr>
          <p:cNvPr id="835677" name="Group 93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grpSp>
          <p:nvGrpSpPr>
            <p:cNvPr id="835659" name="Group 75"/>
            <p:cNvGrpSpPr>
              <a:grpSpLocks/>
            </p:cNvGrpSpPr>
            <p:nvPr/>
          </p:nvGrpSpPr>
          <p:grpSpPr bwMode="auto">
            <a:xfrm>
              <a:off x="5038" y="2162"/>
              <a:ext cx="634" cy="776"/>
              <a:chOff x="5038" y="2162"/>
              <a:chExt cx="634" cy="776"/>
            </a:xfrm>
          </p:grpSpPr>
          <p:sp>
            <p:nvSpPr>
              <p:cNvPr id="835660" name="Freeform 76"/>
              <p:cNvSpPr>
                <a:spLocks/>
              </p:cNvSpPr>
              <p:nvPr/>
            </p:nvSpPr>
            <p:spPr bwMode="auto">
              <a:xfrm>
                <a:off x="5521" y="22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5661" name="AutoShape 77"/>
              <p:cNvSpPr>
                <a:spLocks noChangeArrowheads="1"/>
              </p:cNvSpPr>
              <p:nvPr/>
            </p:nvSpPr>
            <p:spPr bwMode="auto">
              <a:xfrm>
                <a:off x="5073" y="2178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5662" name="Rectangle 78"/>
              <p:cNvSpPr>
                <a:spLocks noChangeArrowheads="1"/>
              </p:cNvSpPr>
              <p:nvPr/>
            </p:nvSpPr>
            <p:spPr bwMode="auto">
              <a:xfrm>
                <a:off x="5072" y="2277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5663" name="AutoShape 79"/>
              <p:cNvSpPr>
                <a:spLocks noChangeArrowheads="1"/>
              </p:cNvSpPr>
              <p:nvPr/>
            </p:nvSpPr>
            <p:spPr bwMode="auto">
              <a:xfrm>
                <a:off x="5085" y="2194"/>
                <a:ext cx="436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5664" name="Line 80"/>
              <p:cNvSpPr>
                <a:spLocks noChangeShapeType="1"/>
              </p:cNvSpPr>
              <p:nvPr/>
            </p:nvSpPr>
            <p:spPr bwMode="auto">
              <a:xfrm flipV="1">
                <a:off x="5111" y="2529"/>
                <a:ext cx="52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5665" name="Line 81"/>
              <p:cNvSpPr>
                <a:spLocks noChangeShapeType="1"/>
              </p:cNvSpPr>
              <p:nvPr/>
            </p:nvSpPr>
            <p:spPr bwMode="auto">
              <a:xfrm flipV="1">
                <a:off x="5111" y="2657"/>
                <a:ext cx="53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5666" name="Rectangle 82"/>
              <p:cNvSpPr>
                <a:spLocks noChangeArrowheads="1"/>
              </p:cNvSpPr>
              <p:nvPr/>
            </p:nvSpPr>
            <p:spPr bwMode="auto">
              <a:xfrm>
                <a:off x="5315" y="2558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5667" name="Rectangle 83"/>
              <p:cNvSpPr>
                <a:spLocks noChangeArrowheads="1"/>
              </p:cNvSpPr>
              <p:nvPr/>
            </p:nvSpPr>
            <p:spPr bwMode="auto">
              <a:xfrm>
                <a:off x="5038" y="2409"/>
                <a:ext cx="59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  地－</a:t>
                </a:r>
                <a:r>
                  <a:rPr kumimoji="0" lang="zh-CN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裔</a:t>
                </a: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－福</a:t>
                </a: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5668" name="Rectangle 84"/>
              <p:cNvSpPr>
                <a:spLocks noChangeArrowheads="1"/>
              </p:cNvSpPr>
              <p:nvPr/>
            </p:nvSpPr>
            <p:spPr bwMode="auto">
              <a:xfrm>
                <a:off x="5156" y="264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5669" name="Rectangle 85"/>
              <p:cNvSpPr>
                <a:spLocks noChangeArrowheads="1"/>
              </p:cNvSpPr>
              <p:nvPr/>
            </p:nvSpPr>
            <p:spPr bwMode="auto">
              <a:xfrm>
                <a:off x="5267" y="277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5670" name="Rectangle 86"/>
              <p:cNvSpPr>
                <a:spLocks noChangeArrowheads="1"/>
              </p:cNvSpPr>
              <p:nvPr/>
            </p:nvSpPr>
            <p:spPr bwMode="auto">
              <a:xfrm>
                <a:off x="5194" y="2302"/>
                <a:ext cx="32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 VAG Rounded Bold" charset="0"/>
                    <a:ea typeface="宋体" charset="0"/>
                    <a:cs typeface="宋体" charset="0"/>
                  </a:rPr>
                  <a:t>呼召</a:t>
                </a:r>
                <a:r>
                  <a:rPr kumimoji="0" lang="zh-CN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 VAG Rounded Bold" charset="0"/>
                    <a:ea typeface="宋体" charset="0"/>
                    <a:cs typeface="宋体" charset="0"/>
                  </a:rPr>
                  <a:t> </a:t>
                </a:r>
              </a:p>
            </p:txBody>
          </p:sp>
          <p:sp>
            <p:nvSpPr>
              <p:cNvPr id="835671" name="Rectangle 87"/>
              <p:cNvSpPr>
                <a:spLocks noChangeArrowheads="1"/>
              </p:cNvSpPr>
              <p:nvPr/>
            </p:nvSpPr>
            <p:spPr bwMode="auto">
              <a:xfrm>
                <a:off x="5092" y="2162"/>
                <a:ext cx="43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ook Antiqua" charset="0"/>
                    <a:ea typeface="宋体" charset="0"/>
                    <a:cs typeface="宋体" charset="0"/>
                  </a:rPr>
                  <a:t>亚伯拉罕</a:t>
                </a: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 Antiqu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5672" name="Rectangle 88"/>
              <p:cNvSpPr>
                <a:spLocks noChangeArrowheads="1"/>
              </p:cNvSpPr>
              <p:nvPr/>
            </p:nvSpPr>
            <p:spPr bwMode="auto">
              <a:xfrm>
                <a:off x="5180" y="2529"/>
                <a:ext cx="431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5673" name="Line 89"/>
              <p:cNvSpPr>
                <a:spLocks noChangeShapeType="1"/>
              </p:cNvSpPr>
              <p:nvPr/>
            </p:nvSpPr>
            <p:spPr bwMode="auto">
              <a:xfrm flipV="1">
                <a:off x="5107" y="2409"/>
                <a:ext cx="5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5674" name="Line 90"/>
              <p:cNvSpPr>
                <a:spLocks noChangeShapeType="1"/>
              </p:cNvSpPr>
              <p:nvPr/>
            </p:nvSpPr>
            <p:spPr bwMode="auto">
              <a:xfrm flipV="1">
                <a:off x="5107" y="2772"/>
                <a:ext cx="533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5675" name="Line 91"/>
              <p:cNvSpPr>
                <a:spLocks noChangeShapeType="1"/>
              </p:cNvSpPr>
              <p:nvPr/>
            </p:nvSpPr>
            <p:spPr bwMode="auto">
              <a:xfrm flipV="1">
                <a:off x="5107" y="2896"/>
                <a:ext cx="528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835658" name="Rectangle 74"/>
            <p:cNvSpPr>
              <a:spLocks noChangeArrowheads="1"/>
            </p:cNvSpPr>
            <p:nvPr/>
          </p:nvSpPr>
          <p:spPr bwMode="auto">
            <a:xfrm>
              <a:off x="5155" y="2535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kumimoji="0" lang="en-US" altLang="zh-CN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- </a:t>
              </a: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</a:t>
              </a:r>
            </a:p>
          </p:txBody>
        </p:sp>
      </p:grpSp>
      <p:sp>
        <p:nvSpPr>
          <p:cNvPr id="835678" name="Text Box 94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375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5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5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35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35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5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5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5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5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35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35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35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35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5653" grpId="0" autoUpdateAnimBg="0"/>
      <p:bldP spid="835654" grpId="0" animBg="1"/>
      <p:bldP spid="835655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667" name="Text Box 139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9053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90531" name="Rectangle 3"/>
          <p:cNvSpPr>
            <a:spLocks noChangeArrowheads="1"/>
          </p:cNvSpPr>
          <p:nvPr/>
        </p:nvSpPr>
        <p:spPr bwMode="auto">
          <a:xfrm>
            <a:off x="3332163" y="96202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790015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ABRAHAM</a:t>
            </a:r>
          </a:p>
        </p:txBody>
      </p:sp>
      <p:sp>
        <p:nvSpPr>
          <p:cNvPr id="790532" name="Rectangle 4"/>
          <p:cNvSpPr>
            <a:spLocks noChangeArrowheads="1"/>
          </p:cNvSpPr>
          <p:nvPr/>
        </p:nvSpPr>
        <p:spPr bwMode="auto">
          <a:xfrm>
            <a:off x="3124200" y="1371600"/>
            <a:ext cx="2895600" cy="3124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90533" name="AutoShape 5"/>
          <p:cNvSpPr>
            <a:spLocks noChangeArrowheads="1"/>
          </p:cNvSpPr>
          <p:nvPr/>
        </p:nvSpPr>
        <p:spPr bwMode="auto">
          <a:xfrm>
            <a:off x="3146425" y="860425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90534" name="Rectangle 6"/>
          <p:cNvSpPr>
            <a:spLocks noChangeArrowheads="1"/>
          </p:cNvSpPr>
          <p:nvPr/>
        </p:nvSpPr>
        <p:spPr bwMode="auto">
          <a:xfrm>
            <a:off x="3124200" y="1355725"/>
            <a:ext cx="2057400" cy="1066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90535" name="Line 7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90536" name="Line 8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90539" name="Rectangle 11"/>
          <p:cNvSpPr>
            <a:spLocks noChangeArrowheads="1"/>
          </p:cNvSpPr>
          <p:nvPr/>
        </p:nvSpPr>
        <p:spPr bwMode="auto">
          <a:xfrm>
            <a:off x="3703638" y="1597025"/>
            <a:ext cx="18494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790015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The CALL</a:t>
            </a:r>
          </a:p>
        </p:txBody>
      </p:sp>
      <p:sp>
        <p:nvSpPr>
          <p:cNvPr id="790540" name="Rectangle 12"/>
          <p:cNvSpPr>
            <a:spLocks noChangeArrowheads="1"/>
          </p:cNvSpPr>
          <p:nvPr/>
        </p:nvSpPr>
        <p:spPr bwMode="auto">
          <a:xfrm>
            <a:off x="3890963" y="2054225"/>
            <a:ext cx="14462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790015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L - S - B</a:t>
            </a:r>
          </a:p>
        </p:txBody>
      </p:sp>
      <p:sp>
        <p:nvSpPr>
          <p:cNvPr id="790542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90543" name="Rectangle 1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90544" name="Rectangle 16"/>
          <p:cNvSpPr>
            <a:spLocks noChangeArrowheads="1"/>
          </p:cNvSpPr>
          <p:nvPr/>
        </p:nvSpPr>
        <p:spPr bwMode="auto">
          <a:xfrm>
            <a:off x="823913" y="2454275"/>
            <a:ext cx="892175" cy="13700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FFD34A"/>
              </a:solidFill>
              <a:effectLst/>
              <a:uLnTx/>
              <a:uFillTx/>
              <a:latin typeface="Times" charset="0"/>
              <a:ea typeface="宋体" charset="0"/>
              <a:cs typeface="宋体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FFD34A"/>
              </a:solidFill>
              <a:effectLst/>
              <a:uLnTx/>
              <a:uFillTx/>
              <a:latin typeface="Times" charset="0"/>
              <a:ea typeface="宋体" charset="0"/>
              <a:cs typeface="宋体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        </a:t>
            </a:r>
          </a:p>
        </p:txBody>
      </p:sp>
      <p:sp>
        <p:nvSpPr>
          <p:cNvPr id="790546" name="Line 18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90547" name="Line 19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90548" name="Line 20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90549" name="Rectangle 2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790550" name="Line 2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90553" name="Rectangle 25"/>
          <p:cNvSpPr>
            <a:spLocks noChangeArrowheads="1"/>
          </p:cNvSpPr>
          <p:nvPr/>
        </p:nvSpPr>
        <p:spPr bwMode="auto">
          <a:xfrm>
            <a:off x="1427163" y="4851400"/>
            <a:ext cx="6473825" cy="1346200"/>
          </a:xfrm>
          <a:prstGeom prst="rect">
            <a:avLst/>
          </a:prstGeom>
          <a:gradFill rotWithShape="0">
            <a:gsLst>
              <a:gs pos="0">
                <a:srgbClr val="2D1A74">
                  <a:gamma/>
                  <a:shade val="0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90559" name="Rectangle 31"/>
          <p:cNvSpPr>
            <a:spLocks noChangeArrowheads="1"/>
          </p:cNvSpPr>
          <p:nvPr/>
        </p:nvSpPr>
        <p:spPr bwMode="auto">
          <a:xfrm>
            <a:off x="4813300" y="4829175"/>
            <a:ext cx="3652838" cy="1117600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2D1A74">
                        <a:gamma/>
                        <a:shade val="46275"/>
                        <a:invGamma/>
                      </a:srgbClr>
                    </a:gs>
                    <a:gs pos="100000">
                      <a:srgbClr val="2D1A74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790642" name="Group 114"/>
          <p:cNvGrpSpPr>
            <a:grpSpLocks/>
          </p:cNvGrpSpPr>
          <p:nvPr/>
        </p:nvGrpSpPr>
        <p:grpSpPr bwMode="auto">
          <a:xfrm>
            <a:off x="4787900" y="4775200"/>
            <a:ext cx="3140075" cy="1549400"/>
            <a:chOff x="3016" y="3008"/>
            <a:chExt cx="1978" cy="976"/>
          </a:xfrm>
        </p:grpSpPr>
        <p:sp>
          <p:nvSpPr>
            <p:cNvPr id="790560" name="Rectangle 32"/>
            <p:cNvSpPr>
              <a:spLocks noChangeArrowheads="1"/>
            </p:cNvSpPr>
            <p:nvPr/>
          </p:nvSpPr>
          <p:spPr bwMode="auto">
            <a:xfrm>
              <a:off x="3129" y="3085"/>
              <a:ext cx="1515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2D1A74">
                          <a:gamma/>
                          <a:shade val="46275"/>
                          <a:invGamma/>
                        </a:srgbClr>
                      </a:gs>
                      <a:gs pos="100000">
                        <a:srgbClr val="2D1A74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" charset="0"/>
                  <a:ea typeface="宋体" charset="0"/>
                  <a:cs typeface="宋体" charset="0"/>
                </a:rPr>
                <a:t>犹太人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charset="0"/>
                  <a:ea typeface="宋体" charset="0"/>
                  <a:cs typeface="宋体" charset="0"/>
                </a:rPr>
                <a:t>来</a:t>
              </a: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charset="0"/>
                  <a:ea typeface="宋体" charset="0"/>
                  <a:cs typeface="宋体" charset="0"/>
                </a:rPr>
                <a:t>自</a:t>
              </a:r>
              <a:r>
                <a:rPr kumimoji="0" lang="ja-JP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FFCC"/>
                  </a:solidFill>
                  <a:effectLst/>
                  <a:uLnTx/>
                  <a:uFillTx/>
                  <a:latin typeface="Times" charset="0"/>
                  <a:ea typeface="宋体" charset="0"/>
                  <a:cs typeface="宋体" charset="0"/>
                </a:rPr>
                <a:t>以撒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790561" name="AutoShape 33"/>
            <p:cNvSpPr>
              <a:spLocks noChangeArrowheads="1"/>
            </p:cNvSpPr>
            <p:nvPr/>
          </p:nvSpPr>
          <p:spPr bwMode="auto">
            <a:xfrm>
              <a:off x="3016" y="3008"/>
              <a:ext cx="1978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790564" name="Rectangle 36"/>
          <p:cNvSpPr>
            <a:spLocks noChangeArrowheads="1"/>
          </p:cNvSpPr>
          <p:nvPr/>
        </p:nvSpPr>
        <p:spPr bwMode="auto">
          <a:xfrm>
            <a:off x="563563" y="4778375"/>
            <a:ext cx="3995737" cy="1117600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2D1A74">
                        <a:gamma/>
                        <a:shade val="46275"/>
                        <a:invGamma/>
                      </a:srgbClr>
                    </a:gs>
                    <a:gs pos="100000">
                      <a:srgbClr val="2D1A74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790641" name="Group 113"/>
          <p:cNvGrpSpPr>
            <a:grpSpLocks/>
          </p:cNvGrpSpPr>
          <p:nvPr/>
        </p:nvGrpSpPr>
        <p:grpSpPr bwMode="auto">
          <a:xfrm>
            <a:off x="1285875" y="4775200"/>
            <a:ext cx="3362325" cy="1549400"/>
            <a:chOff x="810" y="3008"/>
            <a:chExt cx="2118" cy="976"/>
          </a:xfrm>
        </p:grpSpPr>
        <p:sp>
          <p:nvSpPr>
            <p:cNvPr id="790565" name="Rectangle 37"/>
            <p:cNvSpPr>
              <a:spLocks noChangeArrowheads="1"/>
            </p:cNvSpPr>
            <p:nvPr/>
          </p:nvSpPr>
          <p:spPr bwMode="auto">
            <a:xfrm>
              <a:off x="810" y="3117"/>
              <a:ext cx="2040" cy="67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2D1A74">
                          <a:gamma/>
                          <a:shade val="46275"/>
                          <a:invGamma/>
                        </a:srgbClr>
                      </a:gs>
                      <a:gs pos="100000">
                        <a:srgbClr val="2D1A74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" charset="0"/>
                  <a:ea typeface="宋体" charset="0"/>
                  <a:cs typeface="宋体" charset="0"/>
                </a:rPr>
                <a:t>  </a:t>
              </a: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kumimoji="0" lang="ja-JP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阿拉伯人  </a:t>
              </a:r>
              <a:r>
                <a:rPr kumimoji="0" lang="ja-JP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来</a:t>
              </a: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自</a:t>
              </a:r>
              <a:r>
                <a:rPr kumimoji="0" lang="ja-JP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以实玛利</a:t>
              </a: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90566" name="AutoShape 38"/>
            <p:cNvSpPr>
              <a:spLocks noChangeArrowheads="1"/>
            </p:cNvSpPr>
            <p:nvPr/>
          </p:nvSpPr>
          <p:spPr bwMode="auto">
            <a:xfrm>
              <a:off x="849" y="3008"/>
              <a:ext cx="2079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790567" name="Oval 39"/>
          <p:cNvSpPr>
            <a:spLocks noChangeArrowheads="1"/>
          </p:cNvSpPr>
          <p:nvPr/>
        </p:nvSpPr>
        <p:spPr bwMode="auto">
          <a:xfrm>
            <a:off x="5641975" y="5437188"/>
            <a:ext cx="1628775" cy="71278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90568" name="Oval 40"/>
          <p:cNvSpPr>
            <a:spLocks noChangeArrowheads="1"/>
          </p:cNvSpPr>
          <p:nvPr/>
        </p:nvSpPr>
        <p:spPr bwMode="auto">
          <a:xfrm>
            <a:off x="2390775" y="5278438"/>
            <a:ext cx="2189163" cy="9001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90572" name="Freeform 4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90586" name="Text Box 5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790587" name="Rectangle 59"/>
          <p:cNvSpPr>
            <a:spLocks noChangeArrowheads="1"/>
          </p:cNvSpPr>
          <p:nvPr/>
        </p:nvSpPr>
        <p:spPr bwMode="auto">
          <a:xfrm>
            <a:off x="8075613" y="6518275"/>
            <a:ext cx="33972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29</a:t>
            </a:r>
          </a:p>
        </p:txBody>
      </p:sp>
      <p:sp>
        <p:nvSpPr>
          <p:cNvPr id="790589" name="Text Box 61"/>
          <p:cNvSpPr txBox="1">
            <a:spLocks noChangeArrowheads="1"/>
          </p:cNvSpPr>
          <p:nvPr/>
        </p:nvSpPr>
        <p:spPr bwMode="auto">
          <a:xfrm>
            <a:off x="8623300" y="6430963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90597" name="Text Box 69"/>
          <p:cNvSpPr txBox="1">
            <a:spLocks noChangeArrowheads="1"/>
          </p:cNvSpPr>
          <p:nvPr/>
        </p:nvSpPr>
        <p:spPr bwMode="auto">
          <a:xfrm>
            <a:off x="8588375" y="6430963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790603" name="Rectangle 75"/>
          <p:cNvSpPr>
            <a:spLocks noChangeArrowheads="1"/>
          </p:cNvSpPr>
          <p:nvPr/>
        </p:nvSpPr>
        <p:spPr bwMode="auto">
          <a:xfrm>
            <a:off x="444500" y="2508250"/>
            <a:ext cx="3124200" cy="2101850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600" b="1" i="0" u="none" strike="noStrike" kern="1200" cap="none" spc="0" normalizeH="0" baseline="0" noProof="0">
                <a:ln>
                  <a:noFill/>
                </a:ln>
                <a:solidFill>
                  <a:srgbClr val="1EDE17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亚</a:t>
            </a:r>
            <a:r>
              <a:rPr kumimoji="0" lang="ja-JP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约摩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书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/>
                <a:ea typeface="宋体" charset="0"/>
                <a:cs typeface="宋体" charset="0"/>
              </a:rPr>
              <a:t> 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rgbClr val="FFD34A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1" i="0" u="none" strike="noStrike" kern="1200" cap="none" spc="0" normalizeH="0" baseline="0" noProof="0">
              <a:ln>
                <a:noFill/>
              </a:ln>
              <a:solidFill>
                <a:srgbClr val="D83104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90604" name="Rectangle 76"/>
          <p:cNvSpPr>
            <a:spLocks noChangeArrowheads="1"/>
          </p:cNvSpPr>
          <p:nvPr/>
        </p:nvSpPr>
        <p:spPr bwMode="auto">
          <a:xfrm>
            <a:off x="3084513" y="938213"/>
            <a:ext cx="16525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</a:t>
            </a:r>
            <a:r>
              <a:rPr kumimoji="0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亚伯拉罕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90605" name="Rectangle 77"/>
          <p:cNvSpPr>
            <a:spLocks noChangeArrowheads="1"/>
          </p:cNvSpPr>
          <p:nvPr/>
        </p:nvSpPr>
        <p:spPr bwMode="auto">
          <a:xfrm>
            <a:off x="4751388" y="942975"/>
            <a:ext cx="2570162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约主前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2000年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90636" name="Rectangle 108"/>
          <p:cNvSpPr>
            <a:spLocks noChangeArrowheads="1"/>
          </p:cNvSpPr>
          <p:nvPr/>
        </p:nvSpPr>
        <p:spPr bwMode="auto">
          <a:xfrm>
            <a:off x="3930650" y="2462213"/>
            <a:ext cx="146367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以一以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     </a:t>
            </a:r>
          </a:p>
        </p:txBody>
      </p:sp>
      <p:grpSp>
        <p:nvGrpSpPr>
          <p:cNvPr id="790643" name="Group 115"/>
          <p:cNvGrpSpPr>
            <a:grpSpLocks/>
          </p:cNvGrpSpPr>
          <p:nvPr/>
        </p:nvGrpSpPr>
        <p:grpSpPr bwMode="auto">
          <a:xfrm>
            <a:off x="2887663" y="822325"/>
            <a:ext cx="2541587" cy="2292350"/>
            <a:chOff x="1819" y="518"/>
            <a:chExt cx="1601" cy="1444"/>
          </a:xfrm>
        </p:grpSpPr>
        <p:sp>
          <p:nvSpPr>
            <p:cNvPr id="790552" name="Oval 24"/>
            <p:cNvSpPr>
              <a:spLocks noChangeArrowheads="1"/>
            </p:cNvSpPr>
            <p:nvPr/>
          </p:nvSpPr>
          <p:spPr bwMode="auto">
            <a:xfrm>
              <a:off x="1823" y="518"/>
              <a:ext cx="1331" cy="423"/>
            </a:xfrm>
            <a:prstGeom prst="ellipse">
              <a:avLst/>
            </a:prstGeom>
            <a:noFill/>
            <a:ln w="76200">
              <a:solidFill>
                <a:srgbClr val="EEFF4B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EEFF4B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90599" name="Line 71"/>
            <p:cNvSpPr>
              <a:spLocks noChangeShapeType="1"/>
            </p:cNvSpPr>
            <p:nvPr/>
          </p:nvSpPr>
          <p:spPr bwMode="auto">
            <a:xfrm>
              <a:off x="1819" y="774"/>
              <a:ext cx="549" cy="1019"/>
            </a:xfrm>
            <a:prstGeom prst="line">
              <a:avLst/>
            </a:prstGeom>
            <a:noFill/>
            <a:ln w="38100">
              <a:solidFill>
                <a:srgbClr val="EEFF4B"/>
              </a:solidFill>
              <a:prstDash val="sysDot"/>
              <a:round/>
              <a:headEnd/>
              <a:tailEnd/>
            </a:ln>
            <a:effectLst>
              <a:outerShdw blurRad="63500" dist="57501" dir="1676261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90601" name="Line 73"/>
            <p:cNvSpPr>
              <a:spLocks noChangeShapeType="1"/>
            </p:cNvSpPr>
            <p:nvPr/>
          </p:nvSpPr>
          <p:spPr bwMode="auto">
            <a:xfrm>
              <a:off x="3161" y="736"/>
              <a:ext cx="252" cy="984"/>
            </a:xfrm>
            <a:prstGeom prst="line">
              <a:avLst/>
            </a:prstGeom>
            <a:noFill/>
            <a:ln w="38100">
              <a:solidFill>
                <a:srgbClr val="EEFF4B"/>
              </a:solidFill>
              <a:prstDash val="sysDot"/>
              <a:round/>
              <a:headEnd/>
              <a:tailEnd/>
            </a:ln>
            <a:effectLst>
              <a:outerShdw blurRad="63500" dist="57501" dir="1676261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90556" name="Oval 28"/>
            <p:cNvSpPr>
              <a:spLocks noChangeArrowheads="1"/>
            </p:cNvSpPr>
            <p:nvPr/>
          </p:nvSpPr>
          <p:spPr bwMode="auto">
            <a:xfrm>
              <a:off x="2342" y="1514"/>
              <a:ext cx="1078" cy="448"/>
            </a:xfrm>
            <a:prstGeom prst="ellipse">
              <a:avLst/>
            </a:prstGeom>
            <a:noFill/>
            <a:ln w="76200">
              <a:solidFill>
                <a:srgbClr val="EEFF4B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EEFF4B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790648" name="Group 120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grpSp>
          <p:nvGrpSpPr>
            <p:cNvPr id="790649" name="Group 121"/>
            <p:cNvGrpSpPr>
              <a:grpSpLocks/>
            </p:cNvGrpSpPr>
            <p:nvPr/>
          </p:nvGrpSpPr>
          <p:grpSpPr bwMode="auto">
            <a:xfrm>
              <a:off x="5038" y="2162"/>
              <a:ext cx="634" cy="776"/>
              <a:chOff x="5038" y="2162"/>
              <a:chExt cx="634" cy="776"/>
            </a:xfrm>
          </p:grpSpPr>
          <p:sp>
            <p:nvSpPr>
              <p:cNvPr id="790650" name="Freeform 122"/>
              <p:cNvSpPr>
                <a:spLocks/>
              </p:cNvSpPr>
              <p:nvPr/>
            </p:nvSpPr>
            <p:spPr bwMode="auto">
              <a:xfrm>
                <a:off x="5521" y="22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90651" name="AutoShape 123"/>
              <p:cNvSpPr>
                <a:spLocks noChangeArrowheads="1"/>
              </p:cNvSpPr>
              <p:nvPr/>
            </p:nvSpPr>
            <p:spPr bwMode="auto">
              <a:xfrm>
                <a:off x="5073" y="2178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90652" name="Rectangle 124"/>
              <p:cNvSpPr>
                <a:spLocks noChangeArrowheads="1"/>
              </p:cNvSpPr>
              <p:nvPr/>
            </p:nvSpPr>
            <p:spPr bwMode="auto">
              <a:xfrm>
                <a:off x="5072" y="2277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90653" name="AutoShape 125"/>
              <p:cNvSpPr>
                <a:spLocks noChangeArrowheads="1"/>
              </p:cNvSpPr>
              <p:nvPr/>
            </p:nvSpPr>
            <p:spPr bwMode="auto">
              <a:xfrm>
                <a:off x="5085" y="2194"/>
                <a:ext cx="436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90654" name="Line 126"/>
              <p:cNvSpPr>
                <a:spLocks noChangeShapeType="1"/>
              </p:cNvSpPr>
              <p:nvPr/>
            </p:nvSpPr>
            <p:spPr bwMode="auto">
              <a:xfrm flipV="1">
                <a:off x="5111" y="2529"/>
                <a:ext cx="52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90655" name="Line 127"/>
              <p:cNvSpPr>
                <a:spLocks noChangeShapeType="1"/>
              </p:cNvSpPr>
              <p:nvPr/>
            </p:nvSpPr>
            <p:spPr bwMode="auto">
              <a:xfrm flipV="1">
                <a:off x="5111" y="2657"/>
                <a:ext cx="53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90656" name="Rectangle 128"/>
              <p:cNvSpPr>
                <a:spLocks noChangeArrowheads="1"/>
              </p:cNvSpPr>
              <p:nvPr/>
            </p:nvSpPr>
            <p:spPr bwMode="auto">
              <a:xfrm>
                <a:off x="5315" y="2558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90657" name="Rectangle 129"/>
              <p:cNvSpPr>
                <a:spLocks noChangeArrowheads="1"/>
              </p:cNvSpPr>
              <p:nvPr/>
            </p:nvSpPr>
            <p:spPr bwMode="auto">
              <a:xfrm>
                <a:off x="5038" y="2409"/>
                <a:ext cx="59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  地－</a:t>
                </a:r>
                <a:r>
                  <a:rPr kumimoji="0" lang="zh-CN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裔</a:t>
                </a: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－福</a:t>
                </a: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90658" name="Rectangle 130"/>
              <p:cNvSpPr>
                <a:spLocks noChangeArrowheads="1"/>
              </p:cNvSpPr>
              <p:nvPr/>
            </p:nvSpPr>
            <p:spPr bwMode="auto">
              <a:xfrm>
                <a:off x="5156" y="264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90659" name="Rectangle 131"/>
              <p:cNvSpPr>
                <a:spLocks noChangeArrowheads="1"/>
              </p:cNvSpPr>
              <p:nvPr/>
            </p:nvSpPr>
            <p:spPr bwMode="auto">
              <a:xfrm>
                <a:off x="5267" y="277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90660" name="Rectangle 132"/>
              <p:cNvSpPr>
                <a:spLocks noChangeArrowheads="1"/>
              </p:cNvSpPr>
              <p:nvPr/>
            </p:nvSpPr>
            <p:spPr bwMode="auto">
              <a:xfrm>
                <a:off x="5194" y="2302"/>
                <a:ext cx="32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 VAG Rounded Bold" charset="0"/>
                    <a:ea typeface="宋体" charset="0"/>
                    <a:cs typeface="宋体" charset="0"/>
                  </a:rPr>
                  <a:t>呼召</a:t>
                </a:r>
                <a:r>
                  <a:rPr kumimoji="0" lang="zh-CN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 VAG Rounded Bold" charset="0"/>
                    <a:ea typeface="宋体" charset="0"/>
                    <a:cs typeface="宋体" charset="0"/>
                  </a:rPr>
                  <a:t> </a:t>
                </a:r>
              </a:p>
            </p:txBody>
          </p:sp>
          <p:sp>
            <p:nvSpPr>
              <p:cNvPr id="790661" name="Rectangle 133"/>
              <p:cNvSpPr>
                <a:spLocks noChangeArrowheads="1"/>
              </p:cNvSpPr>
              <p:nvPr/>
            </p:nvSpPr>
            <p:spPr bwMode="auto">
              <a:xfrm>
                <a:off x="5092" y="2162"/>
                <a:ext cx="43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ook Antiqua" charset="0"/>
                    <a:ea typeface="宋体" charset="0"/>
                    <a:cs typeface="宋体" charset="0"/>
                  </a:rPr>
                  <a:t>亚伯拉罕</a:t>
                </a: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 Antiqu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90662" name="Rectangle 134"/>
              <p:cNvSpPr>
                <a:spLocks noChangeArrowheads="1"/>
              </p:cNvSpPr>
              <p:nvPr/>
            </p:nvSpPr>
            <p:spPr bwMode="auto">
              <a:xfrm>
                <a:off x="5180" y="2529"/>
                <a:ext cx="431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90663" name="Line 135"/>
              <p:cNvSpPr>
                <a:spLocks noChangeShapeType="1"/>
              </p:cNvSpPr>
              <p:nvPr/>
            </p:nvSpPr>
            <p:spPr bwMode="auto">
              <a:xfrm flipV="1">
                <a:off x="5107" y="2409"/>
                <a:ext cx="5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90664" name="Line 136"/>
              <p:cNvSpPr>
                <a:spLocks noChangeShapeType="1"/>
              </p:cNvSpPr>
              <p:nvPr/>
            </p:nvSpPr>
            <p:spPr bwMode="auto">
              <a:xfrm flipV="1">
                <a:off x="5107" y="2772"/>
                <a:ext cx="533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90665" name="Line 137"/>
              <p:cNvSpPr>
                <a:spLocks noChangeShapeType="1"/>
              </p:cNvSpPr>
              <p:nvPr/>
            </p:nvSpPr>
            <p:spPr bwMode="auto">
              <a:xfrm flipV="1">
                <a:off x="5107" y="2896"/>
                <a:ext cx="528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790666" name="Rectangle 138"/>
            <p:cNvSpPr>
              <a:spLocks noChangeArrowheads="1"/>
            </p:cNvSpPr>
            <p:nvPr/>
          </p:nvSpPr>
          <p:spPr bwMode="auto">
            <a:xfrm>
              <a:off x="5155" y="2535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kumimoji="0" lang="en-US" altLang="zh-CN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- </a:t>
              </a: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</a:t>
              </a:r>
            </a:p>
          </p:txBody>
        </p:sp>
      </p:grpSp>
      <p:sp>
        <p:nvSpPr>
          <p:cNvPr id="790668" name="AutoShape 140"/>
          <p:cNvSpPr>
            <a:spLocks noChangeArrowheads="1"/>
          </p:cNvSpPr>
          <p:nvPr/>
        </p:nvSpPr>
        <p:spPr bwMode="auto">
          <a:xfrm rot="-4640194">
            <a:off x="3052762" y="3633788"/>
            <a:ext cx="2068513" cy="5603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CD00"/>
              </a:gs>
              <a:gs pos="50000">
                <a:srgbClr val="00CD00">
                  <a:gamma/>
                  <a:shade val="0"/>
                  <a:invGamma/>
                </a:srgbClr>
              </a:gs>
              <a:gs pos="100000">
                <a:srgbClr val="00CD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91581" dir="3378596" algn="ctr" rotWithShape="0">
              <a:srgbClr val="060606">
                <a:alpha val="74998"/>
              </a:srgbClr>
            </a:outerShdw>
          </a:effectLst>
        </p:spPr>
        <p:txBody>
          <a:bodyPr vert="eaVert"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1822CD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790669" name="AutoShape 141"/>
          <p:cNvSpPr>
            <a:spLocks noChangeArrowheads="1"/>
          </p:cNvSpPr>
          <p:nvPr/>
        </p:nvSpPr>
        <p:spPr bwMode="auto">
          <a:xfrm rot="-6499426">
            <a:off x="4033043" y="3675857"/>
            <a:ext cx="2163763" cy="5397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2A186E"/>
            </a:solidFill>
            <a:miter lim="800000"/>
            <a:headEnd/>
            <a:tailEnd/>
          </a:ln>
          <a:effectLst>
            <a:outerShdw blurRad="63500" dist="127000" dir="2212194" algn="ctr" rotWithShape="0">
              <a:srgbClr val="060606">
                <a:alpha val="74998"/>
              </a:srgbClr>
            </a:outerShdw>
          </a:effectLst>
        </p:spPr>
        <p:txBody>
          <a:bodyPr vert="eaVert"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1822CD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70" name="Rectangle 7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1" name="Rectangle 26"/>
          <p:cNvSpPr>
            <a:spLocks noChangeArrowheads="1"/>
          </p:cNvSpPr>
          <p:nvPr/>
        </p:nvSpPr>
        <p:spPr bwMode="auto">
          <a:xfrm>
            <a:off x="6124575" y="2263775"/>
            <a:ext cx="2233613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创</a:t>
            </a:r>
            <a:r>
              <a:rPr kumimoji="0" lang="en-US" altLang="zh-CN" sz="3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12: 1-3</a:t>
            </a:r>
          </a:p>
        </p:txBody>
      </p:sp>
      <p:grpSp>
        <p:nvGrpSpPr>
          <p:cNvPr id="72" name="Group 28"/>
          <p:cNvGrpSpPr>
            <a:grpSpLocks/>
          </p:cNvGrpSpPr>
          <p:nvPr/>
        </p:nvGrpSpPr>
        <p:grpSpPr bwMode="auto">
          <a:xfrm>
            <a:off x="6122988" y="1492252"/>
            <a:ext cx="1042988" cy="949325"/>
            <a:chOff x="3857" y="940"/>
            <a:chExt cx="657" cy="598"/>
          </a:xfrm>
        </p:grpSpPr>
        <p:grpSp>
          <p:nvGrpSpPr>
            <p:cNvPr id="73" name="Group 29"/>
            <p:cNvGrpSpPr>
              <a:grpSpLocks/>
            </p:cNvGrpSpPr>
            <p:nvPr/>
          </p:nvGrpSpPr>
          <p:grpSpPr bwMode="auto">
            <a:xfrm>
              <a:off x="3947" y="940"/>
              <a:ext cx="567" cy="598"/>
              <a:chOff x="1557" y="1007"/>
              <a:chExt cx="2105" cy="1949"/>
            </a:xfrm>
          </p:grpSpPr>
          <p:grpSp>
            <p:nvGrpSpPr>
              <p:cNvPr id="75" name="Group 31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81" name="Freeform 32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82" name="Freeform 33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charset="0"/>
                    <a:ea typeface="ＭＳ Ｐゴシック" charset="0"/>
                    <a:cs typeface="+mn-cs"/>
                  </a:endParaRPr>
                </a:p>
              </p:txBody>
            </p:sp>
          </p:grpSp>
          <p:sp>
            <p:nvSpPr>
              <p:cNvPr id="76" name="Freeform 35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7" name="Freeform 36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8" name="Freeform 37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9" name="Freeform 38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0" name="Freeform 39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74" name="Rectangle 40"/>
            <p:cNvSpPr>
              <a:spLocks noChangeArrowheads="1"/>
            </p:cNvSpPr>
            <p:nvPr/>
          </p:nvSpPr>
          <p:spPr bwMode="auto">
            <a:xfrm>
              <a:off x="3857" y="996"/>
              <a:ext cx="628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亚</a:t>
              </a:r>
              <a:r>
                <a:rPr kumimoji="0" lang="zh-CN" altLang="en-US" sz="32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约</a:t>
              </a:r>
              <a:endParaRPr kumimoji="0" lang="zh-CN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93867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90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90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90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90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90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90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90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0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90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0553" grpId="0" animBg="1"/>
      <p:bldP spid="790567" grpId="0" animBg="1"/>
      <p:bldP spid="790568" grpId="0" animBg="1"/>
      <p:bldP spid="790668" grpId="0" animBg="1" autoUpdateAnimBg="0"/>
      <p:bldP spid="790669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6611" name="Rectangle 3"/>
          <p:cNvSpPr>
            <a:spLocks noChangeArrowheads="1"/>
          </p:cNvSpPr>
          <p:nvPr/>
        </p:nvSpPr>
        <p:spPr bwMode="auto">
          <a:xfrm>
            <a:off x="3332163" y="96202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790015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ABRAHAM</a:t>
            </a:r>
          </a:p>
        </p:txBody>
      </p:sp>
      <p:sp>
        <p:nvSpPr>
          <p:cNvPr id="836612" name="Rectangle 4"/>
          <p:cNvSpPr>
            <a:spLocks noChangeArrowheads="1"/>
          </p:cNvSpPr>
          <p:nvPr/>
        </p:nvSpPr>
        <p:spPr bwMode="auto">
          <a:xfrm>
            <a:off x="3124200" y="1371600"/>
            <a:ext cx="2895600" cy="3124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6613" name="AutoShape 5"/>
          <p:cNvSpPr>
            <a:spLocks noChangeArrowheads="1"/>
          </p:cNvSpPr>
          <p:nvPr/>
        </p:nvSpPr>
        <p:spPr bwMode="auto">
          <a:xfrm>
            <a:off x="3146425" y="860425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6614" name="Rectangle 6"/>
          <p:cNvSpPr>
            <a:spLocks noChangeArrowheads="1"/>
          </p:cNvSpPr>
          <p:nvPr/>
        </p:nvSpPr>
        <p:spPr bwMode="auto">
          <a:xfrm>
            <a:off x="3124200" y="1355725"/>
            <a:ext cx="2057400" cy="1066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6615" name="Line 7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6616" name="Line 8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6618" name="Rectangle 10"/>
          <p:cNvSpPr>
            <a:spLocks noChangeArrowheads="1"/>
          </p:cNvSpPr>
          <p:nvPr/>
        </p:nvSpPr>
        <p:spPr bwMode="auto">
          <a:xfrm>
            <a:off x="3703638" y="1597025"/>
            <a:ext cx="18494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790015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The CALL</a:t>
            </a:r>
          </a:p>
        </p:txBody>
      </p:sp>
      <p:sp>
        <p:nvSpPr>
          <p:cNvPr id="836619" name="Rectangle 11"/>
          <p:cNvSpPr>
            <a:spLocks noChangeArrowheads="1"/>
          </p:cNvSpPr>
          <p:nvPr/>
        </p:nvSpPr>
        <p:spPr bwMode="auto">
          <a:xfrm>
            <a:off x="3890963" y="2054225"/>
            <a:ext cx="14462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790015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L - S - B</a:t>
            </a:r>
          </a:p>
        </p:txBody>
      </p:sp>
      <p:sp>
        <p:nvSpPr>
          <p:cNvPr id="836621" name="Rectangle 13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6622" name="Rectangle 14"/>
          <p:cNvSpPr>
            <a:spLocks noChangeArrowheads="1"/>
          </p:cNvSpPr>
          <p:nvPr/>
        </p:nvSpPr>
        <p:spPr bwMode="auto">
          <a:xfrm>
            <a:off x="823913" y="2454275"/>
            <a:ext cx="892175" cy="13700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FFD34A"/>
              </a:solidFill>
              <a:effectLst/>
              <a:uLnTx/>
              <a:uFillTx/>
              <a:latin typeface="Times" charset="0"/>
              <a:ea typeface="宋体" charset="0"/>
              <a:cs typeface="宋体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FFD34A"/>
              </a:solidFill>
              <a:effectLst/>
              <a:uLnTx/>
              <a:uFillTx/>
              <a:latin typeface="Times" charset="0"/>
              <a:ea typeface="宋体" charset="0"/>
              <a:cs typeface="宋体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        </a:t>
            </a:r>
          </a:p>
        </p:txBody>
      </p:sp>
      <p:sp>
        <p:nvSpPr>
          <p:cNvPr id="836623" name="Line 15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6624" name="Line 16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6625" name="Line 17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6626" name="Rectangle 1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36627" name="Line 1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6628" name="Rectangle 20"/>
          <p:cNvSpPr>
            <a:spLocks noChangeArrowheads="1"/>
          </p:cNvSpPr>
          <p:nvPr/>
        </p:nvSpPr>
        <p:spPr bwMode="auto">
          <a:xfrm>
            <a:off x="1427163" y="4851400"/>
            <a:ext cx="6473825" cy="1346200"/>
          </a:xfrm>
          <a:prstGeom prst="rect">
            <a:avLst/>
          </a:prstGeom>
          <a:gradFill rotWithShape="0">
            <a:gsLst>
              <a:gs pos="0">
                <a:srgbClr val="2D1A74">
                  <a:gamma/>
                  <a:shade val="0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6629" name="Rectangle 21"/>
          <p:cNvSpPr>
            <a:spLocks noChangeArrowheads="1"/>
          </p:cNvSpPr>
          <p:nvPr/>
        </p:nvSpPr>
        <p:spPr bwMode="auto">
          <a:xfrm>
            <a:off x="4813300" y="4829175"/>
            <a:ext cx="3652838" cy="1117600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2D1A74">
                        <a:gamma/>
                        <a:shade val="46275"/>
                        <a:invGamma/>
                      </a:srgbClr>
                    </a:gs>
                    <a:gs pos="100000">
                      <a:srgbClr val="2D1A74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836630" name="Group 22"/>
          <p:cNvGrpSpPr>
            <a:grpSpLocks/>
          </p:cNvGrpSpPr>
          <p:nvPr/>
        </p:nvGrpSpPr>
        <p:grpSpPr bwMode="auto">
          <a:xfrm>
            <a:off x="4787900" y="4775200"/>
            <a:ext cx="3140075" cy="1549400"/>
            <a:chOff x="3016" y="3008"/>
            <a:chExt cx="1978" cy="976"/>
          </a:xfrm>
        </p:grpSpPr>
        <p:sp>
          <p:nvSpPr>
            <p:cNvPr id="836631" name="Rectangle 23"/>
            <p:cNvSpPr>
              <a:spLocks noChangeArrowheads="1"/>
            </p:cNvSpPr>
            <p:nvPr/>
          </p:nvSpPr>
          <p:spPr bwMode="auto">
            <a:xfrm>
              <a:off x="3129" y="3085"/>
              <a:ext cx="1515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2D1A74">
                          <a:gamma/>
                          <a:shade val="46275"/>
                          <a:invGamma/>
                        </a:srgbClr>
                      </a:gs>
                      <a:gs pos="100000">
                        <a:srgbClr val="2D1A74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" charset="0"/>
                  <a:ea typeface="宋体" charset="0"/>
                  <a:cs typeface="宋体" charset="0"/>
                </a:rPr>
                <a:t>犹太人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charset="0"/>
                  <a:ea typeface="宋体" charset="0"/>
                  <a:cs typeface="宋体" charset="0"/>
                </a:rPr>
                <a:t>来</a:t>
              </a: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charset="0"/>
                  <a:ea typeface="宋体" charset="0"/>
                  <a:cs typeface="宋体" charset="0"/>
                </a:rPr>
                <a:t>自</a:t>
              </a:r>
              <a:r>
                <a:rPr kumimoji="0" lang="ja-JP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FFCC"/>
                  </a:solidFill>
                  <a:effectLst/>
                  <a:uLnTx/>
                  <a:uFillTx/>
                  <a:latin typeface="Times" charset="0"/>
                  <a:ea typeface="宋体" charset="0"/>
                  <a:cs typeface="宋体" charset="0"/>
                </a:rPr>
                <a:t>以撒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836632" name="AutoShape 24"/>
            <p:cNvSpPr>
              <a:spLocks noChangeArrowheads="1"/>
            </p:cNvSpPr>
            <p:nvPr/>
          </p:nvSpPr>
          <p:spPr bwMode="auto">
            <a:xfrm>
              <a:off x="3016" y="3008"/>
              <a:ext cx="1978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836633" name="Rectangle 25"/>
          <p:cNvSpPr>
            <a:spLocks noChangeArrowheads="1"/>
          </p:cNvSpPr>
          <p:nvPr/>
        </p:nvSpPr>
        <p:spPr bwMode="auto">
          <a:xfrm>
            <a:off x="563563" y="4778375"/>
            <a:ext cx="3995737" cy="1117600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2D1A74">
                        <a:gamma/>
                        <a:shade val="46275"/>
                        <a:invGamma/>
                      </a:srgbClr>
                    </a:gs>
                    <a:gs pos="100000">
                      <a:srgbClr val="2D1A74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836634" name="Group 26"/>
          <p:cNvGrpSpPr>
            <a:grpSpLocks/>
          </p:cNvGrpSpPr>
          <p:nvPr/>
        </p:nvGrpSpPr>
        <p:grpSpPr bwMode="auto">
          <a:xfrm>
            <a:off x="1285875" y="4775200"/>
            <a:ext cx="3362325" cy="1549400"/>
            <a:chOff x="810" y="3008"/>
            <a:chExt cx="2118" cy="976"/>
          </a:xfrm>
        </p:grpSpPr>
        <p:sp>
          <p:nvSpPr>
            <p:cNvPr id="836635" name="Rectangle 27"/>
            <p:cNvSpPr>
              <a:spLocks noChangeArrowheads="1"/>
            </p:cNvSpPr>
            <p:nvPr/>
          </p:nvSpPr>
          <p:spPr bwMode="auto">
            <a:xfrm>
              <a:off x="810" y="3117"/>
              <a:ext cx="2040" cy="67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2D1A74">
                          <a:gamma/>
                          <a:shade val="46275"/>
                          <a:invGamma/>
                        </a:srgbClr>
                      </a:gs>
                      <a:gs pos="100000">
                        <a:srgbClr val="2D1A74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" charset="0"/>
                  <a:ea typeface="宋体" charset="0"/>
                  <a:cs typeface="宋体" charset="0"/>
                </a:rPr>
                <a:t>  </a:t>
              </a: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kumimoji="0" lang="ja-JP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阿拉伯人  </a:t>
              </a:r>
              <a:r>
                <a:rPr kumimoji="0" lang="ja-JP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来</a:t>
              </a: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自</a:t>
              </a:r>
              <a:r>
                <a:rPr kumimoji="0" lang="ja-JP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以实玛利</a:t>
              </a: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36636" name="AutoShape 28"/>
            <p:cNvSpPr>
              <a:spLocks noChangeArrowheads="1"/>
            </p:cNvSpPr>
            <p:nvPr/>
          </p:nvSpPr>
          <p:spPr bwMode="auto">
            <a:xfrm>
              <a:off x="849" y="3008"/>
              <a:ext cx="2079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836639" name="Freeform 31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6640" name="Text Box 3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36641" name="Rectangle 33"/>
          <p:cNvSpPr>
            <a:spLocks noChangeArrowheads="1"/>
          </p:cNvSpPr>
          <p:nvPr/>
        </p:nvSpPr>
        <p:spPr bwMode="auto">
          <a:xfrm>
            <a:off x="8075613" y="6529388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30</a:t>
            </a:r>
          </a:p>
        </p:txBody>
      </p:sp>
      <p:sp>
        <p:nvSpPr>
          <p:cNvPr id="836642" name="Text Box 34"/>
          <p:cNvSpPr txBox="1">
            <a:spLocks noChangeArrowheads="1"/>
          </p:cNvSpPr>
          <p:nvPr/>
        </p:nvSpPr>
        <p:spPr bwMode="auto">
          <a:xfrm>
            <a:off x="8623300" y="6430963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36644" name="Rectangle 36"/>
          <p:cNvSpPr>
            <a:spLocks noChangeArrowheads="1"/>
          </p:cNvSpPr>
          <p:nvPr/>
        </p:nvSpPr>
        <p:spPr bwMode="auto">
          <a:xfrm>
            <a:off x="444500" y="2508250"/>
            <a:ext cx="3124200" cy="2101850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600" b="1" i="0" u="none" strike="noStrike" kern="1200" cap="none" spc="0" normalizeH="0" baseline="0" noProof="0">
                <a:ln>
                  <a:noFill/>
                </a:ln>
                <a:solidFill>
                  <a:srgbClr val="1EDE17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亚</a:t>
            </a:r>
            <a:r>
              <a:rPr kumimoji="0" lang="ja-JP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约摩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书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/>
                <a:ea typeface="宋体" charset="0"/>
                <a:cs typeface="宋体" charset="0"/>
              </a:rPr>
              <a:t> 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rgbClr val="FFD34A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1" i="0" u="none" strike="noStrike" kern="1200" cap="none" spc="0" normalizeH="0" baseline="0" noProof="0">
              <a:ln>
                <a:noFill/>
              </a:ln>
              <a:solidFill>
                <a:srgbClr val="D83104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36645" name="Rectangle 37"/>
          <p:cNvSpPr>
            <a:spLocks noChangeArrowheads="1"/>
          </p:cNvSpPr>
          <p:nvPr/>
        </p:nvSpPr>
        <p:spPr bwMode="auto">
          <a:xfrm>
            <a:off x="3084513" y="938213"/>
            <a:ext cx="16525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</a:t>
            </a:r>
            <a:r>
              <a:rPr kumimoji="0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亚伯拉罕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36646" name="Rectangle 38"/>
          <p:cNvSpPr>
            <a:spLocks noChangeArrowheads="1"/>
          </p:cNvSpPr>
          <p:nvPr/>
        </p:nvSpPr>
        <p:spPr bwMode="auto">
          <a:xfrm>
            <a:off x="4751388" y="942975"/>
            <a:ext cx="2570162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约主前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2000年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36647" name="Rectangle 39"/>
          <p:cNvSpPr>
            <a:spLocks noChangeArrowheads="1"/>
          </p:cNvSpPr>
          <p:nvPr/>
        </p:nvSpPr>
        <p:spPr bwMode="auto">
          <a:xfrm>
            <a:off x="3930650" y="2462213"/>
            <a:ext cx="146367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以一以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     </a:t>
            </a:r>
          </a:p>
        </p:txBody>
      </p:sp>
      <p:sp>
        <p:nvSpPr>
          <p:cNvPr id="836686" name="Oval 78"/>
          <p:cNvSpPr>
            <a:spLocks noChangeArrowheads="1"/>
          </p:cNvSpPr>
          <p:nvPr/>
        </p:nvSpPr>
        <p:spPr bwMode="auto">
          <a:xfrm>
            <a:off x="3717925" y="2403475"/>
            <a:ext cx="1711325" cy="711200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EEFF4B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6687" name="AutoShape 79"/>
          <p:cNvSpPr>
            <a:spLocks noChangeArrowheads="1"/>
          </p:cNvSpPr>
          <p:nvPr/>
        </p:nvSpPr>
        <p:spPr bwMode="auto">
          <a:xfrm rot="-4640194">
            <a:off x="2997200" y="3679825"/>
            <a:ext cx="2160588" cy="5603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CD00"/>
              </a:gs>
              <a:gs pos="50000">
                <a:srgbClr val="00CD00">
                  <a:gamma/>
                  <a:shade val="0"/>
                  <a:invGamma/>
                </a:srgbClr>
              </a:gs>
              <a:gs pos="100000">
                <a:srgbClr val="00CD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1822CD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836688" name="AutoShape 80"/>
          <p:cNvSpPr>
            <a:spLocks noChangeArrowheads="1"/>
          </p:cNvSpPr>
          <p:nvPr/>
        </p:nvSpPr>
        <p:spPr bwMode="auto">
          <a:xfrm rot="-6499426">
            <a:off x="4033043" y="3675857"/>
            <a:ext cx="2163763" cy="5397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2A186E"/>
            </a:solidFill>
            <a:miter lim="800000"/>
            <a:headEnd/>
            <a:tailEnd/>
          </a:ln>
          <a:effectLst>
            <a:outerShdw blurRad="63500" dist="127000" dir="2212194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1822CD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charset="0"/>
              <a:ea typeface="宋体" charset="0"/>
              <a:cs typeface="宋体" charset="0"/>
            </a:endParaRPr>
          </a:p>
        </p:txBody>
      </p:sp>
      <p:grpSp>
        <p:nvGrpSpPr>
          <p:cNvPr id="836692" name="Group 84"/>
          <p:cNvGrpSpPr>
            <a:grpSpLocks/>
          </p:cNvGrpSpPr>
          <p:nvPr/>
        </p:nvGrpSpPr>
        <p:grpSpPr bwMode="auto">
          <a:xfrm>
            <a:off x="2881313" y="576263"/>
            <a:ext cx="2670175" cy="2524125"/>
            <a:chOff x="1815" y="363"/>
            <a:chExt cx="1682" cy="1590"/>
          </a:xfrm>
        </p:grpSpPr>
        <p:sp>
          <p:nvSpPr>
            <p:cNvPr id="836690" name="AutoShape 82"/>
            <p:cNvSpPr>
              <a:spLocks noChangeArrowheads="1"/>
            </p:cNvSpPr>
            <p:nvPr/>
          </p:nvSpPr>
          <p:spPr bwMode="auto">
            <a:xfrm rot="9866390">
              <a:off x="1815" y="452"/>
              <a:ext cx="358" cy="1501"/>
            </a:xfrm>
            <a:prstGeom prst="curvedLeftArrow">
              <a:avLst>
                <a:gd name="adj1" fmla="val 118367"/>
                <a:gd name="adj2" fmla="val 202222"/>
                <a:gd name="adj3" fmla="val 33333"/>
              </a:avLst>
            </a:prstGeom>
            <a:gradFill rotWithShape="0">
              <a:gsLst>
                <a:gs pos="0">
                  <a:srgbClr val="00FF00">
                    <a:gamma/>
                    <a:shade val="0"/>
                    <a:invGamma/>
                  </a:srgbClr>
                </a:gs>
                <a:gs pos="50000">
                  <a:srgbClr val="00FF00"/>
                </a:gs>
                <a:gs pos="100000">
                  <a:srgbClr val="00FF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381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6691" name="AutoShape 83"/>
            <p:cNvSpPr>
              <a:spLocks noChangeArrowheads="1"/>
            </p:cNvSpPr>
            <p:nvPr/>
          </p:nvSpPr>
          <p:spPr bwMode="auto">
            <a:xfrm rot="9342514" flipH="1">
              <a:off x="3077" y="363"/>
              <a:ext cx="420" cy="1413"/>
            </a:xfrm>
            <a:prstGeom prst="curvedLeftArrow">
              <a:avLst>
                <a:gd name="adj1" fmla="val 67286"/>
                <a:gd name="adj2" fmla="val 134571"/>
                <a:gd name="adj3" fmla="val 33333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836695" name="Group 87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grpSp>
          <p:nvGrpSpPr>
            <p:cNvPr id="836696" name="Group 88"/>
            <p:cNvGrpSpPr>
              <a:grpSpLocks/>
            </p:cNvGrpSpPr>
            <p:nvPr/>
          </p:nvGrpSpPr>
          <p:grpSpPr bwMode="auto">
            <a:xfrm>
              <a:off x="5038" y="2162"/>
              <a:ext cx="634" cy="776"/>
              <a:chOff x="5038" y="2162"/>
              <a:chExt cx="634" cy="776"/>
            </a:xfrm>
          </p:grpSpPr>
          <p:sp>
            <p:nvSpPr>
              <p:cNvPr id="836697" name="Freeform 89"/>
              <p:cNvSpPr>
                <a:spLocks/>
              </p:cNvSpPr>
              <p:nvPr/>
            </p:nvSpPr>
            <p:spPr bwMode="auto">
              <a:xfrm>
                <a:off x="5521" y="22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6698" name="AutoShape 90"/>
              <p:cNvSpPr>
                <a:spLocks noChangeArrowheads="1"/>
              </p:cNvSpPr>
              <p:nvPr/>
            </p:nvSpPr>
            <p:spPr bwMode="auto">
              <a:xfrm>
                <a:off x="5073" y="2178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6699" name="Rectangle 91"/>
              <p:cNvSpPr>
                <a:spLocks noChangeArrowheads="1"/>
              </p:cNvSpPr>
              <p:nvPr/>
            </p:nvSpPr>
            <p:spPr bwMode="auto">
              <a:xfrm>
                <a:off x="5072" y="2277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6700" name="AutoShape 92"/>
              <p:cNvSpPr>
                <a:spLocks noChangeArrowheads="1"/>
              </p:cNvSpPr>
              <p:nvPr/>
            </p:nvSpPr>
            <p:spPr bwMode="auto">
              <a:xfrm>
                <a:off x="5085" y="2194"/>
                <a:ext cx="436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6701" name="Line 93"/>
              <p:cNvSpPr>
                <a:spLocks noChangeShapeType="1"/>
              </p:cNvSpPr>
              <p:nvPr/>
            </p:nvSpPr>
            <p:spPr bwMode="auto">
              <a:xfrm flipV="1">
                <a:off x="5111" y="2529"/>
                <a:ext cx="52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6702" name="Line 94"/>
              <p:cNvSpPr>
                <a:spLocks noChangeShapeType="1"/>
              </p:cNvSpPr>
              <p:nvPr/>
            </p:nvSpPr>
            <p:spPr bwMode="auto">
              <a:xfrm flipV="1">
                <a:off x="5111" y="2657"/>
                <a:ext cx="53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6703" name="Rectangle 95"/>
              <p:cNvSpPr>
                <a:spLocks noChangeArrowheads="1"/>
              </p:cNvSpPr>
              <p:nvPr/>
            </p:nvSpPr>
            <p:spPr bwMode="auto">
              <a:xfrm>
                <a:off x="5315" y="2558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6704" name="Rectangle 96"/>
              <p:cNvSpPr>
                <a:spLocks noChangeArrowheads="1"/>
              </p:cNvSpPr>
              <p:nvPr/>
            </p:nvSpPr>
            <p:spPr bwMode="auto">
              <a:xfrm>
                <a:off x="5038" y="2409"/>
                <a:ext cx="59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  地－</a:t>
                </a:r>
                <a:r>
                  <a:rPr kumimoji="0" lang="zh-CN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裔</a:t>
                </a: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－福</a:t>
                </a: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6705" name="Rectangle 97"/>
              <p:cNvSpPr>
                <a:spLocks noChangeArrowheads="1"/>
              </p:cNvSpPr>
              <p:nvPr/>
            </p:nvSpPr>
            <p:spPr bwMode="auto">
              <a:xfrm>
                <a:off x="5156" y="264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6706" name="Rectangle 98"/>
              <p:cNvSpPr>
                <a:spLocks noChangeArrowheads="1"/>
              </p:cNvSpPr>
              <p:nvPr/>
            </p:nvSpPr>
            <p:spPr bwMode="auto">
              <a:xfrm>
                <a:off x="5267" y="277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6707" name="Rectangle 99"/>
              <p:cNvSpPr>
                <a:spLocks noChangeArrowheads="1"/>
              </p:cNvSpPr>
              <p:nvPr/>
            </p:nvSpPr>
            <p:spPr bwMode="auto">
              <a:xfrm>
                <a:off x="5194" y="2302"/>
                <a:ext cx="32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 VAG Rounded Bold" charset="0"/>
                    <a:ea typeface="宋体" charset="0"/>
                    <a:cs typeface="宋体" charset="0"/>
                  </a:rPr>
                  <a:t>呼召</a:t>
                </a:r>
                <a:r>
                  <a:rPr kumimoji="0" lang="zh-CN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 VAG Rounded Bold" charset="0"/>
                    <a:ea typeface="宋体" charset="0"/>
                    <a:cs typeface="宋体" charset="0"/>
                  </a:rPr>
                  <a:t> </a:t>
                </a:r>
              </a:p>
            </p:txBody>
          </p:sp>
          <p:sp>
            <p:nvSpPr>
              <p:cNvPr id="836708" name="Rectangle 100"/>
              <p:cNvSpPr>
                <a:spLocks noChangeArrowheads="1"/>
              </p:cNvSpPr>
              <p:nvPr/>
            </p:nvSpPr>
            <p:spPr bwMode="auto">
              <a:xfrm>
                <a:off x="5092" y="2162"/>
                <a:ext cx="43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ook Antiqua" charset="0"/>
                    <a:ea typeface="宋体" charset="0"/>
                    <a:cs typeface="宋体" charset="0"/>
                  </a:rPr>
                  <a:t>亚伯拉罕</a:t>
                </a: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 Antiqu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6709" name="Rectangle 101"/>
              <p:cNvSpPr>
                <a:spLocks noChangeArrowheads="1"/>
              </p:cNvSpPr>
              <p:nvPr/>
            </p:nvSpPr>
            <p:spPr bwMode="auto">
              <a:xfrm>
                <a:off x="5180" y="2529"/>
                <a:ext cx="431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6710" name="Line 102"/>
              <p:cNvSpPr>
                <a:spLocks noChangeShapeType="1"/>
              </p:cNvSpPr>
              <p:nvPr/>
            </p:nvSpPr>
            <p:spPr bwMode="auto">
              <a:xfrm flipV="1">
                <a:off x="5107" y="2409"/>
                <a:ext cx="5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6711" name="Line 103"/>
              <p:cNvSpPr>
                <a:spLocks noChangeShapeType="1"/>
              </p:cNvSpPr>
              <p:nvPr/>
            </p:nvSpPr>
            <p:spPr bwMode="auto">
              <a:xfrm flipV="1">
                <a:off x="5107" y="2772"/>
                <a:ext cx="533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6712" name="Line 104"/>
              <p:cNvSpPr>
                <a:spLocks noChangeShapeType="1"/>
              </p:cNvSpPr>
              <p:nvPr/>
            </p:nvSpPr>
            <p:spPr bwMode="auto">
              <a:xfrm flipV="1">
                <a:off x="5107" y="2896"/>
                <a:ext cx="528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836713" name="Rectangle 105"/>
            <p:cNvSpPr>
              <a:spLocks noChangeArrowheads="1"/>
            </p:cNvSpPr>
            <p:nvPr/>
          </p:nvSpPr>
          <p:spPr bwMode="auto">
            <a:xfrm>
              <a:off x="5155" y="2535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kumimoji="0" lang="en-US" altLang="zh-CN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- </a:t>
              </a: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</a:t>
              </a:r>
            </a:p>
          </p:txBody>
        </p:sp>
      </p:grpSp>
      <p:sp>
        <p:nvSpPr>
          <p:cNvPr id="836714" name="Text Box 106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36715" name="Oval 107"/>
          <p:cNvSpPr>
            <a:spLocks noChangeArrowheads="1"/>
          </p:cNvSpPr>
          <p:nvPr/>
        </p:nvSpPr>
        <p:spPr bwMode="auto">
          <a:xfrm>
            <a:off x="5641975" y="5437188"/>
            <a:ext cx="1628775" cy="71278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6716" name="Oval 108"/>
          <p:cNvSpPr>
            <a:spLocks noChangeArrowheads="1"/>
          </p:cNvSpPr>
          <p:nvPr/>
        </p:nvSpPr>
        <p:spPr bwMode="auto">
          <a:xfrm>
            <a:off x="2390775" y="5278438"/>
            <a:ext cx="2189163" cy="9001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3" name="Rectangle 7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4" name="Rectangle 26"/>
          <p:cNvSpPr>
            <a:spLocks noChangeArrowheads="1"/>
          </p:cNvSpPr>
          <p:nvPr/>
        </p:nvSpPr>
        <p:spPr bwMode="auto">
          <a:xfrm>
            <a:off x="6124575" y="2263775"/>
            <a:ext cx="2233613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创</a:t>
            </a:r>
            <a:r>
              <a:rPr kumimoji="0" lang="en-US" altLang="zh-CN" sz="3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12: 1-3</a:t>
            </a:r>
          </a:p>
        </p:txBody>
      </p:sp>
      <p:grpSp>
        <p:nvGrpSpPr>
          <p:cNvPr id="75" name="Group 28"/>
          <p:cNvGrpSpPr>
            <a:grpSpLocks/>
          </p:cNvGrpSpPr>
          <p:nvPr/>
        </p:nvGrpSpPr>
        <p:grpSpPr bwMode="auto">
          <a:xfrm>
            <a:off x="6122988" y="1492252"/>
            <a:ext cx="1042988" cy="949325"/>
            <a:chOff x="3857" y="940"/>
            <a:chExt cx="657" cy="598"/>
          </a:xfrm>
        </p:grpSpPr>
        <p:grpSp>
          <p:nvGrpSpPr>
            <p:cNvPr id="76" name="Group 29"/>
            <p:cNvGrpSpPr>
              <a:grpSpLocks/>
            </p:cNvGrpSpPr>
            <p:nvPr/>
          </p:nvGrpSpPr>
          <p:grpSpPr bwMode="auto">
            <a:xfrm>
              <a:off x="3947" y="940"/>
              <a:ext cx="567" cy="598"/>
              <a:chOff x="1557" y="1007"/>
              <a:chExt cx="2105" cy="1949"/>
            </a:xfrm>
          </p:grpSpPr>
          <p:grpSp>
            <p:nvGrpSpPr>
              <p:cNvPr id="78" name="Group 31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84" name="Freeform 32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85" name="Freeform 33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charset="0"/>
                    <a:ea typeface="ＭＳ Ｐゴシック" charset="0"/>
                    <a:cs typeface="+mn-cs"/>
                  </a:endParaRPr>
                </a:p>
              </p:txBody>
            </p:sp>
          </p:grpSp>
          <p:sp>
            <p:nvSpPr>
              <p:cNvPr id="79" name="Freeform 35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0" name="Freeform 36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1" name="Freeform 37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2" name="Freeform 38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" name="Freeform 39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77" name="Rectangle 40"/>
            <p:cNvSpPr>
              <a:spLocks noChangeArrowheads="1"/>
            </p:cNvSpPr>
            <p:nvPr/>
          </p:nvSpPr>
          <p:spPr bwMode="auto">
            <a:xfrm>
              <a:off x="3857" y="996"/>
              <a:ext cx="628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亚</a:t>
              </a:r>
              <a:r>
                <a:rPr kumimoji="0" lang="zh-CN" altLang="en-US" sz="32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约</a:t>
              </a:r>
              <a:endParaRPr kumimoji="0" lang="zh-CN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5371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36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36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3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742404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42417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宋体" charset="0"/>
              <a:cs typeface="宋体" charset="0"/>
            </a:endParaRPr>
          </a:p>
        </p:txBody>
      </p:sp>
      <p:grpSp>
        <p:nvGrpSpPr>
          <p:cNvPr id="742418" name="Group 18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2419" name="Rectangle 19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>
                  <a:ln>
                    <a:noFill/>
                  </a:ln>
                  <a:solidFill>
                    <a:srgbClr val="FFD34A"/>
                  </a:solidFill>
                  <a:effectLst/>
                  <a:uLnTx/>
                  <a:uFillTx/>
                  <a:latin typeface="Times" charset="0"/>
                  <a:ea typeface="宋体" charset="0"/>
                  <a:cs typeface="宋体" charset="0"/>
                </a:rPr>
                <a:t>7</a:t>
              </a:r>
            </a:p>
          </p:txBody>
        </p:sp>
        <p:sp>
          <p:nvSpPr>
            <p:cNvPr id="742420" name="Line 20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742421" name="Text Box 21"/>
          <p:cNvSpPr txBox="1">
            <a:spLocks noChangeArrowheads="1"/>
          </p:cNvSpPr>
          <p:nvPr/>
        </p:nvSpPr>
        <p:spPr bwMode="auto">
          <a:xfrm>
            <a:off x="8594725" y="6405563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3</a:t>
            </a:r>
          </a:p>
        </p:txBody>
      </p:sp>
      <p:sp>
        <p:nvSpPr>
          <p:cNvPr id="74243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31</a:t>
            </a:r>
          </a:p>
        </p:txBody>
      </p:sp>
      <p:sp>
        <p:nvSpPr>
          <p:cNvPr id="742434" name="Text Box 34"/>
          <p:cNvSpPr txBox="1">
            <a:spLocks noChangeArrowheads="1"/>
          </p:cNvSpPr>
          <p:nvPr/>
        </p:nvSpPr>
        <p:spPr bwMode="auto">
          <a:xfrm>
            <a:off x="1254125" y="1838325"/>
            <a:ext cx="5815013" cy="2227263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宋体" charset="0"/>
                <a:cs typeface="宋体" charset="0"/>
              </a:rPr>
              <a:t>“</a:t>
            </a:r>
            <a:r>
              <a:rPr kumimoji="0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神说：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宋体" charset="0"/>
                <a:cs typeface="宋体" charset="0"/>
              </a:rPr>
              <a:t>“</a:t>
            </a:r>
            <a:r>
              <a:rPr kumimoji="0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带着你的儿子，就是你所爱的独生子以撒，到摩利亚地去，在我所要指示你的一座山上，把他献为燔祭。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宋体" charset="0"/>
                <a:cs typeface="宋体" charset="0"/>
              </a:rPr>
              <a:t>”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	               					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创世记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22:2</a:t>
            </a:r>
          </a:p>
        </p:txBody>
      </p:sp>
      <p:sp>
        <p:nvSpPr>
          <p:cNvPr id="742435" name="Text Box 35"/>
          <p:cNvSpPr txBox="1">
            <a:spLocks noChangeArrowheads="1"/>
          </p:cNvSpPr>
          <p:nvPr/>
        </p:nvSpPr>
        <p:spPr bwMode="auto">
          <a:xfrm>
            <a:off x="717550" y="4352925"/>
            <a:ext cx="7516813" cy="10064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和合本研读本注释：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宋体" charset="0"/>
                <a:cs typeface="宋体" charset="0"/>
              </a:rPr>
              <a:t>“</a:t>
            </a:r>
            <a:r>
              <a:rPr kumimoji="0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在希伯来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的原文中，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宋体" charset="0"/>
                <a:cs typeface="宋体" charset="0"/>
              </a:rPr>
              <a:t>“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以撒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宋体" charset="0"/>
                <a:cs typeface="宋体" charset="0"/>
              </a:rPr>
              <a:t>”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被 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宋体" charset="0"/>
                <a:cs typeface="宋体" charset="0"/>
              </a:rPr>
              <a:t>“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你所爱的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宋体" charset="0"/>
                <a:cs typeface="宋体" charset="0"/>
              </a:rPr>
              <a:t>”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	修饰，来强调：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宋体" charset="0"/>
                <a:cs typeface="宋体" charset="0"/>
              </a:rPr>
              <a:t>“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你的儿子，就是你所爱的独生子以撒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宋体" charset="0"/>
                <a:cs typeface="宋体" charset="0"/>
              </a:rPr>
              <a:t>”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        	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宋体" charset="0"/>
                <a:cs typeface="宋体" charset="0"/>
              </a:rPr>
              <a:t>“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以撒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宋体" charset="0"/>
                <a:cs typeface="宋体" charset="0"/>
              </a:rPr>
              <a:t>”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是唯一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宋体" charset="0"/>
                <a:cs typeface="宋体" charset="0"/>
              </a:rPr>
              <a:t>“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应许的孩子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宋体" charset="0"/>
                <a:cs typeface="宋体" charset="0"/>
              </a:rPr>
              <a:t>”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。 </a:t>
            </a:r>
          </a:p>
        </p:txBody>
      </p:sp>
      <p:sp>
        <p:nvSpPr>
          <p:cNvPr id="742436" name="Text Box 36"/>
          <p:cNvSpPr txBox="1">
            <a:spLocks noChangeArrowheads="1"/>
          </p:cNvSpPr>
          <p:nvPr/>
        </p:nvSpPr>
        <p:spPr bwMode="auto">
          <a:xfrm>
            <a:off x="2378075" y="690563"/>
            <a:ext cx="5695950" cy="9144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Helvetica" charset="0"/>
                <a:ea typeface="宋体" charset="0"/>
                <a:cs typeface="宋体" charset="0"/>
              </a:rPr>
              <a:t>哪个儿子</a:t>
            </a:r>
            <a:r>
              <a:rPr kumimoji="0" lang="zh-CN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?</a:t>
            </a:r>
          </a:p>
        </p:txBody>
      </p:sp>
      <p:sp>
        <p:nvSpPr>
          <p:cNvPr id="742437" name="Text Box 37"/>
          <p:cNvSpPr txBox="1">
            <a:spLocks noChangeArrowheads="1"/>
          </p:cNvSpPr>
          <p:nvPr/>
        </p:nvSpPr>
        <p:spPr bwMode="auto">
          <a:xfrm>
            <a:off x="1511300" y="5584825"/>
            <a:ext cx="7077075" cy="7016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历下</a:t>
            </a:r>
            <a:r>
              <a:rPr kumimoji="0" lang="zh-CN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</a:t>
            </a:r>
            <a:r>
              <a:rPr kumimoji="0" lang="en-US" altLang="zh-CN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3:1 </a:t>
            </a:r>
            <a:r>
              <a:rPr kumimoji="0" lang="zh-CN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作者指出圣殿山也是在这里(坐落在今天的金圆顶清真寺) 。</a:t>
            </a:r>
          </a:p>
        </p:txBody>
      </p:sp>
      <p:sp>
        <p:nvSpPr>
          <p:cNvPr id="742426" name="Oval 26"/>
          <p:cNvSpPr>
            <a:spLocks noChangeArrowheads="1"/>
          </p:cNvSpPr>
          <p:nvPr/>
        </p:nvSpPr>
        <p:spPr bwMode="auto">
          <a:xfrm>
            <a:off x="2874963" y="2270125"/>
            <a:ext cx="1206500" cy="5143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42427" name="Oval 27"/>
          <p:cNvSpPr>
            <a:spLocks noChangeArrowheads="1"/>
          </p:cNvSpPr>
          <p:nvPr/>
        </p:nvSpPr>
        <p:spPr bwMode="auto">
          <a:xfrm>
            <a:off x="5454650" y="4319588"/>
            <a:ext cx="912813" cy="431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42429" name="Oval 29"/>
          <p:cNvSpPr>
            <a:spLocks noChangeArrowheads="1"/>
          </p:cNvSpPr>
          <p:nvPr/>
        </p:nvSpPr>
        <p:spPr bwMode="auto">
          <a:xfrm>
            <a:off x="3575050" y="5573713"/>
            <a:ext cx="1195388" cy="419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42438" name="Text Box 38"/>
          <p:cNvSpPr txBox="1">
            <a:spLocks noChangeArrowheads="1"/>
          </p:cNvSpPr>
          <p:nvPr/>
        </p:nvSpPr>
        <p:spPr bwMode="auto">
          <a:xfrm>
            <a:off x="1776413" y="0"/>
            <a:ext cx="2389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创 22:2; </a:t>
            </a: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历下 3:1</a:t>
            </a:r>
            <a:endParaRPr kumimoji="0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42428" name="Oval 28"/>
          <p:cNvSpPr>
            <a:spLocks noChangeArrowheads="1"/>
          </p:cNvSpPr>
          <p:nvPr/>
        </p:nvSpPr>
        <p:spPr bwMode="auto">
          <a:xfrm>
            <a:off x="6723063" y="4319588"/>
            <a:ext cx="1400175" cy="4587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742458" name="Group 58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grpSp>
          <p:nvGrpSpPr>
            <p:cNvPr id="742459" name="Group 59"/>
            <p:cNvGrpSpPr>
              <a:grpSpLocks/>
            </p:cNvGrpSpPr>
            <p:nvPr/>
          </p:nvGrpSpPr>
          <p:grpSpPr bwMode="auto">
            <a:xfrm>
              <a:off x="5038" y="2162"/>
              <a:ext cx="634" cy="776"/>
              <a:chOff x="5038" y="2162"/>
              <a:chExt cx="634" cy="776"/>
            </a:xfrm>
          </p:grpSpPr>
          <p:sp>
            <p:nvSpPr>
              <p:cNvPr id="742460" name="Freeform 60"/>
              <p:cNvSpPr>
                <a:spLocks/>
              </p:cNvSpPr>
              <p:nvPr/>
            </p:nvSpPr>
            <p:spPr bwMode="auto">
              <a:xfrm>
                <a:off x="5521" y="22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2461" name="AutoShape 61"/>
              <p:cNvSpPr>
                <a:spLocks noChangeArrowheads="1"/>
              </p:cNvSpPr>
              <p:nvPr/>
            </p:nvSpPr>
            <p:spPr bwMode="auto">
              <a:xfrm>
                <a:off x="5073" y="2178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2462" name="Rectangle 62"/>
              <p:cNvSpPr>
                <a:spLocks noChangeArrowheads="1"/>
              </p:cNvSpPr>
              <p:nvPr/>
            </p:nvSpPr>
            <p:spPr bwMode="auto">
              <a:xfrm>
                <a:off x="5072" y="2277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2463" name="AutoShape 63"/>
              <p:cNvSpPr>
                <a:spLocks noChangeArrowheads="1"/>
              </p:cNvSpPr>
              <p:nvPr/>
            </p:nvSpPr>
            <p:spPr bwMode="auto">
              <a:xfrm>
                <a:off x="5085" y="2194"/>
                <a:ext cx="436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2464" name="Line 64"/>
              <p:cNvSpPr>
                <a:spLocks noChangeShapeType="1"/>
              </p:cNvSpPr>
              <p:nvPr/>
            </p:nvSpPr>
            <p:spPr bwMode="auto">
              <a:xfrm flipV="1">
                <a:off x="5111" y="2529"/>
                <a:ext cx="52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2465" name="Line 65"/>
              <p:cNvSpPr>
                <a:spLocks noChangeShapeType="1"/>
              </p:cNvSpPr>
              <p:nvPr/>
            </p:nvSpPr>
            <p:spPr bwMode="auto">
              <a:xfrm flipV="1">
                <a:off x="5111" y="2657"/>
                <a:ext cx="53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2466" name="Rectangle 66"/>
              <p:cNvSpPr>
                <a:spLocks noChangeArrowheads="1"/>
              </p:cNvSpPr>
              <p:nvPr/>
            </p:nvSpPr>
            <p:spPr bwMode="auto">
              <a:xfrm>
                <a:off x="5315" y="2558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2467" name="Rectangle 67"/>
              <p:cNvSpPr>
                <a:spLocks noChangeArrowheads="1"/>
              </p:cNvSpPr>
              <p:nvPr/>
            </p:nvSpPr>
            <p:spPr bwMode="auto">
              <a:xfrm>
                <a:off x="5038" y="2409"/>
                <a:ext cx="59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  地－</a:t>
                </a:r>
                <a:r>
                  <a:rPr kumimoji="0" lang="zh-CN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裔</a:t>
                </a: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－福</a:t>
                </a: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2468" name="Rectangle 68"/>
              <p:cNvSpPr>
                <a:spLocks noChangeArrowheads="1"/>
              </p:cNvSpPr>
              <p:nvPr/>
            </p:nvSpPr>
            <p:spPr bwMode="auto">
              <a:xfrm>
                <a:off x="5156" y="264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2469" name="Rectangle 69"/>
              <p:cNvSpPr>
                <a:spLocks noChangeArrowheads="1"/>
              </p:cNvSpPr>
              <p:nvPr/>
            </p:nvSpPr>
            <p:spPr bwMode="auto">
              <a:xfrm>
                <a:off x="5267" y="277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2470" name="Rectangle 70"/>
              <p:cNvSpPr>
                <a:spLocks noChangeArrowheads="1"/>
              </p:cNvSpPr>
              <p:nvPr/>
            </p:nvSpPr>
            <p:spPr bwMode="auto">
              <a:xfrm>
                <a:off x="5194" y="2302"/>
                <a:ext cx="32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 VAG Rounded Bold" charset="0"/>
                    <a:ea typeface="宋体" charset="0"/>
                    <a:cs typeface="宋体" charset="0"/>
                  </a:rPr>
                  <a:t>呼召</a:t>
                </a:r>
                <a:r>
                  <a:rPr kumimoji="0" lang="zh-CN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 VAG Rounded Bold" charset="0"/>
                    <a:ea typeface="宋体" charset="0"/>
                    <a:cs typeface="宋体" charset="0"/>
                  </a:rPr>
                  <a:t> </a:t>
                </a:r>
              </a:p>
            </p:txBody>
          </p:sp>
          <p:sp>
            <p:nvSpPr>
              <p:cNvPr id="742471" name="Rectangle 71"/>
              <p:cNvSpPr>
                <a:spLocks noChangeArrowheads="1"/>
              </p:cNvSpPr>
              <p:nvPr/>
            </p:nvSpPr>
            <p:spPr bwMode="auto">
              <a:xfrm>
                <a:off x="5092" y="2162"/>
                <a:ext cx="43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ook Antiqua" charset="0"/>
                    <a:ea typeface="宋体" charset="0"/>
                    <a:cs typeface="宋体" charset="0"/>
                  </a:rPr>
                  <a:t>亚伯拉罕</a:t>
                </a: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 Antiqu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2472" name="Rectangle 72"/>
              <p:cNvSpPr>
                <a:spLocks noChangeArrowheads="1"/>
              </p:cNvSpPr>
              <p:nvPr/>
            </p:nvSpPr>
            <p:spPr bwMode="auto">
              <a:xfrm>
                <a:off x="5180" y="2529"/>
                <a:ext cx="431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2473" name="Line 73"/>
              <p:cNvSpPr>
                <a:spLocks noChangeShapeType="1"/>
              </p:cNvSpPr>
              <p:nvPr/>
            </p:nvSpPr>
            <p:spPr bwMode="auto">
              <a:xfrm flipV="1">
                <a:off x="5107" y="2409"/>
                <a:ext cx="5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2474" name="Line 74"/>
              <p:cNvSpPr>
                <a:spLocks noChangeShapeType="1"/>
              </p:cNvSpPr>
              <p:nvPr/>
            </p:nvSpPr>
            <p:spPr bwMode="auto">
              <a:xfrm flipV="1">
                <a:off x="5107" y="2772"/>
                <a:ext cx="533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2475" name="Line 75"/>
              <p:cNvSpPr>
                <a:spLocks noChangeShapeType="1"/>
              </p:cNvSpPr>
              <p:nvPr/>
            </p:nvSpPr>
            <p:spPr bwMode="auto">
              <a:xfrm flipV="1">
                <a:off x="5107" y="2896"/>
                <a:ext cx="528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742476" name="Rectangle 76"/>
            <p:cNvSpPr>
              <a:spLocks noChangeArrowheads="1"/>
            </p:cNvSpPr>
            <p:nvPr/>
          </p:nvSpPr>
          <p:spPr bwMode="auto">
            <a:xfrm>
              <a:off x="5155" y="2535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kumimoji="0" lang="en-US" altLang="zh-CN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- </a:t>
              </a: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</a:t>
              </a:r>
            </a:p>
          </p:txBody>
        </p:sp>
      </p:grpSp>
      <p:sp>
        <p:nvSpPr>
          <p:cNvPr id="742477" name="Text Box 77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6017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2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42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42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42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42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42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42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34" grpId="0" autoUpdateAnimBg="0"/>
      <p:bldP spid="742435" grpId="0" autoUpdateAnimBg="0"/>
      <p:bldP spid="742437" grpId="0" autoUpdateAnimBg="0"/>
      <p:bldP spid="742426" grpId="0" animBg="1"/>
      <p:bldP spid="742427" grpId="0" animBg="1"/>
      <p:bldP spid="742429" grpId="0" animBg="1"/>
      <p:bldP spid="7424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837635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7636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宋体" charset="0"/>
              <a:cs typeface="宋体" charset="0"/>
            </a:endParaRPr>
          </a:p>
        </p:txBody>
      </p:sp>
      <p:grpSp>
        <p:nvGrpSpPr>
          <p:cNvPr id="837637" name="Group 5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837638" name="Rectangle 6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>
                  <a:ln>
                    <a:noFill/>
                  </a:ln>
                  <a:solidFill>
                    <a:srgbClr val="FFD34A"/>
                  </a:solidFill>
                  <a:effectLst/>
                  <a:uLnTx/>
                  <a:uFillTx/>
                  <a:latin typeface="Times" charset="0"/>
                  <a:ea typeface="宋体" charset="0"/>
                  <a:cs typeface="宋体" charset="0"/>
                </a:rPr>
                <a:t>7</a:t>
              </a:r>
            </a:p>
          </p:txBody>
        </p:sp>
        <p:sp>
          <p:nvSpPr>
            <p:cNvPr id="837639" name="Line 7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837640" name="Text Box 8"/>
          <p:cNvSpPr txBox="1">
            <a:spLocks noChangeArrowheads="1"/>
          </p:cNvSpPr>
          <p:nvPr/>
        </p:nvSpPr>
        <p:spPr bwMode="auto">
          <a:xfrm>
            <a:off x="8594725" y="6405563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837641" name="Rectangle 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32</a:t>
            </a:r>
          </a:p>
        </p:txBody>
      </p:sp>
      <p:sp>
        <p:nvSpPr>
          <p:cNvPr id="837644" name="Text Box 12"/>
          <p:cNvSpPr txBox="1">
            <a:spLocks noChangeArrowheads="1"/>
          </p:cNvSpPr>
          <p:nvPr/>
        </p:nvSpPr>
        <p:spPr bwMode="auto">
          <a:xfrm>
            <a:off x="2378075" y="690563"/>
            <a:ext cx="5695950" cy="9144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Helvetica" charset="0"/>
                <a:ea typeface="宋体" charset="0"/>
                <a:cs typeface="宋体" charset="0"/>
              </a:rPr>
              <a:t>哪个儿子</a:t>
            </a:r>
            <a:r>
              <a:rPr kumimoji="0" lang="zh-CN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?</a:t>
            </a:r>
          </a:p>
        </p:txBody>
      </p:sp>
      <p:sp>
        <p:nvSpPr>
          <p:cNvPr id="837649" name="Text Box 17"/>
          <p:cNvSpPr txBox="1">
            <a:spLocks noChangeArrowheads="1"/>
          </p:cNvSpPr>
          <p:nvPr/>
        </p:nvSpPr>
        <p:spPr bwMode="auto">
          <a:xfrm>
            <a:off x="1776413" y="0"/>
            <a:ext cx="2389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创 17:20-21</a:t>
            </a:r>
            <a:endParaRPr kumimoji="0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37671" name="Rectangle 39"/>
          <p:cNvSpPr>
            <a:spLocks noChangeArrowheads="1"/>
          </p:cNvSpPr>
          <p:nvPr/>
        </p:nvSpPr>
        <p:spPr bwMode="auto">
          <a:xfrm>
            <a:off x="871538" y="2000250"/>
            <a:ext cx="7178675" cy="371316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宋体" charset="0"/>
                <a:cs typeface="宋体" charset="0"/>
              </a:rPr>
              <a:t>“</a:t>
            </a:r>
            <a:r>
              <a:rPr kumimoji="0" lang="ja-JP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至于以实玛利，我也应允你。看哪，我已经赐福给他；我必使他昌盛，子孙极其众多；他必生十二个族长；我也必使他成为大国。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                  </a:t>
            </a:r>
            <a:r>
              <a:rPr kumimoji="0" lang="ja-JP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但我的约是要和以撒坚立的</a:t>
            </a:r>
            <a:r>
              <a:rPr kumimoji="0" lang="ja-JP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。这以撒，就是明年这时候，撒拉要为你生的。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宋体" charset="0"/>
                <a:cs typeface="宋体" charset="0"/>
              </a:rPr>
              <a:t>”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				      </a:t>
            </a:r>
            <a:r>
              <a:rPr kumimoji="0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创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17:20-21</a:t>
            </a:r>
          </a:p>
        </p:txBody>
      </p:sp>
      <p:sp>
        <p:nvSpPr>
          <p:cNvPr id="837646" name="Oval 14"/>
          <p:cNvSpPr>
            <a:spLocks noChangeArrowheads="1"/>
          </p:cNvSpPr>
          <p:nvPr/>
        </p:nvSpPr>
        <p:spPr bwMode="auto">
          <a:xfrm>
            <a:off x="1828800" y="1952625"/>
            <a:ext cx="1962150" cy="73977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7673" name="Text Box 41"/>
          <p:cNvSpPr txBox="1">
            <a:spLocks noChangeArrowheads="1"/>
          </p:cNvSpPr>
          <p:nvPr/>
        </p:nvSpPr>
        <p:spPr bwMode="auto">
          <a:xfrm>
            <a:off x="366713" y="4183063"/>
            <a:ext cx="5592762" cy="579437"/>
          </a:xfrm>
          <a:prstGeom prst="rect">
            <a:avLst/>
          </a:prstGeom>
          <a:noFill/>
          <a:ln>
            <a:noFill/>
          </a:ln>
          <a:effectLst>
            <a:outerShdw blurRad="63500" dist="40161" dir="4293903" algn="ctr" rotWithShape="0">
              <a:srgbClr val="86868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66FFCC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1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但我的约是要和以撒坚立的</a:t>
            </a:r>
            <a:endParaRPr kumimoji="0" lang="zh-CN" altLang="en-US" sz="3200" b="1" i="1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grpSp>
        <p:nvGrpSpPr>
          <p:cNvPr id="837674" name="Group 42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grpSp>
          <p:nvGrpSpPr>
            <p:cNvPr id="837675" name="Group 43"/>
            <p:cNvGrpSpPr>
              <a:grpSpLocks/>
            </p:cNvGrpSpPr>
            <p:nvPr/>
          </p:nvGrpSpPr>
          <p:grpSpPr bwMode="auto">
            <a:xfrm>
              <a:off x="5038" y="2162"/>
              <a:ext cx="634" cy="776"/>
              <a:chOff x="5038" y="2162"/>
              <a:chExt cx="634" cy="776"/>
            </a:xfrm>
          </p:grpSpPr>
          <p:sp>
            <p:nvSpPr>
              <p:cNvPr id="837676" name="Freeform 44"/>
              <p:cNvSpPr>
                <a:spLocks/>
              </p:cNvSpPr>
              <p:nvPr/>
            </p:nvSpPr>
            <p:spPr bwMode="auto">
              <a:xfrm>
                <a:off x="5521" y="22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7677" name="AutoShape 45"/>
              <p:cNvSpPr>
                <a:spLocks noChangeArrowheads="1"/>
              </p:cNvSpPr>
              <p:nvPr/>
            </p:nvSpPr>
            <p:spPr bwMode="auto">
              <a:xfrm>
                <a:off x="5073" y="2178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7678" name="Rectangle 46"/>
              <p:cNvSpPr>
                <a:spLocks noChangeArrowheads="1"/>
              </p:cNvSpPr>
              <p:nvPr/>
            </p:nvSpPr>
            <p:spPr bwMode="auto">
              <a:xfrm>
                <a:off x="5072" y="2277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7679" name="AutoShape 47"/>
              <p:cNvSpPr>
                <a:spLocks noChangeArrowheads="1"/>
              </p:cNvSpPr>
              <p:nvPr/>
            </p:nvSpPr>
            <p:spPr bwMode="auto">
              <a:xfrm>
                <a:off x="5085" y="2194"/>
                <a:ext cx="436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7680" name="Line 48"/>
              <p:cNvSpPr>
                <a:spLocks noChangeShapeType="1"/>
              </p:cNvSpPr>
              <p:nvPr/>
            </p:nvSpPr>
            <p:spPr bwMode="auto">
              <a:xfrm flipV="1">
                <a:off x="5111" y="2529"/>
                <a:ext cx="52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7681" name="Line 49"/>
              <p:cNvSpPr>
                <a:spLocks noChangeShapeType="1"/>
              </p:cNvSpPr>
              <p:nvPr/>
            </p:nvSpPr>
            <p:spPr bwMode="auto">
              <a:xfrm flipV="1">
                <a:off x="5111" y="2657"/>
                <a:ext cx="53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7682" name="Rectangle 50"/>
              <p:cNvSpPr>
                <a:spLocks noChangeArrowheads="1"/>
              </p:cNvSpPr>
              <p:nvPr/>
            </p:nvSpPr>
            <p:spPr bwMode="auto">
              <a:xfrm>
                <a:off x="5315" y="2558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7683" name="Rectangle 51"/>
              <p:cNvSpPr>
                <a:spLocks noChangeArrowheads="1"/>
              </p:cNvSpPr>
              <p:nvPr/>
            </p:nvSpPr>
            <p:spPr bwMode="auto">
              <a:xfrm>
                <a:off x="5038" y="2409"/>
                <a:ext cx="59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  地－</a:t>
                </a:r>
                <a:r>
                  <a:rPr kumimoji="0" lang="zh-CN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裔</a:t>
                </a: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－福</a:t>
                </a: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7684" name="Rectangle 52"/>
              <p:cNvSpPr>
                <a:spLocks noChangeArrowheads="1"/>
              </p:cNvSpPr>
              <p:nvPr/>
            </p:nvSpPr>
            <p:spPr bwMode="auto">
              <a:xfrm>
                <a:off x="5156" y="264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7685" name="Rectangle 53"/>
              <p:cNvSpPr>
                <a:spLocks noChangeArrowheads="1"/>
              </p:cNvSpPr>
              <p:nvPr/>
            </p:nvSpPr>
            <p:spPr bwMode="auto">
              <a:xfrm>
                <a:off x="5267" y="277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7686" name="Rectangle 54"/>
              <p:cNvSpPr>
                <a:spLocks noChangeArrowheads="1"/>
              </p:cNvSpPr>
              <p:nvPr/>
            </p:nvSpPr>
            <p:spPr bwMode="auto">
              <a:xfrm>
                <a:off x="5194" y="2302"/>
                <a:ext cx="32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 VAG Rounded Bold" charset="0"/>
                    <a:ea typeface="宋体" charset="0"/>
                    <a:cs typeface="宋体" charset="0"/>
                  </a:rPr>
                  <a:t>呼召</a:t>
                </a:r>
                <a:r>
                  <a:rPr kumimoji="0" lang="zh-CN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 VAG Rounded Bold" charset="0"/>
                    <a:ea typeface="宋体" charset="0"/>
                    <a:cs typeface="宋体" charset="0"/>
                  </a:rPr>
                  <a:t> </a:t>
                </a:r>
              </a:p>
            </p:txBody>
          </p:sp>
          <p:sp>
            <p:nvSpPr>
              <p:cNvPr id="837687" name="Rectangle 55"/>
              <p:cNvSpPr>
                <a:spLocks noChangeArrowheads="1"/>
              </p:cNvSpPr>
              <p:nvPr/>
            </p:nvSpPr>
            <p:spPr bwMode="auto">
              <a:xfrm>
                <a:off x="5092" y="2162"/>
                <a:ext cx="43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ook Antiqua" charset="0"/>
                    <a:ea typeface="宋体" charset="0"/>
                    <a:cs typeface="宋体" charset="0"/>
                  </a:rPr>
                  <a:t>亚伯拉罕</a:t>
                </a: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 Antiqu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7688" name="Rectangle 56"/>
              <p:cNvSpPr>
                <a:spLocks noChangeArrowheads="1"/>
              </p:cNvSpPr>
              <p:nvPr/>
            </p:nvSpPr>
            <p:spPr bwMode="auto">
              <a:xfrm>
                <a:off x="5180" y="2529"/>
                <a:ext cx="431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7689" name="Line 57"/>
              <p:cNvSpPr>
                <a:spLocks noChangeShapeType="1"/>
              </p:cNvSpPr>
              <p:nvPr/>
            </p:nvSpPr>
            <p:spPr bwMode="auto">
              <a:xfrm flipV="1">
                <a:off x="5107" y="2409"/>
                <a:ext cx="5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7690" name="Line 58"/>
              <p:cNvSpPr>
                <a:spLocks noChangeShapeType="1"/>
              </p:cNvSpPr>
              <p:nvPr/>
            </p:nvSpPr>
            <p:spPr bwMode="auto">
              <a:xfrm flipV="1">
                <a:off x="5107" y="2772"/>
                <a:ext cx="533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7691" name="Line 59"/>
              <p:cNvSpPr>
                <a:spLocks noChangeShapeType="1"/>
              </p:cNvSpPr>
              <p:nvPr/>
            </p:nvSpPr>
            <p:spPr bwMode="auto">
              <a:xfrm flipV="1">
                <a:off x="5107" y="2896"/>
                <a:ext cx="528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837692" name="Rectangle 60"/>
            <p:cNvSpPr>
              <a:spLocks noChangeArrowheads="1"/>
            </p:cNvSpPr>
            <p:nvPr/>
          </p:nvSpPr>
          <p:spPr bwMode="auto">
            <a:xfrm>
              <a:off x="5155" y="2535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kumimoji="0" lang="en-US" altLang="zh-CN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- </a:t>
              </a: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</a:t>
              </a:r>
            </a:p>
          </p:txBody>
        </p:sp>
      </p:grpSp>
      <p:sp>
        <p:nvSpPr>
          <p:cNvPr id="837693" name="Text Box 61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4700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7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37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37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7671" grpId="0" autoUpdateAnimBg="0"/>
      <p:bldP spid="837646" grpId="0" animBg="1"/>
      <p:bldP spid="837673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744451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44464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宋体" charset="0"/>
              <a:cs typeface="宋体" charset="0"/>
            </a:endParaRPr>
          </a:p>
        </p:txBody>
      </p:sp>
      <p:grpSp>
        <p:nvGrpSpPr>
          <p:cNvPr id="744465" name="Group 1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4466" name="Rectangle 1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>
                  <a:ln>
                    <a:noFill/>
                  </a:ln>
                  <a:solidFill>
                    <a:srgbClr val="FFD34A"/>
                  </a:solidFill>
                  <a:effectLst/>
                  <a:uLnTx/>
                  <a:uFillTx/>
                  <a:latin typeface="Times" charset="0"/>
                  <a:ea typeface="宋体" charset="0"/>
                  <a:cs typeface="宋体" charset="0"/>
                </a:rPr>
                <a:t>7</a:t>
              </a:r>
            </a:p>
          </p:txBody>
        </p:sp>
        <p:sp>
          <p:nvSpPr>
            <p:cNvPr id="744467" name="Line 1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744468" name="Text Box 20"/>
          <p:cNvSpPr txBox="1">
            <a:spLocks noChangeArrowheads="1"/>
          </p:cNvSpPr>
          <p:nvPr/>
        </p:nvSpPr>
        <p:spPr bwMode="auto">
          <a:xfrm>
            <a:off x="8591550" y="641667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3</a:t>
            </a:r>
          </a:p>
        </p:txBody>
      </p:sp>
      <p:pic>
        <p:nvPicPr>
          <p:cNvPr id="744470" name="Picture 2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3188" y="841375"/>
            <a:ext cx="6661150" cy="5022850"/>
          </a:xfrm>
          <a:prstGeom prst="rect">
            <a:avLst/>
          </a:prstGeom>
          <a:noFill/>
          <a:ln w="104775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44480" name="Rectangle 32"/>
          <p:cNvSpPr>
            <a:spLocks noChangeArrowheads="1"/>
          </p:cNvSpPr>
          <p:nvPr/>
        </p:nvSpPr>
        <p:spPr bwMode="auto">
          <a:xfrm>
            <a:off x="5435600" y="4830763"/>
            <a:ext cx="342900" cy="528637"/>
          </a:xfrm>
          <a:prstGeom prst="rect">
            <a:avLst/>
          </a:prstGeom>
          <a:solidFill>
            <a:srgbClr val="0F226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44481" name="Rectangle 3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33</a:t>
            </a:r>
          </a:p>
        </p:txBody>
      </p:sp>
      <p:grpSp>
        <p:nvGrpSpPr>
          <p:cNvPr id="744487" name="Group 39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grpSp>
          <p:nvGrpSpPr>
            <p:cNvPr id="744488" name="Group 40"/>
            <p:cNvGrpSpPr>
              <a:grpSpLocks/>
            </p:cNvGrpSpPr>
            <p:nvPr/>
          </p:nvGrpSpPr>
          <p:grpSpPr bwMode="auto">
            <a:xfrm>
              <a:off x="5038" y="2162"/>
              <a:ext cx="634" cy="776"/>
              <a:chOff x="5038" y="2162"/>
              <a:chExt cx="634" cy="776"/>
            </a:xfrm>
          </p:grpSpPr>
          <p:sp>
            <p:nvSpPr>
              <p:cNvPr id="744489" name="Freeform 41"/>
              <p:cNvSpPr>
                <a:spLocks/>
              </p:cNvSpPr>
              <p:nvPr/>
            </p:nvSpPr>
            <p:spPr bwMode="auto">
              <a:xfrm>
                <a:off x="5521" y="22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4490" name="AutoShape 42"/>
              <p:cNvSpPr>
                <a:spLocks noChangeArrowheads="1"/>
              </p:cNvSpPr>
              <p:nvPr/>
            </p:nvSpPr>
            <p:spPr bwMode="auto">
              <a:xfrm>
                <a:off x="5073" y="2178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4491" name="Rectangle 43"/>
              <p:cNvSpPr>
                <a:spLocks noChangeArrowheads="1"/>
              </p:cNvSpPr>
              <p:nvPr/>
            </p:nvSpPr>
            <p:spPr bwMode="auto">
              <a:xfrm>
                <a:off x="5072" y="2277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4492" name="AutoShape 44"/>
              <p:cNvSpPr>
                <a:spLocks noChangeArrowheads="1"/>
              </p:cNvSpPr>
              <p:nvPr/>
            </p:nvSpPr>
            <p:spPr bwMode="auto">
              <a:xfrm>
                <a:off x="5085" y="2194"/>
                <a:ext cx="436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4493" name="Line 45"/>
              <p:cNvSpPr>
                <a:spLocks noChangeShapeType="1"/>
              </p:cNvSpPr>
              <p:nvPr/>
            </p:nvSpPr>
            <p:spPr bwMode="auto">
              <a:xfrm flipV="1">
                <a:off x="5111" y="2529"/>
                <a:ext cx="52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4494" name="Line 46"/>
              <p:cNvSpPr>
                <a:spLocks noChangeShapeType="1"/>
              </p:cNvSpPr>
              <p:nvPr/>
            </p:nvSpPr>
            <p:spPr bwMode="auto">
              <a:xfrm flipV="1">
                <a:off x="5111" y="2657"/>
                <a:ext cx="53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4495" name="Rectangle 47"/>
              <p:cNvSpPr>
                <a:spLocks noChangeArrowheads="1"/>
              </p:cNvSpPr>
              <p:nvPr/>
            </p:nvSpPr>
            <p:spPr bwMode="auto">
              <a:xfrm>
                <a:off x="5315" y="2558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4496" name="Rectangle 48"/>
              <p:cNvSpPr>
                <a:spLocks noChangeArrowheads="1"/>
              </p:cNvSpPr>
              <p:nvPr/>
            </p:nvSpPr>
            <p:spPr bwMode="auto">
              <a:xfrm>
                <a:off x="5038" y="2409"/>
                <a:ext cx="59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  地－</a:t>
                </a:r>
                <a:r>
                  <a:rPr kumimoji="0" lang="zh-CN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裔</a:t>
                </a: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－福</a:t>
                </a: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4497" name="Rectangle 49"/>
              <p:cNvSpPr>
                <a:spLocks noChangeArrowheads="1"/>
              </p:cNvSpPr>
              <p:nvPr/>
            </p:nvSpPr>
            <p:spPr bwMode="auto">
              <a:xfrm>
                <a:off x="5156" y="264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4498" name="Rectangle 50"/>
              <p:cNvSpPr>
                <a:spLocks noChangeArrowheads="1"/>
              </p:cNvSpPr>
              <p:nvPr/>
            </p:nvSpPr>
            <p:spPr bwMode="auto">
              <a:xfrm>
                <a:off x="5267" y="277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4499" name="Rectangle 51"/>
              <p:cNvSpPr>
                <a:spLocks noChangeArrowheads="1"/>
              </p:cNvSpPr>
              <p:nvPr/>
            </p:nvSpPr>
            <p:spPr bwMode="auto">
              <a:xfrm>
                <a:off x="5194" y="2302"/>
                <a:ext cx="32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 VAG Rounded Bold" charset="0"/>
                    <a:ea typeface="宋体" charset="0"/>
                    <a:cs typeface="宋体" charset="0"/>
                  </a:rPr>
                  <a:t>呼召</a:t>
                </a:r>
                <a:r>
                  <a:rPr kumimoji="0" lang="zh-CN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 VAG Rounded Bold" charset="0"/>
                    <a:ea typeface="宋体" charset="0"/>
                    <a:cs typeface="宋体" charset="0"/>
                  </a:rPr>
                  <a:t> </a:t>
                </a:r>
              </a:p>
            </p:txBody>
          </p:sp>
          <p:sp>
            <p:nvSpPr>
              <p:cNvPr id="744500" name="Rectangle 52"/>
              <p:cNvSpPr>
                <a:spLocks noChangeArrowheads="1"/>
              </p:cNvSpPr>
              <p:nvPr/>
            </p:nvSpPr>
            <p:spPr bwMode="auto">
              <a:xfrm>
                <a:off x="5092" y="2162"/>
                <a:ext cx="43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ook Antiqua" charset="0"/>
                    <a:ea typeface="宋体" charset="0"/>
                    <a:cs typeface="宋体" charset="0"/>
                  </a:rPr>
                  <a:t>亚伯拉罕</a:t>
                </a: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 Antiqu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4501" name="Rectangle 53"/>
              <p:cNvSpPr>
                <a:spLocks noChangeArrowheads="1"/>
              </p:cNvSpPr>
              <p:nvPr/>
            </p:nvSpPr>
            <p:spPr bwMode="auto">
              <a:xfrm>
                <a:off x="5180" y="2529"/>
                <a:ext cx="431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4502" name="Line 54"/>
              <p:cNvSpPr>
                <a:spLocks noChangeShapeType="1"/>
              </p:cNvSpPr>
              <p:nvPr/>
            </p:nvSpPr>
            <p:spPr bwMode="auto">
              <a:xfrm flipV="1">
                <a:off x="5107" y="2409"/>
                <a:ext cx="5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4503" name="Line 55"/>
              <p:cNvSpPr>
                <a:spLocks noChangeShapeType="1"/>
              </p:cNvSpPr>
              <p:nvPr/>
            </p:nvSpPr>
            <p:spPr bwMode="auto">
              <a:xfrm flipV="1">
                <a:off x="5107" y="2772"/>
                <a:ext cx="533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4504" name="Line 56"/>
              <p:cNvSpPr>
                <a:spLocks noChangeShapeType="1"/>
              </p:cNvSpPr>
              <p:nvPr/>
            </p:nvSpPr>
            <p:spPr bwMode="auto">
              <a:xfrm flipV="1">
                <a:off x="5107" y="2896"/>
                <a:ext cx="528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744505" name="Rectangle 57"/>
            <p:cNvSpPr>
              <a:spLocks noChangeArrowheads="1"/>
            </p:cNvSpPr>
            <p:nvPr/>
          </p:nvSpPr>
          <p:spPr bwMode="auto">
            <a:xfrm>
              <a:off x="5155" y="2535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kumimoji="0" lang="en-US" altLang="zh-CN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- </a:t>
              </a: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</a:t>
              </a:r>
            </a:p>
          </p:txBody>
        </p:sp>
      </p:grpSp>
      <p:sp>
        <p:nvSpPr>
          <p:cNvPr id="744506" name="Text Box 58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44508" name="Rectangle 60"/>
          <p:cNvSpPr>
            <a:spLocks noChangeArrowheads="1"/>
          </p:cNvSpPr>
          <p:nvPr/>
        </p:nvSpPr>
        <p:spPr bwMode="auto">
          <a:xfrm>
            <a:off x="3457575" y="2678113"/>
            <a:ext cx="163513" cy="3524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44509" name="Freeform 61"/>
          <p:cNvSpPr>
            <a:spLocks/>
          </p:cNvSpPr>
          <p:nvPr/>
        </p:nvSpPr>
        <p:spPr bwMode="auto">
          <a:xfrm>
            <a:off x="771525" y="1719263"/>
            <a:ext cx="6410325" cy="4614862"/>
          </a:xfrm>
          <a:custGeom>
            <a:avLst/>
            <a:gdLst>
              <a:gd name="T0" fmla="*/ 2664 w 4038"/>
              <a:gd name="T1" fmla="*/ 2765 h 2907"/>
              <a:gd name="T2" fmla="*/ 831 w 4038"/>
              <a:gd name="T3" fmla="*/ 2907 h 2907"/>
              <a:gd name="T4" fmla="*/ 294 w 4038"/>
              <a:gd name="T5" fmla="*/ 2816 h 2907"/>
              <a:gd name="T6" fmla="*/ 142 w 4038"/>
              <a:gd name="T7" fmla="*/ 2724 h 2907"/>
              <a:gd name="T8" fmla="*/ 61 w 4038"/>
              <a:gd name="T9" fmla="*/ 2583 h 2907"/>
              <a:gd name="T10" fmla="*/ 91 w 4038"/>
              <a:gd name="T11" fmla="*/ 1307 h 2907"/>
              <a:gd name="T12" fmla="*/ 274 w 4038"/>
              <a:gd name="T13" fmla="*/ 892 h 2907"/>
              <a:gd name="T14" fmla="*/ 547 w 4038"/>
              <a:gd name="T15" fmla="*/ 557 h 2907"/>
              <a:gd name="T16" fmla="*/ 790 w 4038"/>
              <a:gd name="T17" fmla="*/ 517 h 2907"/>
              <a:gd name="T18" fmla="*/ 1317 w 4038"/>
              <a:gd name="T19" fmla="*/ 760 h 2907"/>
              <a:gd name="T20" fmla="*/ 1560 w 4038"/>
              <a:gd name="T21" fmla="*/ 568 h 2907"/>
              <a:gd name="T22" fmla="*/ 1428 w 4038"/>
              <a:gd name="T23" fmla="*/ 416 h 2907"/>
              <a:gd name="T24" fmla="*/ 1560 w 4038"/>
              <a:gd name="T25" fmla="*/ 304 h 2907"/>
              <a:gd name="T26" fmla="*/ 2238 w 4038"/>
              <a:gd name="T27" fmla="*/ 132 h 2907"/>
              <a:gd name="T28" fmla="*/ 2370 w 4038"/>
              <a:gd name="T29" fmla="*/ 31 h 2907"/>
              <a:gd name="T30" fmla="*/ 2795 w 4038"/>
              <a:gd name="T31" fmla="*/ 51 h 2907"/>
              <a:gd name="T32" fmla="*/ 2988 w 4038"/>
              <a:gd name="T33" fmla="*/ 304 h 2907"/>
              <a:gd name="T34" fmla="*/ 3079 w 4038"/>
              <a:gd name="T35" fmla="*/ 527 h 2907"/>
              <a:gd name="T36" fmla="*/ 3241 w 4038"/>
              <a:gd name="T37" fmla="*/ 709 h 2907"/>
              <a:gd name="T38" fmla="*/ 3413 w 4038"/>
              <a:gd name="T39" fmla="*/ 800 h 2907"/>
              <a:gd name="T40" fmla="*/ 3666 w 4038"/>
              <a:gd name="T41" fmla="*/ 932 h 2907"/>
              <a:gd name="T42" fmla="*/ 3940 w 4038"/>
              <a:gd name="T43" fmla="*/ 1398 h 2907"/>
              <a:gd name="T44" fmla="*/ 3737 w 4038"/>
              <a:gd name="T45" fmla="*/ 1276 h 2907"/>
              <a:gd name="T46" fmla="*/ 3443 w 4038"/>
              <a:gd name="T47" fmla="*/ 1114 h 2907"/>
              <a:gd name="T48" fmla="*/ 3200 w 4038"/>
              <a:gd name="T49" fmla="*/ 1256 h 2907"/>
              <a:gd name="T50" fmla="*/ 3281 w 4038"/>
              <a:gd name="T51" fmla="*/ 1327 h 2907"/>
              <a:gd name="T52" fmla="*/ 3281 w 4038"/>
              <a:gd name="T53" fmla="*/ 1489 h 2907"/>
              <a:gd name="T54" fmla="*/ 2998 w 4038"/>
              <a:gd name="T55" fmla="*/ 1742 h 2907"/>
              <a:gd name="T56" fmla="*/ 2886 w 4038"/>
              <a:gd name="T57" fmla="*/ 1833 h 2907"/>
              <a:gd name="T58" fmla="*/ 2805 w 4038"/>
              <a:gd name="T59" fmla="*/ 1914 h 2907"/>
              <a:gd name="T60" fmla="*/ 2826 w 4038"/>
              <a:gd name="T61" fmla="*/ 2319 h 2907"/>
              <a:gd name="T62" fmla="*/ 2866 w 4038"/>
              <a:gd name="T63" fmla="*/ 2583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38" h="2907">
                <a:moveTo>
                  <a:pt x="2765" y="2724"/>
                </a:moveTo>
                <a:cubicBezTo>
                  <a:pt x="2730" y="2748"/>
                  <a:pt x="2704" y="2752"/>
                  <a:pt x="2664" y="2765"/>
                </a:cubicBezTo>
                <a:cubicBezTo>
                  <a:pt x="2511" y="2810"/>
                  <a:pt x="2356" y="2830"/>
                  <a:pt x="2198" y="2846"/>
                </a:cubicBezTo>
                <a:cubicBezTo>
                  <a:pt x="1744" y="2832"/>
                  <a:pt x="1276" y="2795"/>
                  <a:pt x="831" y="2907"/>
                </a:cubicBezTo>
                <a:cubicBezTo>
                  <a:pt x="736" y="2903"/>
                  <a:pt x="641" y="2902"/>
                  <a:pt x="547" y="2897"/>
                </a:cubicBezTo>
                <a:cubicBezTo>
                  <a:pt x="460" y="2891"/>
                  <a:pt x="377" y="2836"/>
                  <a:pt x="294" y="2816"/>
                </a:cubicBezTo>
                <a:cubicBezTo>
                  <a:pt x="267" y="2802"/>
                  <a:pt x="237" y="2792"/>
                  <a:pt x="213" y="2775"/>
                </a:cubicBezTo>
                <a:cubicBezTo>
                  <a:pt x="189" y="2758"/>
                  <a:pt x="142" y="2724"/>
                  <a:pt x="142" y="2724"/>
                </a:cubicBezTo>
                <a:cubicBezTo>
                  <a:pt x="125" y="2699"/>
                  <a:pt x="105" y="2678"/>
                  <a:pt x="91" y="2653"/>
                </a:cubicBezTo>
                <a:cubicBezTo>
                  <a:pt x="78" y="2631"/>
                  <a:pt x="72" y="2605"/>
                  <a:pt x="61" y="2583"/>
                </a:cubicBezTo>
                <a:cubicBezTo>
                  <a:pt x="48" y="2531"/>
                  <a:pt x="26" y="2481"/>
                  <a:pt x="10" y="2431"/>
                </a:cubicBezTo>
                <a:cubicBezTo>
                  <a:pt x="16" y="2055"/>
                  <a:pt x="0" y="1674"/>
                  <a:pt x="91" y="1307"/>
                </a:cubicBezTo>
                <a:cubicBezTo>
                  <a:pt x="106" y="1243"/>
                  <a:pt x="145" y="1183"/>
                  <a:pt x="172" y="1124"/>
                </a:cubicBezTo>
                <a:cubicBezTo>
                  <a:pt x="206" y="1047"/>
                  <a:pt x="226" y="960"/>
                  <a:pt x="274" y="892"/>
                </a:cubicBezTo>
                <a:cubicBezTo>
                  <a:pt x="304" y="798"/>
                  <a:pt x="381" y="674"/>
                  <a:pt x="466" y="618"/>
                </a:cubicBezTo>
                <a:cubicBezTo>
                  <a:pt x="491" y="579"/>
                  <a:pt x="509" y="578"/>
                  <a:pt x="547" y="557"/>
                </a:cubicBezTo>
                <a:cubicBezTo>
                  <a:pt x="597" y="527"/>
                  <a:pt x="600" y="521"/>
                  <a:pt x="658" y="507"/>
                </a:cubicBezTo>
                <a:cubicBezTo>
                  <a:pt x="702" y="510"/>
                  <a:pt x="746" y="511"/>
                  <a:pt x="790" y="517"/>
                </a:cubicBezTo>
                <a:cubicBezTo>
                  <a:pt x="822" y="521"/>
                  <a:pt x="840" y="546"/>
                  <a:pt x="871" y="557"/>
                </a:cubicBezTo>
                <a:cubicBezTo>
                  <a:pt x="988" y="674"/>
                  <a:pt x="1158" y="721"/>
                  <a:pt x="1317" y="760"/>
                </a:cubicBezTo>
                <a:cubicBezTo>
                  <a:pt x="1421" y="753"/>
                  <a:pt x="1473" y="757"/>
                  <a:pt x="1560" y="730"/>
                </a:cubicBezTo>
                <a:cubicBezTo>
                  <a:pt x="1578" y="673"/>
                  <a:pt x="1589" y="626"/>
                  <a:pt x="1560" y="568"/>
                </a:cubicBezTo>
                <a:cubicBezTo>
                  <a:pt x="1550" y="549"/>
                  <a:pt x="1522" y="539"/>
                  <a:pt x="1509" y="527"/>
                </a:cubicBezTo>
                <a:cubicBezTo>
                  <a:pt x="1468" y="491"/>
                  <a:pt x="1444" y="466"/>
                  <a:pt x="1428" y="416"/>
                </a:cubicBezTo>
                <a:cubicBezTo>
                  <a:pt x="1431" y="399"/>
                  <a:pt x="1431" y="381"/>
                  <a:pt x="1438" y="365"/>
                </a:cubicBezTo>
                <a:cubicBezTo>
                  <a:pt x="1454" y="320"/>
                  <a:pt x="1519" y="313"/>
                  <a:pt x="1560" y="304"/>
                </a:cubicBezTo>
                <a:cubicBezTo>
                  <a:pt x="1707" y="309"/>
                  <a:pt x="1886" y="337"/>
                  <a:pt x="2036" y="314"/>
                </a:cubicBezTo>
                <a:cubicBezTo>
                  <a:pt x="2127" y="283"/>
                  <a:pt x="2159" y="182"/>
                  <a:pt x="2238" y="132"/>
                </a:cubicBezTo>
                <a:cubicBezTo>
                  <a:pt x="2272" y="109"/>
                  <a:pt x="2308" y="86"/>
                  <a:pt x="2340" y="61"/>
                </a:cubicBezTo>
                <a:cubicBezTo>
                  <a:pt x="2350" y="52"/>
                  <a:pt x="2357" y="37"/>
                  <a:pt x="2370" y="31"/>
                </a:cubicBezTo>
                <a:cubicBezTo>
                  <a:pt x="2398" y="15"/>
                  <a:pt x="2430" y="11"/>
                  <a:pt x="2461" y="0"/>
                </a:cubicBezTo>
                <a:cubicBezTo>
                  <a:pt x="2574" y="8"/>
                  <a:pt x="2686" y="14"/>
                  <a:pt x="2795" y="51"/>
                </a:cubicBezTo>
                <a:cubicBezTo>
                  <a:pt x="2837" y="91"/>
                  <a:pt x="2880" y="125"/>
                  <a:pt x="2917" y="173"/>
                </a:cubicBezTo>
                <a:cubicBezTo>
                  <a:pt x="2947" y="212"/>
                  <a:pt x="2958" y="262"/>
                  <a:pt x="2988" y="304"/>
                </a:cubicBezTo>
                <a:cubicBezTo>
                  <a:pt x="3000" y="343"/>
                  <a:pt x="3013" y="419"/>
                  <a:pt x="3038" y="456"/>
                </a:cubicBezTo>
                <a:cubicBezTo>
                  <a:pt x="3059" y="487"/>
                  <a:pt x="3063" y="490"/>
                  <a:pt x="3079" y="527"/>
                </a:cubicBezTo>
                <a:cubicBezTo>
                  <a:pt x="3093" y="560"/>
                  <a:pt x="3102" y="582"/>
                  <a:pt x="3130" y="608"/>
                </a:cubicBezTo>
                <a:cubicBezTo>
                  <a:pt x="3146" y="657"/>
                  <a:pt x="3192" y="692"/>
                  <a:pt x="3241" y="709"/>
                </a:cubicBezTo>
                <a:cubicBezTo>
                  <a:pt x="3288" y="758"/>
                  <a:pt x="3299" y="735"/>
                  <a:pt x="3352" y="770"/>
                </a:cubicBezTo>
                <a:cubicBezTo>
                  <a:pt x="3391" y="795"/>
                  <a:pt x="3371" y="786"/>
                  <a:pt x="3413" y="800"/>
                </a:cubicBezTo>
                <a:cubicBezTo>
                  <a:pt x="3447" y="823"/>
                  <a:pt x="3473" y="830"/>
                  <a:pt x="3514" y="841"/>
                </a:cubicBezTo>
                <a:cubicBezTo>
                  <a:pt x="3555" y="880"/>
                  <a:pt x="3611" y="913"/>
                  <a:pt x="3666" y="932"/>
                </a:cubicBezTo>
                <a:cubicBezTo>
                  <a:pt x="3775" y="1036"/>
                  <a:pt x="3922" y="1095"/>
                  <a:pt x="4011" y="1226"/>
                </a:cubicBezTo>
                <a:cubicBezTo>
                  <a:pt x="4038" y="1309"/>
                  <a:pt x="4019" y="1371"/>
                  <a:pt x="3940" y="1398"/>
                </a:cubicBezTo>
                <a:cubicBezTo>
                  <a:pt x="3877" y="1377"/>
                  <a:pt x="3818" y="1350"/>
                  <a:pt x="3768" y="1307"/>
                </a:cubicBezTo>
                <a:cubicBezTo>
                  <a:pt x="3756" y="1297"/>
                  <a:pt x="3748" y="1284"/>
                  <a:pt x="3737" y="1276"/>
                </a:cubicBezTo>
                <a:cubicBezTo>
                  <a:pt x="3724" y="1267"/>
                  <a:pt x="3709" y="1264"/>
                  <a:pt x="3697" y="1256"/>
                </a:cubicBezTo>
                <a:cubicBezTo>
                  <a:pt x="3614" y="1201"/>
                  <a:pt x="3539" y="1145"/>
                  <a:pt x="3443" y="1114"/>
                </a:cubicBezTo>
                <a:cubicBezTo>
                  <a:pt x="3359" y="1121"/>
                  <a:pt x="3279" y="1129"/>
                  <a:pt x="3200" y="1155"/>
                </a:cubicBezTo>
                <a:cubicBezTo>
                  <a:pt x="3179" y="1185"/>
                  <a:pt x="3173" y="1223"/>
                  <a:pt x="3200" y="1256"/>
                </a:cubicBezTo>
                <a:cubicBezTo>
                  <a:pt x="3207" y="1265"/>
                  <a:pt x="3221" y="1267"/>
                  <a:pt x="3231" y="1276"/>
                </a:cubicBezTo>
                <a:cubicBezTo>
                  <a:pt x="3248" y="1291"/>
                  <a:pt x="3264" y="1310"/>
                  <a:pt x="3281" y="1327"/>
                </a:cubicBezTo>
                <a:cubicBezTo>
                  <a:pt x="3287" y="1333"/>
                  <a:pt x="3302" y="1347"/>
                  <a:pt x="3302" y="1347"/>
                </a:cubicBezTo>
                <a:cubicBezTo>
                  <a:pt x="3323" y="1412"/>
                  <a:pt x="3336" y="1436"/>
                  <a:pt x="3281" y="1489"/>
                </a:cubicBezTo>
                <a:cubicBezTo>
                  <a:pt x="3258" y="1556"/>
                  <a:pt x="3145" y="1636"/>
                  <a:pt x="3089" y="1681"/>
                </a:cubicBezTo>
                <a:cubicBezTo>
                  <a:pt x="3088" y="1681"/>
                  <a:pt x="3013" y="1731"/>
                  <a:pt x="2998" y="1742"/>
                </a:cubicBezTo>
                <a:cubicBezTo>
                  <a:pt x="2987" y="1748"/>
                  <a:pt x="2967" y="1762"/>
                  <a:pt x="2967" y="1762"/>
                </a:cubicBezTo>
                <a:cubicBezTo>
                  <a:pt x="2909" y="1851"/>
                  <a:pt x="3006" y="1710"/>
                  <a:pt x="2886" y="1833"/>
                </a:cubicBezTo>
                <a:cubicBezTo>
                  <a:pt x="2869" y="1850"/>
                  <a:pt x="2852" y="1867"/>
                  <a:pt x="2836" y="1884"/>
                </a:cubicBezTo>
                <a:cubicBezTo>
                  <a:pt x="2825" y="1894"/>
                  <a:pt x="2815" y="1903"/>
                  <a:pt x="2805" y="1914"/>
                </a:cubicBezTo>
                <a:cubicBezTo>
                  <a:pt x="2781" y="1937"/>
                  <a:pt x="2745" y="1995"/>
                  <a:pt x="2745" y="1995"/>
                </a:cubicBezTo>
                <a:cubicBezTo>
                  <a:pt x="2752" y="2099"/>
                  <a:pt x="2742" y="2239"/>
                  <a:pt x="2826" y="2319"/>
                </a:cubicBezTo>
                <a:cubicBezTo>
                  <a:pt x="2838" y="2358"/>
                  <a:pt x="2860" y="2391"/>
                  <a:pt x="2876" y="2431"/>
                </a:cubicBezTo>
                <a:cubicBezTo>
                  <a:pt x="2872" y="2481"/>
                  <a:pt x="2871" y="2532"/>
                  <a:pt x="2866" y="2583"/>
                </a:cubicBezTo>
                <a:cubicBezTo>
                  <a:pt x="2861" y="2624"/>
                  <a:pt x="2796" y="2692"/>
                  <a:pt x="2765" y="2724"/>
                </a:cubicBezTo>
                <a:close/>
              </a:path>
            </a:pathLst>
          </a:custGeom>
          <a:noFill/>
          <a:ln w="57150" cap="flat" cmpd="sng">
            <a:solidFill>
              <a:srgbClr val="1EDE17"/>
            </a:solidFill>
            <a:prstDash val="solid"/>
            <a:round/>
            <a:headEnd/>
            <a:tailEnd/>
          </a:ln>
          <a:effectLst>
            <a:outerShdw blurRad="63500"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44510" name="Text Box 62"/>
          <p:cNvSpPr txBox="1">
            <a:spLocks noChangeArrowheads="1"/>
          </p:cNvSpPr>
          <p:nvPr/>
        </p:nvSpPr>
        <p:spPr bwMode="auto">
          <a:xfrm>
            <a:off x="1689100" y="884238"/>
            <a:ext cx="5948363" cy="641350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比较</a:t>
            </a:r>
            <a:r>
              <a:rPr kumimoji="0" lang="ja-JP" altLang="en-US" sz="3600" b="1" i="1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今天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所被赋予的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</a:rPr>
              <a:t>...</a:t>
            </a:r>
          </a:p>
        </p:txBody>
      </p:sp>
      <p:sp>
        <p:nvSpPr>
          <p:cNvPr id="744511" name="Text Box 63"/>
          <p:cNvSpPr txBox="1">
            <a:spLocks noChangeArrowheads="1"/>
          </p:cNvSpPr>
          <p:nvPr/>
        </p:nvSpPr>
        <p:spPr bwMode="auto">
          <a:xfrm>
            <a:off x="519113" y="4251325"/>
            <a:ext cx="2122487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以实玛利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44512" name="Text Box 64"/>
          <p:cNvSpPr txBox="1">
            <a:spLocks noChangeArrowheads="1"/>
          </p:cNvSpPr>
          <p:nvPr/>
        </p:nvSpPr>
        <p:spPr bwMode="auto">
          <a:xfrm>
            <a:off x="3575050" y="2452688"/>
            <a:ext cx="1831975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以撒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44513" name="Text Box 65"/>
          <p:cNvSpPr txBox="1">
            <a:spLocks noChangeArrowheads="1"/>
          </p:cNvSpPr>
          <p:nvPr/>
        </p:nvSpPr>
        <p:spPr bwMode="auto">
          <a:xfrm>
            <a:off x="5443538" y="4360863"/>
            <a:ext cx="2236787" cy="10668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</a:rPr>
              <a:t>为什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</a:rPr>
              <a:t>么差距这么大?</a:t>
            </a:r>
          </a:p>
        </p:txBody>
      </p:sp>
      <p:sp>
        <p:nvSpPr>
          <p:cNvPr id="744517" name="Line 69"/>
          <p:cNvSpPr>
            <a:spLocks noChangeShapeType="1"/>
          </p:cNvSpPr>
          <p:nvPr/>
        </p:nvSpPr>
        <p:spPr bwMode="auto">
          <a:xfrm flipH="1">
            <a:off x="1377950" y="788988"/>
            <a:ext cx="12700" cy="512445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7949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4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4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4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4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44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4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4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4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4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44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44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508" grpId="0" animBg="1"/>
      <p:bldP spid="744509" grpId="0" animBg="1"/>
      <p:bldP spid="744511" grpId="0" autoUpdateAnimBg="0"/>
      <p:bldP spid="744512" grpId="0" autoUpdateAnimBg="0"/>
      <p:bldP spid="744513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746512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宋体" charset="0"/>
              <a:cs typeface="宋体" charset="0"/>
            </a:endParaRPr>
          </a:p>
        </p:txBody>
      </p:sp>
      <p:grpSp>
        <p:nvGrpSpPr>
          <p:cNvPr id="746513" name="Group 1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6514" name="Rectangle 1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>
                  <a:ln>
                    <a:noFill/>
                  </a:ln>
                  <a:solidFill>
                    <a:srgbClr val="FFD34A"/>
                  </a:solidFill>
                  <a:effectLst/>
                  <a:uLnTx/>
                  <a:uFillTx/>
                  <a:latin typeface="Times" charset="0"/>
                  <a:ea typeface="宋体" charset="0"/>
                  <a:cs typeface="宋体" charset="0"/>
                </a:rPr>
                <a:t>7</a:t>
              </a:r>
            </a:p>
          </p:txBody>
        </p:sp>
        <p:sp>
          <p:nvSpPr>
            <p:cNvPr id="746515" name="Line 1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pic>
        <p:nvPicPr>
          <p:cNvPr id="746518" name="Picture 2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800" y="1106488"/>
            <a:ext cx="7332663" cy="46021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46499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46520" name="Rectangle 24"/>
          <p:cNvSpPr>
            <a:spLocks noChangeArrowheads="1"/>
          </p:cNvSpPr>
          <p:nvPr/>
        </p:nvSpPr>
        <p:spPr bwMode="auto">
          <a:xfrm>
            <a:off x="5451475" y="2081213"/>
            <a:ext cx="379413" cy="6445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46522" name="Rectangle 2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34</a:t>
            </a:r>
          </a:p>
        </p:txBody>
      </p:sp>
      <p:sp>
        <p:nvSpPr>
          <p:cNvPr id="746524" name="Text Box 28"/>
          <p:cNvSpPr txBox="1">
            <a:spLocks noChangeArrowheads="1"/>
          </p:cNvSpPr>
          <p:nvPr/>
        </p:nvSpPr>
        <p:spPr bwMode="auto">
          <a:xfrm>
            <a:off x="1693863" y="350838"/>
            <a:ext cx="5948362" cy="701675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</a:rPr>
              <a:t>版图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</a:rPr>
              <a:t>比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</a:rPr>
              <a:t>较...</a:t>
            </a:r>
          </a:p>
        </p:txBody>
      </p:sp>
      <p:sp>
        <p:nvSpPr>
          <p:cNvPr id="746526" name="Text Box 30"/>
          <p:cNvSpPr txBox="1">
            <a:spLocks noChangeArrowheads="1"/>
          </p:cNvSpPr>
          <p:nvPr/>
        </p:nvSpPr>
        <p:spPr bwMode="auto">
          <a:xfrm>
            <a:off x="3117850" y="1144588"/>
            <a:ext cx="2600325" cy="330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</a:t>
            </a:r>
            <a:r>
              <a:rPr kumimoji="0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16CA27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以色列与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6CA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/>
                <a:ea typeface="宋体" charset="0"/>
                <a:cs typeface="宋体" charset="0"/>
              </a:rPr>
              <a:t>…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6CA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46529" name="Rectangle 33"/>
          <p:cNvSpPr>
            <a:spLocks noChangeArrowheads="1"/>
          </p:cNvSpPr>
          <p:nvPr/>
        </p:nvSpPr>
        <p:spPr bwMode="auto">
          <a:xfrm>
            <a:off x="1062038" y="4222750"/>
            <a:ext cx="3025775" cy="374650"/>
          </a:xfrm>
          <a:prstGeom prst="rect">
            <a:avLst/>
          </a:prstGeom>
          <a:solidFill>
            <a:srgbClr val="A5A5A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46530" name="Text Box 34"/>
          <p:cNvSpPr txBox="1">
            <a:spLocks noChangeArrowheads="1"/>
          </p:cNvSpPr>
          <p:nvPr/>
        </p:nvSpPr>
        <p:spPr bwMode="auto">
          <a:xfrm>
            <a:off x="1179513" y="4065588"/>
            <a:ext cx="29162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A000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</a:rPr>
              <a:t>阿拉伯世界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1A0004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grpSp>
        <p:nvGrpSpPr>
          <p:cNvPr id="746532" name="Group 36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grpSp>
          <p:nvGrpSpPr>
            <p:cNvPr id="746533" name="Group 37"/>
            <p:cNvGrpSpPr>
              <a:grpSpLocks/>
            </p:cNvGrpSpPr>
            <p:nvPr/>
          </p:nvGrpSpPr>
          <p:grpSpPr bwMode="auto">
            <a:xfrm>
              <a:off x="5038" y="2162"/>
              <a:ext cx="634" cy="776"/>
              <a:chOff x="5038" y="2162"/>
              <a:chExt cx="634" cy="776"/>
            </a:xfrm>
          </p:grpSpPr>
          <p:sp>
            <p:nvSpPr>
              <p:cNvPr id="746534" name="Freeform 38"/>
              <p:cNvSpPr>
                <a:spLocks/>
              </p:cNvSpPr>
              <p:nvPr/>
            </p:nvSpPr>
            <p:spPr bwMode="auto">
              <a:xfrm>
                <a:off x="5521" y="22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6535" name="AutoShape 39"/>
              <p:cNvSpPr>
                <a:spLocks noChangeArrowheads="1"/>
              </p:cNvSpPr>
              <p:nvPr/>
            </p:nvSpPr>
            <p:spPr bwMode="auto">
              <a:xfrm>
                <a:off x="5073" y="2178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6536" name="Rectangle 40"/>
              <p:cNvSpPr>
                <a:spLocks noChangeArrowheads="1"/>
              </p:cNvSpPr>
              <p:nvPr/>
            </p:nvSpPr>
            <p:spPr bwMode="auto">
              <a:xfrm>
                <a:off x="5072" y="2277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6537" name="AutoShape 41"/>
              <p:cNvSpPr>
                <a:spLocks noChangeArrowheads="1"/>
              </p:cNvSpPr>
              <p:nvPr/>
            </p:nvSpPr>
            <p:spPr bwMode="auto">
              <a:xfrm>
                <a:off x="5085" y="2194"/>
                <a:ext cx="436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6538" name="Line 42"/>
              <p:cNvSpPr>
                <a:spLocks noChangeShapeType="1"/>
              </p:cNvSpPr>
              <p:nvPr/>
            </p:nvSpPr>
            <p:spPr bwMode="auto">
              <a:xfrm flipV="1">
                <a:off x="5111" y="2529"/>
                <a:ext cx="52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6539" name="Line 43"/>
              <p:cNvSpPr>
                <a:spLocks noChangeShapeType="1"/>
              </p:cNvSpPr>
              <p:nvPr/>
            </p:nvSpPr>
            <p:spPr bwMode="auto">
              <a:xfrm flipV="1">
                <a:off x="5111" y="2657"/>
                <a:ext cx="53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6540" name="Rectangle 44"/>
              <p:cNvSpPr>
                <a:spLocks noChangeArrowheads="1"/>
              </p:cNvSpPr>
              <p:nvPr/>
            </p:nvSpPr>
            <p:spPr bwMode="auto">
              <a:xfrm>
                <a:off x="5315" y="2558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6541" name="Rectangle 45"/>
              <p:cNvSpPr>
                <a:spLocks noChangeArrowheads="1"/>
              </p:cNvSpPr>
              <p:nvPr/>
            </p:nvSpPr>
            <p:spPr bwMode="auto">
              <a:xfrm>
                <a:off x="5038" y="2409"/>
                <a:ext cx="59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  地－</a:t>
                </a:r>
                <a:r>
                  <a:rPr kumimoji="0" lang="zh-CN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裔</a:t>
                </a: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－福</a:t>
                </a: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6542" name="Rectangle 46"/>
              <p:cNvSpPr>
                <a:spLocks noChangeArrowheads="1"/>
              </p:cNvSpPr>
              <p:nvPr/>
            </p:nvSpPr>
            <p:spPr bwMode="auto">
              <a:xfrm>
                <a:off x="5156" y="264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6543" name="Rectangle 47"/>
              <p:cNvSpPr>
                <a:spLocks noChangeArrowheads="1"/>
              </p:cNvSpPr>
              <p:nvPr/>
            </p:nvSpPr>
            <p:spPr bwMode="auto">
              <a:xfrm>
                <a:off x="5267" y="277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6544" name="Rectangle 48"/>
              <p:cNvSpPr>
                <a:spLocks noChangeArrowheads="1"/>
              </p:cNvSpPr>
              <p:nvPr/>
            </p:nvSpPr>
            <p:spPr bwMode="auto">
              <a:xfrm>
                <a:off x="5194" y="2302"/>
                <a:ext cx="32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 VAG Rounded Bold" charset="0"/>
                    <a:ea typeface="宋体" charset="0"/>
                    <a:cs typeface="宋体" charset="0"/>
                  </a:rPr>
                  <a:t>呼召</a:t>
                </a:r>
                <a:r>
                  <a:rPr kumimoji="0" lang="zh-CN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 VAG Rounded Bold" charset="0"/>
                    <a:ea typeface="宋体" charset="0"/>
                    <a:cs typeface="宋体" charset="0"/>
                  </a:rPr>
                  <a:t> </a:t>
                </a:r>
              </a:p>
            </p:txBody>
          </p:sp>
          <p:sp>
            <p:nvSpPr>
              <p:cNvPr id="746545" name="Rectangle 49"/>
              <p:cNvSpPr>
                <a:spLocks noChangeArrowheads="1"/>
              </p:cNvSpPr>
              <p:nvPr/>
            </p:nvSpPr>
            <p:spPr bwMode="auto">
              <a:xfrm>
                <a:off x="5092" y="2162"/>
                <a:ext cx="43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ook Antiqua" charset="0"/>
                    <a:ea typeface="宋体" charset="0"/>
                    <a:cs typeface="宋体" charset="0"/>
                  </a:rPr>
                  <a:t>亚伯拉罕</a:t>
                </a: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 Antiqu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6546" name="Rectangle 50"/>
              <p:cNvSpPr>
                <a:spLocks noChangeArrowheads="1"/>
              </p:cNvSpPr>
              <p:nvPr/>
            </p:nvSpPr>
            <p:spPr bwMode="auto">
              <a:xfrm>
                <a:off x="5180" y="2529"/>
                <a:ext cx="431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6547" name="Line 51"/>
              <p:cNvSpPr>
                <a:spLocks noChangeShapeType="1"/>
              </p:cNvSpPr>
              <p:nvPr/>
            </p:nvSpPr>
            <p:spPr bwMode="auto">
              <a:xfrm flipV="1">
                <a:off x="5107" y="2409"/>
                <a:ext cx="5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6548" name="Line 52"/>
              <p:cNvSpPr>
                <a:spLocks noChangeShapeType="1"/>
              </p:cNvSpPr>
              <p:nvPr/>
            </p:nvSpPr>
            <p:spPr bwMode="auto">
              <a:xfrm flipV="1">
                <a:off x="5107" y="2772"/>
                <a:ext cx="533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6549" name="Line 53"/>
              <p:cNvSpPr>
                <a:spLocks noChangeShapeType="1"/>
              </p:cNvSpPr>
              <p:nvPr/>
            </p:nvSpPr>
            <p:spPr bwMode="auto">
              <a:xfrm flipV="1">
                <a:off x="5107" y="2896"/>
                <a:ext cx="528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746550" name="Rectangle 54"/>
            <p:cNvSpPr>
              <a:spLocks noChangeArrowheads="1"/>
            </p:cNvSpPr>
            <p:nvPr/>
          </p:nvSpPr>
          <p:spPr bwMode="auto">
            <a:xfrm>
              <a:off x="5155" y="2535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kumimoji="0" lang="en-US" altLang="zh-CN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- </a:t>
              </a: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</a:t>
              </a:r>
            </a:p>
          </p:txBody>
        </p:sp>
      </p:grpSp>
      <p:sp>
        <p:nvSpPr>
          <p:cNvPr id="746551" name="Text Box 55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6379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745475" name="Text Box 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宋体" charset="0"/>
              <a:cs typeface="宋体" charset="0"/>
            </a:endParaRPr>
          </a:p>
        </p:txBody>
      </p:sp>
      <p:grpSp>
        <p:nvGrpSpPr>
          <p:cNvPr id="745476" name="Group 4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5477" name="Rectangle 5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>
                  <a:ln>
                    <a:noFill/>
                  </a:ln>
                  <a:solidFill>
                    <a:srgbClr val="FFD34A"/>
                  </a:solidFill>
                  <a:effectLst/>
                  <a:uLnTx/>
                  <a:uFillTx/>
                  <a:latin typeface="Times" charset="0"/>
                  <a:ea typeface="宋体" charset="0"/>
                  <a:cs typeface="宋体" charset="0"/>
                </a:rPr>
                <a:t>7</a:t>
              </a:r>
            </a:p>
          </p:txBody>
        </p:sp>
        <p:sp>
          <p:nvSpPr>
            <p:cNvPr id="745478" name="Line 6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745481" name="Group 9"/>
          <p:cNvGrpSpPr>
            <a:grpSpLocks/>
          </p:cNvGrpSpPr>
          <p:nvPr/>
        </p:nvGrpSpPr>
        <p:grpSpPr bwMode="auto">
          <a:xfrm>
            <a:off x="617538" y="1089025"/>
            <a:ext cx="7835900" cy="4670425"/>
            <a:chOff x="468" y="819"/>
            <a:chExt cx="4580" cy="2381"/>
          </a:xfrm>
        </p:grpSpPr>
        <p:pic>
          <p:nvPicPr>
            <p:cNvPr id="745482" name="Picture 10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" y="819"/>
              <a:ext cx="4580" cy="2381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5483" name="Freeform 11"/>
            <p:cNvSpPr>
              <a:spLocks/>
            </p:cNvSpPr>
            <p:nvPr/>
          </p:nvSpPr>
          <p:spPr bwMode="auto">
            <a:xfrm>
              <a:off x="2132" y="1717"/>
              <a:ext cx="35" cy="87"/>
            </a:xfrm>
            <a:custGeom>
              <a:avLst/>
              <a:gdLst>
                <a:gd name="T0" fmla="*/ 36 w 72"/>
                <a:gd name="T1" fmla="*/ 207 h 215"/>
                <a:gd name="T2" fmla="*/ 40 w 72"/>
                <a:gd name="T3" fmla="*/ 195 h 215"/>
                <a:gd name="T4" fmla="*/ 44 w 72"/>
                <a:gd name="T5" fmla="*/ 151 h 215"/>
                <a:gd name="T6" fmla="*/ 56 w 72"/>
                <a:gd name="T7" fmla="*/ 127 h 215"/>
                <a:gd name="T8" fmla="*/ 56 w 72"/>
                <a:gd name="T9" fmla="*/ 43 h 215"/>
                <a:gd name="T10" fmla="*/ 72 w 72"/>
                <a:gd name="T11" fmla="*/ 19 h 215"/>
                <a:gd name="T12" fmla="*/ 44 w 72"/>
                <a:gd name="T13" fmla="*/ 11 h 215"/>
                <a:gd name="T14" fmla="*/ 32 w 72"/>
                <a:gd name="T15" fmla="*/ 35 h 215"/>
                <a:gd name="T16" fmla="*/ 24 w 72"/>
                <a:gd name="T17" fmla="*/ 79 h 215"/>
                <a:gd name="T18" fmla="*/ 8 w 72"/>
                <a:gd name="T19" fmla="*/ 103 h 215"/>
                <a:gd name="T20" fmla="*/ 0 w 72"/>
                <a:gd name="T21" fmla="*/ 127 h 215"/>
                <a:gd name="T22" fmla="*/ 4 w 72"/>
                <a:gd name="T23" fmla="*/ 139 h 215"/>
                <a:gd name="T24" fmla="*/ 16 w 72"/>
                <a:gd name="T25" fmla="*/ 147 h 215"/>
                <a:gd name="T26" fmla="*/ 28 w 72"/>
                <a:gd name="T27" fmla="*/ 183 h 215"/>
                <a:gd name="T28" fmla="*/ 36 w 72"/>
                <a:gd name="T29" fmla="*/ 20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215">
                  <a:moveTo>
                    <a:pt x="36" y="207"/>
                  </a:moveTo>
                  <a:cubicBezTo>
                    <a:pt x="37" y="203"/>
                    <a:pt x="39" y="199"/>
                    <a:pt x="40" y="195"/>
                  </a:cubicBezTo>
                  <a:cubicBezTo>
                    <a:pt x="42" y="180"/>
                    <a:pt x="40" y="165"/>
                    <a:pt x="44" y="151"/>
                  </a:cubicBezTo>
                  <a:cubicBezTo>
                    <a:pt x="45" y="142"/>
                    <a:pt x="53" y="135"/>
                    <a:pt x="56" y="127"/>
                  </a:cubicBezTo>
                  <a:cubicBezTo>
                    <a:pt x="45" y="95"/>
                    <a:pt x="44" y="97"/>
                    <a:pt x="56" y="43"/>
                  </a:cubicBezTo>
                  <a:cubicBezTo>
                    <a:pt x="57" y="33"/>
                    <a:pt x="72" y="19"/>
                    <a:pt x="72" y="19"/>
                  </a:cubicBezTo>
                  <a:cubicBezTo>
                    <a:pt x="65" y="0"/>
                    <a:pt x="59" y="0"/>
                    <a:pt x="44" y="11"/>
                  </a:cubicBezTo>
                  <a:cubicBezTo>
                    <a:pt x="41" y="19"/>
                    <a:pt x="34" y="26"/>
                    <a:pt x="32" y="35"/>
                  </a:cubicBezTo>
                  <a:cubicBezTo>
                    <a:pt x="29" y="45"/>
                    <a:pt x="30" y="66"/>
                    <a:pt x="24" y="79"/>
                  </a:cubicBezTo>
                  <a:cubicBezTo>
                    <a:pt x="19" y="87"/>
                    <a:pt x="11" y="93"/>
                    <a:pt x="8" y="103"/>
                  </a:cubicBezTo>
                  <a:cubicBezTo>
                    <a:pt x="5" y="111"/>
                    <a:pt x="0" y="127"/>
                    <a:pt x="0" y="127"/>
                  </a:cubicBezTo>
                  <a:cubicBezTo>
                    <a:pt x="1" y="131"/>
                    <a:pt x="1" y="135"/>
                    <a:pt x="4" y="139"/>
                  </a:cubicBezTo>
                  <a:cubicBezTo>
                    <a:pt x="7" y="142"/>
                    <a:pt x="13" y="142"/>
                    <a:pt x="16" y="147"/>
                  </a:cubicBezTo>
                  <a:cubicBezTo>
                    <a:pt x="22" y="157"/>
                    <a:pt x="24" y="170"/>
                    <a:pt x="28" y="183"/>
                  </a:cubicBezTo>
                  <a:cubicBezTo>
                    <a:pt x="30" y="191"/>
                    <a:pt x="36" y="215"/>
                    <a:pt x="36" y="207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rgbClr val="868686"/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745484" name="Freeform 12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45501" name="Freeform 29"/>
          <p:cNvSpPr>
            <a:spLocks/>
          </p:cNvSpPr>
          <p:nvPr/>
        </p:nvSpPr>
        <p:spPr bwMode="auto">
          <a:xfrm>
            <a:off x="723900" y="1263650"/>
            <a:ext cx="7707313" cy="4456113"/>
          </a:xfrm>
          <a:custGeom>
            <a:avLst/>
            <a:gdLst>
              <a:gd name="T0" fmla="*/ 1280 w 4855"/>
              <a:gd name="T1" fmla="*/ 1044 h 2807"/>
              <a:gd name="T2" fmla="*/ 1152 w 4855"/>
              <a:gd name="T3" fmla="*/ 1100 h 2807"/>
              <a:gd name="T4" fmla="*/ 928 w 4855"/>
              <a:gd name="T5" fmla="*/ 932 h 2807"/>
              <a:gd name="T6" fmla="*/ 288 w 4855"/>
              <a:gd name="T7" fmla="*/ 1036 h 2807"/>
              <a:gd name="T8" fmla="*/ 56 w 4855"/>
              <a:gd name="T9" fmla="*/ 1420 h 2807"/>
              <a:gd name="T10" fmla="*/ 48 w 4855"/>
              <a:gd name="T11" fmla="*/ 1732 h 2807"/>
              <a:gd name="T12" fmla="*/ 208 w 4855"/>
              <a:gd name="T13" fmla="*/ 2068 h 2807"/>
              <a:gd name="T14" fmla="*/ 344 w 4855"/>
              <a:gd name="T15" fmla="*/ 2108 h 2807"/>
              <a:gd name="T16" fmla="*/ 624 w 4855"/>
              <a:gd name="T17" fmla="*/ 2124 h 2807"/>
              <a:gd name="T18" fmla="*/ 840 w 4855"/>
              <a:gd name="T19" fmla="*/ 2076 h 2807"/>
              <a:gd name="T20" fmla="*/ 1032 w 4855"/>
              <a:gd name="T21" fmla="*/ 2124 h 2807"/>
              <a:gd name="T22" fmla="*/ 1104 w 4855"/>
              <a:gd name="T23" fmla="*/ 1956 h 2807"/>
              <a:gd name="T24" fmla="*/ 1440 w 4855"/>
              <a:gd name="T25" fmla="*/ 2068 h 2807"/>
              <a:gd name="T26" fmla="*/ 1488 w 4855"/>
              <a:gd name="T27" fmla="*/ 2036 h 2807"/>
              <a:gd name="T28" fmla="*/ 1736 w 4855"/>
              <a:gd name="T29" fmla="*/ 2156 h 2807"/>
              <a:gd name="T30" fmla="*/ 1744 w 4855"/>
              <a:gd name="T31" fmla="*/ 2492 h 2807"/>
              <a:gd name="T32" fmla="*/ 1800 w 4855"/>
              <a:gd name="T33" fmla="*/ 2740 h 2807"/>
              <a:gd name="T34" fmla="*/ 1944 w 4855"/>
              <a:gd name="T35" fmla="*/ 2396 h 2807"/>
              <a:gd name="T36" fmla="*/ 2200 w 4855"/>
              <a:gd name="T37" fmla="*/ 2068 h 2807"/>
              <a:gd name="T38" fmla="*/ 2096 w 4855"/>
              <a:gd name="T39" fmla="*/ 1860 h 2807"/>
              <a:gd name="T40" fmla="*/ 2464 w 4855"/>
              <a:gd name="T41" fmla="*/ 1620 h 2807"/>
              <a:gd name="T42" fmla="*/ 2504 w 4855"/>
              <a:gd name="T43" fmla="*/ 1460 h 2807"/>
              <a:gd name="T44" fmla="*/ 2624 w 4855"/>
              <a:gd name="T45" fmla="*/ 1396 h 2807"/>
              <a:gd name="T46" fmla="*/ 2984 w 4855"/>
              <a:gd name="T47" fmla="*/ 1540 h 2807"/>
              <a:gd name="T48" fmla="*/ 2960 w 4855"/>
              <a:gd name="T49" fmla="*/ 1876 h 2807"/>
              <a:gd name="T50" fmla="*/ 3040 w 4855"/>
              <a:gd name="T51" fmla="*/ 2244 h 2807"/>
              <a:gd name="T52" fmla="*/ 3336 w 4855"/>
              <a:gd name="T53" fmla="*/ 2012 h 2807"/>
              <a:gd name="T54" fmla="*/ 3256 w 4855"/>
              <a:gd name="T55" fmla="*/ 1748 h 2807"/>
              <a:gd name="T56" fmla="*/ 3456 w 4855"/>
              <a:gd name="T57" fmla="*/ 1556 h 2807"/>
              <a:gd name="T58" fmla="*/ 3608 w 4855"/>
              <a:gd name="T59" fmla="*/ 1876 h 2807"/>
              <a:gd name="T60" fmla="*/ 3752 w 4855"/>
              <a:gd name="T61" fmla="*/ 2212 h 2807"/>
              <a:gd name="T62" fmla="*/ 4048 w 4855"/>
              <a:gd name="T63" fmla="*/ 2660 h 2807"/>
              <a:gd name="T64" fmla="*/ 4696 w 4855"/>
              <a:gd name="T65" fmla="*/ 2732 h 2807"/>
              <a:gd name="T66" fmla="*/ 4800 w 4855"/>
              <a:gd name="T67" fmla="*/ 2492 h 2807"/>
              <a:gd name="T68" fmla="*/ 4472 w 4855"/>
              <a:gd name="T69" fmla="*/ 2284 h 2807"/>
              <a:gd name="T70" fmla="*/ 4280 w 4855"/>
              <a:gd name="T71" fmla="*/ 2180 h 2807"/>
              <a:gd name="T72" fmla="*/ 4072 w 4855"/>
              <a:gd name="T73" fmla="*/ 2204 h 2807"/>
              <a:gd name="T74" fmla="*/ 3912 w 4855"/>
              <a:gd name="T75" fmla="*/ 2060 h 2807"/>
              <a:gd name="T76" fmla="*/ 3792 w 4855"/>
              <a:gd name="T77" fmla="*/ 1644 h 2807"/>
              <a:gd name="T78" fmla="*/ 3376 w 4855"/>
              <a:gd name="T79" fmla="*/ 1284 h 2807"/>
              <a:gd name="T80" fmla="*/ 3000 w 4855"/>
              <a:gd name="T81" fmla="*/ 1276 h 2807"/>
              <a:gd name="T82" fmla="*/ 3176 w 4855"/>
              <a:gd name="T83" fmla="*/ 1068 h 2807"/>
              <a:gd name="T84" fmla="*/ 3680 w 4855"/>
              <a:gd name="T85" fmla="*/ 852 h 2807"/>
              <a:gd name="T86" fmla="*/ 3736 w 4855"/>
              <a:gd name="T87" fmla="*/ 660 h 2807"/>
              <a:gd name="T88" fmla="*/ 3576 w 4855"/>
              <a:gd name="T89" fmla="*/ 508 h 2807"/>
              <a:gd name="T90" fmla="*/ 3384 w 4855"/>
              <a:gd name="T91" fmla="*/ 308 h 2807"/>
              <a:gd name="T92" fmla="*/ 2880 w 4855"/>
              <a:gd name="T93" fmla="*/ 28 h 2807"/>
              <a:gd name="T94" fmla="*/ 2552 w 4855"/>
              <a:gd name="T95" fmla="*/ 220 h 2807"/>
              <a:gd name="T96" fmla="*/ 2136 w 4855"/>
              <a:gd name="T97" fmla="*/ 348 h 2807"/>
              <a:gd name="T98" fmla="*/ 2120 w 4855"/>
              <a:gd name="T99" fmla="*/ 564 h 2807"/>
              <a:gd name="T100" fmla="*/ 2008 w 4855"/>
              <a:gd name="T101" fmla="*/ 636 h 2807"/>
              <a:gd name="T102" fmla="*/ 1816 w 4855"/>
              <a:gd name="T103" fmla="*/ 692 h 2807"/>
              <a:gd name="T104" fmla="*/ 1416 w 4855"/>
              <a:gd name="T105" fmla="*/ 660 h 2807"/>
              <a:gd name="T106" fmla="*/ 1712 w 4855"/>
              <a:gd name="T107" fmla="*/ 1004 h 28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855" h="2807">
                <a:moveTo>
                  <a:pt x="1664" y="1092"/>
                </a:moveTo>
                <a:cubicBezTo>
                  <a:pt x="1650" y="1094"/>
                  <a:pt x="1637" y="1096"/>
                  <a:pt x="1624" y="1100"/>
                </a:cubicBezTo>
                <a:cubicBezTo>
                  <a:pt x="1607" y="1104"/>
                  <a:pt x="1576" y="1116"/>
                  <a:pt x="1576" y="1116"/>
                </a:cubicBezTo>
                <a:cubicBezTo>
                  <a:pt x="1487" y="1110"/>
                  <a:pt x="1433" y="1095"/>
                  <a:pt x="1352" y="1084"/>
                </a:cubicBezTo>
                <a:cubicBezTo>
                  <a:pt x="1327" y="1067"/>
                  <a:pt x="1304" y="1060"/>
                  <a:pt x="1280" y="1044"/>
                </a:cubicBezTo>
                <a:cubicBezTo>
                  <a:pt x="1266" y="1046"/>
                  <a:pt x="1249" y="1042"/>
                  <a:pt x="1240" y="1052"/>
                </a:cubicBezTo>
                <a:cubicBezTo>
                  <a:pt x="1222" y="1069"/>
                  <a:pt x="1237" y="1109"/>
                  <a:pt x="1216" y="1124"/>
                </a:cubicBezTo>
                <a:cubicBezTo>
                  <a:pt x="1208" y="1129"/>
                  <a:pt x="1200" y="1134"/>
                  <a:pt x="1192" y="1140"/>
                </a:cubicBezTo>
                <a:cubicBezTo>
                  <a:pt x="1184" y="1134"/>
                  <a:pt x="1174" y="1130"/>
                  <a:pt x="1168" y="1124"/>
                </a:cubicBezTo>
                <a:cubicBezTo>
                  <a:pt x="1161" y="1117"/>
                  <a:pt x="1159" y="1106"/>
                  <a:pt x="1152" y="1100"/>
                </a:cubicBezTo>
                <a:cubicBezTo>
                  <a:pt x="1141" y="1091"/>
                  <a:pt x="1080" y="1084"/>
                  <a:pt x="1080" y="1084"/>
                </a:cubicBezTo>
                <a:cubicBezTo>
                  <a:pt x="1051" y="1040"/>
                  <a:pt x="1078" y="1068"/>
                  <a:pt x="1008" y="1052"/>
                </a:cubicBezTo>
                <a:cubicBezTo>
                  <a:pt x="991" y="1048"/>
                  <a:pt x="976" y="1041"/>
                  <a:pt x="960" y="1036"/>
                </a:cubicBezTo>
                <a:cubicBezTo>
                  <a:pt x="952" y="1033"/>
                  <a:pt x="936" y="1028"/>
                  <a:pt x="936" y="1028"/>
                </a:cubicBezTo>
                <a:cubicBezTo>
                  <a:pt x="961" y="950"/>
                  <a:pt x="951" y="1001"/>
                  <a:pt x="928" y="932"/>
                </a:cubicBezTo>
                <a:cubicBezTo>
                  <a:pt x="947" y="874"/>
                  <a:pt x="913" y="883"/>
                  <a:pt x="864" y="876"/>
                </a:cubicBezTo>
                <a:cubicBezTo>
                  <a:pt x="505" y="887"/>
                  <a:pt x="709" y="872"/>
                  <a:pt x="536" y="916"/>
                </a:cubicBezTo>
                <a:cubicBezTo>
                  <a:pt x="516" y="928"/>
                  <a:pt x="502" y="951"/>
                  <a:pt x="480" y="956"/>
                </a:cubicBezTo>
                <a:cubicBezTo>
                  <a:pt x="452" y="961"/>
                  <a:pt x="403" y="941"/>
                  <a:pt x="376" y="932"/>
                </a:cubicBezTo>
                <a:cubicBezTo>
                  <a:pt x="359" y="982"/>
                  <a:pt x="341" y="1018"/>
                  <a:pt x="288" y="1036"/>
                </a:cubicBezTo>
                <a:cubicBezTo>
                  <a:pt x="272" y="1081"/>
                  <a:pt x="274" y="1127"/>
                  <a:pt x="232" y="1156"/>
                </a:cubicBezTo>
                <a:cubicBezTo>
                  <a:pt x="226" y="1173"/>
                  <a:pt x="217" y="1212"/>
                  <a:pt x="200" y="1228"/>
                </a:cubicBezTo>
                <a:cubicBezTo>
                  <a:pt x="185" y="1240"/>
                  <a:pt x="152" y="1260"/>
                  <a:pt x="152" y="1260"/>
                </a:cubicBezTo>
                <a:cubicBezTo>
                  <a:pt x="125" y="1299"/>
                  <a:pt x="135" y="1321"/>
                  <a:pt x="96" y="1348"/>
                </a:cubicBezTo>
                <a:cubicBezTo>
                  <a:pt x="87" y="1374"/>
                  <a:pt x="64" y="1393"/>
                  <a:pt x="56" y="1420"/>
                </a:cubicBezTo>
                <a:cubicBezTo>
                  <a:pt x="50" y="1436"/>
                  <a:pt x="49" y="1453"/>
                  <a:pt x="40" y="1468"/>
                </a:cubicBezTo>
                <a:cubicBezTo>
                  <a:pt x="3" y="1523"/>
                  <a:pt x="14" y="1497"/>
                  <a:pt x="0" y="1540"/>
                </a:cubicBezTo>
                <a:cubicBezTo>
                  <a:pt x="49" y="1552"/>
                  <a:pt x="47" y="1565"/>
                  <a:pt x="32" y="1612"/>
                </a:cubicBezTo>
                <a:cubicBezTo>
                  <a:pt x="50" y="1668"/>
                  <a:pt x="53" y="1644"/>
                  <a:pt x="40" y="1684"/>
                </a:cubicBezTo>
                <a:cubicBezTo>
                  <a:pt x="42" y="1700"/>
                  <a:pt x="49" y="1715"/>
                  <a:pt x="48" y="1732"/>
                </a:cubicBezTo>
                <a:cubicBezTo>
                  <a:pt x="46" y="1748"/>
                  <a:pt x="32" y="1780"/>
                  <a:pt x="32" y="1780"/>
                </a:cubicBezTo>
                <a:cubicBezTo>
                  <a:pt x="24" y="1829"/>
                  <a:pt x="11" y="1862"/>
                  <a:pt x="56" y="1892"/>
                </a:cubicBezTo>
                <a:cubicBezTo>
                  <a:pt x="82" y="1932"/>
                  <a:pt x="84" y="1950"/>
                  <a:pt x="128" y="1980"/>
                </a:cubicBezTo>
                <a:cubicBezTo>
                  <a:pt x="138" y="2011"/>
                  <a:pt x="152" y="2028"/>
                  <a:pt x="176" y="2052"/>
                </a:cubicBezTo>
                <a:cubicBezTo>
                  <a:pt x="181" y="2068"/>
                  <a:pt x="181" y="2094"/>
                  <a:pt x="208" y="2068"/>
                </a:cubicBezTo>
                <a:cubicBezTo>
                  <a:pt x="213" y="2062"/>
                  <a:pt x="208" y="2048"/>
                  <a:pt x="216" y="2044"/>
                </a:cubicBezTo>
                <a:cubicBezTo>
                  <a:pt x="227" y="2036"/>
                  <a:pt x="242" y="2038"/>
                  <a:pt x="256" y="2036"/>
                </a:cubicBezTo>
                <a:cubicBezTo>
                  <a:pt x="299" y="2050"/>
                  <a:pt x="268" y="2061"/>
                  <a:pt x="312" y="2076"/>
                </a:cubicBezTo>
                <a:cubicBezTo>
                  <a:pt x="314" y="2084"/>
                  <a:pt x="314" y="2094"/>
                  <a:pt x="320" y="2100"/>
                </a:cubicBezTo>
                <a:cubicBezTo>
                  <a:pt x="325" y="2105"/>
                  <a:pt x="336" y="2103"/>
                  <a:pt x="344" y="2108"/>
                </a:cubicBezTo>
                <a:cubicBezTo>
                  <a:pt x="361" y="2119"/>
                  <a:pt x="374" y="2136"/>
                  <a:pt x="392" y="2148"/>
                </a:cubicBezTo>
                <a:cubicBezTo>
                  <a:pt x="410" y="2143"/>
                  <a:pt x="428" y="2129"/>
                  <a:pt x="448" y="2132"/>
                </a:cubicBezTo>
                <a:cubicBezTo>
                  <a:pt x="464" y="2133"/>
                  <a:pt x="480" y="2142"/>
                  <a:pt x="496" y="2148"/>
                </a:cubicBezTo>
                <a:cubicBezTo>
                  <a:pt x="504" y="2150"/>
                  <a:pt x="520" y="2156"/>
                  <a:pt x="520" y="2156"/>
                </a:cubicBezTo>
                <a:cubicBezTo>
                  <a:pt x="554" y="2144"/>
                  <a:pt x="588" y="2134"/>
                  <a:pt x="624" y="2124"/>
                </a:cubicBezTo>
                <a:cubicBezTo>
                  <a:pt x="640" y="2119"/>
                  <a:pt x="672" y="2108"/>
                  <a:pt x="672" y="2108"/>
                </a:cubicBezTo>
                <a:cubicBezTo>
                  <a:pt x="701" y="2117"/>
                  <a:pt x="730" y="2122"/>
                  <a:pt x="760" y="2132"/>
                </a:cubicBezTo>
                <a:cubicBezTo>
                  <a:pt x="768" y="2126"/>
                  <a:pt x="777" y="2123"/>
                  <a:pt x="784" y="2116"/>
                </a:cubicBezTo>
                <a:cubicBezTo>
                  <a:pt x="789" y="2109"/>
                  <a:pt x="785" y="2096"/>
                  <a:pt x="792" y="2092"/>
                </a:cubicBezTo>
                <a:cubicBezTo>
                  <a:pt x="805" y="2082"/>
                  <a:pt x="824" y="2081"/>
                  <a:pt x="840" y="2076"/>
                </a:cubicBezTo>
                <a:cubicBezTo>
                  <a:pt x="856" y="2070"/>
                  <a:pt x="888" y="2060"/>
                  <a:pt x="888" y="2060"/>
                </a:cubicBezTo>
                <a:cubicBezTo>
                  <a:pt x="918" y="2106"/>
                  <a:pt x="904" y="2067"/>
                  <a:pt x="880" y="2092"/>
                </a:cubicBezTo>
                <a:cubicBezTo>
                  <a:pt x="874" y="2097"/>
                  <a:pt x="874" y="2108"/>
                  <a:pt x="872" y="2116"/>
                </a:cubicBezTo>
                <a:cubicBezTo>
                  <a:pt x="926" y="2134"/>
                  <a:pt x="859" y="2116"/>
                  <a:pt x="944" y="2116"/>
                </a:cubicBezTo>
                <a:cubicBezTo>
                  <a:pt x="973" y="2116"/>
                  <a:pt x="1002" y="2121"/>
                  <a:pt x="1032" y="2124"/>
                </a:cubicBezTo>
                <a:cubicBezTo>
                  <a:pt x="1042" y="2121"/>
                  <a:pt x="1055" y="2122"/>
                  <a:pt x="1064" y="2116"/>
                </a:cubicBezTo>
                <a:cubicBezTo>
                  <a:pt x="1079" y="2103"/>
                  <a:pt x="1069" y="2076"/>
                  <a:pt x="1080" y="2060"/>
                </a:cubicBezTo>
                <a:cubicBezTo>
                  <a:pt x="1085" y="2052"/>
                  <a:pt x="1096" y="2049"/>
                  <a:pt x="1104" y="2044"/>
                </a:cubicBezTo>
                <a:cubicBezTo>
                  <a:pt x="1089" y="2001"/>
                  <a:pt x="1082" y="2027"/>
                  <a:pt x="1056" y="1988"/>
                </a:cubicBezTo>
                <a:cubicBezTo>
                  <a:pt x="1072" y="1977"/>
                  <a:pt x="1088" y="1945"/>
                  <a:pt x="1104" y="1956"/>
                </a:cubicBezTo>
                <a:cubicBezTo>
                  <a:pt x="1167" y="1998"/>
                  <a:pt x="1132" y="1985"/>
                  <a:pt x="1208" y="1996"/>
                </a:cubicBezTo>
                <a:cubicBezTo>
                  <a:pt x="1216" y="2001"/>
                  <a:pt x="1223" y="2008"/>
                  <a:pt x="1232" y="2012"/>
                </a:cubicBezTo>
                <a:cubicBezTo>
                  <a:pt x="1247" y="2018"/>
                  <a:pt x="1280" y="2028"/>
                  <a:pt x="1280" y="2028"/>
                </a:cubicBezTo>
                <a:cubicBezTo>
                  <a:pt x="1327" y="1996"/>
                  <a:pt x="1335" y="1983"/>
                  <a:pt x="1424" y="2020"/>
                </a:cubicBezTo>
                <a:cubicBezTo>
                  <a:pt x="1439" y="2026"/>
                  <a:pt x="1424" y="2062"/>
                  <a:pt x="1440" y="2068"/>
                </a:cubicBezTo>
                <a:cubicBezTo>
                  <a:pt x="1456" y="2073"/>
                  <a:pt x="1488" y="2084"/>
                  <a:pt x="1488" y="2084"/>
                </a:cubicBezTo>
                <a:cubicBezTo>
                  <a:pt x="1490" y="2092"/>
                  <a:pt x="1487" y="2108"/>
                  <a:pt x="1496" y="2108"/>
                </a:cubicBezTo>
                <a:cubicBezTo>
                  <a:pt x="1505" y="2108"/>
                  <a:pt x="1512" y="2093"/>
                  <a:pt x="1512" y="2084"/>
                </a:cubicBezTo>
                <a:cubicBezTo>
                  <a:pt x="1512" y="2074"/>
                  <a:pt x="1500" y="2068"/>
                  <a:pt x="1496" y="2060"/>
                </a:cubicBezTo>
                <a:cubicBezTo>
                  <a:pt x="1492" y="2052"/>
                  <a:pt x="1490" y="2044"/>
                  <a:pt x="1488" y="2036"/>
                </a:cubicBezTo>
                <a:cubicBezTo>
                  <a:pt x="1490" y="2028"/>
                  <a:pt x="1490" y="2017"/>
                  <a:pt x="1496" y="2012"/>
                </a:cubicBezTo>
                <a:cubicBezTo>
                  <a:pt x="1506" y="2001"/>
                  <a:pt x="1594" y="1985"/>
                  <a:pt x="1616" y="1980"/>
                </a:cubicBezTo>
                <a:cubicBezTo>
                  <a:pt x="1638" y="1946"/>
                  <a:pt x="1639" y="1913"/>
                  <a:pt x="1680" y="1900"/>
                </a:cubicBezTo>
                <a:cubicBezTo>
                  <a:pt x="1723" y="1914"/>
                  <a:pt x="1692" y="1925"/>
                  <a:pt x="1736" y="1940"/>
                </a:cubicBezTo>
                <a:cubicBezTo>
                  <a:pt x="1760" y="2012"/>
                  <a:pt x="1761" y="2079"/>
                  <a:pt x="1736" y="2156"/>
                </a:cubicBezTo>
                <a:cubicBezTo>
                  <a:pt x="1760" y="2192"/>
                  <a:pt x="1770" y="2234"/>
                  <a:pt x="1784" y="2276"/>
                </a:cubicBezTo>
                <a:cubicBezTo>
                  <a:pt x="1789" y="2292"/>
                  <a:pt x="1794" y="2308"/>
                  <a:pt x="1800" y="2324"/>
                </a:cubicBezTo>
                <a:cubicBezTo>
                  <a:pt x="1802" y="2332"/>
                  <a:pt x="1808" y="2348"/>
                  <a:pt x="1808" y="2348"/>
                </a:cubicBezTo>
                <a:cubicBezTo>
                  <a:pt x="1786" y="2411"/>
                  <a:pt x="1789" y="2379"/>
                  <a:pt x="1800" y="2444"/>
                </a:cubicBezTo>
                <a:cubicBezTo>
                  <a:pt x="1789" y="2476"/>
                  <a:pt x="1775" y="2481"/>
                  <a:pt x="1744" y="2492"/>
                </a:cubicBezTo>
                <a:cubicBezTo>
                  <a:pt x="1700" y="2477"/>
                  <a:pt x="1608" y="2500"/>
                  <a:pt x="1608" y="2500"/>
                </a:cubicBezTo>
                <a:cubicBezTo>
                  <a:pt x="1624" y="2549"/>
                  <a:pt x="1691" y="2543"/>
                  <a:pt x="1736" y="2548"/>
                </a:cubicBezTo>
                <a:cubicBezTo>
                  <a:pt x="1744" y="2556"/>
                  <a:pt x="1749" y="2566"/>
                  <a:pt x="1760" y="2572"/>
                </a:cubicBezTo>
                <a:cubicBezTo>
                  <a:pt x="1802" y="2593"/>
                  <a:pt x="1812" y="2560"/>
                  <a:pt x="1784" y="2604"/>
                </a:cubicBezTo>
                <a:cubicBezTo>
                  <a:pt x="1825" y="2645"/>
                  <a:pt x="1818" y="2684"/>
                  <a:pt x="1800" y="2740"/>
                </a:cubicBezTo>
                <a:cubicBezTo>
                  <a:pt x="1802" y="2756"/>
                  <a:pt x="1796" y="2776"/>
                  <a:pt x="1808" y="2788"/>
                </a:cubicBezTo>
                <a:cubicBezTo>
                  <a:pt x="1827" y="2807"/>
                  <a:pt x="1866" y="2793"/>
                  <a:pt x="1888" y="2788"/>
                </a:cubicBezTo>
                <a:cubicBezTo>
                  <a:pt x="1902" y="2743"/>
                  <a:pt x="1877" y="2732"/>
                  <a:pt x="1864" y="2692"/>
                </a:cubicBezTo>
                <a:cubicBezTo>
                  <a:pt x="1873" y="2644"/>
                  <a:pt x="1863" y="2602"/>
                  <a:pt x="1848" y="2556"/>
                </a:cubicBezTo>
                <a:cubicBezTo>
                  <a:pt x="1865" y="2466"/>
                  <a:pt x="1911" y="2460"/>
                  <a:pt x="1944" y="2396"/>
                </a:cubicBezTo>
                <a:cubicBezTo>
                  <a:pt x="1954" y="2374"/>
                  <a:pt x="1947" y="2345"/>
                  <a:pt x="1960" y="2324"/>
                </a:cubicBezTo>
                <a:cubicBezTo>
                  <a:pt x="1964" y="2316"/>
                  <a:pt x="1976" y="2320"/>
                  <a:pt x="1984" y="2316"/>
                </a:cubicBezTo>
                <a:cubicBezTo>
                  <a:pt x="2017" y="2297"/>
                  <a:pt x="2055" y="2273"/>
                  <a:pt x="2088" y="2252"/>
                </a:cubicBezTo>
                <a:cubicBezTo>
                  <a:pt x="2108" y="2220"/>
                  <a:pt x="2148" y="2182"/>
                  <a:pt x="2160" y="2148"/>
                </a:cubicBezTo>
                <a:cubicBezTo>
                  <a:pt x="2173" y="2108"/>
                  <a:pt x="2162" y="2092"/>
                  <a:pt x="2200" y="2068"/>
                </a:cubicBezTo>
                <a:cubicBezTo>
                  <a:pt x="2210" y="2037"/>
                  <a:pt x="2229" y="2034"/>
                  <a:pt x="2240" y="2004"/>
                </a:cubicBezTo>
                <a:cubicBezTo>
                  <a:pt x="2251" y="1880"/>
                  <a:pt x="2262" y="1904"/>
                  <a:pt x="2136" y="1916"/>
                </a:cubicBezTo>
                <a:cubicBezTo>
                  <a:pt x="2078" y="1935"/>
                  <a:pt x="2102" y="1941"/>
                  <a:pt x="2064" y="1916"/>
                </a:cubicBezTo>
                <a:cubicBezTo>
                  <a:pt x="2066" y="1902"/>
                  <a:pt x="2065" y="1887"/>
                  <a:pt x="2072" y="1876"/>
                </a:cubicBezTo>
                <a:cubicBezTo>
                  <a:pt x="2076" y="1867"/>
                  <a:pt x="2089" y="1866"/>
                  <a:pt x="2096" y="1860"/>
                </a:cubicBezTo>
                <a:cubicBezTo>
                  <a:pt x="2102" y="1853"/>
                  <a:pt x="2104" y="1842"/>
                  <a:pt x="2112" y="1836"/>
                </a:cubicBezTo>
                <a:cubicBezTo>
                  <a:pt x="2170" y="1785"/>
                  <a:pt x="2183" y="1800"/>
                  <a:pt x="2240" y="1772"/>
                </a:cubicBezTo>
                <a:cubicBezTo>
                  <a:pt x="2302" y="1740"/>
                  <a:pt x="2227" y="1768"/>
                  <a:pt x="2288" y="1748"/>
                </a:cubicBezTo>
                <a:cubicBezTo>
                  <a:pt x="2316" y="1719"/>
                  <a:pt x="2380" y="1655"/>
                  <a:pt x="2416" y="1644"/>
                </a:cubicBezTo>
                <a:cubicBezTo>
                  <a:pt x="2449" y="1632"/>
                  <a:pt x="2432" y="1640"/>
                  <a:pt x="2464" y="1620"/>
                </a:cubicBezTo>
                <a:cubicBezTo>
                  <a:pt x="2466" y="1612"/>
                  <a:pt x="2467" y="1603"/>
                  <a:pt x="2472" y="1596"/>
                </a:cubicBezTo>
                <a:cubicBezTo>
                  <a:pt x="2478" y="1586"/>
                  <a:pt x="2490" y="1582"/>
                  <a:pt x="2496" y="1572"/>
                </a:cubicBezTo>
                <a:cubicBezTo>
                  <a:pt x="2502" y="1559"/>
                  <a:pt x="2499" y="1544"/>
                  <a:pt x="2504" y="1532"/>
                </a:cubicBezTo>
                <a:cubicBezTo>
                  <a:pt x="2507" y="1522"/>
                  <a:pt x="2514" y="1516"/>
                  <a:pt x="2520" y="1508"/>
                </a:cubicBezTo>
                <a:cubicBezTo>
                  <a:pt x="2514" y="1492"/>
                  <a:pt x="2520" y="1465"/>
                  <a:pt x="2504" y="1460"/>
                </a:cubicBezTo>
                <a:cubicBezTo>
                  <a:pt x="2488" y="1454"/>
                  <a:pt x="2472" y="1449"/>
                  <a:pt x="2456" y="1444"/>
                </a:cubicBezTo>
                <a:cubicBezTo>
                  <a:pt x="2448" y="1441"/>
                  <a:pt x="2432" y="1436"/>
                  <a:pt x="2432" y="1436"/>
                </a:cubicBezTo>
                <a:cubicBezTo>
                  <a:pt x="2422" y="1396"/>
                  <a:pt x="2409" y="1371"/>
                  <a:pt x="2456" y="1356"/>
                </a:cubicBezTo>
                <a:cubicBezTo>
                  <a:pt x="2491" y="1367"/>
                  <a:pt x="2524" y="1384"/>
                  <a:pt x="2560" y="1396"/>
                </a:cubicBezTo>
                <a:cubicBezTo>
                  <a:pt x="2614" y="1377"/>
                  <a:pt x="2546" y="1396"/>
                  <a:pt x="2624" y="1396"/>
                </a:cubicBezTo>
                <a:cubicBezTo>
                  <a:pt x="2652" y="1396"/>
                  <a:pt x="2683" y="1387"/>
                  <a:pt x="2712" y="1380"/>
                </a:cubicBezTo>
                <a:cubicBezTo>
                  <a:pt x="2750" y="1389"/>
                  <a:pt x="2783" y="1398"/>
                  <a:pt x="2816" y="1420"/>
                </a:cubicBezTo>
                <a:cubicBezTo>
                  <a:pt x="2826" y="1451"/>
                  <a:pt x="2836" y="1465"/>
                  <a:pt x="2864" y="1484"/>
                </a:cubicBezTo>
                <a:cubicBezTo>
                  <a:pt x="2882" y="1512"/>
                  <a:pt x="2883" y="1528"/>
                  <a:pt x="2912" y="1548"/>
                </a:cubicBezTo>
                <a:cubicBezTo>
                  <a:pt x="2936" y="1545"/>
                  <a:pt x="2960" y="1535"/>
                  <a:pt x="2984" y="1540"/>
                </a:cubicBezTo>
                <a:cubicBezTo>
                  <a:pt x="2992" y="1541"/>
                  <a:pt x="2992" y="1555"/>
                  <a:pt x="2992" y="1564"/>
                </a:cubicBezTo>
                <a:cubicBezTo>
                  <a:pt x="2990" y="1580"/>
                  <a:pt x="2981" y="1596"/>
                  <a:pt x="2976" y="1612"/>
                </a:cubicBezTo>
                <a:cubicBezTo>
                  <a:pt x="2973" y="1620"/>
                  <a:pt x="2968" y="1636"/>
                  <a:pt x="2968" y="1636"/>
                </a:cubicBezTo>
                <a:cubicBezTo>
                  <a:pt x="2975" y="1694"/>
                  <a:pt x="2989" y="1755"/>
                  <a:pt x="3008" y="1812"/>
                </a:cubicBezTo>
                <a:cubicBezTo>
                  <a:pt x="2997" y="1843"/>
                  <a:pt x="2987" y="1857"/>
                  <a:pt x="2960" y="1876"/>
                </a:cubicBezTo>
                <a:cubicBezTo>
                  <a:pt x="2946" y="1915"/>
                  <a:pt x="2904" y="1935"/>
                  <a:pt x="2880" y="1972"/>
                </a:cubicBezTo>
                <a:cubicBezTo>
                  <a:pt x="2888" y="2024"/>
                  <a:pt x="2896" y="2058"/>
                  <a:pt x="2928" y="2100"/>
                </a:cubicBezTo>
                <a:cubicBezTo>
                  <a:pt x="2962" y="2204"/>
                  <a:pt x="2897" y="2326"/>
                  <a:pt x="2960" y="2420"/>
                </a:cubicBezTo>
                <a:cubicBezTo>
                  <a:pt x="3027" y="2406"/>
                  <a:pt x="3004" y="2395"/>
                  <a:pt x="3016" y="2324"/>
                </a:cubicBezTo>
                <a:cubicBezTo>
                  <a:pt x="3020" y="2296"/>
                  <a:pt x="3040" y="2244"/>
                  <a:pt x="3040" y="2244"/>
                </a:cubicBezTo>
                <a:cubicBezTo>
                  <a:pt x="3045" y="2192"/>
                  <a:pt x="3039" y="2134"/>
                  <a:pt x="3096" y="2116"/>
                </a:cubicBezTo>
                <a:cubicBezTo>
                  <a:pt x="3104" y="2071"/>
                  <a:pt x="3104" y="2044"/>
                  <a:pt x="3152" y="2076"/>
                </a:cubicBezTo>
                <a:cubicBezTo>
                  <a:pt x="3171" y="2135"/>
                  <a:pt x="3178" y="2143"/>
                  <a:pt x="3240" y="2164"/>
                </a:cubicBezTo>
                <a:cubicBezTo>
                  <a:pt x="3278" y="2138"/>
                  <a:pt x="3322" y="2133"/>
                  <a:pt x="3360" y="2108"/>
                </a:cubicBezTo>
                <a:cubicBezTo>
                  <a:pt x="3368" y="2081"/>
                  <a:pt x="3364" y="2030"/>
                  <a:pt x="3336" y="2012"/>
                </a:cubicBezTo>
                <a:cubicBezTo>
                  <a:pt x="3319" y="2001"/>
                  <a:pt x="3298" y="2002"/>
                  <a:pt x="3280" y="1996"/>
                </a:cubicBezTo>
                <a:cubicBezTo>
                  <a:pt x="3269" y="1964"/>
                  <a:pt x="3259" y="1950"/>
                  <a:pt x="3232" y="1932"/>
                </a:cubicBezTo>
                <a:cubicBezTo>
                  <a:pt x="3212" y="1873"/>
                  <a:pt x="3211" y="1900"/>
                  <a:pt x="3224" y="1852"/>
                </a:cubicBezTo>
                <a:cubicBezTo>
                  <a:pt x="3215" y="1827"/>
                  <a:pt x="3219" y="1778"/>
                  <a:pt x="3232" y="1756"/>
                </a:cubicBezTo>
                <a:cubicBezTo>
                  <a:pt x="3236" y="1748"/>
                  <a:pt x="3248" y="1750"/>
                  <a:pt x="3256" y="1748"/>
                </a:cubicBezTo>
                <a:cubicBezTo>
                  <a:pt x="3292" y="1692"/>
                  <a:pt x="3269" y="1706"/>
                  <a:pt x="3312" y="1692"/>
                </a:cubicBezTo>
                <a:cubicBezTo>
                  <a:pt x="3317" y="1684"/>
                  <a:pt x="3323" y="1676"/>
                  <a:pt x="3328" y="1668"/>
                </a:cubicBezTo>
                <a:cubicBezTo>
                  <a:pt x="3331" y="1660"/>
                  <a:pt x="3329" y="1648"/>
                  <a:pt x="3336" y="1644"/>
                </a:cubicBezTo>
                <a:cubicBezTo>
                  <a:pt x="3349" y="1634"/>
                  <a:pt x="3384" y="1628"/>
                  <a:pt x="3384" y="1628"/>
                </a:cubicBezTo>
                <a:cubicBezTo>
                  <a:pt x="3411" y="1586"/>
                  <a:pt x="3403" y="1573"/>
                  <a:pt x="3456" y="1556"/>
                </a:cubicBezTo>
                <a:cubicBezTo>
                  <a:pt x="3488" y="1507"/>
                  <a:pt x="3496" y="1516"/>
                  <a:pt x="3560" y="1524"/>
                </a:cubicBezTo>
                <a:cubicBezTo>
                  <a:pt x="3578" y="1551"/>
                  <a:pt x="3603" y="1561"/>
                  <a:pt x="3624" y="1588"/>
                </a:cubicBezTo>
                <a:cubicBezTo>
                  <a:pt x="3656" y="1630"/>
                  <a:pt x="3661" y="1649"/>
                  <a:pt x="3672" y="1700"/>
                </a:cubicBezTo>
                <a:cubicBezTo>
                  <a:pt x="3662" y="1747"/>
                  <a:pt x="3642" y="1785"/>
                  <a:pt x="3624" y="1828"/>
                </a:cubicBezTo>
                <a:cubicBezTo>
                  <a:pt x="3617" y="1843"/>
                  <a:pt x="3608" y="1876"/>
                  <a:pt x="3608" y="1876"/>
                </a:cubicBezTo>
                <a:cubicBezTo>
                  <a:pt x="3598" y="1950"/>
                  <a:pt x="3606" y="1993"/>
                  <a:pt x="3640" y="2060"/>
                </a:cubicBezTo>
                <a:cubicBezTo>
                  <a:pt x="3643" y="2067"/>
                  <a:pt x="3642" y="2077"/>
                  <a:pt x="3648" y="2084"/>
                </a:cubicBezTo>
                <a:cubicBezTo>
                  <a:pt x="3661" y="2101"/>
                  <a:pt x="3696" y="2132"/>
                  <a:pt x="3696" y="2132"/>
                </a:cubicBezTo>
                <a:cubicBezTo>
                  <a:pt x="3699" y="2143"/>
                  <a:pt x="3721" y="2197"/>
                  <a:pt x="3728" y="2204"/>
                </a:cubicBezTo>
                <a:cubicBezTo>
                  <a:pt x="3733" y="2209"/>
                  <a:pt x="3744" y="2209"/>
                  <a:pt x="3752" y="2212"/>
                </a:cubicBezTo>
                <a:cubicBezTo>
                  <a:pt x="3782" y="2258"/>
                  <a:pt x="3791" y="2315"/>
                  <a:pt x="3840" y="2348"/>
                </a:cubicBezTo>
                <a:cubicBezTo>
                  <a:pt x="3853" y="2387"/>
                  <a:pt x="3872" y="2380"/>
                  <a:pt x="3904" y="2404"/>
                </a:cubicBezTo>
                <a:cubicBezTo>
                  <a:pt x="3916" y="2413"/>
                  <a:pt x="3925" y="2425"/>
                  <a:pt x="3936" y="2436"/>
                </a:cubicBezTo>
                <a:cubicBezTo>
                  <a:pt x="3965" y="2523"/>
                  <a:pt x="3918" y="2390"/>
                  <a:pt x="3960" y="2484"/>
                </a:cubicBezTo>
                <a:cubicBezTo>
                  <a:pt x="3989" y="2549"/>
                  <a:pt x="3994" y="2606"/>
                  <a:pt x="4048" y="2660"/>
                </a:cubicBezTo>
                <a:cubicBezTo>
                  <a:pt x="4108" y="2647"/>
                  <a:pt x="4170" y="2663"/>
                  <a:pt x="4232" y="2668"/>
                </a:cubicBezTo>
                <a:cubicBezTo>
                  <a:pt x="4318" y="2696"/>
                  <a:pt x="4263" y="2682"/>
                  <a:pt x="4400" y="2692"/>
                </a:cubicBezTo>
                <a:cubicBezTo>
                  <a:pt x="4436" y="2701"/>
                  <a:pt x="4472" y="2718"/>
                  <a:pt x="4504" y="2740"/>
                </a:cubicBezTo>
                <a:cubicBezTo>
                  <a:pt x="4560" y="2721"/>
                  <a:pt x="4492" y="2740"/>
                  <a:pt x="4600" y="2740"/>
                </a:cubicBezTo>
                <a:cubicBezTo>
                  <a:pt x="4632" y="2740"/>
                  <a:pt x="4664" y="2734"/>
                  <a:pt x="4696" y="2732"/>
                </a:cubicBezTo>
                <a:cubicBezTo>
                  <a:pt x="4701" y="2724"/>
                  <a:pt x="4710" y="2717"/>
                  <a:pt x="4712" y="2708"/>
                </a:cubicBezTo>
                <a:cubicBezTo>
                  <a:pt x="4718" y="2671"/>
                  <a:pt x="4659" y="2671"/>
                  <a:pt x="4640" y="2668"/>
                </a:cubicBezTo>
                <a:cubicBezTo>
                  <a:pt x="4612" y="2627"/>
                  <a:pt x="4626" y="2661"/>
                  <a:pt x="4632" y="2620"/>
                </a:cubicBezTo>
                <a:cubicBezTo>
                  <a:pt x="4644" y="2523"/>
                  <a:pt x="4622" y="2484"/>
                  <a:pt x="4720" y="2460"/>
                </a:cubicBezTo>
                <a:cubicBezTo>
                  <a:pt x="4749" y="2469"/>
                  <a:pt x="4773" y="2474"/>
                  <a:pt x="4800" y="2492"/>
                </a:cubicBezTo>
                <a:cubicBezTo>
                  <a:pt x="4813" y="2489"/>
                  <a:pt x="4830" y="2493"/>
                  <a:pt x="4840" y="2484"/>
                </a:cubicBezTo>
                <a:cubicBezTo>
                  <a:pt x="4855" y="2468"/>
                  <a:pt x="4808" y="2444"/>
                  <a:pt x="4808" y="2444"/>
                </a:cubicBezTo>
                <a:cubicBezTo>
                  <a:pt x="4788" y="2385"/>
                  <a:pt x="4854" y="2286"/>
                  <a:pt x="4776" y="2260"/>
                </a:cubicBezTo>
                <a:cubicBezTo>
                  <a:pt x="4727" y="2276"/>
                  <a:pt x="4744" y="2287"/>
                  <a:pt x="4688" y="2276"/>
                </a:cubicBezTo>
                <a:cubicBezTo>
                  <a:pt x="4593" y="2291"/>
                  <a:pt x="4601" y="2291"/>
                  <a:pt x="4472" y="2284"/>
                </a:cubicBezTo>
                <a:cubicBezTo>
                  <a:pt x="4461" y="2232"/>
                  <a:pt x="4449" y="2210"/>
                  <a:pt x="4480" y="2164"/>
                </a:cubicBezTo>
                <a:cubicBezTo>
                  <a:pt x="4472" y="2158"/>
                  <a:pt x="4461" y="2156"/>
                  <a:pt x="4456" y="2148"/>
                </a:cubicBezTo>
                <a:cubicBezTo>
                  <a:pt x="4447" y="2133"/>
                  <a:pt x="4456" y="2104"/>
                  <a:pt x="4440" y="2100"/>
                </a:cubicBezTo>
                <a:cubicBezTo>
                  <a:pt x="4429" y="2097"/>
                  <a:pt x="4418" y="2094"/>
                  <a:pt x="4408" y="2092"/>
                </a:cubicBezTo>
                <a:cubicBezTo>
                  <a:pt x="4347" y="2132"/>
                  <a:pt x="4357" y="2164"/>
                  <a:pt x="4280" y="2180"/>
                </a:cubicBezTo>
                <a:cubicBezTo>
                  <a:pt x="4262" y="2191"/>
                  <a:pt x="4244" y="2201"/>
                  <a:pt x="4232" y="2220"/>
                </a:cubicBezTo>
                <a:cubicBezTo>
                  <a:pt x="4227" y="2227"/>
                  <a:pt x="4231" y="2239"/>
                  <a:pt x="4224" y="2244"/>
                </a:cubicBezTo>
                <a:cubicBezTo>
                  <a:pt x="4205" y="2256"/>
                  <a:pt x="4180" y="2253"/>
                  <a:pt x="4160" y="2260"/>
                </a:cubicBezTo>
                <a:cubicBezTo>
                  <a:pt x="4138" y="2257"/>
                  <a:pt x="4115" y="2260"/>
                  <a:pt x="4096" y="2252"/>
                </a:cubicBezTo>
                <a:cubicBezTo>
                  <a:pt x="4079" y="2244"/>
                  <a:pt x="4087" y="2213"/>
                  <a:pt x="4072" y="2204"/>
                </a:cubicBezTo>
                <a:cubicBezTo>
                  <a:pt x="4057" y="2195"/>
                  <a:pt x="4040" y="2193"/>
                  <a:pt x="4024" y="2188"/>
                </a:cubicBezTo>
                <a:cubicBezTo>
                  <a:pt x="4016" y="2185"/>
                  <a:pt x="4000" y="2180"/>
                  <a:pt x="4000" y="2180"/>
                </a:cubicBezTo>
                <a:cubicBezTo>
                  <a:pt x="3978" y="2148"/>
                  <a:pt x="3979" y="2153"/>
                  <a:pt x="3968" y="2108"/>
                </a:cubicBezTo>
                <a:cubicBezTo>
                  <a:pt x="3965" y="2097"/>
                  <a:pt x="3968" y="2083"/>
                  <a:pt x="3960" y="2076"/>
                </a:cubicBezTo>
                <a:cubicBezTo>
                  <a:pt x="3947" y="2065"/>
                  <a:pt x="3912" y="2060"/>
                  <a:pt x="3912" y="2060"/>
                </a:cubicBezTo>
                <a:cubicBezTo>
                  <a:pt x="3904" y="2052"/>
                  <a:pt x="3894" y="2044"/>
                  <a:pt x="3888" y="2036"/>
                </a:cubicBezTo>
                <a:cubicBezTo>
                  <a:pt x="3876" y="2020"/>
                  <a:pt x="3856" y="1988"/>
                  <a:pt x="3856" y="1988"/>
                </a:cubicBezTo>
                <a:cubicBezTo>
                  <a:pt x="3833" y="1898"/>
                  <a:pt x="3866" y="2042"/>
                  <a:pt x="3856" y="1852"/>
                </a:cubicBezTo>
                <a:cubicBezTo>
                  <a:pt x="3853" y="1806"/>
                  <a:pt x="3815" y="1776"/>
                  <a:pt x="3808" y="1732"/>
                </a:cubicBezTo>
                <a:cubicBezTo>
                  <a:pt x="3806" y="1720"/>
                  <a:pt x="3794" y="1645"/>
                  <a:pt x="3792" y="1644"/>
                </a:cubicBezTo>
                <a:cubicBezTo>
                  <a:pt x="3786" y="1639"/>
                  <a:pt x="3677" y="1628"/>
                  <a:pt x="3672" y="1628"/>
                </a:cubicBezTo>
                <a:cubicBezTo>
                  <a:pt x="3662" y="1589"/>
                  <a:pt x="3670" y="1576"/>
                  <a:pt x="3632" y="1564"/>
                </a:cubicBezTo>
                <a:cubicBezTo>
                  <a:pt x="3583" y="1491"/>
                  <a:pt x="3613" y="1419"/>
                  <a:pt x="3656" y="1356"/>
                </a:cubicBezTo>
                <a:cubicBezTo>
                  <a:pt x="3643" y="1239"/>
                  <a:pt x="3664" y="1258"/>
                  <a:pt x="3528" y="1268"/>
                </a:cubicBezTo>
                <a:cubicBezTo>
                  <a:pt x="3454" y="1316"/>
                  <a:pt x="3469" y="1295"/>
                  <a:pt x="3376" y="1284"/>
                </a:cubicBezTo>
                <a:cubicBezTo>
                  <a:pt x="3331" y="1269"/>
                  <a:pt x="3285" y="1255"/>
                  <a:pt x="3240" y="1244"/>
                </a:cubicBezTo>
                <a:cubicBezTo>
                  <a:pt x="3232" y="1238"/>
                  <a:pt x="3224" y="1231"/>
                  <a:pt x="3216" y="1228"/>
                </a:cubicBezTo>
                <a:cubicBezTo>
                  <a:pt x="3200" y="1221"/>
                  <a:pt x="3168" y="1212"/>
                  <a:pt x="3168" y="1212"/>
                </a:cubicBezTo>
                <a:cubicBezTo>
                  <a:pt x="3107" y="1232"/>
                  <a:pt x="3099" y="1249"/>
                  <a:pt x="3048" y="1284"/>
                </a:cubicBezTo>
                <a:cubicBezTo>
                  <a:pt x="3032" y="1281"/>
                  <a:pt x="3014" y="1284"/>
                  <a:pt x="3000" y="1276"/>
                </a:cubicBezTo>
                <a:cubicBezTo>
                  <a:pt x="2992" y="1271"/>
                  <a:pt x="2997" y="1258"/>
                  <a:pt x="2992" y="1252"/>
                </a:cubicBezTo>
                <a:cubicBezTo>
                  <a:pt x="2985" y="1244"/>
                  <a:pt x="2976" y="1241"/>
                  <a:pt x="2968" y="1236"/>
                </a:cubicBezTo>
                <a:cubicBezTo>
                  <a:pt x="2952" y="1190"/>
                  <a:pt x="2979" y="1146"/>
                  <a:pt x="3024" y="1132"/>
                </a:cubicBezTo>
                <a:cubicBezTo>
                  <a:pt x="3049" y="1093"/>
                  <a:pt x="3029" y="1077"/>
                  <a:pt x="3072" y="1092"/>
                </a:cubicBezTo>
                <a:cubicBezTo>
                  <a:pt x="3108" y="1085"/>
                  <a:pt x="3140" y="1076"/>
                  <a:pt x="3176" y="1068"/>
                </a:cubicBezTo>
                <a:cubicBezTo>
                  <a:pt x="3163" y="1031"/>
                  <a:pt x="3158" y="1037"/>
                  <a:pt x="3200" y="996"/>
                </a:cubicBezTo>
                <a:cubicBezTo>
                  <a:pt x="3264" y="931"/>
                  <a:pt x="3252" y="941"/>
                  <a:pt x="3352" y="932"/>
                </a:cubicBezTo>
                <a:cubicBezTo>
                  <a:pt x="3411" y="892"/>
                  <a:pt x="3441" y="905"/>
                  <a:pt x="3528" y="900"/>
                </a:cubicBezTo>
                <a:cubicBezTo>
                  <a:pt x="3536" y="858"/>
                  <a:pt x="3527" y="841"/>
                  <a:pt x="3568" y="828"/>
                </a:cubicBezTo>
                <a:cubicBezTo>
                  <a:pt x="3607" y="837"/>
                  <a:pt x="3639" y="846"/>
                  <a:pt x="3680" y="852"/>
                </a:cubicBezTo>
                <a:cubicBezTo>
                  <a:pt x="3688" y="857"/>
                  <a:pt x="3694" y="870"/>
                  <a:pt x="3704" y="868"/>
                </a:cubicBezTo>
                <a:cubicBezTo>
                  <a:pt x="3712" y="865"/>
                  <a:pt x="3717" y="849"/>
                  <a:pt x="3712" y="844"/>
                </a:cubicBezTo>
                <a:cubicBezTo>
                  <a:pt x="3700" y="832"/>
                  <a:pt x="3664" y="828"/>
                  <a:pt x="3664" y="828"/>
                </a:cubicBezTo>
                <a:cubicBezTo>
                  <a:pt x="3624" y="788"/>
                  <a:pt x="3622" y="756"/>
                  <a:pt x="3672" y="724"/>
                </a:cubicBezTo>
                <a:cubicBezTo>
                  <a:pt x="3690" y="696"/>
                  <a:pt x="3712" y="683"/>
                  <a:pt x="3736" y="660"/>
                </a:cubicBezTo>
                <a:cubicBezTo>
                  <a:pt x="3733" y="644"/>
                  <a:pt x="3736" y="626"/>
                  <a:pt x="3728" y="612"/>
                </a:cubicBezTo>
                <a:cubicBezTo>
                  <a:pt x="3723" y="604"/>
                  <a:pt x="3708" y="611"/>
                  <a:pt x="3704" y="604"/>
                </a:cubicBezTo>
                <a:cubicBezTo>
                  <a:pt x="3685" y="576"/>
                  <a:pt x="3709" y="559"/>
                  <a:pt x="3680" y="540"/>
                </a:cubicBezTo>
                <a:cubicBezTo>
                  <a:pt x="3656" y="524"/>
                  <a:pt x="3626" y="524"/>
                  <a:pt x="3600" y="516"/>
                </a:cubicBezTo>
                <a:cubicBezTo>
                  <a:pt x="3592" y="513"/>
                  <a:pt x="3576" y="508"/>
                  <a:pt x="3576" y="508"/>
                </a:cubicBezTo>
                <a:cubicBezTo>
                  <a:pt x="3550" y="469"/>
                  <a:pt x="3568" y="447"/>
                  <a:pt x="3528" y="420"/>
                </a:cubicBezTo>
                <a:cubicBezTo>
                  <a:pt x="3522" y="412"/>
                  <a:pt x="3515" y="404"/>
                  <a:pt x="3512" y="396"/>
                </a:cubicBezTo>
                <a:cubicBezTo>
                  <a:pt x="3507" y="385"/>
                  <a:pt x="3512" y="371"/>
                  <a:pt x="3504" y="364"/>
                </a:cubicBezTo>
                <a:cubicBezTo>
                  <a:pt x="3491" y="353"/>
                  <a:pt x="3470" y="357"/>
                  <a:pt x="3456" y="348"/>
                </a:cubicBezTo>
                <a:cubicBezTo>
                  <a:pt x="3400" y="311"/>
                  <a:pt x="3426" y="322"/>
                  <a:pt x="3384" y="308"/>
                </a:cubicBezTo>
                <a:cubicBezTo>
                  <a:pt x="3365" y="234"/>
                  <a:pt x="3287" y="242"/>
                  <a:pt x="3224" y="236"/>
                </a:cubicBezTo>
                <a:cubicBezTo>
                  <a:pt x="3190" y="213"/>
                  <a:pt x="3187" y="179"/>
                  <a:pt x="3152" y="156"/>
                </a:cubicBezTo>
                <a:cubicBezTo>
                  <a:pt x="3144" y="125"/>
                  <a:pt x="3129" y="105"/>
                  <a:pt x="3120" y="76"/>
                </a:cubicBezTo>
                <a:cubicBezTo>
                  <a:pt x="3074" y="78"/>
                  <a:pt x="3029" y="84"/>
                  <a:pt x="2984" y="84"/>
                </a:cubicBezTo>
                <a:cubicBezTo>
                  <a:pt x="2956" y="84"/>
                  <a:pt x="2918" y="37"/>
                  <a:pt x="2880" y="28"/>
                </a:cubicBezTo>
                <a:cubicBezTo>
                  <a:pt x="2874" y="24"/>
                  <a:pt x="2843" y="0"/>
                  <a:pt x="2832" y="4"/>
                </a:cubicBezTo>
                <a:cubicBezTo>
                  <a:pt x="2813" y="10"/>
                  <a:pt x="2802" y="31"/>
                  <a:pt x="2784" y="36"/>
                </a:cubicBezTo>
                <a:cubicBezTo>
                  <a:pt x="2712" y="53"/>
                  <a:pt x="2678" y="61"/>
                  <a:pt x="2600" y="68"/>
                </a:cubicBezTo>
                <a:cubicBezTo>
                  <a:pt x="2559" y="95"/>
                  <a:pt x="2570" y="124"/>
                  <a:pt x="2544" y="164"/>
                </a:cubicBezTo>
                <a:cubicBezTo>
                  <a:pt x="2579" y="187"/>
                  <a:pt x="2592" y="193"/>
                  <a:pt x="2552" y="220"/>
                </a:cubicBezTo>
                <a:cubicBezTo>
                  <a:pt x="2492" y="205"/>
                  <a:pt x="2349" y="213"/>
                  <a:pt x="2320" y="212"/>
                </a:cubicBezTo>
                <a:cubicBezTo>
                  <a:pt x="2265" y="193"/>
                  <a:pt x="2290" y="184"/>
                  <a:pt x="2224" y="196"/>
                </a:cubicBezTo>
                <a:cubicBezTo>
                  <a:pt x="2179" y="262"/>
                  <a:pt x="2213" y="236"/>
                  <a:pt x="2144" y="252"/>
                </a:cubicBezTo>
                <a:cubicBezTo>
                  <a:pt x="2135" y="253"/>
                  <a:pt x="2128" y="257"/>
                  <a:pt x="2120" y="260"/>
                </a:cubicBezTo>
                <a:cubicBezTo>
                  <a:pt x="2131" y="306"/>
                  <a:pt x="2113" y="303"/>
                  <a:pt x="2136" y="348"/>
                </a:cubicBezTo>
                <a:cubicBezTo>
                  <a:pt x="2128" y="355"/>
                  <a:pt x="2098" y="382"/>
                  <a:pt x="2096" y="396"/>
                </a:cubicBezTo>
                <a:cubicBezTo>
                  <a:pt x="2094" y="404"/>
                  <a:pt x="2097" y="415"/>
                  <a:pt x="2104" y="420"/>
                </a:cubicBezTo>
                <a:cubicBezTo>
                  <a:pt x="2117" y="429"/>
                  <a:pt x="2152" y="436"/>
                  <a:pt x="2152" y="436"/>
                </a:cubicBezTo>
                <a:cubicBezTo>
                  <a:pt x="2168" y="485"/>
                  <a:pt x="2137" y="501"/>
                  <a:pt x="2112" y="540"/>
                </a:cubicBezTo>
                <a:cubicBezTo>
                  <a:pt x="2114" y="548"/>
                  <a:pt x="2120" y="555"/>
                  <a:pt x="2120" y="564"/>
                </a:cubicBezTo>
                <a:cubicBezTo>
                  <a:pt x="2120" y="626"/>
                  <a:pt x="2070" y="574"/>
                  <a:pt x="2040" y="564"/>
                </a:cubicBezTo>
                <a:cubicBezTo>
                  <a:pt x="2018" y="532"/>
                  <a:pt x="2005" y="525"/>
                  <a:pt x="1968" y="516"/>
                </a:cubicBezTo>
                <a:cubicBezTo>
                  <a:pt x="1933" y="522"/>
                  <a:pt x="1898" y="528"/>
                  <a:pt x="1920" y="572"/>
                </a:cubicBezTo>
                <a:cubicBezTo>
                  <a:pt x="1939" y="610"/>
                  <a:pt x="1928" y="586"/>
                  <a:pt x="1960" y="604"/>
                </a:cubicBezTo>
                <a:cubicBezTo>
                  <a:pt x="1976" y="613"/>
                  <a:pt x="2008" y="636"/>
                  <a:pt x="2008" y="636"/>
                </a:cubicBezTo>
                <a:cubicBezTo>
                  <a:pt x="2045" y="692"/>
                  <a:pt x="1992" y="646"/>
                  <a:pt x="1976" y="636"/>
                </a:cubicBezTo>
                <a:cubicBezTo>
                  <a:pt x="1949" y="644"/>
                  <a:pt x="1948" y="639"/>
                  <a:pt x="1936" y="668"/>
                </a:cubicBezTo>
                <a:cubicBezTo>
                  <a:pt x="1929" y="683"/>
                  <a:pt x="1920" y="716"/>
                  <a:pt x="1920" y="716"/>
                </a:cubicBezTo>
                <a:cubicBezTo>
                  <a:pt x="1893" y="713"/>
                  <a:pt x="1866" y="714"/>
                  <a:pt x="1840" y="708"/>
                </a:cubicBezTo>
                <a:cubicBezTo>
                  <a:pt x="1830" y="705"/>
                  <a:pt x="1824" y="695"/>
                  <a:pt x="1816" y="692"/>
                </a:cubicBezTo>
                <a:cubicBezTo>
                  <a:pt x="1783" y="677"/>
                  <a:pt x="1746" y="668"/>
                  <a:pt x="1712" y="660"/>
                </a:cubicBezTo>
                <a:cubicBezTo>
                  <a:pt x="1677" y="662"/>
                  <a:pt x="1642" y="663"/>
                  <a:pt x="1608" y="668"/>
                </a:cubicBezTo>
                <a:cubicBezTo>
                  <a:pt x="1579" y="671"/>
                  <a:pt x="1556" y="692"/>
                  <a:pt x="1528" y="700"/>
                </a:cubicBezTo>
                <a:cubicBezTo>
                  <a:pt x="1433" y="681"/>
                  <a:pt x="1531" y="705"/>
                  <a:pt x="1464" y="676"/>
                </a:cubicBezTo>
                <a:cubicBezTo>
                  <a:pt x="1448" y="669"/>
                  <a:pt x="1416" y="660"/>
                  <a:pt x="1416" y="660"/>
                </a:cubicBezTo>
                <a:cubicBezTo>
                  <a:pt x="1428" y="720"/>
                  <a:pt x="1427" y="787"/>
                  <a:pt x="1464" y="836"/>
                </a:cubicBezTo>
                <a:cubicBezTo>
                  <a:pt x="1496" y="934"/>
                  <a:pt x="1437" y="911"/>
                  <a:pt x="1584" y="900"/>
                </a:cubicBezTo>
                <a:cubicBezTo>
                  <a:pt x="1629" y="884"/>
                  <a:pt x="1637" y="917"/>
                  <a:pt x="1680" y="932"/>
                </a:cubicBezTo>
                <a:cubicBezTo>
                  <a:pt x="1685" y="940"/>
                  <a:pt x="1692" y="947"/>
                  <a:pt x="1696" y="956"/>
                </a:cubicBezTo>
                <a:cubicBezTo>
                  <a:pt x="1702" y="971"/>
                  <a:pt x="1712" y="1004"/>
                  <a:pt x="1712" y="1004"/>
                </a:cubicBezTo>
                <a:cubicBezTo>
                  <a:pt x="1692" y="1042"/>
                  <a:pt x="1681" y="1078"/>
                  <a:pt x="1640" y="1092"/>
                </a:cubicBezTo>
                <a:cubicBezTo>
                  <a:pt x="1634" y="1100"/>
                  <a:pt x="1624" y="1116"/>
                  <a:pt x="1624" y="1116"/>
                </a:cubicBezTo>
              </a:path>
            </a:pathLst>
          </a:custGeom>
          <a:noFill/>
          <a:ln w="38100" cap="flat" cmpd="sng">
            <a:solidFill>
              <a:srgbClr val="17B812"/>
            </a:solidFill>
            <a:prstDash val="solid"/>
            <a:round/>
            <a:headEnd/>
            <a:tailEnd/>
          </a:ln>
          <a:effectLst>
            <a:outerShdw blurRad="63500"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45502" name="Rectangle 30"/>
          <p:cNvSpPr>
            <a:spLocks noChangeArrowheads="1"/>
          </p:cNvSpPr>
          <p:nvPr/>
        </p:nvSpPr>
        <p:spPr bwMode="auto">
          <a:xfrm>
            <a:off x="3368675" y="2728913"/>
            <a:ext cx="214313" cy="4032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45505" name="Rectangle 3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35</a:t>
            </a:r>
          </a:p>
        </p:txBody>
      </p:sp>
      <p:sp>
        <p:nvSpPr>
          <p:cNvPr id="745507" name="Text Box 35"/>
          <p:cNvSpPr txBox="1">
            <a:spLocks noChangeArrowheads="1"/>
          </p:cNvSpPr>
          <p:nvPr/>
        </p:nvSpPr>
        <p:spPr bwMode="auto">
          <a:xfrm>
            <a:off x="1352550" y="5775325"/>
            <a:ext cx="6699250" cy="701675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默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罕默德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对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以撒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!</a:t>
            </a:r>
          </a:p>
        </p:txBody>
      </p:sp>
      <p:sp>
        <p:nvSpPr>
          <p:cNvPr id="745508" name="Text Box 36"/>
          <p:cNvSpPr txBox="1">
            <a:spLocks noChangeArrowheads="1"/>
          </p:cNvSpPr>
          <p:nvPr/>
        </p:nvSpPr>
        <p:spPr bwMode="auto">
          <a:xfrm>
            <a:off x="1693863" y="350838"/>
            <a:ext cx="5948362" cy="701675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</a:rPr>
              <a:t>版图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</a:rPr>
              <a:t>比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</a:rPr>
              <a:t>较...</a:t>
            </a:r>
          </a:p>
        </p:txBody>
      </p:sp>
      <p:grpSp>
        <p:nvGrpSpPr>
          <p:cNvPr id="745510" name="Group 38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grpSp>
          <p:nvGrpSpPr>
            <p:cNvPr id="745511" name="Group 39"/>
            <p:cNvGrpSpPr>
              <a:grpSpLocks/>
            </p:cNvGrpSpPr>
            <p:nvPr/>
          </p:nvGrpSpPr>
          <p:grpSpPr bwMode="auto">
            <a:xfrm>
              <a:off x="5038" y="2162"/>
              <a:ext cx="634" cy="776"/>
              <a:chOff x="5038" y="2162"/>
              <a:chExt cx="634" cy="776"/>
            </a:xfrm>
          </p:grpSpPr>
          <p:sp>
            <p:nvSpPr>
              <p:cNvPr id="745512" name="Freeform 40"/>
              <p:cNvSpPr>
                <a:spLocks/>
              </p:cNvSpPr>
              <p:nvPr/>
            </p:nvSpPr>
            <p:spPr bwMode="auto">
              <a:xfrm>
                <a:off x="5521" y="22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5513" name="AutoShape 41"/>
              <p:cNvSpPr>
                <a:spLocks noChangeArrowheads="1"/>
              </p:cNvSpPr>
              <p:nvPr/>
            </p:nvSpPr>
            <p:spPr bwMode="auto">
              <a:xfrm>
                <a:off x="5073" y="2178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5514" name="Rectangle 42"/>
              <p:cNvSpPr>
                <a:spLocks noChangeArrowheads="1"/>
              </p:cNvSpPr>
              <p:nvPr/>
            </p:nvSpPr>
            <p:spPr bwMode="auto">
              <a:xfrm>
                <a:off x="5072" y="2277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5515" name="AutoShape 43"/>
              <p:cNvSpPr>
                <a:spLocks noChangeArrowheads="1"/>
              </p:cNvSpPr>
              <p:nvPr/>
            </p:nvSpPr>
            <p:spPr bwMode="auto">
              <a:xfrm>
                <a:off x="5085" y="2194"/>
                <a:ext cx="436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5516" name="Line 44"/>
              <p:cNvSpPr>
                <a:spLocks noChangeShapeType="1"/>
              </p:cNvSpPr>
              <p:nvPr/>
            </p:nvSpPr>
            <p:spPr bwMode="auto">
              <a:xfrm flipV="1">
                <a:off x="5111" y="2529"/>
                <a:ext cx="52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5517" name="Line 45"/>
              <p:cNvSpPr>
                <a:spLocks noChangeShapeType="1"/>
              </p:cNvSpPr>
              <p:nvPr/>
            </p:nvSpPr>
            <p:spPr bwMode="auto">
              <a:xfrm flipV="1">
                <a:off x="5111" y="2657"/>
                <a:ext cx="53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5518" name="Rectangle 46"/>
              <p:cNvSpPr>
                <a:spLocks noChangeArrowheads="1"/>
              </p:cNvSpPr>
              <p:nvPr/>
            </p:nvSpPr>
            <p:spPr bwMode="auto">
              <a:xfrm>
                <a:off x="5315" y="2558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5519" name="Rectangle 47"/>
              <p:cNvSpPr>
                <a:spLocks noChangeArrowheads="1"/>
              </p:cNvSpPr>
              <p:nvPr/>
            </p:nvSpPr>
            <p:spPr bwMode="auto">
              <a:xfrm>
                <a:off x="5038" y="2409"/>
                <a:ext cx="59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  地－</a:t>
                </a:r>
                <a:r>
                  <a:rPr kumimoji="0" lang="zh-CN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裔</a:t>
                </a: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－福</a:t>
                </a: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5520" name="Rectangle 48"/>
              <p:cNvSpPr>
                <a:spLocks noChangeArrowheads="1"/>
              </p:cNvSpPr>
              <p:nvPr/>
            </p:nvSpPr>
            <p:spPr bwMode="auto">
              <a:xfrm>
                <a:off x="5156" y="264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5521" name="Rectangle 49"/>
              <p:cNvSpPr>
                <a:spLocks noChangeArrowheads="1"/>
              </p:cNvSpPr>
              <p:nvPr/>
            </p:nvSpPr>
            <p:spPr bwMode="auto">
              <a:xfrm>
                <a:off x="5267" y="277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5522" name="Rectangle 50"/>
              <p:cNvSpPr>
                <a:spLocks noChangeArrowheads="1"/>
              </p:cNvSpPr>
              <p:nvPr/>
            </p:nvSpPr>
            <p:spPr bwMode="auto">
              <a:xfrm>
                <a:off x="5194" y="2302"/>
                <a:ext cx="32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 VAG Rounded Bold" charset="0"/>
                    <a:ea typeface="宋体" charset="0"/>
                    <a:cs typeface="宋体" charset="0"/>
                  </a:rPr>
                  <a:t>呼召</a:t>
                </a:r>
                <a:r>
                  <a:rPr kumimoji="0" lang="zh-CN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 VAG Rounded Bold" charset="0"/>
                    <a:ea typeface="宋体" charset="0"/>
                    <a:cs typeface="宋体" charset="0"/>
                  </a:rPr>
                  <a:t> </a:t>
                </a:r>
              </a:p>
            </p:txBody>
          </p:sp>
          <p:sp>
            <p:nvSpPr>
              <p:cNvPr id="745523" name="Rectangle 51"/>
              <p:cNvSpPr>
                <a:spLocks noChangeArrowheads="1"/>
              </p:cNvSpPr>
              <p:nvPr/>
            </p:nvSpPr>
            <p:spPr bwMode="auto">
              <a:xfrm>
                <a:off x="5092" y="2162"/>
                <a:ext cx="43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ook Antiqua" charset="0"/>
                    <a:ea typeface="宋体" charset="0"/>
                    <a:cs typeface="宋体" charset="0"/>
                  </a:rPr>
                  <a:t>亚伯拉罕</a:t>
                </a: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 Antiqu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5524" name="Rectangle 52"/>
              <p:cNvSpPr>
                <a:spLocks noChangeArrowheads="1"/>
              </p:cNvSpPr>
              <p:nvPr/>
            </p:nvSpPr>
            <p:spPr bwMode="auto">
              <a:xfrm>
                <a:off x="5180" y="2529"/>
                <a:ext cx="431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5525" name="Line 53"/>
              <p:cNvSpPr>
                <a:spLocks noChangeShapeType="1"/>
              </p:cNvSpPr>
              <p:nvPr/>
            </p:nvSpPr>
            <p:spPr bwMode="auto">
              <a:xfrm flipV="1">
                <a:off x="5107" y="2409"/>
                <a:ext cx="5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5526" name="Line 54"/>
              <p:cNvSpPr>
                <a:spLocks noChangeShapeType="1"/>
              </p:cNvSpPr>
              <p:nvPr/>
            </p:nvSpPr>
            <p:spPr bwMode="auto">
              <a:xfrm flipV="1">
                <a:off x="5107" y="2772"/>
                <a:ext cx="533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5527" name="Line 55"/>
              <p:cNvSpPr>
                <a:spLocks noChangeShapeType="1"/>
              </p:cNvSpPr>
              <p:nvPr/>
            </p:nvSpPr>
            <p:spPr bwMode="auto">
              <a:xfrm flipV="1">
                <a:off x="5107" y="2896"/>
                <a:ext cx="528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745528" name="Rectangle 56"/>
            <p:cNvSpPr>
              <a:spLocks noChangeArrowheads="1"/>
            </p:cNvSpPr>
            <p:nvPr/>
          </p:nvSpPr>
          <p:spPr bwMode="auto">
            <a:xfrm>
              <a:off x="5155" y="2535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kumimoji="0" lang="en-US" altLang="zh-CN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- </a:t>
              </a: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</a:t>
              </a:r>
            </a:p>
          </p:txBody>
        </p:sp>
      </p:grpSp>
      <p:sp>
        <p:nvSpPr>
          <p:cNvPr id="745529" name="Text Box 57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0935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745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501" grpId="0" animBg="1"/>
      <p:bldP spid="74550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747536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宋体" charset="0"/>
              <a:cs typeface="宋体" charset="0"/>
            </a:endParaRPr>
          </a:p>
        </p:txBody>
      </p:sp>
      <p:grpSp>
        <p:nvGrpSpPr>
          <p:cNvPr id="747537" name="Group 1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7538" name="Rectangle 1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>
                  <a:ln>
                    <a:noFill/>
                  </a:ln>
                  <a:solidFill>
                    <a:srgbClr val="FFD34A"/>
                  </a:solidFill>
                  <a:effectLst/>
                  <a:uLnTx/>
                  <a:uFillTx/>
                  <a:latin typeface="Times" charset="0"/>
                  <a:ea typeface="宋体" charset="0"/>
                  <a:cs typeface="宋体" charset="0"/>
                </a:rPr>
                <a:t>7</a:t>
              </a:r>
            </a:p>
          </p:txBody>
        </p:sp>
        <p:sp>
          <p:nvSpPr>
            <p:cNvPr id="747539" name="Line 1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747540" name="Text Box 20"/>
          <p:cNvSpPr txBox="1">
            <a:spLocks noChangeArrowheads="1"/>
          </p:cNvSpPr>
          <p:nvPr/>
        </p:nvSpPr>
        <p:spPr bwMode="auto">
          <a:xfrm>
            <a:off x="8591550" y="6405563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3</a:t>
            </a:r>
          </a:p>
        </p:txBody>
      </p:sp>
      <p:sp>
        <p:nvSpPr>
          <p:cNvPr id="747523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4755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36</a:t>
            </a:r>
          </a:p>
        </p:txBody>
      </p:sp>
      <p:sp>
        <p:nvSpPr>
          <p:cNvPr id="747574" name="Text Box 54"/>
          <p:cNvSpPr txBox="1">
            <a:spLocks noChangeArrowheads="1"/>
          </p:cNvSpPr>
          <p:nvPr/>
        </p:nvSpPr>
        <p:spPr bwMode="auto">
          <a:xfrm>
            <a:off x="1693863" y="350838"/>
            <a:ext cx="5948362" cy="701675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</a:rPr>
              <a:t>版图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</a:rPr>
              <a:t>比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</a:rPr>
              <a:t>较...</a:t>
            </a:r>
          </a:p>
        </p:txBody>
      </p:sp>
      <p:grpSp>
        <p:nvGrpSpPr>
          <p:cNvPr id="747583" name="Group 63"/>
          <p:cNvGrpSpPr>
            <a:grpSpLocks/>
          </p:cNvGrpSpPr>
          <p:nvPr/>
        </p:nvGrpSpPr>
        <p:grpSpPr bwMode="auto">
          <a:xfrm>
            <a:off x="2133600" y="1143000"/>
            <a:ext cx="2787650" cy="3235325"/>
            <a:chOff x="1344" y="720"/>
            <a:chExt cx="1756" cy="2038"/>
          </a:xfrm>
        </p:grpSpPr>
        <p:grpSp>
          <p:nvGrpSpPr>
            <p:cNvPr id="747553" name="Group 33"/>
            <p:cNvGrpSpPr>
              <a:grpSpLocks/>
            </p:cNvGrpSpPr>
            <p:nvPr/>
          </p:nvGrpSpPr>
          <p:grpSpPr bwMode="auto">
            <a:xfrm>
              <a:off x="1397" y="720"/>
              <a:ext cx="1703" cy="2014"/>
              <a:chOff x="1397" y="672"/>
              <a:chExt cx="1703" cy="2014"/>
            </a:xfrm>
          </p:grpSpPr>
          <p:pic>
            <p:nvPicPr>
              <p:cNvPr id="747554" name="Picture 34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0" y="672"/>
                <a:ext cx="1640" cy="2014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47555" name="Text Box 35"/>
              <p:cNvSpPr txBox="1">
                <a:spLocks noChangeArrowheads="1"/>
              </p:cNvSpPr>
              <p:nvPr/>
            </p:nvSpPr>
            <p:spPr bwMode="auto">
              <a:xfrm>
                <a:off x="2475" y="1045"/>
                <a:ext cx="625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tint val="96471"/>
                            <a:invGamma/>
                          </a:srgb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868686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  <a:flatTx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1A0004"/>
                    </a:solidFill>
                    <a:effectLst/>
                    <a:uLnTx/>
                    <a:uFillTx/>
                    <a:latin typeface="Comic Sans MS" charset="0"/>
                    <a:ea typeface="宋体" charset="0"/>
                    <a:cs typeface="宋体" charset="0"/>
                  </a:rPr>
                  <a:t>澳州</a:t>
                </a:r>
                <a:endPara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A0004"/>
                  </a:solidFill>
                  <a:effectLst/>
                  <a:uLnTx/>
                  <a:uFillTx/>
                  <a:latin typeface="Comic Sans MS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7556" name="Text Box 36"/>
              <p:cNvSpPr txBox="1">
                <a:spLocks noChangeArrowheads="1"/>
              </p:cNvSpPr>
              <p:nvPr/>
            </p:nvSpPr>
            <p:spPr bwMode="auto">
              <a:xfrm>
                <a:off x="1397" y="674"/>
                <a:ext cx="1638" cy="250"/>
              </a:xfrm>
              <a:prstGeom prst="rect">
                <a:avLst/>
              </a:prstGeom>
              <a:solidFill>
                <a:srgbClr val="04040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868686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uLnTx/>
                    <a:uFillTx/>
                    <a:latin typeface="Comic Sans MS" charset="0"/>
                    <a:ea typeface="宋体" charset="0"/>
                    <a:cs typeface="宋体" charset="0"/>
                  </a:rPr>
                  <a:t> </a:t>
                </a:r>
                <a:r>
                  <a:rPr kumimoji="0" lang="ja-JP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16CA27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以色列与</a:t>
                </a:r>
                <a:r>
                  <a:rPr kumimoji="0" lang="en-US" altLang="zh-CN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16CA27"/>
                    </a:solidFill>
                    <a:effectLst/>
                    <a:uLnTx/>
                    <a:uFillTx/>
                    <a:latin typeface="Comic Sans MS"/>
                    <a:ea typeface="宋体" charset="0"/>
                    <a:cs typeface="宋体" charset="0"/>
                  </a:rPr>
                  <a:t>…</a:t>
                </a:r>
                <a:r>
                  <a:rPr kumimoji="0" lang="en-US" altLang="zh-CN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16CA27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uLnTx/>
                    <a:uFillTx/>
                    <a:latin typeface="Comic Sans MS" charset="0"/>
                    <a:ea typeface="宋体" charset="0"/>
                    <a:cs typeface="宋体" charset="0"/>
                  </a:rPr>
                  <a:t> </a:t>
                </a:r>
              </a:p>
            </p:txBody>
          </p:sp>
        </p:grpSp>
        <p:sp>
          <p:nvSpPr>
            <p:cNvPr id="747557" name="Rectangle 37"/>
            <p:cNvSpPr>
              <a:spLocks noChangeArrowheads="1"/>
            </p:cNvSpPr>
            <p:nvPr/>
          </p:nvSpPr>
          <p:spPr bwMode="auto">
            <a:xfrm>
              <a:off x="1552" y="975"/>
              <a:ext cx="1441" cy="175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47575" name="Rectangle 55"/>
            <p:cNvSpPr>
              <a:spLocks noChangeArrowheads="1"/>
            </p:cNvSpPr>
            <p:nvPr/>
          </p:nvSpPr>
          <p:spPr bwMode="auto">
            <a:xfrm>
              <a:off x="1415" y="2523"/>
              <a:ext cx="1407" cy="209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47576" name="Text Box 56"/>
            <p:cNvSpPr txBox="1">
              <a:spLocks noChangeArrowheads="1"/>
            </p:cNvSpPr>
            <p:nvPr/>
          </p:nvSpPr>
          <p:spPr bwMode="auto">
            <a:xfrm>
              <a:off x="1344" y="2604"/>
              <a:ext cx="134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A0004"/>
                  </a:solidFill>
                  <a:effectLst/>
                  <a:uLnTx/>
                  <a:uFillTx/>
                  <a:latin typeface="Comic Sans MS" charset="0"/>
                  <a:ea typeface="宋体" charset="0"/>
                  <a:cs typeface="宋体" charset="0"/>
                </a:rPr>
                <a:t>地图比例相同, 蓝色处指以色列。</a:t>
              </a:r>
            </a:p>
          </p:txBody>
        </p:sp>
      </p:grpSp>
      <p:grpSp>
        <p:nvGrpSpPr>
          <p:cNvPr id="747587" name="Group 67"/>
          <p:cNvGrpSpPr>
            <a:grpSpLocks/>
          </p:cNvGrpSpPr>
          <p:nvPr/>
        </p:nvGrpSpPr>
        <p:grpSpPr bwMode="auto">
          <a:xfrm>
            <a:off x="4575175" y="2236788"/>
            <a:ext cx="3022600" cy="3932237"/>
            <a:chOff x="3375" y="1843"/>
            <a:chExt cx="1904" cy="2477"/>
          </a:xfrm>
        </p:grpSpPr>
        <p:grpSp>
          <p:nvGrpSpPr>
            <p:cNvPr id="747558" name="Group 38"/>
            <p:cNvGrpSpPr>
              <a:grpSpLocks/>
            </p:cNvGrpSpPr>
            <p:nvPr/>
          </p:nvGrpSpPr>
          <p:grpSpPr bwMode="auto">
            <a:xfrm>
              <a:off x="3415" y="1843"/>
              <a:ext cx="1864" cy="2477"/>
              <a:chOff x="2991" y="1437"/>
              <a:chExt cx="1864" cy="2477"/>
            </a:xfrm>
          </p:grpSpPr>
          <p:pic>
            <p:nvPicPr>
              <p:cNvPr id="747559" name="Picture 39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1" y="1437"/>
                <a:ext cx="1864" cy="2477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47560" name="Text Box 40"/>
              <p:cNvSpPr txBox="1">
                <a:spLocks noChangeArrowheads="1"/>
              </p:cNvSpPr>
              <p:nvPr/>
            </p:nvSpPr>
            <p:spPr bwMode="auto">
              <a:xfrm>
                <a:off x="3011" y="1449"/>
                <a:ext cx="1825" cy="250"/>
              </a:xfrm>
              <a:prstGeom prst="rect">
                <a:avLst/>
              </a:prstGeom>
              <a:solidFill>
                <a:srgbClr val="04040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868686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uLnTx/>
                    <a:uFillTx/>
                    <a:latin typeface="Comic Sans MS" charset="0"/>
                    <a:ea typeface="宋体" charset="0"/>
                    <a:cs typeface="宋体" charset="0"/>
                  </a:rPr>
                  <a:t> </a:t>
                </a:r>
                <a:r>
                  <a:rPr kumimoji="0" lang="ja-JP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16CA27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以色列与</a:t>
                </a:r>
                <a:r>
                  <a:rPr kumimoji="0" lang="en-US" altLang="zh-CN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16CA27"/>
                    </a:solidFill>
                    <a:effectLst/>
                    <a:uLnTx/>
                    <a:uFillTx/>
                    <a:latin typeface="Comic Sans MS"/>
                    <a:ea typeface="宋体" charset="0"/>
                    <a:cs typeface="宋体" charset="0"/>
                  </a:rPr>
                  <a:t>…</a:t>
                </a:r>
                <a:r>
                  <a:rPr kumimoji="0" lang="en-US" altLang="zh-CN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16CA27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uLnTx/>
                    <a:uFillTx/>
                    <a:latin typeface="Comic Sans MS" charset="0"/>
                    <a:ea typeface="宋体" charset="0"/>
                    <a:cs typeface="宋体" charset="0"/>
                  </a:rPr>
                  <a:t> </a:t>
                </a:r>
              </a:p>
            </p:txBody>
          </p:sp>
          <p:sp>
            <p:nvSpPr>
              <p:cNvPr id="747561" name="Rectangle 41"/>
              <p:cNvSpPr>
                <a:spLocks noChangeArrowheads="1"/>
              </p:cNvSpPr>
              <p:nvPr/>
            </p:nvSpPr>
            <p:spPr bwMode="auto">
              <a:xfrm>
                <a:off x="3034" y="1766"/>
                <a:ext cx="816" cy="305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868686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7562" name="Text Box 42"/>
              <p:cNvSpPr txBox="1">
                <a:spLocks noChangeArrowheads="1"/>
              </p:cNvSpPr>
              <p:nvPr/>
            </p:nvSpPr>
            <p:spPr bwMode="auto">
              <a:xfrm>
                <a:off x="3160" y="1771"/>
                <a:ext cx="642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tint val="96471"/>
                            <a:invGamma/>
                          </a:srgb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868686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  <a:flatTx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1A0004"/>
                    </a:solidFill>
                    <a:effectLst/>
                    <a:uLnTx/>
                    <a:uFillTx/>
                    <a:latin typeface="Comic Sans MS" charset="0"/>
                    <a:ea typeface="宋体" charset="0"/>
                    <a:cs typeface="宋体" charset="0"/>
                  </a:rPr>
                  <a:t>法国</a:t>
                </a:r>
                <a:endPara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A0004"/>
                  </a:solidFill>
                  <a:effectLst/>
                  <a:uLnTx/>
                  <a:uFillTx/>
                  <a:latin typeface="Comic Sans MS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747579" name="Rectangle 59"/>
            <p:cNvSpPr>
              <a:spLocks noChangeArrowheads="1"/>
            </p:cNvSpPr>
            <p:nvPr/>
          </p:nvSpPr>
          <p:spPr bwMode="auto">
            <a:xfrm>
              <a:off x="3438" y="4077"/>
              <a:ext cx="1441" cy="209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47580" name="Text Box 60"/>
            <p:cNvSpPr txBox="1">
              <a:spLocks noChangeArrowheads="1"/>
            </p:cNvSpPr>
            <p:nvPr/>
          </p:nvSpPr>
          <p:spPr bwMode="auto">
            <a:xfrm>
              <a:off x="3375" y="4150"/>
              <a:ext cx="134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A0004"/>
                  </a:solidFill>
                  <a:effectLst/>
                  <a:uLnTx/>
                  <a:uFillTx/>
                  <a:latin typeface="Comic Sans MS" charset="0"/>
                  <a:ea typeface="宋体" charset="0"/>
                  <a:cs typeface="宋体" charset="0"/>
                </a:rPr>
                <a:t>地图比例相同, 蓝色处指以色列。</a:t>
              </a:r>
            </a:p>
          </p:txBody>
        </p:sp>
      </p:grpSp>
      <p:grpSp>
        <p:nvGrpSpPr>
          <p:cNvPr id="747585" name="Group 65"/>
          <p:cNvGrpSpPr>
            <a:grpSpLocks/>
          </p:cNvGrpSpPr>
          <p:nvPr/>
        </p:nvGrpSpPr>
        <p:grpSpPr bwMode="auto">
          <a:xfrm>
            <a:off x="887413" y="1724025"/>
            <a:ext cx="2974975" cy="4325938"/>
            <a:chOff x="-819" y="960"/>
            <a:chExt cx="1874" cy="2725"/>
          </a:xfrm>
        </p:grpSpPr>
        <p:grpSp>
          <p:nvGrpSpPr>
            <p:cNvPr id="747569" name="Group 49"/>
            <p:cNvGrpSpPr>
              <a:grpSpLocks/>
            </p:cNvGrpSpPr>
            <p:nvPr/>
          </p:nvGrpSpPr>
          <p:grpSpPr bwMode="auto">
            <a:xfrm>
              <a:off x="-793" y="960"/>
              <a:ext cx="1848" cy="2725"/>
              <a:chOff x="804" y="1122"/>
              <a:chExt cx="1848" cy="2725"/>
            </a:xfrm>
          </p:grpSpPr>
          <p:pic>
            <p:nvPicPr>
              <p:cNvPr id="747570" name="Picture 50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4" y="1122"/>
                <a:ext cx="1848" cy="2725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47571" name="Text Box 51"/>
              <p:cNvSpPr txBox="1">
                <a:spLocks noChangeArrowheads="1"/>
              </p:cNvSpPr>
              <p:nvPr/>
            </p:nvSpPr>
            <p:spPr bwMode="auto">
              <a:xfrm>
                <a:off x="833" y="1142"/>
                <a:ext cx="1800" cy="250"/>
              </a:xfrm>
              <a:prstGeom prst="rect">
                <a:avLst/>
              </a:prstGeom>
              <a:solidFill>
                <a:srgbClr val="04040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868686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DFCA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 </a:t>
                </a:r>
                <a:r>
                  <a:rPr kumimoji="0" lang="ja-JP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16CA27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以色列与</a:t>
                </a:r>
                <a:r>
                  <a:rPr kumimoji="0" lang="en-US" altLang="zh-CN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16CA27"/>
                    </a:solidFill>
                    <a:effectLst/>
                    <a:uLnTx/>
                    <a:uFillTx/>
                    <a:latin typeface="Comic Sans MS"/>
                    <a:ea typeface="宋体" charset="0"/>
                    <a:cs typeface="宋体" charset="0"/>
                  </a:rPr>
                  <a:t>…</a:t>
                </a:r>
                <a:r>
                  <a:rPr kumimoji="0" lang="en-US" altLang="zh-CN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16CA27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 </a:t>
                </a:r>
              </a:p>
            </p:txBody>
          </p:sp>
          <p:sp>
            <p:nvSpPr>
              <p:cNvPr id="747572" name="Rectangle 52"/>
              <p:cNvSpPr>
                <a:spLocks noChangeArrowheads="1"/>
              </p:cNvSpPr>
              <p:nvPr/>
            </p:nvSpPr>
            <p:spPr bwMode="auto">
              <a:xfrm>
                <a:off x="1787" y="2953"/>
                <a:ext cx="762" cy="244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868686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7573" name="Text Box 53"/>
              <p:cNvSpPr txBox="1">
                <a:spLocks noChangeArrowheads="1"/>
              </p:cNvSpPr>
              <p:nvPr/>
            </p:nvSpPr>
            <p:spPr bwMode="auto">
              <a:xfrm>
                <a:off x="1553" y="3020"/>
                <a:ext cx="1096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tint val="96471"/>
                            <a:invGamma/>
                          </a:srgb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868686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  <a:flatTx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1A0004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 </a:t>
                </a:r>
                <a:r>
                  <a:rPr kumimoji="0" lang="ja-JP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1A0004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缅因州</a:t>
                </a:r>
                <a:endPara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A0004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747581" name="Rectangle 61"/>
            <p:cNvSpPr>
              <a:spLocks noChangeArrowheads="1"/>
            </p:cNvSpPr>
            <p:nvPr/>
          </p:nvSpPr>
          <p:spPr bwMode="auto">
            <a:xfrm>
              <a:off x="-764" y="3422"/>
              <a:ext cx="1333" cy="251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47582" name="Text Box 62"/>
            <p:cNvSpPr txBox="1">
              <a:spLocks noChangeArrowheads="1"/>
            </p:cNvSpPr>
            <p:nvPr/>
          </p:nvSpPr>
          <p:spPr bwMode="auto">
            <a:xfrm>
              <a:off x="-819" y="3505"/>
              <a:ext cx="134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A0004"/>
                  </a:solidFill>
                  <a:effectLst/>
                  <a:uLnTx/>
                  <a:uFillTx/>
                  <a:latin typeface="Comic Sans MS" charset="0"/>
                  <a:ea typeface="宋体" charset="0"/>
                  <a:cs typeface="宋体" charset="0"/>
                </a:rPr>
                <a:t>地图比例相同, 蓝色处指以色列。</a:t>
              </a:r>
            </a:p>
          </p:txBody>
        </p:sp>
      </p:grpSp>
      <p:grpSp>
        <p:nvGrpSpPr>
          <p:cNvPr id="747586" name="Group 66"/>
          <p:cNvGrpSpPr>
            <a:grpSpLocks/>
          </p:cNvGrpSpPr>
          <p:nvPr/>
        </p:nvGrpSpPr>
        <p:grpSpPr bwMode="auto">
          <a:xfrm>
            <a:off x="5459413" y="1341438"/>
            <a:ext cx="3051175" cy="3922712"/>
            <a:chOff x="3439" y="845"/>
            <a:chExt cx="1922" cy="2471"/>
          </a:xfrm>
        </p:grpSpPr>
        <p:grpSp>
          <p:nvGrpSpPr>
            <p:cNvPr id="747563" name="Group 43"/>
            <p:cNvGrpSpPr>
              <a:grpSpLocks/>
            </p:cNvGrpSpPr>
            <p:nvPr/>
          </p:nvGrpSpPr>
          <p:grpSpPr bwMode="auto">
            <a:xfrm>
              <a:off x="3495" y="845"/>
              <a:ext cx="1866" cy="2461"/>
              <a:chOff x="3515" y="843"/>
              <a:chExt cx="1866" cy="2461"/>
            </a:xfrm>
          </p:grpSpPr>
          <p:pic>
            <p:nvPicPr>
              <p:cNvPr id="747564" name="Picture 44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5" y="843"/>
                <a:ext cx="1856" cy="2461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47565" name="Text Box 45"/>
              <p:cNvSpPr txBox="1">
                <a:spLocks noChangeArrowheads="1"/>
              </p:cNvSpPr>
              <p:nvPr/>
            </p:nvSpPr>
            <p:spPr bwMode="auto">
              <a:xfrm>
                <a:off x="3555" y="852"/>
                <a:ext cx="1793" cy="250"/>
              </a:xfrm>
              <a:prstGeom prst="rect">
                <a:avLst/>
              </a:prstGeom>
              <a:solidFill>
                <a:srgbClr val="04040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868686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uLnTx/>
                    <a:uFillTx/>
                    <a:latin typeface="Comic Sans MS" charset="0"/>
                    <a:ea typeface="宋体" charset="0"/>
                    <a:cs typeface="宋体" charset="0"/>
                  </a:rPr>
                  <a:t> </a:t>
                </a:r>
                <a:r>
                  <a:rPr kumimoji="0" lang="ja-JP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16CA27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以色列与</a:t>
                </a:r>
                <a:r>
                  <a:rPr kumimoji="0" lang="en-US" altLang="zh-CN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16CA27"/>
                    </a:solidFill>
                    <a:effectLst/>
                    <a:uLnTx/>
                    <a:uFillTx/>
                    <a:latin typeface="Comic Sans MS"/>
                    <a:ea typeface="宋体" charset="0"/>
                    <a:cs typeface="宋体" charset="0"/>
                  </a:rPr>
                  <a:t>…</a:t>
                </a:r>
                <a:r>
                  <a:rPr kumimoji="0" lang="en-US" altLang="zh-CN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16CA27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uLnTx/>
                    <a:uFillTx/>
                    <a:latin typeface="Comic Sans MS" charset="0"/>
                    <a:ea typeface="宋体" charset="0"/>
                    <a:cs typeface="宋体" charset="0"/>
                  </a:rPr>
                  <a:t> </a:t>
                </a:r>
              </a:p>
            </p:txBody>
          </p:sp>
          <p:sp>
            <p:nvSpPr>
              <p:cNvPr id="747566" name="Rectangle 46"/>
              <p:cNvSpPr>
                <a:spLocks noChangeArrowheads="1"/>
              </p:cNvSpPr>
              <p:nvPr/>
            </p:nvSpPr>
            <p:spPr bwMode="auto">
              <a:xfrm>
                <a:off x="4318" y="1351"/>
                <a:ext cx="991" cy="305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868686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7567" name="Rectangle 47"/>
              <p:cNvSpPr>
                <a:spLocks noChangeArrowheads="1"/>
              </p:cNvSpPr>
              <p:nvPr/>
            </p:nvSpPr>
            <p:spPr bwMode="auto">
              <a:xfrm>
                <a:off x="3737" y="1431"/>
                <a:ext cx="572" cy="305"/>
              </a:xfrm>
              <a:prstGeom prst="rect">
                <a:avLst/>
              </a:prstGeom>
              <a:solidFill>
                <a:srgbClr val="F6FF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868686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7568" name="Text Box 48"/>
              <p:cNvSpPr txBox="1">
                <a:spLocks noChangeArrowheads="1"/>
              </p:cNvSpPr>
              <p:nvPr/>
            </p:nvSpPr>
            <p:spPr bwMode="auto">
              <a:xfrm>
                <a:off x="4285" y="1397"/>
                <a:ext cx="1096" cy="5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tint val="96471"/>
                            <a:invGamma/>
                          </a:srgb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868686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  <a:flatTx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1A0004"/>
                    </a:solidFill>
                    <a:effectLst/>
                    <a:uLnTx/>
                    <a:uFillTx/>
                    <a:latin typeface="Comic Sans MS" charset="0"/>
                    <a:ea typeface="宋体" charset="0"/>
                    <a:cs typeface="宋体" charset="0"/>
                  </a:rPr>
                  <a:t>加利福 尼亚</a:t>
                </a:r>
                <a:endPara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A0004"/>
                  </a:solidFill>
                  <a:effectLst/>
                  <a:uLnTx/>
                  <a:uFillTx/>
                  <a:latin typeface="Comic Sans MS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747577" name="Rectangle 57"/>
            <p:cNvSpPr>
              <a:spLocks noChangeArrowheads="1"/>
            </p:cNvSpPr>
            <p:nvPr/>
          </p:nvSpPr>
          <p:spPr bwMode="auto">
            <a:xfrm>
              <a:off x="3502" y="3089"/>
              <a:ext cx="1441" cy="209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47578" name="Text Box 58"/>
            <p:cNvSpPr txBox="1">
              <a:spLocks noChangeArrowheads="1"/>
            </p:cNvSpPr>
            <p:nvPr/>
          </p:nvSpPr>
          <p:spPr bwMode="auto">
            <a:xfrm>
              <a:off x="3439" y="3162"/>
              <a:ext cx="134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A0004"/>
                  </a:solidFill>
                  <a:effectLst/>
                  <a:uLnTx/>
                  <a:uFillTx/>
                  <a:latin typeface="Comic Sans MS" charset="0"/>
                  <a:ea typeface="宋体" charset="0"/>
                  <a:cs typeface="宋体" charset="0"/>
                </a:rPr>
                <a:t>地图比例相同, 蓝色处指以色列。</a:t>
              </a:r>
            </a:p>
          </p:txBody>
        </p:sp>
      </p:grpSp>
      <p:sp>
        <p:nvSpPr>
          <p:cNvPr id="747589" name="Text Box 69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69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7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75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286000" y="152400"/>
            <a:ext cx="5410200" cy="762000"/>
          </a:xfrm>
          <a:solidFill>
            <a:srgbClr val="800080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sz="4000">
                <a:latin typeface="Garamond" charset="0"/>
                <a:ea typeface="ＭＳ Ｐゴシック" charset="0"/>
                <a:cs typeface="Arial"/>
              </a:rPr>
              <a:t>现代的中东</a:t>
            </a:r>
            <a:endParaRPr lang="en-US" altLang="en-US" sz="4000">
              <a:latin typeface="Garamond" charset="0"/>
              <a:ea typeface="ＭＳ Ｐゴシック" charset="0"/>
              <a:cs typeface="Arial"/>
            </a:endParaRPr>
          </a:p>
        </p:txBody>
      </p:sp>
      <p:pic>
        <p:nvPicPr>
          <p:cNvPr id="36867" name="Picture 4" descr="AncientEgyptianFamil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1549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810643"/>
      </p:ext>
    </p:extLst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749571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49584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宋体" charset="0"/>
              <a:cs typeface="宋体" charset="0"/>
            </a:endParaRPr>
          </a:p>
        </p:txBody>
      </p:sp>
      <p:grpSp>
        <p:nvGrpSpPr>
          <p:cNvPr id="749585" name="Group 1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9586" name="Rectangle 1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>
                  <a:ln>
                    <a:noFill/>
                  </a:ln>
                  <a:solidFill>
                    <a:srgbClr val="FFD34A"/>
                  </a:solidFill>
                  <a:effectLst/>
                  <a:uLnTx/>
                  <a:uFillTx/>
                  <a:latin typeface="Times" charset="0"/>
                  <a:ea typeface="宋体" charset="0"/>
                  <a:cs typeface="宋体" charset="0"/>
                </a:rPr>
                <a:t>7</a:t>
              </a:r>
            </a:p>
          </p:txBody>
        </p:sp>
        <p:sp>
          <p:nvSpPr>
            <p:cNvPr id="749587" name="Line 1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749588" name="Text Box 20"/>
          <p:cNvSpPr txBox="1">
            <a:spLocks noChangeArrowheads="1"/>
          </p:cNvSpPr>
          <p:nvPr/>
        </p:nvSpPr>
        <p:spPr bwMode="auto">
          <a:xfrm>
            <a:off x="8658225" y="64023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749590" name="Picture 2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4950" y="468313"/>
            <a:ext cx="6048375" cy="5803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49591" name="Picture 2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1650" y="4714875"/>
            <a:ext cx="24606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49594" name="Picture 2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7550" y="3559175"/>
            <a:ext cx="24606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49595" name="Picture 2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1850" y="2365375"/>
            <a:ext cx="24606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49596" name="Picture 2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3975" y="3019425"/>
            <a:ext cx="24606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49597" name="Picture 2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5013" y="4040188"/>
            <a:ext cx="246062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49598" name="Rectangle 30"/>
          <p:cNvSpPr>
            <a:spLocks noChangeArrowheads="1"/>
          </p:cNvSpPr>
          <p:nvPr/>
        </p:nvSpPr>
        <p:spPr bwMode="auto">
          <a:xfrm>
            <a:off x="1577975" y="5638800"/>
            <a:ext cx="3843338" cy="595313"/>
          </a:xfrm>
          <a:prstGeom prst="rect">
            <a:avLst/>
          </a:prstGeom>
          <a:solidFill>
            <a:srgbClr val="A5A5A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49602" name="Rectangle 3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37</a:t>
            </a:r>
          </a:p>
        </p:txBody>
      </p:sp>
      <p:sp>
        <p:nvSpPr>
          <p:cNvPr id="749604" name="Rectangle 36"/>
          <p:cNvSpPr>
            <a:spLocks noChangeArrowheads="1"/>
          </p:cNvSpPr>
          <p:nvPr/>
        </p:nvSpPr>
        <p:spPr bwMode="auto">
          <a:xfrm>
            <a:off x="1804988" y="1257300"/>
            <a:ext cx="5573712" cy="668338"/>
          </a:xfrm>
          <a:prstGeom prst="rect">
            <a:avLst/>
          </a:prstGeom>
          <a:solidFill>
            <a:srgbClr val="A5A5A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49606" name="Text Box 38"/>
          <p:cNvSpPr txBox="1">
            <a:spLocks noChangeArrowheads="1"/>
          </p:cNvSpPr>
          <p:nvPr/>
        </p:nvSpPr>
        <p:spPr bwMode="auto">
          <a:xfrm>
            <a:off x="1166813" y="5346700"/>
            <a:ext cx="6929437" cy="8239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这</a:t>
            </a: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看来公平吗?</a:t>
            </a:r>
          </a:p>
        </p:txBody>
      </p:sp>
      <p:sp>
        <p:nvSpPr>
          <p:cNvPr id="749607" name="Text Box 39"/>
          <p:cNvSpPr txBox="1">
            <a:spLocks noChangeArrowheads="1"/>
          </p:cNvSpPr>
          <p:nvPr/>
        </p:nvSpPr>
        <p:spPr bwMode="auto">
          <a:xfrm>
            <a:off x="1116013" y="1057275"/>
            <a:ext cx="6929437" cy="854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美国</a:t>
            </a:r>
            <a:endParaRPr kumimoji="0" lang="zh-CN" altLang="en-US" sz="5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49608" name="Text Box 40"/>
          <p:cNvSpPr txBox="1">
            <a:spLocks noChangeArrowheads="1"/>
          </p:cNvSpPr>
          <p:nvPr/>
        </p:nvSpPr>
        <p:spPr bwMode="auto">
          <a:xfrm>
            <a:off x="2227263" y="476250"/>
            <a:ext cx="4484687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6CA27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以色列与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16CA27"/>
                </a:solidFill>
                <a:effectLst/>
                <a:uLnTx/>
                <a:uFillTx/>
                <a:latin typeface="Comic Sans MS"/>
                <a:ea typeface="宋体" charset="0"/>
                <a:cs typeface="宋体" charset="0"/>
              </a:rPr>
              <a:t>…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16CA27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grpSp>
        <p:nvGrpSpPr>
          <p:cNvPr id="749612" name="Group 44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grpSp>
          <p:nvGrpSpPr>
            <p:cNvPr id="749613" name="Group 45"/>
            <p:cNvGrpSpPr>
              <a:grpSpLocks/>
            </p:cNvGrpSpPr>
            <p:nvPr/>
          </p:nvGrpSpPr>
          <p:grpSpPr bwMode="auto">
            <a:xfrm>
              <a:off x="5038" y="2162"/>
              <a:ext cx="634" cy="776"/>
              <a:chOff x="5038" y="2162"/>
              <a:chExt cx="634" cy="776"/>
            </a:xfrm>
          </p:grpSpPr>
          <p:sp>
            <p:nvSpPr>
              <p:cNvPr id="749614" name="Freeform 46"/>
              <p:cNvSpPr>
                <a:spLocks/>
              </p:cNvSpPr>
              <p:nvPr/>
            </p:nvSpPr>
            <p:spPr bwMode="auto">
              <a:xfrm>
                <a:off x="5521" y="22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9615" name="AutoShape 47"/>
              <p:cNvSpPr>
                <a:spLocks noChangeArrowheads="1"/>
              </p:cNvSpPr>
              <p:nvPr/>
            </p:nvSpPr>
            <p:spPr bwMode="auto">
              <a:xfrm>
                <a:off x="5073" y="2178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9616" name="Rectangle 48"/>
              <p:cNvSpPr>
                <a:spLocks noChangeArrowheads="1"/>
              </p:cNvSpPr>
              <p:nvPr/>
            </p:nvSpPr>
            <p:spPr bwMode="auto">
              <a:xfrm>
                <a:off x="5072" y="2277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9617" name="AutoShape 49"/>
              <p:cNvSpPr>
                <a:spLocks noChangeArrowheads="1"/>
              </p:cNvSpPr>
              <p:nvPr/>
            </p:nvSpPr>
            <p:spPr bwMode="auto">
              <a:xfrm>
                <a:off x="5085" y="2194"/>
                <a:ext cx="436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9618" name="Line 50"/>
              <p:cNvSpPr>
                <a:spLocks noChangeShapeType="1"/>
              </p:cNvSpPr>
              <p:nvPr/>
            </p:nvSpPr>
            <p:spPr bwMode="auto">
              <a:xfrm flipV="1">
                <a:off x="5111" y="2529"/>
                <a:ext cx="52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9619" name="Line 51"/>
              <p:cNvSpPr>
                <a:spLocks noChangeShapeType="1"/>
              </p:cNvSpPr>
              <p:nvPr/>
            </p:nvSpPr>
            <p:spPr bwMode="auto">
              <a:xfrm flipV="1">
                <a:off x="5111" y="2657"/>
                <a:ext cx="53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9620" name="Rectangle 52"/>
              <p:cNvSpPr>
                <a:spLocks noChangeArrowheads="1"/>
              </p:cNvSpPr>
              <p:nvPr/>
            </p:nvSpPr>
            <p:spPr bwMode="auto">
              <a:xfrm>
                <a:off x="5315" y="2558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9621" name="Rectangle 53"/>
              <p:cNvSpPr>
                <a:spLocks noChangeArrowheads="1"/>
              </p:cNvSpPr>
              <p:nvPr/>
            </p:nvSpPr>
            <p:spPr bwMode="auto">
              <a:xfrm>
                <a:off x="5038" y="2409"/>
                <a:ext cx="59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  地－</a:t>
                </a:r>
                <a:r>
                  <a:rPr kumimoji="0" lang="zh-CN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裔</a:t>
                </a: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－福</a:t>
                </a: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9622" name="Rectangle 54"/>
              <p:cNvSpPr>
                <a:spLocks noChangeArrowheads="1"/>
              </p:cNvSpPr>
              <p:nvPr/>
            </p:nvSpPr>
            <p:spPr bwMode="auto">
              <a:xfrm>
                <a:off x="5156" y="264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9623" name="Rectangle 55"/>
              <p:cNvSpPr>
                <a:spLocks noChangeArrowheads="1"/>
              </p:cNvSpPr>
              <p:nvPr/>
            </p:nvSpPr>
            <p:spPr bwMode="auto">
              <a:xfrm>
                <a:off x="5267" y="277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9624" name="Rectangle 56"/>
              <p:cNvSpPr>
                <a:spLocks noChangeArrowheads="1"/>
              </p:cNvSpPr>
              <p:nvPr/>
            </p:nvSpPr>
            <p:spPr bwMode="auto">
              <a:xfrm>
                <a:off x="5194" y="2302"/>
                <a:ext cx="32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 VAG Rounded Bold" charset="0"/>
                    <a:ea typeface="宋体" charset="0"/>
                    <a:cs typeface="宋体" charset="0"/>
                  </a:rPr>
                  <a:t>呼召</a:t>
                </a:r>
                <a:r>
                  <a:rPr kumimoji="0" lang="zh-CN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 VAG Rounded Bold" charset="0"/>
                    <a:ea typeface="宋体" charset="0"/>
                    <a:cs typeface="宋体" charset="0"/>
                  </a:rPr>
                  <a:t> </a:t>
                </a:r>
              </a:p>
            </p:txBody>
          </p:sp>
          <p:sp>
            <p:nvSpPr>
              <p:cNvPr id="749625" name="Rectangle 57"/>
              <p:cNvSpPr>
                <a:spLocks noChangeArrowheads="1"/>
              </p:cNvSpPr>
              <p:nvPr/>
            </p:nvSpPr>
            <p:spPr bwMode="auto">
              <a:xfrm>
                <a:off x="5092" y="2162"/>
                <a:ext cx="43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ook Antiqua" charset="0"/>
                    <a:ea typeface="宋体" charset="0"/>
                    <a:cs typeface="宋体" charset="0"/>
                  </a:rPr>
                  <a:t>亚伯拉罕</a:t>
                </a: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 Antiqu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9626" name="Rectangle 58"/>
              <p:cNvSpPr>
                <a:spLocks noChangeArrowheads="1"/>
              </p:cNvSpPr>
              <p:nvPr/>
            </p:nvSpPr>
            <p:spPr bwMode="auto">
              <a:xfrm>
                <a:off x="5180" y="2529"/>
                <a:ext cx="431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9627" name="Line 59"/>
              <p:cNvSpPr>
                <a:spLocks noChangeShapeType="1"/>
              </p:cNvSpPr>
              <p:nvPr/>
            </p:nvSpPr>
            <p:spPr bwMode="auto">
              <a:xfrm flipV="1">
                <a:off x="5107" y="2409"/>
                <a:ext cx="5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9628" name="Line 60"/>
              <p:cNvSpPr>
                <a:spLocks noChangeShapeType="1"/>
              </p:cNvSpPr>
              <p:nvPr/>
            </p:nvSpPr>
            <p:spPr bwMode="auto">
              <a:xfrm flipV="1">
                <a:off x="5107" y="2772"/>
                <a:ext cx="533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9629" name="Line 61"/>
              <p:cNvSpPr>
                <a:spLocks noChangeShapeType="1"/>
              </p:cNvSpPr>
              <p:nvPr/>
            </p:nvSpPr>
            <p:spPr bwMode="auto">
              <a:xfrm flipV="1">
                <a:off x="5107" y="2896"/>
                <a:ext cx="528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749630" name="Rectangle 62"/>
            <p:cNvSpPr>
              <a:spLocks noChangeArrowheads="1"/>
            </p:cNvSpPr>
            <p:nvPr/>
          </p:nvSpPr>
          <p:spPr bwMode="auto">
            <a:xfrm>
              <a:off x="5155" y="2535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kumimoji="0" lang="en-US" altLang="zh-CN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- </a:t>
              </a: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</a:t>
              </a:r>
            </a:p>
          </p:txBody>
        </p:sp>
      </p:grpSp>
      <p:sp>
        <p:nvSpPr>
          <p:cNvPr id="749631" name="Text Box 63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723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9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49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9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9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9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5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750596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50609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宋体" charset="0"/>
              <a:cs typeface="宋体" charset="0"/>
            </a:endParaRPr>
          </a:p>
        </p:txBody>
      </p:sp>
      <p:grpSp>
        <p:nvGrpSpPr>
          <p:cNvPr id="750610" name="Group 18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50611" name="Rectangle 19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>
                  <a:ln>
                    <a:noFill/>
                  </a:ln>
                  <a:solidFill>
                    <a:srgbClr val="FFD34A"/>
                  </a:solidFill>
                  <a:effectLst/>
                  <a:uLnTx/>
                  <a:uFillTx/>
                  <a:latin typeface="Times" charset="0"/>
                  <a:ea typeface="宋体" charset="0"/>
                  <a:cs typeface="宋体" charset="0"/>
                </a:rPr>
                <a:t>7</a:t>
              </a:r>
            </a:p>
          </p:txBody>
        </p:sp>
        <p:sp>
          <p:nvSpPr>
            <p:cNvPr id="750612" name="Line 20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750620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38</a:t>
            </a:r>
          </a:p>
        </p:txBody>
      </p:sp>
      <p:sp>
        <p:nvSpPr>
          <p:cNvPr id="750622" name="Text Box 30"/>
          <p:cNvSpPr txBox="1">
            <a:spLocks noChangeArrowheads="1"/>
          </p:cNvSpPr>
          <p:nvPr/>
        </p:nvSpPr>
        <p:spPr bwMode="auto">
          <a:xfrm>
            <a:off x="1855788" y="717550"/>
            <a:ext cx="6367462" cy="222726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宋体" charset="0"/>
                <a:cs typeface="宋体" charset="0"/>
              </a:rPr>
              <a:t>“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宋体" charset="0"/>
                <a:cs typeface="宋体" charset="0"/>
              </a:rPr>
              <a:t>…</a:t>
            </a:r>
            <a:r>
              <a:rPr kumimoji="0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以实玛利的后代与以色列民相比似乎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被赋予</a:t>
            </a:r>
            <a:r>
              <a:rPr kumimoji="0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更多的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土地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,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最终也有更多的财产</a:t>
            </a:r>
            <a:r>
              <a:rPr kumimoji="0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。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这是历史的事实, 而且现今他们还拥有巨额的石油财富。属灵上的拯救，对以实玛利</a:t>
            </a:r>
            <a:r>
              <a:rPr kumimoji="0" lang="ko-K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人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也一直是开放的。 </a:t>
            </a:r>
          </a:p>
        </p:txBody>
      </p:sp>
      <p:sp>
        <p:nvSpPr>
          <p:cNvPr id="750623" name="Text Box 31"/>
          <p:cNvSpPr txBox="1">
            <a:spLocks noChangeArrowheads="1"/>
          </p:cNvSpPr>
          <p:nvPr/>
        </p:nvSpPr>
        <p:spPr bwMode="auto">
          <a:xfrm>
            <a:off x="3586163" y="5668963"/>
            <a:ext cx="4806950" cy="5810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海林塞（</a:t>
            </a:r>
            <a:r>
              <a:rPr kumimoji="0" lang="en-US" altLang="zh-CN" sz="16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Hal Lindsay）</a:t>
            </a:r>
            <a:r>
              <a:rPr kumimoji="0" lang="zh-CN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2002最新著作                 	      </a:t>
            </a:r>
            <a:r>
              <a:rPr kumimoji="0" lang="en-US" altLang="zh-CN" sz="16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《</a:t>
            </a:r>
            <a:r>
              <a:rPr kumimoji="0" lang="zh-CN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永恒仇恨: 圣战根源</a:t>
            </a:r>
            <a:r>
              <a:rPr kumimoji="0" lang="en-US" altLang="zh-CN" sz="16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》 </a:t>
            </a: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第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65</a:t>
            </a: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750618" name="Oval 26"/>
          <p:cNvSpPr>
            <a:spLocks noChangeArrowheads="1"/>
          </p:cNvSpPr>
          <p:nvPr/>
        </p:nvSpPr>
        <p:spPr bwMode="auto">
          <a:xfrm>
            <a:off x="2193925" y="609600"/>
            <a:ext cx="3082925" cy="7127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750625" name="Group 33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grpSp>
          <p:nvGrpSpPr>
            <p:cNvPr id="750626" name="Group 34"/>
            <p:cNvGrpSpPr>
              <a:grpSpLocks/>
            </p:cNvGrpSpPr>
            <p:nvPr/>
          </p:nvGrpSpPr>
          <p:grpSpPr bwMode="auto">
            <a:xfrm>
              <a:off x="5038" y="2162"/>
              <a:ext cx="634" cy="776"/>
              <a:chOff x="5038" y="2162"/>
              <a:chExt cx="634" cy="776"/>
            </a:xfrm>
          </p:grpSpPr>
          <p:sp>
            <p:nvSpPr>
              <p:cNvPr id="750627" name="Freeform 35"/>
              <p:cNvSpPr>
                <a:spLocks/>
              </p:cNvSpPr>
              <p:nvPr/>
            </p:nvSpPr>
            <p:spPr bwMode="auto">
              <a:xfrm>
                <a:off x="5521" y="22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50628" name="AutoShape 36"/>
              <p:cNvSpPr>
                <a:spLocks noChangeArrowheads="1"/>
              </p:cNvSpPr>
              <p:nvPr/>
            </p:nvSpPr>
            <p:spPr bwMode="auto">
              <a:xfrm>
                <a:off x="5073" y="2178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50629" name="Rectangle 37"/>
              <p:cNvSpPr>
                <a:spLocks noChangeArrowheads="1"/>
              </p:cNvSpPr>
              <p:nvPr/>
            </p:nvSpPr>
            <p:spPr bwMode="auto">
              <a:xfrm>
                <a:off x="5072" y="2277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50630" name="AutoShape 38"/>
              <p:cNvSpPr>
                <a:spLocks noChangeArrowheads="1"/>
              </p:cNvSpPr>
              <p:nvPr/>
            </p:nvSpPr>
            <p:spPr bwMode="auto">
              <a:xfrm>
                <a:off x="5085" y="2194"/>
                <a:ext cx="436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50631" name="Line 39"/>
              <p:cNvSpPr>
                <a:spLocks noChangeShapeType="1"/>
              </p:cNvSpPr>
              <p:nvPr/>
            </p:nvSpPr>
            <p:spPr bwMode="auto">
              <a:xfrm flipV="1">
                <a:off x="5111" y="2529"/>
                <a:ext cx="52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50632" name="Line 40"/>
              <p:cNvSpPr>
                <a:spLocks noChangeShapeType="1"/>
              </p:cNvSpPr>
              <p:nvPr/>
            </p:nvSpPr>
            <p:spPr bwMode="auto">
              <a:xfrm flipV="1">
                <a:off x="5111" y="2657"/>
                <a:ext cx="53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50633" name="Rectangle 41"/>
              <p:cNvSpPr>
                <a:spLocks noChangeArrowheads="1"/>
              </p:cNvSpPr>
              <p:nvPr/>
            </p:nvSpPr>
            <p:spPr bwMode="auto">
              <a:xfrm>
                <a:off x="5315" y="2558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50634" name="Rectangle 42"/>
              <p:cNvSpPr>
                <a:spLocks noChangeArrowheads="1"/>
              </p:cNvSpPr>
              <p:nvPr/>
            </p:nvSpPr>
            <p:spPr bwMode="auto">
              <a:xfrm>
                <a:off x="5038" y="2409"/>
                <a:ext cx="59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  地－</a:t>
                </a:r>
                <a:r>
                  <a:rPr kumimoji="0" lang="zh-CN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裔</a:t>
                </a: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－福</a:t>
                </a: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50635" name="Rectangle 43"/>
              <p:cNvSpPr>
                <a:spLocks noChangeArrowheads="1"/>
              </p:cNvSpPr>
              <p:nvPr/>
            </p:nvSpPr>
            <p:spPr bwMode="auto">
              <a:xfrm>
                <a:off x="5156" y="264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50636" name="Rectangle 44"/>
              <p:cNvSpPr>
                <a:spLocks noChangeArrowheads="1"/>
              </p:cNvSpPr>
              <p:nvPr/>
            </p:nvSpPr>
            <p:spPr bwMode="auto">
              <a:xfrm>
                <a:off x="5267" y="277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50637" name="Rectangle 45"/>
              <p:cNvSpPr>
                <a:spLocks noChangeArrowheads="1"/>
              </p:cNvSpPr>
              <p:nvPr/>
            </p:nvSpPr>
            <p:spPr bwMode="auto">
              <a:xfrm>
                <a:off x="5194" y="2302"/>
                <a:ext cx="32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 VAG Rounded Bold" charset="0"/>
                    <a:ea typeface="宋体" charset="0"/>
                    <a:cs typeface="宋体" charset="0"/>
                  </a:rPr>
                  <a:t>呼召</a:t>
                </a:r>
                <a:r>
                  <a:rPr kumimoji="0" lang="zh-CN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 VAG Rounded Bold" charset="0"/>
                    <a:ea typeface="宋体" charset="0"/>
                    <a:cs typeface="宋体" charset="0"/>
                  </a:rPr>
                  <a:t> </a:t>
                </a:r>
              </a:p>
            </p:txBody>
          </p:sp>
          <p:sp>
            <p:nvSpPr>
              <p:cNvPr id="750638" name="Rectangle 46"/>
              <p:cNvSpPr>
                <a:spLocks noChangeArrowheads="1"/>
              </p:cNvSpPr>
              <p:nvPr/>
            </p:nvSpPr>
            <p:spPr bwMode="auto">
              <a:xfrm>
                <a:off x="5092" y="2162"/>
                <a:ext cx="43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ook Antiqua" charset="0"/>
                    <a:ea typeface="宋体" charset="0"/>
                    <a:cs typeface="宋体" charset="0"/>
                  </a:rPr>
                  <a:t>亚伯拉罕</a:t>
                </a: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 Antiqu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50639" name="Rectangle 47"/>
              <p:cNvSpPr>
                <a:spLocks noChangeArrowheads="1"/>
              </p:cNvSpPr>
              <p:nvPr/>
            </p:nvSpPr>
            <p:spPr bwMode="auto">
              <a:xfrm>
                <a:off x="5180" y="2529"/>
                <a:ext cx="431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50640" name="Line 48"/>
              <p:cNvSpPr>
                <a:spLocks noChangeShapeType="1"/>
              </p:cNvSpPr>
              <p:nvPr/>
            </p:nvSpPr>
            <p:spPr bwMode="auto">
              <a:xfrm flipV="1">
                <a:off x="5107" y="2409"/>
                <a:ext cx="5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50641" name="Line 49"/>
              <p:cNvSpPr>
                <a:spLocks noChangeShapeType="1"/>
              </p:cNvSpPr>
              <p:nvPr/>
            </p:nvSpPr>
            <p:spPr bwMode="auto">
              <a:xfrm flipV="1">
                <a:off x="5107" y="2772"/>
                <a:ext cx="533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50642" name="Line 50"/>
              <p:cNvSpPr>
                <a:spLocks noChangeShapeType="1"/>
              </p:cNvSpPr>
              <p:nvPr/>
            </p:nvSpPr>
            <p:spPr bwMode="auto">
              <a:xfrm flipV="1">
                <a:off x="5107" y="2896"/>
                <a:ext cx="528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750643" name="Rectangle 51"/>
            <p:cNvSpPr>
              <a:spLocks noChangeArrowheads="1"/>
            </p:cNvSpPr>
            <p:nvPr/>
          </p:nvSpPr>
          <p:spPr bwMode="auto">
            <a:xfrm>
              <a:off x="5155" y="2535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kumimoji="0" lang="en-US" altLang="zh-CN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- </a:t>
              </a: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</a:t>
              </a:r>
            </a:p>
          </p:txBody>
        </p:sp>
      </p:grpSp>
      <p:sp>
        <p:nvSpPr>
          <p:cNvPr id="750644" name="Text Box 52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4055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0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6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658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838659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8672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宋体" charset="0"/>
              <a:cs typeface="宋体" charset="0"/>
            </a:endParaRPr>
          </a:p>
        </p:txBody>
      </p:sp>
      <p:grpSp>
        <p:nvGrpSpPr>
          <p:cNvPr id="838673" name="Group 1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838674" name="Rectangle 1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>
                  <a:ln>
                    <a:noFill/>
                  </a:ln>
                  <a:solidFill>
                    <a:srgbClr val="FFD34A"/>
                  </a:solidFill>
                  <a:effectLst/>
                  <a:uLnTx/>
                  <a:uFillTx/>
                  <a:latin typeface="Times" charset="0"/>
                  <a:ea typeface="宋体" charset="0"/>
                  <a:cs typeface="宋体" charset="0"/>
                </a:rPr>
                <a:t>7</a:t>
              </a:r>
            </a:p>
          </p:txBody>
        </p:sp>
        <p:sp>
          <p:nvSpPr>
            <p:cNvPr id="838675" name="Line 1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838677" name="Rectangle 2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39</a:t>
            </a:r>
          </a:p>
        </p:txBody>
      </p:sp>
      <p:sp>
        <p:nvSpPr>
          <p:cNvPr id="838679" name="Text Box 23"/>
          <p:cNvSpPr txBox="1">
            <a:spLocks noChangeArrowheads="1"/>
          </p:cNvSpPr>
          <p:nvPr/>
        </p:nvSpPr>
        <p:spPr bwMode="auto">
          <a:xfrm>
            <a:off x="1855788" y="717550"/>
            <a:ext cx="6367462" cy="222726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宋体" charset="0"/>
                <a:cs typeface="宋体" charset="0"/>
              </a:rPr>
              <a:t>“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宋体" charset="0"/>
                <a:cs typeface="宋体" charset="0"/>
              </a:rPr>
              <a:t>…</a:t>
            </a:r>
            <a:r>
              <a:rPr kumimoji="0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以实玛利的后代与以色列民相比似乎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被赋予</a:t>
            </a:r>
            <a:r>
              <a:rPr kumimoji="0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更多的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土地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,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最终也有更多的财产</a:t>
            </a:r>
            <a:r>
              <a:rPr kumimoji="0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。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这是历史的事实, 而且现今他们还拥有巨额的石油财富。属灵上的拯救，对以实玛利</a:t>
            </a:r>
            <a:r>
              <a:rPr kumimoji="0" lang="ko-K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人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也一直是开放的。 </a:t>
            </a:r>
          </a:p>
        </p:txBody>
      </p:sp>
      <p:sp>
        <p:nvSpPr>
          <p:cNvPr id="838680" name="Text Box 24"/>
          <p:cNvSpPr txBox="1">
            <a:spLocks noChangeArrowheads="1"/>
          </p:cNvSpPr>
          <p:nvPr/>
        </p:nvSpPr>
        <p:spPr bwMode="auto">
          <a:xfrm>
            <a:off x="4424363" y="5668963"/>
            <a:ext cx="3879850" cy="5810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海林塞（</a:t>
            </a:r>
            <a:r>
              <a:rPr kumimoji="0" lang="en-US" altLang="zh-CN" sz="16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Hal Lindsay）</a:t>
            </a:r>
            <a:r>
              <a:rPr kumimoji="0" lang="zh-CN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2002最新著作                永恒仇恨: 圣战根源</a:t>
            </a:r>
            <a:r>
              <a:rPr kumimoji="0" lang="en-US" altLang="zh-CN" sz="16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》 </a:t>
            </a: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第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65</a:t>
            </a: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838681" name="Oval 25"/>
          <p:cNvSpPr>
            <a:spLocks noChangeArrowheads="1"/>
          </p:cNvSpPr>
          <p:nvPr/>
        </p:nvSpPr>
        <p:spPr bwMode="auto">
          <a:xfrm>
            <a:off x="2193925" y="609600"/>
            <a:ext cx="3082925" cy="7127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8682" name="Text Box 26"/>
          <p:cNvSpPr txBox="1">
            <a:spLocks noChangeArrowheads="1"/>
          </p:cNvSpPr>
          <p:nvPr/>
        </p:nvSpPr>
        <p:spPr bwMode="auto">
          <a:xfrm>
            <a:off x="1931988" y="3095625"/>
            <a:ext cx="6080125" cy="222726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宋体" charset="0"/>
                <a:cs typeface="宋体" charset="0"/>
              </a:rPr>
              <a:t>“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但是上帝的约, 也就是关乎</a:t>
            </a:r>
            <a:r>
              <a:rPr kumimoji="0" lang="zh-CN" altLang="en-US" sz="2800" b="1" i="1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属灵的计划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, 却是给了以撒和他的后裔。以撒</a:t>
            </a:r>
            <a:r>
              <a:rPr kumimoji="0" lang="ko-K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从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上帝得到的物质上的祝福也效力于上帝对整个民族在</a:t>
            </a:r>
            <a:r>
              <a:rPr kumimoji="0" lang="zh-CN" altLang="en-US" sz="2800" b="1" i="1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属灵上的呼召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。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宋体" charset="0"/>
                <a:cs typeface="宋体" charset="0"/>
              </a:rPr>
              <a:t>”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 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[</a:t>
            </a:r>
            <a:r>
              <a:rPr kumimoji="0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强调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]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	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	</a:t>
            </a:r>
          </a:p>
        </p:txBody>
      </p:sp>
      <p:grpSp>
        <p:nvGrpSpPr>
          <p:cNvPr id="838684" name="Group 28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grpSp>
          <p:nvGrpSpPr>
            <p:cNvPr id="838685" name="Group 29"/>
            <p:cNvGrpSpPr>
              <a:grpSpLocks/>
            </p:cNvGrpSpPr>
            <p:nvPr/>
          </p:nvGrpSpPr>
          <p:grpSpPr bwMode="auto">
            <a:xfrm>
              <a:off x="5038" y="2162"/>
              <a:ext cx="634" cy="776"/>
              <a:chOff x="5038" y="2162"/>
              <a:chExt cx="634" cy="776"/>
            </a:xfrm>
          </p:grpSpPr>
          <p:sp>
            <p:nvSpPr>
              <p:cNvPr id="838686" name="Freeform 30"/>
              <p:cNvSpPr>
                <a:spLocks/>
              </p:cNvSpPr>
              <p:nvPr/>
            </p:nvSpPr>
            <p:spPr bwMode="auto">
              <a:xfrm>
                <a:off x="5521" y="22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8687" name="AutoShape 31"/>
              <p:cNvSpPr>
                <a:spLocks noChangeArrowheads="1"/>
              </p:cNvSpPr>
              <p:nvPr/>
            </p:nvSpPr>
            <p:spPr bwMode="auto">
              <a:xfrm>
                <a:off x="5073" y="2178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8688" name="Rectangle 32"/>
              <p:cNvSpPr>
                <a:spLocks noChangeArrowheads="1"/>
              </p:cNvSpPr>
              <p:nvPr/>
            </p:nvSpPr>
            <p:spPr bwMode="auto">
              <a:xfrm>
                <a:off x="5072" y="2277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8689" name="AutoShape 33"/>
              <p:cNvSpPr>
                <a:spLocks noChangeArrowheads="1"/>
              </p:cNvSpPr>
              <p:nvPr/>
            </p:nvSpPr>
            <p:spPr bwMode="auto">
              <a:xfrm>
                <a:off x="5085" y="2194"/>
                <a:ext cx="436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8690" name="Line 34"/>
              <p:cNvSpPr>
                <a:spLocks noChangeShapeType="1"/>
              </p:cNvSpPr>
              <p:nvPr/>
            </p:nvSpPr>
            <p:spPr bwMode="auto">
              <a:xfrm flipV="1">
                <a:off x="5111" y="2529"/>
                <a:ext cx="52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8691" name="Line 35"/>
              <p:cNvSpPr>
                <a:spLocks noChangeShapeType="1"/>
              </p:cNvSpPr>
              <p:nvPr/>
            </p:nvSpPr>
            <p:spPr bwMode="auto">
              <a:xfrm flipV="1">
                <a:off x="5111" y="2657"/>
                <a:ext cx="53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8692" name="Rectangle 36"/>
              <p:cNvSpPr>
                <a:spLocks noChangeArrowheads="1"/>
              </p:cNvSpPr>
              <p:nvPr/>
            </p:nvSpPr>
            <p:spPr bwMode="auto">
              <a:xfrm>
                <a:off x="5315" y="2558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8693" name="Rectangle 37"/>
              <p:cNvSpPr>
                <a:spLocks noChangeArrowheads="1"/>
              </p:cNvSpPr>
              <p:nvPr/>
            </p:nvSpPr>
            <p:spPr bwMode="auto">
              <a:xfrm>
                <a:off x="5038" y="2409"/>
                <a:ext cx="59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  地－</a:t>
                </a:r>
                <a:r>
                  <a:rPr kumimoji="0" lang="zh-CN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裔</a:t>
                </a: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－福</a:t>
                </a: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8694" name="Rectangle 38"/>
              <p:cNvSpPr>
                <a:spLocks noChangeArrowheads="1"/>
              </p:cNvSpPr>
              <p:nvPr/>
            </p:nvSpPr>
            <p:spPr bwMode="auto">
              <a:xfrm>
                <a:off x="5156" y="264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8695" name="Rectangle 39"/>
              <p:cNvSpPr>
                <a:spLocks noChangeArrowheads="1"/>
              </p:cNvSpPr>
              <p:nvPr/>
            </p:nvSpPr>
            <p:spPr bwMode="auto">
              <a:xfrm>
                <a:off x="5267" y="277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8696" name="Rectangle 40"/>
              <p:cNvSpPr>
                <a:spLocks noChangeArrowheads="1"/>
              </p:cNvSpPr>
              <p:nvPr/>
            </p:nvSpPr>
            <p:spPr bwMode="auto">
              <a:xfrm>
                <a:off x="5194" y="2302"/>
                <a:ext cx="317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 VAG Rounded Bold" charset="0"/>
                    <a:ea typeface="宋体" charset="0"/>
                    <a:cs typeface="宋体" charset="0"/>
                  </a:rPr>
                  <a:t>呼召</a:t>
                </a:r>
                <a:r>
                  <a:rPr kumimoji="0" lang="zh-CN" altLang="en-U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 VAG Rounded Bold" charset="0"/>
                    <a:ea typeface="宋体" charset="0"/>
                    <a:cs typeface="宋体" charset="0"/>
                  </a:rPr>
                  <a:t> </a:t>
                </a:r>
              </a:p>
            </p:txBody>
          </p:sp>
          <p:sp>
            <p:nvSpPr>
              <p:cNvPr id="838697" name="Rectangle 41"/>
              <p:cNvSpPr>
                <a:spLocks noChangeArrowheads="1"/>
              </p:cNvSpPr>
              <p:nvPr/>
            </p:nvSpPr>
            <p:spPr bwMode="auto">
              <a:xfrm>
                <a:off x="5092" y="2162"/>
                <a:ext cx="43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ook Antiqua" charset="0"/>
                    <a:ea typeface="宋体" charset="0"/>
                    <a:cs typeface="宋体" charset="0"/>
                  </a:rPr>
                  <a:t>亚伯拉罕</a:t>
                </a:r>
                <a:endPara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 Antiqu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8698" name="Rectangle 42"/>
              <p:cNvSpPr>
                <a:spLocks noChangeArrowheads="1"/>
              </p:cNvSpPr>
              <p:nvPr/>
            </p:nvSpPr>
            <p:spPr bwMode="auto">
              <a:xfrm>
                <a:off x="5180" y="2529"/>
                <a:ext cx="431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8699" name="Line 43"/>
              <p:cNvSpPr>
                <a:spLocks noChangeShapeType="1"/>
              </p:cNvSpPr>
              <p:nvPr/>
            </p:nvSpPr>
            <p:spPr bwMode="auto">
              <a:xfrm flipV="1">
                <a:off x="5107" y="2409"/>
                <a:ext cx="5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8700" name="Line 44"/>
              <p:cNvSpPr>
                <a:spLocks noChangeShapeType="1"/>
              </p:cNvSpPr>
              <p:nvPr/>
            </p:nvSpPr>
            <p:spPr bwMode="auto">
              <a:xfrm flipV="1">
                <a:off x="5107" y="2772"/>
                <a:ext cx="533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8701" name="Line 45"/>
              <p:cNvSpPr>
                <a:spLocks noChangeShapeType="1"/>
              </p:cNvSpPr>
              <p:nvPr/>
            </p:nvSpPr>
            <p:spPr bwMode="auto">
              <a:xfrm flipV="1">
                <a:off x="5107" y="2896"/>
                <a:ext cx="528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838702" name="Rectangle 46"/>
            <p:cNvSpPr>
              <a:spLocks noChangeArrowheads="1"/>
            </p:cNvSpPr>
            <p:nvPr/>
          </p:nvSpPr>
          <p:spPr bwMode="auto">
            <a:xfrm>
              <a:off x="5155" y="2535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kumimoji="0" lang="en-US" altLang="zh-CN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- </a:t>
              </a: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</a:t>
              </a:r>
            </a:p>
          </p:txBody>
        </p:sp>
      </p:grpSp>
      <p:sp>
        <p:nvSpPr>
          <p:cNvPr id="838703" name="Text Box 47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416524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58" name="Rectangle 78"/>
          <p:cNvSpPr>
            <a:spLocks noChangeArrowheads="1"/>
          </p:cNvSpPr>
          <p:nvPr/>
        </p:nvSpPr>
        <p:spPr bwMode="auto">
          <a:xfrm>
            <a:off x="1600200" y="635000"/>
            <a:ext cx="6832600" cy="5473700"/>
          </a:xfrm>
          <a:prstGeom prst="rect">
            <a:avLst/>
          </a:prstGeom>
          <a:gradFill rotWithShape="0">
            <a:gsLst>
              <a:gs pos="0">
                <a:srgbClr val="032DA5">
                  <a:gamma/>
                  <a:shade val="0"/>
                  <a:invGamma/>
                </a:srgbClr>
              </a:gs>
              <a:gs pos="50000">
                <a:srgbClr val="032DA5"/>
              </a:gs>
              <a:gs pos="100000">
                <a:srgbClr val="032DA5">
                  <a:gamma/>
                  <a:shade val="0"/>
                  <a:invGamma/>
                </a:srgbClr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9682" name="Text Box 2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839683" name="Freeform 3"/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>
              <a:gd name="T0" fmla="*/ 1480 w 1480"/>
              <a:gd name="T1" fmla="*/ 0 h 1864"/>
              <a:gd name="T2" fmla="*/ 1416 w 1480"/>
              <a:gd name="T3" fmla="*/ 48 h 1864"/>
              <a:gd name="T4" fmla="*/ 1376 w 1480"/>
              <a:gd name="T5" fmla="*/ 144 h 1864"/>
              <a:gd name="T6" fmla="*/ 1360 w 1480"/>
              <a:gd name="T7" fmla="*/ 192 h 1864"/>
              <a:gd name="T8" fmla="*/ 1320 w 1480"/>
              <a:gd name="T9" fmla="*/ 240 h 1864"/>
              <a:gd name="T10" fmla="*/ 1296 w 1480"/>
              <a:gd name="T11" fmla="*/ 320 h 1864"/>
              <a:gd name="T12" fmla="*/ 1224 w 1480"/>
              <a:gd name="T13" fmla="*/ 416 h 1864"/>
              <a:gd name="T14" fmla="*/ 1152 w 1480"/>
              <a:gd name="T15" fmla="*/ 552 h 1864"/>
              <a:gd name="T16" fmla="*/ 1120 w 1480"/>
              <a:gd name="T17" fmla="*/ 664 h 1864"/>
              <a:gd name="T18" fmla="*/ 1112 w 1480"/>
              <a:gd name="T19" fmla="*/ 688 h 1864"/>
              <a:gd name="T20" fmla="*/ 1080 w 1480"/>
              <a:gd name="T21" fmla="*/ 768 h 1864"/>
              <a:gd name="T22" fmla="*/ 1056 w 1480"/>
              <a:gd name="T23" fmla="*/ 752 h 1864"/>
              <a:gd name="T24" fmla="*/ 1032 w 1480"/>
              <a:gd name="T25" fmla="*/ 744 h 1864"/>
              <a:gd name="T26" fmla="*/ 1016 w 1480"/>
              <a:gd name="T27" fmla="*/ 792 h 1864"/>
              <a:gd name="T28" fmla="*/ 1008 w 1480"/>
              <a:gd name="T29" fmla="*/ 816 h 1864"/>
              <a:gd name="T30" fmla="*/ 944 w 1480"/>
              <a:gd name="T31" fmla="*/ 1080 h 1864"/>
              <a:gd name="T32" fmla="*/ 912 w 1480"/>
              <a:gd name="T33" fmla="*/ 1200 h 1864"/>
              <a:gd name="T34" fmla="*/ 880 w 1480"/>
              <a:gd name="T35" fmla="*/ 1248 h 1864"/>
              <a:gd name="T36" fmla="*/ 816 w 1480"/>
              <a:gd name="T37" fmla="*/ 1360 h 1864"/>
              <a:gd name="T38" fmla="*/ 784 w 1480"/>
              <a:gd name="T39" fmla="*/ 1456 h 1864"/>
              <a:gd name="T40" fmla="*/ 776 w 1480"/>
              <a:gd name="T41" fmla="*/ 1480 h 1864"/>
              <a:gd name="T42" fmla="*/ 704 w 1480"/>
              <a:gd name="T43" fmla="*/ 1536 h 1864"/>
              <a:gd name="T44" fmla="*/ 656 w 1480"/>
              <a:gd name="T45" fmla="*/ 1632 h 1864"/>
              <a:gd name="T46" fmla="*/ 632 w 1480"/>
              <a:gd name="T47" fmla="*/ 1640 h 1864"/>
              <a:gd name="T48" fmla="*/ 608 w 1480"/>
              <a:gd name="T49" fmla="*/ 1656 h 1864"/>
              <a:gd name="T50" fmla="*/ 560 w 1480"/>
              <a:gd name="T51" fmla="*/ 1672 h 1864"/>
              <a:gd name="T52" fmla="*/ 472 w 1480"/>
              <a:gd name="T53" fmla="*/ 1752 h 1864"/>
              <a:gd name="T54" fmla="*/ 376 w 1480"/>
              <a:gd name="T55" fmla="*/ 1808 h 1864"/>
              <a:gd name="T56" fmla="*/ 304 w 1480"/>
              <a:gd name="T57" fmla="*/ 1832 h 1864"/>
              <a:gd name="T58" fmla="*/ 104 w 1480"/>
              <a:gd name="T59" fmla="*/ 1864 h 1864"/>
              <a:gd name="T60" fmla="*/ 0 w 1480"/>
              <a:gd name="T61" fmla="*/ 1856 h 1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9684" name="Freeform 4"/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>
              <a:gd name="T0" fmla="*/ 0 w 777"/>
              <a:gd name="T1" fmla="*/ 568 h 608"/>
              <a:gd name="T2" fmla="*/ 80 w 777"/>
              <a:gd name="T3" fmla="*/ 576 h 608"/>
              <a:gd name="T4" fmla="*/ 128 w 777"/>
              <a:gd name="T5" fmla="*/ 608 h 608"/>
              <a:gd name="T6" fmla="*/ 232 w 777"/>
              <a:gd name="T7" fmla="*/ 576 h 608"/>
              <a:gd name="T8" fmla="*/ 256 w 777"/>
              <a:gd name="T9" fmla="*/ 544 h 608"/>
              <a:gd name="T10" fmla="*/ 264 w 777"/>
              <a:gd name="T11" fmla="*/ 456 h 608"/>
              <a:gd name="T12" fmla="*/ 336 w 777"/>
              <a:gd name="T13" fmla="*/ 448 h 608"/>
              <a:gd name="T14" fmla="*/ 432 w 777"/>
              <a:gd name="T15" fmla="*/ 416 h 608"/>
              <a:gd name="T16" fmla="*/ 472 w 777"/>
              <a:gd name="T17" fmla="*/ 344 h 608"/>
              <a:gd name="T18" fmla="*/ 520 w 777"/>
              <a:gd name="T19" fmla="*/ 320 h 608"/>
              <a:gd name="T20" fmla="*/ 584 w 777"/>
              <a:gd name="T21" fmla="*/ 280 h 608"/>
              <a:gd name="T22" fmla="*/ 576 w 777"/>
              <a:gd name="T23" fmla="*/ 232 h 608"/>
              <a:gd name="T24" fmla="*/ 528 w 777"/>
              <a:gd name="T25" fmla="*/ 216 h 608"/>
              <a:gd name="T26" fmla="*/ 584 w 777"/>
              <a:gd name="T27" fmla="*/ 144 h 608"/>
              <a:gd name="T28" fmla="*/ 608 w 777"/>
              <a:gd name="T29" fmla="*/ 128 h 608"/>
              <a:gd name="T30" fmla="*/ 656 w 777"/>
              <a:gd name="T31" fmla="*/ 112 h 608"/>
              <a:gd name="T32" fmla="*/ 680 w 777"/>
              <a:gd name="T33" fmla="*/ 104 h 608"/>
              <a:gd name="T34" fmla="*/ 768 w 777"/>
              <a:gd name="T35" fmla="*/ 104 h 608"/>
              <a:gd name="T36" fmla="*/ 752 w 777"/>
              <a:gd name="T37" fmla="*/ 80 h 608"/>
              <a:gd name="T38" fmla="*/ 744 w 777"/>
              <a:gd name="T39" fmla="*/ 56 h 608"/>
              <a:gd name="T40" fmla="*/ 776 w 777"/>
              <a:gd name="T41" fmla="*/ 0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9685" name="Line 5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9686" name="Line 6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9687" name="Line 7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9688" name="Freeform 8"/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>
              <a:gd name="T0" fmla="*/ 124 w 134"/>
              <a:gd name="T1" fmla="*/ 0 h 652"/>
              <a:gd name="T2" fmla="*/ 124 w 134"/>
              <a:gd name="T3" fmla="*/ 84 h 652"/>
              <a:gd name="T4" fmla="*/ 92 w 134"/>
              <a:gd name="T5" fmla="*/ 180 h 652"/>
              <a:gd name="T6" fmla="*/ 104 w 134"/>
              <a:gd name="T7" fmla="*/ 244 h 652"/>
              <a:gd name="T8" fmla="*/ 68 w 134"/>
              <a:gd name="T9" fmla="*/ 332 h 652"/>
              <a:gd name="T10" fmla="*/ 48 w 134"/>
              <a:gd name="T11" fmla="*/ 384 h 652"/>
              <a:gd name="T12" fmla="*/ 28 w 134"/>
              <a:gd name="T13" fmla="*/ 420 h 652"/>
              <a:gd name="T14" fmla="*/ 52 w 134"/>
              <a:gd name="T15" fmla="*/ 488 h 652"/>
              <a:gd name="T16" fmla="*/ 68 w 134"/>
              <a:gd name="T17" fmla="*/ 524 h 652"/>
              <a:gd name="T18" fmla="*/ 64 w 134"/>
              <a:gd name="T19" fmla="*/ 536 h 652"/>
              <a:gd name="T20" fmla="*/ 52 w 134"/>
              <a:gd name="T21" fmla="*/ 544 h 652"/>
              <a:gd name="T22" fmla="*/ 44 w 134"/>
              <a:gd name="T23" fmla="*/ 568 h 652"/>
              <a:gd name="T24" fmla="*/ 40 w 134"/>
              <a:gd name="T25" fmla="*/ 580 h 652"/>
              <a:gd name="T26" fmla="*/ 36 w 134"/>
              <a:gd name="T27" fmla="*/ 616 h 652"/>
              <a:gd name="T28" fmla="*/ 24 w 134"/>
              <a:gd name="T29" fmla="*/ 624 h 652"/>
              <a:gd name="T30" fmla="*/ 0 w 134"/>
              <a:gd name="T31" fmla="*/ 652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9689" name="Freeform 9"/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>
              <a:gd name="T0" fmla="*/ 467 w 467"/>
              <a:gd name="T1" fmla="*/ 130 h 838"/>
              <a:gd name="T2" fmla="*/ 423 w 467"/>
              <a:gd name="T3" fmla="*/ 122 h 838"/>
              <a:gd name="T4" fmla="*/ 415 w 467"/>
              <a:gd name="T5" fmla="*/ 110 h 838"/>
              <a:gd name="T6" fmla="*/ 355 w 467"/>
              <a:gd name="T7" fmla="*/ 102 h 838"/>
              <a:gd name="T8" fmla="*/ 363 w 467"/>
              <a:gd name="T9" fmla="*/ 54 h 838"/>
              <a:gd name="T10" fmla="*/ 331 w 467"/>
              <a:gd name="T11" fmla="*/ 46 h 838"/>
              <a:gd name="T12" fmla="*/ 271 w 467"/>
              <a:gd name="T13" fmla="*/ 26 h 838"/>
              <a:gd name="T14" fmla="*/ 235 w 467"/>
              <a:gd name="T15" fmla="*/ 6 h 838"/>
              <a:gd name="T16" fmla="*/ 143 w 467"/>
              <a:gd name="T17" fmla="*/ 50 h 838"/>
              <a:gd name="T18" fmla="*/ 103 w 467"/>
              <a:gd name="T19" fmla="*/ 138 h 838"/>
              <a:gd name="T20" fmla="*/ 79 w 467"/>
              <a:gd name="T21" fmla="*/ 222 h 838"/>
              <a:gd name="T22" fmla="*/ 75 w 467"/>
              <a:gd name="T23" fmla="*/ 234 h 838"/>
              <a:gd name="T24" fmla="*/ 63 w 467"/>
              <a:gd name="T25" fmla="*/ 242 h 838"/>
              <a:gd name="T26" fmla="*/ 87 w 467"/>
              <a:gd name="T27" fmla="*/ 306 h 838"/>
              <a:gd name="T28" fmla="*/ 95 w 467"/>
              <a:gd name="T29" fmla="*/ 398 h 838"/>
              <a:gd name="T30" fmla="*/ 123 w 467"/>
              <a:gd name="T31" fmla="*/ 466 h 838"/>
              <a:gd name="T32" fmla="*/ 139 w 467"/>
              <a:gd name="T33" fmla="*/ 478 h 838"/>
              <a:gd name="T34" fmla="*/ 163 w 467"/>
              <a:gd name="T35" fmla="*/ 486 h 838"/>
              <a:gd name="T36" fmla="*/ 219 w 467"/>
              <a:gd name="T37" fmla="*/ 490 h 838"/>
              <a:gd name="T38" fmla="*/ 227 w 467"/>
              <a:gd name="T39" fmla="*/ 530 h 838"/>
              <a:gd name="T40" fmla="*/ 191 w 467"/>
              <a:gd name="T41" fmla="*/ 542 h 838"/>
              <a:gd name="T42" fmla="*/ 119 w 467"/>
              <a:gd name="T43" fmla="*/ 590 h 838"/>
              <a:gd name="T44" fmla="*/ 79 w 467"/>
              <a:gd name="T45" fmla="*/ 622 h 838"/>
              <a:gd name="T46" fmla="*/ 59 w 467"/>
              <a:gd name="T47" fmla="*/ 658 h 838"/>
              <a:gd name="T48" fmla="*/ 39 w 467"/>
              <a:gd name="T49" fmla="*/ 706 h 838"/>
              <a:gd name="T50" fmla="*/ 3 w 467"/>
              <a:gd name="T51" fmla="*/ 790 h 838"/>
              <a:gd name="T52" fmla="*/ 27 w 467"/>
              <a:gd name="T53" fmla="*/ 838 h 838"/>
              <a:gd name="T54" fmla="*/ 87 w 467"/>
              <a:gd name="T55" fmla="*/ 814 h 838"/>
              <a:gd name="T56" fmla="*/ 151 w 467"/>
              <a:gd name="T57" fmla="*/ 830 h 838"/>
              <a:gd name="T58" fmla="*/ 195 w 467"/>
              <a:gd name="T59" fmla="*/ 818 h 838"/>
              <a:gd name="T60" fmla="*/ 231 w 467"/>
              <a:gd name="T61" fmla="*/ 822 h 838"/>
              <a:gd name="T62" fmla="*/ 267 w 467"/>
              <a:gd name="T63" fmla="*/ 790 h 838"/>
              <a:gd name="T64" fmla="*/ 339 w 467"/>
              <a:gd name="T65" fmla="*/ 734 h 838"/>
              <a:gd name="T66" fmla="*/ 411 w 467"/>
              <a:gd name="T67" fmla="*/ 726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9690" name="Freeform 10"/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>
              <a:gd name="T0" fmla="*/ 0 w 152"/>
              <a:gd name="T1" fmla="*/ 192 h 192"/>
              <a:gd name="T2" fmla="*/ 40 w 152"/>
              <a:gd name="T3" fmla="*/ 176 h 192"/>
              <a:gd name="T4" fmla="*/ 64 w 152"/>
              <a:gd name="T5" fmla="*/ 168 h 192"/>
              <a:gd name="T6" fmla="*/ 96 w 152"/>
              <a:gd name="T7" fmla="*/ 80 h 192"/>
              <a:gd name="T8" fmla="*/ 132 w 152"/>
              <a:gd name="T9" fmla="*/ 60 h 192"/>
              <a:gd name="T10" fmla="*/ 152 w 152"/>
              <a:gd name="T11" fmla="*/ 24 h 192"/>
              <a:gd name="T12" fmla="*/ 148 w 152"/>
              <a:gd name="T13" fmla="*/ 8 h 192"/>
              <a:gd name="T14" fmla="*/ 136 w 152"/>
              <a:gd name="T1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9691" name="Freeform 11"/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>
              <a:gd name="T0" fmla="*/ 98 w 113"/>
              <a:gd name="T1" fmla="*/ 0 h 320"/>
              <a:gd name="T2" fmla="*/ 46 w 113"/>
              <a:gd name="T3" fmla="*/ 72 h 320"/>
              <a:gd name="T4" fmla="*/ 50 w 113"/>
              <a:gd name="T5" fmla="*/ 116 h 320"/>
              <a:gd name="T6" fmla="*/ 34 w 113"/>
              <a:gd name="T7" fmla="*/ 164 h 320"/>
              <a:gd name="T8" fmla="*/ 22 w 113"/>
              <a:gd name="T9" fmla="*/ 244 h 320"/>
              <a:gd name="T10" fmla="*/ 6 w 113"/>
              <a:gd name="T11" fmla="*/ 268 h 320"/>
              <a:gd name="T12" fmla="*/ 2 w 113"/>
              <a:gd name="T13" fmla="*/ 280 h 320"/>
              <a:gd name="T14" fmla="*/ 18 w 113"/>
              <a:gd name="T15" fmla="*/ 312 h 320"/>
              <a:gd name="T16" fmla="*/ 42 w 113"/>
              <a:gd name="T17" fmla="*/ 320 h 320"/>
              <a:gd name="T18" fmla="*/ 42 w 113"/>
              <a:gd name="T19" fmla="*/ 280 h 320"/>
              <a:gd name="T20" fmla="*/ 46 w 113"/>
              <a:gd name="T21" fmla="*/ 244 h 320"/>
              <a:gd name="T22" fmla="*/ 58 w 113"/>
              <a:gd name="T23" fmla="*/ 256 h 320"/>
              <a:gd name="T24" fmla="*/ 70 w 113"/>
              <a:gd name="T25" fmla="*/ 252 h 320"/>
              <a:gd name="T26" fmla="*/ 98 w 113"/>
              <a:gd name="T27" fmla="*/ 208 h 320"/>
              <a:gd name="T28" fmla="*/ 74 w 113"/>
              <a:gd name="T29" fmla="*/ 132 h 320"/>
              <a:gd name="T30" fmla="*/ 106 w 113"/>
              <a:gd name="T31" fmla="*/ 72 h 320"/>
              <a:gd name="T32" fmla="*/ 102 w 113"/>
              <a:gd name="T33" fmla="*/ 16 h 320"/>
              <a:gd name="T34" fmla="*/ 90 w 113"/>
              <a:gd name="T35" fmla="*/ 8 h 320"/>
              <a:gd name="T36" fmla="*/ 98 w 113"/>
              <a:gd name="T37" fmla="*/ 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9692" name="Freeform 12"/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>
              <a:gd name="T0" fmla="*/ 73 w 109"/>
              <a:gd name="T1" fmla="*/ 0 h 172"/>
              <a:gd name="T2" fmla="*/ 13 w 109"/>
              <a:gd name="T3" fmla="*/ 16 h 172"/>
              <a:gd name="T4" fmla="*/ 5 w 109"/>
              <a:gd name="T5" fmla="*/ 40 h 172"/>
              <a:gd name="T6" fmla="*/ 21 w 109"/>
              <a:gd name="T7" fmla="*/ 64 h 172"/>
              <a:gd name="T8" fmla="*/ 53 w 109"/>
              <a:gd name="T9" fmla="*/ 132 h 172"/>
              <a:gd name="T10" fmla="*/ 85 w 109"/>
              <a:gd name="T11" fmla="*/ 172 h 172"/>
              <a:gd name="T12" fmla="*/ 93 w 109"/>
              <a:gd name="T13" fmla="*/ 148 h 172"/>
              <a:gd name="T14" fmla="*/ 109 w 109"/>
              <a:gd name="T15" fmla="*/ 124 h 172"/>
              <a:gd name="T16" fmla="*/ 89 w 109"/>
              <a:gd name="T17" fmla="*/ 32 h 172"/>
              <a:gd name="T18" fmla="*/ 85 w 109"/>
              <a:gd name="T19" fmla="*/ 4 h 172"/>
              <a:gd name="T20" fmla="*/ 73 w 109"/>
              <a:gd name="T21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9693" name="Freeform 13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>
              <a:gd name="T0" fmla="*/ 0 w 237"/>
              <a:gd name="T1" fmla="*/ 320 h 328"/>
              <a:gd name="T2" fmla="*/ 48 w 237"/>
              <a:gd name="T3" fmla="*/ 240 h 328"/>
              <a:gd name="T4" fmla="*/ 64 w 237"/>
              <a:gd name="T5" fmla="*/ 196 h 328"/>
              <a:gd name="T6" fmla="*/ 88 w 237"/>
              <a:gd name="T7" fmla="*/ 136 h 328"/>
              <a:gd name="T8" fmla="*/ 108 w 237"/>
              <a:gd name="T9" fmla="*/ 72 h 328"/>
              <a:gd name="T10" fmla="*/ 168 w 237"/>
              <a:gd name="T11" fmla="*/ 20 h 328"/>
              <a:gd name="T12" fmla="*/ 176 w 237"/>
              <a:gd name="T13" fmla="*/ 8 h 328"/>
              <a:gd name="T14" fmla="*/ 200 w 237"/>
              <a:gd name="T15" fmla="*/ 0 h 328"/>
              <a:gd name="T16" fmla="*/ 220 w 237"/>
              <a:gd name="T17" fmla="*/ 52 h 328"/>
              <a:gd name="T18" fmla="*/ 196 w 237"/>
              <a:gd name="T19" fmla="*/ 132 h 328"/>
              <a:gd name="T20" fmla="*/ 176 w 237"/>
              <a:gd name="T21" fmla="*/ 228 h 328"/>
              <a:gd name="T22" fmla="*/ 168 w 237"/>
              <a:gd name="T23" fmla="*/ 260 h 328"/>
              <a:gd name="T24" fmla="*/ 156 w 237"/>
              <a:gd name="T25" fmla="*/ 284 h 328"/>
              <a:gd name="T26" fmla="*/ 152 w 237"/>
              <a:gd name="T27" fmla="*/ 304 h 328"/>
              <a:gd name="T28" fmla="*/ 144 w 237"/>
              <a:gd name="T29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9694" name="Oval 14"/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9695" name="Text Box 15"/>
          <p:cNvSpPr txBox="1">
            <a:spLocks noChangeArrowheads="1"/>
          </p:cNvSpPr>
          <p:nvPr/>
        </p:nvSpPr>
        <p:spPr bwMode="auto">
          <a:xfrm>
            <a:off x="1689100" y="1260475"/>
            <a:ext cx="1768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charset="0"/>
                <a:ea typeface="MS PGothic" charset="0"/>
                <a:cs typeface="MS PGothic" charset="0"/>
              </a:rPr>
              <a:t>地中海</a:t>
            </a:r>
            <a:endParaRPr kumimoji="0" lang="zh-CN" altLang="en-US" sz="1600" b="1" i="1" u="none" strike="noStrike" kern="1200" cap="none" spc="0" normalizeH="0" baseline="0" noProof="0">
              <a:ln>
                <a:noFill/>
              </a:ln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 Black" charset="0"/>
              <a:ea typeface="MS PGothic" charset="0"/>
              <a:cs typeface="MS PGothic" charset="0"/>
            </a:endParaRPr>
          </a:p>
        </p:txBody>
      </p:sp>
      <p:sp>
        <p:nvSpPr>
          <p:cNvPr id="839696" name="Oval 16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9697" name="Text Box 17"/>
          <p:cNvSpPr txBox="1">
            <a:spLocks noChangeArrowheads="1"/>
          </p:cNvSpPr>
          <p:nvPr/>
        </p:nvSpPr>
        <p:spPr bwMode="auto">
          <a:xfrm>
            <a:off x="2019300" y="5549900"/>
            <a:ext cx="1181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1" u="none" strike="noStrike" kern="1200" cap="none" spc="0" normalizeH="0" baseline="0" noProof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charset="0"/>
                <a:ea typeface="MS PGothic" charset="0"/>
                <a:cs typeface="MS PGothic" charset="0"/>
              </a:rPr>
              <a:t>阿卡巴湾</a:t>
            </a:r>
            <a:endParaRPr kumimoji="0" lang="en-US" altLang="zh-CN" sz="1400" b="0" i="1" u="none" strike="noStrike" kern="1200" cap="none" spc="0" normalizeH="0" baseline="0" noProof="0">
              <a:ln>
                <a:noFill/>
              </a:ln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 Black" charset="0"/>
              <a:ea typeface="MS PGothic" charset="0"/>
              <a:cs typeface="MS PGothic" charset="0"/>
            </a:endParaRPr>
          </a:p>
        </p:txBody>
      </p:sp>
      <p:sp>
        <p:nvSpPr>
          <p:cNvPr id="839698" name="Text Box 18"/>
          <p:cNvSpPr txBox="1">
            <a:spLocks noChangeArrowheads="1"/>
          </p:cNvSpPr>
          <p:nvPr/>
        </p:nvSpPr>
        <p:spPr bwMode="auto">
          <a:xfrm>
            <a:off x="5891213" y="2405063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charset="0"/>
                <a:ea typeface="MS PGothic" charset="0"/>
                <a:cs typeface="MS PGothic" charset="0"/>
              </a:rPr>
              <a:t>约</a:t>
            </a:r>
            <a:r>
              <a: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charset="0"/>
                <a:ea typeface="MS PGothic" charset="0"/>
                <a:cs typeface="MS PGothic" charset="0"/>
              </a:rPr>
              <a:t>旦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839699" name="Text Box 19"/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charset="0"/>
                <a:ea typeface="MS PGothic" charset="0"/>
                <a:cs typeface="MS PGothic" charset="0"/>
              </a:rPr>
              <a:t>埃及</a:t>
            </a:r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39700" name="Text Box 20"/>
          <p:cNvSpPr txBox="1">
            <a:spLocks noChangeArrowheads="1"/>
          </p:cNvSpPr>
          <p:nvPr/>
        </p:nvSpPr>
        <p:spPr bwMode="auto">
          <a:xfrm>
            <a:off x="7550150" y="1816100"/>
            <a:ext cx="900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charset="0"/>
                <a:ea typeface="MS PGothic" charset="0"/>
                <a:cs typeface="MS PGothic" charset="0"/>
              </a:rPr>
              <a:t>伊拉克</a:t>
            </a:r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839701" name="Text Box 21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charset="0"/>
                <a:ea typeface="MS PGothic" charset="0"/>
                <a:cs typeface="MS PGothic" charset="0"/>
              </a:rPr>
              <a:t>叙利亞</a:t>
            </a:r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839702" name="Text Box 22"/>
          <p:cNvSpPr txBox="1">
            <a:spLocks noChangeArrowheads="1"/>
          </p:cNvSpPr>
          <p:nvPr/>
        </p:nvSpPr>
        <p:spPr bwMode="auto">
          <a:xfrm>
            <a:off x="3111500" y="11938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charset="0"/>
                <a:ea typeface="MS PGothic" charset="0"/>
                <a:cs typeface="MS PGothic" charset="0"/>
              </a:rPr>
              <a:t>黎巴</a:t>
            </a: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charset="0"/>
                <a:ea typeface="宋体" charset="0"/>
                <a:cs typeface="宋体" charset="0"/>
              </a:rPr>
              <a:t>嫩</a:t>
            </a:r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39703" name="Line 23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9704" name="Text Box 24"/>
          <p:cNvSpPr txBox="1">
            <a:spLocks noChangeArrowheads="1"/>
          </p:cNvSpPr>
          <p:nvPr/>
        </p:nvSpPr>
        <p:spPr bwMode="auto">
          <a:xfrm>
            <a:off x="6375400" y="46990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charset="0"/>
                <a:ea typeface="宋体" charset="0"/>
                <a:cs typeface="宋体" charset="0"/>
              </a:rPr>
              <a:t>沙特</a:t>
            </a:r>
            <a:r>
              <a: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charset="0"/>
                <a:ea typeface="MS PGothic" charset="0"/>
                <a:cs typeface="MS PGothic" charset="0"/>
              </a:rPr>
              <a:t>阿拉伯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839705" name="Text Box 25"/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MS PGothic" charset="0"/>
                <a:cs typeface="MS PGothic" charset="0"/>
              </a:rPr>
              <a:t>安曼</a:t>
            </a: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elvetica" charset="0"/>
              <a:ea typeface="MS PGothic" charset="0"/>
              <a:cs typeface="MS PGothic" charset="0"/>
            </a:endParaRPr>
          </a:p>
        </p:txBody>
      </p:sp>
      <p:sp>
        <p:nvSpPr>
          <p:cNvPr id="839706" name="Line 26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9707" name="Line 27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9708" name="Line 28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9709" name="Line 29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9710" name="Line 30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9711" name="Line 31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9712" name="Line 32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9713" name="Line 33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9714" name="Line 34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9715" name="Line 35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9716" name="Line 36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9717" name="Line 37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9718" name="Line 38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9719" name="Freeform 39"/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>
              <a:gd name="T0" fmla="*/ 102 w 126"/>
              <a:gd name="T1" fmla="*/ 0 h 940"/>
              <a:gd name="T2" fmla="*/ 126 w 126"/>
              <a:gd name="T3" fmla="*/ 40 h 940"/>
              <a:gd name="T4" fmla="*/ 114 w 126"/>
              <a:gd name="T5" fmla="*/ 80 h 940"/>
              <a:gd name="T6" fmla="*/ 78 w 126"/>
              <a:gd name="T7" fmla="*/ 224 h 940"/>
              <a:gd name="T8" fmla="*/ 102 w 126"/>
              <a:gd name="T9" fmla="*/ 336 h 940"/>
              <a:gd name="T10" fmla="*/ 58 w 126"/>
              <a:gd name="T11" fmla="*/ 432 h 940"/>
              <a:gd name="T12" fmla="*/ 50 w 126"/>
              <a:gd name="T13" fmla="*/ 468 h 940"/>
              <a:gd name="T14" fmla="*/ 26 w 126"/>
              <a:gd name="T15" fmla="*/ 512 h 940"/>
              <a:gd name="T16" fmla="*/ 30 w 126"/>
              <a:gd name="T17" fmla="*/ 560 h 940"/>
              <a:gd name="T18" fmla="*/ 18 w 126"/>
              <a:gd name="T19" fmla="*/ 640 h 940"/>
              <a:gd name="T20" fmla="*/ 46 w 126"/>
              <a:gd name="T21" fmla="*/ 680 h 940"/>
              <a:gd name="T22" fmla="*/ 34 w 126"/>
              <a:gd name="T23" fmla="*/ 740 h 940"/>
              <a:gd name="T24" fmla="*/ 34 w 126"/>
              <a:gd name="T25" fmla="*/ 784 h 940"/>
              <a:gd name="T26" fmla="*/ 26 w 126"/>
              <a:gd name="T27" fmla="*/ 808 h 940"/>
              <a:gd name="T28" fmla="*/ 18 w 126"/>
              <a:gd name="T29" fmla="*/ 888 h 940"/>
              <a:gd name="T30" fmla="*/ 2 w 126"/>
              <a:gd name="T31" fmla="*/ 912 h 940"/>
              <a:gd name="T32" fmla="*/ 6 w 126"/>
              <a:gd name="T33" fmla="*/ 940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9720" name="Freeform 40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>
              <a:gd name="T0" fmla="*/ 284 w 284"/>
              <a:gd name="T1" fmla="*/ 0 h 880"/>
              <a:gd name="T2" fmla="*/ 248 w 284"/>
              <a:gd name="T3" fmla="*/ 48 h 880"/>
              <a:gd name="T4" fmla="*/ 232 w 284"/>
              <a:gd name="T5" fmla="*/ 120 h 880"/>
              <a:gd name="T6" fmla="*/ 220 w 284"/>
              <a:gd name="T7" fmla="*/ 128 h 880"/>
              <a:gd name="T8" fmla="*/ 208 w 284"/>
              <a:gd name="T9" fmla="*/ 144 h 880"/>
              <a:gd name="T10" fmla="*/ 180 w 284"/>
              <a:gd name="T11" fmla="*/ 188 h 880"/>
              <a:gd name="T12" fmla="*/ 152 w 284"/>
              <a:gd name="T13" fmla="*/ 264 h 880"/>
              <a:gd name="T14" fmla="*/ 164 w 284"/>
              <a:gd name="T15" fmla="*/ 340 h 880"/>
              <a:gd name="T16" fmla="*/ 144 w 284"/>
              <a:gd name="T17" fmla="*/ 392 h 880"/>
              <a:gd name="T18" fmla="*/ 136 w 284"/>
              <a:gd name="T19" fmla="*/ 416 h 880"/>
              <a:gd name="T20" fmla="*/ 144 w 284"/>
              <a:gd name="T21" fmla="*/ 440 h 880"/>
              <a:gd name="T22" fmla="*/ 148 w 284"/>
              <a:gd name="T23" fmla="*/ 452 h 880"/>
              <a:gd name="T24" fmla="*/ 128 w 284"/>
              <a:gd name="T25" fmla="*/ 524 h 880"/>
              <a:gd name="T26" fmla="*/ 100 w 284"/>
              <a:gd name="T27" fmla="*/ 576 h 880"/>
              <a:gd name="T28" fmla="*/ 84 w 284"/>
              <a:gd name="T29" fmla="*/ 600 h 880"/>
              <a:gd name="T30" fmla="*/ 88 w 284"/>
              <a:gd name="T31" fmla="*/ 620 h 880"/>
              <a:gd name="T32" fmla="*/ 96 w 284"/>
              <a:gd name="T33" fmla="*/ 644 h 880"/>
              <a:gd name="T34" fmla="*/ 76 w 284"/>
              <a:gd name="T35" fmla="*/ 680 h 880"/>
              <a:gd name="T36" fmla="*/ 68 w 284"/>
              <a:gd name="T37" fmla="*/ 692 h 880"/>
              <a:gd name="T38" fmla="*/ 64 w 284"/>
              <a:gd name="T39" fmla="*/ 708 h 880"/>
              <a:gd name="T40" fmla="*/ 60 w 284"/>
              <a:gd name="T41" fmla="*/ 784 h 880"/>
              <a:gd name="T42" fmla="*/ 24 w 284"/>
              <a:gd name="T43" fmla="*/ 832 h 880"/>
              <a:gd name="T44" fmla="*/ 16 w 284"/>
              <a:gd name="T45" fmla="*/ 868 h 880"/>
              <a:gd name="T46" fmla="*/ 0 w 284"/>
              <a:gd name="T47" fmla="*/ 880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39721" name="Freeform 41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>
              <a:gd name="T0" fmla="*/ 804 w 804"/>
              <a:gd name="T1" fmla="*/ 292 h 304"/>
              <a:gd name="T2" fmla="*/ 780 w 804"/>
              <a:gd name="T3" fmla="*/ 304 h 304"/>
              <a:gd name="T4" fmla="*/ 756 w 804"/>
              <a:gd name="T5" fmla="*/ 296 h 304"/>
              <a:gd name="T6" fmla="*/ 744 w 804"/>
              <a:gd name="T7" fmla="*/ 292 h 304"/>
              <a:gd name="T8" fmla="*/ 680 w 804"/>
              <a:gd name="T9" fmla="*/ 284 h 304"/>
              <a:gd name="T10" fmla="*/ 616 w 804"/>
              <a:gd name="T11" fmla="*/ 276 h 304"/>
              <a:gd name="T12" fmla="*/ 544 w 804"/>
              <a:gd name="T13" fmla="*/ 264 h 304"/>
              <a:gd name="T14" fmla="*/ 480 w 804"/>
              <a:gd name="T15" fmla="*/ 256 h 304"/>
              <a:gd name="T16" fmla="*/ 468 w 804"/>
              <a:gd name="T17" fmla="*/ 228 h 304"/>
              <a:gd name="T18" fmla="*/ 452 w 804"/>
              <a:gd name="T19" fmla="*/ 220 h 304"/>
              <a:gd name="T20" fmla="*/ 428 w 804"/>
              <a:gd name="T21" fmla="*/ 196 h 304"/>
              <a:gd name="T22" fmla="*/ 416 w 804"/>
              <a:gd name="T23" fmla="*/ 188 h 304"/>
              <a:gd name="T24" fmla="*/ 372 w 804"/>
              <a:gd name="T25" fmla="*/ 160 h 304"/>
              <a:gd name="T26" fmla="*/ 348 w 804"/>
              <a:gd name="T27" fmla="*/ 168 h 304"/>
              <a:gd name="T28" fmla="*/ 300 w 804"/>
              <a:gd name="T29" fmla="*/ 160 h 304"/>
              <a:gd name="T30" fmla="*/ 272 w 804"/>
              <a:gd name="T31" fmla="*/ 128 h 304"/>
              <a:gd name="T32" fmla="*/ 268 w 804"/>
              <a:gd name="T33" fmla="*/ 100 h 304"/>
              <a:gd name="T34" fmla="*/ 244 w 804"/>
              <a:gd name="T35" fmla="*/ 92 h 304"/>
              <a:gd name="T36" fmla="*/ 212 w 804"/>
              <a:gd name="T37" fmla="*/ 48 h 304"/>
              <a:gd name="T38" fmla="*/ 156 w 804"/>
              <a:gd name="T39" fmla="*/ 8 h 304"/>
              <a:gd name="T40" fmla="*/ 96 w 804"/>
              <a:gd name="T41" fmla="*/ 12 h 304"/>
              <a:gd name="T42" fmla="*/ 0 w 804"/>
              <a:gd name="T43" fmla="*/ 2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839727" name="Group 47"/>
          <p:cNvGrpSpPr>
            <a:grpSpLocks/>
          </p:cNvGrpSpPr>
          <p:nvPr/>
        </p:nvGrpSpPr>
        <p:grpSpPr bwMode="auto">
          <a:xfrm>
            <a:off x="1816100" y="1857375"/>
            <a:ext cx="2933700" cy="3906838"/>
            <a:chOff x="1128" y="1176"/>
            <a:chExt cx="1848" cy="2461"/>
          </a:xfrm>
        </p:grpSpPr>
        <p:sp>
          <p:nvSpPr>
            <p:cNvPr id="839728" name="Text Box 48"/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Helvetica" charset="0"/>
                  <a:ea typeface="MS PGothic" charset="0"/>
                  <a:cs typeface="MS PGothic" charset="0"/>
                </a:rPr>
                <a:t>耶</a:t>
              </a:r>
              <a:r>
                <a: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Helvetica" charset="0"/>
                  <a:ea typeface="MS PGothic" charset="0"/>
                  <a:cs typeface="MS PGothic" charset="0"/>
                </a:rPr>
                <a:t>利</a:t>
              </a:r>
              <a:r>
                <a:rPr kumimoji="0" lang="ja-JP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Helvetica" charset="0"/>
                  <a:ea typeface="MS PGothic" charset="0"/>
                  <a:cs typeface="MS PGothic" charset="0"/>
                </a:rPr>
                <a:t>哥</a:t>
              </a:r>
              <a:endPara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宋体" charset="0"/>
                <a:cs typeface="宋体" charset="0"/>
              </a:endParaRPr>
            </a:p>
          </p:txBody>
        </p:sp>
        <p:grpSp>
          <p:nvGrpSpPr>
            <p:cNvPr id="839729" name="Group 49"/>
            <p:cNvGrpSpPr>
              <a:grpSpLocks/>
            </p:cNvGrpSpPr>
            <p:nvPr/>
          </p:nvGrpSpPr>
          <p:grpSpPr bwMode="auto">
            <a:xfrm>
              <a:off x="1128" y="1176"/>
              <a:ext cx="1848" cy="2461"/>
              <a:chOff x="1128" y="1176"/>
              <a:chExt cx="1848" cy="2461"/>
            </a:xfrm>
          </p:grpSpPr>
          <p:sp>
            <p:nvSpPr>
              <p:cNvPr id="839730" name="Oval 50"/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9731" name="Oval 51"/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9732" name="Text Box 52"/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400" b="0" i="1" u="none" strike="noStrike" kern="1200" cap="none" spc="0" normalizeH="0" baseline="0" noProof="0">
                    <a:ln>
                      <a:noFill/>
                    </a:ln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 Black" charset="0"/>
                    <a:ea typeface="MS PGothic" charset="0"/>
                    <a:cs typeface="MS PGothic" charset="0"/>
                  </a:rPr>
                  <a:t>死海</a:t>
                </a:r>
                <a:endParaRPr kumimoji="0" lang="zh-CN" altLang="en-US" sz="1400" b="0" i="1" u="none" strike="noStrike" kern="1200" cap="none" spc="0" normalizeH="0" baseline="0" noProof="0">
                  <a:ln>
                    <a:noFill/>
                  </a:ln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 Black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839733" name="Text Box 53"/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Helvetica" charset="0"/>
                    <a:ea typeface="MS PGothic" charset="0"/>
                    <a:cs typeface="MS PGothic" charset="0"/>
                  </a:rPr>
                  <a:t>希伯</a:t>
                </a: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Helvetica" charset="0"/>
                    <a:ea typeface="宋体" charset="0"/>
                    <a:cs typeface="宋体" charset="0"/>
                  </a:rPr>
                  <a:t>伦</a:t>
                </a:r>
                <a:endParaRPr kumimoji="0" lang="en-US" altLang="zh-CN" sz="1200" b="1" i="0" u="none" strike="noStrike" kern="1200" cap="none" spc="0" normalizeH="0" baseline="0" noProof="0">
                  <a:ln>
                    <a:noFill/>
                  </a:ln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9734" name="Text Box 54"/>
              <p:cNvSpPr txBox="1">
                <a:spLocks noChangeArrowheads="1"/>
              </p:cNvSpPr>
              <p:nvPr/>
            </p:nvSpPr>
            <p:spPr bwMode="auto">
              <a:xfrm>
                <a:off x="2456" y="1208"/>
                <a:ext cx="520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>
                    <a:solidFill>
                      <a:srgbClr val="00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400" b="0" i="1" u="none" strike="noStrike" kern="1200" cap="none" spc="0" normalizeH="0" baseline="0" noProof="0">
                    <a:ln>
                      <a:noFill/>
                    </a:ln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Helvetica" charset="0"/>
                    <a:ea typeface="MS PGothic" charset="0"/>
                    <a:cs typeface="MS PGothic" charset="0"/>
                  </a:rPr>
                  <a:t>加利利海</a:t>
                </a:r>
                <a:endParaRPr kumimoji="0" lang="zh-CN" altLang="en-US" sz="1400" b="0" i="1" u="none" strike="noStrike" kern="1200" cap="none" spc="0" normalizeH="0" baseline="0" noProof="0">
                  <a:ln>
                    <a:noFill/>
                  </a:ln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Helvetica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839735" name="Text Box 55"/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Helvetica" charset="0"/>
                    <a:ea typeface="MS PGothic" charset="0"/>
                    <a:cs typeface="MS PGothic" charset="0"/>
                  </a:rPr>
                  <a:t>埃拉特</a:t>
                </a:r>
                <a:endParaRPr kumimoji="0" lang="en-US" altLang="zh-CN" sz="1200" b="1" i="0" u="none" strike="noStrike" kern="1200" cap="none" spc="0" normalizeH="0" baseline="0" noProof="0">
                  <a:ln>
                    <a:noFill/>
                  </a:ln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Helvetica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839736" name="Text Box 56"/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Helvetica" charset="0"/>
                    <a:ea typeface="MS PGothic" charset="0"/>
                    <a:cs typeface="MS PGothic" charset="0"/>
                  </a:rPr>
                  <a:t>阿卡巴</a:t>
                </a:r>
                <a:endParaRPr kumimoji="0" lang="en-US" altLang="zh-CN" sz="1200" b="1" i="0" u="none" strike="noStrike" kern="1200" cap="none" spc="0" normalizeH="0" baseline="0" noProof="0">
                  <a:ln>
                    <a:noFill/>
                  </a:ln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9737" name="Oval 57"/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9738" name="Oval 58"/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9739" name="Oval 59"/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9740" name="Oval 60"/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9741" name="Oval 61"/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9742" name="Oval 62"/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9743" name="Oval 63"/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9744" name="Oval 64"/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9745" name="Text Box 65"/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Helvetica" charset="0"/>
                    <a:ea typeface="MS PGothic" charset="0"/>
                    <a:cs typeface="MS PGothic" charset="0"/>
                  </a:rPr>
                  <a:t>海法</a:t>
                </a:r>
                <a:endParaRPr kumimoji="0" lang="en-US" altLang="zh-CN" sz="1200" b="1" i="0" u="none" strike="noStrike" kern="1200" cap="none" spc="0" normalizeH="0" baseline="0" noProof="0">
                  <a:ln>
                    <a:noFill/>
                  </a:ln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Helvetica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839746" name="Text Box 66"/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Helvetica" charset="0"/>
                    <a:ea typeface="MS PGothic" charset="0"/>
                    <a:cs typeface="MS PGothic" charset="0"/>
                  </a:rPr>
                  <a:t>拿撒勒</a:t>
                </a:r>
                <a:endParaRPr kumimoji="0" lang="en-US" altLang="zh-CN" sz="1200" b="1" i="0" u="none" strike="noStrike" kern="1200" cap="none" spc="0" normalizeH="0" baseline="0" noProof="0">
                  <a:ln>
                    <a:noFill/>
                  </a:ln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Helvetica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839747" name="Text Box 67"/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Helvetica" charset="0"/>
                    <a:ea typeface="MS PGothic" charset="0"/>
                    <a:cs typeface="MS PGothic" charset="0"/>
                  </a:rPr>
                  <a:t>近期比</a:t>
                </a: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Helvetica" charset="0"/>
                    <a:ea typeface="宋体" charset="0"/>
                    <a:cs typeface="宋体" charset="0"/>
                  </a:rPr>
                  <a:t>亚</a:t>
                </a:r>
                <a:endParaRPr kumimoji="0" lang="en-US" altLang="zh-CN" sz="1200" b="1" i="0" u="none" strike="noStrike" kern="1200" cap="none" spc="0" normalizeH="0" baseline="0" noProof="0">
                  <a:ln>
                    <a:noFill/>
                  </a:ln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9748" name="Text Box 68"/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Helvetica" charset="0"/>
                    <a:ea typeface="宋体" charset="0"/>
                    <a:cs typeface="宋体" charset="0"/>
                  </a:rPr>
                  <a:t>特拉维夫雅法</a:t>
                </a:r>
                <a:endParaRPr kumimoji="0" lang="en-US" altLang="zh-CN" sz="1200" b="1" i="0" u="none" strike="noStrike" kern="1200" cap="none" spc="0" normalizeH="0" baseline="0" noProof="0">
                  <a:ln>
                    <a:noFill/>
                  </a:ln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9749" name="Text Box 69"/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Helvetica" charset="0"/>
                    <a:ea typeface="MS PGothic" charset="0"/>
                    <a:cs typeface="MS PGothic" charset="0"/>
                  </a:rPr>
                  <a:t>耶路撒</a:t>
                </a:r>
                <a:r>
                  <a: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Helvetica" charset="0"/>
                    <a:ea typeface="宋体" charset="0"/>
                    <a:cs typeface="宋体" charset="0"/>
                  </a:rPr>
                  <a:t>冷</a:t>
                </a:r>
                <a:endPara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9750" name="Text Box 70"/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Helvetica" charset="0"/>
                    <a:ea typeface="华文细黑" charset="0"/>
                    <a:cs typeface="华文细黑" charset="0"/>
                  </a:rPr>
                  <a:t>别</a:t>
                </a:r>
                <a:r>
                  <a:rPr kumimoji="0" lang="ja-JP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Helvetica" charset="0"/>
                    <a:ea typeface="MS PGothic" charset="0"/>
                    <a:cs typeface="MS PGothic" charset="0"/>
                  </a:rPr>
                  <a:t>是巴</a:t>
                </a:r>
                <a:endParaRPr kumimoji="0" lang="en-US" altLang="zh-CN" sz="1200" b="1" i="0" u="none" strike="noStrike" kern="1200" cap="none" spc="0" normalizeH="0" baseline="0" noProof="0">
                  <a:ln>
                    <a:noFill/>
                  </a:ln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Helvetica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839751" name="Text Box 71"/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Helvetica" charset="0"/>
                    <a:ea typeface="宋体" charset="0"/>
                    <a:cs typeface="宋体" charset="0"/>
                  </a:rPr>
                  <a:t>迦萨</a:t>
                </a:r>
                <a:endParaRPr kumimoji="0" lang="en-US" altLang="zh-CN" sz="1200" b="1" i="0" u="none" strike="noStrike" kern="1200" cap="none" spc="0" normalizeH="0" baseline="0" noProof="0">
                  <a:ln>
                    <a:noFill/>
                  </a:ln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9752" name="Text Box 72"/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AF2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imes" charset="0"/>
                    <a:ea typeface="MS PGothic" charset="0"/>
                    <a:cs typeface="MS PGothic" charset="0"/>
                  </a:rPr>
                  <a:t>以色列</a:t>
                </a:r>
                <a:endPara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839753" name="Oval 73"/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839755" name="Text Box 7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839756" name="Rectangle 7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40</a:t>
            </a:r>
          </a:p>
        </p:txBody>
      </p:sp>
      <p:sp>
        <p:nvSpPr>
          <p:cNvPr id="839757" name="Text Box 77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2</a:t>
            </a:r>
          </a:p>
        </p:txBody>
      </p:sp>
      <p:grpSp>
        <p:nvGrpSpPr>
          <p:cNvPr id="839760" name="Group 80"/>
          <p:cNvGrpSpPr>
            <a:grpSpLocks/>
          </p:cNvGrpSpPr>
          <p:nvPr/>
        </p:nvGrpSpPr>
        <p:grpSpPr bwMode="auto">
          <a:xfrm>
            <a:off x="2541588" y="866775"/>
            <a:ext cx="4478337" cy="4651375"/>
            <a:chOff x="1619" y="560"/>
            <a:chExt cx="2821" cy="2930"/>
          </a:xfrm>
        </p:grpSpPr>
        <p:sp>
          <p:nvSpPr>
            <p:cNvPr id="839761" name="AutoShape 81"/>
            <p:cNvSpPr>
              <a:spLocks noChangeArrowheads="1"/>
            </p:cNvSpPr>
            <p:nvPr/>
          </p:nvSpPr>
          <p:spPr bwMode="auto">
            <a:xfrm rot="2155213">
              <a:off x="1864" y="560"/>
              <a:ext cx="488" cy="776"/>
            </a:xfrm>
            <a:prstGeom prst="curvedRightArrow">
              <a:avLst>
                <a:gd name="adj1" fmla="val 31803"/>
                <a:gd name="adj2" fmla="val 63607"/>
                <a:gd name="adj3" fmla="val 33333"/>
              </a:avLst>
            </a:prstGeom>
            <a:solidFill>
              <a:schemeClr val="tx1"/>
            </a:solidFill>
            <a:ln w="5715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39762" name="Text Box 82"/>
            <p:cNvSpPr txBox="1">
              <a:spLocks noChangeArrowheads="1"/>
            </p:cNvSpPr>
            <p:nvPr/>
          </p:nvSpPr>
          <p:spPr bwMode="auto">
            <a:xfrm>
              <a:off x="2504" y="792"/>
              <a:ext cx="1936" cy="336"/>
            </a:xfrm>
            <a:prstGeom prst="rect">
              <a:avLst/>
            </a:prstGeom>
            <a:solidFill>
              <a:schemeClr val="accent1"/>
            </a:solidFill>
            <a:ln w="76200">
              <a:solidFill>
                <a:srgbClr val="02227C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EEFF4B"/>
                  </a:solidFill>
                  <a:effectLst/>
                  <a:uLnTx/>
                  <a:uFillTx/>
                  <a:latin typeface="Comic Sans MS" charset="0"/>
                  <a:ea typeface="宋体" charset="0"/>
                  <a:cs typeface="宋体" charset="0"/>
                </a:rPr>
                <a:t>以 撒 的 后 代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EEFF4B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endParaRPr>
            </a:p>
          </p:txBody>
        </p:sp>
        <p:sp>
          <p:nvSpPr>
            <p:cNvPr id="839763" name="Freeform 83"/>
            <p:cNvSpPr>
              <a:spLocks/>
            </p:cNvSpPr>
            <p:nvPr/>
          </p:nvSpPr>
          <p:spPr bwMode="auto">
            <a:xfrm>
              <a:off x="1619" y="1027"/>
              <a:ext cx="949" cy="2463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839764" name="Group 84"/>
          <p:cNvGrpSpPr>
            <a:grpSpLocks/>
          </p:cNvGrpSpPr>
          <p:nvPr/>
        </p:nvGrpSpPr>
        <p:grpSpPr bwMode="auto">
          <a:xfrm>
            <a:off x="236538" y="2298700"/>
            <a:ext cx="6997700" cy="2646363"/>
            <a:chOff x="1352" y="-3515"/>
            <a:chExt cx="4408" cy="1667"/>
          </a:xfrm>
        </p:grpSpPr>
        <p:sp>
          <p:nvSpPr>
            <p:cNvPr id="839765" name="Text Box 85"/>
            <p:cNvSpPr txBox="1">
              <a:spLocks noChangeArrowheads="1"/>
            </p:cNvSpPr>
            <p:nvPr/>
          </p:nvSpPr>
          <p:spPr bwMode="auto">
            <a:xfrm>
              <a:off x="3648" y="-2184"/>
              <a:ext cx="2112" cy="336"/>
            </a:xfrm>
            <a:prstGeom prst="rect">
              <a:avLst/>
            </a:prstGeom>
            <a:solidFill>
              <a:srgbClr val="296F35"/>
            </a:solidFill>
            <a:ln w="76200">
              <a:solidFill>
                <a:srgbClr val="006600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EEFF4B"/>
                  </a:solidFill>
                  <a:effectLst/>
                  <a:uLnTx/>
                  <a:uFillTx/>
                  <a:latin typeface="Comic Sans MS" charset="0"/>
                  <a:ea typeface="宋体" charset="0"/>
                  <a:cs typeface="宋体" charset="0"/>
                </a:rPr>
                <a:t>以 实 玛 利 后 代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EEFF4B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endParaRPr>
            </a:p>
          </p:txBody>
        </p:sp>
        <p:sp>
          <p:nvSpPr>
            <p:cNvPr id="839766" name="AutoShape 86"/>
            <p:cNvSpPr>
              <a:spLocks noChangeArrowheads="1"/>
            </p:cNvSpPr>
            <p:nvPr/>
          </p:nvSpPr>
          <p:spPr bwMode="auto">
            <a:xfrm rot="-10751860">
              <a:off x="1352" y="-3025"/>
              <a:ext cx="1551" cy="1126"/>
            </a:xfrm>
            <a:prstGeom prst="curvedLeftArrow">
              <a:avLst>
                <a:gd name="adj1" fmla="val 20000"/>
                <a:gd name="adj2" fmla="val 40000"/>
                <a:gd name="adj3" fmla="val 45915"/>
              </a:avLst>
            </a:prstGeom>
            <a:solidFill>
              <a:schemeClr val="tx1"/>
            </a:solidFill>
            <a:ln w="76200">
              <a:solidFill>
                <a:srgbClr val="2E7E3B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839767" name="Group 87"/>
            <p:cNvGrpSpPr>
              <a:grpSpLocks/>
            </p:cNvGrpSpPr>
            <p:nvPr/>
          </p:nvGrpSpPr>
          <p:grpSpPr bwMode="auto">
            <a:xfrm>
              <a:off x="2795" y="-3515"/>
              <a:ext cx="907" cy="896"/>
              <a:chOff x="1584" y="1477"/>
              <a:chExt cx="907" cy="896"/>
            </a:xfrm>
          </p:grpSpPr>
          <p:sp>
            <p:nvSpPr>
              <p:cNvPr id="839768" name="Freeform 88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>
                  <a:gd name="T0" fmla="*/ 37 w 185"/>
                  <a:gd name="T1" fmla="*/ 197 h 197"/>
                  <a:gd name="T2" fmla="*/ 80 w 185"/>
                  <a:gd name="T3" fmla="*/ 165 h 197"/>
                  <a:gd name="T4" fmla="*/ 107 w 185"/>
                  <a:gd name="T5" fmla="*/ 117 h 197"/>
                  <a:gd name="T6" fmla="*/ 128 w 185"/>
                  <a:gd name="T7" fmla="*/ 69 h 197"/>
                  <a:gd name="T8" fmla="*/ 160 w 185"/>
                  <a:gd name="T9" fmla="*/ 59 h 197"/>
                  <a:gd name="T10" fmla="*/ 149 w 185"/>
                  <a:gd name="T11" fmla="*/ 0 h 197"/>
                  <a:gd name="T12" fmla="*/ 117 w 185"/>
                  <a:gd name="T13" fmla="*/ 27 h 197"/>
                  <a:gd name="T14" fmla="*/ 21 w 185"/>
                  <a:gd name="T15" fmla="*/ 64 h 197"/>
                  <a:gd name="T16" fmla="*/ 0 w 185"/>
                  <a:gd name="T17" fmla="*/ 112 h 197"/>
                  <a:gd name="T18" fmla="*/ 32 w 185"/>
                  <a:gd name="T19" fmla="*/ 192 h 197"/>
                  <a:gd name="T20" fmla="*/ 37 w 185"/>
                  <a:gd name="T21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39769" name="Freeform 89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>
                  <a:gd name="T0" fmla="*/ 464 w 475"/>
                  <a:gd name="T1" fmla="*/ 123 h 845"/>
                  <a:gd name="T2" fmla="*/ 432 w 475"/>
                  <a:gd name="T3" fmla="*/ 118 h 845"/>
                  <a:gd name="T4" fmla="*/ 427 w 475"/>
                  <a:gd name="T5" fmla="*/ 102 h 845"/>
                  <a:gd name="T6" fmla="*/ 389 w 475"/>
                  <a:gd name="T7" fmla="*/ 96 h 845"/>
                  <a:gd name="T8" fmla="*/ 357 w 475"/>
                  <a:gd name="T9" fmla="*/ 86 h 845"/>
                  <a:gd name="T10" fmla="*/ 320 w 475"/>
                  <a:gd name="T11" fmla="*/ 43 h 845"/>
                  <a:gd name="T12" fmla="*/ 256 w 475"/>
                  <a:gd name="T13" fmla="*/ 0 h 845"/>
                  <a:gd name="T14" fmla="*/ 203 w 475"/>
                  <a:gd name="T15" fmla="*/ 11 h 845"/>
                  <a:gd name="T16" fmla="*/ 192 w 475"/>
                  <a:gd name="T17" fmla="*/ 27 h 845"/>
                  <a:gd name="T18" fmla="*/ 155 w 475"/>
                  <a:gd name="T19" fmla="*/ 38 h 845"/>
                  <a:gd name="T20" fmla="*/ 112 w 475"/>
                  <a:gd name="T21" fmla="*/ 80 h 845"/>
                  <a:gd name="T22" fmla="*/ 123 w 475"/>
                  <a:gd name="T23" fmla="*/ 112 h 845"/>
                  <a:gd name="T24" fmla="*/ 91 w 475"/>
                  <a:gd name="T25" fmla="*/ 166 h 845"/>
                  <a:gd name="T26" fmla="*/ 64 w 475"/>
                  <a:gd name="T27" fmla="*/ 240 h 845"/>
                  <a:gd name="T28" fmla="*/ 91 w 475"/>
                  <a:gd name="T29" fmla="*/ 347 h 845"/>
                  <a:gd name="T30" fmla="*/ 80 w 475"/>
                  <a:gd name="T31" fmla="*/ 379 h 845"/>
                  <a:gd name="T32" fmla="*/ 107 w 475"/>
                  <a:gd name="T33" fmla="*/ 459 h 845"/>
                  <a:gd name="T34" fmla="*/ 144 w 475"/>
                  <a:gd name="T35" fmla="*/ 523 h 845"/>
                  <a:gd name="T36" fmla="*/ 123 w 475"/>
                  <a:gd name="T37" fmla="*/ 566 h 845"/>
                  <a:gd name="T38" fmla="*/ 85 w 475"/>
                  <a:gd name="T39" fmla="*/ 614 h 845"/>
                  <a:gd name="T40" fmla="*/ 64 w 475"/>
                  <a:gd name="T41" fmla="*/ 646 h 845"/>
                  <a:gd name="T42" fmla="*/ 37 w 475"/>
                  <a:gd name="T43" fmla="*/ 694 h 845"/>
                  <a:gd name="T44" fmla="*/ 0 w 475"/>
                  <a:gd name="T45" fmla="*/ 790 h 845"/>
                  <a:gd name="T46" fmla="*/ 59 w 475"/>
                  <a:gd name="T47" fmla="*/ 827 h 845"/>
                  <a:gd name="T48" fmla="*/ 69 w 475"/>
                  <a:gd name="T49" fmla="*/ 811 h 845"/>
                  <a:gd name="T50" fmla="*/ 117 w 475"/>
                  <a:gd name="T51" fmla="*/ 822 h 845"/>
                  <a:gd name="T52" fmla="*/ 245 w 475"/>
                  <a:gd name="T53" fmla="*/ 816 h 845"/>
                  <a:gd name="T54" fmla="*/ 251 w 475"/>
                  <a:gd name="T55" fmla="*/ 800 h 845"/>
                  <a:gd name="T56" fmla="*/ 277 w 475"/>
                  <a:gd name="T57" fmla="*/ 768 h 845"/>
                  <a:gd name="T58" fmla="*/ 309 w 475"/>
                  <a:gd name="T59" fmla="*/ 752 h 845"/>
                  <a:gd name="T60" fmla="*/ 400 w 475"/>
                  <a:gd name="T61" fmla="*/ 694 h 845"/>
                  <a:gd name="T62" fmla="*/ 427 w 475"/>
                  <a:gd name="T63" fmla="*/ 662 h 845"/>
                  <a:gd name="T64" fmla="*/ 432 w 475"/>
                  <a:gd name="T65" fmla="*/ 576 h 845"/>
                  <a:gd name="T66" fmla="*/ 448 w 475"/>
                  <a:gd name="T67" fmla="*/ 528 h 845"/>
                  <a:gd name="T68" fmla="*/ 432 w 475"/>
                  <a:gd name="T69" fmla="*/ 464 h 845"/>
                  <a:gd name="T70" fmla="*/ 459 w 475"/>
                  <a:gd name="T71" fmla="*/ 390 h 845"/>
                  <a:gd name="T72" fmla="*/ 475 w 475"/>
                  <a:gd name="T73" fmla="*/ 278 h 845"/>
                  <a:gd name="T74" fmla="*/ 469 w 475"/>
                  <a:gd name="T75" fmla="*/ 251 h 845"/>
                  <a:gd name="T76" fmla="*/ 459 w 475"/>
                  <a:gd name="T77" fmla="*/ 219 h 845"/>
                  <a:gd name="T78" fmla="*/ 464 w 475"/>
                  <a:gd name="T79" fmla="*/ 123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839770" name="AutoShape 90"/>
            <p:cNvSpPr>
              <a:spLocks noChangeArrowheads="1"/>
            </p:cNvSpPr>
            <p:nvPr/>
          </p:nvSpPr>
          <p:spPr bwMode="auto">
            <a:xfrm rot="10848140" flipH="1">
              <a:off x="3640" y="-3306"/>
              <a:ext cx="472" cy="1135"/>
            </a:xfrm>
            <a:prstGeom prst="curvedLeftArrow">
              <a:avLst>
                <a:gd name="adj1" fmla="val 48093"/>
                <a:gd name="adj2" fmla="val 96186"/>
                <a:gd name="adj3" fmla="val 33333"/>
              </a:avLst>
            </a:prstGeom>
            <a:solidFill>
              <a:schemeClr val="tx1"/>
            </a:solidFill>
            <a:ln w="76200">
              <a:solidFill>
                <a:srgbClr val="2E7E3B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839777" name="Group 97"/>
          <p:cNvGrpSpPr>
            <a:grpSpLocks/>
          </p:cNvGrpSpPr>
          <p:nvPr/>
        </p:nvGrpSpPr>
        <p:grpSpPr bwMode="auto">
          <a:xfrm>
            <a:off x="1565275" y="5383213"/>
            <a:ext cx="6854825" cy="692150"/>
            <a:chOff x="1068" y="3698"/>
            <a:chExt cx="4152" cy="436"/>
          </a:xfrm>
        </p:grpSpPr>
        <p:sp>
          <p:nvSpPr>
            <p:cNvPr id="839772" name="Text Box 92"/>
            <p:cNvSpPr txBox="1">
              <a:spLocks noChangeArrowheads="1"/>
            </p:cNvSpPr>
            <p:nvPr/>
          </p:nvSpPr>
          <p:spPr bwMode="auto">
            <a:xfrm>
              <a:off x="1068" y="3698"/>
              <a:ext cx="4152" cy="436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39773" name="Text Box 93"/>
            <p:cNvSpPr txBox="1">
              <a:spLocks noChangeArrowheads="1"/>
            </p:cNvSpPr>
            <p:nvPr/>
          </p:nvSpPr>
          <p:spPr bwMode="auto">
            <a:xfrm>
              <a:off x="1264" y="3731"/>
              <a:ext cx="3812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charset="0"/>
                  <a:ea typeface="宋体" charset="0"/>
                  <a:cs typeface="宋体" charset="0"/>
                </a:rPr>
                <a:t>以实玛利</a:t>
              </a: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charset="0"/>
                  <a:ea typeface="宋体" charset="0"/>
                  <a:cs typeface="宋体" charset="0"/>
                </a:rPr>
                <a:t>与以撒在今日的以色列</a:t>
              </a:r>
            </a:p>
          </p:txBody>
        </p:sp>
      </p:grpSp>
      <p:sp>
        <p:nvSpPr>
          <p:cNvPr id="839780" name="Text Box 100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6273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9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9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39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39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9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9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9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9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26" name="Text Box 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宋体" charset="0"/>
              <a:cs typeface="宋体" charset="0"/>
            </a:endParaRPr>
          </a:p>
        </p:txBody>
      </p:sp>
      <p:grpSp>
        <p:nvGrpSpPr>
          <p:cNvPr id="871427" name="Group 3"/>
          <p:cNvGrpSpPr>
            <a:grpSpLocks/>
          </p:cNvGrpSpPr>
          <p:nvPr/>
        </p:nvGrpSpPr>
        <p:grpSpPr bwMode="auto">
          <a:xfrm>
            <a:off x="1073150" y="471488"/>
            <a:ext cx="6883400" cy="4819650"/>
            <a:chOff x="1181" y="852"/>
            <a:chExt cx="3653" cy="2649"/>
          </a:xfrm>
        </p:grpSpPr>
        <p:pic>
          <p:nvPicPr>
            <p:cNvPr id="871428" name="Picture 4" descr="Southern end of Sea of Galilee aerial, 117-15tb"/>
            <p:cNvPicPr preferRelativeResize="0"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418001">
              <a:off x="1181" y="852"/>
              <a:ext cx="3653" cy="264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19812" dir="347967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r:embed="rId6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1429" name="Rectangle 5"/>
            <p:cNvSpPr>
              <a:spLocks noChangeArrowheads="1"/>
            </p:cNvSpPr>
            <p:nvPr/>
          </p:nvSpPr>
          <p:spPr bwMode="auto">
            <a:xfrm>
              <a:off x="1270" y="1040"/>
              <a:ext cx="3430" cy="225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pic>
        <p:nvPicPr>
          <p:cNvPr id="871430" name="Picture 6" descr="Nahal Darga from top looking east, 95-13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9938" y="4181475"/>
            <a:ext cx="3355975" cy="2103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71431" name="Picture 7" descr="Moresheth Gath aerial from southeast, 132-15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538" y="3724275"/>
            <a:ext cx="2794000" cy="21097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871432" name="Freeform 8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71433" name="Text Box 9"/>
          <p:cNvSpPr txBox="1">
            <a:spLocks noChangeArrowheads="1"/>
          </p:cNvSpPr>
          <p:nvPr/>
        </p:nvSpPr>
        <p:spPr bwMode="auto">
          <a:xfrm>
            <a:off x="1776413" y="0"/>
            <a:ext cx="2389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创 13:10-11； </a:t>
            </a: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书 17：16</a:t>
            </a:r>
            <a:endParaRPr kumimoji="0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71434" name="Text Box 10"/>
          <p:cNvSpPr txBox="1">
            <a:spLocks noChangeArrowheads="1"/>
          </p:cNvSpPr>
          <p:nvPr/>
        </p:nvSpPr>
        <p:spPr bwMode="auto">
          <a:xfrm>
            <a:off x="5378450" y="449263"/>
            <a:ext cx="2947988" cy="11906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亚伯拉罕应许的一部分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…</a:t>
            </a:r>
          </a:p>
        </p:txBody>
      </p:sp>
      <p:sp>
        <p:nvSpPr>
          <p:cNvPr id="871435" name="Text Box 11"/>
          <p:cNvSpPr txBox="1">
            <a:spLocks noChangeArrowheads="1"/>
          </p:cNvSpPr>
          <p:nvPr/>
        </p:nvSpPr>
        <p:spPr bwMode="auto">
          <a:xfrm>
            <a:off x="722313" y="5270500"/>
            <a:ext cx="7769225" cy="1066800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迦南的绮丽之美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…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亚伯拉罕所得的祖先继承之地</a:t>
            </a:r>
          </a:p>
        </p:txBody>
      </p:sp>
      <p:grpSp>
        <p:nvGrpSpPr>
          <p:cNvPr id="871443" name="Group 19"/>
          <p:cNvGrpSpPr>
            <a:grpSpLocks/>
          </p:cNvGrpSpPr>
          <p:nvPr/>
        </p:nvGrpSpPr>
        <p:grpSpPr bwMode="auto">
          <a:xfrm>
            <a:off x="0" y="-1588"/>
            <a:ext cx="9144000" cy="6859588"/>
            <a:chOff x="0" y="0"/>
            <a:chExt cx="5760" cy="4321"/>
          </a:xfrm>
        </p:grpSpPr>
        <p:pic>
          <p:nvPicPr>
            <p:cNvPr id="871444" name="Picture 20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9668"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572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1445" name="Text Box 21"/>
            <p:cNvSpPr txBox="1">
              <a:spLocks noChangeArrowheads="1"/>
            </p:cNvSpPr>
            <p:nvPr/>
          </p:nvSpPr>
          <p:spPr bwMode="auto">
            <a:xfrm>
              <a:off x="192" y="3628"/>
              <a:ext cx="4925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  <a:flatTx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omic Sans MS" charset="0"/>
                  <a:ea typeface="宋体" charset="0"/>
                  <a:cs typeface="宋体" charset="0"/>
                </a:rPr>
                <a:t>以色列的约旦河</a:t>
              </a:r>
            </a:p>
          </p:txBody>
        </p:sp>
      </p:grpSp>
      <p:sp>
        <p:nvSpPr>
          <p:cNvPr id="871439" name="Text Box 15"/>
          <p:cNvSpPr txBox="1">
            <a:spLocks noChangeArrowheads="1"/>
          </p:cNvSpPr>
          <p:nvPr/>
        </p:nvSpPr>
        <p:spPr bwMode="auto">
          <a:xfrm>
            <a:off x="8591550" y="6427788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871440" name="Rectangle 1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41</a:t>
            </a:r>
          </a:p>
        </p:txBody>
      </p:sp>
      <p:sp>
        <p:nvSpPr>
          <p:cNvPr id="871441" name="Text Box 17"/>
          <p:cNvSpPr txBox="1">
            <a:spLocks noChangeArrowheads="1"/>
          </p:cNvSpPr>
          <p:nvPr/>
        </p:nvSpPr>
        <p:spPr bwMode="auto">
          <a:xfrm>
            <a:off x="7069138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19-24 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71442" name="Rectangle 18"/>
          <p:cNvSpPr>
            <a:spLocks noChangeArrowheads="1"/>
          </p:cNvSpPr>
          <p:nvPr/>
        </p:nvSpPr>
        <p:spPr bwMode="auto">
          <a:xfrm>
            <a:off x="7543800" y="6515100"/>
            <a:ext cx="73660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8.0.03b.</a:t>
            </a:r>
          </a:p>
        </p:txBody>
      </p:sp>
      <p:sp>
        <p:nvSpPr>
          <p:cNvPr id="871446" name="Text Box 22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© </a:t>
            </a: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2004</a:t>
            </a:r>
            <a:r>
              <a:rPr kumimoji="0" lang="en-US" altLang="zh-CN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 TBBMI</a:t>
            </a:r>
          </a:p>
        </p:txBody>
      </p:sp>
    </p:spTree>
    <p:extLst>
      <p:ext uri="{BB962C8B-B14F-4D97-AF65-F5344CB8AC3E}">
        <p14:creationId xmlns:p14="http://schemas.microsoft.com/office/powerpoint/2010/main" val="7871816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71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1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71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71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1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71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1434" grpId="0" autoUpdateAnimBg="0"/>
      <p:bldP spid="871435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20" name="DEDICA01.mid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6858000"/>
          </a:xfrm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943600" y="990600"/>
            <a:ext cx="2819400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旧约</a:t>
            </a:r>
            <a:r>
              <a:rPr lang="en-US" altLang="ja-JP"/>
              <a:t>: </a:t>
            </a:r>
            <a:r>
              <a:rPr lang="zh-CN" altLang="en-US"/>
              <a:t>基尼烈湖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5791200" y="3397250"/>
            <a:ext cx="2514600" cy="584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约旦河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943600" y="4921250"/>
            <a:ext cx="1676400" cy="584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盐海</a:t>
            </a:r>
          </a:p>
        </p:txBody>
      </p:sp>
      <p:sp>
        <p:nvSpPr>
          <p:cNvPr id="29704" name="Freeform 8"/>
          <p:cNvSpPr>
            <a:spLocks/>
          </p:cNvSpPr>
          <p:nvPr/>
        </p:nvSpPr>
        <p:spPr bwMode="auto">
          <a:xfrm>
            <a:off x="5638800" y="1925638"/>
            <a:ext cx="152400" cy="2819400"/>
          </a:xfrm>
          <a:custGeom>
            <a:avLst/>
            <a:gdLst>
              <a:gd name="T0" fmla="*/ 66 w 94"/>
              <a:gd name="T1" fmla="*/ 0 h 1702"/>
              <a:gd name="T2" fmla="*/ 59 w 94"/>
              <a:gd name="T3" fmla="*/ 294 h 1702"/>
              <a:gd name="T4" fmla="*/ 53 w 94"/>
              <a:gd name="T5" fmla="*/ 505 h 1702"/>
              <a:gd name="T6" fmla="*/ 27 w 94"/>
              <a:gd name="T7" fmla="*/ 563 h 1702"/>
              <a:gd name="T8" fmla="*/ 59 w 94"/>
              <a:gd name="T9" fmla="*/ 780 h 1702"/>
              <a:gd name="T10" fmla="*/ 53 w 94"/>
              <a:gd name="T11" fmla="*/ 985 h 1702"/>
              <a:gd name="T12" fmla="*/ 2 w 94"/>
              <a:gd name="T13" fmla="*/ 1158 h 1702"/>
              <a:gd name="T14" fmla="*/ 8 w 94"/>
              <a:gd name="T15" fmla="*/ 1267 h 1702"/>
              <a:gd name="T16" fmla="*/ 34 w 94"/>
              <a:gd name="T17" fmla="*/ 1305 h 1702"/>
              <a:gd name="T18" fmla="*/ 47 w 94"/>
              <a:gd name="T19" fmla="*/ 1324 h 1702"/>
              <a:gd name="T20" fmla="*/ 34 w 94"/>
              <a:gd name="T21" fmla="*/ 1478 h 1702"/>
              <a:gd name="T22" fmla="*/ 40 w 94"/>
              <a:gd name="T23" fmla="*/ 1529 h 1702"/>
              <a:gd name="T24" fmla="*/ 53 w 94"/>
              <a:gd name="T25" fmla="*/ 1548 h 1702"/>
              <a:gd name="T26" fmla="*/ 59 w 94"/>
              <a:gd name="T27" fmla="*/ 1702 h 17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4" h="1702">
                <a:moveTo>
                  <a:pt x="66" y="0"/>
                </a:moveTo>
                <a:cubicBezTo>
                  <a:pt x="78" y="98"/>
                  <a:pt x="94" y="198"/>
                  <a:pt x="59" y="294"/>
                </a:cubicBezTo>
                <a:cubicBezTo>
                  <a:pt x="68" y="359"/>
                  <a:pt x="93" y="446"/>
                  <a:pt x="53" y="505"/>
                </a:cubicBezTo>
                <a:cubicBezTo>
                  <a:pt x="38" y="551"/>
                  <a:pt x="48" y="533"/>
                  <a:pt x="27" y="563"/>
                </a:cubicBezTo>
                <a:cubicBezTo>
                  <a:pt x="3" y="639"/>
                  <a:pt x="45" y="707"/>
                  <a:pt x="59" y="780"/>
                </a:cubicBezTo>
                <a:cubicBezTo>
                  <a:pt x="57" y="848"/>
                  <a:pt x="57" y="917"/>
                  <a:pt x="53" y="985"/>
                </a:cubicBezTo>
                <a:cubicBezTo>
                  <a:pt x="50" y="1042"/>
                  <a:pt x="19" y="1104"/>
                  <a:pt x="2" y="1158"/>
                </a:cubicBezTo>
                <a:cubicBezTo>
                  <a:pt x="4" y="1194"/>
                  <a:pt x="0" y="1231"/>
                  <a:pt x="8" y="1267"/>
                </a:cubicBezTo>
                <a:cubicBezTo>
                  <a:pt x="11" y="1282"/>
                  <a:pt x="25" y="1292"/>
                  <a:pt x="34" y="1305"/>
                </a:cubicBezTo>
                <a:cubicBezTo>
                  <a:pt x="38" y="1311"/>
                  <a:pt x="47" y="1324"/>
                  <a:pt x="47" y="1324"/>
                </a:cubicBezTo>
                <a:cubicBezTo>
                  <a:pt x="63" y="1377"/>
                  <a:pt x="50" y="1428"/>
                  <a:pt x="34" y="1478"/>
                </a:cubicBezTo>
                <a:cubicBezTo>
                  <a:pt x="36" y="1495"/>
                  <a:pt x="36" y="1512"/>
                  <a:pt x="40" y="1529"/>
                </a:cubicBezTo>
                <a:cubicBezTo>
                  <a:pt x="42" y="1536"/>
                  <a:pt x="52" y="1540"/>
                  <a:pt x="53" y="1548"/>
                </a:cubicBezTo>
                <a:cubicBezTo>
                  <a:pt x="59" y="1599"/>
                  <a:pt x="59" y="1702"/>
                  <a:pt x="59" y="1702"/>
                </a:cubicBezTo>
              </a:path>
            </a:pathLst>
          </a:custGeom>
          <a:noFill/>
          <a:ln w="57150" cmpd="sng">
            <a:solidFill>
              <a:schemeClr val="accent1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705" name="Freeform 9"/>
          <p:cNvSpPr>
            <a:spLocks/>
          </p:cNvSpPr>
          <p:nvPr/>
        </p:nvSpPr>
        <p:spPr bwMode="auto">
          <a:xfrm>
            <a:off x="5537200" y="1447800"/>
            <a:ext cx="331788" cy="534988"/>
          </a:xfrm>
          <a:custGeom>
            <a:avLst/>
            <a:gdLst>
              <a:gd name="T0" fmla="*/ 110 w 209"/>
              <a:gd name="T1" fmla="*/ 332 h 337"/>
              <a:gd name="T2" fmla="*/ 126 w 209"/>
              <a:gd name="T3" fmla="*/ 335 h 337"/>
              <a:gd name="T4" fmla="*/ 140 w 209"/>
              <a:gd name="T5" fmla="*/ 324 h 337"/>
              <a:gd name="T6" fmla="*/ 165 w 209"/>
              <a:gd name="T7" fmla="*/ 303 h 337"/>
              <a:gd name="T8" fmla="*/ 174 w 209"/>
              <a:gd name="T9" fmla="*/ 294 h 337"/>
              <a:gd name="T10" fmla="*/ 182 w 209"/>
              <a:gd name="T11" fmla="*/ 281 h 337"/>
              <a:gd name="T12" fmla="*/ 184 w 209"/>
              <a:gd name="T13" fmla="*/ 275 h 337"/>
              <a:gd name="T14" fmla="*/ 197 w 209"/>
              <a:gd name="T15" fmla="*/ 218 h 337"/>
              <a:gd name="T16" fmla="*/ 194 w 209"/>
              <a:gd name="T17" fmla="*/ 182 h 337"/>
              <a:gd name="T18" fmla="*/ 201 w 209"/>
              <a:gd name="T19" fmla="*/ 149 h 337"/>
              <a:gd name="T20" fmla="*/ 209 w 209"/>
              <a:gd name="T21" fmla="*/ 84 h 337"/>
              <a:gd name="T22" fmla="*/ 202 w 209"/>
              <a:gd name="T23" fmla="*/ 60 h 337"/>
              <a:gd name="T24" fmla="*/ 194 w 209"/>
              <a:gd name="T25" fmla="*/ 42 h 337"/>
              <a:gd name="T26" fmla="*/ 186 w 209"/>
              <a:gd name="T27" fmla="*/ 30 h 337"/>
              <a:gd name="T28" fmla="*/ 180 w 209"/>
              <a:gd name="T29" fmla="*/ 23 h 337"/>
              <a:gd name="T30" fmla="*/ 146 w 209"/>
              <a:gd name="T31" fmla="*/ 0 h 337"/>
              <a:gd name="T32" fmla="*/ 105 w 209"/>
              <a:gd name="T33" fmla="*/ 13 h 337"/>
              <a:gd name="T34" fmla="*/ 95 w 209"/>
              <a:gd name="T35" fmla="*/ 17 h 337"/>
              <a:gd name="T36" fmla="*/ 86 w 209"/>
              <a:gd name="T37" fmla="*/ 38 h 337"/>
              <a:gd name="T38" fmla="*/ 75 w 209"/>
              <a:gd name="T39" fmla="*/ 45 h 337"/>
              <a:gd name="T40" fmla="*/ 32 w 209"/>
              <a:gd name="T41" fmla="*/ 56 h 337"/>
              <a:gd name="T42" fmla="*/ 23 w 209"/>
              <a:gd name="T43" fmla="*/ 67 h 337"/>
              <a:gd name="T44" fmla="*/ 11 w 209"/>
              <a:gd name="T45" fmla="*/ 81 h 337"/>
              <a:gd name="T46" fmla="*/ 6 w 209"/>
              <a:gd name="T47" fmla="*/ 87 h 337"/>
              <a:gd name="T48" fmla="*/ 0 w 209"/>
              <a:gd name="T49" fmla="*/ 104 h 337"/>
              <a:gd name="T50" fmla="*/ 8 w 209"/>
              <a:gd name="T51" fmla="*/ 133 h 337"/>
              <a:gd name="T52" fmla="*/ 17 w 209"/>
              <a:gd name="T53" fmla="*/ 164 h 337"/>
              <a:gd name="T54" fmla="*/ 26 w 209"/>
              <a:gd name="T55" fmla="*/ 176 h 337"/>
              <a:gd name="T56" fmla="*/ 35 w 209"/>
              <a:gd name="T57" fmla="*/ 188 h 337"/>
              <a:gd name="T58" fmla="*/ 51 w 209"/>
              <a:gd name="T59" fmla="*/ 213 h 337"/>
              <a:gd name="T60" fmla="*/ 62 w 209"/>
              <a:gd name="T61" fmla="*/ 224 h 337"/>
              <a:gd name="T62" fmla="*/ 69 w 209"/>
              <a:gd name="T63" fmla="*/ 231 h 337"/>
              <a:gd name="T64" fmla="*/ 75 w 209"/>
              <a:gd name="T65" fmla="*/ 248 h 337"/>
              <a:gd name="T66" fmla="*/ 80 w 209"/>
              <a:gd name="T67" fmla="*/ 258 h 337"/>
              <a:gd name="T68" fmla="*/ 86 w 209"/>
              <a:gd name="T69" fmla="*/ 272 h 337"/>
              <a:gd name="T70" fmla="*/ 94 w 209"/>
              <a:gd name="T71" fmla="*/ 294 h 337"/>
              <a:gd name="T72" fmla="*/ 100 w 209"/>
              <a:gd name="T73" fmla="*/ 306 h 337"/>
              <a:gd name="T74" fmla="*/ 106 w 209"/>
              <a:gd name="T75" fmla="*/ 321 h 337"/>
              <a:gd name="T76" fmla="*/ 110 w 209"/>
              <a:gd name="T77" fmla="*/ 332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09" h="337">
                <a:moveTo>
                  <a:pt x="110" y="332"/>
                </a:moveTo>
                <a:cubicBezTo>
                  <a:pt x="121" y="336"/>
                  <a:pt x="102" y="337"/>
                  <a:pt x="126" y="335"/>
                </a:cubicBezTo>
                <a:cubicBezTo>
                  <a:pt x="142" y="330"/>
                  <a:pt x="130" y="331"/>
                  <a:pt x="140" y="324"/>
                </a:cubicBezTo>
                <a:cubicBezTo>
                  <a:pt x="144" y="313"/>
                  <a:pt x="156" y="309"/>
                  <a:pt x="165" y="303"/>
                </a:cubicBezTo>
                <a:cubicBezTo>
                  <a:pt x="167" y="300"/>
                  <a:pt x="171" y="296"/>
                  <a:pt x="174" y="294"/>
                </a:cubicBezTo>
                <a:cubicBezTo>
                  <a:pt x="177" y="290"/>
                  <a:pt x="180" y="286"/>
                  <a:pt x="182" y="281"/>
                </a:cubicBezTo>
                <a:cubicBezTo>
                  <a:pt x="183" y="279"/>
                  <a:pt x="184" y="275"/>
                  <a:pt x="184" y="275"/>
                </a:cubicBezTo>
                <a:cubicBezTo>
                  <a:pt x="185" y="244"/>
                  <a:pt x="189" y="242"/>
                  <a:pt x="197" y="218"/>
                </a:cubicBezTo>
                <a:cubicBezTo>
                  <a:pt x="196" y="201"/>
                  <a:pt x="196" y="195"/>
                  <a:pt x="194" y="182"/>
                </a:cubicBezTo>
                <a:cubicBezTo>
                  <a:pt x="195" y="160"/>
                  <a:pt x="196" y="164"/>
                  <a:pt x="201" y="149"/>
                </a:cubicBezTo>
                <a:cubicBezTo>
                  <a:pt x="202" y="122"/>
                  <a:pt x="204" y="108"/>
                  <a:pt x="209" y="84"/>
                </a:cubicBezTo>
                <a:cubicBezTo>
                  <a:pt x="208" y="75"/>
                  <a:pt x="207" y="67"/>
                  <a:pt x="202" y="60"/>
                </a:cubicBezTo>
                <a:cubicBezTo>
                  <a:pt x="201" y="53"/>
                  <a:pt x="200" y="46"/>
                  <a:pt x="194" y="42"/>
                </a:cubicBezTo>
                <a:cubicBezTo>
                  <a:pt x="191" y="38"/>
                  <a:pt x="189" y="33"/>
                  <a:pt x="186" y="30"/>
                </a:cubicBezTo>
                <a:cubicBezTo>
                  <a:pt x="185" y="26"/>
                  <a:pt x="184" y="24"/>
                  <a:pt x="180" y="23"/>
                </a:cubicBezTo>
                <a:cubicBezTo>
                  <a:pt x="173" y="13"/>
                  <a:pt x="159" y="3"/>
                  <a:pt x="146" y="0"/>
                </a:cubicBezTo>
                <a:cubicBezTo>
                  <a:pt x="129" y="1"/>
                  <a:pt x="122" y="11"/>
                  <a:pt x="105" y="13"/>
                </a:cubicBezTo>
                <a:cubicBezTo>
                  <a:pt x="101" y="14"/>
                  <a:pt x="98" y="15"/>
                  <a:pt x="95" y="17"/>
                </a:cubicBezTo>
                <a:cubicBezTo>
                  <a:pt x="90" y="24"/>
                  <a:pt x="90" y="31"/>
                  <a:pt x="86" y="38"/>
                </a:cubicBezTo>
                <a:cubicBezTo>
                  <a:pt x="84" y="42"/>
                  <a:pt x="75" y="45"/>
                  <a:pt x="75" y="45"/>
                </a:cubicBezTo>
                <a:cubicBezTo>
                  <a:pt x="65" y="55"/>
                  <a:pt x="45" y="54"/>
                  <a:pt x="32" y="56"/>
                </a:cubicBezTo>
                <a:cubicBezTo>
                  <a:pt x="30" y="61"/>
                  <a:pt x="28" y="65"/>
                  <a:pt x="23" y="67"/>
                </a:cubicBezTo>
                <a:cubicBezTo>
                  <a:pt x="20" y="71"/>
                  <a:pt x="16" y="79"/>
                  <a:pt x="11" y="81"/>
                </a:cubicBezTo>
                <a:cubicBezTo>
                  <a:pt x="8" y="90"/>
                  <a:pt x="13" y="76"/>
                  <a:pt x="6" y="87"/>
                </a:cubicBezTo>
                <a:cubicBezTo>
                  <a:pt x="3" y="92"/>
                  <a:pt x="3" y="99"/>
                  <a:pt x="0" y="104"/>
                </a:cubicBezTo>
                <a:cubicBezTo>
                  <a:pt x="1" y="112"/>
                  <a:pt x="0" y="127"/>
                  <a:pt x="8" y="133"/>
                </a:cubicBezTo>
                <a:cubicBezTo>
                  <a:pt x="9" y="145"/>
                  <a:pt x="8" y="155"/>
                  <a:pt x="17" y="164"/>
                </a:cubicBezTo>
                <a:cubicBezTo>
                  <a:pt x="18" y="168"/>
                  <a:pt x="23" y="173"/>
                  <a:pt x="26" y="176"/>
                </a:cubicBezTo>
                <a:cubicBezTo>
                  <a:pt x="28" y="183"/>
                  <a:pt x="28" y="186"/>
                  <a:pt x="35" y="188"/>
                </a:cubicBezTo>
                <a:cubicBezTo>
                  <a:pt x="36" y="191"/>
                  <a:pt x="47" y="212"/>
                  <a:pt x="51" y="213"/>
                </a:cubicBezTo>
                <a:cubicBezTo>
                  <a:pt x="54" y="217"/>
                  <a:pt x="58" y="221"/>
                  <a:pt x="62" y="224"/>
                </a:cubicBezTo>
                <a:cubicBezTo>
                  <a:pt x="63" y="227"/>
                  <a:pt x="69" y="231"/>
                  <a:pt x="69" y="231"/>
                </a:cubicBezTo>
                <a:cubicBezTo>
                  <a:pt x="71" y="237"/>
                  <a:pt x="73" y="242"/>
                  <a:pt x="75" y="248"/>
                </a:cubicBezTo>
                <a:cubicBezTo>
                  <a:pt x="76" y="252"/>
                  <a:pt x="80" y="258"/>
                  <a:pt x="80" y="258"/>
                </a:cubicBezTo>
                <a:cubicBezTo>
                  <a:pt x="81" y="264"/>
                  <a:pt x="82" y="268"/>
                  <a:pt x="86" y="272"/>
                </a:cubicBezTo>
                <a:cubicBezTo>
                  <a:pt x="89" y="280"/>
                  <a:pt x="92" y="287"/>
                  <a:pt x="94" y="294"/>
                </a:cubicBezTo>
                <a:cubicBezTo>
                  <a:pt x="95" y="298"/>
                  <a:pt x="100" y="306"/>
                  <a:pt x="100" y="306"/>
                </a:cubicBezTo>
                <a:cubicBezTo>
                  <a:pt x="101" y="314"/>
                  <a:pt x="98" y="319"/>
                  <a:pt x="106" y="321"/>
                </a:cubicBezTo>
                <a:cubicBezTo>
                  <a:pt x="107" y="323"/>
                  <a:pt x="110" y="329"/>
                  <a:pt x="110" y="33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706" name="Freeform 10"/>
          <p:cNvSpPr>
            <a:spLocks/>
          </p:cNvSpPr>
          <p:nvPr/>
        </p:nvSpPr>
        <p:spPr bwMode="auto">
          <a:xfrm>
            <a:off x="5176838" y="4702175"/>
            <a:ext cx="652462" cy="2097088"/>
          </a:xfrm>
          <a:custGeom>
            <a:avLst/>
            <a:gdLst>
              <a:gd name="T0" fmla="*/ 253 w 411"/>
              <a:gd name="T1" fmla="*/ 5 h 1321"/>
              <a:gd name="T2" fmla="*/ 201 w 411"/>
              <a:gd name="T3" fmla="*/ 59 h 1321"/>
              <a:gd name="T4" fmla="*/ 189 w 411"/>
              <a:gd name="T5" fmla="*/ 75 h 1321"/>
              <a:gd name="T6" fmla="*/ 153 w 411"/>
              <a:gd name="T7" fmla="*/ 126 h 1321"/>
              <a:gd name="T8" fmla="*/ 121 w 411"/>
              <a:gd name="T9" fmla="*/ 225 h 1321"/>
              <a:gd name="T10" fmla="*/ 77 w 411"/>
              <a:gd name="T11" fmla="*/ 302 h 1321"/>
              <a:gd name="T12" fmla="*/ 73 w 411"/>
              <a:gd name="T13" fmla="*/ 421 h 1321"/>
              <a:gd name="T14" fmla="*/ 48 w 411"/>
              <a:gd name="T15" fmla="*/ 625 h 1321"/>
              <a:gd name="T16" fmla="*/ 61 w 411"/>
              <a:gd name="T17" fmla="*/ 715 h 1321"/>
              <a:gd name="T18" fmla="*/ 25 w 411"/>
              <a:gd name="T19" fmla="*/ 971 h 1321"/>
              <a:gd name="T20" fmla="*/ 35 w 411"/>
              <a:gd name="T21" fmla="*/ 1109 h 1321"/>
              <a:gd name="T22" fmla="*/ 64 w 411"/>
              <a:gd name="T23" fmla="*/ 1166 h 1321"/>
              <a:gd name="T24" fmla="*/ 93 w 411"/>
              <a:gd name="T25" fmla="*/ 1281 h 1321"/>
              <a:gd name="T26" fmla="*/ 243 w 411"/>
              <a:gd name="T27" fmla="*/ 1317 h 1321"/>
              <a:gd name="T28" fmla="*/ 272 w 411"/>
              <a:gd name="T29" fmla="*/ 1256 h 1321"/>
              <a:gd name="T30" fmla="*/ 288 w 411"/>
              <a:gd name="T31" fmla="*/ 1208 h 1321"/>
              <a:gd name="T32" fmla="*/ 259 w 411"/>
              <a:gd name="T33" fmla="*/ 1185 h 1321"/>
              <a:gd name="T34" fmla="*/ 281 w 411"/>
              <a:gd name="T35" fmla="*/ 1160 h 1321"/>
              <a:gd name="T36" fmla="*/ 297 w 411"/>
              <a:gd name="T37" fmla="*/ 1093 h 1321"/>
              <a:gd name="T38" fmla="*/ 272 w 411"/>
              <a:gd name="T39" fmla="*/ 1077 h 1321"/>
              <a:gd name="T40" fmla="*/ 214 w 411"/>
              <a:gd name="T41" fmla="*/ 1038 h 1321"/>
              <a:gd name="T42" fmla="*/ 160 w 411"/>
              <a:gd name="T43" fmla="*/ 997 h 1321"/>
              <a:gd name="T44" fmla="*/ 131 w 411"/>
              <a:gd name="T45" fmla="*/ 977 h 1321"/>
              <a:gd name="T46" fmla="*/ 185 w 411"/>
              <a:gd name="T47" fmla="*/ 894 h 1321"/>
              <a:gd name="T48" fmla="*/ 227 w 411"/>
              <a:gd name="T49" fmla="*/ 830 h 1321"/>
              <a:gd name="T50" fmla="*/ 253 w 411"/>
              <a:gd name="T51" fmla="*/ 789 h 1321"/>
              <a:gd name="T52" fmla="*/ 249 w 411"/>
              <a:gd name="T53" fmla="*/ 840 h 1321"/>
              <a:gd name="T54" fmla="*/ 275 w 411"/>
              <a:gd name="T55" fmla="*/ 885 h 1321"/>
              <a:gd name="T56" fmla="*/ 320 w 411"/>
              <a:gd name="T57" fmla="*/ 747 h 1321"/>
              <a:gd name="T58" fmla="*/ 371 w 411"/>
              <a:gd name="T59" fmla="*/ 561 h 1321"/>
              <a:gd name="T60" fmla="*/ 326 w 411"/>
              <a:gd name="T61" fmla="*/ 475 h 1321"/>
              <a:gd name="T62" fmla="*/ 361 w 411"/>
              <a:gd name="T63" fmla="*/ 193 h 1321"/>
              <a:gd name="T64" fmla="*/ 393 w 411"/>
              <a:gd name="T65" fmla="*/ 149 h 1321"/>
              <a:gd name="T66" fmla="*/ 342 w 411"/>
              <a:gd name="T67" fmla="*/ 27 h 1321"/>
              <a:gd name="T68" fmla="*/ 317 w 411"/>
              <a:gd name="T69" fmla="*/ 14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11" h="1321">
                <a:moveTo>
                  <a:pt x="333" y="8"/>
                </a:moveTo>
                <a:cubicBezTo>
                  <a:pt x="302" y="6"/>
                  <a:pt x="281" y="0"/>
                  <a:pt x="253" y="5"/>
                </a:cubicBezTo>
                <a:cubicBezTo>
                  <a:pt x="238" y="14"/>
                  <a:pt x="228" y="31"/>
                  <a:pt x="214" y="43"/>
                </a:cubicBezTo>
                <a:cubicBezTo>
                  <a:pt x="206" y="76"/>
                  <a:pt x="218" y="42"/>
                  <a:pt x="201" y="59"/>
                </a:cubicBezTo>
                <a:cubicBezTo>
                  <a:pt x="199" y="61"/>
                  <a:pt x="200" y="66"/>
                  <a:pt x="198" y="69"/>
                </a:cubicBezTo>
                <a:cubicBezTo>
                  <a:pt x="196" y="72"/>
                  <a:pt x="192" y="73"/>
                  <a:pt x="189" y="75"/>
                </a:cubicBezTo>
                <a:cubicBezTo>
                  <a:pt x="184" y="87"/>
                  <a:pt x="178" y="89"/>
                  <a:pt x="169" y="97"/>
                </a:cubicBezTo>
                <a:cubicBezTo>
                  <a:pt x="165" y="109"/>
                  <a:pt x="158" y="115"/>
                  <a:pt x="153" y="126"/>
                </a:cubicBezTo>
                <a:cubicBezTo>
                  <a:pt x="152" y="153"/>
                  <a:pt x="160" y="183"/>
                  <a:pt x="147" y="206"/>
                </a:cubicBezTo>
                <a:cubicBezTo>
                  <a:pt x="142" y="215"/>
                  <a:pt x="121" y="225"/>
                  <a:pt x="121" y="225"/>
                </a:cubicBezTo>
                <a:cubicBezTo>
                  <a:pt x="107" y="248"/>
                  <a:pt x="115" y="240"/>
                  <a:pt x="102" y="251"/>
                </a:cubicBezTo>
                <a:cubicBezTo>
                  <a:pt x="98" y="270"/>
                  <a:pt x="83" y="283"/>
                  <a:pt x="77" y="302"/>
                </a:cubicBezTo>
                <a:cubicBezTo>
                  <a:pt x="86" y="348"/>
                  <a:pt x="90" y="302"/>
                  <a:pt x="83" y="389"/>
                </a:cubicBezTo>
                <a:cubicBezTo>
                  <a:pt x="82" y="400"/>
                  <a:pt x="73" y="421"/>
                  <a:pt x="73" y="421"/>
                </a:cubicBezTo>
                <a:cubicBezTo>
                  <a:pt x="71" y="468"/>
                  <a:pt x="71" y="475"/>
                  <a:pt x="64" y="510"/>
                </a:cubicBezTo>
                <a:cubicBezTo>
                  <a:pt x="63" y="542"/>
                  <a:pt x="69" y="594"/>
                  <a:pt x="48" y="625"/>
                </a:cubicBezTo>
                <a:cubicBezTo>
                  <a:pt x="45" y="636"/>
                  <a:pt x="41" y="646"/>
                  <a:pt x="38" y="657"/>
                </a:cubicBezTo>
                <a:cubicBezTo>
                  <a:pt x="41" y="688"/>
                  <a:pt x="40" y="697"/>
                  <a:pt x="61" y="715"/>
                </a:cubicBezTo>
                <a:cubicBezTo>
                  <a:pt x="60" y="779"/>
                  <a:pt x="59" y="843"/>
                  <a:pt x="57" y="907"/>
                </a:cubicBezTo>
                <a:cubicBezTo>
                  <a:pt x="56" y="925"/>
                  <a:pt x="39" y="962"/>
                  <a:pt x="25" y="971"/>
                </a:cubicBezTo>
                <a:cubicBezTo>
                  <a:pt x="22" y="982"/>
                  <a:pt x="16" y="989"/>
                  <a:pt x="13" y="1000"/>
                </a:cubicBezTo>
                <a:cubicBezTo>
                  <a:pt x="16" y="1103"/>
                  <a:pt x="0" y="1068"/>
                  <a:pt x="35" y="1109"/>
                </a:cubicBezTo>
                <a:cubicBezTo>
                  <a:pt x="39" y="1120"/>
                  <a:pt x="39" y="1129"/>
                  <a:pt x="48" y="1137"/>
                </a:cubicBezTo>
                <a:cubicBezTo>
                  <a:pt x="52" y="1149"/>
                  <a:pt x="57" y="1156"/>
                  <a:pt x="64" y="1166"/>
                </a:cubicBezTo>
                <a:cubicBezTo>
                  <a:pt x="69" y="1183"/>
                  <a:pt x="76" y="1200"/>
                  <a:pt x="80" y="1217"/>
                </a:cubicBezTo>
                <a:cubicBezTo>
                  <a:pt x="81" y="1240"/>
                  <a:pt x="75" y="1266"/>
                  <a:pt x="93" y="1281"/>
                </a:cubicBezTo>
                <a:cubicBezTo>
                  <a:pt x="98" y="1299"/>
                  <a:pt x="101" y="1313"/>
                  <a:pt x="121" y="1320"/>
                </a:cubicBezTo>
                <a:cubicBezTo>
                  <a:pt x="162" y="1319"/>
                  <a:pt x="203" y="1321"/>
                  <a:pt x="243" y="1317"/>
                </a:cubicBezTo>
                <a:cubicBezTo>
                  <a:pt x="248" y="1317"/>
                  <a:pt x="245" y="1301"/>
                  <a:pt x="249" y="1275"/>
                </a:cubicBezTo>
                <a:cubicBezTo>
                  <a:pt x="251" y="1262"/>
                  <a:pt x="262" y="1262"/>
                  <a:pt x="272" y="1256"/>
                </a:cubicBezTo>
                <a:cubicBezTo>
                  <a:pt x="280" y="1243"/>
                  <a:pt x="287" y="1247"/>
                  <a:pt x="291" y="1233"/>
                </a:cubicBezTo>
                <a:cubicBezTo>
                  <a:pt x="290" y="1225"/>
                  <a:pt x="294" y="1214"/>
                  <a:pt x="288" y="1208"/>
                </a:cubicBezTo>
                <a:cubicBezTo>
                  <a:pt x="283" y="1202"/>
                  <a:pt x="271" y="1210"/>
                  <a:pt x="265" y="1205"/>
                </a:cubicBezTo>
                <a:cubicBezTo>
                  <a:pt x="260" y="1201"/>
                  <a:pt x="259" y="1185"/>
                  <a:pt x="259" y="1185"/>
                </a:cubicBezTo>
                <a:cubicBezTo>
                  <a:pt x="267" y="1161"/>
                  <a:pt x="253" y="1194"/>
                  <a:pt x="278" y="1173"/>
                </a:cubicBezTo>
                <a:cubicBezTo>
                  <a:pt x="281" y="1170"/>
                  <a:pt x="280" y="1164"/>
                  <a:pt x="281" y="1160"/>
                </a:cubicBezTo>
                <a:cubicBezTo>
                  <a:pt x="285" y="1147"/>
                  <a:pt x="290" y="1141"/>
                  <a:pt x="301" y="1134"/>
                </a:cubicBezTo>
                <a:cubicBezTo>
                  <a:pt x="300" y="1120"/>
                  <a:pt x="302" y="1106"/>
                  <a:pt x="297" y="1093"/>
                </a:cubicBezTo>
                <a:cubicBezTo>
                  <a:pt x="296" y="1089"/>
                  <a:pt x="288" y="1092"/>
                  <a:pt x="285" y="1089"/>
                </a:cubicBezTo>
                <a:cubicBezTo>
                  <a:pt x="264" y="1072"/>
                  <a:pt x="299" y="1086"/>
                  <a:pt x="272" y="1077"/>
                </a:cubicBezTo>
                <a:cubicBezTo>
                  <a:pt x="258" y="1063"/>
                  <a:pt x="254" y="1064"/>
                  <a:pt x="233" y="1061"/>
                </a:cubicBezTo>
                <a:cubicBezTo>
                  <a:pt x="229" y="1049"/>
                  <a:pt x="223" y="1047"/>
                  <a:pt x="214" y="1038"/>
                </a:cubicBezTo>
                <a:cubicBezTo>
                  <a:pt x="208" y="1019"/>
                  <a:pt x="196" y="1016"/>
                  <a:pt x="179" y="1009"/>
                </a:cubicBezTo>
                <a:cubicBezTo>
                  <a:pt x="173" y="1004"/>
                  <a:pt x="164" y="1003"/>
                  <a:pt x="160" y="997"/>
                </a:cubicBezTo>
                <a:cubicBezTo>
                  <a:pt x="157" y="993"/>
                  <a:pt x="160" y="987"/>
                  <a:pt x="157" y="984"/>
                </a:cubicBezTo>
                <a:cubicBezTo>
                  <a:pt x="151" y="977"/>
                  <a:pt x="140" y="979"/>
                  <a:pt x="131" y="977"/>
                </a:cubicBezTo>
                <a:cubicBezTo>
                  <a:pt x="128" y="974"/>
                  <a:pt x="122" y="972"/>
                  <a:pt x="121" y="968"/>
                </a:cubicBezTo>
                <a:cubicBezTo>
                  <a:pt x="115" y="942"/>
                  <a:pt x="164" y="901"/>
                  <a:pt x="185" y="894"/>
                </a:cubicBezTo>
                <a:cubicBezTo>
                  <a:pt x="204" y="877"/>
                  <a:pt x="199" y="858"/>
                  <a:pt x="211" y="843"/>
                </a:cubicBezTo>
                <a:cubicBezTo>
                  <a:pt x="215" y="838"/>
                  <a:pt x="223" y="835"/>
                  <a:pt x="227" y="830"/>
                </a:cubicBezTo>
                <a:cubicBezTo>
                  <a:pt x="231" y="817"/>
                  <a:pt x="237" y="802"/>
                  <a:pt x="249" y="798"/>
                </a:cubicBezTo>
                <a:cubicBezTo>
                  <a:pt x="250" y="795"/>
                  <a:pt x="250" y="790"/>
                  <a:pt x="253" y="789"/>
                </a:cubicBezTo>
                <a:cubicBezTo>
                  <a:pt x="256" y="788"/>
                  <a:pt x="261" y="789"/>
                  <a:pt x="262" y="792"/>
                </a:cubicBezTo>
                <a:cubicBezTo>
                  <a:pt x="265" y="810"/>
                  <a:pt x="261" y="828"/>
                  <a:pt x="249" y="840"/>
                </a:cubicBezTo>
                <a:cubicBezTo>
                  <a:pt x="244" y="854"/>
                  <a:pt x="239" y="865"/>
                  <a:pt x="233" y="878"/>
                </a:cubicBezTo>
                <a:cubicBezTo>
                  <a:pt x="247" y="892"/>
                  <a:pt x="253" y="888"/>
                  <a:pt x="275" y="885"/>
                </a:cubicBezTo>
                <a:cubicBezTo>
                  <a:pt x="277" y="870"/>
                  <a:pt x="276" y="853"/>
                  <a:pt x="288" y="843"/>
                </a:cubicBezTo>
                <a:cubicBezTo>
                  <a:pt x="298" y="811"/>
                  <a:pt x="310" y="779"/>
                  <a:pt x="320" y="747"/>
                </a:cubicBezTo>
                <a:cubicBezTo>
                  <a:pt x="324" y="695"/>
                  <a:pt x="330" y="635"/>
                  <a:pt x="352" y="587"/>
                </a:cubicBezTo>
                <a:cubicBezTo>
                  <a:pt x="357" y="577"/>
                  <a:pt x="365" y="571"/>
                  <a:pt x="371" y="561"/>
                </a:cubicBezTo>
                <a:cubicBezTo>
                  <a:pt x="367" y="526"/>
                  <a:pt x="365" y="533"/>
                  <a:pt x="345" y="513"/>
                </a:cubicBezTo>
                <a:cubicBezTo>
                  <a:pt x="341" y="497"/>
                  <a:pt x="339" y="486"/>
                  <a:pt x="326" y="475"/>
                </a:cubicBezTo>
                <a:cubicBezTo>
                  <a:pt x="312" y="427"/>
                  <a:pt x="295" y="313"/>
                  <a:pt x="355" y="289"/>
                </a:cubicBezTo>
                <a:cubicBezTo>
                  <a:pt x="368" y="251"/>
                  <a:pt x="353" y="296"/>
                  <a:pt x="361" y="193"/>
                </a:cubicBezTo>
                <a:cubicBezTo>
                  <a:pt x="362" y="179"/>
                  <a:pt x="375" y="167"/>
                  <a:pt x="384" y="158"/>
                </a:cubicBezTo>
                <a:cubicBezTo>
                  <a:pt x="387" y="155"/>
                  <a:pt x="393" y="149"/>
                  <a:pt x="393" y="149"/>
                </a:cubicBezTo>
                <a:cubicBezTo>
                  <a:pt x="398" y="136"/>
                  <a:pt x="394" y="133"/>
                  <a:pt x="390" y="120"/>
                </a:cubicBezTo>
                <a:cubicBezTo>
                  <a:pt x="387" y="23"/>
                  <a:pt x="411" y="33"/>
                  <a:pt x="342" y="27"/>
                </a:cubicBezTo>
                <a:cubicBezTo>
                  <a:pt x="318" y="19"/>
                  <a:pt x="347" y="30"/>
                  <a:pt x="326" y="17"/>
                </a:cubicBezTo>
                <a:cubicBezTo>
                  <a:pt x="323" y="15"/>
                  <a:pt x="315" y="16"/>
                  <a:pt x="317" y="14"/>
                </a:cubicBezTo>
                <a:cubicBezTo>
                  <a:pt x="320" y="10"/>
                  <a:pt x="328" y="10"/>
                  <a:pt x="333" y="8"/>
                </a:cubicBezTo>
                <a:close/>
              </a:path>
            </a:pathLst>
          </a:custGeom>
          <a:solidFill>
            <a:schemeClr val="accent1"/>
          </a:solidFill>
          <a:ln w="28575" cmpd="sng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 flipH="1">
            <a:off x="2895600" y="2743200"/>
            <a:ext cx="2209800" cy="1828800"/>
          </a:xfrm>
          <a:prstGeom prst="wedgeRoundRectCallout">
            <a:avLst>
              <a:gd name="adj1" fmla="val -76583"/>
              <a:gd name="adj2" fmla="val 39407"/>
              <a:gd name="adj3" fmla="val 16667"/>
            </a:avLst>
          </a:prstGeom>
          <a:solidFill>
            <a:srgbClr val="CCFF99"/>
          </a:solidFill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defRPr/>
            </a:pPr>
            <a:endParaRPr lang="en-US" sz="1800">
              <a:solidFill>
                <a:srgbClr val="FFFFFF"/>
              </a:solidFill>
              <a:effectLst/>
            </a:endParaRPr>
          </a:p>
        </p:txBody>
      </p:sp>
      <p:sp>
        <p:nvSpPr>
          <p:cNvPr id="29708" name="Freeform 12"/>
          <p:cNvSpPr>
            <a:spLocks/>
          </p:cNvSpPr>
          <p:nvPr/>
        </p:nvSpPr>
        <p:spPr bwMode="auto">
          <a:xfrm>
            <a:off x="3733800" y="2819400"/>
            <a:ext cx="608013" cy="1778000"/>
          </a:xfrm>
          <a:custGeom>
            <a:avLst/>
            <a:gdLst>
              <a:gd name="T0" fmla="*/ 180 w 383"/>
              <a:gd name="T1" fmla="*/ 25 h 1120"/>
              <a:gd name="T2" fmla="*/ 263 w 383"/>
              <a:gd name="T3" fmla="*/ 25 h 1120"/>
              <a:gd name="T4" fmla="*/ 202 w 383"/>
              <a:gd name="T5" fmla="*/ 99 h 1120"/>
              <a:gd name="T6" fmla="*/ 116 w 383"/>
              <a:gd name="T7" fmla="*/ 86 h 1120"/>
              <a:gd name="T8" fmla="*/ 74 w 383"/>
              <a:gd name="T9" fmla="*/ 60 h 1120"/>
              <a:gd name="T10" fmla="*/ 10 w 383"/>
              <a:gd name="T11" fmla="*/ 48 h 1120"/>
              <a:gd name="T12" fmla="*/ 45 w 383"/>
              <a:gd name="T13" fmla="*/ 163 h 1120"/>
              <a:gd name="T14" fmla="*/ 122 w 383"/>
              <a:gd name="T15" fmla="*/ 137 h 1120"/>
              <a:gd name="T16" fmla="*/ 285 w 383"/>
              <a:gd name="T17" fmla="*/ 195 h 1120"/>
              <a:gd name="T18" fmla="*/ 304 w 383"/>
              <a:gd name="T19" fmla="*/ 227 h 1120"/>
              <a:gd name="T20" fmla="*/ 221 w 383"/>
              <a:gd name="T21" fmla="*/ 243 h 1120"/>
              <a:gd name="T22" fmla="*/ 116 w 383"/>
              <a:gd name="T23" fmla="*/ 224 h 1120"/>
              <a:gd name="T24" fmla="*/ 48 w 383"/>
              <a:gd name="T25" fmla="*/ 291 h 1120"/>
              <a:gd name="T26" fmla="*/ 68 w 383"/>
              <a:gd name="T27" fmla="*/ 374 h 1120"/>
              <a:gd name="T28" fmla="*/ 122 w 383"/>
              <a:gd name="T29" fmla="*/ 320 h 1120"/>
              <a:gd name="T30" fmla="*/ 151 w 383"/>
              <a:gd name="T31" fmla="*/ 288 h 1120"/>
              <a:gd name="T32" fmla="*/ 202 w 383"/>
              <a:gd name="T33" fmla="*/ 329 h 1120"/>
              <a:gd name="T34" fmla="*/ 272 w 383"/>
              <a:gd name="T35" fmla="*/ 425 h 1120"/>
              <a:gd name="T36" fmla="*/ 317 w 383"/>
              <a:gd name="T37" fmla="*/ 355 h 1120"/>
              <a:gd name="T38" fmla="*/ 343 w 383"/>
              <a:gd name="T39" fmla="*/ 473 h 1120"/>
              <a:gd name="T40" fmla="*/ 250 w 383"/>
              <a:gd name="T41" fmla="*/ 492 h 1120"/>
              <a:gd name="T42" fmla="*/ 176 w 383"/>
              <a:gd name="T43" fmla="*/ 425 h 1120"/>
              <a:gd name="T44" fmla="*/ 109 w 383"/>
              <a:gd name="T45" fmla="*/ 438 h 1120"/>
              <a:gd name="T46" fmla="*/ 58 w 383"/>
              <a:gd name="T47" fmla="*/ 496 h 1120"/>
              <a:gd name="T48" fmla="*/ 84 w 383"/>
              <a:gd name="T49" fmla="*/ 550 h 1120"/>
              <a:gd name="T50" fmla="*/ 234 w 383"/>
              <a:gd name="T51" fmla="*/ 544 h 1120"/>
              <a:gd name="T52" fmla="*/ 295 w 383"/>
              <a:gd name="T53" fmla="*/ 611 h 1120"/>
              <a:gd name="T54" fmla="*/ 279 w 383"/>
              <a:gd name="T55" fmla="*/ 668 h 1120"/>
              <a:gd name="T56" fmla="*/ 116 w 383"/>
              <a:gd name="T57" fmla="*/ 608 h 1120"/>
              <a:gd name="T58" fmla="*/ 61 w 383"/>
              <a:gd name="T59" fmla="*/ 630 h 1120"/>
              <a:gd name="T60" fmla="*/ 52 w 383"/>
              <a:gd name="T61" fmla="*/ 704 h 1120"/>
              <a:gd name="T62" fmla="*/ 320 w 383"/>
              <a:gd name="T63" fmla="*/ 739 h 1120"/>
              <a:gd name="T64" fmla="*/ 282 w 383"/>
              <a:gd name="T65" fmla="*/ 857 h 1120"/>
              <a:gd name="T66" fmla="*/ 151 w 383"/>
              <a:gd name="T67" fmla="*/ 854 h 1120"/>
              <a:gd name="T68" fmla="*/ 80 w 383"/>
              <a:gd name="T69" fmla="*/ 806 h 1120"/>
              <a:gd name="T70" fmla="*/ 42 w 383"/>
              <a:gd name="T71" fmla="*/ 860 h 1120"/>
              <a:gd name="T72" fmla="*/ 327 w 383"/>
              <a:gd name="T73" fmla="*/ 931 h 1120"/>
              <a:gd name="T74" fmla="*/ 362 w 383"/>
              <a:gd name="T75" fmla="*/ 963 h 1120"/>
              <a:gd name="T76" fmla="*/ 173 w 383"/>
              <a:gd name="T77" fmla="*/ 995 h 1120"/>
              <a:gd name="T78" fmla="*/ 231 w 383"/>
              <a:gd name="T79" fmla="*/ 1030 h 1120"/>
              <a:gd name="T80" fmla="*/ 144 w 383"/>
              <a:gd name="T81" fmla="*/ 1043 h 1120"/>
              <a:gd name="T82" fmla="*/ 87 w 383"/>
              <a:gd name="T83" fmla="*/ 976 h 1120"/>
              <a:gd name="T84" fmla="*/ 52 w 383"/>
              <a:gd name="T85" fmla="*/ 1004 h 1120"/>
              <a:gd name="T86" fmla="*/ 100 w 383"/>
              <a:gd name="T87" fmla="*/ 1091 h 1120"/>
              <a:gd name="T88" fmla="*/ 116 w 383"/>
              <a:gd name="T89" fmla="*/ 1104 h 1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709" name="Freeform 13"/>
          <p:cNvSpPr>
            <a:spLocks/>
          </p:cNvSpPr>
          <p:nvPr/>
        </p:nvSpPr>
        <p:spPr bwMode="auto">
          <a:xfrm>
            <a:off x="3733800" y="2794000"/>
            <a:ext cx="608013" cy="1778000"/>
          </a:xfrm>
          <a:custGeom>
            <a:avLst/>
            <a:gdLst>
              <a:gd name="T0" fmla="*/ 180 w 383"/>
              <a:gd name="T1" fmla="*/ 25 h 1120"/>
              <a:gd name="T2" fmla="*/ 263 w 383"/>
              <a:gd name="T3" fmla="*/ 25 h 1120"/>
              <a:gd name="T4" fmla="*/ 202 w 383"/>
              <a:gd name="T5" fmla="*/ 99 h 1120"/>
              <a:gd name="T6" fmla="*/ 116 w 383"/>
              <a:gd name="T7" fmla="*/ 86 h 1120"/>
              <a:gd name="T8" fmla="*/ 74 w 383"/>
              <a:gd name="T9" fmla="*/ 60 h 1120"/>
              <a:gd name="T10" fmla="*/ 10 w 383"/>
              <a:gd name="T11" fmla="*/ 48 h 1120"/>
              <a:gd name="T12" fmla="*/ 45 w 383"/>
              <a:gd name="T13" fmla="*/ 163 h 1120"/>
              <a:gd name="T14" fmla="*/ 122 w 383"/>
              <a:gd name="T15" fmla="*/ 137 h 1120"/>
              <a:gd name="T16" fmla="*/ 285 w 383"/>
              <a:gd name="T17" fmla="*/ 195 h 1120"/>
              <a:gd name="T18" fmla="*/ 304 w 383"/>
              <a:gd name="T19" fmla="*/ 227 h 1120"/>
              <a:gd name="T20" fmla="*/ 221 w 383"/>
              <a:gd name="T21" fmla="*/ 243 h 1120"/>
              <a:gd name="T22" fmla="*/ 116 w 383"/>
              <a:gd name="T23" fmla="*/ 224 h 1120"/>
              <a:gd name="T24" fmla="*/ 48 w 383"/>
              <a:gd name="T25" fmla="*/ 291 h 1120"/>
              <a:gd name="T26" fmla="*/ 68 w 383"/>
              <a:gd name="T27" fmla="*/ 374 h 1120"/>
              <a:gd name="T28" fmla="*/ 122 w 383"/>
              <a:gd name="T29" fmla="*/ 320 h 1120"/>
              <a:gd name="T30" fmla="*/ 151 w 383"/>
              <a:gd name="T31" fmla="*/ 288 h 1120"/>
              <a:gd name="T32" fmla="*/ 202 w 383"/>
              <a:gd name="T33" fmla="*/ 329 h 1120"/>
              <a:gd name="T34" fmla="*/ 272 w 383"/>
              <a:gd name="T35" fmla="*/ 425 h 1120"/>
              <a:gd name="T36" fmla="*/ 317 w 383"/>
              <a:gd name="T37" fmla="*/ 355 h 1120"/>
              <a:gd name="T38" fmla="*/ 343 w 383"/>
              <a:gd name="T39" fmla="*/ 473 h 1120"/>
              <a:gd name="T40" fmla="*/ 250 w 383"/>
              <a:gd name="T41" fmla="*/ 492 h 1120"/>
              <a:gd name="T42" fmla="*/ 176 w 383"/>
              <a:gd name="T43" fmla="*/ 425 h 1120"/>
              <a:gd name="T44" fmla="*/ 109 w 383"/>
              <a:gd name="T45" fmla="*/ 438 h 1120"/>
              <a:gd name="T46" fmla="*/ 58 w 383"/>
              <a:gd name="T47" fmla="*/ 496 h 1120"/>
              <a:gd name="T48" fmla="*/ 84 w 383"/>
              <a:gd name="T49" fmla="*/ 550 h 1120"/>
              <a:gd name="T50" fmla="*/ 234 w 383"/>
              <a:gd name="T51" fmla="*/ 544 h 1120"/>
              <a:gd name="T52" fmla="*/ 295 w 383"/>
              <a:gd name="T53" fmla="*/ 611 h 1120"/>
              <a:gd name="T54" fmla="*/ 279 w 383"/>
              <a:gd name="T55" fmla="*/ 668 h 1120"/>
              <a:gd name="T56" fmla="*/ 116 w 383"/>
              <a:gd name="T57" fmla="*/ 608 h 1120"/>
              <a:gd name="T58" fmla="*/ 61 w 383"/>
              <a:gd name="T59" fmla="*/ 630 h 1120"/>
              <a:gd name="T60" fmla="*/ 52 w 383"/>
              <a:gd name="T61" fmla="*/ 704 h 1120"/>
              <a:gd name="T62" fmla="*/ 320 w 383"/>
              <a:gd name="T63" fmla="*/ 739 h 1120"/>
              <a:gd name="T64" fmla="*/ 282 w 383"/>
              <a:gd name="T65" fmla="*/ 857 h 1120"/>
              <a:gd name="T66" fmla="*/ 151 w 383"/>
              <a:gd name="T67" fmla="*/ 854 h 1120"/>
              <a:gd name="T68" fmla="*/ 80 w 383"/>
              <a:gd name="T69" fmla="*/ 806 h 1120"/>
              <a:gd name="T70" fmla="*/ 42 w 383"/>
              <a:gd name="T71" fmla="*/ 860 h 1120"/>
              <a:gd name="T72" fmla="*/ 327 w 383"/>
              <a:gd name="T73" fmla="*/ 931 h 1120"/>
              <a:gd name="T74" fmla="*/ 362 w 383"/>
              <a:gd name="T75" fmla="*/ 963 h 1120"/>
              <a:gd name="T76" fmla="*/ 173 w 383"/>
              <a:gd name="T77" fmla="*/ 995 h 1120"/>
              <a:gd name="T78" fmla="*/ 231 w 383"/>
              <a:gd name="T79" fmla="*/ 1030 h 1120"/>
              <a:gd name="T80" fmla="*/ 144 w 383"/>
              <a:gd name="T81" fmla="*/ 1043 h 1120"/>
              <a:gd name="T82" fmla="*/ 87 w 383"/>
              <a:gd name="T83" fmla="*/ 976 h 1120"/>
              <a:gd name="T84" fmla="*/ 52 w 383"/>
              <a:gd name="T85" fmla="*/ 1004 h 1120"/>
              <a:gd name="T86" fmla="*/ 100 w 383"/>
              <a:gd name="T87" fmla="*/ 1091 h 1120"/>
              <a:gd name="T88" fmla="*/ 116 w 383"/>
              <a:gd name="T89" fmla="*/ 1104 h 1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762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710" name="Freeform 14"/>
          <p:cNvSpPr>
            <a:spLocks/>
          </p:cNvSpPr>
          <p:nvPr/>
        </p:nvSpPr>
        <p:spPr bwMode="auto">
          <a:xfrm>
            <a:off x="3659188" y="2743200"/>
            <a:ext cx="608012" cy="1778000"/>
          </a:xfrm>
          <a:custGeom>
            <a:avLst/>
            <a:gdLst>
              <a:gd name="T0" fmla="*/ 180 w 383"/>
              <a:gd name="T1" fmla="*/ 25 h 1120"/>
              <a:gd name="T2" fmla="*/ 263 w 383"/>
              <a:gd name="T3" fmla="*/ 25 h 1120"/>
              <a:gd name="T4" fmla="*/ 202 w 383"/>
              <a:gd name="T5" fmla="*/ 99 h 1120"/>
              <a:gd name="T6" fmla="*/ 116 w 383"/>
              <a:gd name="T7" fmla="*/ 86 h 1120"/>
              <a:gd name="T8" fmla="*/ 74 w 383"/>
              <a:gd name="T9" fmla="*/ 60 h 1120"/>
              <a:gd name="T10" fmla="*/ 10 w 383"/>
              <a:gd name="T11" fmla="*/ 48 h 1120"/>
              <a:gd name="T12" fmla="*/ 45 w 383"/>
              <a:gd name="T13" fmla="*/ 163 h 1120"/>
              <a:gd name="T14" fmla="*/ 122 w 383"/>
              <a:gd name="T15" fmla="*/ 137 h 1120"/>
              <a:gd name="T16" fmla="*/ 285 w 383"/>
              <a:gd name="T17" fmla="*/ 195 h 1120"/>
              <a:gd name="T18" fmla="*/ 304 w 383"/>
              <a:gd name="T19" fmla="*/ 227 h 1120"/>
              <a:gd name="T20" fmla="*/ 221 w 383"/>
              <a:gd name="T21" fmla="*/ 243 h 1120"/>
              <a:gd name="T22" fmla="*/ 116 w 383"/>
              <a:gd name="T23" fmla="*/ 224 h 1120"/>
              <a:gd name="T24" fmla="*/ 48 w 383"/>
              <a:gd name="T25" fmla="*/ 291 h 1120"/>
              <a:gd name="T26" fmla="*/ 68 w 383"/>
              <a:gd name="T27" fmla="*/ 374 h 1120"/>
              <a:gd name="T28" fmla="*/ 122 w 383"/>
              <a:gd name="T29" fmla="*/ 320 h 1120"/>
              <a:gd name="T30" fmla="*/ 151 w 383"/>
              <a:gd name="T31" fmla="*/ 288 h 1120"/>
              <a:gd name="T32" fmla="*/ 202 w 383"/>
              <a:gd name="T33" fmla="*/ 329 h 1120"/>
              <a:gd name="T34" fmla="*/ 272 w 383"/>
              <a:gd name="T35" fmla="*/ 425 h 1120"/>
              <a:gd name="T36" fmla="*/ 317 w 383"/>
              <a:gd name="T37" fmla="*/ 355 h 1120"/>
              <a:gd name="T38" fmla="*/ 343 w 383"/>
              <a:gd name="T39" fmla="*/ 473 h 1120"/>
              <a:gd name="T40" fmla="*/ 250 w 383"/>
              <a:gd name="T41" fmla="*/ 492 h 1120"/>
              <a:gd name="T42" fmla="*/ 176 w 383"/>
              <a:gd name="T43" fmla="*/ 425 h 1120"/>
              <a:gd name="T44" fmla="*/ 109 w 383"/>
              <a:gd name="T45" fmla="*/ 438 h 1120"/>
              <a:gd name="T46" fmla="*/ 58 w 383"/>
              <a:gd name="T47" fmla="*/ 496 h 1120"/>
              <a:gd name="T48" fmla="*/ 84 w 383"/>
              <a:gd name="T49" fmla="*/ 550 h 1120"/>
              <a:gd name="T50" fmla="*/ 234 w 383"/>
              <a:gd name="T51" fmla="*/ 544 h 1120"/>
              <a:gd name="T52" fmla="*/ 295 w 383"/>
              <a:gd name="T53" fmla="*/ 611 h 1120"/>
              <a:gd name="T54" fmla="*/ 279 w 383"/>
              <a:gd name="T55" fmla="*/ 668 h 1120"/>
              <a:gd name="T56" fmla="*/ 116 w 383"/>
              <a:gd name="T57" fmla="*/ 608 h 1120"/>
              <a:gd name="T58" fmla="*/ 61 w 383"/>
              <a:gd name="T59" fmla="*/ 630 h 1120"/>
              <a:gd name="T60" fmla="*/ 52 w 383"/>
              <a:gd name="T61" fmla="*/ 704 h 1120"/>
              <a:gd name="T62" fmla="*/ 320 w 383"/>
              <a:gd name="T63" fmla="*/ 739 h 1120"/>
              <a:gd name="T64" fmla="*/ 282 w 383"/>
              <a:gd name="T65" fmla="*/ 857 h 1120"/>
              <a:gd name="T66" fmla="*/ 151 w 383"/>
              <a:gd name="T67" fmla="*/ 854 h 1120"/>
              <a:gd name="T68" fmla="*/ 80 w 383"/>
              <a:gd name="T69" fmla="*/ 806 h 1120"/>
              <a:gd name="T70" fmla="*/ 42 w 383"/>
              <a:gd name="T71" fmla="*/ 860 h 1120"/>
              <a:gd name="T72" fmla="*/ 327 w 383"/>
              <a:gd name="T73" fmla="*/ 931 h 1120"/>
              <a:gd name="T74" fmla="*/ 362 w 383"/>
              <a:gd name="T75" fmla="*/ 963 h 1120"/>
              <a:gd name="T76" fmla="*/ 173 w 383"/>
              <a:gd name="T77" fmla="*/ 995 h 1120"/>
              <a:gd name="T78" fmla="*/ 231 w 383"/>
              <a:gd name="T79" fmla="*/ 1030 h 1120"/>
              <a:gd name="T80" fmla="*/ 144 w 383"/>
              <a:gd name="T81" fmla="*/ 1043 h 1120"/>
              <a:gd name="T82" fmla="*/ 87 w 383"/>
              <a:gd name="T83" fmla="*/ 976 h 1120"/>
              <a:gd name="T84" fmla="*/ 52 w 383"/>
              <a:gd name="T85" fmla="*/ 1004 h 1120"/>
              <a:gd name="T86" fmla="*/ 100 w 383"/>
              <a:gd name="T87" fmla="*/ 1091 h 1120"/>
              <a:gd name="T88" fmla="*/ 116 w 383"/>
              <a:gd name="T89" fmla="*/ 1104 h 1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1524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>
            <a:off x="5562600" y="1981200"/>
            <a:ext cx="0" cy="2819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5562600" y="2209800"/>
            <a:ext cx="3581400" cy="954107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28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/>
              <a:t>105 </a:t>
            </a:r>
            <a:r>
              <a:rPr lang="zh-CN" altLang="en-US"/>
              <a:t>公里 </a:t>
            </a:r>
            <a:r>
              <a:rPr lang="en-US"/>
              <a:t>(65</a:t>
            </a:r>
            <a:r>
              <a:rPr lang="zh-CN" altLang="en-US"/>
              <a:t>里</a:t>
            </a:r>
            <a:r>
              <a:rPr lang="en-US" altLang="ja-JP"/>
              <a:t>)</a:t>
            </a:r>
            <a:endParaRPr lang="en-US"/>
          </a:p>
        </p:txBody>
      </p:sp>
      <p:sp>
        <p:nvSpPr>
          <p:cNvPr id="29713" name="Freeform 17"/>
          <p:cNvSpPr>
            <a:spLocks/>
          </p:cNvSpPr>
          <p:nvPr/>
        </p:nvSpPr>
        <p:spPr bwMode="auto">
          <a:xfrm>
            <a:off x="3733800" y="2870200"/>
            <a:ext cx="608013" cy="1778000"/>
          </a:xfrm>
          <a:custGeom>
            <a:avLst/>
            <a:gdLst>
              <a:gd name="T0" fmla="*/ 180 w 383"/>
              <a:gd name="T1" fmla="*/ 25 h 1120"/>
              <a:gd name="T2" fmla="*/ 263 w 383"/>
              <a:gd name="T3" fmla="*/ 25 h 1120"/>
              <a:gd name="T4" fmla="*/ 202 w 383"/>
              <a:gd name="T5" fmla="*/ 99 h 1120"/>
              <a:gd name="T6" fmla="*/ 116 w 383"/>
              <a:gd name="T7" fmla="*/ 86 h 1120"/>
              <a:gd name="T8" fmla="*/ 74 w 383"/>
              <a:gd name="T9" fmla="*/ 60 h 1120"/>
              <a:gd name="T10" fmla="*/ 10 w 383"/>
              <a:gd name="T11" fmla="*/ 48 h 1120"/>
              <a:gd name="T12" fmla="*/ 45 w 383"/>
              <a:gd name="T13" fmla="*/ 163 h 1120"/>
              <a:gd name="T14" fmla="*/ 122 w 383"/>
              <a:gd name="T15" fmla="*/ 137 h 1120"/>
              <a:gd name="T16" fmla="*/ 285 w 383"/>
              <a:gd name="T17" fmla="*/ 195 h 1120"/>
              <a:gd name="T18" fmla="*/ 304 w 383"/>
              <a:gd name="T19" fmla="*/ 227 h 1120"/>
              <a:gd name="T20" fmla="*/ 221 w 383"/>
              <a:gd name="T21" fmla="*/ 243 h 1120"/>
              <a:gd name="T22" fmla="*/ 116 w 383"/>
              <a:gd name="T23" fmla="*/ 224 h 1120"/>
              <a:gd name="T24" fmla="*/ 48 w 383"/>
              <a:gd name="T25" fmla="*/ 291 h 1120"/>
              <a:gd name="T26" fmla="*/ 68 w 383"/>
              <a:gd name="T27" fmla="*/ 374 h 1120"/>
              <a:gd name="T28" fmla="*/ 122 w 383"/>
              <a:gd name="T29" fmla="*/ 320 h 1120"/>
              <a:gd name="T30" fmla="*/ 151 w 383"/>
              <a:gd name="T31" fmla="*/ 288 h 1120"/>
              <a:gd name="T32" fmla="*/ 202 w 383"/>
              <a:gd name="T33" fmla="*/ 329 h 1120"/>
              <a:gd name="T34" fmla="*/ 272 w 383"/>
              <a:gd name="T35" fmla="*/ 425 h 1120"/>
              <a:gd name="T36" fmla="*/ 317 w 383"/>
              <a:gd name="T37" fmla="*/ 355 h 1120"/>
              <a:gd name="T38" fmla="*/ 343 w 383"/>
              <a:gd name="T39" fmla="*/ 473 h 1120"/>
              <a:gd name="T40" fmla="*/ 250 w 383"/>
              <a:gd name="T41" fmla="*/ 492 h 1120"/>
              <a:gd name="T42" fmla="*/ 176 w 383"/>
              <a:gd name="T43" fmla="*/ 425 h 1120"/>
              <a:gd name="T44" fmla="*/ 109 w 383"/>
              <a:gd name="T45" fmla="*/ 438 h 1120"/>
              <a:gd name="T46" fmla="*/ 58 w 383"/>
              <a:gd name="T47" fmla="*/ 496 h 1120"/>
              <a:gd name="T48" fmla="*/ 84 w 383"/>
              <a:gd name="T49" fmla="*/ 550 h 1120"/>
              <a:gd name="T50" fmla="*/ 234 w 383"/>
              <a:gd name="T51" fmla="*/ 544 h 1120"/>
              <a:gd name="T52" fmla="*/ 295 w 383"/>
              <a:gd name="T53" fmla="*/ 611 h 1120"/>
              <a:gd name="T54" fmla="*/ 279 w 383"/>
              <a:gd name="T55" fmla="*/ 668 h 1120"/>
              <a:gd name="T56" fmla="*/ 116 w 383"/>
              <a:gd name="T57" fmla="*/ 608 h 1120"/>
              <a:gd name="T58" fmla="*/ 61 w 383"/>
              <a:gd name="T59" fmla="*/ 630 h 1120"/>
              <a:gd name="T60" fmla="*/ 52 w 383"/>
              <a:gd name="T61" fmla="*/ 704 h 1120"/>
              <a:gd name="T62" fmla="*/ 320 w 383"/>
              <a:gd name="T63" fmla="*/ 739 h 1120"/>
              <a:gd name="T64" fmla="*/ 282 w 383"/>
              <a:gd name="T65" fmla="*/ 857 h 1120"/>
              <a:gd name="T66" fmla="*/ 151 w 383"/>
              <a:gd name="T67" fmla="*/ 854 h 1120"/>
              <a:gd name="T68" fmla="*/ 80 w 383"/>
              <a:gd name="T69" fmla="*/ 806 h 1120"/>
              <a:gd name="T70" fmla="*/ 42 w 383"/>
              <a:gd name="T71" fmla="*/ 860 h 1120"/>
              <a:gd name="T72" fmla="*/ 327 w 383"/>
              <a:gd name="T73" fmla="*/ 931 h 1120"/>
              <a:gd name="T74" fmla="*/ 362 w 383"/>
              <a:gd name="T75" fmla="*/ 963 h 1120"/>
              <a:gd name="T76" fmla="*/ 173 w 383"/>
              <a:gd name="T77" fmla="*/ 995 h 1120"/>
              <a:gd name="T78" fmla="*/ 231 w 383"/>
              <a:gd name="T79" fmla="*/ 1030 h 1120"/>
              <a:gd name="T80" fmla="*/ 144 w 383"/>
              <a:gd name="T81" fmla="*/ 1043 h 1120"/>
              <a:gd name="T82" fmla="*/ 87 w 383"/>
              <a:gd name="T83" fmla="*/ 976 h 1120"/>
              <a:gd name="T84" fmla="*/ 52 w 383"/>
              <a:gd name="T85" fmla="*/ 1004 h 1120"/>
              <a:gd name="T86" fmla="*/ 100 w 383"/>
              <a:gd name="T87" fmla="*/ 1091 h 1120"/>
              <a:gd name="T88" fmla="*/ 116 w 383"/>
              <a:gd name="T89" fmla="*/ 1104 h 1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1143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5562600" y="2895600"/>
            <a:ext cx="3329880" cy="677416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 sz="2800"/>
              <a:t>215 </a:t>
            </a:r>
            <a:r>
              <a:rPr lang="zh-CN" altLang="en-US" sz="2800"/>
              <a:t>公里 </a:t>
            </a:r>
            <a:r>
              <a:rPr lang="en-US" sz="2800"/>
              <a:t>(135 </a:t>
            </a:r>
            <a:r>
              <a:rPr lang="zh-CN" altLang="en-US" sz="2800"/>
              <a:t>里</a:t>
            </a:r>
            <a:r>
              <a:rPr lang="en-US" altLang="ja-JP" sz="2800"/>
              <a:t>)</a:t>
            </a:r>
            <a:endParaRPr lang="en-US" sz="2800"/>
          </a:p>
        </p:txBody>
      </p:sp>
      <p:sp>
        <p:nvSpPr>
          <p:cNvPr id="29715" name="Text Box 19"/>
          <p:cNvSpPr txBox="1">
            <a:spLocks noChangeArrowheads="1"/>
          </p:cNvSpPr>
          <p:nvPr/>
        </p:nvSpPr>
        <p:spPr bwMode="auto">
          <a:xfrm>
            <a:off x="3635897" y="0"/>
            <a:ext cx="5508104" cy="2062103"/>
          </a:xfrm>
          <a:prstGeom prst="rect">
            <a:avLst/>
          </a:prstGeom>
          <a:solidFill>
            <a:srgbClr val="663300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 sz="2400">
                <a:latin typeface="Bwhebb"/>
                <a:cs typeface="Bwhebb"/>
              </a:rPr>
              <a:t>rANKi</a:t>
            </a:r>
            <a:r>
              <a:rPr lang="en-US" sz="2400"/>
              <a:t> n.m. </a:t>
            </a:r>
            <a:r>
              <a:rPr lang="zh-CN" altLang="en-US" sz="2400"/>
              <a:t>里拉琴</a:t>
            </a:r>
            <a:r>
              <a:rPr lang="en-US" altLang="ja-JP" sz="2400"/>
              <a:t> </a:t>
            </a:r>
            <a:r>
              <a:rPr lang="en-US" altLang="zh-CN" sz="2400"/>
              <a:t>–</a:t>
            </a:r>
            <a:r>
              <a:rPr lang="en-US" altLang="ja-JP" sz="2400"/>
              <a:t> </a:t>
            </a:r>
            <a:r>
              <a:rPr lang="zh-CN" altLang="en-US" sz="2400"/>
              <a:t>古代拔弦乐器，琴弦固定在</a:t>
            </a:r>
            <a:r>
              <a:rPr lang="en-US" altLang="zh-CN" sz="2400"/>
              <a:t>U</a:t>
            </a:r>
            <a:r>
              <a:rPr lang="zh-CN" altLang="en-US" sz="2400"/>
              <a:t>行框架内，常被用于弹奏圣乐</a:t>
            </a:r>
            <a:r>
              <a:rPr lang="en-US" altLang="ja-JP" sz="2400"/>
              <a:t> (B4604)</a:t>
            </a:r>
            <a:endParaRPr lang="en-US" sz="2400"/>
          </a:p>
        </p:txBody>
      </p:sp>
      <p:sp>
        <p:nvSpPr>
          <p:cNvPr id="29716" name="Text Box 20"/>
          <p:cNvSpPr txBox="1">
            <a:spLocks noChangeArrowheads="1"/>
          </p:cNvSpPr>
          <p:nvPr/>
        </p:nvSpPr>
        <p:spPr bwMode="auto">
          <a:xfrm>
            <a:off x="3717925" y="228600"/>
            <a:ext cx="18415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717" name="Text Box 21"/>
          <p:cNvSpPr txBox="1">
            <a:spLocks noChangeArrowheads="1"/>
          </p:cNvSpPr>
          <p:nvPr/>
        </p:nvSpPr>
        <p:spPr bwMode="auto">
          <a:xfrm>
            <a:off x="3686817" y="836712"/>
            <a:ext cx="1533255" cy="72030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24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 sz="3600">
                <a:latin typeface="Bwhebb"/>
                <a:cs typeface="Bwhebb"/>
              </a:rPr>
              <a:t>tr,N&lt;ßKi</a:t>
            </a:r>
          </a:p>
        </p:txBody>
      </p:sp>
      <p:sp>
        <p:nvSpPr>
          <p:cNvPr id="29718" name="Text Box 22"/>
          <p:cNvSpPr txBox="1">
            <a:spLocks noChangeArrowheads="1"/>
          </p:cNvSpPr>
          <p:nvPr/>
        </p:nvSpPr>
        <p:spPr bwMode="auto">
          <a:xfrm>
            <a:off x="5796136" y="1199654"/>
            <a:ext cx="2819400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新约</a:t>
            </a:r>
            <a:r>
              <a:rPr lang="en-US" altLang="ja-JP"/>
              <a:t>: </a:t>
            </a:r>
            <a:r>
              <a:rPr lang="zh-CN" altLang="en-US"/>
              <a:t>加利利海</a:t>
            </a:r>
          </a:p>
        </p:txBody>
      </p:sp>
      <p:pic>
        <p:nvPicPr>
          <p:cNvPr id="29719" name="Picture 23" descr="j021287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1219200"/>
            <a:ext cx="8699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chemeClr val="bg1"/>
          </a:solidFill>
          <a:ln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/>
            <a:r>
              <a:rPr lang="zh-CN" altLang="en-US" sz="5400" b="0">
                <a:latin typeface="Garamond" charset="0"/>
                <a:ea typeface="宋体" charset="0"/>
                <a:cs typeface="宋体" charset="0"/>
              </a:rPr>
              <a:t>以色列河流域</a:t>
            </a:r>
            <a:endParaRPr lang="en-US" sz="5400" b="0">
              <a:latin typeface="Garamond" charset="0"/>
              <a:ea typeface="ＭＳ Ｐゴシック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0" y="2903249"/>
            <a:ext cx="2895600" cy="584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 dirty="0"/>
              <a:t>大海</a:t>
            </a:r>
            <a:endParaRPr lang="en-US" dirty="0"/>
          </a:p>
        </p:txBody>
      </p:sp>
      <p:grpSp>
        <p:nvGrpSpPr>
          <p:cNvPr id="29723" name="Group 27"/>
          <p:cNvGrpSpPr>
            <a:grpSpLocks/>
          </p:cNvGrpSpPr>
          <p:nvPr/>
        </p:nvGrpSpPr>
        <p:grpSpPr bwMode="auto">
          <a:xfrm>
            <a:off x="5813425" y="2328305"/>
            <a:ext cx="3367087" cy="4495800"/>
            <a:chOff x="3696" y="1488"/>
            <a:chExt cx="2121" cy="2832"/>
          </a:xfrm>
        </p:grpSpPr>
        <p:pic>
          <p:nvPicPr>
            <p:cNvPr id="14361" name="Picture 25" descr="Nahal Senir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488"/>
              <a:ext cx="2121" cy="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22" name="Text Box 26"/>
            <p:cNvSpPr txBox="1">
              <a:spLocks noChangeArrowheads="1"/>
            </p:cNvSpPr>
            <p:nvPr/>
          </p:nvSpPr>
          <p:spPr bwMode="auto">
            <a:xfrm>
              <a:off x="3830" y="3830"/>
              <a:ext cx="1930" cy="2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6633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r>
                <a:rPr lang="zh-CN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纳哈色尼</a:t>
              </a:r>
              <a:r>
                <a:rPr lang="en-US" altLang="ja-JP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, </a:t>
              </a:r>
              <a:r>
                <a:rPr lang="zh-CN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约旦河的源头</a:t>
              </a:r>
              <a:endPara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003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29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0247" fill="hold"/>
                                        <p:tgtEl>
                                          <p:spTgt spid="297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 tmFilter="0,0; .5, 1; 1, 1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 tmFilter="0,0; .5, 1; 1, 1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20"/>
                </p:tgtEl>
              </p:cMediaNode>
            </p:audio>
          </p:childTnLst>
        </p:cTn>
      </p:par>
    </p:tnLst>
    <p:bldLst>
      <p:bldP spid="29701" grpId="0" animBg="1"/>
      <p:bldP spid="29702" grpId="0" animBg="1"/>
      <p:bldP spid="29703" grpId="0" animBg="1"/>
      <p:bldP spid="29707" grpId="0" animBg="1"/>
      <p:bldP spid="29712" grpId="0" animBg="1"/>
      <p:bldP spid="29714" grpId="0" animBg="1"/>
      <p:bldP spid="29715" grpId="0" animBg="1"/>
      <p:bldP spid="29717" grpId="0"/>
      <p:bldP spid="29718" grpId="0" animBg="1"/>
      <p:bldP spid="29718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9296400" cy="6934200"/>
          </a:xfrm>
        </p:spPr>
      </p:pic>
      <p:sp>
        <p:nvSpPr>
          <p:cNvPr id="28679" name="Rectangle 7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2895600" cy="1752600"/>
          </a:xfrm>
          <a:solidFill>
            <a:srgbClr val="663300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r>
              <a:rPr lang="zh-CN" altLang="en-US" sz="3200" kern="120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</a:rPr>
              <a:t>以色列的山</a:t>
            </a:r>
            <a:endParaRPr lang="en-US" sz="3200" kern="120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</a:endParaRPr>
          </a:p>
        </p:txBody>
      </p:sp>
      <p:grpSp>
        <p:nvGrpSpPr>
          <p:cNvPr id="20483" name="Group 58"/>
          <p:cNvGrpSpPr>
            <a:grpSpLocks/>
          </p:cNvGrpSpPr>
          <p:nvPr/>
        </p:nvGrpSpPr>
        <p:grpSpPr bwMode="auto">
          <a:xfrm>
            <a:off x="3352800" y="4616450"/>
            <a:ext cx="1752600" cy="889000"/>
            <a:chOff x="2880" y="2208"/>
            <a:chExt cx="960" cy="560"/>
          </a:xfrm>
        </p:grpSpPr>
        <p:sp>
          <p:nvSpPr>
            <p:cNvPr id="28720" name="Text Box 48"/>
            <p:cNvSpPr txBox="1">
              <a:spLocks noChangeArrowheads="1"/>
            </p:cNvSpPr>
            <p:nvPr/>
          </p:nvSpPr>
          <p:spPr bwMode="auto">
            <a:xfrm>
              <a:off x="2880" y="2400"/>
              <a:ext cx="864" cy="368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glow rad="127000">
                      <a:srgbClr val="000000"/>
                    </a:glow>
                  </a:effectLst>
                  <a:latin typeface="Arial" charset="0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2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r>
                <a:rPr lang="zh-CN" altLang="en-US"/>
                <a:t>橄榄山</a:t>
              </a:r>
            </a:p>
          </p:txBody>
        </p:sp>
        <p:sp>
          <p:nvSpPr>
            <p:cNvPr id="28726" name="Line 54"/>
            <p:cNvSpPr>
              <a:spLocks noChangeShapeType="1"/>
            </p:cNvSpPr>
            <p:nvPr/>
          </p:nvSpPr>
          <p:spPr bwMode="auto">
            <a:xfrm flipV="1">
              <a:off x="3696" y="2208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0484" name="Group 62"/>
          <p:cNvGrpSpPr>
            <a:grpSpLocks/>
          </p:cNvGrpSpPr>
          <p:nvPr/>
        </p:nvGrpSpPr>
        <p:grpSpPr bwMode="auto">
          <a:xfrm>
            <a:off x="6248400" y="152400"/>
            <a:ext cx="2057400" cy="774700"/>
            <a:chOff x="3936" y="864"/>
            <a:chExt cx="1296" cy="488"/>
          </a:xfrm>
        </p:grpSpPr>
        <p:sp>
          <p:nvSpPr>
            <p:cNvPr id="28733" name="Line 61"/>
            <p:cNvSpPr>
              <a:spLocks noChangeShapeType="1"/>
            </p:cNvSpPr>
            <p:nvPr/>
          </p:nvSpPr>
          <p:spPr bwMode="auto">
            <a:xfrm rot="16200000" flipV="1">
              <a:off x="3970" y="830"/>
              <a:ext cx="144" cy="21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732" name="Text Box 60"/>
            <p:cNvSpPr txBox="1">
              <a:spLocks noChangeArrowheads="1"/>
            </p:cNvSpPr>
            <p:nvPr/>
          </p:nvSpPr>
          <p:spPr bwMode="auto">
            <a:xfrm>
              <a:off x="4121" y="984"/>
              <a:ext cx="1111" cy="368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glow rad="127000">
                      <a:srgbClr val="000000"/>
                    </a:glow>
                  </a:effectLst>
                  <a:latin typeface="Arial" charset="0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2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r>
                <a:rPr lang="zh-CN" altLang="en-US"/>
                <a:t>黑门山</a:t>
              </a:r>
              <a:endParaRPr lang="en-US"/>
            </a:p>
          </p:txBody>
        </p:sp>
      </p:grpSp>
      <p:grpSp>
        <p:nvGrpSpPr>
          <p:cNvPr id="20485" name="Group 63"/>
          <p:cNvGrpSpPr>
            <a:grpSpLocks/>
          </p:cNvGrpSpPr>
          <p:nvPr/>
        </p:nvGrpSpPr>
        <p:grpSpPr bwMode="auto">
          <a:xfrm>
            <a:off x="5334000" y="1987550"/>
            <a:ext cx="1866900" cy="774700"/>
            <a:chOff x="3360" y="1252"/>
            <a:chExt cx="1176" cy="488"/>
          </a:xfrm>
        </p:grpSpPr>
        <p:sp>
          <p:nvSpPr>
            <p:cNvPr id="28727" name="Line 55"/>
            <p:cNvSpPr>
              <a:spLocks noChangeShapeType="1"/>
            </p:cNvSpPr>
            <p:nvPr/>
          </p:nvSpPr>
          <p:spPr bwMode="auto">
            <a:xfrm rot="16200000" flipV="1">
              <a:off x="3384" y="1228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719" name="Text Box 47"/>
            <p:cNvSpPr txBox="1">
              <a:spLocks noChangeArrowheads="1"/>
            </p:cNvSpPr>
            <p:nvPr/>
          </p:nvSpPr>
          <p:spPr bwMode="auto">
            <a:xfrm>
              <a:off x="3528" y="1372"/>
              <a:ext cx="1008" cy="368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glow rad="127000">
                      <a:srgbClr val="000000"/>
                    </a:glow>
                  </a:effectLst>
                  <a:latin typeface="Arial" charset="0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2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r>
                <a:rPr lang="zh-CN" altLang="en-US"/>
                <a:t>他泊山</a:t>
              </a:r>
            </a:p>
          </p:txBody>
        </p:sp>
      </p:grpSp>
      <p:sp>
        <p:nvSpPr>
          <p:cNvPr id="28737" name="Line 65"/>
          <p:cNvSpPr>
            <a:spLocks noChangeShapeType="1"/>
          </p:cNvSpPr>
          <p:nvPr/>
        </p:nvSpPr>
        <p:spPr bwMode="auto">
          <a:xfrm rot="16200000" flipV="1">
            <a:off x="6210300" y="4692650"/>
            <a:ext cx="228600" cy="304800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738" name="Text Box 66"/>
          <p:cNvSpPr txBox="1">
            <a:spLocks noChangeArrowheads="1"/>
          </p:cNvSpPr>
          <p:nvPr/>
        </p:nvSpPr>
        <p:spPr bwMode="auto">
          <a:xfrm>
            <a:off x="6438900" y="4921250"/>
            <a:ext cx="1600200" cy="584776"/>
          </a:xfrm>
          <a:prstGeom prst="rect">
            <a:avLst/>
          </a:prstGeom>
          <a:solidFill>
            <a:srgbClr val="663300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尼波山</a:t>
            </a:r>
            <a:endParaRPr lang="en-US"/>
          </a:p>
        </p:txBody>
      </p:sp>
      <p:grpSp>
        <p:nvGrpSpPr>
          <p:cNvPr id="20488" name="Group 67"/>
          <p:cNvGrpSpPr>
            <a:grpSpLocks/>
          </p:cNvGrpSpPr>
          <p:nvPr/>
        </p:nvGrpSpPr>
        <p:grpSpPr bwMode="auto">
          <a:xfrm>
            <a:off x="2743200" y="2514600"/>
            <a:ext cx="2438400" cy="857250"/>
            <a:chOff x="2256" y="1584"/>
            <a:chExt cx="1008" cy="540"/>
          </a:xfrm>
        </p:grpSpPr>
        <p:sp>
          <p:nvSpPr>
            <p:cNvPr id="28723" name="Line 51"/>
            <p:cNvSpPr>
              <a:spLocks noChangeShapeType="1"/>
            </p:cNvSpPr>
            <p:nvPr/>
          </p:nvSpPr>
          <p:spPr bwMode="auto">
            <a:xfrm flipV="1">
              <a:off x="3120" y="1584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716" name="Text Box 44"/>
            <p:cNvSpPr txBox="1">
              <a:spLocks noChangeArrowheads="1"/>
            </p:cNvSpPr>
            <p:nvPr/>
          </p:nvSpPr>
          <p:spPr bwMode="auto">
            <a:xfrm>
              <a:off x="2256" y="1756"/>
              <a:ext cx="912" cy="368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glow rad="127000">
                      <a:srgbClr val="000000"/>
                    </a:glow>
                  </a:effectLst>
                  <a:latin typeface="Arial" charset="0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2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r>
                <a:rPr lang="zh-CN" altLang="en-US"/>
                <a:t>基利波山</a:t>
              </a:r>
              <a:endParaRPr lang="en-US"/>
            </a:p>
          </p:txBody>
        </p:sp>
      </p:grpSp>
      <p:grpSp>
        <p:nvGrpSpPr>
          <p:cNvPr id="20489" name="Group 68"/>
          <p:cNvGrpSpPr>
            <a:grpSpLocks/>
          </p:cNvGrpSpPr>
          <p:nvPr/>
        </p:nvGrpSpPr>
        <p:grpSpPr bwMode="auto">
          <a:xfrm>
            <a:off x="2362200" y="1676400"/>
            <a:ext cx="1752600" cy="857250"/>
            <a:chOff x="1488" y="1056"/>
            <a:chExt cx="1104" cy="540"/>
          </a:xfrm>
        </p:grpSpPr>
        <p:sp>
          <p:nvSpPr>
            <p:cNvPr id="28721" name="Line 49"/>
            <p:cNvSpPr>
              <a:spLocks noChangeShapeType="1"/>
            </p:cNvSpPr>
            <p:nvPr/>
          </p:nvSpPr>
          <p:spPr bwMode="auto">
            <a:xfrm flipV="1">
              <a:off x="2448" y="1056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717" name="Text Box 45"/>
            <p:cNvSpPr txBox="1">
              <a:spLocks noChangeArrowheads="1"/>
            </p:cNvSpPr>
            <p:nvPr/>
          </p:nvSpPr>
          <p:spPr bwMode="auto">
            <a:xfrm>
              <a:off x="1488" y="1228"/>
              <a:ext cx="1008" cy="368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glow rad="127000">
                      <a:srgbClr val="000000"/>
                    </a:glow>
                  </a:effectLst>
                  <a:latin typeface="Arial" charset="0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2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r>
                <a:rPr lang="zh-CN" altLang="en-US"/>
                <a:t>迦密山</a:t>
              </a:r>
              <a:endParaRPr lang="en-US"/>
            </a:p>
          </p:txBody>
        </p:sp>
      </p:grpSp>
      <p:grpSp>
        <p:nvGrpSpPr>
          <p:cNvPr id="20490" name="Group 70"/>
          <p:cNvGrpSpPr>
            <a:grpSpLocks/>
          </p:cNvGrpSpPr>
          <p:nvPr/>
        </p:nvGrpSpPr>
        <p:grpSpPr bwMode="auto">
          <a:xfrm>
            <a:off x="5715000" y="5867400"/>
            <a:ext cx="2133600" cy="762000"/>
            <a:chOff x="3696" y="3744"/>
            <a:chExt cx="768" cy="480"/>
          </a:xfrm>
        </p:grpSpPr>
        <p:sp>
          <p:nvSpPr>
            <p:cNvPr id="28741" name="Line 69"/>
            <p:cNvSpPr>
              <a:spLocks noChangeShapeType="1"/>
            </p:cNvSpPr>
            <p:nvPr/>
          </p:nvSpPr>
          <p:spPr bwMode="auto">
            <a:xfrm rot="-5400000" flipH="1" flipV="1">
              <a:off x="3720" y="4056"/>
              <a:ext cx="144" cy="192"/>
            </a:xfrm>
            <a:prstGeom prst="line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/>
          </p:spPr>
          <p:txBody>
            <a:bodyPr/>
            <a:lstStyle/>
            <a:p>
              <a:pPr algn="ctr" fontAlgn="base">
                <a:spcBef>
                  <a:spcPct val="0"/>
                </a:spcBef>
              </a:pPr>
              <a:endParaRPr lang="en-US"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endParaRPr>
            </a:p>
          </p:txBody>
        </p:sp>
        <p:sp>
          <p:nvSpPr>
            <p:cNvPr id="28715" name="Text Box 43"/>
            <p:cNvSpPr txBox="1">
              <a:spLocks noChangeArrowheads="1"/>
            </p:cNvSpPr>
            <p:nvPr/>
          </p:nvSpPr>
          <p:spPr bwMode="auto">
            <a:xfrm>
              <a:off x="3840" y="3744"/>
              <a:ext cx="624" cy="404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glow rad="127000">
                      <a:srgbClr val="000000"/>
                    </a:glow>
                  </a:effectLst>
                  <a:latin typeface="Arial" charset="0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2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r>
                <a:rPr lang="zh-CN" altLang="en-US"/>
                <a:t>何烈山</a:t>
              </a:r>
            </a:p>
          </p:txBody>
        </p:sp>
      </p:grpSp>
      <p:sp>
        <p:nvSpPr>
          <p:cNvPr id="2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5553894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84138"/>
            <a:ext cx="9525000" cy="709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1491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371600" y="228600"/>
            <a:ext cx="7162800" cy="7620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ja-JP" altLang="en-US" sz="4000"/>
              <a:t>以色列</a:t>
            </a:r>
            <a:r>
              <a:rPr lang="ja-JP" altLang="en-US">
                <a:ea typeface="华文细黑" charset="-122"/>
              </a:rPr>
              <a:t>战</a:t>
            </a:r>
            <a:r>
              <a:rPr lang="ja-JP" altLang="en-US"/>
              <a:t>略上的位置</a:t>
            </a:r>
            <a:endParaRPr lang="en-US" altLang="en-US"/>
          </a:p>
        </p:txBody>
      </p:sp>
      <p:sp>
        <p:nvSpPr>
          <p:cNvPr id="191492" name="Oval 4"/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91493" name="AutoShape 5"/>
          <p:cNvSpPr>
            <a:spLocks noChangeArrowheads="1"/>
          </p:cNvSpPr>
          <p:nvPr/>
        </p:nvSpPr>
        <p:spPr bwMode="auto">
          <a:xfrm rot="6298269">
            <a:off x="4152900" y="1570038"/>
            <a:ext cx="2286000" cy="1752600"/>
          </a:xfrm>
          <a:custGeom>
            <a:avLst/>
            <a:gdLst>
              <a:gd name="T0" fmla="*/ 1600835 w 21600"/>
              <a:gd name="T1" fmla="*/ 0 h 21600"/>
              <a:gd name="T2" fmla="*/ 1600835 w 21600"/>
              <a:gd name="T3" fmla="*/ 986487 h 21600"/>
              <a:gd name="T4" fmla="*/ 342583 w 21600"/>
              <a:gd name="T5" fmla="*/ 1752600 h 21600"/>
              <a:gd name="T6" fmla="*/ 2286000 w 21600"/>
              <a:gd name="T7" fmla="*/ 493243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91494" name="AutoShape 6"/>
          <p:cNvSpPr>
            <a:spLocks noChangeArrowheads="1"/>
          </p:cNvSpPr>
          <p:nvPr/>
        </p:nvSpPr>
        <p:spPr bwMode="auto">
          <a:xfrm rot="7220944" flipV="1">
            <a:off x="5730875" y="2119313"/>
            <a:ext cx="2286000" cy="1828800"/>
          </a:xfrm>
          <a:custGeom>
            <a:avLst/>
            <a:gdLst>
              <a:gd name="T0" fmla="*/ 1600835 w 21600"/>
              <a:gd name="T1" fmla="*/ 0 h 21600"/>
              <a:gd name="T2" fmla="*/ 1600835 w 21600"/>
              <a:gd name="T3" fmla="*/ 1029377 h 21600"/>
              <a:gd name="T4" fmla="*/ 342583 w 21600"/>
              <a:gd name="T5" fmla="*/ 1828800 h 21600"/>
              <a:gd name="T6" fmla="*/ 2286000 w 21600"/>
              <a:gd name="T7" fmla="*/ 51468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91495" name="AutoShape 7"/>
          <p:cNvSpPr>
            <a:spLocks noChangeArrowheads="1"/>
          </p:cNvSpPr>
          <p:nvPr/>
        </p:nvSpPr>
        <p:spPr bwMode="auto">
          <a:xfrm rot="17525952" flipV="1">
            <a:off x="3100388" y="4376737"/>
            <a:ext cx="2038350" cy="1666875"/>
          </a:xfrm>
          <a:custGeom>
            <a:avLst/>
            <a:gdLst>
              <a:gd name="T0" fmla="*/ 1427411 w 21600"/>
              <a:gd name="T1" fmla="*/ 0 h 21600"/>
              <a:gd name="T2" fmla="*/ 1427411 w 21600"/>
              <a:gd name="T3" fmla="*/ 938235 h 21600"/>
              <a:gd name="T4" fmla="*/ 305469 w 21600"/>
              <a:gd name="T5" fmla="*/ 1666875 h 21600"/>
              <a:gd name="T6" fmla="*/ 2038350 w 21600"/>
              <a:gd name="T7" fmla="*/ 46911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91496" name="Rectangle 8"/>
          <p:cNvSpPr>
            <a:spLocks noChangeArrowheads="1"/>
          </p:cNvSpPr>
          <p:nvPr/>
        </p:nvSpPr>
        <p:spPr bwMode="auto">
          <a:xfrm>
            <a:off x="0" y="1600200"/>
            <a:ext cx="3352800" cy="3200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169863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169863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  <a:p>
            <a:pPr marL="169863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  <a:p>
            <a:pPr marL="169863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  <a:p>
            <a:pPr marL="169863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  <a:p>
            <a:pPr marL="169863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pitchFamily="18" charset="0"/>
                <a:ea typeface="MS PGothic" pitchFamily="34" charset="-128"/>
                <a:cs typeface="+mn-cs"/>
              </a:rPr>
              <a:t>耶和</a:t>
            </a:r>
            <a:r>
              <a:rPr kumimoji="0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pitchFamily="18" charset="0"/>
                <a:ea typeface="华文细黑" charset="-122"/>
                <a:cs typeface="+mn-cs"/>
              </a:rPr>
              <a:t>华让</a:t>
            </a:r>
            <a:r>
              <a:rPr kumimoji="0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pitchFamily="18" charset="0"/>
                <a:ea typeface="MS PGothic" pitchFamily="34" charset="-128"/>
                <a:cs typeface="+mn-cs"/>
              </a:rPr>
              <a:t>您做什么</a:t>
            </a:r>
            <a:r>
              <a:rPr kumimoji="0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pitchFamily="18" charset="0"/>
                <a:ea typeface="华文细黑" charset="-122"/>
                <a:cs typeface="+mn-cs"/>
              </a:rPr>
              <a:t>战</a:t>
            </a:r>
            <a:r>
              <a:rPr kumimoji="0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pitchFamily="18" charset="0"/>
                <a:ea typeface="MS PGothic" pitchFamily="34" charset="-128"/>
                <a:cs typeface="+mn-cs"/>
              </a:rPr>
              <a:t>略上的位置</a:t>
            </a:r>
            <a:r>
              <a:rPr kumimoji="0" lang="en-US" altLang="ja-JP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pitchFamily="18" charset="0"/>
                <a:ea typeface="MS PGothic" pitchFamily="34" charset="-128"/>
                <a:cs typeface="+mn-cs"/>
              </a:rPr>
              <a:t>?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91497" name="WordArt 9"/>
          <p:cNvSpPr>
            <a:spLocks noChangeArrowheads="1" noChangeShapeType="1" noTextEdit="1"/>
          </p:cNvSpPr>
          <p:nvPr/>
        </p:nvSpPr>
        <p:spPr bwMode="auto">
          <a:xfrm>
            <a:off x="-228600" y="1752600"/>
            <a:ext cx="3375025" cy="1676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/>
                <a:ea typeface="MS PGothic" pitchFamily="34" charset="-128"/>
                <a:cs typeface="+mn-cs"/>
              </a:rPr>
              <a:t>想一想</a:t>
            </a:r>
            <a:endParaRPr kumimoji="0" lang="en-GB" sz="3600" b="0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/>
              <a:uLnTx/>
              <a:uFillTx/>
              <a:latin typeface="Impact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8686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3" grpId="0" animBg="1"/>
      <p:bldP spid="191494" grpId="0" animBg="1"/>
      <p:bldP spid="191495" grpId="0" animBg="1"/>
      <p:bldP spid="191496" grpId="0" animBg="1"/>
      <p:bldP spid="19149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solidFill>
            <a:srgbClr val="00009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5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429000" cy="3657600"/>
          </a:xfrm>
          <a:solidFill>
            <a:srgbClr val="00009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ja-JP" altLang="en-US" sz="4000"/>
              <a:t>从但到</a:t>
            </a:r>
            <a:r>
              <a:rPr lang="ja-JP" altLang="en-US" sz="4000">
                <a:ea typeface="ヒラギノ角ゴ Pro W3" charset="-128"/>
              </a:rPr>
              <a:t>别</a:t>
            </a:r>
            <a:r>
              <a:rPr lang="ja-JP" altLang="en-US" sz="4000"/>
              <a:t>是巴</a:t>
            </a:r>
            <a:endParaRPr lang="en-US" sz="4000"/>
          </a:p>
        </p:txBody>
      </p:sp>
      <p:sp>
        <p:nvSpPr>
          <p:cNvPr id="145412" name="Oval 4"/>
          <p:cNvSpPr>
            <a:spLocks noChangeArrowheads="1"/>
          </p:cNvSpPr>
          <p:nvPr/>
        </p:nvSpPr>
        <p:spPr bwMode="auto">
          <a:xfrm rot="784604">
            <a:off x="3592513" y="-63500"/>
            <a:ext cx="2576512" cy="7010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5413" name="Text Box 5"/>
          <p:cNvSpPr txBox="1">
            <a:spLocks noChangeArrowheads="1"/>
          </p:cNvSpPr>
          <p:nvPr/>
        </p:nvSpPr>
        <p:spPr bwMode="auto">
          <a:xfrm>
            <a:off x="0" y="6216651"/>
            <a:ext cx="3429000" cy="740741"/>
          </a:xfrm>
          <a:prstGeom prst="rect">
            <a:avLst/>
          </a:prstGeom>
          <a:solidFill>
            <a:srgbClr val="00009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1" fontAlgn="base" hangingPunct="1">
              <a:spcBef>
                <a:spcPct val="0"/>
              </a:spcBef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9pPr>
          </a:lstStyle>
          <a:p>
            <a:pPr lvl="0"/>
            <a:r>
              <a:rPr lang="ja-JP" altLang="en-US">
                <a:solidFill>
                  <a:srgbClr val="FFFFFF"/>
                </a:solidFill>
                <a:latin typeface="Garamond" pitchFamily="18" charset="0"/>
                <a:ea typeface="ヒラギノ角ゴ Pro W3" charset="-128"/>
              </a:rPr>
              <a:t>别</a:t>
            </a:r>
            <a:r>
              <a:rPr lang="ja-JP" altLang="en-US">
                <a:solidFill>
                  <a:srgbClr val="FFFFFF"/>
                </a:solidFill>
                <a:latin typeface="Garamond" pitchFamily="18" charset="0"/>
                <a:ea typeface="MS PGothic" pitchFamily="34" charset="-128"/>
              </a:rPr>
              <a:t>是巴</a:t>
            </a:r>
            <a:endParaRPr lang="en-US" altLang="en-US">
              <a:solidFill>
                <a:srgbClr val="FFFFFF"/>
              </a:solidFill>
              <a:latin typeface="Garamond" pitchFamily="18" charset="0"/>
              <a:ea typeface="MS PGothic" pitchFamily="34" charset="-128"/>
            </a:endParaRPr>
          </a:p>
        </p:txBody>
      </p:sp>
      <p:sp>
        <p:nvSpPr>
          <p:cNvPr id="145415" name="Oval 7"/>
          <p:cNvSpPr>
            <a:spLocks noChangeArrowheads="1"/>
          </p:cNvSpPr>
          <p:nvPr/>
        </p:nvSpPr>
        <p:spPr bwMode="auto">
          <a:xfrm>
            <a:off x="3657600" y="6096000"/>
            <a:ext cx="304800" cy="304800"/>
          </a:xfrm>
          <a:prstGeom prst="ellipse">
            <a:avLst/>
          </a:prstGeom>
          <a:solidFill>
            <a:srgbClr val="0033CC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5416" name="Text Box 8"/>
          <p:cNvSpPr txBox="1">
            <a:spLocks noChangeArrowheads="1"/>
          </p:cNvSpPr>
          <p:nvPr/>
        </p:nvSpPr>
        <p:spPr bwMode="auto">
          <a:xfrm>
            <a:off x="6400800" y="0"/>
            <a:ext cx="1143000" cy="707886"/>
          </a:xfrm>
          <a:prstGeom prst="rect">
            <a:avLst/>
          </a:prstGeom>
          <a:solidFill>
            <a:srgbClr val="00009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9pPr>
          </a:lstStyle>
          <a:p>
            <a:pPr lvl="0"/>
            <a:r>
              <a:rPr lang="ja-JP" altLang="en-US">
                <a:solidFill>
                  <a:srgbClr val="FFFFFF"/>
                </a:solidFill>
                <a:latin typeface="Garamond" pitchFamily="18" charset="0"/>
                <a:ea typeface="MS PGothic" pitchFamily="34" charset="-128"/>
              </a:rPr>
              <a:t>但</a:t>
            </a:r>
            <a:endParaRPr lang="en-US" altLang="en-US">
              <a:solidFill>
                <a:srgbClr val="FFFFFF"/>
              </a:solidFill>
              <a:latin typeface="Garamond" pitchFamily="18" charset="0"/>
              <a:ea typeface="MS PGothic" pitchFamily="34" charset="-128"/>
            </a:endParaRPr>
          </a:p>
        </p:txBody>
      </p:sp>
      <p:sp>
        <p:nvSpPr>
          <p:cNvPr id="145417" name="Oval 9"/>
          <p:cNvSpPr>
            <a:spLocks noChangeArrowheads="1"/>
          </p:cNvSpPr>
          <p:nvPr/>
        </p:nvSpPr>
        <p:spPr bwMode="auto">
          <a:xfrm>
            <a:off x="5562600" y="228600"/>
            <a:ext cx="304800" cy="304800"/>
          </a:xfrm>
          <a:prstGeom prst="ellipse">
            <a:avLst/>
          </a:prstGeom>
          <a:solidFill>
            <a:srgbClr val="0033CC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257344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5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4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1" grpId="0" animBg="1"/>
      <p:bldP spid="1454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2"/>
          <p:cNvSpPr txBox="1">
            <a:spLocks noChangeArrowheads="1"/>
          </p:cNvSpPr>
          <p:nvPr/>
        </p:nvSpPr>
        <p:spPr bwMode="auto">
          <a:xfrm>
            <a:off x="1787525" y="41275"/>
            <a:ext cx="3146425" cy="3063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SimSun" pitchFamily="2" charset="-122"/>
                <a:cs typeface="+mn-cs"/>
              </a:rPr>
              <a:t>约书亚记</a:t>
            </a:r>
            <a:r>
              <a:rPr kumimoji="0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+mn-cs"/>
              </a:rPr>
              <a:t> 3:1-12:24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MS PGothic" pitchFamily="34" charset="-128"/>
              <a:cs typeface="+mn-cs"/>
            </a:endParaRPr>
          </a:p>
        </p:txBody>
      </p:sp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rPr>
              <a:t> </a:t>
            </a:r>
          </a:p>
        </p:txBody>
      </p:sp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3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565150"/>
            <a:ext cx="4200525" cy="32527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2341" name="Picture 5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3100388"/>
            <a:ext cx="4535488" cy="3114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2342" name="Rectangle 6"/>
          <p:cNvSpPr>
            <a:spLocks noChangeArrowheads="1"/>
          </p:cNvSpPr>
          <p:nvPr/>
        </p:nvSpPr>
        <p:spPr bwMode="auto">
          <a:xfrm>
            <a:off x="3883025" y="666750"/>
            <a:ext cx="4595813" cy="590550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1A0004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790015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+mn-cs"/>
              </a:rPr>
              <a:t>…</a:t>
            </a:r>
            <a:r>
              <a:rPr kumimoji="0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790015"/>
                </a:solidFill>
                <a:effectLst/>
                <a:uLnTx/>
                <a:uFillTx/>
                <a:latin typeface="Garamond" pitchFamily="18" charset="0"/>
                <a:ea typeface="MS PGothic" pitchFamily="34" charset="-128"/>
                <a:cs typeface="+mn-cs"/>
              </a:rPr>
              <a:t>从但</a:t>
            </a:r>
            <a:r>
              <a:rPr kumimoji="0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srgbClr val="790015"/>
                </a:solidFill>
                <a:effectLst/>
                <a:uLnTx/>
                <a:uFillTx/>
                <a:latin typeface="Garamond" pitchFamily="18" charset="0"/>
                <a:ea typeface="MS PGothic" pitchFamily="34" charset="-128"/>
                <a:cs typeface="+mn-cs"/>
              </a:rPr>
              <a:t>(</a:t>
            </a:r>
            <a:r>
              <a:rPr kumimoji="0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790015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+mn-cs"/>
              </a:rPr>
              <a:t>北部</a:t>
            </a:r>
            <a:r>
              <a:rPr kumimoji="0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srgbClr val="790015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+mn-cs"/>
              </a:rPr>
              <a:t>)...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790015"/>
              </a:solidFill>
              <a:effectLst/>
              <a:uLnTx/>
              <a:uFillTx/>
              <a:latin typeface="Comic Sans MS" pitchFamily="66" charset="0"/>
              <a:ea typeface="MS PGothic" pitchFamily="34" charset="-128"/>
              <a:cs typeface="+mn-cs"/>
            </a:endParaRPr>
          </a:p>
        </p:txBody>
      </p:sp>
      <p:sp>
        <p:nvSpPr>
          <p:cNvPr id="142343" name="Rectangle 7"/>
          <p:cNvSpPr>
            <a:spLocks noChangeArrowheads="1"/>
          </p:cNvSpPr>
          <p:nvPr/>
        </p:nvSpPr>
        <p:spPr bwMode="auto">
          <a:xfrm>
            <a:off x="1254125" y="5770563"/>
            <a:ext cx="5116513" cy="590550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1A0004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790015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+mn-cs"/>
              </a:rPr>
              <a:t>…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1A0004"/>
                </a:solidFill>
                <a:effectLst/>
                <a:uLnTx/>
                <a:uFillTx/>
                <a:latin typeface="Garamond" pitchFamily="18" charset="0"/>
                <a:ea typeface="SimSun" pitchFamily="2" charset="-122"/>
                <a:cs typeface="+mn-cs"/>
              </a:rPr>
              <a:t>从别是巴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A0004"/>
                </a:solidFill>
                <a:effectLst/>
                <a:uLnTx/>
                <a:uFillTx/>
                <a:latin typeface="Garamond" pitchFamily="18" charset="0"/>
                <a:ea typeface="SimSun" pitchFamily="2" charset="-122"/>
                <a:cs typeface="+mn-cs"/>
              </a:rPr>
              <a:t>(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1A0004"/>
                </a:solidFill>
                <a:effectLst/>
                <a:uLnTx/>
                <a:uFillTx/>
                <a:latin typeface="Garamond" pitchFamily="18" charset="0"/>
                <a:ea typeface="SimSun" pitchFamily="2" charset="-122"/>
                <a:cs typeface="+mn-cs"/>
              </a:rPr>
              <a:t>南边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A0004"/>
                </a:solidFill>
                <a:effectLst/>
                <a:uLnTx/>
                <a:uFillTx/>
                <a:latin typeface="Garamond" pitchFamily="18" charset="0"/>
                <a:ea typeface="SimSun" pitchFamily="2" charset="-122"/>
                <a:cs typeface="+mn-cs"/>
              </a:rPr>
              <a:t>)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1A000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Garamond" pitchFamily="18" charset="0"/>
                <a:ea typeface="MS PGothic" pitchFamily="34" charset="-128"/>
                <a:cs typeface="+mn-cs"/>
              </a:rPr>
              <a:t> </a:t>
            </a:r>
            <a:r>
              <a:rPr kumimoji="0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srgbClr val="790015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+mn-cs"/>
              </a:rPr>
              <a:t>...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790015"/>
              </a:solidFill>
              <a:effectLst/>
              <a:uLnTx/>
              <a:uFillTx/>
              <a:latin typeface="Comic Sans MS" pitchFamily="66" charset="0"/>
              <a:ea typeface="MS PGothic" pitchFamily="34" charset="-128"/>
              <a:cs typeface="+mn-cs"/>
            </a:endParaRPr>
          </a:p>
        </p:txBody>
      </p:sp>
      <p:sp>
        <p:nvSpPr>
          <p:cNvPr id="142344" name="Freeform 8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42345" name="Rectangle 9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42346" name="Freeform 10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42347" name="AutoShape 11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42348" name="Rectangle 12"/>
          <p:cNvSpPr>
            <a:spLocks noChangeArrowheads="1"/>
          </p:cNvSpPr>
          <p:nvPr/>
        </p:nvSpPr>
        <p:spPr bwMode="auto">
          <a:xfrm>
            <a:off x="8018463" y="3603625"/>
            <a:ext cx="952500" cy="6635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42349" name="Rectangle 13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42350" name="AutoShape 14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42351" name="Line 15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142352" name="Line 16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142353" name="Rectangle 17"/>
          <p:cNvSpPr>
            <a:spLocks noChangeArrowheads="1"/>
          </p:cNvSpPr>
          <p:nvPr/>
        </p:nvSpPr>
        <p:spPr bwMode="auto">
          <a:xfrm>
            <a:off x="8053388" y="3429000"/>
            <a:ext cx="790575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cago" charset="0"/>
                <a:ea typeface="华文细黑" charset="-122"/>
                <a:cs typeface="+mn-cs"/>
              </a:rPr>
              <a:t>约书亚记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icago" charset="0"/>
              <a:ea typeface="MS PGothic" pitchFamily="34" charset="-128"/>
              <a:cs typeface="+mn-cs"/>
            </a:endParaRPr>
          </a:p>
        </p:txBody>
      </p:sp>
      <p:sp>
        <p:nvSpPr>
          <p:cNvPr id="142354" name="Rectangle 18"/>
          <p:cNvSpPr>
            <a:spLocks noChangeArrowheads="1"/>
          </p:cNvSpPr>
          <p:nvPr/>
        </p:nvSpPr>
        <p:spPr bwMode="auto">
          <a:xfrm>
            <a:off x="8118475" y="3644900"/>
            <a:ext cx="6381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MS PGothic" pitchFamily="34" charset="-128"/>
                <a:cs typeface="+mn-cs"/>
              </a:rPr>
              <a:t>耶利哥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MS PGothic" pitchFamily="34" charset="-128"/>
              <a:cs typeface="+mn-cs"/>
            </a:endParaRPr>
          </a:p>
        </p:txBody>
      </p:sp>
      <p:sp>
        <p:nvSpPr>
          <p:cNvPr id="142355" name="Rectangle 19"/>
          <p:cNvSpPr>
            <a:spLocks noChangeArrowheads="1"/>
          </p:cNvSpPr>
          <p:nvPr/>
        </p:nvSpPr>
        <p:spPr bwMode="auto">
          <a:xfrm>
            <a:off x="8035925" y="3835400"/>
            <a:ext cx="1108075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华文细黑" charset="-122"/>
                <a:cs typeface="+mn-cs"/>
              </a:rPr>
              <a:t>陆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MS PGothic" pitchFamily="34" charset="-128"/>
                <a:cs typeface="+mn-cs"/>
              </a:rPr>
              <a:t>地分开了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MS PGothic" pitchFamily="34" charset="-128"/>
              <a:cs typeface="+mn-cs"/>
            </a:endParaRPr>
          </a:p>
        </p:txBody>
      </p:sp>
      <p:pic>
        <p:nvPicPr>
          <p:cNvPr id="142356" name="Picture 2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1549400"/>
            <a:ext cx="2609850" cy="383222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42357" name="AutoShape 21"/>
          <p:cNvSpPr>
            <a:spLocks noChangeArrowheads="1"/>
          </p:cNvSpPr>
          <p:nvPr/>
        </p:nvSpPr>
        <p:spPr bwMode="auto">
          <a:xfrm rot="2223925">
            <a:off x="3905250" y="3335338"/>
            <a:ext cx="482600" cy="1724025"/>
          </a:xfrm>
          <a:prstGeom prst="curvedRightArrow">
            <a:avLst>
              <a:gd name="adj1" fmla="val 71447"/>
              <a:gd name="adj2" fmla="val 142895"/>
              <a:gd name="adj3" fmla="val 33333"/>
            </a:avLst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0"/>
                  <a:invGamma/>
                </a:srgbClr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42358" name="AutoShape 22"/>
          <p:cNvSpPr>
            <a:spLocks noChangeArrowheads="1"/>
          </p:cNvSpPr>
          <p:nvPr/>
        </p:nvSpPr>
        <p:spPr bwMode="auto">
          <a:xfrm flipV="1">
            <a:off x="4387850" y="1816100"/>
            <a:ext cx="614363" cy="2300288"/>
          </a:xfrm>
          <a:prstGeom prst="curvedRightArrow">
            <a:avLst>
              <a:gd name="adj1" fmla="val 74884"/>
              <a:gd name="adj2" fmla="val 149767"/>
              <a:gd name="adj3" fmla="val 33333"/>
            </a:avLst>
          </a:prstGeom>
          <a:gradFill rotWithShape="0">
            <a:gsLst>
              <a:gs pos="0">
                <a:srgbClr val="66FF66">
                  <a:gamma/>
                  <a:shade val="0"/>
                  <a:invGamma/>
                </a:srgbClr>
              </a:gs>
              <a:gs pos="100000">
                <a:srgbClr val="66FF66"/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1A0004"/>
                </a:outerShdw>
              </a:effectLst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42359" name="Rectangle 23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MS PGothic" pitchFamily="34" charset="-128"/>
                <a:cs typeface="+mn-cs"/>
              </a:rPr>
              <a:t>43</a:t>
            </a:r>
          </a:p>
        </p:txBody>
      </p:sp>
      <p:sp>
        <p:nvSpPr>
          <p:cNvPr id="142360" name="Text Box 24"/>
          <p:cNvSpPr txBox="1">
            <a:spLocks noChangeArrowheads="1"/>
          </p:cNvSpPr>
          <p:nvPr/>
        </p:nvSpPr>
        <p:spPr bwMode="auto">
          <a:xfrm>
            <a:off x="7005638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Handbook pg. 29-31</a:t>
            </a:r>
          </a:p>
        </p:txBody>
      </p:sp>
      <p:sp>
        <p:nvSpPr>
          <p:cNvPr id="142361" name="Rectangle 2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1981200" cy="1828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ja-JP" altLang="en-US"/>
              <a:t>以色列的</a:t>
            </a:r>
            <a:r>
              <a:rPr lang="ja-JP" altLang="en-US">
                <a:ea typeface="华文细黑" charset="-122"/>
              </a:rPr>
              <a:t>边</a:t>
            </a:r>
            <a:r>
              <a:rPr lang="ja-JP" altLang="en-US"/>
              <a:t>境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6427241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2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2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2" grpId="0" animBg="1" autoUpdateAnimBg="0"/>
      <p:bldP spid="142343" grpId="0" animBg="1" autoUpdateAnimBg="0"/>
      <p:bldP spid="142357" grpId="0" animBg="1"/>
      <p:bldP spid="1423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8" y="0"/>
            <a:ext cx="6704012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7507" name="Text Box 3"/>
          <p:cNvSpPr txBox="1">
            <a:spLocks noChangeArrowheads="1"/>
          </p:cNvSpPr>
          <p:nvPr/>
        </p:nvSpPr>
        <p:spPr bwMode="auto">
          <a:xfrm>
            <a:off x="3810000" y="1447800"/>
            <a:ext cx="25908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t>伊甸园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77508" name="Text Box 4"/>
          <p:cNvSpPr txBox="1">
            <a:spLocks noChangeArrowheads="1"/>
          </p:cNvSpPr>
          <p:nvPr/>
        </p:nvSpPr>
        <p:spPr bwMode="auto">
          <a:xfrm>
            <a:off x="4572000" y="2667000"/>
            <a:ext cx="26670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Garamond" pitchFamily="18" charset="0"/>
                <a:ea typeface="MS PGothic" pitchFamily="34" charset="-128"/>
                <a:cs typeface="+mn-cs"/>
              </a:rPr>
              <a:t>底格里斯河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77509" name="Text Box 5"/>
          <p:cNvSpPr txBox="1">
            <a:spLocks noChangeArrowheads="1"/>
          </p:cNvSpPr>
          <p:nvPr/>
        </p:nvSpPr>
        <p:spPr bwMode="auto">
          <a:xfrm>
            <a:off x="2895600" y="3505200"/>
            <a:ext cx="2667000" cy="6635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Garamond" pitchFamily="18" charset="0"/>
                <a:ea typeface="MS PGothic" pitchFamily="34" charset="-128"/>
                <a:cs typeface="+mn-cs"/>
              </a:rPr>
              <a:t>幼</a:t>
            </a: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Garamond" pitchFamily="18" charset="0"/>
                <a:ea typeface="华文细黑" charset="-122"/>
                <a:cs typeface="+mn-cs"/>
              </a:rPr>
              <a:t>发</a:t>
            </a: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Garamond" pitchFamily="18" charset="0"/>
                <a:ea typeface="MS PGothic" pitchFamily="34" charset="-128"/>
                <a:cs typeface="+mn-cs"/>
              </a:rPr>
              <a:t>拉底河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77510" name="Text Box 6"/>
          <p:cNvSpPr txBox="1">
            <a:spLocks noChangeArrowheads="1"/>
          </p:cNvSpPr>
          <p:nvPr/>
        </p:nvSpPr>
        <p:spPr bwMode="auto">
          <a:xfrm>
            <a:off x="4495800" y="5029200"/>
            <a:ext cx="426720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29783" dir="1514402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华文细黑" charset="-122"/>
                <a:cs typeface="+mn-cs"/>
              </a:rPr>
              <a:t>创</a:t>
            </a:r>
            <a:r>
              <a:rPr kumimoji="0" lang="ja-JP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t>世</a:t>
            </a:r>
            <a:r>
              <a:rPr kumimoji="0" lang="ja-JP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华文细黑" charset="-122"/>
                <a:cs typeface="+mn-cs"/>
              </a:rPr>
              <a:t>记</a:t>
            </a:r>
            <a:r>
              <a:rPr kumimoji="0" lang="en-US" altLang="ja-JP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t> 1-2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77511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391400" cy="685800"/>
          </a:xfr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ja-JP" altLang="en-US" sz="3600">
                <a:solidFill>
                  <a:schemeClr val="bg1"/>
                </a:solidFill>
              </a:rPr>
              <a:t>伊甸园的可能</a:t>
            </a:r>
            <a:r>
              <a:rPr lang="ja-JP" altLang="en-US" sz="3600">
                <a:solidFill>
                  <a:schemeClr val="bg1"/>
                </a:solidFill>
                <a:ea typeface="华文细黑" charset="-122"/>
              </a:rPr>
              <a:t>场</a:t>
            </a:r>
            <a:r>
              <a:rPr lang="ja-JP" altLang="en-US" sz="3600">
                <a:solidFill>
                  <a:schemeClr val="bg1"/>
                </a:solidFill>
              </a:rPr>
              <a:t>所</a:t>
            </a:r>
            <a:endParaRPr lang="en-US" altLang="en-US" sz="3600">
              <a:solidFill>
                <a:schemeClr val="bg1"/>
              </a:solidFill>
            </a:endParaRPr>
          </a:p>
        </p:txBody>
      </p:sp>
      <p:sp>
        <p:nvSpPr>
          <p:cNvPr id="277513" name="Text Box 9"/>
          <p:cNvSpPr txBox="1">
            <a:spLocks noChangeArrowheads="1"/>
          </p:cNvSpPr>
          <p:nvPr/>
        </p:nvSpPr>
        <p:spPr bwMode="auto">
          <a:xfrm>
            <a:off x="0" y="762000"/>
            <a:ext cx="2209800" cy="5175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Barry Beitzel,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Moody Atlas of Bible Lands,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75</a:t>
            </a:r>
          </a:p>
        </p:txBody>
      </p:sp>
      <p:sp>
        <p:nvSpPr>
          <p:cNvPr id="277514" name="Text Box 10"/>
          <p:cNvSpPr txBox="1">
            <a:spLocks noChangeArrowheads="1"/>
          </p:cNvSpPr>
          <p:nvPr/>
        </p:nvSpPr>
        <p:spPr bwMode="auto">
          <a:xfrm>
            <a:off x="2514600" y="4676775"/>
            <a:ext cx="3429000" cy="12128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Garamond" pitchFamily="18" charset="0"/>
                <a:ea typeface="SimSun" pitchFamily="2" charset="-122"/>
                <a:cs typeface="+mn-cs"/>
              </a:rPr>
              <a:t>比逊</a:t>
            </a: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Garamond" pitchFamily="18" charset="0"/>
                <a:ea typeface="SimSun" pitchFamily="2" charset="-122"/>
                <a:cs typeface="+mn-cs"/>
              </a:rPr>
              <a:t> </a:t>
            </a:r>
            <a:r>
              <a:rPr kumimoji="0" lang="en-US" altLang="ja-JP" sz="3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t>?</a:t>
            </a:r>
            <a:br>
              <a:rPr kumimoji="0" lang="en-US" altLang="ja-JP" sz="3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</a:br>
            <a:r>
              <a:rPr kumimoji="0" lang="en-US" altLang="ja-JP" sz="3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t>(</a:t>
            </a:r>
            <a:r>
              <a:rPr kumimoji="0" lang="ja-JP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Garamond" pitchFamily="18" charset="0"/>
                <a:ea typeface="MS PGothic" pitchFamily="34" charset="-128"/>
                <a:cs typeface="+mn-cs"/>
              </a:rPr>
              <a:t>沙特阿拉伯</a:t>
            </a:r>
            <a:r>
              <a:rPr kumimoji="0" lang="en-US" altLang="ja-JP" sz="3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t>)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77515" name="Text Box 11"/>
          <p:cNvSpPr txBox="1">
            <a:spLocks noChangeArrowheads="1"/>
          </p:cNvSpPr>
          <p:nvPr/>
        </p:nvSpPr>
        <p:spPr bwMode="auto">
          <a:xfrm>
            <a:off x="0" y="4676775"/>
            <a:ext cx="2667000" cy="12128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6F4F2"/>
                </a:solidFill>
                <a:effectLst/>
                <a:uLnTx/>
                <a:uFillTx/>
                <a:latin typeface="Garamond" pitchFamily="18" charset="0"/>
                <a:ea typeface="SimSun" pitchFamily="2" charset="-122"/>
                <a:cs typeface="+mn-cs"/>
              </a:rPr>
              <a:t>基训</a:t>
            </a: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6F4F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Garamond" pitchFamily="18" charset="0"/>
                <a:ea typeface="SimSun" pitchFamily="2" charset="-122"/>
                <a:cs typeface="+mn-cs"/>
              </a:rPr>
              <a:t> </a:t>
            </a:r>
            <a:r>
              <a:rPr kumimoji="0" lang="en-US" altLang="ja-JP" sz="3600" b="1" i="0" u="none" strike="noStrike" kern="1200" cap="none" spc="0" normalizeH="0" baseline="0" noProof="0">
                <a:ln>
                  <a:noFill/>
                </a:ln>
                <a:solidFill>
                  <a:srgbClr val="F6F4F2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t>?</a:t>
            </a:r>
            <a:br>
              <a:rPr kumimoji="0" lang="en-US" altLang="ja-JP" sz="3600" b="1" i="0" u="none" strike="noStrike" kern="1200" cap="none" spc="0" normalizeH="0" baseline="0" noProof="0">
                <a:ln>
                  <a:noFill/>
                </a:ln>
                <a:solidFill>
                  <a:srgbClr val="F6F4F2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</a:br>
            <a:r>
              <a:rPr kumimoji="0" lang="en-US" altLang="ja-JP" sz="3600" b="1" i="0" u="none" strike="noStrike" kern="1200" cap="none" spc="0" normalizeH="0" baseline="0" noProof="0">
                <a:ln>
                  <a:noFill/>
                </a:ln>
                <a:solidFill>
                  <a:srgbClr val="F6F4F2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t>(</a:t>
            </a:r>
            <a:r>
              <a:rPr kumimoji="0" lang="ja-JP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F6F4F2"/>
                </a:solidFill>
                <a:effectLst/>
                <a:uLnTx/>
                <a:uFillTx/>
                <a:latin typeface="Garamond" pitchFamily="18" charset="0"/>
                <a:ea typeface="MS PGothic" pitchFamily="34" charset="-128"/>
                <a:cs typeface="+mn-cs"/>
              </a:rPr>
              <a:t>埃塞俄比</a:t>
            </a:r>
            <a:r>
              <a:rPr kumimoji="0" lang="ja-JP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F6F4F2"/>
                </a:solidFill>
                <a:effectLst/>
                <a:uLnTx/>
                <a:uFillTx/>
                <a:latin typeface="Garamond" pitchFamily="18" charset="0"/>
                <a:ea typeface="华文细黑" charset="-122"/>
                <a:cs typeface="+mn-cs"/>
              </a:rPr>
              <a:t>亚</a:t>
            </a:r>
            <a:r>
              <a:rPr kumimoji="0" lang="en-US" altLang="ja-JP" sz="3600" b="1" i="0" u="none" strike="noStrike" kern="1200" cap="none" spc="0" normalizeH="0" baseline="0" noProof="0">
                <a:ln>
                  <a:noFill/>
                </a:ln>
                <a:solidFill>
                  <a:srgbClr val="F6F4F2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t>)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F6F4F2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36925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7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7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7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7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8" grpId="0"/>
      <p:bldP spid="277509" grpId="0"/>
      <p:bldP spid="277514" grpId="0"/>
      <p:bldP spid="2775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200"/>
            <a:ext cx="9296400" cy="6858000"/>
          </a:xfrm>
        </p:spPr>
      </p:pic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5791200" y="2482850"/>
            <a:ext cx="2819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pitchFamily="18" charset="0"/>
                <a:ea typeface="MS PGothic" pitchFamily="34" charset="-128"/>
                <a:cs typeface="+mn-cs"/>
              </a:rPr>
              <a:t>基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5715000" y="3778250"/>
            <a:ext cx="28956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pitchFamily="18" charset="0"/>
                <a:ea typeface="华文细黑" charset="-122"/>
                <a:cs typeface="+mn-cs"/>
              </a:rPr>
              <a:t>亚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5791200" y="2482850"/>
            <a:ext cx="1778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pitchFamily="18" charset="0"/>
                <a:ea typeface="MS PGothic" pitchFamily="34" charset="-128"/>
                <a:cs typeface="+mn-cs"/>
              </a:rPr>
              <a:t>基列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5715000" y="3778250"/>
            <a:ext cx="21336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pitchFamily="18" charset="0"/>
                <a:ea typeface="华文细黑" charset="-122"/>
                <a:cs typeface="+mn-cs"/>
              </a:rPr>
              <a:t>亚扪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99335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rgbClr val="008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ja-JP" altLang="en-US" sz="4000"/>
              <a:t>以色列的区域</a:t>
            </a:r>
            <a:r>
              <a:rPr lang="en-US" altLang="ja-JP" sz="4000"/>
              <a:t> (</a:t>
            </a:r>
            <a:r>
              <a:rPr lang="ja-JP" altLang="en-US" sz="4000"/>
              <a:t>旧</a:t>
            </a:r>
            <a:r>
              <a:rPr lang="ja-JP" altLang="en-US" sz="4000">
                <a:ea typeface="华文细黑" charset="-122"/>
              </a:rPr>
              <a:t>约</a:t>
            </a:r>
            <a:r>
              <a:rPr lang="en-US" altLang="ja-JP" sz="4000"/>
              <a:t>)</a:t>
            </a:r>
            <a:endParaRPr lang="en-US" altLang="en-US" sz="4000"/>
          </a:p>
        </p:txBody>
      </p:sp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3276600" y="4419600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pitchFamily="18" charset="0"/>
                <a:ea typeface="MS PGothic" pitchFamily="34" charset="-128"/>
                <a:cs typeface="+mn-cs"/>
              </a:rPr>
              <a:t>犹大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3962400" y="2362200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pitchFamily="18" charset="0"/>
                <a:ea typeface="MS PGothic" pitchFamily="34" charset="-128"/>
                <a:cs typeface="+mn-cs"/>
              </a:rPr>
              <a:t>以色列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99338" name="Text Box 10"/>
          <p:cNvSpPr txBox="1">
            <a:spLocks noChangeArrowheads="1"/>
          </p:cNvSpPr>
          <p:nvPr/>
        </p:nvSpPr>
        <p:spPr bwMode="auto">
          <a:xfrm>
            <a:off x="4267200" y="1066800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pitchFamily="18" charset="0"/>
                <a:ea typeface="MS PGothic" pitchFamily="34" charset="-128"/>
                <a:cs typeface="+mn-cs"/>
              </a:rPr>
              <a:t>加利利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6096000" y="533400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pitchFamily="18" charset="0"/>
                <a:ea typeface="MS PGothic" pitchFamily="34" charset="-128"/>
                <a:cs typeface="+mn-cs"/>
              </a:rPr>
              <a:t>巴珊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99340" name="Text Box 12"/>
          <p:cNvSpPr txBox="1">
            <a:spLocks noChangeArrowheads="1"/>
          </p:cNvSpPr>
          <p:nvPr/>
        </p:nvSpPr>
        <p:spPr bwMode="auto">
          <a:xfrm>
            <a:off x="5715000" y="5181600"/>
            <a:ext cx="1689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pitchFamily="18" charset="0"/>
                <a:ea typeface="MS PGothic" pitchFamily="34" charset="-128"/>
                <a:cs typeface="+mn-cs"/>
              </a:rPr>
              <a:t>摩押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5715000" y="6324600"/>
            <a:ext cx="16891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pitchFamily="18" charset="0"/>
                <a:ea typeface="MS PGothic" pitchFamily="34" charset="-128"/>
                <a:cs typeface="+mn-cs"/>
              </a:rPr>
              <a:t>以</a:t>
            </a: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pitchFamily="18" charset="0"/>
                <a:ea typeface="华文细黑" charset="-122"/>
                <a:cs typeface="+mn-cs"/>
              </a:rPr>
              <a:t>东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99342" name="Text Box 14"/>
          <p:cNvSpPr txBox="1">
            <a:spLocks noChangeArrowheads="1"/>
          </p:cNvSpPr>
          <p:nvPr/>
        </p:nvSpPr>
        <p:spPr bwMode="auto">
          <a:xfrm>
            <a:off x="5715000" y="5181600"/>
            <a:ext cx="297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pitchFamily="18" charset="0"/>
                <a:ea typeface="MS PGothic" pitchFamily="34" charset="-128"/>
                <a:cs typeface="+mn-cs"/>
              </a:rPr>
              <a:t>摩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99343" name="Text Box 15"/>
          <p:cNvSpPr txBox="1">
            <a:spLocks noChangeArrowheads="1"/>
          </p:cNvSpPr>
          <p:nvPr/>
        </p:nvSpPr>
        <p:spPr bwMode="auto">
          <a:xfrm>
            <a:off x="5715000" y="6324600"/>
            <a:ext cx="3276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pitchFamily="18" charset="0"/>
                <a:ea typeface="MS PGothic" pitchFamily="34" charset="-128"/>
                <a:cs typeface="+mn-cs"/>
              </a:rPr>
              <a:t>以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7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08395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99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9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/>
      <p:bldP spid="99332" grpId="0"/>
      <p:bldP spid="99333" grpId="0"/>
      <p:bldP spid="99334" grpId="0"/>
      <p:bldP spid="99335" grpId="0" animBg="1"/>
      <p:bldP spid="99336" grpId="0"/>
      <p:bldP spid="99337" grpId="0"/>
      <p:bldP spid="99338" grpId="0"/>
      <p:bldP spid="99339" grpId="0"/>
      <p:bldP spid="99340" grpId="0"/>
      <p:bldP spid="99341" grpId="0"/>
      <p:bldP spid="99342" grpId="0"/>
      <p:bldP spid="9934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2768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685800" y="2667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13200">
                <a:latin typeface="Garamond" charset="0"/>
              </a:rPr>
              <a:t>佩特拉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0" y="914400"/>
            <a:ext cx="4953000" cy="17526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b="1">
                <a:solidFill>
                  <a:srgbClr val="996633"/>
                </a:solidFill>
                <a:ea typeface="SimSun" pitchFamily="2" charset="-122"/>
                <a:cs typeface="ＭＳ Ｐゴシック" charset="0"/>
              </a:rPr>
              <a:t>地理背景</a:t>
            </a:r>
          </a:p>
        </p:txBody>
      </p:sp>
      <p:graphicFrame>
        <p:nvGraphicFramePr>
          <p:cNvPr id="188418" name="Object 3"/>
          <p:cNvGraphicFramePr>
            <a:graphicFrameLocks noChangeAspect="1"/>
          </p:cNvGraphicFramePr>
          <p:nvPr/>
        </p:nvGraphicFramePr>
        <p:xfrm>
          <a:off x="0" y="0"/>
          <a:ext cx="47355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65" name="Photo Editor Photo" r:id="rId4" imgW="5133333" imgH="8097380" progId="MSPhotoEd.3">
                  <p:embed/>
                </p:oleObj>
              </mc:Choice>
              <mc:Fallback>
                <p:oleObj name="Photo Editor Photo" r:id="rId4" imgW="5133333" imgH="8097380" progId="MSPhotoEd.3">
                  <p:embed/>
                  <p:pic>
                    <p:nvPicPr>
                      <p:cNvPr id="18841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8163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7355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52" name="AutoShape 4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8200" y="6324600"/>
            <a:ext cx="685800" cy="533400"/>
          </a:xfrm>
          <a:prstGeom prst="actionButtonHom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63634"/>
              </a:solidFill>
              <a:effectLst/>
              <a:uLnTx/>
              <a:uFillTx/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104453" name="Text Box 5" descr="Purple mesh"/>
          <p:cNvSpPr txBox="1">
            <a:spLocks noChangeArrowheads="1"/>
          </p:cNvSpPr>
          <p:nvPr/>
        </p:nvSpPr>
        <p:spPr bwMode="auto">
          <a:xfrm>
            <a:off x="2400300" y="6262688"/>
            <a:ext cx="1235075" cy="519112"/>
          </a:xfrm>
          <a:prstGeom prst="rect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9DBD3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SimSun" charset="0"/>
              </a:rPr>
              <a:t>以东</a:t>
            </a:r>
          </a:p>
        </p:txBody>
      </p:sp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8305800" y="76200"/>
            <a:ext cx="8112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63634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444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63634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598d</a:t>
            </a:r>
          </a:p>
        </p:txBody>
      </p:sp>
      <p:sp>
        <p:nvSpPr>
          <p:cNvPr id="104455" name="Text Box 7" descr="Purple mesh"/>
          <p:cNvSpPr txBox="1">
            <a:spLocks noChangeArrowheads="1"/>
          </p:cNvSpPr>
          <p:nvPr/>
        </p:nvSpPr>
        <p:spPr bwMode="auto">
          <a:xfrm>
            <a:off x="2400300" y="5410200"/>
            <a:ext cx="1235075" cy="519113"/>
          </a:xfrm>
          <a:prstGeom prst="rect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9DBD3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SimSun" charset="0"/>
              </a:rPr>
              <a:t>以扫</a:t>
            </a:r>
          </a:p>
        </p:txBody>
      </p:sp>
      <p:sp>
        <p:nvSpPr>
          <p:cNvPr id="104456" name="AutoShape 8"/>
          <p:cNvSpPr>
            <a:spLocks noChangeArrowheads="1"/>
          </p:cNvSpPr>
          <p:nvPr/>
        </p:nvSpPr>
        <p:spPr bwMode="auto">
          <a:xfrm rot="16200000" flipV="1">
            <a:off x="2781300" y="5905500"/>
            <a:ext cx="533400" cy="457200"/>
          </a:xfrm>
          <a:prstGeom prst="leftArrow">
            <a:avLst>
              <a:gd name="adj1" fmla="val 50000"/>
              <a:gd name="adj2" fmla="val 291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63634"/>
              </a:solidFill>
              <a:effectLst/>
              <a:uLnTx/>
              <a:uFillTx/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104457" name="Text Box 9"/>
          <p:cNvSpPr txBox="1">
            <a:spLocks noChangeArrowheads="1"/>
          </p:cNvSpPr>
          <p:nvPr/>
        </p:nvSpPr>
        <p:spPr bwMode="auto">
          <a:xfrm>
            <a:off x="914400" y="4814888"/>
            <a:ext cx="1524000" cy="519112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9DBD3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SimSun" charset="0"/>
              </a:rPr>
              <a:t>以色列</a:t>
            </a:r>
          </a:p>
        </p:txBody>
      </p:sp>
      <p:sp>
        <p:nvSpPr>
          <p:cNvPr id="104458" name="Text Box 10"/>
          <p:cNvSpPr txBox="1">
            <a:spLocks noChangeArrowheads="1"/>
          </p:cNvSpPr>
          <p:nvPr/>
        </p:nvSpPr>
        <p:spPr bwMode="auto">
          <a:xfrm>
            <a:off x="1066800" y="3962400"/>
            <a:ext cx="1235075" cy="51911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9DBD3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SimSun" charset="0"/>
              </a:rPr>
              <a:t>雅各</a:t>
            </a:r>
          </a:p>
        </p:txBody>
      </p:sp>
      <p:sp>
        <p:nvSpPr>
          <p:cNvPr id="104459" name="AutoShape 11"/>
          <p:cNvSpPr>
            <a:spLocks noChangeArrowheads="1"/>
          </p:cNvSpPr>
          <p:nvPr/>
        </p:nvSpPr>
        <p:spPr bwMode="auto">
          <a:xfrm rot="16200000" flipV="1">
            <a:off x="1447800" y="4457700"/>
            <a:ext cx="533400" cy="457200"/>
          </a:xfrm>
          <a:prstGeom prst="leftArrow">
            <a:avLst>
              <a:gd name="adj1" fmla="val 50000"/>
              <a:gd name="adj2" fmla="val 291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63634"/>
              </a:solidFill>
              <a:effectLst/>
              <a:uLnTx/>
              <a:uFillTx/>
              <a:latin typeface="Times New Roman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98029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4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4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4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3" grpId="0" animBg="1"/>
      <p:bldP spid="104455" grpId="0" animBg="1"/>
      <p:bldP spid="104456" grpId="0" animBg="1"/>
      <p:bldP spid="104457" grpId="0" animBg="1"/>
      <p:bldP spid="104458" grpId="0" animBg="1"/>
      <p:bldP spid="10445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Picture 4" descr="Monasteryby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2" name="Picture 5" descr="MonasterybyAi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44958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172200"/>
            <a:ext cx="9144000" cy="685800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zh-CN" altLang="en-US" b="1">
                <a:latin typeface="Times New Roman" charset="0"/>
                <a:cs typeface="SimSun" charset="0"/>
              </a:rPr>
              <a:t>想像居住在这样的地理环境</a:t>
            </a:r>
            <a:r>
              <a:rPr lang="en-US" altLang="ja-JP" b="1">
                <a:latin typeface="Times New Roman" charset="0"/>
                <a:ea typeface="MS PGothic" charset="0"/>
              </a:rPr>
              <a:t>!</a:t>
            </a:r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196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313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41316" name="Picture 3" descr="SiqExit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7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7012" name="Rectangle 4"/>
            <p:cNvSpPr>
              <a:spLocks noChangeArrowheads="1"/>
            </p:cNvSpPr>
            <p:nvPr/>
          </p:nvSpPr>
          <p:spPr bwMode="auto">
            <a:xfrm>
              <a:off x="2208" y="0"/>
              <a:ext cx="35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t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4636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141314" name="Rectangle 5"/>
          <p:cNvSpPr>
            <a:spLocks noGrp="1" noChangeArrowheads="1"/>
          </p:cNvSpPr>
          <p:nvPr>
            <p:ph type="title"/>
          </p:nvPr>
        </p:nvSpPr>
        <p:spPr>
          <a:xfrm>
            <a:off x="2160588" y="304800"/>
            <a:ext cx="7092950" cy="1447800"/>
          </a:xfrm>
        </p:spPr>
        <p:txBody>
          <a:bodyPr/>
          <a:lstStyle/>
          <a:p>
            <a:pPr eaLnBrk="1" hangingPunct="1"/>
            <a:r>
              <a:rPr lang="zh-CN" altLang="en-US" sz="4800" b="1">
                <a:solidFill>
                  <a:srgbClr val="F3E7F3"/>
                </a:solidFill>
                <a:latin typeface="Times New Roman" charset="0"/>
              </a:rPr>
              <a:t>谁居住在佩特拉</a:t>
            </a:r>
            <a:r>
              <a:rPr lang="en-US" sz="4800" b="1" dirty="0">
                <a:solidFill>
                  <a:srgbClr val="F3E7F3"/>
                </a:solidFill>
                <a:latin typeface="Times New Roman" charset="0"/>
              </a:rPr>
              <a:t>?</a:t>
            </a:r>
            <a:endParaRPr lang="en-US" b="1" dirty="0">
              <a:latin typeface="Times New Roman" charset="0"/>
            </a:endParaRPr>
          </a:p>
        </p:txBody>
      </p:sp>
      <p:sp>
        <p:nvSpPr>
          <p:cNvPr id="427014" name="Rectangle 6"/>
          <p:cNvSpPr>
            <a:spLocks noChangeArrowheads="1"/>
          </p:cNvSpPr>
          <p:nvPr/>
        </p:nvSpPr>
        <p:spPr bwMode="auto">
          <a:xfrm>
            <a:off x="2590800" y="1752600"/>
            <a:ext cx="6705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95241"/>
              </a:buClr>
              <a:buSzPct val="65000"/>
              <a:buFont typeface="Wingdings" charset="0"/>
              <a:buChar char="v"/>
              <a:tabLst/>
              <a:defRPr/>
            </a:pPr>
            <a:r>
              <a:rPr lang="zh-CN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rPr>
              <a:t>何利人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14:6):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1850之前 (</a:t>
            </a:r>
            <a:r>
              <a:rPr kumimoji="0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“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西珥山</a:t>
            </a:r>
            <a:r>
              <a:rPr kumimoji="0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”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95241"/>
              </a:buClr>
              <a:buSzPct val="65000"/>
              <a:buFont typeface="Wingdings" charset="0"/>
              <a:buChar char="v"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以东人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1:12):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</a:b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主前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1850-552 (</a:t>
            </a:r>
            <a:r>
              <a:rPr kumimoji="0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“</a:t>
            </a:r>
            <a:r>
              <a:rPr kumimoji="0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Sela</a:t>
            </a:r>
            <a:r>
              <a:rPr kumimoji="0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”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Heb. </a:t>
            </a:r>
            <a:r>
              <a:rPr kumimoji="0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“石头”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95241"/>
              </a:buClr>
              <a:buSzPct val="65000"/>
              <a:buFont typeface="Wingdings" charset="0"/>
              <a:buChar char="v"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charset="0"/>
                <a:ea typeface="ＭＳ Ｐゴシック" charset="0"/>
              </a:rPr>
              <a:t>纳巴泰人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不在圣经里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)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</a:b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主前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552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-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</a:t>
            </a:r>
            <a:r>
              <a:rPr kumimoji="0" lang="zh-CN" alt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主后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106 (</a:t>
            </a:r>
            <a:r>
              <a:rPr kumimoji="0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“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Petra</a:t>
            </a:r>
            <a:r>
              <a:rPr kumimoji="0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”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Gr. </a:t>
            </a:r>
            <a:r>
              <a:rPr kumimoji="0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“石头”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95241"/>
              </a:buClr>
              <a:buSzPct val="65000"/>
              <a:buFont typeface="Wingdings" charset="0"/>
              <a:buChar char="v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罗马人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新约之后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)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Post-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AD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106 (</a:t>
            </a:r>
            <a:r>
              <a:rPr kumimoji="0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“</a:t>
            </a:r>
            <a:r>
              <a:rPr kumimoji="0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Hadriana</a:t>
            </a:r>
            <a:r>
              <a:rPr kumimoji="0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”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3E7F3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3E7F3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24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7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70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70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014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48200" y="0"/>
            <a:ext cx="3352800" cy="4572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b="1">
                <a:ea typeface="SimSun" pitchFamily="2" charset="-122"/>
                <a:cs typeface="ＭＳ Ｐゴシック" charset="0"/>
              </a:rPr>
              <a:t>国家地理有几篇文章提到</a:t>
            </a:r>
            <a:r>
              <a:rPr lang="en-US" altLang="ja-JP" b="1">
                <a:ea typeface="MS PGothic" pitchFamily="34" charset="-128"/>
                <a:cs typeface="ＭＳ Ｐゴシック" charset="0"/>
              </a:rPr>
              <a:t> Petra</a:t>
            </a:r>
            <a:r>
              <a:rPr lang="zh-CN" altLang="en-US" b="1">
                <a:ea typeface="SimSun" pitchFamily="2" charset="-122"/>
                <a:cs typeface="ＭＳ Ｐゴシック" charset="0"/>
              </a:rPr>
              <a:t>这地方从</a:t>
            </a:r>
            <a:r>
              <a:rPr lang="en-US" altLang="ja-JP" b="1">
                <a:ea typeface="MS PGothic" pitchFamily="34" charset="-128"/>
                <a:cs typeface="ＭＳ Ｐゴシック" charset="0"/>
              </a:rPr>
              <a:t> 1907</a:t>
            </a:r>
            <a:r>
              <a:rPr lang="zh-CN" altLang="en-US" b="1">
                <a:ea typeface="SimSun" pitchFamily="2" charset="-122"/>
                <a:cs typeface="ＭＳ Ｐゴシック" charset="0"/>
              </a:rPr>
              <a:t>年到现在</a:t>
            </a:r>
            <a:endParaRPr lang="zh-CN" altLang="en-US">
              <a:ea typeface="SimSun" pitchFamily="2" charset="-122"/>
              <a:cs typeface="ＭＳ Ｐゴシック" charset="0"/>
            </a:endParaRP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subTitle" idx="1"/>
          </p:nvPr>
        </p:nvSpPr>
        <p:spPr>
          <a:xfrm rot="10800000" flipV="1">
            <a:off x="5029200" y="6248400"/>
            <a:ext cx="3810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Times New Roman" charset="0"/>
                <a:ea typeface="MS PGothic" charset="0"/>
              </a:rPr>
              <a:t>Here</a:t>
            </a:r>
            <a:r>
              <a:rPr lang="ja-JP" altLang="en-US">
                <a:latin typeface="Arial" charset="0"/>
                <a:ea typeface="MS PGothic" charset="0"/>
              </a:rPr>
              <a:t>’</a:t>
            </a:r>
            <a:r>
              <a:rPr lang="en-US" altLang="ja-JP">
                <a:latin typeface="Times New Roman" charset="0"/>
                <a:ea typeface="MS PGothic" charset="0"/>
              </a:rPr>
              <a:t>s Dec. 1998</a:t>
            </a:r>
            <a:endParaRPr lang="en-US">
              <a:latin typeface="Times New Roman" charset="0"/>
              <a:ea typeface="MS PGothic" charset="0"/>
            </a:endParaRPr>
          </a:p>
        </p:txBody>
      </p:sp>
      <p:pic>
        <p:nvPicPr>
          <p:cNvPr id="190467" name="Picture 4" descr="298LC0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2475">
            <a:off x="0" y="-273050"/>
            <a:ext cx="4718050" cy="713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29775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Petra Article Front Page</a:t>
            </a:r>
          </a:p>
        </p:txBody>
      </p:sp>
      <p:sp>
        <p:nvSpPr>
          <p:cNvPr id="14541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endParaRPr lang="en-US">
              <a:latin typeface="Times New Roman" charset="0"/>
            </a:endParaRPr>
          </a:p>
        </p:txBody>
      </p:sp>
      <p:grpSp>
        <p:nvGrpSpPr>
          <p:cNvPr id="145411" name="Group 4"/>
          <p:cNvGrpSpPr>
            <a:grpSpLocks/>
          </p:cNvGrpSpPr>
          <p:nvPr/>
        </p:nvGrpSpPr>
        <p:grpSpPr bwMode="auto">
          <a:xfrm>
            <a:off x="0" y="0"/>
            <a:ext cx="9144000" cy="7010400"/>
            <a:chOff x="0" y="0"/>
            <a:chExt cx="5760" cy="4416"/>
          </a:xfrm>
        </p:grpSpPr>
        <p:pic>
          <p:nvPicPr>
            <p:cNvPr id="145412" name="Picture 5" descr="ArticleIntro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5413" name="Picture 6" descr="ArticleIntro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2864" cy="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07504" y="5013176"/>
            <a:ext cx="4536504" cy="1296144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6600" b="1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Arial"/>
                <a:cs typeface="Arial"/>
              </a:rPr>
              <a:t>佩特拉</a:t>
            </a:r>
            <a:endParaRPr kumimoji="0" lang="en-US" sz="6600" b="1" i="0" u="none" strike="noStrike" kern="0" cap="none" spc="0" normalizeH="0" baseline="0" noProof="0">
              <a:ln>
                <a:noFill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4" descr="Siq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r="9775"/>
          <a:stretch>
            <a:fillRect/>
          </a:stretch>
        </p:blipFill>
        <p:spPr>
          <a:xfrm>
            <a:off x="0" y="-41275"/>
            <a:ext cx="9144000" cy="6975475"/>
          </a:xfrm>
        </p:spPr>
      </p:pic>
      <p:sp>
        <p:nvSpPr>
          <p:cNvPr id="39941" name="Rectangle 5"/>
          <p:cNvSpPr>
            <a:spLocks noGrp="1" noChangeArrowheads="1"/>
          </p:cNvSpPr>
          <p:nvPr>
            <p:ph type="title"/>
          </p:nvPr>
        </p:nvSpPr>
        <p:spPr>
          <a:xfrm>
            <a:off x="-76200" y="152400"/>
            <a:ext cx="4503738" cy="1260475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>
                <a:solidFill>
                  <a:srgbClr val="FFFFFF"/>
                </a:solidFill>
                <a:latin typeface="Arial" charset="0"/>
                <a:cs typeface="Geneva" charset="0"/>
              </a:rPr>
              <a:t>The Siq </a:t>
            </a:r>
            <a:r>
              <a:rPr lang="zh-CN" altLang="en-US" sz="2800" b="1">
                <a:solidFill>
                  <a:srgbClr val="FFFFFF"/>
                </a:solidFill>
                <a:latin typeface="Arial" charset="0"/>
                <a:cs typeface="Geneva" charset="0"/>
              </a:rPr>
              <a:t>（窄洞出口）</a:t>
            </a:r>
            <a:br>
              <a:rPr lang="en-US" altLang="ja-JP" sz="4800" b="1">
                <a:solidFill>
                  <a:srgbClr val="FFFFFF"/>
                </a:solidFill>
                <a:latin typeface="Arial" charset="0"/>
                <a:cs typeface="Geneva" charset="0"/>
              </a:rPr>
            </a:br>
            <a:r>
              <a:rPr lang="en-US" altLang="ja-JP" sz="3200" b="1">
                <a:solidFill>
                  <a:srgbClr val="FFFFFF"/>
                </a:solidFill>
                <a:latin typeface="Arial" charset="0"/>
                <a:cs typeface="Geneva" charset="0"/>
              </a:rPr>
              <a:t>(pronounced "seek")</a:t>
            </a:r>
            <a:endParaRPr lang="en-US" sz="3200" b="1">
              <a:solidFill>
                <a:srgbClr val="FFFFFF"/>
              </a:solidFill>
              <a:latin typeface="Arial" charset="0"/>
              <a:cs typeface="Geneva" charset="0"/>
            </a:endParaRP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0" y="1676400"/>
            <a:ext cx="3962400" cy="1981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佩特拉的唯一入口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9944" name="AutoShape 8"/>
          <p:cNvSpPr>
            <a:spLocks noChangeArrowheads="1"/>
          </p:cNvSpPr>
          <p:nvPr/>
        </p:nvSpPr>
        <p:spPr bwMode="auto">
          <a:xfrm rot="-1080250">
            <a:off x="0" y="5257800"/>
            <a:ext cx="4343400" cy="1066800"/>
          </a:xfrm>
          <a:prstGeom prst="rightArrowCallout">
            <a:avLst>
              <a:gd name="adj1" fmla="val 25000"/>
              <a:gd name="adj2" fmla="val 25000"/>
              <a:gd name="adj3" fmla="val 67857"/>
              <a:gd name="adj4" fmla="val 72574"/>
            </a:avLst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水道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96613" name="Text Box 9"/>
          <p:cNvSpPr txBox="1">
            <a:spLocks noChangeArrowheads="1"/>
          </p:cNvSpPr>
          <p:nvPr/>
        </p:nvSpPr>
        <p:spPr bwMode="auto">
          <a:xfrm>
            <a:off x="9455150" y="76200"/>
            <a:ext cx="1589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OTS 598c</a:t>
            </a:r>
          </a:p>
        </p:txBody>
      </p:sp>
    </p:spTree>
    <p:extLst>
      <p:ext uri="{BB962C8B-B14F-4D97-AF65-F5344CB8AC3E}">
        <p14:creationId xmlns:p14="http://schemas.microsoft.com/office/powerpoint/2010/main" val="196090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animBg="1"/>
      <p:bldP spid="39943" grpId="0" animBg="1"/>
      <p:bldP spid="3994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2" descr="Watercoars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zh-CN" altLang="en-US" sz="4000" b="1">
                <a:latin typeface="Times New Roman" charset="0"/>
              </a:rPr>
              <a:t>水道被埋了几百年</a:t>
            </a:r>
            <a:endParaRPr lang="en-US" sz="4000">
              <a:latin typeface="Times New Roman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Petra Map</a:t>
            </a:r>
          </a:p>
        </p:txBody>
      </p:sp>
      <p:sp>
        <p:nvSpPr>
          <p:cNvPr id="43725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E7F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151555" name="Picture 4" descr="Petra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1534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253" name="Freeform 5"/>
          <p:cNvSpPr>
            <a:spLocks/>
          </p:cNvSpPr>
          <p:nvPr/>
        </p:nvSpPr>
        <p:spPr bwMode="auto">
          <a:xfrm>
            <a:off x="5556250" y="4260850"/>
            <a:ext cx="2730500" cy="596900"/>
          </a:xfrm>
          <a:custGeom>
            <a:avLst/>
            <a:gdLst/>
            <a:ahLst/>
            <a:cxnLst>
              <a:cxn ang="0">
                <a:pos x="1720" y="316"/>
              </a:cxn>
              <a:cxn ang="0">
                <a:pos x="1648" y="340"/>
              </a:cxn>
              <a:cxn ang="0">
                <a:pos x="1592" y="332"/>
              </a:cxn>
              <a:cxn ang="0">
                <a:pos x="1580" y="320"/>
              </a:cxn>
              <a:cxn ang="0">
                <a:pos x="1516" y="300"/>
              </a:cxn>
              <a:cxn ang="0">
                <a:pos x="1468" y="264"/>
              </a:cxn>
              <a:cxn ang="0">
                <a:pos x="1428" y="284"/>
              </a:cxn>
              <a:cxn ang="0">
                <a:pos x="1356" y="324"/>
              </a:cxn>
              <a:cxn ang="0">
                <a:pos x="1332" y="340"/>
              </a:cxn>
              <a:cxn ang="0">
                <a:pos x="1320" y="352"/>
              </a:cxn>
              <a:cxn ang="0">
                <a:pos x="1268" y="372"/>
              </a:cxn>
              <a:cxn ang="0">
                <a:pos x="1192" y="368"/>
              </a:cxn>
              <a:cxn ang="0">
                <a:pos x="1184" y="344"/>
              </a:cxn>
              <a:cxn ang="0">
                <a:pos x="1172" y="280"/>
              </a:cxn>
              <a:cxn ang="0">
                <a:pos x="1164" y="256"/>
              </a:cxn>
              <a:cxn ang="0">
                <a:pos x="1092" y="208"/>
              </a:cxn>
              <a:cxn ang="0">
                <a:pos x="1064" y="216"/>
              </a:cxn>
              <a:cxn ang="0">
                <a:pos x="1056" y="228"/>
              </a:cxn>
              <a:cxn ang="0">
                <a:pos x="1032" y="240"/>
              </a:cxn>
              <a:cxn ang="0">
                <a:pos x="1008" y="256"/>
              </a:cxn>
              <a:cxn ang="0">
                <a:pos x="984" y="304"/>
              </a:cxn>
              <a:cxn ang="0">
                <a:pos x="932" y="320"/>
              </a:cxn>
              <a:cxn ang="0">
                <a:pos x="896" y="304"/>
              </a:cxn>
              <a:cxn ang="0">
                <a:pos x="888" y="280"/>
              </a:cxn>
              <a:cxn ang="0">
                <a:pos x="864" y="268"/>
              </a:cxn>
              <a:cxn ang="0">
                <a:pos x="804" y="120"/>
              </a:cxn>
              <a:cxn ang="0">
                <a:pos x="708" y="36"/>
              </a:cxn>
              <a:cxn ang="0">
                <a:pos x="676" y="0"/>
              </a:cxn>
              <a:cxn ang="0">
                <a:pos x="540" y="28"/>
              </a:cxn>
              <a:cxn ang="0">
                <a:pos x="516" y="48"/>
              </a:cxn>
              <a:cxn ang="0">
                <a:pos x="476" y="100"/>
              </a:cxn>
              <a:cxn ang="0">
                <a:pos x="452" y="112"/>
              </a:cxn>
              <a:cxn ang="0">
                <a:pos x="372" y="164"/>
              </a:cxn>
              <a:cxn ang="0">
                <a:pos x="332" y="88"/>
              </a:cxn>
              <a:cxn ang="0">
                <a:pos x="276" y="48"/>
              </a:cxn>
              <a:cxn ang="0">
                <a:pos x="168" y="64"/>
              </a:cxn>
              <a:cxn ang="0">
                <a:pos x="80" y="100"/>
              </a:cxn>
              <a:cxn ang="0">
                <a:pos x="48" y="160"/>
              </a:cxn>
              <a:cxn ang="0">
                <a:pos x="0" y="180"/>
              </a:cxn>
            </a:cxnLst>
            <a:rect l="0" t="0" r="r" b="b"/>
            <a:pathLst>
              <a:path w="1720" h="376">
                <a:moveTo>
                  <a:pt x="1720" y="316"/>
                </a:moveTo>
                <a:cubicBezTo>
                  <a:pt x="1658" y="337"/>
                  <a:pt x="1683" y="331"/>
                  <a:pt x="1648" y="340"/>
                </a:cubicBezTo>
                <a:cubicBezTo>
                  <a:pt x="1629" y="338"/>
                  <a:pt x="1607" y="342"/>
                  <a:pt x="1592" y="332"/>
                </a:cubicBezTo>
                <a:cubicBezTo>
                  <a:pt x="1587" y="328"/>
                  <a:pt x="1584" y="322"/>
                  <a:pt x="1580" y="320"/>
                </a:cubicBezTo>
                <a:cubicBezTo>
                  <a:pt x="1560" y="309"/>
                  <a:pt x="1534" y="312"/>
                  <a:pt x="1516" y="300"/>
                </a:cubicBezTo>
                <a:cubicBezTo>
                  <a:pt x="1497" y="287"/>
                  <a:pt x="1482" y="278"/>
                  <a:pt x="1468" y="264"/>
                </a:cubicBezTo>
                <a:cubicBezTo>
                  <a:pt x="1453" y="267"/>
                  <a:pt x="1428" y="284"/>
                  <a:pt x="1428" y="284"/>
                </a:cubicBezTo>
                <a:cubicBezTo>
                  <a:pt x="1406" y="316"/>
                  <a:pt x="1384" y="307"/>
                  <a:pt x="1356" y="324"/>
                </a:cubicBezTo>
                <a:cubicBezTo>
                  <a:pt x="1347" y="328"/>
                  <a:pt x="1338" y="333"/>
                  <a:pt x="1332" y="340"/>
                </a:cubicBezTo>
                <a:cubicBezTo>
                  <a:pt x="1328" y="344"/>
                  <a:pt x="1324" y="349"/>
                  <a:pt x="1320" y="352"/>
                </a:cubicBezTo>
                <a:cubicBezTo>
                  <a:pt x="1303" y="361"/>
                  <a:pt x="1284" y="361"/>
                  <a:pt x="1268" y="372"/>
                </a:cubicBezTo>
                <a:cubicBezTo>
                  <a:pt x="1242" y="370"/>
                  <a:pt x="1216" y="376"/>
                  <a:pt x="1192" y="368"/>
                </a:cubicBezTo>
                <a:cubicBezTo>
                  <a:pt x="1184" y="365"/>
                  <a:pt x="1184" y="344"/>
                  <a:pt x="1184" y="344"/>
                </a:cubicBezTo>
                <a:cubicBezTo>
                  <a:pt x="1180" y="322"/>
                  <a:pt x="1177" y="300"/>
                  <a:pt x="1172" y="280"/>
                </a:cubicBezTo>
                <a:cubicBezTo>
                  <a:pt x="1169" y="271"/>
                  <a:pt x="1171" y="260"/>
                  <a:pt x="1164" y="256"/>
                </a:cubicBezTo>
                <a:cubicBezTo>
                  <a:pt x="1141" y="241"/>
                  <a:pt x="1117" y="216"/>
                  <a:pt x="1092" y="208"/>
                </a:cubicBezTo>
                <a:cubicBezTo>
                  <a:pt x="1082" y="211"/>
                  <a:pt x="1072" y="210"/>
                  <a:pt x="1064" y="216"/>
                </a:cubicBezTo>
                <a:cubicBezTo>
                  <a:pt x="1060" y="218"/>
                  <a:pt x="1059" y="224"/>
                  <a:pt x="1056" y="228"/>
                </a:cubicBezTo>
                <a:cubicBezTo>
                  <a:pt x="1042" y="241"/>
                  <a:pt x="1046" y="231"/>
                  <a:pt x="1032" y="240"/>
                </a:cubicBezTo>
                <a:cubicBezTo>
                  <a:pt x="1023" y="244"/>
                  <a:pt x="1008" y="256"/>
                  <a:pt x="1008" y="256"/>
                </a:cubicBezTo>
                <a:cubicBezTo>
                  <a:pt x="1004" y="266"/>
                  <a:pt x="994" y="297"/>
                  <a:pt x="984" y="304"/>
                </a:cubicBezTo>
                <a:cubicBezTo>
                  <a:pt x="970" y="312"/>
                  <a:pt x="947" y="314"/>
                  <a:pt x="932" y="320"/>
                </a:cubicBezTo>
                <a:cubicBezTo>
                  <a:pt x="914" y="317"/>
                  <a:pt x="905" y="320"/>
                  <a:pt x="896" y="304"/>
                </a:cubicBezTo>
                <a:cubicBezTo>
                  <a:pt x="891" y="296"/>
                  <a:pt x="896" y="282"/>
                  <a:pt x="888" y="280"/>
                </a:cubicBezTo>
                <a:cubicBezTo>
                  <a:pt x="871" y="274"/>
                  <a:pt x="879" y="278"/>
                  <a:pt x="864" y="268"/>
                </a:cubicBezTo>
                <a:cubicBezTo>
                  <a:pt x="835" y="225"/>
                  <a:pt x="851" y="151"/>
                  <a:pt x="804" y="120"/>
                </a:cubicBezTo>
                <a:cubicBezTo>
                  <a:pt x="786" y="68"/>
                  <a:pt x="741" y="69"/>
                  <a:pt x="708" y="36"/>
                </a:cubicBezTo>
                <a:cubicBezTo>
                  <a:pt x="703" y="23"/>
                  <a:pt x="688" y="4"/>
                  <a:pt x="676" y="0"/>
                </a:cubicBezTo>
                <a:cubicBezTo>
                  <a:pt x="640" y="2"/>
                  <a:pt x="574" y="16"/>
                  <a:pt x="540" y="28"/>
                </a:cubicBezTo>
                <a:cubicBezTo>
                  <a:pt x="532" y="35"/>
                  <a:pt x="522" y="40"/>
                  <a:pt x="516" y="48"/>
                </a:cubicBezTo>
                <a:cubicBezTo>
                  <a:pt x="502" y="64"/>
                  <a:pt x="500" y="91"/>
                  <a:pt x="476" y="100"/>
                </a:cubicBezTo>
                <a:cubicBezTo>
                  <a:pt x="459" y="105"/>
                  <a:pt x="467" y="101"/>
                  <a:pt x="452" y="112"/>
                </a:cubicBezTo>
                <a:cubicBezTo>
                  <a:pt x="437" y="133"/>
                  <a:pt x="398" y="155"/>
                  <a:pt x="372" y="164"/>
                </a:cubicBezTo>
                <a:cubicBezTo>
                  <a:pt x="355" y="139"/>
                  <a:pt x="349" y="111"/>
                  <a:pt x="332" y="88"/>
                </a:cubicBezTo>
                <a:cubicBezTo>
                  <a:pt x="323" y="63"/>
                  <a:pt x="295" y="61"/>
                  <a:pt x="276" y="48"/>
                </a:cubicBezTo>
                <a:cubicBezTo>
                  <a:pt x="237" y="50"/>
                  <a:pt x="204" y="54"/>
                  <a:pt x="168" y="64"/>
                </a:cubicBezTo>
                <a:cubicBezTo>
                  <a:pt x="136" y="95"/>
                  <a:pt x="124" y="95"/>
                  <a:pt x="80" y="100"/>
                </a:cubicBezTo>
                <a:cubicBezTo>
                  <a:pt x="64" y="122"/>
                  <a:pt x="72" y="143"/>
                  <a:pt x="48" y="160"/>
                </a:cubicBezTo>
                <a:cubicBezTo>
                  <a:pt x="35" y="178"/>
                  <a:pt x="20" y="180"/>
                  <a:pt x="0" y="180"/>
                </a:cubicBezTo>
              </a:path>
            </a:pathLst>
          </a:custGeom>
          <a:noFill/>
          <a:ln w="3810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5220072" y="5944889"/>
            <a:ext cx="2880320" cy="652463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Arial"/>
                <a:cs typeface="Arial"/>
              </a:rPr>
              <a:t>佩特拉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37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2225"/>
            <a:ext cx="9220200" cy="69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05" name="Freeform 9"/>
          <p:cNvSpPr>
            <a:spLocks/>
          </p:cNvSpPr>
          <p:nvPr/>
        </p:nvSpPr>
        <p:spPr bwMode="auto">
          <a:xfrm>
            <a:off x="-76200" y="1214438"/>
            <a:ext cx="3322638" cy="2960687"/>
          </a:xfrm>
          <a:custGeom>
            <a:avLst/>
            <a:gdLst>
              <a:gd name="T0" fmla="*/ 3322638 w 2093"/>
              <a:gd name="T1" fmla="*/ 2946400 h 1865"/>
              <a:gd name="T2" fmla="*/ 3254375 w 2093"/>
              <a:gd name="T3" fmla="*/ 2922587 h 1865"/>
              <a:gd name="T4" fmla="*/ 3117850 w 2093"/>
              <a:gd name="T5" fmla="*/ 2900362 h 1865"/>
              <a:gd name="T6" fmla="*/ 2789238 w 2093"/>
              <a:gd name="T7" fmla="*/ 2816225 h 1865"/>
              <a:gd name="T8" fmla="*/ 2736850 w 2093"/>
              <a:gd name="T9" fmla="*/ 2717800 h 1865"/>
              <a:gd name="T10" fmla="*/ 2598738 w 2093"/>
              <a:gd name="T11" fmla="*/ 2649537 h 1865"/>
              <a:gd name="T12" fmla="*/ 2476500 w 2093"/>
              <a:gd name="T13" fmla="*/ 2573337 h 1865"/>
              <a:gd name="T14" fmla="*/ 2378075 w 2093"/>
              <a:gd name="T15" fmla="*/ 2328862 h 1865"/>
              <a:gd name="T16" fmla="*/ 2233613 w 2093"/>
              <a:gd name="T17" fmla="*/ 2222500 h 1865"/>
              <a:gd name="T18" fmla="*/ 2141538 w 2093"/>
              <a:gd name="T19" fmla="*/ 2146300 h 1865"/>
              <a:gd name="T20" fmla="*/ 2209800 w 2093"/>
              <a:gd name="T21" fmla="*/ 2108200 h 1865"/>
              <a:gd name="T22" fmla="*/ 2165350 w 2093"/>
              <a:gd name="T23" fmla="*/ 2001837 h 1865"/>
              <a:gd name="T24" fmla="*/ 2141538 w 2093"/>
              <a:gd name="T25" fmla="*/ 1970087 h 1865"/>
              <a:gd name="T26" fmla="*/ 2095500 w 2093"/>
              <a:gd name="T27" fmla="*/ 1863725 h 1865"/>
              <a:gd name="T28" fmla="*/ 2027238 w 2093"/>
              <a:gd name="T29" fmla="*/ 1825625 h 1865"/>
              <a:gd name="T30" fmla="*/ 1874838 w 2093"/>
              <a:gd name="T31" fmla="*/ 1765300 h 1865"/>
              <a:gd name="T32" fmla="*/ 1806575 w 2093"/>
              <a:gd name="T33" fmla="*/ 1697037 h 1865"/>
              <a:gd name="T34" fmla="*/ 1746250 w 2093"/>
              <a:gd name="T35" fmla="*/ 1643062 h 1865"/>
              <a:gd name="T36" fmla="*/ 1692275 w 2093"/>
              <a:gd name="T37" fmla="*/ 1574800 h 1865"/>
              <a:gd name="T38" fmla="*/ 1501775 w 2093"/>
              <a:gd name="T39" fmla="*/ 1422400 h 1865"/>
              <a:gd name="T40" fmla="*/ 1219200 w 2093"/>
              <a:gd name="T41" fmla="*/ 1430337 h 1865"/>
              <a:gd name="T42" fmla="*/ 1158875 w 2093"/>
              <a:gd name="T43" fmla="*/ 1392237 h 1865"/>
              <a:gd name="T44" fmla="*/ 960438 w 2093"/>
              <a:gd name="T45" fmla="*/ 1254125 h 1865"/>
              <a:gd name="T46" fmla="*/ 930275 w 2093"/>
              <a:gd name="T47" fmla="*/ 1185862 h 1865"/>
              <a:gd name="T48" fmla="*/ 876300 w 2093"/>
              <a:gd name="T49" fmla="*/ 1071562 h 1865"/>
              <a:gd name="T50" fmla="*/ 831850 w 2093"/>
              <a:gd name="T51" fmla="*/ 1017587 h 1865"/>
              <a:gd name="T52" fmla="*/ 785813 w 2093"/>
              <a:gd name="T53" fmla="*/ 935037 h 1865"/>
              <a:gd name="T54" fmla="*/ 571500 w 2093"/>
              <a:gd name="T55" fmla="*/ 873125 h 1865"/>
              <a:gd name="T56" fmla="*/ 419100 w 2093"/>
              <a:gd name="T57" fmla="*/ 782637 h 1865"/>
              <a:gd name="T58" fmla="*/ 274638 w 2093"/>
              <a:gd name="T59" fmla="*/ 720725 h 1865"/>
              <a:gd name="T60" fmla="*/ 206375 w 2093"/>
              <a:gd name="T61" fmla="*/ 758825 h 1865"/>
              <a:gd name="T62" fmla="*/ 190500 w 2093"/>
              <a:gd name="T63" fmla="*/ 546100 h 1865"/>
              <a:gd name="T64" fmla="*/ 146050 w 2093"/>
              <a:gd name="T65" fmla="*/ 477837 h 1865"/>
              <a:gd name="T66" fmla="*/ 0 w 2093"/>
              <a:gd name="T67" fmla="*/ 287337 h 1865"/>
              <a:gd name="T68" fmla="*/ 15875 w 2093"/>
              <a:gd name="T69" fmla="*/ 255587 h 1865"/>
              <a:gd name="T70" fmla="*/ 69850 w 2093"/>
              <a:gd name="T71" fmla="*/ 241300 h 1865"/>
              <a:gd name="T72" fmla="*/ 312738 w 2093"/>
              <a:gd name="T73" fmla="*/ 217487 h 1865"/>
              <a:gd name="T74" fmla="*/ 228600 w 2093"/>
              <a:gd name="T75" fmla="*/ 80962 h 1865"/>
              <a:gd name="T76" fmla="*/ 198438 w 2093"/>
              <a:gd name="T77" fmla="*/ 65087 h 1865"/>
              <a:gd name="T78" fmla="*/ 244475 w 2093"/>
              <a:gd name="T79" fmla="*/ 80962 h 1865"/>
              <a:gd name="T80" fmla="*/ 450850 w 2093"/>
              <a:gd name="T81" fmla="*/ 73025 h 1865"/>
              <a:gd name="T82" fmla="*/ 457200 w 2093"/>
              <a:gd name="T83" fmla="*/ 4762 h 1865"/>
              <a:gd name="T84" fmla="*/ 473075 w 2093"/>
              <a:gd name="T85" fmla="*/ 4762 h 186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2093" h="1865">
                <a:moveTo>
                  <a:pt x="2093" y="1856"/>
                </a:moveTo>
                <a:cubicBezTo>
                  <a:pt x="2067" y="1865"/>
                  <a:pt x="2070" y="1854"/>
                  <a:pt x="2050" y="1841"/>
                </a:cubicBezTo>
                <a:cubicBezTo>
                  <a:pt x="2031" y="1828"/>
                  <a:pt x="1976" y="1828"/>
                  <a:pt x="1964" y="1827"/>
                </a:cubicBezTo>
                <a:cubicBezTo>
                  <a:pt x="1920" y="1765"/>
                  <a:pt x="1825" y="1783"/>
                  <a:pt x="1757" y="1774"/>
                </a:cubicBezTo>
                <a:cubicBezTo>
                  <a:pt x="1770" y="1736"/>
                  <a:pt x="1775" y="1723"/>
                  <a:pt x="1724" y="1712"/>
                </a:cubicBezTo>
                <a:cubicBezTo>
                  <a:pt x="1691" y="1685"/>
                  <a:pt x="1672" y="1683"/>
                  <a:pt x="1637" y="1669"/>
                </a:cubicBezTo>
                <a:cubicBezTo>
                  <a:pt x="1609" y="1658"/>
                  <a:pt x="1585" y="1636"/>
                  <a:pt x="1560" y="1621"/>
                </a:cubicBezTo>
                <a:cubicBezTo>
                  <a:pt x="1550" y="1585"/>
                  <a:pt x="1524" y="1503"/>
                  <a:pt x="1498" y="1467"/>
                </a:cubicBezTo>
                <a:cubicBezTo>
                  <a:pt x="1477" y="1438"/>
                  <a:pt x="1437" y="1418"/>
                  <a:pt x="1407" y="1400"/>
                </a:cubicBezTo>
                <a:cubicBezTo>
                  <a:pt x="1378" y="1366"/>
                  <a:pt x="1379" y="1370"/>
                  <a:pt x="1349" y="1352"/>
                </a:cubicBezTo>
                <a:cubicBezTo>
                  <a:pt x="1340" y="1324"/>
                  <a:pt x="1365" y="1332"/>
                  <a:pt x="1392" y="1328"/>
                </a:cubicBezTo>
                <a:cubicBezTo>
                  <a:pt x="1386" y="1281"/>
                  <a:pt x="1395" y="1303"/>
                  <a:pt x="1364" y="1261"/>
                </a:cubicBezTo>
                <a:cubicBezTo>
                  <a:pt x="1359" y="1254"/>
                  <a:pt x="1349" y="1241"/>
                  <a:pt x="1349" y="1241"/>
                </a:cubicBezTo>
                <a:cubicBezTo>
                  <a:pt x="1342" y="1220"/>
                  <a:pt x="1333" y="1192"/>
                  <a:pt x="1320" y="1174"/>
                </a:cubicBezTo>
                <a:cubicBezTo>
                  <a:pt x="1306" y="1155"/>
                  <a:pt x="1300" y="1158"/>
                  <a:pt x="1277" y="1150"/>
                </a:cubicBezTo>
                <a:cubicBezTo>
                  <a:pt x="1242" y="1138"/>
                  <a:pt x="1217" y="1120"/>
                  <a:pt x="1181" y="1112"/>
                </a:cubicBezTo>
                <a:cubicBezTo>
                  <a:pt x="1173" y="1087"/>
                  <a:pt x="1163" y="1076"/>
                  <a:pt x="1138" y="1069"/>
                </a:cubicBezTo>
                <a:cubicBezTo>
                  <a:pt x="1127" y="1052"/>
                  <a:pt x="1116" y="1046"/>
                  <a:pt x="1100" y="1035"/>
                </a:cubicBezTo>
                <a:cubicBezTo>
                  <a:pt x="1093" y="1015"/>
                  <a:pt x="1084" y="1003"/>
                  <a:pt x="1066" y="992"/>
                </a:cubicBezTo>
                <a:cubicBezTo>
                  <a:pt x="1048" y="938"/>
                  <a:pt x="995" y="914"/>
                  <a:pt x="946" y="896"/>
                </a:cubicBezTo>
                <a:cubicBezTo>
                  <a:pt x="887" y="898"/>
                  <a:pt x="827" y="902"/>
                  <a:pt x="768" y="901"/>
                </a:cubicBezTo>
                <a:cubicBezTo>
                  <a:pt x="748" y="900"/>
                  <a:pt x="743" y="888"/>
                  <a:pt x="730" y="877"/>
                </a:cubicBezTo>
                <a:cubicBezTo>
                  <a:pt x="693" y="845"/>
                  <a:pt x="653" y="803"/>
                  <a:pt x="605" y="790"/>
                </a:cubicBezTo>
                <a:cubicBezTo>
                  <a:pt x="584" y="777"/>
                  <a:pt x="579" y="772"/>
                  <a:pt x="586" y="747"/>
                </a:cubicBezTo>
                <a:cubicBezTo>
                  <a:pt x="582" y="711"/>
                  <a:pt x="588" y="687"/>
                  <a:pt x="552" y="675"/>
                </a:cubicBezTo>
                <a:cubicBezTo>
                  <a:pt x="541" y="658"/>
                  <a:pt x="543" y="648"/>
                  <a:pt x="524" y="641"/>
                </a:cubicBezTo>
                <a:cubicBezTo>
                  <a:pt x="513" y="625"/>
                  <a:pt x="509" y="602"/>
                  <a:pt x="495" y="589"/>
                </a:cubicBezTo>
                <a:cubicBezTo>
                  <a:pt x="457" y="555"/>
                  <a:pt x="408" y="557"/>
                  <a:pt x="360" y="550"/>
                </a:cubicBezTo>
                <a:cubicBezTo>
                  <a:pt x="328" y="530"/>
                  <a:pt x="302" y="503"/>
                  <a:pt x="264" y="493"/>
                </a:cubicBezTo>
                <a:cubicBezTo>
                  <a:pt x="233" y="476"/>
                  <a:pt x="206" y="465"/>
                  <a:pt x="173" y="454"/>
                </a:cubicBezTo>
                <a:cubicBezTo>
                  <a:pt x="151" y="460"/>
                  <a:pt x="150" y="471"/>
                  <a:pt x="130" y="478"/>
                </a:cubicBezTo>
                <a:cubicBezTo>
                  <a:pt x="110" y="423"/>
                  <a:pt x="136" y="500"/>
                  <a:pt x="120" y="344"/>
                </a:cubicBezTo>
                <a:cubicBezTo>
                  <a:pt x="119" y="332"/>
                  <a:pt x="99" y="311"/>
                  <a:pt x="92" y="301"/>
                </a:cubicBezTo>
                <a:cubicBezTo>
                  <a:pt x="79" y="251"/>
                  <a:pt x="18" y="231"/>
                  <a:pt x="0" y="181"/>
                </a:cubicBezTo>
                <a:cubicBezTo>
                  <a:pt x="3" y="174"/>
                  <a:pt x="4" y="166"/>
                  <a:pt x="10" y="161"/>
                </a:cubicBezTo>
                <a:cubicBezTo>
                  <a:pt x="19" y="154"/>
                  <a:pt x="32" y="154"/>
                  <a:pt x="44" y="152"/>
                </a:cubicBezTo>
                <a:cubicBezTo>
                  <a:pt x="114" y="139"/>
                  <a:pt x="121" y="141"/>
                  <a:pt x="197" y="137"/>
                </a:cubicBezTo>
                <a:cubicBezTo>
                  <a:pt x="251" y="123"/>
                  <a:pt x="179" y="60"/>
                  <a:pt x="144" y="51"/>
                </a:cubicBezTo>
                <a:cubicBezTo>
                  <a:pt x="138" y="48"/>
                  <a:pt x="118" y="41"/>
                  <a:pt x="125" y="41"/>
                </a:cubicBezTo>
                <a:cubicBezTo>
                  <a:pt x="135" y="41"/>
                  <a:pt x="154" y="51"/>
                  <a:pt x="154" y="51"/>
                </a:cubicBezTo>
                <a:cubicBezTo>
                  <a:pt x="197" y="49"/>
                  <a:pt x="243" y="61"/>
                  <a:pt x="284" y="46"/>
                </a:cubicBezTo>
                <a:cubicBezTo>
                  <a:pt x="298" y="41"/>
                  <a:pt x="284" y="17"/>
                  <a:pt x="288" y="3"/>
                </a:cubicBezTo>
                <a:cubicBezTo>
                  <a:pt x="289" y="0"/>
                  <a:pt x="295" y="3"/>
                  <a:pt x="298" y="3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701675" y="1089025"/>
            <a:ext cx="2193925" cy="2957513"/>
          </a:xfrm>
          <a:custGeom>
            <a:avLst/>
            <a:gdLst>
              <a:gd name="T0" fmla="*/ 2193925 w 1382"/>
              <a:gd name="T1" fmla="*/ 2957513 h 1863"/>
              <a:gd name="T2" fmla="*/ 2117725 w 1382"/>
              <a:gd name="T3" fmla="*/ 2789238 h 1863"/>
              <a:gd name="T4" fmla="*/ 2049463 w 1382"/>
              <a:gd name="T5" fmla="*/ 2674938 h 1863"/>
              <a:gd name="T6" fmla="*/ 2095500 w 1382"/>
              <a:gd name="T7" fmla="*/ 2538413 h 1863"/>
              <a:gd name="T8" fmla="*/ 1995488 w 1382"/>
              <a:gd name="T9" fmla="*/ 2362200 h 1863"/>
              <a:gd name="T10" fmla="*/ 1897063 w 1382"/>
              <a:gd name="T11" fmla="*/ 2241550 h 1863"/>
              <a:gd name="T12" fmla="*/ 1758950 w 1382"/>
              <a:gd name="T13" fmla="*/ 2195513 h 1863"/>
              <a:gd name="T14" fmla="*/ 1728788 w 1382"/>
              <a:gd name="T15" fmla="*/ 2165350 h 1863"/>
              <a:gd name="T16" fmla="*/ 1660525 w 1382"/>
              <a:gd name="T17" fmla="*/ 2141538 h 1863"/>
              <a:gd name="T18" fmla="*/ 1622425 w 1382"/>
              <a:gd name="T19" fmla="*/ 2095500 h 1863"/>
              <a:gd name="T20" fmla="*/ 1546225 w 1382"/>
              <a:gd name="T21" fmla="*/ 2065338 h 1863"/>
              <a:gd name="T22" fmla="*/ 1508125 w 1382"/>
              <a:gd name="T23" fmla="*/ 2005013 h 1863"/>
              <a:gd name="T24" fmla="*/ 1454150 w 1382"/>
              <a:gd name="T25" fmla="*/ 1852613 h 1863"/>
              <a:gd name="T26" fmla="*/ 1385888 w 1382"/>
              <a:gd name="T27" fmla="*/ 1814513 h 1863"/>
              <a:gd name="T28" fmla="*/ 1347788 w 1382"/>
              <a:gd name="T29" fmla="*/ 1692275 h 1863"/>
              <a:gd name="T30" fmla="*/ 1309688 w 1382"/>
              <a:gd name="T31" fmla="*/ 1509713 h 1863"/>
              <a:gd name="T32" fmla="*/ 1271588 w 1382"/>
              <a:gd name="T33" fmla="*/ 1441450 h 1863"/>
              <a:gd name="T34" fmla="*/ 1233488 w 1382"/>
              <a:gd name="T35" fmla="*/ 1395413 h 1863"/>
              <a:gd name="T36" fmla="*/ 1173163 w 1382"/>
              <a:gd name="T37" fmla="*/ 1379538 h 1863"/>
              <a:gd name="T38" fmla="*/ 1149350 w 1382"/>
              <a:gd name="T39" fmla="*/ 1212850 h 1863"/>
              <a:gd name="T40" fmla="*/ 1127125 w 1382"/>
              <a:gd name="T41" fmla="*/ 1136650 h 1863"/>
              <a:gd name="T42" fmla="*/ 1149350 w 1382"/>
              <a:gd name="T43" fmla="*/ 1060450 h 1863"/>
              <a:gd name="T44" fmla="*/ 1143000 w 1382"/>
              <a:gd name="T45" fmla="*/ 998538 h 1863"/>
              <a:gd name="T46" fmla="*/ 1173163 w 1382"/>
              <a:gd name="T47" fmla="*/ 952500 h 1863"/>
              <a:gd name="T48" fmla="*/ 1058863 w 1382"/>
              <a:gd name="T49" fmla="*/ 838200 h 1863"/>
              <a:gd name="T50" fmla="*/ 1127125 w 1382"/>
              <a:gd name="T51" fmla="*/ 846138 h 1863"/>
              <a:gd name="T52" fmla="*/ 1157288 w 1382"/>
              <a:gd name="T53" fmla="*/ 838200 h 1863"/>
              <a:gd name="T54" fmla="*/ 1135063 w 1382"/>
              <a:gd name="T55" fmla="*/ 831850 h 1863"/>
              <a:gd name="T56" fmla="*/ 1066800 w 1382"/>
              <a:gd name="T57" fmla="*/ 808038 h 1863"/>
              <a:gd name="T58" fmla="*/ 1042988 w 1382"/>
              <a:gd name="T59" fmla="*/ 800100 h 1863"/>
              <a:gd name="T60" fmla="*/ 1028700 w 1382"/>
              <a:gd name="T61" fmla="*/ 815975 h 1863"/>
              <a:gd name="T62" fmla="*/ 1020763 w 1382"/>
              <a:gd name="T63" fmla="*/ 793750 h 1863"/>
              <a:gd name="T64" fmla="*/ 990600 w 1382"/>
              <a:gd name="T65" fmla="*/ 717550 h 1863"/>
              <a:gd name="T66" fmla="*/ 958850 w 1382"/>
              <a:gd name="T67" fmla="*/ 647700 h 1863"/>
              <a:gd name="T68" fmla="*/ 876300 w 1382"/>
              <a:gd name="T69" fmla="*/ 549275 h 1863"/>
              <a:gd name="T70" fmla="*/ 762000 w 1382"/>
              <a:gd name="T71" fmla="*/ 298450 h 1863"/>
              <a:gd name="T72" fmla="*/ 700088 w 1382"/>
              <a:gd name="T73" fmla="*/ 312738 h 1863"/>
              <a:gd name="T74" fmla="*/ 677863 w 1382"/>
              <a:gd name="T75" fmla="*/ 298450 h 1863"/>
              <a:gd name="T76" fmla="*/ 555625 w 1382"/>
              <a:gd name="T77" fmla="*/ 260350 h 1863"/>
              <a:gd name="T78" fmla="*/ 517525 w 1382"/>
              <a:gd name="T79" fmla="*/ 252413 h 1863"/>
              <a:gd name="T80" fmla="*/ 411163 w 1382"/>
              <a:gd name="T81" fmla="*/ 236538 h 1863"/>
              <a:gd name="T82" fmla="*/ 204788 w 1382"/>
              <a:gd name="T83" fmla="*/ 198438 h 1863"/>
              <a:gd name="T84" fmla="*/ 106363 w 1382"/>
              <a:gd name="T85" fmla="*/ 92075 h 1863"/>
              <a:gd name="T86" fmla="*/ 76200 w 1382"/>
              <a:gd name="T87" fmla="*/ 0 h 1863"/>
              <a:gd name="T88" fmla="*/ 30163 w 1382"/>
              <a:gd name="T89" fmla="*/ 23813 h 1863"/>
              <a:gd name="T90" fmla="*/ 0 w 1382"/>
              <a:gd name="T91" fmla="*/ 107950 h 186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382" h="1863">
                <a:moveTo>
                  <a:pt x="1382" y="1863"/>
                </a:moveTo>
                <a:cubicBezTo>
                  <a:pt x="1360" y="1830"/>
                  <a:pt x="1358" y="1790"/>
                  <a:pt x="1334" y="1757"/>
                </a:cubicBezTo>
                <a:cubicBezTo>
                  <a:pt x="1324" y="1729"/>
                  <a:pt x="1301" y="1714"/>
                  <a:pt x="1291" y="1685"/>
                </a:cubicBezTo>
                <a:cubicBezTo>
                  <a:pt x="1301" y="1644"/>
                  <a:pt x="1308" y="1632"/>
                  <a:pt x="1320" y="1599"/>
                </a:cubicBezTo>
                <a:cubicBezTo>
                  <a:pt x="1313" y="1528"/>
                  <a:pt x="1310" y="1523"/>
                  <a:pt x="1257" y="1488"/>
                </a:cubicBezTo>
                <a:cubicBezTo>
                  <a:pt x="1240" y="1442"/>
                  <a:pt x="1250" y="1428"/>
                  <a:pt x="1195" y="1412"/>
                </a:cubicBezTo>
                <a:cubicBezTo>
                  <a:pt x="1168" y="1394"/>
                  <a:pt x="1140" y="1388"/>
                  <a:pt x="1108" y="1383"/>
                </a:cubicBezTo>
                <a:cubicBezTo>
                  <a:pt x="1059" y="1365"/>
                  <a:pt x="1126" y="1394"/>
                  <a:pt x="1089" y="1364"/>
                </a:cubicBezTo>
                <a:cubicBezTo>
                  <a:pt x="1077" y="1355"/>
                  <a:pt x="1060" y="1355"/>
                  <a:pt x="1046" y="1349"/>
                </a:cubicBezTo>
                <a:cubicBezTo>
                  <a:pt x="1037" y="1340"/>
                  <a:pt x="1032" y="1328"/>
                  <a:pt x="1022" y="1320"/>
                </a:cubicBezTo>
                <a:cubicBezTo>
                  <a:pt x="1011" y="1311"/>
                  <a:pt x="988" y="1306"/>
                  <a:pt x="974" y="1301"/>
                </a:cubicBezTo>
                <a:cubicBezTo>
                  <a:pt x="968" y="1283"/>
                  <a:pt x="956" y="1281"/>
                  <a:pt x="950" y="1263"/>
                </a:cubicBezTo>
                <a:cubicBezTo>
                  <a:pt x="962" y="1227"/>
                  <a:pt x="928" y="1199"/>
                  <a:pt x="916" y="1167"/>
                </a:cubicBezTo>
                <a:cubicBezTo>
                  <a:pt x="927" y="1133"/>
                  <a:pt x="899" y="1152"/>
                  <a:pt x="873" y="1143"/>
                </a:cubicBezTo>
                <a:cubicBezTo>
                  <a:pt x="864" y="1117"/>
                  <a:pt x="860" y="1091"/>
                  <a:pt x="849" y="1066"/>
                </a:cubicBezTo>
                <a:cubicBezTo>
                  <a:pt x="855" y="1018"/>
                  <a:pt x="853" y="990"/>
                  <a:pt x="825" y="951"/>
                </a:cubicBezTo>
                <a:cubicBezTo>
                  <a:pt x="818" y="930"/>
                  <a:pt x="821" y="920"/>
                  <a:pt x="801" y="908"/>
                </a:cubicBezTo>
                <a:cubicBezTo>
                  <a:pt x="795" y="898"/>
                  <a:pt x="789" y="884"/>
                  <a:pt x="777" y="879"/>
                </a:cubicBezTo>
                <a:cubicBezTo>
                  <a:pt x="765" y="874"/>
                  <a:pt x="739" y="869"/>
                  <a:pt x="739" y="869"/>
                </a:cubicBezTo>
                <a:cubicBezTo>
                  <a:pt x="702" y="847"/>
                  <a:pt x="722" y="808"/>
                  <a:pt x="724" y="764"/>
                </a:cubicBezTo>
                <a:cubicBezTo>
                  <a:pt x="721" y="748"/>
                  <a:pt x="712" y="733"/>
                  <a:pt x="710" y="716"/>
                </a:cubicBezTo>
                <a:cubicBezTo>
                  <a:pt x="709" y="703"/>
                  <a:pt x="720" y="681"/>
                  <a:pt x="724" y="668"/>
                </a:cubicBezTo>
                <a:cubicBezTo>
                  <a:pt x="723" y="655"/>
                  <a:pt x="717" y="642"/>
                  <a:pt x="720" y="629"/>
                </a:cubicBezTo>
                <a:cubicBezTo>
                  <a:pt x="722" y="618"/>
                  <a:pt x="739" y="600"/>
                  <a:pt x="739" y="600"/>
                </a:cubicBezTo>
                <a:cubicBezTo>
                  <a:pt x="720" y="576"/>
                  <a:pt x="693" y="546"/>
                  <a:pt x="667" y="528"/>
                </a:cubicBezTo>
                <a:cubicBezTo>
                  <a:pt x="687" y="515"/>
                  <a:pt x="689" y="526"/>
                  <a:pt x="710" y="533"/>
                </a:cubicBezTo>
                <a:cubicBezTo>
                  <a:pt x="716" y="531"/>
                  <a:pt x="726" y="534"/>
                  <a:pt x="729" y="528"/>
                </a:cubicBezTo>
                <a:cubicBezTo>
                  <a:pt x="731" y="524"/>
                  <a:pt x="720" y="526"/>
                  <a:pt x="715" y="524"/>
                </a:cubicBezTo>
                <a:cubicBezTo>
                  <a:pt x="684" y="514"/>
                  <a:pt x="694" y="517"/>
                  <a:pt x="672" y="509"/>
                </a:cubicBezTo>
                <a:cubicBezTo>
                  <a:pt x="667" y="507"/>
                  <a:pt x="657" y="504"/>
                  <a:pt x="657" y="504"/>
                </a:cubicBezTo>
                <a:cubicBezTo>
                  <a:pt x="632" y="479"/>
                  <a:pt x="648" y="490"/>
                  <a:pt x="648" y="514"/>
                </a:cubicBezTo>
                <a:cubicBezTo>
                  <a:pt x="648" y="519"/>
                  <a:pt x="645" y="505"/>
                  <a:pt x="643" y="500"/>
                </a:cubicBezTo>
                <a:cubicBezTo>
                  <a:pt x="637" y="484"/>
                  <a:pt x="632" y="467"/>
                  <a:pt x="624" y="452"/>
                </a:cubicBezTo>
                <a:cubicBezTo>
                  <a:pt x="617" y="438"/>
                  <a:pt x="615" y="419"/>
                  <a:pt x="604" y="408"/>
                </a:cubicBezTo>
                <a:cubicBezTo>
                  <a:pt x="583" y="387"/>
                  <a:pt x="568" y="371"/>
                  <a:pt x="552" y="346"/>
                </a:cubicBezTo>
                <a:cubicBezTo>
                  <a:pt x="536" y="287"/>
                  <a:pt x="531" y="229"/>
                  <a:pt x="480" y="188"/>
                </a:cubicBezTo>
                <a:cubicBezTo>
                  <a:pt x="473" y="190"/>
                  <a:pt x="446" y="197"/>
                  <a:pt x="441" y="197"/>
                </a:cubicBezTo>
                <a:cubicBezTo>
                  <a:pt x="435" y="196"/>
                  <a:pt x="432" y="190"/>
                  <a:pt x="427" y="188"/>
                </a:cubicBezTo>
                <a:cubicBezTo>
                  <a:pt x="403" y="178"/>
                  <a:pt x="375" y="171"/>
                  <a:pt x="350" y="164"/>
                </a:cubicBezTo>
                <a:cubicBezTo>
                  <a:pt x="317" y="141"/>
                  <a:pt x="317" y="133"/>
                  <a:pt x="326" y="159"/>
                </a:cubicBezTo>
                <a:cubicBezTo>
                  <a:pt x="312" y="199"/>
                  <a:pt x="280" y="156"/>
                  <a:pt x="259" y="149"/>
                </a:cubicBezTo>
                <a:cubicBezTo>
                  <a:pt x="243" y="105"/>
                  <a:pt x="156" y="126"/>
                  <a:pt x="129" y="125"/>
                </a:cubicBezTo>
                <a:cubicBezTo>
                  <a:pt x="96" y="68"/>
                  <a:pt x="126" y="67"/>
                  <a:pt x="67" y="58"/>
                </a:cubicBezTo>
                <a:cubicBezTo>
                  <a:pt x="52" y="38"/>
                  <a:pt x="52" y="26"/>
                  <a:pt x="48" y="0"/>
                </a:cubicBezTo>
                <a:cubicBezTo>
                  <a:pt x="39" y="3"/>
                  <a:pt x="24" y="6"/>
                  <a:pt x="19" y="15"/>
                </a:cubicBezTo>
                <a:cubicBezTo>
                  <a:pt x="15" y="21"/>
                  <a:pt x="0" y="59"/>
                  <a:pt x="0" y="68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4111" name="WordArt 15"/>
          <p:cNvSpPr>
            <a:spLocks noChangeArrowheads="1" noChangeShapeType="1" noTextEdit="1"/>
          </p:cNvSpPr>
          <p:nvPr/>
        </p:nvSpPr>
        <p:spPr bwMode="auto">
          <a:xfrm>
            <a:off x="533400" y="1524000"/>
            <a:ext cx="12573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74"/>
              </a:avLst>
            </a:prstTxWarp>
          </a:bodyPr>
          <a:lstStyle/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1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Arial Black"/>
                <a:ea typeface="MS PGothic" pitchFamily="34" charset="-128"/>
                <a:cs typeface="+mn-cs"/>
              </a:rPr>
              <a:t>亚述</a:t>
            </a:r>
            <a:endParaRPr kumimoji="0" lang="en-GB" sz="3600" b="1" i="1" u="none" strike="noStrike" kern="10" cap="none" spc="0" normalizeH="0" baseline="0" noProof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uLnTx/>
              <a:uFillTx/>
              <a:latin typeface="Arial Black"/>
              <a:ea typeface="MS PGothic" pitchFamily="34" charset="-128"/>
              <a:cs typeface="+mn-cs"/>
            </a:endParaRPr>
          </a:p>
        </p:txBody>
      </p:sp>
      <p:sp>
        <p:nvSpPr>
          <p:cNvPr id="4114" name="WordArt 18"/>
          <p:cNvSpPr>
            <a:spLocks noChangeArrowheads="1" noChangeShapeType="1" noTextEdit="1"/>
          </p:cNvSpPr>
          <p:nvPr/>
        </p:nvSpPr>
        <p:spPr bwMode="auto">
          <a:xfrm>
            <a:off x="1143000" y="2667000"/>
            <a:ext cx="12573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74"/>
              </a:avLst>
            </a:prstTxWarp>
          </a:bodyPr>
          <a:lstStyle/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1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Arial Black"/>
                <a:ea typeface="MS PGothic" pitchFamily="34" charset="-128"/>
                <a:cs typeface="+mn-cs"/>
              </a:rPr>
              <a:t>巴比伦</a:t>
            </a:r>
            <a:endParaRPr kumimoji="0" lang="en-GB" sz="3600" b="1" i="1" u="none" strike="noStrike" kern="10" cap="none" spc="0" normalizeH="0" baseline="0" noProof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uLnTx/>
              <a:uFillTx/>
              <a:latin typeface="Arial Black"/>
              <a:ea typeface="MS PGothic" pitchFamily="34" charset="-128"/>
              <a:cs typeface="+mn-cs"/>
            </a:endParaRPr>
          </a:p>
        </p:txBody>
      </p:sp>
      <p:sp>
        <p:nvSpPr>
          <p:cNvPr id="4115" name="WordArt 19"/>
          <p:cNvSpPr>
            <a:spLocks noChangeArrowheads="1" noChangeShapeType="1" noTextEdit="1"/>
          </p:cNvSpPr>
          <p:nvPr/>
        </p:nvSpPr>
        <p:spPr bwMode="auto">
          <a:xfrm>
            <a:off x="1905000" y="3810000"/>
            <a:ext cx="2763838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20"/>
              </a:avLst>
            </a:prstTxWarp>
          </a:bodyPr>
          <a:lstStyle/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1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Arial Black"/>
                <a:ea typeface="MS PGothic" pitchFamily="34" charset="-128"/>
                <a:cs typeface="+mn-cs"/>
              </a:rPr>
              <a:t>卡尔迪亚王国</a:t>
            </a:r>
            <a:endParaRPr kumimoji="0" lang="en-GB" sz="3600" b="1" i="1" u="none" strike="noStrike" kern="10" cap="none" spc="0" normalizeH="0" baseline="0" noProof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uLnTx/>
              <a:uFillTx/>
              <a:latin typeface="Arial Black"/>
              <a:ea typeface="MS PGothic" pitchFamily="34" charset="-128"/>
              <a:cs typeface="+mn-cs"/>
            </a:endParaRPr>
          </a:p>
        </p:txBody>
      </p:sp>
      <p:sp>
        <p:nvSpPr>
          <p:cNvPr id="4116" name="WordArt 20"/>
          <p:cNvSpPr>
            <a:spLocks noChangeArrowheads="1" noChangeShapeType="1" noTextEdit="1"/>
          </p:cNvSpPr>
          <p:nvPr/>
        </p:nvSpPr>
        <p:spPr bwMode="auto">
          <a:xfrm>
            <a:off x="3505200" y="2667000"/>
            <a:ext cx="92075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20"/>
              </a:avLst>
            </a:prstTxWarp>
          </a:bodyPr>
          <a:lstStyle/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1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Arial Black"/>
                <a:ea typeface="MS PGothic" pitchFamily="34" charset="-128"/>
                <a:cs typeface="+mn-cs"/>
              </a:rPr>
              <a:t>波斯</a:t>
            </a:r>
            <a:endParaRPr kumimoji="0" lang="en-GB" sz="3600" b="1" i="1" u="none" strike="noStrike" kern="10" cap="none" spc="0" normalizeH="0" baseline="0" noProof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uLnTx/>
              <a:uFillTx/>
              <a:latin typeface="Arial Black"/>
              <a:ea typeface="MS PGothic" pitchFamily="34" charset="-128"/>
              <a:cs typeface="+mn-cs"/>
            </a:endParaRP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-76200" y="2071688"/>
            <a:ext cx="1981200" cy="5365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MS PGothic" pitchFamily="34" charset="-128"/>
                <a:cs typeface="+mn-cs"/>
              </a:rPr>
              <a:t>幼</a:t>
            </a:r>
            <a:r>
              <a:rPr kumimoji="0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华文细黑" charset="-122"/>
                <a:cs typeface="+mn-cs"/>
              </a:rPr>
              <a:t>发</a:t>
            </a:r>
            <a:r>
              <a:rPr kumimoji="0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MS PGothic" pitchFamily="34" charset="-128"/>
                <a:cs typeface="+mn-cs"/>
              </a:rPr>
              <a:t>拉底河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762000" y="838200"/>
            <a:ext cx="21336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MS PGothic" pitchFamily="34" charset="-128"/>
                <a:cs typeface="+mn-cs"/>
              </a:rPr>
              <a:t>底格里斯河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3124200" y="5029200"/>
            <a:ext cx="24384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MS PGothic" pitchFamily="34" charset="-128"/>
                <a:cs typeface="+mn-cs"/>
              </a:rPr>
              <a:t>波斯湾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4120" name="Line 24"/>
          <p:cNvSpPr>
            <a:spLocks noChangeShapeType="1"/>
          </p:cNvSpPr>
          <p:nvPr/>
        </p:nvSpPr>
        <p:spPr bwMode="auto">
          <a:xfrm flipH="1">
            <a:off x="1524000" y="838200"/>
            <a:ext cx="2971800" cy="1447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4104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590800" y="76200"/>
            <a:ext cx="3886200" cy="762000"/>
          </a:xfrm>
          <a:solidFill>
            <a:schemeClr val="accent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 sz="4000">
                <a:solidFill>
                  <a:schemeClr val="bg1"/>
                </a:solidFill>
                <a:latin typeface="Garamond" charset="0"/>
                <a:ea typeface="ＭＳ Ｐゴシック" charset="0"/>
                <a:cs typeface="Arial"/>
              </a:rPr>
              <a:t>美索不达米亚</a:t>
            </a:r>
          </a:p>
        </p:txBody>
      </p:sp>
      <p:sp>
        <p:nvSpPr>
          <p:cNvPr id="4121" name="Text Box 25"/>
          <p:cNvSpPr txBox="1">
            <a:spLocks noChangeArrowheads="1"/>
          </p:cNvSpPr>
          <p:nvPr/>
        </p:nvSpPr>
        <p:spPr bwMode="auto">
          <a:xfrm>
            <a:off x="8153400" y="76200"/>
            <a:ext cx="990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t>14-15</a:t>
            </a:r>
          </a:p>
        </p:txBody>
      </p:sp>
    </p:spTree>
    <p:extLst>
      <p:ext uri="{BB962C8B-B14F-4D97-AF65-F5344CB8AC3E}">
        <p14:creationId xmlns:p14="http://schemas.microsoft.com/office/powerpoint/2010/main" val="8829120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  <p:bldP spid="4114" grpId="0" animBg="1"/>
      <p:bldP spid="4115" grpId="0" animBg="1"/>
      <p:bldP spid="4116" grpId="0" animBg="1"/>
      <p:bldP spid="4117" grpId="0"/>
      <p:bldP spid="4118" grpId="0"/>
      <p:bldP spid="411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5"/>
          <p:cNvSpPr>
            <a:spLocks noGrp="1" noChangeArrowheads="1"/>
          </p:cNvSpPr>
          <p:nvPr>
            <p:ph type="title"/>
          </p:nvPr>
        </p:nvSpPr>
        <p:spPr>
          <a:xfrm>
            <a:off x="4038600" y="4800600"/>
            <a:ext cx="3810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b="1">
                <a:solidFill>
                  <a:schemeClr val="tx1"/>
                </a:solidFill>
                <a:ea typeface="SimSun" pitchFamily="2" charset="-122"/>
                <a:cs typeface="ＭＳ Ｐゴシック" charset="0"/>
              </a:rPr>
              <a:t>窄洞的出口</a:t>
            </a:r>
          </a:p>
        </p:txBody>
      </p:sp>
      <p:pic>
        <p:nvPicPr>
          <p:cNvPr id="41988" name="Picture 4" descr="Siq000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6200"/>
            <a:ext cx="4318000" cy="7162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8305800" y="76200"/>
            <a:ext cx="811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95241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598b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4600" y="1295400"/>
            <a:ext cx="16002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B w="38100" h="38100"/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63500">
                    <a:srgbClr val="F9DBD3">
                      <a:satMod val="175000"/>
                      <a:alpha val="40000"/>
                    </a:srgb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t>佩特拉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63500">
                  <a:srgbClr val="F9DBD3">
                    <a:satMod val="175000"/>
                    <a:alpha val="40000"/>
                  </a:srgbClr>
                </a:glow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3270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1" name="Picture 6" descr="Petra_Kazneh4_tb_n031901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15000"/>
            <a:ext cx="4038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800" b="1">
                <a:solidFill>
                  <a:srgbClr val="FFFFFF"/>
                </a:solidFill>
                <a:ea typeface="SimSun" pitchFamily="2" charset="-122"/>
                <a:cs typeface="ＭＳ Ｐゴシック" charset="0"/>
              </a:rPr>
              <a:t>国库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8305800" y="76200"/>
            <a:ext cx="811213" cy="457200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598b</a:t>
            </a:r>
          </a:p>
        </p:txBody>
      </p:sp>
    </p:spTree>
    <p:extLst>
      <p:ext uri="{BB962C8B-B14F-4D97-AF65-F5344CB8AC3E}">
        <p14:creationId xmlns:p14="http://schemas.microsoft.com/office/powerpoint/2010/main" val="31087156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49" name="Picture 4" descr="AtopTreasu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019800"/>
            <a:ext cx="9144000" cy="838200"/>
          </a:xfrm>
          <a:solidFill>
            <a:srgbClr val="FFFFFF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b="1">
                <a:ea typeface="SimSun" pitchFamily="2" charset="-122"/>
                <a:cs typeface="ＭＳ Ｐゴシック" charset="0"/>
              </a:rPr>
              <a:t>从国库往下看</a:t>
            </a:r>
          </a:p>
        </p:txBody>
      </p:sp>
    </p:spTree>
    <p:extLst>
      <p:ext uri="{BB962C8B-B14F-4D97-AF65-F5344CB8AC3E}">
        <p14:creationId xmlns:p14="http://schemas.microsoft.com/office/powerpoint/2010/main" val="6365038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Petra Map</a:t>
            </a:r>
          </a:p>
        </p:txBody>
      </p:sp>
      <p:sp>
        <p:nvSpPr>
          <p:cNvPr id="44544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E7F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159747" name="Picture 4" descr="Petra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1534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5445" name="Freeform 5"/>
          <p:cNvSpPr>
            <a:spLocks/>
          </p:cNvSpPr>
          <p:nvPr/>
        </p:nvSpPr>
        <p:spPr bwMode="auto">
          <a:xfrm>
            <a:off x="5556250" y="4260850"/>
            <a:ext cx="2730500" cy="596900"/>
          </a:xfrm>
          <a:custGeom>
            <a:avLst/>
            <a:gdLst/>
            <a:ahLst/>
            <a:cxnLst>
              <a:cxn ang="0">
                <a:pos x="1720" y="316"/>
              </a:cxn>
              <a:cxn ang="0">
                <a:pos x="1648" y="340"/>
              </a:cxn>
              <a:cxn ang="0">
                <a:pos x="1592" y="332"/>
              </a:cxn>
              <a:cxn ang="0">
                <a:pos x="1580" y="320"/>
              </a:cxn>
              <a:cxn ang="0">
                <a:pos x="1516" y="300"/>
              </a:cxn>
              <a:cxn ang="0">
                <a:pos x="1468" y="264"/>
              </a:cxn>
              <a:cxn ang="0">
                <a:pos x="1428" y="284"/>
              </a:cxn>
              <a:cxn ang="0">
                <a:pos x="1356" y="324"/>
              </a:cxn>
              <a:cxn ang="0">
                <a:pos x="1332" y="340"/>
              </a:cxn>
              <a:cxn ang="0">
                <a:pos x="1320" y="352"/>
              </a:cxn>
              <a:cxn ang="0">
                <a:pos x="1268" y="372"/>
              </a:cxn>
              <a:cxn ang="0">
                <a:pos x="1192" y="368"/>
              </a:cxn>
              <a:cxn ang="0">
                <a:pos x="1184" y="344"/>
              </a:cxn>
              <a:cxn ang="0">
                <a:pos x="1172" y="280"/>
              </a:cxn>
              <a:cxn ang="0">
                <a:pos x="1164" y="256"/>
              </a:cxn>
              <a:cxn ang="0">
                <a:pos x="1092" y="208"/>
              </a:cxn>
              <a:cxn ang="0">
                <a:pos x="1064" y="216"/>
              </a:cxn>
              <a:cxn ang="0">
                <a:pos x="1056" y="228"/>
              </a:cxn>
              <a:cxn ang="0">
                <a:pos x="1032" y="240"/>
              </a:cxn>
              <a:cxn ang="0">
                <a:pos x="1008" y="256"/>
              </a:cxn>
              <a:cxn ang="0">
                <a:pos x="984" y="304"/>
              </a:cxn>
              <a:cxn ang="0">
                <a:pos x="932" y="320"/>
              </a:cxn>
              <a:cxn ang="0">
                <a:pos x="896" y="304"/>
              </a:cxn>
              <a:cxn ang="0">
                <a:pos x="888" y="280"/>
              </a:cxn>
              <a:cxn ang="0">
                <a:pos x="864" y="268"/>
              </a:cxn>
              <a:cxn ang="0">
                <a:pos x="804" y="120"/>
              </a:cxn>
              <a:cxn ang="0">
                <a:pos x="708" y="36"/>
              </a:cxn>
              <a:cxn ang="0">
                <a:pos x="676" y="0"/>
              </a:cxn>
              <a:cxn ang="0">
                <a:pos x="540" y="28"/>
              </a:cxn>
              <a:cxn ang="0">
                <a:pos x="516" y="48"/>
              </a:cxn>
              <a:cxn ang="0">
                <a:pos x="476" y="100"/>
              </a:cxn>
              <a:cxn ang="0">
                <a:pos x="452" y="112"/>
              </a:cxn>
              <a:cxn ang="0">
                <a:pos x="372" y="164"/>
              </a:cxn>
              <a:cxn ang="0">
                <a:pos x="332" y="88"/>
              </a:cxn>
              <a:cxn ang="0">
                <a:pos x="276" y="48"/>
              </a:cxn>
              <a:cxn ang="0">
                <a:pos x="168" y="64"/>
              </a:cxn>
              <a:cxn ang="0">
                <a:pos x="80" y="100"/>
              </a:cxn>
              <a:cxn ang="0">
                <a:pos x="48" y="160"/>
              </a:cxn>
              <a:cxn ang="0">
                <a:pos x="0" y="180"/>
              </a:cxn>
            </a:cxnLst>
            <a:rect l="0" t="0" r="r" b="b"/>
            <a:pathLst>
              <a:path w="1720" h="376">
                <a:moveTo>
                  <a:pt x="1720" y="316"/>
                </a:moveTo>
                <a:cubicBezTo>
                  <a:pt x="1658" y="337"/>
                  <a:pt x="1683" y="331"/>
                  <a:pt x="1648" y="340"/>
                </a:cubicBezTo>
                <a:cubicBezTo>
                  <a:pt x="1629" y="338"/>
                  <a:pt x="1607" y="342"/>
                  <a:pt x="1592" y="332"/>
                </a:cubicBezTo>
                <a:cubicBezTo>
                  <a:pt x="1587" y="328"/>
                  <a:pt x="1584" y="322"/>
                  <a:pt x="1580" y="320"/>
                </a:cubicBezTo>
                <a:cubicBezTo>
                  <a:pt x="1560" y="309"/>
                  <a:pt x="1534" y="312"/>
                  <a:pt x="1516" y="300"/>
                </a:cubicBezTo>
                <a:cubicBezTo>
                  <a:pt x="1497" y="287"/>
                  <a:pt x="1482" y="278"/>
                  <a:pt x="1468" y="264"/>
                </a:cubicBezTo>
                <a:cubicBezTo>
                  <a:pt x="1453" y="267"/>
                  <a:pt x="1428" y="284"/>
                  <a:pt x="1428" y="284"/>
                </a:cubicBezTo>
                <a:cubicBezTo>
                  <a:pt x="1406" y="316"/>
                  <a:pt x="1384" y="307"/>
                  <a:pt x="1356" y="324"/>
                </a:cubicBezTo>
                <a:cubicBezTo>
                  <a:pt x="1347" y="328"/>
                  <a:pt x="1338" y="333"/>
                  <a:pt x="1332" y="340"/>
                </a:cubicBezTo>
                <a:cubicBezTo>
                  <a:pt x="1328" y="344"/>
                  <a:pt x="1324" y="349"/>
                  <a:pt x="1320" y="352"/>
                </a:cubicBezTo>
                <a:cubicBezTo>
                  <a:pt x="1303" y="361"/>
                  <a:pt x="1284" y="361"/>
                  <a:pt x="1268" y="372"/>
                </a:cubicBezTo>
                <a:cubicBezTo>
                  <a:pt x="1242" y="370"/>
                  <a:pt x="1216" y="376"/>
                  <a:pt x="1192" y="368"/>
                </a:cubicBezTo>
                <a:cubicBezTo>
                  <a:pt x="1184" y="365"/>
                  <a:pt x="1184" y="344"/>
                  <a:pt x="1184" y="344"/>
                </a:cubicBezTo>
                <a:cubicBezTo>
                  <a:pt x="1180" y="322"/>
                  <a:pt x="1177" y="300"/>
                  <a:pt x="1172" y="280"/>
                </a:cubicBezTo>
                <a:cubicBezTo>
                  <a:pt x="1169" y="271"/>
                  <a:pt x="1171" y="260"/>
                  <a:pt x="1164" y="256"/>
                </a:cubicBezTo>
                <a:cubicBezTo>
                  <a:pt x="1141" y="241"/>
                  <a:pt x="1117" y="216"/>
                  <a:pt x="1092" y="208"/>
                </a:cubicBezTo>
                <a:cubicBezTo>
                  <a:pt x="1082" y="211"/>
                  <a:pt x="1072" y="210"/>
                  <a:pt x="1064" y="216"/>
                </a:cubicBezTo>
                <a:cubicBezTo>
                  <a:pt x="1060" y="218"/>
                  <a:pt x="1059" y="224"/>
                  <a:pt x="1056" y="228"/>
                </a:cubicBezTo>
                <a:cubicBezTo>
                  <a:pt x="1042" y="241"/>
                  <a:pt x="1046" y="231"/>
                  <a:pt x="1032" y="240"/>
                </a:cubicBezTo>
                <a:cubicBezTo>
                  <a:pt x="1023" y="244"/>
                  <a:pt x="1008" y="256"/>
                  <a:pt x="1008" y="256"/>
                </a:cubicBezTo>
                <a:cubicBezTo>
                  <a:pt x="1004" y="266"/>
                  <a:pt x="994" y="297"/>
                  <a:pt x="984" y="304"/>
                </a:cubicBezTo>
                <a:cubicBezTo>
                  <a:pt x="970" y="312"/>
                  <a:pt x="947" y="314"/>
                  <a:pt x="932" y="320"/>
                </a:cubicBezTo>
                <a:cubicBezTo>
                  <a:pt x="914" y="317"/>
                  <a:pt x="905" y="320"/>
                  <a:pt x="896" y="304"/>
                </a:cubicBezTo>
                <a:cubicBezTo>
                  <a:pt x="891" y="296"/>
                  <a:pt x="896" y="282"/>
                  <a:pt x="888" y="280"/>
                </a:cubicBezTo>
                <a:cubicBezTo>
                  <a:pt x="871" y="274"/>
                  <a:pt x="879" y="278"/>
                  <a:pt x="864" y="268"/>
                </a:cubicBezTo>
                <a:cubicBezTo>
                  <a:pt x="835" y="225"/>
                  <a:pt x="851" y="151"/>
                  <a:pt x="804" y="120"/>
                </a:cubicBezTo>
                <a:cubicBezTo>
                  <a:pt x="786" y="68"/>
                  <a:pt x="741" y="69"/>
                  <a:pt x="708" y="36"/>
                </a:cubicBezTo>
                <a:cubicBezTo>
                  <a:pt x="703" y="23"/>
                  <a:pt x="688" y="4"/>
                  <a:pt x="676" y="0"/>
                </a:cubicBezTo>
                <a:cubicBezTo>
                  <a:pt x="640" y="2"/>
                  <a:pt x="574" y="16"/>
                  <a:pt x="540" y="28"/>
                </a:cubicBezTo>
                <a:cubicBezTo>
                  <a:pt x="532" y="35"/>
                  <a:pt x="522" y="40"/>
                  <a:pt x="516" y="48"/>
                </a:cubicBezTo>
                <a:cubicBezTo>
                  <a:pt x="502" y="64"/>
                  <a:pt x="500" y="91"/>
                  <a:pt x="476" y="100"/>
                </a:cubicBezTo>
                <a:cubicBezTo>
                  <a:pt x="459" y="105"/>
                  <a:pt x="467" y="101"/>
                  <a:pt x="452" y="112"/>
                </a:cubicBezTo>
                <a:cubicBezTo>
                  <a:pt x="437" y="133"/>
                  <a:pt x="398" y="155"/>
                  <a:pt x="372" y="164"/>
                </a:cubicBezTo>
                <a:cubicBezTo>
                  <a:pt x="355" y="139"/>
                  <a:pt x="349" y="111"/>
                  <a:pt x="332" y="88"/>
                </a:cubicBezTo>
                <a:cubicBezTo>
                  <a:pt x="323" y="63"/>
                  <a:pt x="295" y="61"/>
                  <a:pt x="276" y="48"/>
                </a:cubicBezTo>
                <a:cubicBezTo>
                  <a:pt x="237" y="50"/>
                  <a:pt x="204" y="54"/>
                  <a:pt x="168" y="64"/>
                </a:cubicBezTo>
                <a:cubicBezTo>
                  <a:pt x="136" y="95"/>
                  <a:pt x="124" y="95"/>
                  <a:pt x="80" y="100"/>
                </a:cubicBezTo>
                <a:cubicBezTo>
                  <a:pt x="64" y="122"/>
                  <a:pt x="72" y="143"/>
                  <a:pt x="48" y="160"/>
                </a:cubicBezTo>
                <a:cubicBezTo>
                  <a:pt x="35" y="178"/>
                  <a:pt x="20" y="180"/>
                  <a:pt x="0" y="180"/>
                </a:cubicBezTo>
              </a:path>
            </a:pathLst>
          </a:custGeom>
          <a:noFill/>
          <a:ln w="3810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45446" name="Freeform 6"/>
          <p:cNvSpPr>
            <a:spLocks/>
          </p:cNvSpPr>
          <p:nvPr/>
        </p:nvSpPr>
        <p:spPr bwMode="auto">
          <a:xfrm>
            <a:off x="4686300" y="3905250"/>
            <a:ext cx="831850" cy="565150"/>
          </a:xfrm>
          <a:custGeom>
            <a:avLst/>
            <a:gdLst/>
            <a:ahLst/>
            <a:cxnLst>
              <a:cxn ang="0">
                <a:pos x="524" y="356"/>
              </a:cxn>
              <a:cxn ang="0">
                <a:pos x="448" y="300"/>
              </a:cxn>
              <a:cxn ang="0">
                <a:pos x="420" y="272"/>
              </a:cxn>
              <a:cxn ang="0">
                <a:pos x="380" y="232"/>
              </a:cxn>
              <a:cxn ang="0">
                <a:pos x="308" y="192"/>
              </a:cxn>
              <a:cxn ang="0">
                <a:pos x="260" y="144"/>
              </a:cxn>
              <a:cxn ang="0">
                <a:pos x="92" y="68"/>
              </a:cxn>
              <a:cxn ang="0">
                <a:pos x="44" y="40"/>
              </a:cxn>
              <a:cxn ang="0">
                <a:pos x="0" y="0"/>
              </a:cxn>
            </a:cxnLst>
            <a:rect l="0" t="0" r="r" b="b"/>
            <a:pathLst>
              <a:path w="524" h="356">
                <a:moveTo>
                  <a:pt x="524" y="356"/>
                </a:moveTo>
                <a:cubicBezTo>
                  <a:pt x="509" y="313"/>
                  <a:pt x="492" y="308"/>
                  <a:pt x="448" y="300"/>
                </a:cubicBezTo>
                <a:cubicBezTo>
                  <a:pt x="433" y="290"/>
                  <a:pt x="434" y="281"/>
                  <a:pt x="420" y="272"/>
                </a:cubicBezTo>
                <a:cubicBezTo>
                  <a:pt x="403" y="247"/>
                  <a:pt x="413" y="238"/>
                  <a:pt x="380" y="232"/>
                </a:cubicBezTo>
                <a:cubicBezTo>
                  <a:pt x="356" y="216"/>
                  <a:pt x="331" y="207"/>
                  <a:pt x="308" y="192"/>
                </a:cubicBezTo>
                <a:cubicBezTo>
                  <a:pt x="300" y="169"/>
                  <a:pt x="282" y="151"/>
                  <a:pt x="260" y="144"/>
                </a:cubicBezTo>
                <a:cubicBezTo>
                  <a:pt x="220" y="104"/>
                  <a:pt x="146" y="81"/>
                  <a:pt x="92" y="68"/>
                </a:cubicBezTo>
                <a:cubicBezTo>
                  <a:pt x="75" y="56"/>
                  <a:pt x="62" y="46"/>
                  <a:pt x="44" y="40"/>
                </a:cubicBezTo>
                <a:cubicBezTo>
                  <a:pt x="29" y="25"/>
                  <a:pt x="14" y="14"/>
                  <a:pt x="0" y="0"/>
                </a:cubicBezTo>
              </a:path>
            </a:pathLst>
          </a:custGeom>
          <a:noFill/>
          <a:ln w="3810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5220072" y="5944889"/>
            <a:ext cx="2880320" cy="652463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Arial"/>
                <a:cs typeface="Arial"/>
              </a:rPr>
              <a:t>佩特拉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45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438400"/>
            <a:ext cx="4419600" cy="40386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 b="1">
                <a:latin typeface="Times New Roman" charset="0"/>
                <a:cs typeface="ＭＳ Ｐゴシック" charset="0"/>
              </a:rPr>
              <a:t>纳巴泰人（</a:t>
            </a:r>
            <a:r>
              <a:rPr lang="en-US" sz="4000" b="1">
                <a:latin typeface="Times New Roman" charset="0"/>
                <a:cs typeface="ＭＳ Ｐゴシック" charset="0"/>
              </a:rPr>
              <a:t>Nabataean</a:t>
            </a:r>
            <a:r>
              <a:rPr lang="zh-CN" altLang="en-US" sz="4000" b="1">
                <a:latin typeface="Times New Roman" charset="0"/>
                <a:cs typeface="ＭＳ Ｐゴシック" charset="0"/>
              </a:rPr>
              <a:t>）</a:t>
            </a:r>
            <a:r>
              <a:rPr lang="en-US" sz="4000" b="1">
                <a:latin typeface="Times New Roman" charset="0"/>
                <a:cs typeface="ＭＳ Ｐゴシック" charset="0"/>
              </a:rPr>
              <a:t> </a:t>
            </a:r>
            <a:r>
              <a:rPr lang="zh-CN" altLang="en-US" sz="4000" b="1">
                <a:latin typeface="Times New Roman" charset="0"/>
                <a:ea typeface="SimSun" charset="0"/>
                <a:cs typeface="ＭＳ Ｐゴシック" charset="0"/>
              </a:rPr>
              <a:t>的工程师聪明地收集每年仅</a:t>
            </a:r>
            <a:r>
              <a:rPr lang="en-US" altLang="zh-CN" sz="4000" b="1">
                <a:latin typeface="Times New Roman" charset="0"/>
                <a:ea typeface="SimSun" charset="0"/>
                <a:cs typeface="ＭＳ Ｐゴシック" charset="0"/>
              </a:rPr>
              <a:t>6</a:t>
            </a:r>
            <a:r>
              <a:rPr lang="zh-CN" altLang="en-US" sz="4000" b="1">
                <a:latin typeface="Times New Roman" charset="0"/>
                <a:ea typeface="SimSun" charset="0"/>
                <a:cs typeface="ＭＳ Ｐゴシック" charset="0"/>
              </a:rPr>
              <a:t>寸的雨水。</a:t>
            </a:r>
          </a:p>
        </p:txBody>
      </p:sp>
      <p:pic>
        <p:nvPicPr>
          <p:cNvPr id="208898" name="Picture 4" descr="Waterway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0"/>
            <a:ext cx="4560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94815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5" name="Picture 4" descr="Tom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6" name="Picture 5" descr="Tomb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49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19800"/>
            <a:ext cx="9144000" cy="838200"/>
          </a:xfrm>
          <a:solidFill>
            <a:srgbClr val="FFFFFF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b="1">
                <a:latin typeface="Times New Roman" charset="0"/>
                <a:cs typeface="ＭＳ Ｐゴシック" charset="0"/>
              </a:rPr>
              <a:t>纳巴泰</a:t>
            </a:r>
            <a:r>
              <a:rPr lang="zh-CN" altLang="en-US" b="1">
                <a:latin typeface="Times New Roman" charset="0"/>
                <a:ea typeface="SimSun" charset="0"/>
                <a:cs typeface="ＭＳ Ｐゴシック" charset="0"/>
              </a:rPr>
              <a:t>市区中心东面的坟墓</a:t>
            </a:r>
            <a:endParaRPr lang="zh-CN" altLang="en-US" sz="4800" b="1">
              <a:latin typeface="Times New Roman" charset="0"/>
              <a:ea typeface="SimSu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7630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5" name="Picture 4" descr="Siq000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41275"/>
            <a:ext cx="9144000" cy="6899275"/>
          </a:xfrm>
          <a:noFill/>
        </p:spPr>
      </p:pic>
      <p:sp>
        <p:nvSpPr>
          <p:cNvPr id="4403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44624"/>
            <a:ext cx="9144000" cy="1600200"/>
          </a:xfrm>
          <a:gradFill rotWithShape="1">
            <a:gsLst>
              <a:gs pos="0">
                <a:schemeClr val="bg2">
                  <a:alpha val="94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mr-IN" sz="2400" b="1" i="0" dirty="0">
                <a:solidFill>
                  <a:srgbClr val="FFFFFF"/>
                </a:solidFill>
                <a:effectLst>
                  <a:outerShdw blurRad="50800" dist="50800" dir="2700000" algn="tl" rotWithShape="0">
                    <a:srgbClr val="000000">
                      <a:alpha val="80000"/>
                    </a:srgbClr>
                  </a:outerShdw>
                </a:effectLst>
                <a:ea typeface="+mj-ea"/>
                <a:cs typeface="+mj-cs"/>
              </a:rPr>
              <a:t>“</a:t>
            </a:r>
            <a:r>
              <a:rPr lang="zh-CN" altLang="en-US" sz="2400" b="1" i="0" dirty="0">
                <a:solidFill>
                  <a:srgbClr val="FFFFFF"/>
                </a:solidFill>
                <a:effectLst>
                  <a:outerShdw blurRad="50800" dist="50800" dir="2700000" algn="tl" rotWithShape="0">
                    <a:srgbClr val="000000">
                      <a:alpha val="80000"/>
                    </a:srgbClr>
                  </a:outerShdw>
                </a:effectLst>
                <a:ea typeface="+mj-ea"/>
                <a:cs typeface="+mj-cs"/>
              </a:rPr>
              <a:t>你心中的傲气欺骗了你；</a:t>
            </a:r>
            <a:br>
              <a:rPr lang="zh-CN" altLang="en-US" sz="2400" b="1" i="0" dirty="0">
                <a:solidFill>
                  <a:srgbClr val="FFFFFF"/>
                </a:solidFill>
                <a:effectLst>
                  <a:outerShdw blurRad="50800" dist="50800" dir="2700000" algn="tl" rotWithShape="0">
                    <a:srgbClr val="000000">
                      <a:alpha val="80000"/>
                    </a:srgbClr>
                  </a:outerShdw>
                </a:effectLst>
                <a:ea typeface="+mj-ea"/>
                <a:cs typeface="+mj-cs"/>
              </a:rPr>
            </a:br>
            <a:r>
              <a:rPr lang="zh-CN" altLang="en-US" sz="2400" b="1" i="0" dirty="0">
                <a:solidFill>
                  <a:srgbClr val="FFFFFF"/>
                </a:solidFill>
                <a:effectLst>
                  <a:outerShdw blurRad="50800" dist="50800" dir="2700000" algn="tl" rotWithShape="0">
                    <a:srgbClr val="000000">
                      <a:alpha val="80000"/>
                    </a:srgbClr>
                  </a:outerShdw>
                </a:effectLst>
                <a:ea typeface="+mj-ea"/>
                <a:cs typeface="+mj-cs"/>
              </a:rPr>
              <a:t>你这住在岩石的隐密处，居所在高处的啊！</a:t>
            </a:r>
            <a:br>
              <a:rPr lang="zh-CN" altLang="en-US" sz="2400" b="1" i="0" dirty="0">
                <a:solidFill>
                  <a:srgbClr val="FFFFFF"/>
                </a:solidFill>
                <a:effectLst>
                  <a:outerShdw blurRad="50800" dist="50800" dir="2700000" algn="tl" rotWithShape="0">
                    <a:srgbClr val="000000">
                      <a:alpha val="80000"/>
                    </a:srgbClr>
                  </a:outerShdw>
                </a:effectLst>
                <a:ea typeface="+mj-ea"/>
                <a:cs typeface="+mj-cs"/>
              </a:rPr>
            </a:br>
            <a:r>
              <a:rPr lang="zh-CN" altLang="en-US" sz="2400" b="1" i="0" dirty="0">
                <a:solidFill>
                  <a:srgbClr val="FFFFFF"/>
                </a:solidFill>
                <a:effectLst>
                  <a:outerShdw blurRad="50800" dist="50800" dir="2700000" algn="tl" rotWithShape="0">
                    <a:srgbClr val="000000">
                      <a:alpha val="80000"/>
                    </a:srgbClr>
                  </a:outerShdw>
                </a:effectLst>
                <a:ea typeface="+mj-ea"/>
                <a:cs typeface="+mj-cs"/>
              </a:rPr>
              <a:t>你心里说：“谁能把我拉下地呢？</a:t>
            </a:r>
            <a:r>
              <a:rPr lang="mr-IN" sz="2400" b="1" i="0" dirty="0">
                <a:solidFill>
                  <a:srgbClr val="FFFFFF"/>
                </a:solidFill>
                <a:effectLst>
                  <a:outerShdw blurRad="50800" dist="50800" dir="2700000" algn="tl" rotWithShape="0">
                    <a:srgbClr val="000000">
                      <a:alpha val="80000"/>
                    </a:srgbClr>
                  </a:outerShdw>
                </a:effectLst>
                <a:ea typeface="+mj-ea"/>
                <a:cs typeface="+mj-cs"/>
              </a:rPr>
              <a:t>‘”</a:t>
            </a:r>
            <a:r>
              <a:rPr lang="en-US" sz="2400" b="1" i="0" dirty="0">
                <a:solidFill>
                  <a:srgbClr val="FFFFFF"/>
                </a:solidFill>
                <a:effectLst>
                  <a:outerShdw blurRad="50800" dist="50800" dir="2700000" algn="tl" rotWithShape="0">
                    <a:srgbClr val="000000">
                      <a:alpha val="80000"/>
                    </a:srgbClr>
                  </a:outerShdw>
                </a:effectLst>
                <a:ea typeface="+mj-ea"/>
                <a:cs typeface="+mj-cs"/>
              </a:rPr>
              <a:t> (</a:t>
            </a:r>
            <a:r>
              <a:rPr lang="zh-CN" altLang="en-US" sz="2400" b="1" i="0" dirty="0">
                <a:solidFill>
                  <a:srgbClr val="FFFFFF"/>
                </a:solidFill>
                <a:effectLst>
                  <a:outerShdw blurRad="50800" dist="50800" dir="2700000" algn="tl" rotWithShape="0">
                    <a:srgbClr val="000000">
                      <a:alpha val="80000"/>
                    </a:srgbClr>
                  </a:outerShdw>
                </a:effectLst>
                <a:ea typeface="+mj-ea"/>
                <a:cs typeface="+mj-cs"/>
              </a:rPr>
              <a:t>俄巴底亚 </a:t>
            </a:r>
            <a:r>
              <a:rPr lang="en-US" sz="2400" b="1" i="0" dirty="0">
                <a:solidFill>
                  <a:srgbClr val="FFFFFF"/>
                </a:solidFill>
                <a:effectLst>
                  <a:outerShdw blurRad="50800" dist="50800" dir="2700000" algn="tl" rotWithShape="0">
                    <a:srgbClr val="000000">
                      <a:alpha val="80000"/>
                    </a:srgbClr>
                  </a:outerShdw>
                </a:effectLst>
                <a:ea typeface="+mj-ea"/>
                <a:cs typeface="+mj-cs"/>
              </a:rPr>
              <a:t>3)</a:t>
            </a:r>
          </a:p>
        </p:txBody>
      </p:sp>
      <p:sp>
        <p:nvSpPr>
          <p:cNvPr id="195587" name="Text Box 7"/>
          <p:cNvSpPr txBox="1">
            <a:spLocks noChangeArrowheads="1"/>
          </p:cNvSpPr>
          <p:nvPr/>
        </p:nvSpPr>
        <p:spPr bwMode="auto">
          <a:xfrm>
            <a:off x="8311163" y="-76200"/>
            <a:ext cx="869349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598c</a:t>
            </a:r>
          </a:p>
        </p:txBody>
      </p:sp>
    </p:spTree>
    <p:extLst>
      <p:ext uri="{BB962C8B-B14F-4D97-AF65-F5344CB8AC3E}">
        <p14:creationId xmlns:p14="http://schemas.microsoft.com/office/powerpoint/2010/main" val="141547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Petra Map</a:t>
            </a:r>
          </a:p>
        </p:txBody>
      </p:sp>
      <p:sp>
        <p:nvSpPr>
          <p:cNvPr id="45363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E7F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167939" name="Picture 4" descr="Petra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1534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3637" name="Freeform 5"/>
          <p:cNvSpPr>
            <a:spLocks/>
          </p:cNvSpPr>
          <p:nvPr/>
        </p:nvSpPr>
        <p:spPr bwMode="auto">
          <a:xfrm>
            <a:off x="5556250" y="4260850"/>
            <a:ext cx="2730500" cy="596900"/>
          </a:xfrm>
          <a:custGeom>
            <a:avLst/>
            <a:gdLst/>
            <a:ahLst/>
            <a:cxnLst>
              <a:cxn ang="0">
                <a:pos x="1720" y="316"/>
              </a:cxn>
              <a:cxn ang="0">
                <a:pos x="1648" y="340"/>
              </a:cxn>
              <a:cxn ang="0">
                <a:pos x="1592" y="332"/>
              </a:cxn>
              <a:cxn ang="0">
                <a:pos x="1580" y="320"/>
              </a:cxn>
              <a:cxn ang="0">
                <a:pos x="1516" y="300"/>
              </a:cxn>
              <a:cxn ang="0">
                <a:pos x="1468" y="264"/>
              </a:cxn>
              <a:cxn ang="0">
                <a:pos x="1428" y="284"/>
              </a:cxn>
              <a:cxn ang="0">
                <a:pos x="1356" y="324"/>
              </a:cxn>
              <a:cxn ang="0">
                <a:pos x="1332" y="340"/>
              </a:cxn>
              <a:cxn ang="0">
                <a:pos x="1320" y="352"/>
              </a:cxn>
              <a:cxn ang="0">
                <a:pos x="1268" y="372"/>
              </a:cxn>
              <a:cxn ang="0">
                <a:pos x="1192" y="368"/>
              </a:cxn>
              <a:cxn ang="0">
                <a:pos x="1184" y="344"/>
              </a:cxn>
              <a:cxn ang="0">
                <a:pos x="1172" y="280"/>
              </a:cxn>
              <a:cxn ang="0">
                <a:pos x="1164" y="256"/>
              </a:cxn>
              <a:cxn ang="0">
                <a:pos x="1092" y="208"/>
              </a:cxn>
              <a:cxn ang="0">
                <a:pos x="1064" y="216"/>
              </a:cxn>
              <a:cxn ang="0">
                <a:pos x="1056" y="228"/>
              </a:cxn>
              <a:cxn ang="0">
                <a:pos x="1032" y="240"/>
              </a:cxn>
              <a:cxn ang="0">
                <a:pos x="1008" y="256"/>
              </a:cxn>
              <a:cxn ang="0">
                <a:pos x="984" y="304"/>
              </a:cxn>
              <a:cxn ang="0">
                <a:pos x="932" y="320"/>
              </a:cxn>
              <a:cxn ang="0">
                <a:pos x="896" y="304"/>
              </a:cxn>
              <a:cxn ang="0">
                <a:pos x="888" y="280"/>
              </a:cxn>
              <a:cxn ang="0">
                <a:pos x="864" y="268"/>
              </a:cxn>
              <a:cxn ang="0">
                <a:pos x="804" y="120"/>
              </a:cxn>
              <a:cxn ang="0">
                <a:pos x="708" y="36"/>
              </a:cxn>
              <a:cxn ang="0">
                <a:pos x="676" y="0"/>
              </a:cxn>
              <a:cxn ang="0">
                <a:pos x="540" y="28"/>
              </a:cxn>
              <a:cxn ang="0">
                <a:pos x="516" y="48"/>
              </a:cxn>
              <a:cxn ang="0">
                <a:pos x="476" y="100"/>
              </a:cxn>
              <a:cxn ang="0">
                <a:pos x="452" y="112"/>
              </a:cxn>
              <a:cxn ang="0">
                <a:pos x="372" y="164"/>
              </a:cxn>
              <a:cxn ang="0">
                <a:pos x="332" y="88"/>
              </a:cxn>
              <a:cxn ang="0">
                <a:pos x="276" y="48"/>
              </a:cxn>
              <a:cxn ang="0">
                <a:pos x="168" y="64"/>
              </a:cxn>
              <a:cxn ang="0">
                <a:pos x="80" y="100"/>
              </a:cxn>
              <a:cxn ang="0">
                <a:pos x="48" y="160"/>
              </a:cxn>
              <a:cxn ang="0">
                <a:pos x="0" y="180"/>
              </a:cxn>
            </a:cxnLst>
            <a:rect l="0" t="0" r="r" b="b"/>
            <a:pathLst>
              <a:path w="1720" h="376">
                <a:moveTo>
                  <a:pt x="1720" y="316"/>
                </a:moveTo>
                <a:cubicBezTo>
                  <a:pt x="1658" y="337"/>
                  <a:pt x="1683" y="331"/>
                  <a:pt x="1648" y="340"/>
                </a:cubicBezTo>
                <a:cubicBezTo>
                  <a:pt x="1629" y="338"/>
                  <a:pt x="1607" y="342"/>
                  <a:pt x="1592" y="332"/>
                </a:cubicBezTo>
                <a:cubicBezTo>
                  <a:pt x="1587" y="328"/>
                  <a:pt x="1584" y="322"/>
                  <a:pt x="1580" y="320"/>
                </a:cubicBezTo>
                <a:cubicBezTo>
                  <a:pt x="1560" y="309"/>
                  <a:pt x="1534" y="312"/>
                  <a:pt x="1516" y="300"/>
                </a:cubicBezTo>
                <a:cubicBezTo>
                  <a:pt x="1497" y="287"/>
                  <a:pt x="1482" y="278"/>
                  <a:pt x="1468" y="264"/>
                </a:cubicBezTo>
                <a:cubicBezTo>
                  <a:pt x="1453" y="267"/>
                  <a:pt x="1428" y="284"/>
                  <a:pt x="1428" y="284"/>
                </a:cubicBezTo>
                <a:cubicBezTo>
                  <a:pt x="1406" y="316"/>
                  <a:pt x="1384" y="307"/>
                  <a:pt x="1356" y="324"/>
                </a:cubicBezTo>
                <a:cubicBezTo>
                  <a:pt x="1347" y="328"/>
                  <a:pt x="1338" y="333"/>
                  <a:pt x="1332" y="340"/>
                </a:cubicBezTo>
                <a:cubicBezTo>
                  <a:pt x="1328" y="344"/>
                  <a:pt x="1324" y="349"/>
                  <a:pt x="1320" y="352"/>
                </a:cubicBezTo>
                <a:cubicBezTo>
                  <a:pt x="1303" y="361"/>
                  <a:pt x="1284" y="361"/>
                  <a:pt x="1268" y="372"/>
                </a:cubicBezTo>
                <a:cubicBezTo>
                  <a:pt x="1242" y="370"/>
                  <a:pt x="1216" y="376"/>
                  <a:pt x="1192" y="368"/>
                </a:cubicBezTo>
                <a:cubicBezTo>
                  <a:pt x="1184" y="365"/>
                  <a:pt x="1184" y="344"/>
                  <a:pt x="1184" y="344"/>
                </a:cubicBezTo>
                <a:cubicBezTo>
                  <a:pt x="1180" y="322"/>
                  <a:pt x="1177" y="300"/>
                  <a:pt x="1172" y="280"/>
                </a:cubicBezTo>
                <a:cubicBezTo>
                  <a:pt x="1169" y="271"/>
                  <a:pt x="1171" y="260"/>
                  <a:pt x="1164" y="256"/>
                </a:cubicBezTo>
                <a:cubicBezTo>
                  <a:pt x="1141" y="241"/>
                  <a:pt x="1117" y="216"/>
                  <a:pt x="1092" y="208"/>
                </a:cubicBezTo>
                <a:cubicBezTo>
                  <a:pt x="1082" y="211"/>
                  <a:pt x="1072" y="210"/>
                  <a:pt x="1064" y="216"/>
                </a:cubicBezTo>
                <a:cubicBezTo>
                  <a:pt x="1060" y="218"/>
                  <a:pt x="1059" y="224"/>
                  <a:pt x="1056" y="228"/>
                </a:cubicBezTo>
                <a:cubicBezTo>
                  <a:pt x="1042" y="241"/>
                  <a:pt x="1046" y="231"/>
                  <a:pt x="1032" y="240"/>
                </a:cubicBezTo>
                <a:cubicBezTo>
                  <a:pt x="1023" y="244"/>
                  <a:pt x="1008" y="256"/>
                  <a:pt x="1008" y="256"/>
                </a:cubicBezTo>
                <a:cubicBezTo>
                  <a:pt x="1004" y="266"/>
                  <a:pt x="994" y="297"/>
                  <a:pt x="984" y="304"/>
                </a:cubicBezTo>
                <a:cubicBezTo>
                  <a:pt x="970" y="312"/>
                  <a:pt x="947" y="314"/>
                  <a:pt x="932" y="320"/>
                </a:cubicBezTo>
                <a:cubicBezTo>
                  <a:pt x="914" y="317"/>
                  <a:pt x="905" y="320"/>
                  <a:pt x="896" y="304"/>
                </a:cubicBezTo>
                <a:cubicBezTo>
                  <a:pt x="891" y="296"/>
                  <a:pt x="896" y="282"/>
                  <a:pt x="888" y="280"/>
                </a:cubicBezTo>
                <a:cubicBezTo>
                  <a:pt x="871" y="274"/>
                  <a:pt x="879" y="278"/>
                  <a:pt x="864" y="268"/>
                </a:cubicBezTo>
                <a:cubicBezTo>
                  <a:pt x="835" y="225"/>
                  <a:pt x="851" y="151"/>
                  <a:pt x="804" y="120"/>
                </a:cubicBezTo>
                <a:cubicBezTo>
                  <a:pt x="786" y="68"/>
                  <a:pt x="741" y="69"/>
                  <a:pt x="708" y="36"/>
                </a:cubicBezTo>
                <a:cubicBezTo>
                  <a:pt x="703" y="23"/>
                  <a:pt x="688" y="4"/>
                  <a:pt x="676" y="0"/>
                </a:cubicBezTo>
                <a:cubicBezTo>
                  <a:pt x="640" y="2"/>
                  <a:pt x="574" y="16"/>
                  <a:pt x="540" y="28"/>
                </a:cubicBezTo>
                <a:cubicBezTo>
                  <a:pt x="532" y="35"/>
                  <a:pt x="522" y="40"/>
                  <a:pt x="516" y="48"/>
                </a:cubicBezTo>
                <a:cubicBezTo>
                  <a:pt x="502" y="64"/>
                  <a:pt x="500" y="91"/>
                  <a:pt x="476" y="100"/>
                </a:cubicBezTo>
                <a:cubicBezTo>
                  <a:pt x="459" y="105"/>
                  <a:pt x="467" y="101"/>
                  <a:pt x="452" y="112"/>
                </a:cubicBezTo>
                <a:cubicBezTo>
                  <a:pt x="437" y="133"/>
                  <a:pt x="398" y="155"/>
                  <a:pt x="372" y="164"/>
                </a:cubicBezTo>
                <a:cubicBezTo>
                  <a:pt x="355" y="139"/>
                  <a:pt x="349" y="111"/>
                  <a:pt x="332" y="88"/>
                </a:cubicBezTo>
                <a:cubicBezTo>
                  <a:pt x="323" y="63"/>
                  <a:pt x="295" y="61"/>
                  <a:pt x="276" y="48"/>
                </a:cubicBezTo>
                <a:cubicBezTo>
                  <a:pt x="237" y="50"/>
                  <a:pt x="204" y="54"/>
                  <a:pt x="168" y="64"/>
                </a:cubicBezTo>
                <a:cubicBezTo>
                  <a:pt x="136" y="95"/>
                  <a:pt x="124" y="95"/>
                  <a:pt x="80" y="100"/>
                </a:cubicBezTo>
                <a:cubicBezTo>
                  <a:pt x="64" y="122"/>
                  <a:pt x="72" y="143"/>
                  <a:pt x="48" y="160"/>
                </a:cubicBezTo>
                <a:cubicBezTo>
                  <a:pt x="35" y="178"/>
                  <a:pt x="20" y="180"/>
                  <a:pt x="0" y="180"/>
                </a:cubicBezTo>
              </a:path>
            </a:pathLst>
          </a:custGeom>
          <a:noFill/>
          <a:ln w="3810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53638" name="Freeform 6"/>
          <p:cNvSpPr>
            <a:spLocks/>
          </p:cNvSpPr>
          <p:nvPr/>
        </p:nvSpPr>
        <p:spPr bwMode="auto">
          <a:xfrm>
            <a:off x="4686300" y="3905250"/>
            <a:ext cx="831850" cy="565150"/>
          </a:xfrm>
          <a:custGeom>
            <a:avLst/>
            <a:gdLst/>
            <a:ahLst/>
            <a:cxnLst>
              <a:cxn ang="0">
                <a:pos x="524" y="356"/>
              </a:cxn>
              <a:cxn ang="0">
                <a:pos x="448" y="300"/>
              </a:cxn>
              <a:cxn ang="0">
                <a:pos x="420" y="272"/>
              </a:cxn>
              <a:cxn ang="0">
                <a:pos x="380" y="232"/>
              </a:cxn>
              <a:cxn ang="0">
                <a:pos x="308" y="192"/>
              </a:cxn>
              <a:cxn ang="0">
                <a:pos x="260" y="144"/>
              </a:cxn>
              <a:cxn ang="0">
                <a:pos x="92" y="68"/>
              </a:cxn>
              <a:cxn ang="0">
                <a:pos x="44" y="40"/>
              </a:cxn>
              <a:cxn ang="0">
                <a:pos x="0" y="0"/>
              </a:cxn>
            </a:cxnLst>
            <a:rect l="0" t="0" r="r" b="b"/>
            <a:pathLst>
              <a:path w="524" h="356">
                <a:moveTo>
                  <a:pt x="524" y="356"/>
                </a:moveTo>
                <a:cubicBezTo>
                  <a:pt x="509" y="313"/>
                  <a:pt x="492" y="308"/>
                  <a:pt x="448" y="300"/>
                </a:cubicBezTo>
                <a:cubicBezTo>
                  <a:pt x="433" y="290"/>
                  <a:pt x="434" y="281"/>
                  <a:pt x="420" y="272"/>
                </a:cubicBezTo>
                <a:cubicBezTo>
                  <a:pt x="403" y="247"/>
                  <a:pt x="413" y="238"/>
                  <a:pt x="380" y="232"/>
                </a:cubicBezTo>
                <a:cubicBezTo>
                  <a:pt x="356" y="216"/>
                  <a:pt x="331" y="207"/>
                  <a:pt x="308" y="192"/>
                </a:cubicBezTo>
                <a:cubicBezTo>
                  <a:pt x="300" y="169"/>
                  <a:pt x="282" y="151"/>
                  <a:pt x="260" y="144"/>
                </a:cubicBezTo>
                <a:cubicBezTo>
                  <a:pt x="220" y="104"/>
                  <a:pt x="146" y="81"/>
                  <a:pt x="92" y="68"/>
                </a:cubicBezTo>
                <a:cubicBezTo>
                  <a:pt x="75" y="56"/>
                  <a:pt x="62" y="46"/>
                  <a:pt x="44" y="40"/>
                </a:cubicBezTo>
                <a:cubicBezTo>
                  <a:pt x="29" y="25"/>
                  <a:pt x="14" y="14"/>
                  <a:pt x="0" y="0"/>
                </a:cubicBezTo>
              </a:path>
            </a:pathLst>
          </a:custGeom>
          <a:noFill/>
          <a:ln w="3810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53639" name="Freeform 7"/>
          <p:cNvSpPr>
            <a:spLocks/>
          </p:cNvSpPr>
          <p:nvPr/>
        </p:nvSpPr>
        <p:spPr bwMode="auto">
          <a:xfrm>
            <a:off x="3594100" y="2736850"/>
            <a:ext cx="1290638" cy="1111250"/>
          </a:xfrm>
          <a:custGeom>
            <a:avLst/>
            <a:gdLst/>
            <a:ahLst/>
            <a:cxnLst>
              <a:cxn ang="0">
                <a:pos x="676" y="700"/>
              </a:cxn>
              <a:cxn ang="0">
                <a:pos x="708" y="620"/>
              </a:cxn>
              <a:cxn ang="0">
                <a:pos x="712" y="532"/>
              </a:cxn>
              <a:cxn ang="0">
                <a:pos x="748" y="468"/>
              </a:cxn>
              <a:cxn ang="0">
                <a:pos x="748" y="416"/>
              </a:cxn>
              <a:cxn ang="0">
                <a:pos x="792" y="316"/>
              </a:cxn>
              <a:cxn ang="0">
                <a:pos x="684" y="232"/>
              </a:cxn>
              <a:cxn ang="0">
                <a:pos x="636" y="212"/>
              </a:cxn>
              <a:cxn ang="0">
                <a:pos x="568" y="188"/>
              </a:cxn>
              <a:cxn ang="0">
                <a:pos x="540" y="192"/>
              </a:cxn>
              <a:cxn ang="0">
                <a:pos x="516" y="200"/>
              </a:cxn>
              <a:cxn ang="0">
                <a:pos x="424" y="172"/>
              </a:cxn>
              <a:cxn ang="0">
                <a:pos x="400" y="156"/>
              </a:cxn>
              <a:cxn ang="0">
                <a:pos x="384" y="132"/>
              </a:cxn>
              <a:cxn ang="0">
                <a:pos x="296" y="124"/>
              </a:cxn>
              <a:cxn ang="0">
                <a:pos x="216" y="100"/>
              </a:cxn>
              <a:cxn ang="0">
                <a:pos x="128" y="88"/>
              </a:cxn>
              <a:cxn ang="0">
                <a:pos x="60" y="36"/>
              </a:cxn>
              <a:cxn ang="0">
                <a:pos x="0" y="0"/>
              </a:cxn>
            </a:cxnLst>
            <a:rect l="0" t="0" r="r" b="b"/>
            <a:pathLst>
              <a:path w="813" h="700">
                <a:moveTo>
                  <a:pt x="676" y="700"/>
                </a:moveTo>
                <a:cubicBezTo>
                  <a:pt x="688" y="674"/>
                  <a:pt x="695" y="645"/>
                  <a:pt x="708" y="620"/>
                </a:cubicBezTo>
                <a:cubicBezTo>
                  <a:pt x="709" y="590"/>
                  <a:pt x="706" y="560"/>
                  <a:pt x="712" y="532"/>
                </a:cubicBezTo>
                <a:cubicBezTo>
                  <a:pt x="715" y="512"/>
                  <a:pt x="741" y="488"/>
                  <a:pt x="748" y="468"/>
                </a:cubicBezTo>
                <a:cubicBezTo>
                  <a:pt x="741" y="435"/>
                  <a:pt x="743" y="457"/>
                  <a:pt x="748" y="416"/>
                </a:cubicBezTo>
                <a:cubicBezTo>
                  <a:pt x="754" y="350"/>
                  <a:pt x="751" y="356"/>
                  <a:pt x="792" y="316"/>
                </a:cubicBezTo>
                <a:cubicBezTo>
                  <a:pt x="813" y="251"/>
                  <a:pt x="724" y="245"/>
                  <a:pt x="684" y="232"/>
                </a:cubicBezTo>
                <a:cubicBezTo>
                  <a:pt x="666" y="214"/>
                  <a:pt x="660" y="218"/>
                  <a:pt x="636" y="212"/>
                </a:cubicBezTo>
                <a:cubicBezTo>
                  <a:pt x="611" y="205"/>
                  <a:pt x="592" y="192"/>
                  <a:pt x="568" y="188"/>
                </a:cubicBezTo>
                <a:cubicBezTo>
                  <a:pt x="558" y="189"/>
                  <a:pt x="549" y="189"/>
                  <a:pt x="540" y="192"/>
                </a:cubicBezTo>
                <a:cubicBezTo>
                  <a:pt x="531" y="193"/>
                  <a:pt x="516" y="200"/>
                  <a:pt x="516" y="200"/>
                </a:cubicBezTo>
                <a:cubicBezTo>
                  <a:pt x="484" y="193"/>
                  <a:pt x="455" y="179"/>
                  <a:pt x="424" y="172"/>
                </a:cubicBezTo>
                <a:cubicBezTo>
                  <a:pt x="416" y="166"/>
                  <a:pt x="405" y="164"/>
                  <a:pt x="400" y="156"/>
                </a:cubicBezTo>
                <a:cubicBezTo>
                  <a:pt x="394" y="148"/>
                  <a:pt x="393" y="132"/>
                  <a:pt x="384" y="132"/>
                </a:cubicBezTo>
                <a:cubicBezTo>
                  <a:pt x="328" y="126"/>
                  <a:pt x="357" y="129"/>
                  <a:pt x="296" y="124"/>
                </a:cubicBezTo>
                <a:cubicBezTo>
                  <a:pt x="266" y="114"/>
                  <a:pt x="247" y="103"/>
                  <a:pt x="216" y="100"/>
                </a:cubicBezTo>
                <a:cubicBezTo>
                  <a:pt x="188" y="90"/>
                  <a:pt x="157" y="92"/>
                  <a:pt x="128" y="88"/>
                </a:cubicBezTo>
                <a:cubicBezTo>
                  <a:pt x="107" y="67"/>
                  <a:pt x="89" y="45"/>
                  <a:pt x="60" y="36"/>
                </a:cubicBezTo>
                <a:cubicBezTo>
                  <a:pt x="46" y="15"/>
                  <a:pt x="26" y="0"/>
                  <a:pt x="0" y="0"/>
                </a:cubicBezTo>
              </a:path>
            </a:pathLst>
          </a:custGeom>
          <a:noFill/>
          <a:ln w="3810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5220072" y="5944889"/>
            <a:ext cx="2880320" cy="652463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Arial"/>
                <a:cs typeface="Arial"/>
              </a:rPr>
              <a:t>佩特拉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53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Nymphaleo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010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0181" name="Rectangle 5"/>
          <p:cNvSpPr>
            <a:spLocks noGrp="1" noChangeArrowheads="1"/>
          </p:cNvSpPr>
          <p:nvPr>
            <p:ph type="title"/>
          </p:nvPr>
        </p:nvSpPr>
        <p:spPr>
          <a:xfrm>
            <a:off x="5486400" y="152400"/>
            <a:ext cx="3657600" cy="9906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Times New Roman" charset="0"/>
              </a:rPr>
              <a:t>宁芙（</a:t>
            </a:r>
            <a:r>
              <a:rPr lang="en-US" altLang="ja-JP">
                <a:latin typeface="Times New Roman" charset="0"/>
              </a:rPr>
              <a:t>Nympha</a:t>
            </a:r>
            <a:r>
              <a:rPr lang="en-US" altLang="zh-CN">
                <a:latin typeface="Times New Roman" charset="0"/>
              </a:rPr>
              <a:t>eum) </a:t>
            </a: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8264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8" name="Picture 6" descr="Nymphaleon000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72477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4275" name="Rectangle 3"/>
          <p:cNvSpPr>
            <a:spLocks noGrp="1" noChangeArrowheads="1"/>
          </p:cNvSpPr>
          <p:nvPr>
            <p:ph type="title"/>
          </p:nvPr>
        </p:nvSpPr>
        <p:spPr>
          <a:xfrm>
            <a:off x="4800600" y="0"/>
            <a:ext cx="5638800" cy="9906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b="1">
                <a:latin typeface="Times New Roman" charset="0"/>
                <a:cs typeface="ＭＳ Ｐゴシック" charset="0"/>
              </a:rPr>
              <a:t>宁芙原貌</a:t>
            </a:r>
            <a:endParaRPr lang="zh-CN" altLang="en-US" b="1">
              <a:latin typeface="Times New Roman" charset="0"/>
              <a:ea typeface="SimSu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34791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28800"/>
            <a:ext cx="9144000" cy="5029200"/>
          </a:xfrm>
        </p:spPr>
      </p:pic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371600" y="381000"/>
            <a:ext cx="6400800" cy="838200"/>
          </a:xfrm>
          <a:solidFill>
            <a:schemeClr val="accent2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ja-JP" altLang="en-US">
                <a:solidFill>
                  <a:schemeClr val="bg1"/>
                </a:solidFill>
                <a:latin typeface="SimHei" pitchFamily="49" charset="-122"/>
                <a:ea typeface="SimHei" pitchFamily="49" charset="-122"/>
              </a:rPr>
              <a:t>古代的近东</a:t>
            </a:r>
            <a:endParaRPr lang="en-US" altLang="en-US">
              <a:solidFill>
                <a:schemeClr val="bg1"/>
              </a:solidFill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 rot="651720">
            <a:off x="3352800" y="3859213"/>
            <a:ext cx="3962400" cy="1752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868686">
                      <a:alpha val="74997"/>
                    </a:srgbClr>
                  </a:outerShdw>
                </a:effectLst>
                <a:uLnTx/>
                <a:uFillTx/>
                <a:latin typeface="Arial Black"/>
                <a:ea typeface="MS PGothic" pitchFamily="34" charset="-128"/>
                <a:cs typeface="+mn-cs"/>
              </a:rPr>
              <a:t>肥沃的月牙</a:t>
            </a:r>
            <a:endParaRPr kumimoji="0" lang="en-GB" sz="3600" b="0" i="0" u="none" strike="noStrike" kern="10" cap="none" spc="0" normalizeH="0" baseline="0" noProof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35921" dir="2700000" algn="ctr" rotWithShape="0">
                  <a:srgbClr val="868686">
                    <a:alpha val="74997"/>
                  </a:srgbClr>
                </a:outerShdw>
              </a:effectLst>
              <a:uLnTx/>
              <a:uFillTx/>
              <a:latin typeface="Arial Black"/>
              <a:ea typeface="MS PGothic" pitchFamily="34" charset="-128"/>
              <a:cs typeface="+mn-cs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8153400" y="76200"/>
            <a:ext cx="990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t>14-15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1192213" y="5181600"/>
            <a:ext cx="1098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514">
                      <a:alpha val="98000"/>
                    </a:srgbClr>
                  </a:glow>
                </a:effectLst>
                <a:uLnTx/>
                <a:uFillTx/>
                <a:latin typeface="Garamond" charset="0"/>
                <a:ea typeface="ＭＳ Ｐゴシック" charset="0"/>
                <a:cs typeface="ＭＳ Ｐゴシック" charset="0"/>
              </a:rPr>
              <a:t>埃及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glow rad="127000">
                  <a:srgbClr val="000514">
                    <a:alpha val="98000"/>
                  </a:srgbClr>
                </a:glow>
              </a:effectLst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590800" y="4419600"/>
            <a:ext cx="1555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514">
                      <a:alpha val="98000"/>
                    </a:srgbClr>
                  </a:glow>
                </a:effectLst>
                <a:uLnTx/>
                <a:uFillTx/>
                <a:latin typeface="Garamond" charset="0"/>
                <a:ea typeface="ＭＳ Ｐゴシック" charset="0"/>
                <a:cs typeface="ＭＳ Ｐゴシック" charset="0"/>
              </a:rPr>
              <a:t>以色列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514">
                    <a:alpha val="98000"/>
                  </a:srgbClr>
                </a:glow>
              </a:effectLst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5105400" y="4061569"/>
            <a:ext cx="155575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effectLst>
                  <a:glow rad="127000">
                    <a:schemeClr val="bg2">
                      <a:alpha val="98000"/>
                    </a:schemeClr>
                  </a:glow>
                </a:effectLst>
                <a:cs typeface="ＭＳ Ｐゴシック" charset="0"/>
              </a:defRPr>
            </a:lvl1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514">
                      <a:alpha val="98000"/>
                    </a:srgbClr>
                  </a:glow>
                </a:effectLst>
                <a:uLnTx/>
                <a:uFillTx/>
                <a:latin typeface="Garamond" charset="0"/>
                <a:ea typeface="ＭＳ Ｐゴシック" charset="0"/>
              </a:rPr>
              <a:t>伊拉克</a:t>
            </a:r>
          </a:p>
        </p:txBody>
      </p:sp>
    </p:spTree>
    <p:extLst>
      <p:ext uri="{BB962C8B-B14F-4D97-AF65-F5344CB8AC3E}">
        <p14:creationId xmlns:p14="http://schemas.microsoft.com/office/powerpoint/2010/main" val="203528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Colonnad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460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5867400"/>
            <a:ext cx="9144000" cy="9906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b="1">
                <a:ea typeface="SimSun" pitchFamily="2" charset="-122"/>
                <a:cs typeface="ＭＳ Ｐゴシック" charset="0"/>
              </a:rPr>
              <a:t>柱状建筑物旧址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8305800" y="76200"/>
            <a:ext cx="776288" cy="457200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598c</a:t>
            </a:r>
          </a:p>
        </p:txBody>
      </p:sp>
    </p:spTree>
    <p:extLst>
      <p:ext uri="{BB962C8B-B14F-4D97-AF65-F5344CB8AC3E}">
        <p14:creationId xmlns:p14="http://schemas.microsoft.com/office/powerpoint/2010/main" val="27497174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Colonnade000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400" y="-304800"/>
            <a:ext cx="9144000" cy="7162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48133" name="Rectangle 5"/>
          <p:cNvSpPr>
            <a:spLocks noGrp="1" noChangeArrowheads="1"/>
          </p:cNvSpPr>
          <p:nvPr>
            <p:ph type="title"/>
          </p:nvPr>
        </p:nvSpPr>
        <p:spPr>
          <a:xfrm>
            <a:off x="-152400" y="5715000"/>
            <a:ext cx="9296400" cy="12954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b="1">
                <a:ea typeface="SimSun" pitchFamily="2" charset="-122"/>
                <a:cs typeface="ＭＳ Ｐゴシック" charset="0"/>
              </a:rPr>
              <a:t>柱状建筑物完成构图</a:t>
            </a: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8305800" y="76200"/>
            <a:ext cx="776288" cy="457200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598c</a:t>
            </a:r>
          </a:p>
        </p:txBody>
      </p:sp>
    </p:spTree>
    <p:extLst>
      <p:ext uri="{BB962C8B-B14F-4D97-AF65-F5344CB8AC3E}">
        <p14:creationId xmlns:p14="http://schemas.microsoft.com/office/powerpoint/2010/main" val="3425486147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2" descr="PetraMosaic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7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019800"/>
            <a:ext cx="9144000" cy="838200"/>
          </a:xfrm>
          <a:solidFill>
            <a:srgbClr val="F3E7F3"/>
          </a:solidFill>
        </p:spPr>
        <p:txBody>
          <a:bodyPr/>
          <a:lstStyle/>
          <a:p>
            <a:pPr eaLnBrk="1" hangingPunct="1"/>
            <a:r>
              <a:rPr lang="zh-CN" altLang="en-US">
                <a:latin typeface="Times New Roman" charset="0"/>
              </a:rPr>
              <a:t>拜占庭教会的磨石 </a:t>
            </a:r>
            <a:r>
              <a:rPr lang="en-US" altLang="zh-CN">
                <a:latin typeface="Times New Roman" charset="0"/>
              </a:rPr>
              <a:t>(</a:t>
            </a:r>
            <a:r>
              <a:rPr lang="zh-CN" altLang="en-US">
                <a:latin typeface="Times New Roman" charset="0"/>
              </a:rPr>
              <a:t>五世纪</a:t>
            </a:r>
            <a:r>
              <a:rPr lang="en-US" altLang="zh-CN">
                <a:latin typeface="Times New Roman" charset="0"/>
              </a:rPr>
              <a:t>)</a:t>
            </a:r>
            <a:endParaRPr lang="en-US">
              <a:latin typeface="Times New Roman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533400"/>
            <a:ext cx="7239000" cy="1143000"/>
          </a:xfrm>
        </p:spPr>
        <p:txBody>
          <a:bodyPr/>
          <a:lstStyle/>
          <a:p>
            <a:pPr eaLnBrk="1" hangingPunct="1"/>
            <a:r>
              <a:rPr lang="zh-CN" altLang="en-US" dirty="0">
                <a:latin typeface="Times New Roman" charset="0"/>
              </a:rPr>
              <a:t>制作面包的</a:t>
            </a:r>
            <a:r>
              <a:rPr lang="zh-CN" altLang="en-US" dirty="0"/>
              <a:t>贝都因人</a:t>
            </a:r>
            <a:r>
              <a:rPr lang="zh-CN" altLang="en-US" dirty="0">
                <a:latin typeface="Times New Roman" charset="0"/>
              </a:rPr>
              <a:t>仍住在</a:t>
            </a:r>
            <a:r>
              <a:rPr lang="zh-CN" altLang="en-US" dirty="0"/>
              <a:t>佩特拉</a:t>
            </a:r>
            <a:endParaRPr lang="en-US" dirty="0">
              <a:latin typeface="Times New Roman" charset="0"/>
            </a:endParaRPr>
          </a:p>
        </p:txBody>
      </p:sp>
      <p:sp>
        <p:nvSpPr>
          <p:cNvPr id="18022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endParaRPr lang="en-US">
              <a:latin typeface="Times New Roman" charset="0"/>
            </a:endParaRPr>
          </a:p>
        </p:txBody>
      </p:sp>
      <p:pic>
        <p:nvPicPr>
          <p:cNvPr id="180227" name="Picture 4" descr="BedouinMakingBrea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8610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8" name="Picture 5" descr="BedouinMakingBrea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2362200"/>
            <a:ext cx="2819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9" name="Picture 6" descr="SiqExit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1295400"/>
            <a:ext cx="21764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7971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295400" y="152400"/>
            <a:ext cx="7315200" cy="762000"/>
          </a:xfrm>
          <a:solidFill>
            <a:srgbClr val="800080"/>
          </a:solidFill>
          <a:ln w="5715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4000" dirty="0">
                <a:latin typeface="Garamond" charset="0"/>
              </a:rPr>
              <a:t>埃及</a:t>
            </a:r>
            <a:r>
              <a:rPr lang="en-US" sz="4000" dirty="0">
                <a:latin typeface="Garamond" charset="0"/>
              </a:rPr>
              <a:t> </a:t>
            </a:r>
            <a:r>
              <a:rPr lang="zh-CN" altLang="en-US" sz="4000" dirty="0">
                <a:latin typeface="Garamond" charset="0"/>
              </a:rPr>
              <a:t>到</a:t>
            </a:r>
            <a:r>
              <a:rPr lang="zh-CN" altLang="en-US" sz="4000" dirty="0"/>
              <a:t>美索不达米亚</a:t>
            </a:r>
            <a:r>
              <a:rPr lang="zh-CN" altLang="en-US" sz="4000" dirty="0">
                <a:latin typeface="Garamond" charset="0"/>
              </a:rPr>
              <a:t>贸易</a:t>
            </a:r>
            <a:endParaRPr lang="en-US" sz="4000" dirty="0">
              <a:latin typeface="Garamond" charset="0"/>
            </a:endParaRPr>
          </a:p>
        </p:txBody>
      </p:sp>
      <p:pic>
        <p:nvPicPr>
          <p:cNvPr id="182275" name="Picture 4" descr="AncientEgyptianFamil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1549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7973" name="Freeform 5"/>
          <p:cNvSpPr>
            <a:spLocks/>
          </p:cNvSpPr>
          <p:nvPr/>
        </p:nvSpPr>
        <p:spPr bwMode="auto">
          <a:xfrm>
            <a:off x="1820863" y="2482850"/>
            <a:ext cx="2954337" cy="706438"/>
          </a:xfrm>
          <a:custGeom>
            <a:avLst/>
            <a:gdLst/>
            <a:ahLst/>
            <a:cxnLst>
              <a:cxn ang="0">
                <a:pos x="0" y="445"/>
              </a:cxn>
              <a:cxn ang="0">
                <a:pos x="53" y="418"/>
              </a:cxn>
              <a:cxn ang="0">
                <a:pos x="71" y="392"/>
              </a:cxn>
              <a:cxn ang="0">
                <a:pos x="169" y="374"/>
              </a:cxn>
              <a:cxn ang="0">
                <a:pos x="373" y="409"/>
              </a:cxn>
              <a:cxn ang="0">
                <a:pos x="480" y="400"/>
              </a:cxn>
              <a:cxn ang="0">
                <a:pos x="542" y="329"/>
              </a:cxn>
              <a:cxn ang="0">
                <a:pos x="577" y="187"/>
              </a:cxn>
              <a:cxn ang="0">
                <a:pos x="604" y="107"/>
              </a:cxn>
              <a:cxn ang="0">
                <a:pos x="906" y="0"/>
              </a:cxn>
              <a:cxn ang="0">
                <a:pos x="1662" y="27"/>
              </a:cxn>
              <a:cxn ang="0">
                <a:pos x="1786" y="45"/>
              </a:cxn>
              <a:cxn ang="0">
                <a:pos x="1831" y="54"/>
              </a:cxn>
            </a:cxnLst>
            <a:rect l="0" t="0" r="r" b="b"/>
            <a:pathLst>
              <a:path w="1861" h="445">
                <a:moveTo>
                  <a:pt x="0" y="445"/>
                </a:moveTo>
                <a:cubicBezTo>
                  <a:pt x="21" y="437"/>
                  <a:pt x="35" y="435"/>
                  <a:pt x="53" y="418"/>
                </a:cubicBezTo>
                <a:cubicBezTo>
                  <a:pt x="60" y="410"/>
                  <a:pt x="62" y="398"/>
                  <a:pt x="71" y="392"/>
                </a:cubicBezTo>
                <a:cubicBezTo>
                  <a:pt x="96" y="371"/>
                  <a:pt x="136" y="378"/>
                  <a:pt x="169" y="374"/>
                </a:cubicBezTo>
                <a:cubicBezTo>
                  <a:pt x="237" y="383"/>
                  <a:pt x="304" y="397"/>
                  <a:pt x="373" y="409"/>
                </a:cubicBezTo>
                <a:cubicBezTo>
                  <a:pt x="408" y="406"/>
                  <a:pt x="444" y="406"/>
                  <a:pt x="480" y="400"/>
                </a:cubicBezTo>
                <a:cubicBezTo>
                  <a:pt x="506" y="394"/>
                  <a:pt x="537" y="342"/>
                  <a:pt x="542" y="329"/>
                </a:cubicBezTo>
                <a:cubicBezTo>
                  <a:pt x="557" y="282"/>
                  <a:pt x="566" y="234"/>
                  <a:pt x="577" y="187"/>
                </a:cubicBezTo>
                <a:cubicBezTo>
                  <a:pt x="583" y="156"/>
                  <a:pt x="578" y="129"/>
                  <a:pt x="604" y="107"/>
                </a:cubicBezTo>
                <a:cubicBezTo>
                  <a:pt x="670" y="48"/>
                  <a:pt x="819" y="22"/>
                  <a:pt x="906" y="0"/>
                </a:cubicBezTo>
                <a:cubicBezTo>
                  <a:pt x="1164" y="5"/>
                  <a:pt x="1406" y="15"/>
                  <a:pt x="1662" y="27"/>
                </a:cubicBezTo>
                <a:cubicBezTo>
                  <a:pt x="1728" y="49"/>
                  <a:pt x="1649" y="25"/>
                  <a:pt x="1786" y="45"/>
                </a:cubicBezTo>
                <a:cubicBezTo>
                  <a:pt x="1861" y="55"/>
                  <a:pt x="1776" y="54"/>
                  <a:pt x="1831" y="5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7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7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97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2" descr="ExodusMapBeitzel3"/>
          <p:cNvPicPr>
            <a:picLocks noChangeAspect="1" noChangeArrowheads="1"/>
          </p:cNvPicPr>
          <p:nvPr/>
        </p:nvPicPr>
        <p:blipFill rotWithShape="1">
          <a:blip r:embed="rId3" cstate="screen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620"/>
          <a:stretch/>
        </p:blipFill>
        <p:spPr bwMode="auto">
          <a:xfrm>
            <a:off x="0" y="0"/>
            <a:ext cx="8088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43" name="Text Box 3"/>
          <p:cNvSpPr txBox="1">
            <a:spLocks noChangeArrowheads="1"/>
          </p:cNvSpPr>
          <p:nvPr/>
        </p:nvSpPr>
        <p:spPr bwMode="auto">
          <a:xfrm>
            <a:off x="8467725" y="76200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en-US" sz="2400" b="1">
                <a:solidFill>
                  <a:srgbClr val="000000"/>
                </a:solidFill>
                <a:effectLst/>
                <a:latin typeface="Arial" charset="0"/>
              </a:rPr>
              <a:t>54</a:t>
            </a:r>
          </a:p>
        </p:txBody>
      </p:sp>
      <p:sp>
        <p:nvSpPr>
          <p:cNvPr id="18432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164288" y="2852936"/>
            <a:ext cx="1951712" cy="2328664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zh-CN" altLang="en-US" sz="3200" b="1" dirty="0"/>
              <a:t>国王的</a:t>
            </a:r>
            <a:br>
              <a:rPr lang="en-SG" altLang="zh-CN" sz="3200" b="1" dirty="0"/>
            </a:br>
            <a:r>
              <a:rPr lang="zh-CN" altLang="en-US" sz="3200" b="1" dirty="0"/>
              <a:t>高速公路</a:t>
            </a:r>
            <a:endParaRPr lang="en-US" sz="3200" b="1" dirty="0"/>
          </a:p>
        </p:txBody>
      </p:sp>
      <p:sp>
        <p:nvSpPr>
          <p:cNvPr id="471045" name="Freeform 5"/>
          <p:cNvSpPr>
            <a:spLocks/>
          </p:cNvSpPr>
          <p:nvPr/>
        </p:nvSpPr>
        <p:spPr bwMode="auto">
          <a:xfrm>
            <a:off x="0" y="-84138"/>
            <a:ext cx="6716713" cy="6462713"/>
          </a:xfrm>
          <a:custGeom>
            <a:avLst/>
            <a:gdLst/>
            <a:ahLst/>
            <a:cxnLst>
              <a:cxn ang="0">
                <a:pos x="0" y="3360"/>
              </a:cxn>
              <a:cxn ang="0">
                <a:pos x="267" y="3315"/>
              </a:cxn>
              <a:cxn ang="0">
                <a:pos x="444" y="3324"/>
              </a:cxn>
              <a:cxn ang="0">
                <a:pos x="702" y="3315"/>
              </a:cxn>
              <a:cxn ang="0">
                <a:pos x="889" y="3377"/>
              </a:cxn>
              <a:cxn ang="0">
                <a:pos x="1013" y="3413"/>
              </a:cxn>
              <a:cxn ang="0">
                <a:pos x="1227" y="3484"/>
              </a:cxn>
              <a:cxn ang="0">
                <a:pos x="1316" y="3511"/>
              </a:cxn>
              <a:cxn ang="0">
                <a:pos x="1636" y="3573"/>
              </a:cxn>
              <a:cxn ang="0">
                <a:pos x="1716" y="3617"/>
              </a:cxn>
              <a:cxn ang="0">
                <a:pos x="1876" y="3724"/>
              </a:cxn>
              <a:cxn ang="0">
                <a:pos x="2053" y="3760"/>
              </a:cxn>
              <a:cxn ang="0">
                <a:pos x="2187" y="3786"/>
              </a:cxn>
              <a:cxn ang="0">
                <a:pos x="2293" y="3813"/>
              </a:cxn>
              <a:cxn ang="0">
                <a:pos x="2373" y="3857"/>
              </a:cxn>
              <a:cxn ang="0">
                <a:pos x="2400" y="3866"/>
              </a:cxn>
              <a:cxn ang="0">
                <a:pos x="2516" y="3955"/>
              </a:cxn>
              <a:cxn ang="0">
                <a:pos x="2596" y="3991"/>
              </a:cxn>
              <a:cxn ang="0">
                <a:pos x="2782" y="4071"/>
              </a:cxn>
              <a:cxn ang="0">
                <a:pos x="3093" y="4044"/>
              </a:cxn>
              <a:cxn ang="0">
                <a:pos x="3200" y="3973"/>
              </a:cxn>
              <a:cxn ang="0">
                <a:pos x="3253" y="3937"/>
              </a:cxn>
              <a:cxn ang="0">
                <a:pos x="3333" y="3840"/>
              </a:cxn>
              <a:cxn ang="0">
                <a:pos x="3396" y="3769"/>
              </a:cxn>
              <a:cxn ang="0">
                <a:pos x="3458" y="3653"/>
              </a:cxn>
              <a:cxn ang="0">
                <a:pos x="3502" y="3493"/>
              </a:cxn>
              <a:cxn ang="0">
                <a:pos x="3600" y="3351"/>
              </a:cxn>
              <a:cxn ang="0">
                <a:pos x="3653" y="3226"/>
              </a:cxn>
              <a:cxn ang="0">
                <a:pos x="3707" y="3022"/>
              </a:cxn>
              <a:cxn ang="0">
                <a:pos x="3724" y="2969"/>
              </a:cxn>
              <a:cxn ang="0">
                <a:pos x="3689" y="2764"/>
              </a:cxn>
              <a:cxn ang="0">
                <a:pos x="3707" y="2657"/>
              </a:cxn>
              <a:cxn ang="0">
                <a:pos x="3716" y="2426"/>
              </a:cxn>
              <a:cxn ang="0">
                <a:pos x="3769" y="2417"/>
              </a:cxn>
              <a:cxn ang="0">
                <a:pos x="3849" y="2391"/>
              </a:cxn>
              <a:cxn ang="0">
                <a:pos x="3884" y="2337"/>
              </a:cxn>
              <a:cxn ang="0">
                <a:pos x="3902" y="2284"/>
              </a:cxn>
              <a:cxn ang="0">
                <a:pos x="3884" y="2257"/>
              </a:cxn>
              <a:cxn ang="0">
                <a:pos x="3893" y="2231"/>
              </a:cxn>
              <a:cxn ang="0">
                <a:pos x="3884" y="2097"/>
              </a:cxn>
              <a:cxn ang="0">
                <a:pos x="3902" y="1893"/>
              </a:cxn>
              <a:cxn ang="0">
                <a:pos x="3911" y="1866"/>
              </a:cxn>
              <a:cxn ang="0">
                <a:pos x="3920" y="1751"/>
              </a:cxn>
              <a:cxn ang="0">
                <a:pos x="4009" y="1724"/>
              </a:cxn>
              <a:cxn ang="0">
                <a:pos x="4036" y="1457"/>
              </a:cxn>
              <a:cxn ang="0">
                <a:pos x="4053" y="1155"/>
              </a:cxn>
              <a:cxn ang="0">
                <a:pos x="4116" y="995"/>
              </a:cxn>
              <a:cxn ang="0">
                <a:pos x="4160" y="773"/>
              </a:cxn>
              <a:cxn ang="0">
                <a:pos x="4169" y="613"/>
              </a:cxn>
              <a:cxn ang="0">
                <a:pos x="4178" y="320"/>
              </a:cxn>
              <a:cxn ang="0">
                <a:pos x="4187" y="266"/>
              </a:cxn>
              <a:cxn ang="0">
                <a:pos x="4222" y="62"/>
              </a:cxn>
              <a:cxn ang="0">
                <a:pos x="4231" y="0"/>
              </a:cxn>
            </a:cxnLst>
            <a:rect l="0" t="0" r="r" b="b"/>
            <a:pathLst>
              <a:path w="4231" h="4071">
                <a:moveTo>
                  <a:pt x="0" y="3360"/>
                </a:moveTo>
                <a:cubicBezTo>
                  <a:pt x="89" y="3329"/>
                  <a:pt x="172" y="3328"/>
                  <a:pt x="267" y="3315"/>
                </a:cubicBezTo>
                <a:cubicBezTo>
                  <a:pt x="311" y="3299"/>
                  <a:pt x="412" y="3321"/>
                  <a:pt x="444" y="3324"/>
                </a:cubicBezTo>
                <a:cubicBezTo>
                  <a:pt x="532" y="3318"/>
                  <a:pt x="615" y="3302"/>
                  <a:pt x="702" y="3315"/>
                </a:cubicBezTo>
                <a:cubicBezTo>
                  <a:pt x="764" y="3335"/>
                  <a:pt x="826" y="3356"/>
                  <a:pt x="889" y="3377"/>
                </a:cubicBezTo>
                <a:cubicBezTo>
                  <a:pt x="927" y="3389"/>
                  <a:pt x="978" y="3389"/>
                  <a:pt x="1013" y="3413"/>
                </a:cubicBezTo>
                <a:cubicBezTo>
                  <a:pt x="1073" y="3453"/>
                  <a:pt x="1156" y="3468"/>
                  <a:pt x="1227" y="3484"/>
                </a:cubicBezTo>
                <a:cubicBezTo>
                  <a:pt x="1257" y="3490"/>
                  <a:pt x="1285" y="3507"/>
                  <a:pt x="1316" y="3511"/>
                </a:cubicBezTo>
                <a:cubicBezTo>
                  <a:pt x="1417" y="3521"/>
                  <a:pt x="1537" y="3540"/>
                  <a:pt x="1636" y="3573"/>
                </a:cubicBezTo>
                <a:cubicBezTo>
                  <a:pt x="1696" y="3614"/>
                  <a:pt x="1668" y="3602"/>
                  <a:pt x="1716" y="3617"/>
                </a:cubicBezTo>
                <a:cubicBezTo>
                  <a:pt x="1758" y="3661"/>
                  <a:pt x="1816" y="3704"/>
                  <a:pt x="1876" y="3724"/>
                </a:cubicBezTo>
                <a:cubicBezTo>
                  <a:pt x="1931" y="3762"/>
                  <a:pt x="1981" y="3754"/>
                  <a:pt x="2053" y="3760"/>
                </a:cubicBezTo>
                <a:cubicBezTo>
                  <a:pt x="2097" y="3768"/>
                  <a:pt x="2141" y="3778"/>
                  <a:pt x="2187" y="3786"/>
                </a:cubicBezTo>
                <a:cubicBezTo>
                  <a:pt x="2221" y="3797"/>
                  <a:pt x="2257" y="3803"/>
                  <a:pt x="2293" y="3813"/>
                </a:cubicBezTo>
                <a:cubicBezTo>
                  <a:pt x="2333" y="3853"/>
                  <a:pt x="2307" y="3835"/>
                  <a:pt x="2373" y="3857"/>
                </a:cubicBezTo>
                <a:cubicBezTo>
                  <a:pt x="2382" y="3859"/>
                  <a:pt x="2400" y="3866"/>
                  <a:pt x="2400" y="3866"/>
                </a:cubicBezTo>
                <a:cubicBezTo>
                  <a:pt x="2426" y="3892"/>
                  <a:pt x="2481" y="3943"/>
                  <a:pt x="2516" y="3955"/>
                </a:cubicBezTo>
                <a:cubicBezTo>
                  <a:pt x="2579" y="3976"/>
                  <a:pt x="2553" y="3962"/>
                  <a:pt x="2596" y="3991"/>
                </a:cubicBezTo>
                <a:cubicBezTo>
                  <a:pt x="2643" y="4063"/>
                  <a:pt x="2701" y="4062"/>
                  <a:pt x="2782" y="4071"/>
                </a:cubicBezTo>
                <a:cubicBezTo>
                  <a:pt x="2838" y="4067"/>
                  <a:pt x="3042" y="4071"/>
                  <a:pt x="3093" y="4044"/>
                </a:cubicBezTo>
                <a:cubicBezTo>
                  <a:pt x="3129" y="4023"/>
                  <a:pt x="3164" y="3996"/>
                  <a:pt x="3200" y="3973"/>
                </a:cubicBezTo>
                <a:cubicBezTo>
                  <a:pt x="3217" y="3961"/>
                  <a:pt x="3253" y="3937"/>
                  <a:pt x="3253" y="3937"/>
                </a:cubicBezTo>
                <a:cubicBezTo>
                  <a:pt x="3280" y="3896"/>
                  <a:pt x="3293" y="3865"/>
                  <a:pt x="3333" y="3840"/>
                </a:cubicBezTo>
                <a:cubicBezTo>
                  <a:pt x="3345" y="3803"/>
                  <a:pt x="3363" y="3789"/>
                  <a:pt x="3396" y="3769"/>
                </a:cubicBezTo>
                <a:cubicBezTo>
                  <a:pt x="3409" y="3723"/>
                  <a:pt x="3445" y="3691"/>
                  <a:pt x="3458" y="3653"/>
                </a:cubicBezTo>
                <a:cubicBezTo>
                  <a:pt x="3469" y="3617"/>
                  <a:pt x="3487" y="3515"/>
                  <a:pt x="3502" y="3493"/>
                </a:cubicBezTo>
                <a:cubicBezTo>
                  <a:pt x="3536" y="3440"/>
                  <a:pt x="3574" y="3417"/>
                  <a:pt x="3600" y="3351"/>
                </a:cubicBezTo>
                <a:cubicBezTo>
                  <a:pt x="3617" y="3304"/>
                  <a:pt x="3632" y="3268"/>
                  <a:pt x="3653" y="3226"/>
                </a:cubicBezTo>
                <a:cubicBezTo>
                  <a:pt x="3682" y="3165"/>
                  <a:pt x="3686" y="3086"/>
                  <a:pt x="3707" y="3022"/>
                </a:cubicBezTo>
                <a:cubicBezTo>
                  <a:pt x="3712" y="3004"/>
                  <a:pt x="3724" y="2969"/>
                  <a:pt x="3724" y="2969"/>
                </a:cubicBezTo>
                <a:cubicBezTo>
                  <a:pt x="3718" y="2864"/>
                  <a:pt x="3735" y="2833"/>
                  <a:pt x="3689" y="2764"/>
                </a:cubicBezTo>
                <a:cubicBezTo>
                  <a:pt x="3693" y="2728"/>
                  <a:pt x="3704" y="2693"/>
                  <a:pt x="3707" y="2657"/>
                </a:cubicBezTo>
                <a:cubicBezTo>
                  <a:pt x="3712" y="2580"/>
                  <a:pt x="3696" y="2500"/>
                  <a:pt x="3716" y="2426"/>
                </a:cubicBezTo>
                <a:cubicBezTo>
                  <a:pt x="3720" y="2408"/>
                  <a:pt x="3751" y="2420"/>
                  <a:pt x="3769" y="2417"/>
                </a:cubicBezTo>
                <a:cubicBezTo>
                  <a:pt x="3796" y="2411"/>
                  <a:pt x="3849" y="2391"/>
                  <a:pt x="3849" y="2391"/>
                </a:cubicBezTo>
                <a:cubicBezTo>
                  <a:pt x="3860" y="2373"/>
                  <a:pt x="3877" y="2357"/>
                  <a:pt x="3884" y="2337"/>
                </a:cubicBezTo>
                <a:cubicBezTo>
                  <a:pt x="3890" y="2319"/>
                  <a:pt x="3902" y="2284"/>
                  <a:pt x="3902" y="2284"/>
                </a:cubicBezTo>
                <a:cubicBezTo>
                  <a:pt x="3896" y="2275"/>
                  <a:pt x="3885" y="2267"/>
                  <a:pt x="3884" y="2257"/>
                </a:cubicBezTo>
                <a:cubicBezTo>
                  <a:pt x="3882" y="2247"/>
                  <a:pt x="3893" y="2240"/>
                  <a:pt x="3893" y="2231"/>
                </a:cubicBezTo>
                <a:cubicBezTo>
                  <a:pt x="3893" y="2186"/>
                  <a:pt x="3887" y="2141"/>
                  <a:pt x="3884" y="2097"/>
                </a:cubicBezTo>
                <a:cubicBezTo>
                  <a:pt x="3890" y="2029"/>
                  <a:pt x="3894" y="1960"/>
                  <a:pt x="3902" y="1893"/>
                </a:cubicBezTo>
                <a:cubicBezTo>
                  <a:pt x="3903" y="1883"/>
                  <a:pt x="3909" y="1875"/>
                  <a:pt x="3911" y="1866"/>
                </a:cubicBezTo>
                <a:cubicBezTo>
                  <a:pt x="3915" y="1827"/>
                  <a:pt x="3909" y="1787"/>
                  <a:pt x="3920" y="1751"/>
                </a:cubicBezTo>
                <a:cubicBezTo>
                  <a:pt x="3920" y="1749"/>
                  <a:pt x="3999" y="1727"/>
                  <a:pt x="4009" y="1724"/>
                </a:cubicBezTo>
                <a:cubicBezTo>
                  <a:pt x="4071" y="1629"/>
                  <a:pt x="4023" y="1712"/>
                  <a:pt x="4036" y="1457"/>
                </a:cubicBezTo>
                <a:cubicBezTo>
                  <a:pt x="4040" y="1356"/>
                  <a:pt x="4041" y="1255"/>
                  <a:pt x="4053" y="1155"/>
                </a:cubicBezTo>
                <a:cubicBezTo>
                  <a:pt x="4059" y="1096"/>
                  <a:pt x="4098" y="1048"/>
                  <a:pt x="4116" y="995"/>
                </a:cubicBezTo>
                <a:cubicBezTo>
                  <a:pt x="4124" y="919"/>
                  <a:pt x="4104" y="828"/>
                  <a:pt x="4160" y="773"/>
                </a:cubicBezTo>
                <a:cubicBezTo>
                  <a:pt x="4165" y="718"/>
                  <a:pt x="4182" y="665"/>
                  <a:pt x="4169" y="613"/>
                </a:cubicBezTo>
                <a:cubicBezTo>
                  <a:pt x="4172" y="515"/>
                  <a:pt x="4172" y="417"/>
                  <a:pt x="4178" y="320"/>
                </a:cubicBezTo>
                <a:cubicBezTo>
                  <a:pt x="4178" y="301"/>
                  <a:pt x="4185" y="284"/>
                  <a:pt x="4187" y="266"/>
                </a:cubicBezTo>
                <a:cubicBezTo>
                  <a:pt x="4195" y="165"/>
                  <a:pt x="4176" y="130"/>
                  <a:pt x="4222" y="62"/>
                </a:cubicBezTo>
                <a:cubicBezTo>
                  <a:pt x="4231" y="7"/>
                  <a:pt x="4231" y="27"/>
                  <a:pt x="4231" y="0"/>
                </a:cubicBezTo>
              </a:path>
            </a:pathLst>
          </a:custGeom>
          <a:noFill/>
          <a:ln w="57150" cap="flat" cmpd="sng">
            <a:solidFill>
              <a:srgbClr val="CC330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1046" name="Oval 6"/>
          <p:cNvSpPr>
            <a:spLocks noChangeArrowheads="1"/>
          </p:cNvSpPr>
          <p:nvPr/>
        </p:nvSpPr>
        <p:spPr bwMode="auto">
          <a:xfrm>
            <a:off x="9372600" y="4572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26" name="Text Box 7"/>
          <p:cNvSpPr txBox="1">
            <a:spLocks noChangeArrowheads="1"/>
          </p:cNvSpPr>
          <p:nvPr/>
        </p:nvSpPr>
        <p:spPr bwMode="auto">
          <a:xfrm>
            <a:off x="4251325" y="34813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</a:pPr>
            <a:endParaRPr lang="en-US" sz="2400">
              <a:solidFill>
                <a:srgbClr val="000000"/>
              </a:solidFill>
              <a:effectLst/>
              <a:latin typeface="Times New Roman" charset="0"/>
            </a:endParaRPr>
          </a:p>
        </p:txBody>
      </p:sp>
      <p:sp>
        <p:nvSpPr>
          <p:cNvPr id="184327" name="Rectangle 8"/>
          <p:cNvSpPr>
            <a:spLocks noChangeArrowheads="1"/>
          </p:cNvSpPr>
          <p:nvPr/>
        </p:nvSpPr>
        <p:spPr bwMode="auto">
          <a:xfrm>
            <a:off x="5562600" y="6096000"/>
            <a:ext cx="35052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fontAlgn="base" hangingPunct="1">
              <a:spcBef>
                <a:spcPct val="20000"/>
              </a:spcBef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charset="0"/>
              </a:rPr>
              <a:t>Barry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charset="0"/>
              </a:rPr>
              <a:t>Beitzel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charset="0"/>
              </a:rPr>
              <a:t>, </a:t>
            </a:r>
            <a:br>
              <a:rPr lang="en-US" sz="1800" b="1" dirty="0">
                <a:solidFill>
                  <a:srgbClr val="000000"/>
                </a:solidFill>
                <a:effectLst/>
                <a:latin typeface="Times New Roman" charset="0"/>
              </a:rPr>
            </a:br>
            <a:r>
              <a:rPr lang="en-US" sz="1800" b="1" i="1" dirty="0">
                <a:solidFill>
                  <a:srgbClr val="000000"/>
                </a:solidFill>
                <a:effectLst/>
                <a:latin typeface="Times New Roman" charset="0"/>
              </a:rPr>
              <a:t>Moody Atlas of Bible Lands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charset="0"/>
              </a:rPr>
              <a:t>, 87</a:t>
            </a:r>
          </a:p>
        </p:txBody>
      </p:sp>
      <p:grpSp>
        <p:nvGrpSpPr>
          <p:cNvPr id="184328" name="Group 9"/>
          <p:cNvGrpSpPr>
            <a:grpSpLocks/>
          </p:cNvGrpSpPr>
          <p:nvPr/>
        </p:nvGrpSpPr>
        <p:grpSpPr bwMode="auto">
          <a:xfrm>
            <a:off x="3733800" y="3352800"/>
            <a:ext cx="2057400" cy="914400"/>
            <a:chOff x="2352" y="2112"/>
            <a:chExt cx="1296" cy="576"/>
          </a:xfrm>
        </p:grpSpPr>
        <p:sp>
          <p:nvSpPr>
            <p:cNvPr id="184329" name="Rectangle 10"/>
            <p:cNvSpPr>
              <a:spLocks noChangeArrowheads="1"/>
            </p:cNvSpPr>
            <p:nvPr/>
          </p:nvSpPr>
          <p:spPr bwMode="auto">
            <a:xfrm>
              <a:off x="2352" y="2112"/>
              <a:ext cx="1027" cy="4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eaLnBrk="1" fontAlgn="base" hangingPunct="1">
                <a:spcBef>
                  <a:spcPct val="0"/>
                </a:spcBef>
              </a:pPr>
              <a:r>
                <a:rPr lang="zh-TW" altLang="en-US" sz="3200" b="1"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佩特拉</a:t>
              </a:r>
              <a:endParaRPr lang="en-US" sz="3200" b="1">
                <a:solidFill>
                  <a:srgbClr val="000000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471051" name="Oval 11"/>
            <p:cNvSpPr>
              <a:spLocks noChangeArrowheads="1"/>
            </p:cNvSpPr>
            <p:nvPr/>
          </p:nvSpPr>
          <p:spPr bwMode="auto">
            <a:xfrm>
              <a:off x="3456" y="2496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852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2067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286000" y="152400"/>
            <a:ext cx="5410200" cy="762000"/>
          </a:xfrm>
          <a:solidFill>
            <a:srgbClr val="800080"/>
          </a:solidFill>
          <a:ln w="5715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4000" dirty="0">
                <a:latin typeface="Garamond" charset="0"/>
              </a:rPr>
              <a:t>香料贸易</a:t>
            </a:r>
            <a:endParaRPr lang="en-US" sz="4000" dirty="0">
              <a:latin typeface="Garamond" charset="0"/>
            </a:endParaRPr>
          </a:p>
        </p:txBody>
      </p:sp>
      <p:pic>
        <p:nvPicPr>
          <p:cNvPr id="186371" name="Picture 4" descr="AncientEgyptianFamil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1549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2069" name="Freeform 5"/>
          <p:cNvSpPr>
            <a:spLocks/>
          </p:cNvSpPr>
          <p:nvPr/>
        </p:nvSpPr>
        <p:spPr bwMode="auto">
          <a:xfrm>
            <a:off x="84138" y="1533525"/>
            <a:ext cx="4953000" cy="4378325"/>
          </a:xfrm>
          <a:custGeom>
            <a:avLst/>
            <a:gdLst/>
            <a:ahLst/>
            <a:cxnLst>
              <a:cxn ang="0">
                <a:pos x="3120" y="2758"/>
              </a:cxn>
              <a:cxn ang="0">
                <a:pos x="3049" y="2678"/>
              </a:cxn>
              <a:cxn ang="0">
                <a:pos x="2907" y="2332"/>
              </a:cxn>
              <a:cxn ang="0">
                <a:pos x="2836" y="2163"/>
              </a:cxn>
              <a:cxn ang="0">
                <a:pos x="2729" y="2065"/>
              </a:cxn>
              <a:cxn ang="0">
                <a:pos x="2551" y="1816"/>
              </a:cxn>
              <a:cxn ang="0">
                <a:pos x="2516" y="1781"/>
              </a:cxn>
              <a:cxn ang="0">
                <a:pos x="2480" y="1727"/>
              </a:cxn>
              <a:cxn ang="0">
                <a:pos x="2445" y="1674"/>
              </a:cxn>
              <a:cxn ang="0">
                <a:pos x="2365" y="1603"/>
              </a:cxn>
              <a:cxn ang="0">
                <a:pos x="2223" y="1496"/>
              </a:cxn>
              <a:cxn ang="0">
                <a:pos x="2054" y="1443"/>
              </a:cxn>
              <a:cxn ang="0">
                <a:pos x="1983" y="1345"/>
              </a:cxn>
              <a:cxn ang="0">
                <a:pos x="1974" y="1318"/>
              </a:cxn>
              <a:cxn ang="0">
                <a:pos x="1751" y="1150"/>
              </a:cxn>
              <a:cxn ang="0">
                <a:pos x="1725" y="1123"/>
              </a:cxn>
              <a:cxn ang="0">
                <a:pos x="1698" y="1105"/>
              </a:cxn>
              <a:cxn ang="0">
                <a:pos x="1663" y="1061"/>
              </a:cxn>
              <a:cxn ang="0">
                <a:pos x="1645" y="1025"/>
              </a:cxn>
              <a:cxn ang="0">
                <a:pos x="1618" y="1007"/>
              </a:cxn>
              <a:cxn ang="0">
                <a:pos x="1574" y="954"/>
              </a:cxn>
              <a:cxn ang="0">
                <a:pos x="1503" y="732"/>
              </a:cxn>
              <a:cxn ang="0">
                <a:pos x="1378" y="714"/>
              </a:cxn>
              <a:cxn ang="0">
                <a:pos x="1049" y="652"/>
              </a:cxn>
              <a:cxn ang="0">
                <a:pos x="925" y="590"/>
              </a:cxn>
              <a:cxn ang="0">
                <a:pos x="889" y="563"/>
              </a:cxn>
              <a:cxn ang="0">
                <a:pos x="863" y="554"/>
              </a:cxn>
              <a:cxn ang="0">
                <a:pos x="747" y="465"/>
              </a:cxn>
              <a:cxn ang="0">
                <a:pos x="534" y="394"/>
              </a:cxn>
              <a:cxn ang="0">
                <a:pos x="463" y="350"/>
              </a:cxn>
              <a:cxn ang="0">
                <a:pos x="383" y="323"/>
              </a:cxn>
              <a:cxn ang="0">
                <a:pos x="249" y="243"/>
              </a:cxn>
              <a:cxn ang="0">
                <a:pos x="178" y="198"/>
              </a:cxn>
              <a:cxn ang="0">
                <a:pos x="107" y="118"/>
              </a:cxn>
              <a:cxn ang="0">
                <a:pos x="80" y="65"/>
              </a:cxn>
              <a:cxn ang="0">
                <a:pos x="27" y="30"/>
              </a:cxn>
              <a:cxn ang="0">
                <a:pos x="0" y="3"/>
              </a:cxn>
            </a:cxnLst>
            <a:rect l="0" t="0" r="r" b="b"/>
            <a:pathLst>
              <a:path w="3120" h="2758">
                <a:moveTo>
                  <a:pt x="3120" y="2758"/>
                </a:moveTo>
                <a:cubicBezTo>
                  <a:pt x="3087" y="2725"/>
                  <a:pt x="3068" y="2713"/>
                  <a:pt x="3049" y="2678"/>
                </a:cubicBezTo>
                <a:cubicBezTo>
                  <a:pt x="2988" y="2568"/>
                  <a:pt x="2963" y="2442"/>
                  <a:pt x="2907" y="2332"/>
                </a:cubicBezTo>
                <a:cubicBezTo>
                  <a:pt x="2900" y="2298"/>
                  <a:pt x="2858" y="2190"/>
                  <a:pt x="2836" y="2163"/>
                </a:cubicBezTo>
                <a:cubicBezTo>
                  <a:pt x="2802" y="2121"/>
                  <a:pt x="2761" y="2103"/>
                  <a:pt x="2729" y="2065"/>
                </a:cubicBezTo>
                <a:cubicBezTo>
                  <a:pt x="2663" y="1986"/>
                  <a:pt x="2613" y="1896"/>
                  <a:pt x="2551" y="1816"/>
                </a:cubicBezTo>
                <a:cubicBezTo>
                  <a:pt x="2540" y="1802"/>
                  <a:pt x="2526" y="1793"/>
                  <a:pt x="2516" y="1781"/>
                </a:cubicBezTo>
                <a:cubicBezTo>
                  <a:pt x="2502" y="1764"/>
                  <a:pt x="2491" y="1745"/>
                  <a:pt x="2480" y="1727"/>
                </a:cubicBezTo>
                <a:cubicBezTo>
                  <a:pt x="2479" y="1725"/>
                  <a:pt x="2445" y="1674"/>
                  <a:pt x="2445" y="1674"/>
                </a:cubicBezTo>
                <a:cubicBezTo>
                  <a:pt x="2415" y="1654"/>
                  <a:pt x="2365" y="1603"/>
                  <a:pt x="2365" y="1603"/>
                </a:cubicBezTo>
                <a:cubicBezTo>
                  <a:pt x="2340" y="1528"/>
                  <a:pt x="2286" y="1527"/>
                  <a:pt x="2223" y="1496"/>
                </a:cubicBezTo>
                <a:cubicBezTo>
                  <a:pt x="2170" y="1469"/>
                  <a:pt x="2111" y="1454"/>
                  <a:pt x="2054" y="1443"/>
                </a:cubicBezTo>
                <a:cubicBezTo>
                  <a:pt x="2007" y="1407"/>
                  <a:pt x="2006" y="1415"/>
                  <a:pt x="1983" y="1345"/>
                </a:cubicBezTo>
                <a:cubicBezTo>
                  <a:pt x="1980" y="1336"/>
                  <a:pt x="1979" y="1325"/>
                  <a:pt x="1974" y="1318"/>
                </a:cubicBezTo>
                <a:cubicBezTo>
                  <a:pt x="1910" y="1240"/>
                  <a:pt x="1829" y="1208"/>
                  <a:pt x="1751" y="1150"/>
                </a:cubicBezTo>
                <a:cubicBezTo>
                  <a:pt x="1740" y="1142"/>
                  <a:pt x="1734" y="1131"/>
                  <a:pt x="1725" y="1123"/>
                </a:cubicBezTo>
                <a:cubicBezTo>
                  <a:pt x="1716" y="1115"/>
                  <a:pt x="1707" y="1111"/>
                  <a:pt x="1698" y="1105"/>
                </a:cubicBezTo>
                <a:cubicBezTo>
                  <a:pt x="1676" y="1039"/>
                  <a:pt x="1707" y="1114"/>
                  <a:pt x="1663" y="1061"/>
                </a:cubicBezTo>
                <a:cubicBezTo>
                  <a:pt x="1654" y="1050"/>
                  <a:pt x="1653" y="1035"/>
                  <a:pt x="1645" y="1025"/>
                </a:cubicBezTo>
                <a:cubicBezTo>
                  <a:pt x="1638" y="1016"/>
                  <a:pt x="1626" y="1013"/>
                  <a:pt x="1618" y="1007"/>
                </a:cubicBezTo>
                <a:cubicBezTo>
                  <a:pt x="1589" y="984"/>
                  <a:pt x="1592" y="982"/>
                  <a:pt x="1574" y="954"/>
                </a:cubicBezTo>
                <a:cubicBezTo>
                  <a:pt x="1562" y="908"/>
                  <a:pt x="1558" y="753"/>
                  <a:pt x="1503" y="732"/>
                </a:cubicBezTo>
                <a:cubicBezTo>
                  <a:pt x="1479" y="723"/>
                  <a:pt x="1388" y="715"/>
                  <a:pt x="1378" y="714"/>
                </a:cubicBezTo>
                <a:cubicBezTo>
                  <a:pt x="1270" y="686"/>
                  <a:pt x="1153" y="686"/>
                  <a:pt x="1049" y="652"/>
                </a:cubicBezTo>
                <a:cubicBezTo>
                  <a:pt x="956" y="589"/>
                  <a:pt x="1000" y="603"/>
                  <a:pt x="925" y="590"/>
                </a:cubicBezTo>
                <a:cubicBezTo>
                  <a:pt x="913" y="581"/>
                  <a:pt x="901" y="570"/>
                  <a:pt x="889" y="563"/>
                </a:cubicBezTo>
                <a:cubicBezTo>
                  <a:pt x="881" y="558"/>
                  <a:pt x="870" y="559"/>
                  <a:pt x="863" y="554"/>
                </a:cubicBezTo>
                <a:cubicBezTo>
                  <a:pt x="797" y="504"/>
                  <a:pt x="836" y="501"/>
                  <a:pt x="747" y="465"/>
                </a:cubicBezTo>
                <a:cubicBezTo>
                  <a:pt x="672" y="434"/>
                  <a:pt x="610" y="413"/>
                  <a:pt x="534" y="394"/>
                </a:cubicBezTo>
                <a:cubicBezTo>
                  <a:pt x="502" y="370"/>
                  <a:pt x="498" y="364"/>
                  <a:pt x="463" y="350"/>
                </a:cubicBezTo>
                <a:cubicBezTo>
                  <a:pt x="436" y="339"/>
                  <a:pt x="406" y="338"/>
                  <a:pt x="383" y="323"/>
                </a:cubicBezTo>
                <a:cubicBezTo>
                  <a:pt x="339" y="294"/>
                  <a:pt x="293" y="270"/>
                  <a:pt x="249" y="243"/>
                </a:cubicBezTo>
                <a:cubicBezTo>
                  <a:pt x="225" y="228"/>
                  <a:pt x="197" y="217"/>
                  <a:pt x="178" y="198"/>
                </a:cubicBezTo>
                <a:cubicBezTo>
                  <a:pt x="152" y="172"/>
                  <a:pt x="123" y="150"/>
                  <a:pt x="107" y="118"/>
                </a:cubicBezTo>
                <a:cubicBezTo>
                  <a:pt x="95" y="94"/>
                  <a:pt x="102" y="84"/>
                  <a:pt x="80" y="65"/>
                </a:cubicBezTo>
                <a:cubicBezTo>
                  <a:pt x="64" y="51"/>
                  <a:pt x="27" y="30"/>
                  <a:pt x="27" y="30"/>
                </a:cubicBezTo>
                <a:cubicBezTo>
                  <a:pt x="7" y="0"/>
                  <a:pt x="19" y="3"/>
                  <a:pt x="0" y="3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72070" name="Freeform 6"/>
          <p:cNvSpPr>
            <a:spLocks/>
          </p:cNvSpPr>
          <p:nvPr/>
        </p:nvSpPr>
        <p:spPr bwMode="auto">
          <a:xfrm>
            <a:off x="1820863" y="2482850"/>
            <a:ext cx="2954337" cy="706438"/>
          </a:xfrm>
          <a:custGeom>
            <a:avLst/>
            <a:gdLst/>
            <a:ahLst/>
            <a:cxnLst>
              <a:cxn ang="0">
                <a:pos x="0" y="445"/>
              </a:cxn>
              <a:cxn ang="0">
                <a:pos x="53" y="418"/>
              </a:cxn>
              <a:cxn ang="0">
                <a:pos x="71" y="392"/>
              </a:cxn>
              <a:cxn ang="0">
                <a:pos x="169" y="374"/>
              </a:cxn>
              <a:cxn ang="0">
                <a:pos x="373" y="409"/>
              </a:cxn>
              <a:cxn ang="0">
                <a:pos x="480" y="400"/>
              </a:cxn>
              <a:cxn ang="0">
                <a:pos x="542" y="329"/>
              </a:cxn>
              <a:cxn ang="0">
                <a:pos x="577" y="187"/>
              </a:cxn>
              <a:cxn ang="0">
                <a:pos x="604" y="107"/>
              </a:cxn>
              <a:cxn ang="0">
                <a:pos x="906" y="0"/>
              </a:cxn>
              <a:cxn ang="0">
                <a:pos x="1662" y="27"/>
              </a:cxn>
              <a:cxn ang="0">
                <a:pos x="1786" y="45"/>
              </a:cxn>
              <a:cxn ang="0">
                <a:pos x="1831" y="54"/>
              </a:cxn>
            </a:cxnLst>
            <a:rect l="0" t="0" r="r" b="b"/>
            <a:pathLst>
              <a:path w="1861" h="445">
                <a:moveTo>
                  <a:pt x="0" y="445"/>
                </a:moveTo>
                <a:cubicBezTo>
                  <a:pt x="21" y="437"/>
                  <a:pt x="35" y="435"/>
                  <a:pt x="53" y="418"/>
                </a:cubicBezTo>
                <a:cubicBezTo>
                  <a:pt x="60" y="410"/>
                  <a:pt x="62" y="398"/>
                  <a:pt x="71" y="392"/>
                </a:cubicBezTo>
                <a:cubicBezTo>
                  <a:pt x="96" y="371"/>
                  <a:pt x="136" y="378"/>
                  <a:pt x="169" y="374"/>
                </a:cubicBezTo>
                <a:cubicBezTo>
                  <a:pt x="237" y="383"/>
                  <a:pt x="304" y="397"/>
                  <a:pt x="373" y="409"/>
                </a:cubicBezTo>
                <a:cubicBezTo>
                  <a:pt x="408" y="406"/>
                  <a:pt x="444" y="406"/>
                  <a:pt x="480" y="400"/>
                </a:cubicBezTo>
                <a:cubicBezTo>
                  <a:pt x="506" y="394"/>
                  <a:pt x="537" y="342"/>
                  <a:pt x="542" y="329"/>
                </a:cubicBezTo>
                <a:cubicBezTo>
                  <a:pt x="557" y="282"/>
                  <a:pt x="566" y="234"/>
                  <a:pt x="577" y="187"/>
                </a:cubicBezTo>
                <a:cubicBezTo>
                  <a:pt x="583" y="156"/>
                  <a:pt x="578" y="129"/>
                  <a:pt x="604" y="107"/>
                </a:cubicBezTo>
                <a:cubicBezTo>
                  <a:pt x="670" y="48"/>
                  <a:pt x="819" y="22"/>
                  <a:pt x="906" y="0"/>
                </a:cubicBezTo>
                <a:cubicBezTo>
                  <a:pt x="1164" y="5"/>
                  <a:pt x="1406" y="15"/>
                  <a:pt x="1662" y="27"/>
                </a:cubicBezTo>
                <a:cubicBezTo>
                  <a:pt x="1728" y="49"/>
                  <a:pt x="1649" y="25"/>
                  <a:pt x="1786" y="45"/>
                </a:cubicBezTo>
                <a:cubicBezTo>
                  <a:pt x="1861" y="55"/>
                  <a:pt x="1776" y="54"/>
                  <a:pt x="1831" y="5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843808" y="2708920"/>
            <a:ext cx="1630363" cy="652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>
                <a:solidFill>
                  <a:srgbClr val="000000"/>
                </a:solidFill>
                <a:effectLst/>
                <a:latin typeface="Arial"/>
                <a:cs typeface="Arial"/>
              </a:rPr>
              <a:t>佩特拉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7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06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119893146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2800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圣经地理链接地址</a:t>
            </a:r>
            <a:r>
              <a:rPr lang="en-US" sz="2800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zh-CN" altLang="en-US" sz="4000" b="1">
                <a:solidFill>
                  <a:srgbClr val="FFFFFF"/>
                </a:solidFill>
                <a:latin typeface="Arial" charset="0"/>
                <a:cs typeface="Arial" charset="0"/>
              </a:rPr>
              <a:t>免费获得该讲解</a:t>
            </a:r>
            <a:r>
              <a:rPr lang="en-US" altLang="zh-CN" sz="4000" b="1">
                <a:solidFill>
                  <a:srgbClr val="FFFFFF"/>
                </a:solidFill>
                <a:latin typeface="Arial" charset="0"/>
                <a:cs typeface="Arial" charset="0"/>
              </a:rPr>
              <a:t>!</a:t>
            </a: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6" name="Rectangle 1026">
            <a:extLst>
              <a:ext uri="{FF2B5EF4-FFF2-40B4-BE49-F238E27FC236}">
                <a16:creationId xmlns:a16="http://schemas.microsoft.com/office/drawing/2014/main" id="{5512A878-B48D-47F9-908E-889D8C9A3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11275"/>
            <a:ext cx="91440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zh-CN" altLang="en-US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1050647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9" name="Rectangle 7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27400" name="Rectangle 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27401" name="Rectangle 9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27402" name="Rectangle 10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27408" name="Rectangle 1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27409" name="Line 1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27410" name="Text Box 18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827411" name="Freeform 1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27412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27413" name="Rectangle 2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14</a:t>
            </a:r>
          </a:p>
        </p:txBody>
      </p:sp>
      <p:grpSp>
        <p:nvGrpSpPr>
          <p:cNvPr id="827461" name="Group 69"/>
          <p:cNvGrpSpPr>
            <a:grpSpLocks/>
          </p:cNvGrpSpPr>
          <p:nvPr/>
        </p:nvGrpSpPr>
        <p:grpSpPr bwMode="auto">
          <a:xfrm>
            <a:off x="1916113" y="1211263"/>
            <a:ext cx="6629400" cy="942975"/>
            <a:chOff x="1207" y="763"/>
            <a:chExt cx="4030" cy="594"/>
          </a:xfrm>
        </p:grpSpPr>
        <p:sp>
          <p:nvSpPr>
            <p:cNvPr id="827462" name="Rectangle 70"/>
            <p:cNvSpPr>
              <a:spLocks noChangeArrowheads="1"/>
            </p:cNvSpPr>
            <p:nvPr/>
          </p:nvSpPr>
          <p:spPr bwMode="auto">
            <a:xfrm>
              <a:off x="1391" y="763"/>
              <a:ext cx="3846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耶和华对亚伯兰说：</a:t>
              </a: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"/>
                  <a:ea typeface="宋体" charset="0"/>
                  <a:cs typeface="宋体" charset="0"/>
                </a:rPr>
                <a:t>“</a:t>
              </a:r>
              <a:r>
                <a:rPr kumimoji="0" lang="ja-JP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你要离开本地</a:t>
              </a: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、</a:t>
              </a:r>
              <a:r>
                <a:rPr kumimoji="0" lang="ja-JP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本族、父家，到我指示你的</a:t>
              </a:r>
              <a:r>
                <a:rPr kumimoji="0" lang="ja-JP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地方</a:t>
              </a:r>
              <a:r>
                <a:rPr kumimoji="0" lang="ja-JP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去</a:t>
              </a: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。</a:t>
              </a:r>
            </a:p>
          </p:txBody>
        </p:sp>
        <p:sp>
          <p:nvSpPr>
            <p:cNvPr id="827463" name="Rectangle 71"/>
            <p:cNvSpPr>
              <a:spLocks noChangeArrowheads="1"/>
            </p:cNvSpPr>
            <p:nvPr/>
          </p:nvSpPr>
          <p:spPr bwMode="auto">
            <a:xfrm>
              <a:off x="1207" y="768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1</a:t>
              </a:r>
            </a:p>
          </p:txBody>
        </p:sp>
      </p:grpSp>
      <p:grpSp>
        <p:nvGrpSpPr>
          <p:cNvPr id="827464" name="Group 72"/>
          <p:cNvGrpSpPr>
            <a:grpSpLocks/>
          </p:cNvGrpSpPr>
          <p:nvPr/>
        </p:nvGrpSpPr>
        <p:grpSpPr bwMode="auto">
          <a:xfrm>
            <a:off x="1922463" y="2767013"/>
            <a:ext cx="5864225" cy="942975"/>
            <a:chOff x="1259" y="1743"/>
            <a:chExt cx="3694" cy="594"/>
          </a:xfrm>
        </p:grpSpPr>
        <p:sp>
          <p:nvSpPr>
            <p:cNvPr id="827465" name="Rectangle 73"/>
            <p:cNvSpPr>
              <a:spLocks noChangeArrowheads="1"/>
            </p:cNvSpPr>
            <p:nvPr/>
          </p:nvSpPr>
          <p:spPr bwMode="auto">
            <a:xfrm>
              <a:off x="1456" y="1743"/>
              <a:ext cx="3497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我必使你成为</a:t>
              </a:r>
              <a:r>
                <a:rPr kumimoji="0" lang="ja-JP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大国</a:t>
              </a:r>
              <a:r>
                <a:rPr kumimoji="0" lang="ja-JP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，赐福给你，使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你的名为大，你也必使别人得福</a:t>
              </a: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。</a:t>
              </a:r>
            </a:p>
          </p:txBody>
        </p:sp>
        <p:sp>
          <p:nvSpPr>
            <p:cNvPr id="827466" name="Rectangle 74"/>
            <p:cNvSpPr>
              <a:spLocks noChangeArrowheads="1"/>
            </p:cNvSpPr>
            <p:nvPr/>
          </p:nvSpPr>
          <p:spPr bwMode="auto">
            <a:xfrm>
              <a:off x="1259" y="1781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2</a:t>
              </a:r>
            </a:p>
          </p:txBody>
        </p:sp>
      </p:grpSp>
      <p:grpSp>
        <p:nvGrpSpPr>
          <p:cNvPr id="827467" name="Group 75"/>
          <p:cNvGrpSpPr>
            <a:grpSpLocks/>
          </p:cNvGrpSpPr>
          <p:nvPr/>
        </p:nvGrpSpPr>
        <p:grpSpPr bwMode="auto">
          <a:xfrm>
            <a:off x="1865313" y="4378325"/>
            <a:ext cx="6348412" cy="1797050"/>
            <a:chOff x="1199" y="2579"/>
            <a:chExt cx="3999" cy="1132"/>
          </a:xfrm>
        </p:grpSpPr>
        <p:sp>
          <p:nvSpPr>
            <p:cNvPr id="827468" name="Rectangle 76"/>
            <p:cNvSpPr>
              <a:spLocks noChangeArrowheads="1"/>
            </p:cNvSpPr>
            <p:nvPr/>
          </p:nvSpPr>
          <p:spPr bwMode="auto">
            <a:xfrm>
              <a:off x="1455" y="2579"/>
              <a:ext cx="3743" cy="11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给你祝福的，我必赐福给他；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咒诅你的，我必咒诅他；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地上的万族，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都必因你得福</a:t>
              </a:r>
              <a:r>
                <a:rPr kumimoji="0" lang="ja-JP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。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27469" name="Rectangle 77"/>
            <p:cNvSpPr>
              <a:spLocks noChangeArrowheads="1"/>
            </p:cNvSpPr>
            <p:nvPr/>
          </p:nvSpPr>
          <p:spPr bwMode="auto">
            <a:xfrm>
              <a:off x="1199" y="2589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3</a:t>
              </a:r>
            </a:p>
          </p:txBody>
        </p:sp>
      </p:grpSp>
      <p:sp>
        <p:nvSpPr>
          <p:cNvPr id="827470" name="Text Box 78"/>
          <p:cNvSpPr txBox="1">
            <a:spLocks noChangeArrowheads="1"/>
          </p:cNvSpPr>
          <p:nvPr/>
        </p:nvSpPr>
        <p:spPr bwMode="auto">
          <a:xfrm>
            <a:off x="2882900" y="469900"/>
            <a:ext cx="36068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创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世记 </a:t>
            </a:r>
            <a:r>
              <a:rPr kumimoji="0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12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章</a:t>
            </a:r>
          </a:p>
        </p:txBody>
      </p:sp>
      <p:grpSp>
        <p:nvGrpSpPr>
          <p:cNvPr id="827488" name="Group 96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sp>
          <p:nvSpPr>
            <p:cNvPr id="827489" name="Freeform 97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27490" name="AutoShape 98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27491" name="Rectangle 99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27492" name="AutoShape 100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27493" name="Line 101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27494" name="Line 102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27495" name="Rectangle 103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27496" name="Rectangle 104"/>
            <p:cNvSpPr>
              <a:spLocks noChangeArrowheads="1"/>
            </p:cNvSpPr>
            <p:nvPr/>
          </p:nvSpPr>
          <p:spPr bwMode="auto">
            <a:xfrm>
              <a:off x="5038" y="2409"/>
              <a:ext cx="5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 地－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裔</a:t>
              </a: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－福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27497" name="Rectangle 105"/>
            <p:cNvSpPr>
              <a:spLocks noChangeArrowheads="1"/>
            </p:cNvSpPr>
            <p:nvPr/>
          </p:nvSpPr>
          <p:spPr bwMode="auto">
            <a:xfrm>
              <a:off x="5156" y="264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27498" name="Rectangle 106"/>
            <p:cNvSpPr>
              <a:spLocks noChangeArrowheads="1"/>
            </p:cNvSpPr>
            <p:nvPr/>
          </p:nvSpPr>
          <p:spPr bwMode="auto">
            <a:xfrm>
              <a:off x="5267" y="277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27499" name="Rectangle 107"/>
            <p:cNvSpPr>
              <a:spLocks noChangeArrowheads="1"/>
            </p:cNvSpPr>
            <p:nvPr/>
          </p:nvSpPr>
          <p:spPr bwMode="auto">
            <a:xfrm>
              <a:off x="5194" y="2302"/>
              <a:ext cx="32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rPr>
                <a:t>呼召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827500" name="Rectangle 108"/>
            <p:cNvSpPr>
              <a:spLocks noChangeArrowheads="1"/>
            </p:cNvSpPr>
            <p:nvPr/>
          </p:nvSpPr>
          <p:spPr bwMode="auto">
            <a:xfrm>
              <a:off x="5092" y="2162"/>
              <a:ext cx="4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 Antiqua" charset="0"/>
                  <a:ea typeface="宋体" charset="0"/>
                  <a:cs typeface="宋体" charset="0"/>
                </a:rPr>
                <a:t>亚伯拉罕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charset="0"/>
                <a:ea typeface="宋体" charset="0"/>
                <a:cs typeface="宋体" charset="0"/>
              </a:endParaRPr>
            </a:p>
          </p:txBody>
        </p:sp>
        <p:sp>
          <p:nvSpPr>
            <p:cNvPr id="827501" name="Rectangle 109"/>
            <p:cNvSpPr>
              <a:spLocks noChangeArrowheads="1"/>
            </p:cNvSpPr>
            <p:nvPr/>
          </p:nvSpPr>
          <p:spPr bwMode="auto">
            <a:xfrm>
              <a:off x="5180" y="2529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27502" name="Line 110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27503" name="Line 111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27504" name="Line 112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827505" name="Text Box 113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27506" name="Text Box 114"/>
          <p:cNvSpPr txBox="1">
            <a:spLocks noChangeArrowheads="1"/>
          </p:cNvSpPr>
          <p:nvPr/>
        </p:nvSpPr>
        <p:spPr bwMode="auto">
          <a:xfrm>
            <a:off x="8586788" y="6418263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92890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7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7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418" name="Rectangle 2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28419" name="Rectangle 3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28420" name="Rectangle 4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28421" name="Rectangle 5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28422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28423" name="Line 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28424" name="Text Box 8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828425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828426" name="Text Box 1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28427" name="Rectangle 1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15</a:t>
            </a:r>
          </a:p>
        </p:txBody>
      </p:sp>
      <p:grpSp>
        <p:nvGrpSpPr>
          <p:cNvPr id="828446" name="Group 30"/>
          <p:cNvGrpSpPr>
            <a:grpSpLocks/>
          </p:cNvGrpSpPr>
          <p:nvPr/>
        </p:nvGrpSpPr>
        <p:grpSpPr bwMode="auto">
          <a:xfrm>
            <a:off x="1916113" y="1211263"/>
            <a:ext cx="6629400" cy="942975"/>
            <a:chOff x="1207" y="763"/>
            <a:chExt cx="4030" cy="594"/>
          </a:xfrm>
        </p:grpSpPr>
        <p:sp>
          <p:nvSpPr>
            <p:cNvPr id="828447" name="Rectangle 31"/>
            <p:cNvSpPr>
              <a:spLocks noChangeArrowheads="1"/>
            </p:cNvSpPr>
            <p:nvPr/>
          </p:nvSpPr>
          <p:spPr bwMode="auto">
            <a:xfrm>
              <a:off x="1391" y="763"/>
              <a:ext cx="3846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kumimoji="0" lang="ja-JP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耶和华对亚伯兰说：</a:t>
              </a: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"/>
                  <a:ea typeface="宋体" charset="0"/>
                  <a:cs typeface="宋体" charset="0"/>
                </a:rPr>
                <a:t>“</a:t>
              </a:r>
              <a:r>
                <a:rPr kumimoji="0" lang="ja-JP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你要离开本地</a:t>
              </a: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、</a:t>
              </a:r>
              <a:r>
                <a:rPr kumimoji="0" lang="ja-JP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本族、父家，到我指示你的</a:t>
              </a:r>
              <a:r>
                <a:rPr kumimoji="0" lang="ja-JP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地方</a:t>
              </a:r>
              <a:r>
                <a:rPr kumimoji="0" lang="ja-JP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去</a:t>
              </a: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。</a:t>
              </a:r>
            </a:p>
          </p:txBody>
        </p:sp>
        <p:sp>
          <p:nvSpPr>
            <p:cNvPr id="828448" name="Rectangle 32"/>
            <p:cNvSpPr>
              <a:spLocks noChangeArrowheads="1"/>
            </p:cNvSpPr>
            <p:nvPr/>
          </p:nvSpPr>
          <p:spPr bwMode="auto">
            <a:xfrm>
              <a:off x="1207" y="768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1</a:t>
              </a:r>
            </a:p>
          </p:txBody>
        </p:sp>
      </p:grpSp>
      <p:grpSp>
        <p:nvGrpSpPr>
          <p:cNvPr id="828449" name="Group 33"/>
          <p:cNvGrpSpPr>
            <a:grpSpLocks/>
          </p:cNvGrpSpPr>
          <p:nvPr/>
        </p:nvGrpSpPr>
        <p:grpSpPr bwMode="auto">
          <a:xfrm>
            <a:off x="1922463" y="2767013"/>
            <a:ext cx="5864225" cy="942975"/>
            <a:chOff x="1259" y="1743"/>
            <a:chExt cx="3694" cy="594"/>
          </a:xfrm>
        </p:grpSpPr>
        <p:sp>
          <p:nvSpPr>
            <p:cNvPr id="828450" name="Rectangle 34"/>
            <p:cNvSpPr>
              <a:spLocks noChangeArrowheads="1"/>
            </p:cNvSpPr>
            <p:nvPr/>
          </p:nvSpPr>
          <p:spPr bwMode="auto">
            <a:xfrm>
              <a:off x="1456" y="1743"/>
              <a:ext cx="3497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我必使你成为</a:t>
              </a:r>
              <a:r>
                <a:rPr kumimoji="0" lang="ja-JP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大国</a:t>
              </a:r>
              <a:r>
                <a:rPr kumimoji="0" lang="ja-JP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，赐福给你，使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你的名为大，你也必使别人得福</a:t>
              </a: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。</a:t>
              </a:r>
            </a:p>
          </p:txBody>
        </p:sp>
        <p:sp>
          <p:nvSpPr>
            <p:cNvPr id="828451" name="Rectangle 35"/>
            <p:cNvSpPr>
              <a:spLocks noChangeArrowheads="1"/>
            </p:cNvSpPr>
            <p:nvPr/>
          </p:nvSpPr>
          <p:spPr bwMode="auto">
            <a:xfrm>
              <a:off x="1259" y="1781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2</a:t>
              </a:r>
            </a:p>
          </p:txBody>
        </p:sp>
      </p:grpSp>
      <p:grpSp>
        <p:nvGrpSpPr>
          <p:cNvPr id="828452" name="Group 36"/>
          <p:cNvGrpSpPr>
            <a:grpSpLocks/>
          </p:cNvGrpSpPr>
          <p:nvPr/>
        </p:nvGrpSpPr>
        <p:grpSpPr bwMode="auto">
          <a:xfrm>
            <a:off x="1865313" y="4378325"/>
            <a:ext cx="6348412" cy="1797050"/>
            <a:chOff x="1199" y="2579"/>
            <a:chExt cx="3999" cy="1132"/>
          </a:xfrm>
        </p:grpSpPr>
        <p:sp>
          <p:nvSpPr>
            <p:cNvPr id="828453" name="Rectangle 37"/>
            <p:cNvSpPr>
              <a:spLocks noChangeArrowheads="1"/>
            </p:cNvSpPr>
            <p:nvPr/>
          </p:nvSpPr>
          <p:spPr bwMode="auto">
            <a:xfrm>
              <a:off x="1455" y="2579"/>
              <a:ext cx="3743" cy="11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给你祝福的，我必赐福给他；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咒诅你的，我必咒诅他；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地上的万族，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都必因你得福</a:t>
              </a:r>
              <a:r>
                <a:rPr kumimoji="0" lang="ja-JP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。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28454" name="Rectangle 38"/>
            <p:cNvSpPr>
              <a:spLocks noChangeArrowheads="1"/>
            </p:cNvSpPr>
            <p:nvPr/>
          </p:nvSpPr>
          <p:spPr bwMode="auto">
            <a:xfrm>
              <a:off x="1199" y="2589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3</a:t>
              </a:r>
            </a:p>
          </p:txBody>
        </p:sp>
      </p:grpSp>
      <p:sp>
        <p:nvSpPr>
          <p:cNvPr id="828455" name="Text Box 39"/>
          <p:cNvSpPr txBox="1">
            <a:spLocks noChangeArrowheads="1"/>
          </p:cNvSpPr>
          <p:nvPr/>
        </p:nvSpPr>
        <p:spPr bwMode="auto">
          <a:xfrm>
            <a:off x="2882900" y="469900"/>
            <a:ext cx="36068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创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世记 </a:t>
            </a:r>
            <a:r>
              <a:rPr kumimoji="0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12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章</a:t>
            </a:r>
          </a:p>
        </p:txBody>
      </p:sp>
      <p:sp>
        <p:nvSpPr>
          <p:cNvPr id="828456" name="Text Box 40"/>
          <p:cNvSpPr txBox="1">
            <a:spLocks noChangeArrowheads="1"/>
          </p:cNvSpPr>
          <p:nvPr/>
        </p:nvSpPr>
        <p:spPr bwMode="auto">
          <a:xfrm>
            <a:off x="8591550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3</a:t>
            </a:r>
          </a:p>
        </p:txBody>
      </p:sp>
      <p:grpSp>
        <p:nvGrpSpPr>
          <p:cNvPr id="828457" name="Group 41"/>
          <p:cNvGrpSpPr>
            <a:grpSpLocks/>
          </p:cNvGrpSpPr>
          <p:nvPr/>
        </p:nvGrpSpPr>
        <p:grpSpPr bwMode="auto">
          <a:xfrm>
            <a:off x="4900613" y="5437188"/>
            <a:ext cx="2390775" cy="750887"/>
            <a:chOff x="3188" y="2599"/>
            <a:chExt cx="1506" cy="473"/>
          </a:xfrm>
        </p:grpSpPr>
        <p:sp>
          <p:nvSpPr>
            <p:cNvPr id="828458" name="Oval 42"/>
            <p:cNvSpPr>
              <a:spLocks noChangeArrowheads="1"/>
            </p:cNvSpPr>
            <p:nvPr/>
          </p:nvSpPr>
          <p:spPr bwMode="auto">
            <a:xfrm>
              <a:off x="3188" y="2599"/>
              <a:ext cx="1506" cy="473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28459" name="Rectangle 43"/>
            <p:cNvSpPr>
              <a:spLocks noChangeArrowheads="1"/>
            </p:cNvSpPr>
            <p:nvPr/>
          </p:nvSpPr>
          <p:spPr bwMode="auto">
            <a:xfrm>
              <a:off x="3352" y="2666"/>
              <a:ext cx="907" cy="34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 </a:t>
              </a:r>
              <a:r>
                <a:rPr kumimoji="0" lang="ja-JP" alt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祝福</a:t>
              </a:r>
              <a:r>
                <a: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</a:t>
              </a:r>
            </a:p>
          </p:txBody>
        </p:sp>
      </p:grpSp>
      <p:grpSp>
        <p:nvGrpSpPr>
          <p:cNvPr id="828460" name="Group 44"/>
          <p:cNvGrpSpPr>
            <a:grpSpLocks/>
          </p:cNvGrpSpPr>
          <p:nvPr/>
        </p:nvGrpSpPr>
        <p:grpSpPr bwMode="auto">
          <a:xfrm>
            <a:off x="5473700" y="3690938"/>
            <a:ext cx="2166938" cy="708025"/>
            <a:chOff x="2189" y="2154"/>
            <a:chExt cx="1365" cy="446"/>
          </a:xfrm>
        </p:grpSpPr>
        <p:sp>
          <p:nvSpPr>
            <p:cNvPr id="828461" name="Oval 45"/>
            <p:cNvSpPr>
              <a:spLocks noChangeArrowheads="1"/>
            </p:cNvSpPr>
            <p:nvPr/>
          </p:nvSpPr>
          <p:spPr bwMode="auto">
            <a:xfrm>
              <a:off x="2189" y="2206"/>
              <a:ext cx="1365" cy="394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28462" name="Rectangle 46"/>
            <p:cNvSpPr>
              <a:spLocks noChangeArrowheads="1"/>
            </p:cNvSpPr>
            <p:nvPr/>
          </p:nvSpPr>
          <p:spPr bwMode="auto">
            <a:xfrm>
              <a:off x="2394" y="2154"/>
              <a:ext cx="741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kumimoji="0" lang="ja-JP" alt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后</a:t>
              </a:r>
              <a:r>
                <a:rPr kumimoji="0" lang="zh-CN" alt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裔</a:t>
              </a:r>
            </a:p>
          </p:txBody>
        </p:sp>
      </p:grpSp>
      <p:grpSp>
        <p:nvGrpSpPr>
          <p:cNvPr id="828463" name="Group 47"/>
          <p:cNvGrpSpPr>
            <a:grpSpLocks/>
          </p:cNvGrpSpPr>
          <p:nvPr/>
        </p:nvGrpSpPr>
        <p:grpSpPr bwMode="auto">
          <a:xfrm>
            <a:off x="6132513" y="2090738"/>
            <a:ext cx="2522537" cy="720725"/>
            <a:chOff x="1134" y="1702"/>
            <a:chExt cx="1589" cy="454"/>
          </a:xfrm>
        </p:grpSpPr>
        <p:sp>
          <p:nvSpPr>
            <p:cNvPr id="828464" name="Oval 48"/>
            <p:cNvSpPr>
              <a:spLocks noChangeArrowheads="1"/>
            </p:cNvSpPr>
            <p:nvPr/>
          </p:nvSpPr>
          <p:spPr bwMode="auto">
            <a:xfrm>
              <a:off x="1304" y="1726"/>
              <a:ext cx="1419" cy="430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28465" name="Rectangle 49"/>
            <p:cNvSpPr>
              <a:spLocks noChangeArrowheads="1"/>
            </p:cNvSpPr>
            <p:nvPr/>
          </p:nvSpPr>
          <p:spPr bwMode="auto">
            <a:xfrm>
              <a:off x="1134" y="1702"/>
              <a:ext cx="1176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   </a:t>
              </a:r>
              <a:r>
                <a:rPr kumimoji="0" lang="en-US" altLang="zh-CN" sz="3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土</a:t>
              </a:r>
              <a:r>
                <a:rPr kumimoji="0" lang="ja-JP" alt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地</a:t>
              </a:r>
              <a:endParaRPr kumimoji="0" lang="zh-CN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828497" name="Group 81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sp>
          <p:nvSpPr>
            <p:cNvPr id="828498" name="Freeform 82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28499" name="AutoShape 83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28500" name="Rectangle 84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28501" name="AutoShape 85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28502" name="Line 86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28503" name="Line 87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28504" name="Rectangle 88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28505" name="Rectangle 89"/>
            <p:cNvSpPr>
              <a:spLocks noChangeArrowheads="1"/>
            </p:cNvSpPr>
            <p:nvPr/>
          </p:nvSpPr>
          <p:spPr bwMode="auto">
            <a:xfrm>
              <a:off x="5038" y="2409"/>
              <a:ext cx="5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 地－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裔</a:t>
              </a: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－福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28506" name="Rectangle 90"/>
            <p:cNvSpPr>
              <a:spLocks noChangeArrowheads="1"/>
            </p:cNvSpPr>
            <p:nvPr/>
          </p:nvSpPr>
          <p:spPr bwMode="auto">
            <a:xfrm>
              <a:off x="5156" y="264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28507" name="Rectangle 91"/>
            <p:cNvSpPr>
              <a:spLocks noChangeArrowheads="1"/>
            </p:cNvSpPr>
            <p:nvPr/>
          </p:nvSpPr>
          <p:spPr bwMode="auto">
            <a:xfrm>
              <a:off x="5267" y="277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28508" name="Rectangle 92"/>
            <p:cNvSpPr>
              <a:spLocks noChangeArrowheads="1"/>
            </p:cNvSpPr>
            <p:nvPr/>
          </p:nvSpPr>
          <p:spPr bwMode="auto">
            <a:xfrm>
              <a:off x="5194" y="2302"/>
              <a:ext cx="32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rPr>
                <a:t>呼召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828509" name="Rectangle 93"/>
            <p:cNvSpPr>
              <a:spLocks noChangeArrowheads="1"/>
            </p:cNvSpPr>
            <p:nvPr/>
          </p:nvSpPr>
          <p:spPr bwMode="auto">
            <a:xfrm>
              <a:off x="5092" y="2162"/>
              <a:ext cx="4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 Antiqua" charset="0"/>
                  <a:ea typeface="宋体" charset="0"/>
                  <a:cs typeface="宋体" charset="0"/>
                </a:rPr>
                <a:t>亚伯拉罕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charset="0"/>
                <a:ea typeface="宋体" charset="0"/>
                <a:cs typeface="宋体" charset="0"/>
              </a:endParaRPr>
            </a:p>
          </p:txBody>
        </p:sp>
        <p:sp>
          <p:nvSpPr>
            <p:cNvPr id="828510" name="Rectangle 94"/>
            <p:cNvSpPr>
              <a:spLocks noChangeArrowheads="1"/>
            </p:cNvSpPr>
            <p:nvPr/>
          </p:nvSpPr>
          <p:spPr bwMode="auto">
            <a:xfrm>
              <a:off x="5180" y="2529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28511" name="Line 95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28512" name="Line 96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828513" name="Line 97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828514" name="Text Box 98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8050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8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8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8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8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8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8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8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8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8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8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8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8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87459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9112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亚伯拉罕</a:t>
            </a:r>
            <a:r>
              <a:rPr kumimoji="0" lang="zh-CN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之</a:t>
            </a:r>
            <a:r>
              <a:rPr kumimoji="0" lang="ja-JP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约</a:t>
            </a:r>
            <a:endParaRPr kumimoji="0" lang="zh-CN" altLang="en-US" sz="5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87462" name="Rectangle 6"/>
          <p:cNvSpPr>
            <a:spLocks noChangeArrowheads="1"/>
          </p:cNvSpPr>
          <p:nvPr/>
        </p:nvSpPr>
        <p:spPr bwMode="auto">
          <a:xfrm>
            <a:off x="1019175" y="3303588"/>
            <a:ext cx="7086600" cy="182562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87463" name="Text Box 7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87465" name="Text Box 9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787466" name="Text Box 10"/>
          <p:cNvSpPr txBox="1">
            <a:spLocks noChangeArrowheads="1"/>
          </p:cNvSpPr>
          <p:nvPr/>
        </p:nvSpPr>
        <p:spPr bwMode="auto">
          <a:xfrm>
            <a:off x="5305425" y="3657600"/>
            <a:ext cx="2752725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祝福</a:t>
            </a:r>
          </a:p>
        </p:txBody>
      </p:sp>
      <p:sp>
        <p:nvSpPr>
          <p:cNvPr id="787467" name="Text Box 11"/>
          <p:cNvSpPr txBox="1">
            <a:spLocks noChangeArrowheads="1"/>
          </p:cNvSpPr>
          <p:nvPr/>
        </p:nvSpPr>
        <p:spPr bwMode="auto">
          <a:xfrm>
            <a:off x="3722688" y="3670300"/>
            <a:ext cx="1574800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后裔</a:t>
            </a:r>
          </a:p>
        </p:txBody>
      </p:sp>
      <p:sp>
        <p:nvSpPr>
          <p:cNvPr id="787468" name="Text Box 12"/>
          <p:cNvSpPr txBox="1">
            <a:spLocks noChangeArrowheads="1"/>
          </p:cNvSpPr>
          <p:nvPr/>
        </p:nvSpPr>
        <p:spPr bwMode="auto">
          <a:xfrm>
            <a:off x="1498600" y="3659188"/>
            <a:ext cx="1609725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土地</a:t>
            </a:r>
          </a:p>
        </p:txBody>
      </p:sp>
      <p:sp>
        <p:nvSpPr>
          <p:cNvPr id="787469" name="Text Box 13"/>
          <p:cNvSpPr txBox="1">
            <a:spLocks noChangeArrowheads="1"/>
          </p:cNvSpPr>
          <p:nvPr/>
        </p:nvSpPr>
        <p:spPr bwMode="auto">
          <a:xfrm>
            <a:off x="1460500" y="4364038"/>
            <a:ext cx="1684338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12:1</a:t>
            </a:r>
          </a:p>
        </p:txBody>
      </p:sp>
      <p:sp>
        <p:nvSpPr>
          <p:cNvPr id="787470" name="Text Box 14"/>
          <p:cNvSpPr txBox="1">
            <a:spLocks noChangeArrowheads="1"/>
          </p:cNvSpPr>
          <p:nvPr/>
        </p:nvSpPr>
        <p:spPr bwMode="auto">
          <a:xfrm>
            <a:off x="5607050" y="4364038"/>
            <a:ext cx="2200275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12:3</a:t>
            </a:r>
          </a:p>
        </p:txBody>
      </p:sp>
      <p:sp>
        <p:nvSpPr>
          <p:cNvPr id="787471" name="Text Box 15"/>
          <p:cNvSpPr txBox="1">
            <a:spLocks noChangeArrowheads="1"/>
          </p:cNvSpPr>
          <p:nvPr/>
        </p:nvSpPr>
        <p:spPr bwMode="auto">
          <a:xfrm>
            <a:off x="3446463" y="4376738"/>
            <a:ext cx="2200275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12:2</a:t>
            </a:r>
          </a:p>
        </p:txBody>
      </p:sp>
      <p:sp>
        <p:nvSpPr>
          <p:cNvPr id="787472" name="Text Box 16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创世记 12: 1-3</a:t>
            </a:r>
          </a:p>
        </p:txBody>
      </p:sp>
      <p:sp>
        <p:nvSpPr>
          <p:cNvPr id="787473" name="Rectangle 17"/>
          <p:cNvSpPr>
            <a:spLocks noChangeArrowheads="1"/>
          </p:cNvSpPr>
          <p:nvPr/>
        </p:nvSpPr>
        <p:spPr bwMode="auto">
          <a:xfrm>
            <a:off x="3249613" y="1425575"/>
            <a:ext cx="2651125" cy="576263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(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Arial"/>
                <a:ea typeface="宋体" charset="0"/>
                <a:cs typeface="宋体" charset="0"/>
              </a:rPr>
              <a:t>“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呼召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Arial"/>
                <a:ea typeface="宋体" charset="0"/>
                <a:cs typeface="宋体" charset="0"/>
              </a:rPr>
              <a:t>”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)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FAFD00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87474" name="Line 18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87475" name="Line 19"/>
          <p:cNvSpPr>
            <a:spLocks noChangeShapeType="1"/>
          </p:cNvSpPr>
          <p:nvPr/>
        </p:nvSpPr>
        <p:spPr bwMode="auto">
          <a:xfrm flipH="1">
            <a:off x="4538663" y="24511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87476" name="Line 20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87481" name="Rectangle 25"/>
          <p:cNvSpPr>
            <a:spLocks noChangeArrowheads="1"/>
          </p:cNvSpPr>
          <p:nvPr/>
        </p:nvSpPr>
        <p:spPr bwMode="auto">
          <a:xfrm>
            <a:off x="2200275" y="5205413"/>
            <a:ext cx="4473575" cy="1095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EEFF4B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宋体" charset="0"/>
                <a:cs typeface="宋体" charset="0"/>
              </a:rPr>
              <a:t>“</a:t>
            </a:r>
            <a:r>
              <a:rPr kumimoji="0" lang="ja-JP" altLang="en-US" sz="6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地</a:t>
            </a:r>
            <a:r>
              <a:rPr kumimoji="0" lang="zh-CN" altLang="en-US" sz="6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-</a:t>
            </a:r>
            <a:r>
              <a:rPr kumimoji="0" lang="zh-CN" altLang="en-US" sz="6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裔-</a:t>
            </a:r>
            <a:r>
              <a:rPr kumimoji="0" lang="zh-CN" altLang="en-US" sz="6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福</a:t>
            </a:r>
            <a:r>
              <a:rPr kumimoji="0" lang="zh-CN" altLang="en-US" sz="6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宋体" charset="0"/>
                <a:cs typeface="宋体" charset="0"/>
              </a:rPr>
              <a:t>”</a:t>
            </a:r>
            <a:endParaRPr kumimoji="0" lang="zh-CN" altLang="en-US" sz="66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87485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16</a:t>
            </a:r>
          </a:p>
        </p:txBody>
      </p:sp>
      <p:sp>
        <p:nvSpPr>
          <p:cNvPr id="787486" name="Text Box 30"/>
          <p:cNvSpPr txBox="1">
            <a:spLocks noChangeArrowheads="1"/>
          </p:cNvSpPr>
          <p:nvPr/>
        </p:nvSpPr>
        <p:spPr bwMode="auto">
          <a:xfrm>
            <a:off x="8591550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3</a:t>
            </a:r>
          </a:p>
        </p:txBody>
      </p:sp>
      <p:sp>
        <p:nvSpPr>
          <p:cNvPr id="787516" name="AutoShape 60"/>
          <p:cNvSpPr>
            <a:spLocks noChangeArrowheads="1"/>
          </p:cNvSpPr>
          <p:nvPr/>
        </p:nvSpPr>
        <p:spPr bwMode="auto">
          <a:xfrm>
            <a:off x="1524000" y="3705225"/>
            <a:ext cx="1617663" cy="1335088"/>
          </a:xfrm>
          <a:prstGeom prst="roundRect">
            <a:avLst>
              <a:gd name="adj" fmla="val 10546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87517" name="AutoShape 61"/>
          <p:cNvSpPr>
            <a:spLocks noChangeArrowheads="1"/>
          </p:cNvSpPr>
          <p:nvPr/>
        </p:nvSpPr>
        <p:spPr bwMode="auto">
          <a:xfrm>
            <a:off x="3678238" y="3703638"/>
            <a:ext cx="1617662" cy="1335087"/>
          </a:xfrm>
          <a:prstGeom prst="roundRect">
            <a:avLst>
              <a:gd name="adj" fmla="val 10546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87518" name="AutoShape 62"/>
          <p:cNvSpPr>
            <a:spLocks noChangeArrowheads="1"/>
          </p:cNvSpPr>
          <p:nvPr/>
        </p:nvSpPr>
        <p:spPr bwMode="auto">
          <a:xfrm>
            <a:off x="5418138" y="3703638"/>
            <a:ext cx="2543175" cy="1335087"/>
          </a:xfrm>
          <a:prstGeom prst="roundRect">
            <a:avLst>
              <a:gd name="adj" fmla="val 10546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787565" name="Group 109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sp>
          <p:nvSpPr>
            <p:cNvPr id="787566" name="Freeform 110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87567" name="AutoShape 111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87568" name="Rectangle 112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87569" name="AutoShape 113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87570" name="Line 114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87571" name="Line 115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87572" name="Rectangle 116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87573" name="Rectangle 117"/>
            <p:cNvSpPr>
              <a:spLocks noChangeArrowheads="1"/>
            </p:cNvSpPr>
            <p:nvPr/>
          </p:nvSpPr>
          <p:spPr bwMode="auto">
            <a:xfrm>
              <a:off x="5038" y="2409"/>
              <a:ext cx="5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  地－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裔</a:t>
              </a: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－福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87574" name="Rectangle 118"/>
            <p:cNvSpPr>
              <a:spLocks noChangeArrowheads="1"/>
            </p:cNvSpPr>
            <p:nvPr/>
          </p:nvSpPr>
          <p:spPr bwMode="auto">
            <a:xfrm>
              <a:off x="5156" y="264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87575" name="Rectangle 119"/>
            <p:cNvSpPr>
              <a:spLocks noChangeArrowheads="1"/>
            </p:cNvSpPr>
            <p:nvPr/>
          </p:nvSpPr>
          <p:spPr bwMode="auto">
            <a:xfrm>
              <a:off x="5267" y="277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87576" name="Rectangle 120"/>
            <p:cNvSpPr>
              <a:spLocks noChangeArrowheads="1"/>
            </p:cNvSpPr>
            <p:nvPr/>
          </p:nvSpPr>
          <p:spPr bwMode="auto">
            <a:xfrm>
              <a:off x="5194" y="2302"/>
              <a:ext cx="32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rPr>
                <a:t>呼召</a:t>
              </a: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 VAG Rounded Bold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787577" name="Rectangle 121"/>
            <p:cNvSpPr>
              <a:spLocks noChangeArrowheads="1"/>
            </p:cNvSpPr>
            <p:nvPr/>
          </p:nvSpPr>
          <p:spPr bwMode="auto">
            <a:xfrm>
              <a:off x="5092" y="2162"/>
              <a:ext cx="4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 Antiqua" charset="0"/>
                  <a:ea typeface="宋体" charset="0"/>
                  <a:cs typeface="宋体" charset="0"/>
                </a:rPr>
                <a:t>亚伯拉罕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charset="0"/>
                <a:ea typeface="宋体" charset="0"/>
                <a:cs typeface="宋体" charset="0"/>
              </a:endParaRPr>
            </a:p>
          </p:txBody>
        </p:sp>
        <p:sp>
          <p:nvSpPr>
            <p:cNvPr id="787578" name="Rectangle 122"/>
            <p:cNvSpPr>
              <a:spLocks noChangeArrowheads="1"/>
            </p:cNvSpPr>
            <p:nvPr/>
          </p:nvSpPr>
          <p:spPr bwMode="auto">
            <a:xfrm>
              <a:off x="5180" y="2529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87579" name="Line 123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87580" name="Line 124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787581" name="Line 125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787582" name="Text Box 126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4461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7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7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8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87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87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7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7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87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7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87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7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87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87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87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7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7462" grpId="0" animBg="1"/>
      <p:bldP spid="787466" grpId="0" autoUpdateAnimBg="0"/>
      <p:bldP spid="787467" grpId="0" autoUpdateAnimBg="0"/>
      <p:bldP spid="787468" grpId="0" autoUpdateAnimBg="0"/>
      <p:bldP spid="787469" grpId="0" autoUpdateAnimBg="0"/>
      <p:bldP spid="787470" grpId="0" autoUpdateAnimBg="0"/>
      <p:bldP spid="787471" grpId="0" autoUpdateAnimBg="0"/>
      <p:bldP spid="787474" grpId="0" animBg="1"/>
      <p:bldP spid="787475" grpId="0" animBg="1"/>
      <p:bldP spid="787476" grpId="0" animBg="1"/>
      <p:bldP spid="787481" grpId="0" autoUpdateAnimBg="0"/>
      <p:bldP spid="787516" grpId="0" animBg="1"/>
      <p:bldP spid="787517" grpId="0" animBg="1"/>
      <p:bldP spid="7875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ean Wilderness\Judean Wilderness sr\Nahal Darga from Murabaat caves, 95-22tb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4, tb n0624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Sr Slides\Nahal Darga from top looking east, 95-13tb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Todd Sites\0 Adds\4 Judah\Aerial new scans\sr\Moresheth Gath aerial from southeast, 132-15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South\sr\Southern end of Sea of Galilee aerial, 117-15tb.jpg"/>
</p:tagLst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akura">
  <a:themeElements>
    <a:clrScheme name="Sakura 1">
      <a:dk1>
        <a:srgbClr val="463634"/>
      </a:dk1>
      <a:lt1>
        <a:srgbClr val="AA947E"/>
      </a:lt1>
      <a:dk2>
        <a:srgbClr val="795241"/>
      </a:dk2>
      <a:lt2>
        <a:srgbClr val="000000"/>
      </a:lt2>
      <a:accent1>
        <a:srgbClr val="F9DBD3"/>
      </a:accent1>
      <a:accent2>
        <a:srgbClr val="DACA9C"/>
      </a:accent2>
      <a:accent3>
        <a:srgbClr val="D2C8C0"/>
      </a:accent3>
      <a:accent4>
        <a:srgbClr val="3A2D2B"/>
      </a:accent4>
      <a:accent5>
        <a:srgbClr val="FBEAE6"/>
      </a:accent5>
      <a:accent6>
        <a:srgbClr val="C5B78D"/>
      </a:accent6>
      <a:hlink>
        <a:srgbClr val="393A18"/>
      </a:hlink>
      <a:folHlink>
        <a:srgbClr val="560000"/>
      </a:folHlink>
    </a:clrScheme>
    <a:fontScheme name="Sakur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charset="0"/>
          </a:defRPr>
        </a:defPPr>
      </a:lstStyle>
    </a:lnDef>
  </a:objectDefaults>
  <a:extraClrSchemeLst>
    <a:extraClrScheme>
      <a:clrScheme name="Sakura 1">
        <a:dk1>
          <a:srgbClr val="463634"/>
        </a:dk1>
        <a:lt1>
          <a:srgbClr val="AA947E"/>
        </a:lt1>
        <a:dk2>
          <a:srgbClr val="795241"/>
        </a:dk2>
        <a:lt2>
          <a:srgbClr val="000000"/>
        </a:lt2>
        <a:accent1>
          <a:srgbClr val="F9DBD3"/>
        </a:accent1>
        <a:accent2>
          <a:srgbClr val="DACA9C"/>
        </a:accent2>
        <a:accent3>
          <a:srgbClr val="D2C8C0"/>
        </a:accent3>
        <a:accent4>
          <a:srgbClr val="3A2D2B"/>
        </a:accent4>
        <a:accent5>
          <a:srgbClr val="FBEAE6"/>
        </a:accent5>
        <a:accent6>
          <a:srgbClr val="C5B78D"/>
        </a:accent6>
        <a:hlink>
          <a:srgbClr val="393A18"/>
        </a:hlink>
        <a:folHlink>
          <a:srgbClr val="5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 2">
        <a:dk1>
          <a:srgbClr val="463634"/>
        </a:dk1>
        <a:lt1>
          <a:srgbClr val="FFFFCC"/>
        </a:lt1>
        <a:dk2>
          <a:srgbClr val="795241"/>
        </a:dk2>
        <a:lt2>
          <a:srgbClr val="000000"/>
        </a:lt2>
        <a:accent1>
          <a:srgbClr val="F9DBD3"/>
        </a:accent1>
        <a:accent2>
          <a:srgbClr val="DACA9C"/>
        </a:accent2>
        <a:accent3>
          <a:srgbClr val="FFFFE2"/>
        </a:accent3>
        <a:accent4>
          <a:srgbClr val="3A2D2B"/>
        </a:accent4>
        <a:accent5>
          <a:srgbClr val="FBEAE6"/>
        </a:accent5>
        <a:accent6>
          <a:srgbClr val="C5B78D"/>
        </a:accent6>
        <a:hlink>
          <a:srgbClr val="393A18"/>
        </a:hlink>
        <a:folHlink>
          <a:srgbClr val="5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1_Sakura">
  <a:themeElements>
    <a:clrScheme name="Sakura 1">
      <a:dk1>
        <a:srgbClr val="463634"/>
      </a:dk1>
      <a:lt1>
        <a:srgbClr val="AA947E"/>
      </a:lt1>
      <a:dk2>
        <a:srgbClr val="795241"/>
      </a:dk2>
      <a:lt2>
        <a:srgbClr val="000000"/>
      </a:lt2>
      <a:accent1>
        <a:srgbClr val="F9DBD3"/>
      </a:accent1>
      <a:accent2>
        <a:srgbClr val="DACA9C"/>
      </a:accent2>
      <a:accent3>
        <a:srgbClr val="D2C8C0"/>
      </a:accent3>
      <a:accent4>
        <a:srgbClr val="3A2D2B"/>
      </a:accent4>
      <a:accent5>
        <a:srgbClr val="FBEAE6"/>
      </a:accent5>
      <a:accent6>
        <a:srgbClr val="C5B78D"/>
      </a:accent6>
      <a:hlink>
        <a:srgbClr val="393A18"/>
      </a:hlink>
      <a:folHlink>
        <a:srgbClr val="560000"/>
      </a:folHlink>
    </a:clrScheme>
    <a:fontScheme name="Sakura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Sakura 1">
        <a:dk1>
          <a:srgbClr val="463634"/>
        </a:dk1>
        <a:lt1>
          <a:srgbClr val="AA947E"/>
        </a:lt1>
        <a:dk2>
          <a:srgbClr val="795241"/>
        </a:dk2>
        <a:lt2>
          <a:srgbClr val="000000"/>
        </a:lt2>
        <a:accent1>
          <a:srgbClr val="F9DBD3"/>
        </a:accent1>
        <a:accent2>
          <a:srgbClr val="DACA9C"/>
        </a:accent2>
        <a:accent3>
          <a:srgbClr val="D2C8C0"/>
        </a:accent3>
        <a:accent4>
          <a:srgbClr val="3A2D2B"/>
        </a:accent4>
        <a:accent5>
          <a:srgbClr val="FBEAE6"/>
        </a:accent5>
        <a:accent6>
          <a:srgbClr val="C5B78D"/>
        </a:accent6>
        <a:hlink>
          <a:srgbClr val="393A18"/>
        </a:hlink>
        <a:folHlink>
          <a:srgbClr val="5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 2">
        <a:dk1>
          <a:srgbClr val="463634"/>
        </a:dk1>
        <a:lt1>
          <a:srgbClr val="FFFFCC"/>
        </a:lt1>
        <a:dk2>
          <a:srgbClr val="795241"/>
        </a:dk2>
        <a:lt2>
          <a:srgbClr val="000000"/>
        </a:lt2>
        <a:accent1>
          <a:srgbClr val="F9DBD3"/>
        </a:accent1>
        <a:accent2>
          <a:srgbClr val="DACA9C"/>
        </a:accent2>
        <a:accent3>
          <a:srgbClr val="FFFFE2"/>
        </a:accent3>
        <a:accent4>
          <a:srgbClr val="3A2D2B"/>
        </a:accent4>
        <a:accent5>
          <a:srgbClr val="FBEAE6"/>
        </a:accent5>
        <a:accent6>
          <a:srgbClr val="C5B78D"/>
        </a:accent6>
        <a:hlink>
          <a:srgbClr val="393A18"/>
        </a:hlink>
        <a:folHlink>
          <a:srgbClr val="5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Sakura">
  <a:themeElements>
    <a:clrScheme name="Sakura 1">
      <a:dk1>
        <a:srgbClr val="463634"/>
      </a:dk1>
      <a:lt1>
        <a:srgbClr val="AA947E"/>
      </a:lt1>
      <a:dk2>
        <a:srgbClr val="795241"/>
      </a:dk2>
      <a:lt2>
        <a:srgbClr val="000000"/>
      </a:lt2>
      <a:accent1>
        <a:srgbClr val="F9DBD3"/>
      </a:accent1>
      <a:accent2>
        <a:srgbClr val="DACA9C"/>
      </a:accent2>
      <a:accent3>
        <a:srgbClr val="D2C8C0"/>
      </a:accent3>
      <a:accent4>
        <a:srgbClr val="3A2D2B"/>
      </a:accent4>
      <a:accent5>
        <a:srgbClr val="FBEAE6"/>
      </a:accent5>
      <a:accent6>
        <a:srgbClr val="C5B78D"/>
      </a:accent6>
      <a:hlink>
        <a:srgbClr val="393A18"/>
      </a:hlink>
      <a:folHlink>
        <a:srgbClr val="560000"/>
      </a:folHlink>
    </a:clrScheme>
    <a:fontScheme name="Sakur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28" charset="0"/>
          </a:defRPr>
        </a:defPPr>
      </a:lstStyle>
    </a:lnDef>
  </a:objectDefaults>
  <a:extraClrSchemeLst>
    <a:extraClrScheme>
      <a:clrScheme name="Sakura 1">
        <a:dk1>
          <a:srgbClr val="463634"/>
        </a:dk1>
        <a:lt1>
          <a:srgbClr val="AA947E"/>
        </a:lt1>
        <a:dk2>
          <a:srgbClr val="795241"/>
        </a:dk2>
        <a:lt2>
          <a:srgbClr val="000000"/>
        </a:lt2>
        <a:accent1>
          <a:srgbClr val="F9DBD3"/>
        </a:accent1>
        <a:accent2>
          <a:srgbClr val="DACA9C"/>
        </a:accent2>
        <a:accent3>
          <a:srgbClr val="D2C8C0"/>
        </a:accent3>
        <a:accent4>
          <a:srgbClr val="3A2D2B"/>
        </a:accent4>
        <a:accent5>
          <a:srgbClr val="FBEAE6"/>
        </a:accent5>
        <a:accent6>
          <a:srgbClr val="C5B78D"/>
        </a:accent6>
        <a:hlink>
          <a:srgbClr val="393A18"/>
        </a:hlink>
        <a:folHlink>
          <a:srgbClr val="5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 2">
        <a:dk1>
          <a:srgbClr val="463634"/>
        </a:dk1>
        <a:lt1>
          <a:srgbClr val="FFFFCC"/>
        </a:lt1>
        <a:dk2>
          <a:srgbClr val="795241"/>
        </a:dk2>
        <a:lt2>
          <a:srgbClr val="000000"/>
        </a:lt2>
        <a:accent1>
          <a:srgbClr val="F9DBD3"/>
        </a:accent1>
        <a:accent2>
          <a:srgbClr val="DACA9C"/>
        </a:accent2>
        <a:accent3>
          <a:srgbClr val="FFFFE2"/>
        </a:accent3>
        <a:accent4>
          <a:srgbClr val="3A2D2B"/>
        </a:accent4>
        <a:accent5>
          <a:srgbClr val="FBEAE6"/>
        </a:accent5>
        <a:accent6>
          <a:srgbClr val="C5B78D"/>
        </a:accent6>
        <a:hlink>
          <a:srgbClr val="393A18"/>
        </a:hlink>
        <a:folHlink>
          <a:srgbClr val="5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3811</TotalTime>
  <Words>2173</Words>
  <Application>Microsoft Macintosh PowerPoint</Application>
  <PresentationFormat>On-screen Show (4:3)</PresentationFormat>
  <Paragraphs>644</Paragraphs>
  <Slides>68</Slides>
  <Notes>40</Notes>
  <HiddenSlides>0</HiddenSlides>
  <MMClips>1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97" baseType="lpstr">
      <vt:lpstr>B VAG Rounded Bold</vt:lpstr>
      <vt:lpstr>Chicago</vt:lpstr>
      <vt:lpstr>SimHei</vt:lpstr>
      <vt:lpstr>宋体</vt:lpstr>
      <vt:lpstr>Arial</vt:lpstr>
      <vt:lpstr>Arial Black</vt:lpstr>
      <vt:lpstr>Book Antiqua</vt:lpstr>
      <vt:lpstr>Bwhebb</vt:lpstr>
      <vt:lpstr>Comic Sans MS</vt:lpstr>
      <vt:lpstr>Garamond</vt:lpstr>
      <vt:lpstr>Helvetica</vt:lpstr>
      <vt:lpstr>Impact</vt:lpstr>
      <vt:lpstr>Monotype Sorts</vt:lpstr>
      <vt:lpstr>Times</vt:lpstr>
      <vt:lpstr>Times New Roman</vt:lpstr>
      <vt:lpstr>Wingdings</vt:lpstr>
      <vt:lpstr>Stream</vt:lpstr>
      <vt:lpstr>1_Default Design</vt:lpstr>
      <vt:lpstr>Sakura</vt:lpstr>
      <vt:lpstr>Orbit</vt:lpstr>
      <vt:lpstr>2_untitled 3</vt:lpstr>
      <vt:lpstr>11_Sakura</vt:lpstr>
      <vt:lpstr>6_Sakura</vt:lpstr>
      <vt:lpstr>1_Stream</vt:lpstr>
      <vt:lpstr>2_Default Design</vt:lpstr>
      <vt:lpstr>1_untitled 3</vt:lpstr>
      <vt:lpstr>2_Stream</vt:lpstr>
      <vt:lpstr>3_Stream</vt:lpstr>
      <vt:lpstr>Photo Editor Photo</vt:lpstr>
      <vt:lpstr>伊甸园与古近东的地理</vt:lpstr>
      <vt:lpstr>现今的世界</vt:lpstr>
      <vt:lpstr>现代的中东</vt:lpstr>
      <vt:lpstr>伊甸园的可能场所</vt:lpstr>
      <vt:lpstr>美索不达米亚</vt:lpstr>
      <vt:lpstr>古代的近东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以色列河流域</vt:lpstr>
      <vt:lpstr>以色列的山</vt:lpstr>
      <vt:lpstr>以色列战略上的位置</vt:lpstr>
      <vt:lpstr>从但到别是巴</vt:lpstr>
      <vt:lpstr>以色列的边境</vt:lpstr>
      <vt:lpstr>以色列的区域 (旧约)</vt:lpstr>
      <vt:lpstr>佩特拉</vt:lpstr>
      <vt:lpstr>地理背景</vt:lpstr>
      <vt:lpstr>想像居住在这样的地理环境!</vt:lpstr>
      <vt:lpstr>谁居住在佩特拉?</vt:lpstr>
      <vt:lpstr>国家地理有几篇文章提到 Petra这地方从 1907年到现在</vt:lpstr>
      <vt:lpstr>Petra Article Front Page</vt:lpstr>
      <vt:lpstr>The Siq （窄洞出口） (pronounced "seek")</vt:lpstr>
      <vt:lpstr>水道被埋了几百年</vt:lpstr>
      <vt:lpstr>Petra Map</vt:lpstr>
      <vt:lpstr>窄洞的出口</vt:lpstr>
      <vt:lpstr>国库</vt:lpstr>
      <vt:lpstr>从国库往下看</vt:lpstr>
      <vt:lpstr>Petra Map</vt:lpstr>
      <vt:lpstr>纳巴泰人（Nabataean） 的工程师聪明地收集每年仅6寸的雨水。</vt:lpstr>
      <vt:lpstr>纳巴泰市区中心东面的坟墓</vt:lpstr>
      <vt:lpstr>“你心中的傲气欺骗了你； 你这住在岩石的隐密处，居所在高处的啊！ 你心里说：“谁能把我拉下地呢？‘” (俄巴底亚 3)</vt:lpstr>
      <vt:lpstr>Petra Map</vt:lpstr>
      <vt:lpstr>宁芙（Nymphaeum) </vt:lpstr>
      <vt:lpstr>宁芙原貌</vt:lpstr>
      <vt:lpstr>柱状建筑物旧址</vt:lpstr>
      <vt:lpstr>柱状建筑物完成构图</vt:lpstr>
      <vt:lpstr>拜占庭教会的磨石 (五世纪)</vt:lpstr>
      <vt:lpstr>制作面包的贝都因人仍住在佩特拉</vt:lpstr>
      <vt:lpstr>埃及 到美索不达米亚贸易</vt:lpstr>
      <vt:lpstr>国王的 高速公路</vt:lpstr>
      <vt:lpstr>香料贸易</vt:lpstr>
      <vt:lpstr>Black</vt:lpstr>
      <vt:lpstr>圣经地理链接地址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Israel’s Strategic Location</dc:title>
  <dc:creator> Rick Griffith</dc:creator>
  <cp:lastModifiedBy>Rick Griffith</cp:lastModifiedBy>
  <cp:revision>309</cp:revision>
  <dcterms:created xsi:type="dcterms:W3CDTF">2002-07-30T01:35:17Z</dcterms:created>
  <dcterms:modified xsi:type="dcterms:W3CDTF">2019-05-07T08:19:38Z</dcterms:modified>
</cp:coreProperties>
</file>