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theme/theme32.xml" ContentType="application/vnd.openxmlformats-officedocument.theme+xml"/>
  <Override PartName="/ppt/slideLayouts/slideLayout314.xml" ContentType="application/vnd.openxmlformats-officedocument.presentationml.slideLayout+xml"/>
  <Override PartName="/ppt/theme/theme33.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4.xml" ContentType="application/vnd.openxmlformats-officedocument.theme+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6.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7.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2.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3.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4.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5.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5.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47" r:id="rId2"/>
    <p:sldMasterId id="2147483760" r:id="rId3"/>
    <p:sldMasterId id="2147483772" r:id="rId4"/>
    <p:sldMasterId id="2147483784" r:id="rId5"/>
    <p:sldMasterId id="2147483810" r:id="rId6"/>
    <p:sldMasterId id="2147483822" r:id="rId7"/>
    <p:sldMasterId id="2147483836" r:id="rId8"/>
    <p:sldMasterId id="2147483873" r:id="rId9"/>
    <p:sldMasterId id="2147483885" r:id="rId10"/>
    <p:sldMasterId id="2147483897" r:id="rId11"/>
    <p:sldMasterId id="2147483933" r:id="rId12"/>
    <p:sldMasterId id="2147483947" r:id="rId13"/>
    <p:sldMasterId id="2147483959" r:id="rId14"/>
    <p:sldMasterId id="2147483973" r:id="rId15"/>
    <p:sldMasterId id="2147483985" r:id="rId16"/>
    <p:sldMasterId id="2147483987" r:id="rId17"/>
    <p:sldMasterId id="2147484035" r:id="rId18"/>
    <p:sldMasterId id="2147484048" r:id="rId19"/>
    <p:sldMasterId id="2147484060" r:id="rId20"/>
    <p:sldMasterId id="2147484126" r:id="rId21"/>
    <p:sldMasterId id="2147484138" r:id="rId22"/>
    <p:sldMasterId id="2147484273" r:id="rId23"/>
    <p:sldMasterId id="2147484288" r:id="rId24"/>
    <p:sldMasterId id="2147484303" r:id="rId25"/>
    <p:sldMasterId id="2147484327" r:id="rId26"/>
    <p:sldMasterId id="2147484330" r:id="rId27"/>
    <p:sldMasterId id="2147484333" r:id="rId28"/>
    <p:sldMasterId id="2147484357" r:id="rId29"/>
    <p:sldMasterId id="2147484383" r:id="rId30"/>
    <p:sldMasterId id="2147484419" r:id="rId31"/>
    <p:sldMasterId id="2147484432" r:id="rId32"/>
    <p:sldMasterId id="2147484434" r:id="rId33"/>
    <p:sldMasterId id="2147484499" r:id="rId34"/>
    <p:sldMasterId id="2147484511" r:id="rId35"/>
    <p:sldMasterId id="2147484515" r:id="rId36"/>
    <p:sldMasterId id="2147484528" r:id="rId37"/>
    <p:sldMasterId id="2147484540" r:id="rId38"/>
    <p:sldMasterId id="2147484552" r:id="rId39"/>
    <p:sldMasterId id="2147484564" r:id="rId40"/>
    <p:sldMasterId id="2147484576" r:id="rId41"/>
    <p:sldMasterId id="2147484588" r:id="rId42"/>
    <p:sldMasterId id="2147484601" r:id="rId43"/>
    <p:sldMasterId id="2147484617" r:id="rId44"/>
    <p:sldMasterId id="2147484629" r:id="rId45"/>
    <p:sldMasterId id="2147484641" r:id="rId46"/>
  </p:sldMasterIdLst>
  <p:notesMasterIdLst>
    <p:notesMasterId r:id="rId149"/>
  </p:notesMasterIdLst>
  <p:sldIdLst>
    <p:sldId id="4181" r:id="rId47"/>
    <p:sldId id="297" r:id="rId48"/>
    <p:sldId id="4182" r:id="rId49"/>
    <p:sldId id="4183" r:id="rId50"/>
    <p:sldId id="391" r:id="rId51"/>
    <p:sldId id="4184" r:id="rId52"/>
    <p:sldId id="4185" r:id="rId53"/>
    <p:sldId id="277" r:id="rId54"/>
    <p:sldId id="266" r:id="rId55"/>
    <p:sldId id="303" r:id="rId56"/>
    <p:sldId id="1163" r:id="rId57"/>
    <p:sldId id="349" r:id="rId58"/>
    <p:sldId id="304" r:id="rId59"/>
    <p:sldId id="371" r:id="rId60"/>
    <p:sldId id="307" r:id="rId61"/>
    <p:sldId id="4207" r:id="rId62"/>
    <p:sldId id="372" r:id="rId63"/>
    <p:sldId id="4193" r:id="rId64"/>
    <p:sldId id="310" r:id="rId65"/>
    <p:sldId id="276" r:id="rId66"/>
    <p:sldId id="470" r:id="rId67"/>
    <p:sldId id="311" r:id="rId68"/>
    <p:sldId id="312" r:id="rId69"/>
    <p:sldId id="278" r:id="rId70"/>
    <p:sldId id="293" r:id="rId71"/>
    <p:sldId id="295" r:id="rId72"/>
    <p:sldId id="296" r:id="rId73"/>
    <p:sldId id="313" r:id="rId74"/>
    <p:sldId id="2012" r:id="rId75"/>
    <p:sldId id="668" r:id="rId76"/>
    <p:sldId id="669" r:id="rId77"/>
    <p:sldId id="701" r:id="rId78"/>
    <p:sldId id="700" r:id="rId79"/>
    <p:sldId id="702" r:id="rId80"/>
    <p:sldId id="703" r:id="rId81"/>
    <p:sldId id="704" r:id="rId82"/>
    <p:sldId id="705" r:id="rId83"/>
    <p:sldId id="708" r:id="rId84"/>
    <p:sldId id="706" r:id="rId85"/>
    <p:sldId id="707" r:id="rId86"/>
    <p:sldId id="2011" r:id="rId87"/>
    <p:sldId id="323" r:id="rId88"/>
    <p:sldId id="261" r:id="rId89"/>
    <p:sldId id="4192" r:id="rId90"/>
    <p:sldId id="325" r:id="rId91"/>
    <p:sldId id="326" r:id="rId92"/>
    <p:sldId id="327" r:id="rId93"/>
    <p:sldId id="328" r:id="rId94"/>
    <p:sldId id="329" r:id="rId95"/>
    <p:sldId id="330" r:id="rId96"/>
    <p:sldId id="288" r:id="rId97"/>
    <p:sldId id="4194" r:id="rId98"/>
    <p:sldId id="4195" r:id="rId99"/>
    <p:sldId id="333" r:id="rId100"/>
    <p:sldId id="4196" r:id="rId101"/>
    <p:sldId id="335" r:id="rId102"/>
    <p:sldId id="336" r:id="rId103"/>
    <p:sldId id="289" r:id="rId104"/>
    <p:sldId id="4197" r:id="rId105"/>
    <p:sldId id="4198" r:id="rId106"/>
    <p:sldId id="4199" r:id="rId107"/>
    <p:sldId id="340" r:id="rId108"/>
    <p:sldId id="4200" r:id="rId109"/>
    <p:sldId id="342" r:id="rId110"/>
    <p:sldId id="343" r:id="rId111"/>
    <p:sldId id="4201" r:id="rId112"/>
    <p:sldId id="4202" r:id="rId113"/>
    <p:sldId id="4203" r:id="rId114"/>
    <p:sldId id="290" r:id="rId115"/>
    <p:sldId id="4204" r:id="rId116"/>
    <p:sldId id="618" r:id="rId117"/>
    <p:sldId id="647" r:id="rId118"/>
    <p:sldId id="271" r:id="rId119"/>
    <p:sldId id="4205" r:id="rId120"/>
    <p:sldId id="337" r:id="rId121"/>
    <p:sldId id="331" r:id="rId122"/>
    <p:sldId id="338" r:id="rId123"/>
    <p:sldId id="339" r:id="rId124"/>
    <p:sldId id="4190" r:id="rId125"/>
    <p:sldId id="341" r:id="rId126"/>
    <p:sldId id="486" r:id="rId127"/>
    <p:sldId id="274" r:id="rId128"/>
    <p:sldId id="3797" r:id="rId129"/>
    <p:sldId id="3798" r:id="rId130"/>
    <p:sldId id="736" r:id="rId131"/>
    <p:sldId id="765" r:id="rId132"/>
    <p:sldId id="766" r:id="rId133"/>
    <p:sldId id="768" r:id="rId134"/>
    <p:sldId id="770" r:id="rId135"/>
    <p:sldId id="767" r:id="rId136"/>
    <p:sldId id="769" r:id="rId137"/>
    <p:sldId id="3800" r:id="rId138"/>
    <p:sldId id="345" r:id="rId139"/>
    <p:sldId id="346" r:id="rId140"/>
    <p:sldId id="347" r:id="rId141"/>
    <p:sldId id="4208" r:id="rId142"/>
    <p:sldId id="4187" r:id="rId143"/>
    <p:sldId id="4191" r:id="rId144"/>
    <p:sldId id="4189" r:id="rId145"/>
    <p:sldId id="352" r:id="rId146"/>
    <p:sldId id="353" r:id="rId147"/>
    <p:sldId id="1977" r:id="rId148"/>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1pPr>
    <a:lvl2pPr marL="4572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2pPr>
    <a:lvl3pPr marL="9144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3pPr>
    <a:lvl4pPr marL="13716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4pPr>
    <a:lvl5pPr marL="18288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Sermon" id="{8CBF8059-C680-C646-8E72-3D413F7FCECA}">
          <p14:sldIdLst>
            <p14:sldId id="4181"/>
            <p14:sldId id="297"/>
            <p14:sldId id="4182"/>
            <p14:sldId id="4183"/>
            <p14:sldId id="391"/>
            <p14:sldId id="4184"/>
            <p14:sldId id="4185"/>
            <p14:sldId id="277"/>
            <p14:sldId id="266"/>
            <p14:sldId id="303"/>
            <p14:sldId id="1163"/>
            <p14:sldId id="349"/>
            <p14:sldId id="304"/>
            <p14:sldId id="371"/>
            <p14:sldId id="307"/>
            <p14:sldId id="4207"/>
            <p14:sldId id="372"/>
          </p14:sldIdLst>
        </p14:section>
        <p14:section name="Verses" id="{EB68D51A-AC44-FF47-8798-3F80885F36E7}">
          <p14:sldIdLst>
            <p14:sldId id="4193"/>
            <p14:sldId id="310"/>
            <p14:sldId id="276"/>
            <p14:sldId id="470"/>
            <p14:sldId id="311"/>
            <p14:sldId id="312"/>
            <p14:sldId id="278"/>
            <p14:sldId id="293"/>
            <p14:sldId id="295"/>
            <p14:sldId id="296"/>
            <p14:sldId id="313"/>
            <p14:sldId id="2012"/>
            <p14:sldId id="668"/>
            <p14:sldId id="669"/>
            <p14:sldId id="701"/>
            <p14:sldId id="700"/>
            <p14:sldId id="702"/>
            <p14:sldId id="703"/>
            <p14:sldId id="704"/>
            <p14:sldId id="705"/>
            <p14:sldId id="708"/>
            <p14:sldId id="706"/>
            <p14:sldId id="707"/>
            <p14:sldId id="2011"/>
            <p14:sldId id="323"/>
            <p14:sldId id="261"/>
            <p14:sldId id="4192"/>
            <p14:sldId id="325"/>
            <p14:sldId id="326"/>
            <p14:sldId id="327"/>
            <p14:sldId id="328"/>
            <p14:sldId id="329"/>
            <p14:sldId id="330"/>
            <p14:sldId id="288"/>
            <p14:sldId id="4194"/>
            <p14:sldId id="4195"/>
            <p14:sldId id="333"/>
            <p14:sldId id="4196"/>
            <p14:sldId id="335"/>
            <p14:sldId id="336"/>
            <p14:sldId id="289"/>
            <p14:sldId id="4197"/>
            <p14:sldId id="4198"/>
            <p14:sldId id="4199"/>
            <p14:sldId id="340"/>
            <p14:sldId id="4200"/>
            <p14:sldId id="342"/>
            <p14:sldId id="343"/>
            <p14:sldId id="4201"/>
            <p14:sldId id="4202"/>
            <p14:sldId id="4203"/>
            <p14:sldId id="290"/>
            <p14:sldId id="4204"/>
            <p14:sldId id="618"/>
            <p14:sldId id="647"/>
            <p14:sldId id="271"/>
            <p14:sldId id="4205"/>
            <p14:sldId id="337"/>
            <p14:sldId id="331"/>
            <p14:sldId id="338"/>
            <p14:sldId id="339"/>
            <p14:sldId id="4190"/>
            <p14:sldId id="341"/>
            <p14:sldId id="486"/>
            <p14:sldId id="274"/>
            <p14:sldId id="3797"/>
            <p14:sldId id="3798"/>
            <p14:sldId id="736"/>
            <p14:sldId id="765"/>
            <p14:sldId id="766"/>
            <p14:sldId id="768"/>
            <p14:sldId id="770"/>
            <p14:sldId id="767"/>
            <p14:sldId id="769"/>
            <p14:sldId id="3800"/>
            <p14:sldId id="345"/>
            <p14:sldId id="346"/>
            <p14:sldId id="347"/>
          </p14:sldIdLst>
        </p14:section>
        <p14:section name="Conclusion" id="{5F075F23-E02B-DD4C-A5A6-FF4D0C05311C}">
          <p14:sldIdLst>
            <p14:sldId id="4208"/>
            <p14:sldId id="4187"/>
            <p14:sldId id="4191"/>
            <p14:sldId id="4189"/>
            <p14:sldId id="352"/>
            <p14:sldId id="353"/>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A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20"/>
    <p:restoredTop sz="85006"/>
  </p:normalViewPr>
  <p:slideViewPr>
    <p:cSldViewPr>
      <p:cViewPr varScale="1">
        <p:scale>
          <a:sx n="119" d="100"/>
          <a:sy n="119" d="100"/>
        </p:scale>
        <p:origin x="205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352"/>
    </p:cViewPr>
  </p:sorterViewPr>
  <p:notesViewPr>
    <p:cSldViewPr>
      <p:cViewPr varScale="1">
        <p:scale>
          <a:sx n="55" d="100"/>
          <a:sy n="55" d="100"/>
        </p:scale>
        <p:origin x="-8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4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2.xml"/><Relationship Id="rId64" Type="http://schemas.openxmlformats.org/officeDocument/2006/relationships/slide" Target="slides/slide18.xml"/><Relationship Id="rId69" Type="http://schemas.openxmlformats.org/officeDocument/2006/relationships/slide" Target="slides/slide23.xml"/><Relationship Id="rId113" Type="http://schemas.openxmlformats.org/officeDocument/2006/relationships/slide" Target="slides/slide67.xml"/><Relationship Id="rId118" Type="http://schemas.openxmlformats.org/officeDocument/2006/relationships/slide" Target="slides/slide72.xml"/><Relationship Id="rId134" Type="http://schemas.openxmlformats.org/officeDocument/2006/relationships/slide" Target="slides/slide88.xml"/><Relationship Id="rId139" Type="http://schemas.openxmlformats.org/officeDocument/2006/relationships/slide" Target="slides/slide93.xml"/><Relationship Id="rId80" Type="http://schemas.openxmlformats.org/officeDocument/2006/relationships/slide" Target="slides/slide34.xml"/><Relationship Id="rId85" Type="http://schemas.openxmlformats.org/officeDocument/2006/relationships/slide" Target="slides/slide39.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54" Type="http://schemas.openxmlformats.org/officeDocument/2006/relationships/slide" Target="slides/slide8.xml"/><Relationship Id="rId70" Type="http://schemas.openxmlformats.org/officeDocument/2006/relationships/slide" Target="slides/slide24.xml"/><Relationship Id="rId75" Type="http://schemas.openxmlformats.org/officeDocument/2006/relationships/slide" Target="slides/slide29.xml"/><Relationship Id="rId91" Type="http://schemas.openxmlformats.org/officeDocument/2006/relationships/slide" Target="slides/slide45.xml"/><Relationship Id="rId96" Type="http://schemas.openxmlformats.org/officeDocument/2006/relationships/slide" Target="slides/slide50.xml"/><Relationship Id="rId140" Type="http://schemas.openxmlformats.org/officeDocument/2006/relationships/slide" Target="slides/slide94.xml"/><Relationship Id="rId145"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119" Type="http://schemas.openxmlformats.org/officeDocument/2006/relationships/slide" Target="slides/slide73.xml"/><Relationship Id="rId44" Type="http://schemas.openxmlformats.org/officeDocument/2006/relationships/slideMaster" Target="slideMasters/slideMaster44.xml"/><Relationship Id="rId60" Type="http://schemas.openxmlformats.org/officeDocument/2006/relationships/slide" Target="slides/slide14.xml"/><Relationship Id="rId65" Type="http://schemas.openxmlformats.org/officeDocument/2006/relationships/slide" Target="slides/slide19.xml"/><Relationship Id="rId81" Type="http://schemas.openxmlformats.org/officeDocument/2006/relationships/slide" Target="slides/slide35.xml"/><Relationship Id="rId86" Type="http://schemas.openxmlformats.org/officeDocument/2006/relationships/slide" Target="slides/slide40.xml"/><Relationship Id="rId130" Type="http://schemas.openxmlformats.org/officeDocument/2006/relationships/slide" Target="slides/slide84.xml"/><Relationship Id="rId135" Type="http://schemas.openxmlformats.org/officeDocument/2006/relationships/slide" Target="slides/slide89.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61" Type="http://schemas.openxmlformats.org/officeDocument/2006/relationships/slide" Target="slides/slide15.xml"/><Relationship Id="rId82" Type="http://schemas.openxmlformats.org/officeDocument/2006/relationships/slide" Target="slides/slide36.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78" Type="http://schemas.openxmlformats.org/officeDocument/2006/relationships/slide" Target="slides/slide32.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48"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zh-CN"/>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40502033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宣教</c:v>
                </c:pt>
                <c:pt idx="1">
                  <c:v>新加坡</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zh-CN"/>
        </a:p>
      </c:txPr>
    </c:legend>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12F431C-F9C2-42E9-8D57-6B0D927E7BDF}"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06A3F09-63C4-48B2-88E0-E9A5E711556F}" type="slidenum">
              <a:rPr lang="en-US" altLang="en-US"/>
              <a:pPr/>
              <a:t>‹#›</a:t>
            </a:fld>
            <a:endParaRPr lang="en-US" altLang="en-US"/>
          </a:p>
        </p:txBody>
      </p:sp>
    </p:spTree>
    <p:extLst>
      <p:ext uri="{BB962C8B-B14F-4D97-AF65-F5344CB8AC3E}">
        <p14:creationId xmlns:p14="http://schemas.microsoft.com/office/powerpoint/2010/main" val="2002090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186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p>
          <a:p>
            <a:r>
              <a:rPr lang="zh-CN" altLang="en-US" dirty="0"/>
              <a:t>我们可以通过哪些方式遵行主的话呢？</a:t>
            </a:r>
          </a:p>
          <a:p>
            <a:r>
              <a:rPr lang="zh-CN" altLang="en-US" dirty="0"/>
              <a:t>顺服祂的方式有成千上万种，但这封“邮件”提供了三种方式来支持新约的事实。</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688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那么我们如何遵守神的真理呢？</a:t>
            </a:r>
          </a:p>
          <a:p>
            <a:r>
              <a:rPr lang="en-US" altLang="zh-CN" dirty="0"/>
              <a:t>• </a:t>
            </a:r>
            <a:r>
              <a:rPr lang="zh-CN" altLang="en-US" dirty="0"/>
              <a:t>我们应当是传播真理的人。如何传播呢？像该犹一样支持传教士，像底阿非一样不要阻碍福音。但如果不分享遵守真理的最终方式，那将是失职的，那就是</a:t>
            </a:r>
            <a:r>
              <a:rPr lang="en-US" altLang="zh-CN" dirty="0"/>
              <a:t>……</a:t>
            </a:r>
          </a:p>
          <a:p>
            <a:r>
              <a:rPr lang="en-US" altLang="zh-CN" dirty="0"/>
              <a:t>• </a:t>
            </a:r>
            <a:r>
              <a:rPr lang="zh-CN" altLang="en-US" dirty="0"/>
              <a:t>通过像德米丢一样亲自做见证来传播神的真理。</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6648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p>
          <a:p>
            <a:pPr eaLnBrk="1" hangingPunct="1"/>
            <a:endParaRPr lang="en-US" baseline="0" dirty="0">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支持你们的传教士最好的方式就是通过祷告。本周末开始的是为穆斯林信徒祷告的</a:t>
            </a:r>
            <a:r>
              <a:rPr lang="en-US" altLang="zh-CN" dirty="0"/>
              <a:t>30</a:t>
            </a:r>
            <a:r>
              <a:rPr lang="zh-CN" altLang="en-US" dirty="0"/>
              <a:t>天祷告活动，他们迫切需要福音。拿起一份祷告指南，和许多人一起在接下来的一个月里参与祷告。</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38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FD3DA1A-C525-D244-836B-673EF2B71806}" type="slidenum">
              <a:rPr lang="en-US" sz="1200">
                <a:solidFill>
                  <a:prstClr val="black"/>
                </a:solidFill>
              </a:rPr>
              <a:pPr eaLnBrk="1" hangingPunct="1"/>
              <a:t>22</a:t>
            </a:fld>
            <a:endParaRPr lang="en-US" sz="1200">
              <a:solidFill>
                <a:prstClr val="black"/>
              </a:solidFill>
            </a:endParaRPr>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9C26BB7-DC21-484A-BFED-3A66AECCCC1E}"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BFD95699-22DF-304C-84A8-39E749D49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FF3E6A-7505-5F41-B920-C46A943305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730" name="Rectangle 2">
            <a:extLst>
              <a:ext uri="{FF2B5EF4-FFF2-40B4-BE49-F238E27FC236}">
                <a16:creationId xmlns:a16="http://schemas.microsoft.com/office/drawing/2014/main" id="{3F478A65-2216-E040-947A-C2FBFC06F38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E77BAFB8-3FE2-0048-B9F7-CA001850232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I</a:t>
            </a:r>
            <a:r>
              <a:rPr lang="fr-FR"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m also the director of the doctoral program at SBC that trains about 80 seminary professors and pastors throughout Asia in English and Chinese.  </a:t>
            </a:r>
            <a:r>
              <a:rPr lang="en-US" altLang="en-US" dirty="0" err="1">
                <a:latin typeface="Arial" panose="020B0604020202020204" pitchFamily="34" charset="0"/>
                <a:ea typeface="ＭＳ Ｐゴシック" panose="020B0600070205080204" pitchFamily="34" charset="-128"/>
              </a:rPr>
              <a:t>Generallly</a:t>
            </a:r>
            <a:r>
              <a:rPr lang="en-US" altLang="en-US" dirty="0">
                <a:latin typeface="Arial" panose="020B0604020202020204" pitchFamily="34" charset="0"/>
                <a:ea typeface="ＭＳ Ｐゴシック" panose="020B0600070205080204" pitchFamily="34" charset="-128"/>
              </a:rPr>
              <a:t> each year about 5 of them received their Doctor of Ministry degree.</a:t>
            </a:r>
          </a:p>
        </p:txBody>
      </p:sp>
    </p:spTree>
    <p:extLst>
      <p:ext uri="{BB962C8B-B14F-4D97-AF65-F5344CB8AC3E}">
        <p14:creationId xmlns:p14="http://schemas.microsoft.com/office/powerpoint/2010/main" val="187250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我曾担任神学院教授，与其他 </a:t>
            </a:r>
            <a:r>
              <a:rPr lang="en-US" altLang="zh-CN" dirty="0"/>
              <a:t>30 </a:t>
            </a:r>
            <a:r>
              <a:rPr lang="zh-CN" altLang="en-US" dirty="0"/>
              <a:t>位教师一起在新加坡最大的培训学校</a:t>
            </a:r>
            <a:r>
              <a:rPr lang="en-US" altLang="zh-CN" dirty="0"/>
              <a:t>——</a:t>
            </a:r>
            <a:r>
              <a:rPr lang="zh-CN" altLang="en-US" b="1" dirty="0"/>
              <a:t>新加坡圣经学院</a:t>
            </a:r>
            <a:r>
              <a:rPr lang="zh-CN" altLang="en-US" dirty="0"/>
              <a:t>（</a:t>
            </a:r>
            <a:r>
              <a:rPr lang="en-US" altLang="zh-CN" dirty="0"/>
              <a:t>Singapore Bible College</a:t>
            </a:r>
            <a:r>
              <a:rPr lang="zh-CN" altLang="en-US" dirty="0"/>
              <a:t>）任教。</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我们星期三的惯例是为我们的教牧关怀小组布置餐桌，他们会上楼到我们在校园里的公寓聚会。</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我们的教牧关怀小组有</a:t>
            </a:r>
            <a:r>
              <a:rPr lang="en-US" altLang="zh-CN" dirty="0"/>
              <a:t>9</a:t>
            </a:r>
            <a:r>
              <a:rPr lang="zh-CN" altLang="en-US" dirty="0"/>
              <a:t>名学生，分别来自缅甸、越南、新加坡和香港。</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72C6F0AA-B456-6A41-8A13-B654FDFB5837}"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a:latin typeface="Arial" charset="0"/>
              </a:rPr>
              <a:t>James &amp; Sue Feng (China), Eva (Germany), Valentin (France), Samuel &amp; Cynthia (India), </a:t>
            </a:r>
            <a:r>
              <a:rPr lang="en-US" dirty="0" err="1">
                <a:latin typeface="Arial" charset="0"/>
              </a:rPr>
              <a:t>Jieun</a:t>
            </a:r>
            <a:r>
              <a:rPr lang="en-US" dirty="0">
                <a:latin typeface="Arial" charset="0"/>
              </a:rPr>
              <a:t> (Korea), </a:t>
            </a:r>
            <a:r>
              <a:rPr lang="en-US" dirty="0" err="1">
                <a:latin typeface="Arial" charset="0"/>
              </a:rPr>
              <a:t>Singpu</a:t>
            </a:r>
            <a:r>
              <a:rPr lang="en-US" dirty="0">
                <a:latin typeface="Arial" charset="0"/>
              </a:rPr>
              <a:t> (Myanmar), </a:t>
            </a:r>
            <a:r>
              <a:rPr lang="en-US" dirty="0" err="1">
                <a:latin typeface="Arial" charset="0"/>
              </a:rPr>
              <a:t>Bagary</a:t>
            </a:r>
            <a:r>
              <a:rPr lang="en-US" dirty="0">
                <a:latin typeface="Arial" charset="0"/>
              </a:rPr>
              <a:t> (UK), Winkler (USA)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p>
          <a:p>
            <a:endParaRPr lang="en-US" sz="1200" kern="1200" dirty="0">
              <a:solidFill>
                <a:schemeClr val="tx1"/>
              </a:solidFill>
              <a:effectLst/>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在选举年进行的一项民意调查中，询问受访者在总统候选人中更看重什么：能力还是正直。更重要的是拥有专业知识的候选人，还是拥有高尚道德标准的候选人</a:t>
            </a:r>
            <a:r>
              <a:rPr lang="en-US" altLang="zh-CN" dirty="0"/>
              <a:t>——</a:t>
            </a:r>
            <a:r>
              <a:rPr lang="zh-CN" altLang="en-US" dirty="0"/>
              <a:t>例如，一个讲真话的人？结果令人失望，因为大多数人更倾向于选择候选人的能力，而不是他的诚实。显然，任何职位</a:t>
            </a:r>
            <a:r>
              <a:rPr lang="en-US" altLang="zh-CN" dirty="0"/>
              <a:t>——</a:t>
            </a:r>
            <a:r>
              <a:rPr lang="zh-CN" altLang="en-US" dirty="0"/>
              <a:t>尤其是总统职位</a:t>
            </a:r>
            <a:r>
              <a:rPr lang="en-US" altLang="zh-CN" dirty="0"/>
              <a:t>——</a:t>
            </a:r>
            <a:r>
              <a:rPr lang="zh-CN" altLang="en-US" dirty="0"/>
              <a:t>都需要能力和正直，但今天的社会对真理的关注却如此之少！什么都可以！</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4200315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a:t>
            </a:r>
            <a:r>
              <a:rPr lang="en-US" altLang="zh-CN" dirty="0">
                <a:latin typeface="Arial" panose="020B0604020202020204" pitchFamily="34" charset="0"/>
                <a:ea typeface="ＭＳ Ｐゴシック" charset="0"/>
                <a:cs typeface="Arial" panose="020B0604020202020204" pitchFamily="34" charset="0"/>
              </a:rPr>
              <a:t>46</a:t>
            </a:r>
            <a:r>
              <a:rPr lang="en-US" dirty="0">
                <a:latin typeface="Arial" panose="020B0604020202020204" pitchFamily="34" charset="0"/>
                <a:ea typeface="ＭＳ Ｐゴシック" charset="0"/>
                <a:cs typeface="Arial" panose="020B0604020202020204" pitchFamily="34" charset="0"/>
              </a:rPr>
              <a:t> courses on the website.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目前，我们网站上有</a:t>
            </a:r>
            <a:r>
              <a:rPr lang="en-US" altLang="zh-CN" dirty="0"/>
              <a:t>46</a:t>
            </a:r>
            <a:r>
              <a:rPr lang="zh-CN" altLang="en-US" dirty="0"/>
              <a:t>门课程。</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425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其中包括圣经、神学、教会历史和实践事工。</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461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这些课程大部分是我的，但也有其他人分享了他们的课程给我。</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69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所以你只需要点击课程即可，无需密码。例如，选择</a:t>
            </a:r>
            <a:r>
              <a:rPr lang="en-US" altLang="zh-CN" dirty="0"/>
              <a:t>《</a:t>
            </a:r>
            <a:r>
              <a:rPr lang="zh-CN" altLang="en-US" dirty="0"/>
              <a:t>新约综览</a:t>
            </a:r>
            <a:r>
              <a:rPr lang="en-US" altLang="zh-CN" dirty="0"/>
              <a:t>》</a:t>
            </a:r>
            <a:r>
              <a:rPr lang="zh-CN" altLang="en-US" dirty="0"/>
              <a:t>即可获取新约的资料。</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884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这将带你到英文页面，在那里可以访问部分共</a:t>
            </a:r>
            <a:r>
              <a:rPr lang="en-US" altLang="zh-CN" dirty="0"/>
              <a:t>66,000</a:t>
            </a:r>
            <a:r>
              <a:rPr lang="zh-CN" altLang="en-US" dirty="0"/>
              <a:t>张的英文</a:t>
            </a:r>
            <a:r>
              <a:rPr lang="en-US" altLang="zh-CN" dirty="0"/>
              <a:t>PPT</a:t>
            </a:r>
            <a:r>
              <a:rPr lang="zh-CN" altLang="en-US" dirty="0"/>
              <a:t>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2010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大约</a:t>
            </a:r>
            <a:r>
              <a:rPr lang="en-US" altLang="zh-CN" dirty="0"/>
              <a:t>20,000</a:t>
            </a:r>
            <a:r>
              <a:rPr lang="zh-CN" altLang="en-US" dirty="0"/>
              <a:t>页的笔记也可供免费下载。</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8714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在左侧栏中是每门课程当前的翻译版本。</a:t>
            </a:r>
            <a:r>
              <a:rPr lang="en-US" altLang="zh-CN" dirty="0"/>
              <a:t>《</a:t>
            </a:r>
            <a:r>
              <a:rPr lang="zh-CN" altLang="en-US" dirty="0"/>
              <a:t>新约综览</a:t>
            </a:r>
            <a:r>
              <a:rPr lang="en-US" altLang="zh-CN" dirty="0"/>
              <a:t>》</a:t>
            </a:r>
            <a:r>
              <a:rPr lang="zh-CN" altLang="en-US" dirty="0"/>
              <a:t>目前提供</a:t>
            </a:r>
            <a:r>
              <a:rPr lang="en-US" altLang="zh-CN" dirty="0"/>
              <a:t>9</a:t>
            </a:r>
            <a:r>
              <a:rPr lang="zh-CN" altLang="en-US" dirty="0"/>
              <a:t>种语言。</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9947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月，中文下载内容包括超过</a:t>
            </a:r>
            <a:r>
              <a:rPr lang="en-US" altLang="zh-CN" dirty="0"/>
              <a:t>37,000</a:t>
            </a:r>
            <a:r>
              <a:rPr lang="zh-CN" altLang="en-US" dirty="0"/>
              <a:t>张幻灯片。文件名也采用不同语言命名。这个关于</a:t>
            </a:r>
            <a:r>
              <a:rPr lang="en-US" altLang="zh-CN" dirty="0"/>
              <a:t>《</a:t>
            </a:r>
            <a:r>
              <a:rPr lang="zh-CN" altLang="en-US" dirty="0"/>
              <a:t>马太福音</a:t>
            </a:r>
            <a:r>
              <a:rPr lang="en-US" altLang="zh-CN" dirty="0"/>
              <a:t>》1-14</a:t>
            </a:r>
            <a:r>
              <a:rPr lang="zh-CN" altLang="en-US" dirty="0"/>
              <a:t>章的文件意味着它在</a:t>
            </a:r>
            <a:r>
              <a:rPr lang="en-US" altLang="zh-CN" dirty="0"/>
              <a:t>《</a:t>
            </a:r>
            <a:r>
              <a:rPr lang="zh-CN" altLang="en-US" dirty="0"/>
              <a:t>新约综览</a:t>
            </a:r>
            <a:r>
              <a:rPr lang="en-US" altLang="zh-CN" dirty="0"/>
              <a:t>》</a:t>
            </a:r>
            <a:r>
              <a:rPr lang="zh-CN" altLang="en-US" dirty="0"/>
              <a:t>课程中包含</a:t>
            </a:r>
            <a:r>
              <a:rPr lang="en-US" altLang="zh-CN" dirty="0"/>
              <a:t>377</a:t>
            </a:r>
            <a:r>
              <a:rPr lang="zh-CN" altLang="en-US" dirty="0"/>
              <a:t>张中文幻灯片，文件编号为</a:t>
            </a:r>
            <a:r>
              <a:rPr lang="en-US" altLang="zh-CN" dirty="0"/>
              <a:t>1773</a:t>
            </a:r>
            <a:r>
              <a:rPr lang="zh-CN" altLang="en-US" dirty="0"/>
              <a:t>。最后的部分表示这是该</a:t>
            </a:r>
            <a:r>
              <a:rPr lang="en-US" altLang="zh-CN" dirty="0"/>
              <a:t>PPT</a:t>
            </a:r>
            <a:r>
              <a:rPr lang="zh-CN" altLang="en-US" dirty="0"/>
              <a:t>文件的第</a:t>
            </a:r>
            <a:r>
              <a:rPr lang="en-US" altLang="zh-CN" dirty="0"/>
              <a:t>20</a:t>
            </a:r>
            <a:r>
              <a:rPr lang="zh-CN" altLang="en-US" dirty="0"/>
              <a:t>个版本。</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926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月，印尼语下载内容包括超过</a:t>
            </a:r>
            <a:r>
              <a:rPr lang="en-US" altLang="zh-CN" dirty="0"/>
              <a:t>14,000</a:t>
            </a:r>
            <a:r>
              <a:rPr lang="zh-CN" altLang="en-US" dirty="0"/>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447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你看到了那个“没有客观真理”的微妙谎言吗？</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5266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月，蒙古语下载量已超过 </a:t>
            </a:r>
            <a:r>
              <a:rPr lang="en-US" altLang="zh-CN" dirty="0">
                <a:latin typeface="Arial" panose="020B0604020202020204" pitchFamily="34" charset="0"/>
                <a:ea typeface="ＭＳ Ｐゴシック" charset="0"/>
                <a:cs typeface="Arial" panose="020B0604020202020204" pitchFamily="34" charset="0"/>
              </a:rPr>
              <a:t>3,000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0349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月，越南语下载量已超过 </a:t>
            </a:r>
            <a:r>
              <a:rPr lang="en-US" altLang="zh-CN" dirty="0">
                <a:latin typeface="Arial" panose="020B0604020202020204" pitchFamily="34" charset="0"/>
                <a:ea typeface="ＭＳ Ｐゴシック" charset="0"/>
                <a:cs typeface="Arial" panose="020B0604020202020204" pitchFamily="34" charset="0"/>
              </a:rPr>
              <a:t>8,000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3514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6A3F09-63C4-48B2-88E0-E9A5E711556F}" type="slidenum">
              <a:rPr lang="en-US" altLang="en-US" smtClean="0"/>
              <a:pPr/>
              <a:t>43</a:t>
            </a:fld>
            <a:endParaRPr lang="en-US" altLang="en-US"/>
          </a:p>
        </p:txBody>
      </p:sp>
    </p:spTree>
    <p:extLst>
      <p:ext uri="{BB962C8B-B14F-4D97-AF65-F5344CB8AC3E}">
        <p14:creationId xmlns:p14="http://schemas.microsoft.com/office/powerpoint/2010/main" val="1008501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我们要做传播真理的人。怎样做到？像该犹那样支持宣教士。</a:t>
            </a:r>
          </a:p>
          <a:p>
            <a:pPr>
              <a:buFont typeface="Arial" panose="020B0604020202020204" pitchFamily="34" charset="0"/>
              <a:buChar char="•"/>
            </a:pPr>
            <a:r>
              <a:rPr lang="zh-CN" altLang="en-US" dirty="0"/>
              <a:t>并像该犹一样，成为支持宣教的伙伴。</a:t>
            </a:r>
          </a:p>
          <a:p>
            <a:pPr>
              <a:buFont typeface="Arial" panose="020B0604020202020204" pitchFamily="34" charset="0"/>
              <a:buChar char="•"/>
            </a:pPr>
            <a:r>
              <a:rPr lang="zh-CN" altLang="en-US" dirty="0"/>
              <a:t>如同底米丢，活出真理的见证。</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3740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a:p>
            <a:r>
              <a:rPr lang="en-US" sz="1200" kern="1200" dirty="0">
                <a:solidFill>
                  <a:schemeClr val="tx1"/>
                </a:solidFill>
                <a:effectLst/>
                <a:latin typeface="+mn-lt"/>
                <a:ea typeface="ＭＳ Ｐゴシック" charset="0"/>
                <a:cs typeface="ＭＳ Ｐゴシック" charset="0"/>
              </a:rPr>
              <a:t>It’s interesting to note that </a:t>
            </a:r>
            <a:r>
              <a:rPr lang="en-US" sz="1200" u="sng" kern="1200" dirty="0">
                <a:solidFill>
                  <a:schemeClr val="tx1"/>
                </a:solidFill>
                <a:effectLst/>
                <a:latin typeface="+mn-lt"/>
                <a:ea typeface="ＭＳ Ｐゴシック" charset="0"/>
                <a:cs typeface="ＭＳ Ｐゴシック" charset="0"/>
              </a:rPr>
              <a:t>Diotrephes</a:t>
            </a:r>
            <a:r>
              <a:rPr lang="en-US" sz="1200" kern="1200" dirty="0">
                <a:solidFill>
                  <a:schemeClr val="tx1"/>
                </a:solidFill>
                <a:effectLst/>
                <a:latin typeface="+mn-lt"/>
                <a:ea typeface="ＭＳ Ｐゴシック" charset="0"/>
                <a:cs typeface="ＭＳ Ｐゴシック" charset="0"/>
              </a:rPr>
              <a:t> means "nourished by Zeus."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But what’s so unusual about a Gentile Christian with a pagan name?</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dirty="0">
                <a:solidFill>
                  <a:schemeClr val="tx1"/>
                </a:solidFill>
                <a:effectLst/>
                <a:latin typeface="+mn-lt"/>
                <a:ea typeface="ＭＳ Ｐゴシック" charset="0"/>
                <a:cs typeface="ＭＳ Ｐゴシック" charset="0"/>
              </a:rPr>
              <a:t>But what did Diotrephes do that made him so bad?</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a:t>
            </a:r>
            <a:r>
              <a:rPr lang="en-US" u="sng" dirty="0">
                <a:effectLst/>
              </a:rPr>
              <a:t>gossiped</a:t>
            </a:r>
            <a:r>
              <a:rPr lang="en-US" dirty="0">
                <a:effectLst/>
              </a:rPr>
              <a:t> about John and the missionaries John sent to the church.  Imagine slandering the last remaining apostle who walked with Christ!  </a:t>
            </a:r>
          </a:p>
          <a:p>
            <a:r>
              <a:rPr lang="en-US" dirty="0">
                <a:effectLst/>
              </a:rPr>
              <a:t>• What arrogance!</a:t>
            </a:r>
            <a:r>
              <a:rPr lang="en-SG" dirty="0">
                <a:effectLst/>
              </a:rPr>
              <a:t> </a:t>
            </a:r>
            <a:r>
              <a:rPr lang="en-US" sz="1200" kern="1200" dirty="0">
                <a:solidFill>
                  <a:schemeClr val="tx1"/>
                </a:solidFill>
                <a:effectLst/>
                <a:latin typeface="+mn-lt"/>
                <a:ea typeface="ＭＳ Ｐゴシック" charset="0"/>
                <a:cs typeface="ＭＳ Ｐゴシック" charset="0"/>
              </a:rPr>
              <a:t>Verse 10 says that he </a:t>
            </a:r>
            <a:r>
              <a:rPr lang="en-US" sz="1200" u="sng" kern="1200" dirty="0">
                <a:solidFill>
                  <a:schemeClr val="tx1"/>
                </a:solidFill>
                <a:effectLst/>
                <a:latin typeface="+mn-lt"/>
                <a:ea typeface="ＭＳ Ｐゴシック" charset="0"/>
                <a:cs typeface="ＭＳ Ｐゴシック" charset="0"/>
              </a:rPr>
              <a:t>refused to welcome</a:t>
            </a:r>
            <a:r>
              <a:rPr lang="en-US" sz="1200" kern="1200" dirty="0">
                <a:solidFill>
                  <a:schemeClr val="tx1"/>
                </a:solidFill>
                <a:effectLst/>
                <a:latin typeface="+mn-lt"/>
                <a:ea typeface="ＭＳ Ｐゴシック" charset="0"/>
                <a:cs typeface="ＭＳ Ｐゴシック" charset="0"/>
              </a:rPr>
              <a:t> missionaries sent to his church.</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even </a:t>
            </a:r>
            <a:r>
              <a:rPr lang="en-US" u="sng" dirty="0">
                <a:effectLst/>
              </a:rPr>
              <a:t>opposed</a:t>
            </a:r>
            <a:r>
              <a:rPr lang="en-US" dirty="0">
                <a:effectLst/>
              </a:rPr>
              <a:t> missionary support to the extent of kicking people out who gave to missionaries!  Can you imagine your pastor or chairman of the board excommunicating you for inviting my family over for lunch?</a:t>
            </a:r>
            <a:r>
              <a:rPr lang="en-SG" dirty="0">
                <a:effectLst/>
              </a:rPr>
              <a:t> </a:t>
            </a:r>
          </a:p>
          <a:p>
            <a:endParaRPr lang="en-SG" dirty="0">
              <a:effectLst/>
            </a:endParaRPr>
          </a:p>
          <a:p>
            <a:r>
              <a:rPr lang="zh-CN" altLang="en-US" dirty="0"/>
              <a:t>值得注意的是，“丢特腓”这个名字的意思是“受宙斯滋养的人”。</a:t>
            </a:r>
            <a:br>
              <a:rPr lang="zh-CN" altLang="en-US" dirty="0"/>
            </a:br>
            <a:r>
              <a:rPr lang="zh-CN" altLang="en-US" dirty="0"/>
              <a:t>但一个外邦基督徒保留着异教的名字，有什么特别的吗？</a:t>
            </a:r>
          </a:p>
          <a:p>
            <a:r>
              <a:rPr lang="zh-CN" altLang="en-US" dirty="0"/>
              <a:t>我在新加坡圣经学院的大部分学生都是从佛教和祖先崇拜中得救的，有些人的名字甚至源自中国的神明</a:t>
            </a:r>
            <a:r>
              <a:rPr lang="en-US" altLang="zh-CN" dirty="0"/>
              <a:t>——</a:t>
            </a:r>
            <a:r>
              <a:rPr lang="zh-CN" altLang="en-US" dirty="0"/>
              <a:t>但他们信主后，都取了新的名字，比如恩典、提摩太等等。一位来自香港的学生原名叫“永明”（</a:t>
            </a:r>
            <a:r>
              <a:rPr lang="en-US" altLang="zh-CN" dirty="0"/>
              <a:t>Wing Ming</a:t>
            </a:r>
            <a:r>
              <a:rPr lang="zh-CN" altLang="en-US" dirty="0"/>
              <a:t>），他信主之后便改名为“十架”（</a:t>
            </a:r>
            <a:r>
              <a:rPr lang="en-US" altLang="zh-CN" dirty="0"/>
              <a:t>Cross</a:t>
            </a:r>
            <a:r>
              <a:rPr lang="zh-CN" altLang="en-US" dirty="0"/>
              <a:t>），来见证基督如何改变了他的生命。</a:t>
            </a:r>
          </a:p>
          <a:p>
            <a:r>
              <a:rPr lang="zh-CN" altLang="en-US" dirty="0"/>
              <a:t>在第一世纪，从偶像崇拜中得救的外邦信徒通常都会在接受基督信仰后更改自己的名字。然而，丢特腓在归信之后并没有改掉这个带有异教色彩的名字，他的行为举止也没有随之改变。</a:t>
            </a:r>
          </a:p>
          <a:p>
            <a:r>
              <a:rPr lang="zh-CN" altLang="en-US" dirty="0"/>
              <a:t>那到底丢特腓做了什么，让他如此恶劣呢？</a:t>
            </a:r>
          </a:p>
          <a:p>
            <a:pPr>
              <a:buFont typeface="Arial" panose="020B0604020202020204" pitchFamily="34" charset="0"/>
              <a:buChar char="•"/>
            </a:pPr>
            <a:r>
              <a:rPr lang="zh-CN" altLang="en-US" dirty="0"/>
              <a:t>他毁谤约翰以及约翰派到教会的宣教士们。你能想象有人居然诽谤那位曾与基督同行的最后一位使徒吗？</a:t>
            </a:r>
          </a:p>
          <a:p>
            <a:pPr>
              <a:buFont typeface="Arial" panose="020B0604020202020204" pitchFamily="34" charset="0"/>
              <a:buChar char="•"/>
            </a:pPr>
            <a:r>
              <a:rPr lang="zh-CN" altLang="en-US" dirty="0"/>
              <a:t>这是何等的骄傲自大！经文第</a:t>
            </a:r>
            <a:r>
              <a:rPr lang="en-US" altLang="zh-CN" dirty="0"/>
              <a:t>10</a:t>
            </a:r>
            <a:r>
              <a:rPr lang="zh-CN" altLang="en-US" dirty="0"/>
              <a:t>节提到，他拒绝接待被派到教会的宣教士。</a:t>
            </a:r>
          </a:p>
          <a:p>
            <a:pPr>
              <a:buFont typeface="Arial" panose="020B0604020202020204" pitchFamily="34" charset="0"/>
              <a:buChar char="•"/>
            </a:pPr>
            <a:r>
              <a:rPr lang="zh-CN" altLang="en-US" dirty="0"/>
              <a:t>他甚至反对支持宣教的行为，严重到把那些支持宣教的人赶出教会！你能想象你的牧师或教会领袖仅仅因为你邀请我的家人去你家吃顿饭，就把你赶出教会吗？</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550462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Perhaps we don’t throw people out of this church who support missions, but…</a:t>
            </a:r>
            <a:r>
              <a:rPr lang="en-SG" dirty="0">
                <a:effectLst/>
              </a:rPr>
              <a:t> </a:t>
            </a:r>
          </a:p>
          <a:p>
            <a:r>
              <a:rPr lang="en-US" sz="1200" kern="1200" dirty="0">
                <a:solidFill>
                  <a:schemeClr val="tx1"/>
                </a:solidFill>
                <a:effectLst/>
                <a:latin typeface="+mn-lt"/>
                <a:ea typeface="ＭＳ Ｐゴシック" charset="0"/>
                <a:cs typeface="ＭＳ Ｐゴシック" charset="0"/>
              </a:rPr>
              <a:t>• We can hinder the gospel through very subtle ways</a:t>
            </a:r>
            <a:r>
              <a:rPr lang="en-SG" sz="1200" kern="1200" dirty="0">
                <a:solidFill>
                  <a:schemeClr val="tx1"/>
                </a:solidFill>
                <a:effectLst/>
                <a:latin typeface="+mn-lt"/>
                <a:ea typeface="ＭＳ Ｐゴシック" charset="0"/>
                <a:cs typeface="ＭＳ Ｐゴシック" charset="0"/>
              </a:rPr>
              <a:t>.</a:t>
            </a:r>
          </a:p>
          <a:p>
            <a:r>
              <a:rPr lang="en-US" sz="1200" kern="1200" dirty="0">
                <a:solidFill>
                  <a:schemeClr val="tx1"/>
                </a:solidFill>
                <a:effectLst/>
                <a:latin typeface="+mn-lt"/>
                <a:ea typeface="ＭＳ Ｐゴシック" charset="0"/>
                <a:cs typeface="ＭＳ Ｐゴシック" charset="0"/>
              </a:rPr>
              <a:t>For example, sometimes we let false teaching go without a comment! </a:t>
            </a:r>
          </a:p>
          <a:p>
            <a:endParaRPr lang="en-US" sz="1200" kern="1200" dirty="0">
              <a:solidFill>
                <a:schemeClr val="tx1"/>
              </a:solidFill>
              <a:effectLst/>
              <a:latin typeface="+mn-lt"/>
              <a:ea typeface="ＭＳ Ｐゴシック" charset="0"/>
            </a:endParaRPr>
          </a:p>
          <a:p>
            <a:r>
              <a:rPr lang="zh-CN" altLang="en-US" dirty="0"/>
              <a:t>或许我们并没有因为支持宣教而将人赶出教会，但</a:t>
            </a:r>
            <a:r>
              <a:rPr lang="en-US" altLang="zh-CN" dirty="0"/>
              <a:t>……</a:t>
            </a:r>
          </a:p>
          <a:p>
            <a:pPr>
              <a:buFont typeface="Arial" panose="020B0604020202020204" pitchFamily="34" charset="0"/>
              <a:buChar char="•"/>
            </a:pPr>
            <a:r>
              <a:rPr lang="zh-CN" altLang="en-US" dirty="0"/>
              <a:t>我们可能会以更隐晦的方式拦阻福音的传播。</a:t>
            </a:r>
          </a:p>
          <a:p>
            <a:r>
              <a:rPr lang="zh-CN" altLang="en-US" dirty="0"/>
              <a:t>例如，有时我们对错误的教导保持沉默、不加评论！</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389085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So should we name false teachers by name? John did! </a:t>
            </a:r>
          </a:p>
          <a:p>
            <a:r>
              <a:rPr lang="zh-CN" altLang="en-US" dirty="0"/>
              <a:t>我们应该指名道姓地指出假教师吗？</a:t>
            </a:r>
          </a:p>
          <a:p>
            <a:r>
              <a:rPr lang="zh-CN" altLang="en-US" dirty="0"/>
              <a:t>约翰是这么做的。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33814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p>
          <a:p>
            <a:endParaRPr lang="en-SG" dirty="0">
              <a:effectLst/>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真理就是事实，即使没有人相信它。谎言依然是谎言，即使每个人都相信它。引力是真实的，所以即使你真诚地相信自己不会掉下来，你还是会从悬崖上掉下去！</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18057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When someone like Harold Camping give false prophecies about the return of Jesus, we should call it what it is.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当有人像</a:t>
            </a:r>
            <a:r>
              <a:rPr lang="en-US" altLang="zh-CN" dirty="0"/>
              <a:t>Harold Camping</a:t>
            </a:r>
            <a:r>
              <a:rPr lang="zh-CN" altLang="en-US" dirty="0"/>
              <a:t>那样，对耶稣的再来做出虚假的预言时，我们应当明确指出这是错误的。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125121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sz="1200" kern="1200">
                <a:solidFill>
                  <a:schemeClr val="tx1"/>
                </a:solidFill>
                <a:effectLst/>
                <a:latin typeface="+mn-lt"/>
                <a:ea typeface="ＭＳ Ｐゴシック" charset="0"/>
                <a:cs typeface="ＭＳ Ｐゴシック" charset="0"/>
              </a:rPr>
              <a:t>Fortunately, he repented of it before he died.</a:t>
            </a:r>
            <a:r>
              <a:rPr lang="en-SG">
                <a:effectLst/>
              </a:rPr>
              <a:t> </a:t>
            </a:r>
            <a:endParaRPr lang="en-US">
              <a:latin typeface="Calibri" charset="0"/>
            </a:endParaRPr>
          </a:p>
          <a:p>
            <a:pPr eaLnBrk="1" hangingPunct="1">
              <a:spcBef>
                <a:spcPct val="0"/>
              </a:spcBef>
            </a:pPr>
            <a:r>
              <a:rPr lang="en-US">
                <a:latin typeface="Calibri" charset="0"/>
              </a:rPr>
              <a:t>http://en.wikipedia.org/wiki/Harold_Camping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259DC5A-35C8-6544-A60D-16A9660C18E6}" type="slidenum">
              <a:rPr lang="en-US" sz="1200">
                <a:solidFill>
                  <a:prstClr val="black"/>
                </a:solidFill>
              </a:rPr>
              <a:pPr eaLnBrk="1" hangingPunct="1"/>
              <a:t>50</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978608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117347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235888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125362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65162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28221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285759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010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44BE5B26-E123-6F4F-94FF-328C2F23EBE0}" type="slidenum">
              <a:rPr lang="en-US">
                <a:solidFill>
                  <a:srgbClr val="000000"/>
                </a:solidFill>
              </a:rPr>
              <a:pPr/>
              <a:t>5</a:t>
            </a:fld>
            <a:endParaRPr lang="en-US">
              <a:solidFill>
                <a:srgbClr val="000000"/>
              </a:solidFill>
            </a:endParaRPr>
          </a:p>
        </p:txBody>
      </p:sp>
      <p:sp>
        <p:nvSpPr>
          <p:cNvPr id="579587" name="Rectangle 2"/>
          <p:cNvSpPr>
            <a:spLocks noGrp="1" noRot="1" noChangeAspect="1" noChangeArrowheads="1"/>
          </p:cNvSpPr>
          <p:nvPr>
            <p:ph type="sldImg"/>
          </p:nvPr>
        </p:nvSpPr>
        <p:spPr>
          <a:solidFill>
            <a:srgbClr val="FFFFFF"/>
          </a:solidFill>
          <a:ln/>
        </p:spPr>
      </p:sp>
      <p:sp>
        <p:nvSpPr>
          <p:cNvPr id="579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41977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50879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601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808827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还有我们教会的</a:t>
            </a:r>
            <a:r>
              <a:rPr lang="en-US" altLang="zh-CN" dirty="0"/>
              <a:t>Andrew Spurgeon</a:t>
            </a:r>
            <a:r>
              <a:rPr lang="zh-CN" altLang="en-US" dirty="0"/>
              <a:t>，他是我们的主要讲员之一。</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79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0AF853BB-3683-B047-8E62-59FFD364F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C44750-AE8C-DA41-B178-F4D947F69B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418" name="Rectangle 2">
            <a:extLst>
              <a:ext uri="{FF2B5EF4-FFF2-40B4-BE49-F238E27FC236}">
                <a16:creationId xmlns:a16="http://schemas.microsoft.com/office/drawing/2014/main" id="{0765E6CC-2CBB-4142-AA57-D7EBDE0C0EC6}"/>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6419" name="Rectangle 3">
            <a:extLst>
              <a:ext uri="{FF2B5EF4-FFF2-40B4-BE49-F238E27FC236}">
                <a16:creationId xmlns:a16="http://schemas.microsoft.com/office/drawing/2014/main" id="{60C55F9E-C31E-1146-BB72-652A901FD1B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zh-CN" altLang="en-US">
                <a:ea typeface="宋体" panose="02010600030101010101" pitchFamily="2" charset="-122"/>
              </a:rPr>
              <a:t>我们</a:t>
            </a:r>
            <a:r>
              <a:rPr lang="en-US" altLang="zh-CN">
                <a:ea typeface="宋体" panose="02010600030101010101" pitchFamily="2" charset="-122"/>
              </a:rPr>
              <a:t>2015</a:t>
            </a:r>
            <a:r>
              <a:rPr lang="zh-CN" altLang="en-US">
                <a:ea typeface="宋体" panose="02010600030101010101" pitchFamily="2" charset="-122"/>
              </a:rPr>
              <a:t>年</a:t>
            </a:r>
            <a:r>
              <a:rPr lang="en-US" altLang="zh-CN">
                <a:ea typeface="宋体" panose="02010600030101010101" pitchFamily="2" charset="-122"/>
              </a:rPr>
              <a:t>3</a:t>
            </a:r>
            <a:r>
              <a:rPr lang="zh-CN" altLang="en-US">
                <a:ea typeface="宋体" panose="02010600030101010101" pitchFamily="2" charset="-122"/>
              </a:rPr>
              <a:t>月的源自世界上</a:t>
            </a:r>
            <a:r>
              <a:rPr lang="en-US" altLang="zh-CN">
                <a:ea typeface="宋体" panose="02010600030101010101" pitchFamily="2" charset="-122"/>
              </a:rPr>
              <a:t>12</a:t>
            </a:r>
            <a:r>
              <a:rPr lang="zh-CN" altLang="en-US">
                <a:ea typeface="宋体" panose="02010600030101010101" pitchFamily="2" charset="-122"/>
              </a:rPr>
              <a:t>个不同的国家。</a:t>
            </a:r>
            <a:br>
              <a:rPr lang="zh-CN" altLang="en-US">
                <a:ea typeface="宋体" panose="02010600030101010101" pitchFamily="2" charset="-122"/>
              </a:rPr>
            </a:b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1168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a:extLst>
              <a:ext uri="{FF2B5EF4-FFF2-40B4-BE49-F238E27FC236}">
                <a16:creationId xmlns:a16="http://schemas.microsoft.com/office/drawing/2014/main" id="{8FF1ECF1-31C7-7E4D-8A3F-E9930EA40B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a:extLst>
              <a:ext uri="{FF2B5EF4-FFF2-40B4-BE49-F238E27FC236}">
                <a16:creationId xmlns:a16="http://schemas.microsoft.com/office/drawing/2014/main" id="{041DAD5C-A26B-6C4C-BE76-BF1B5337A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New Roman" panose="02020603050405020304" pitchFamily="18" charset="0"/>
                <a:ea typeface="ＭＳ Ｐゴシック" panose="020B0600070205080204" pitchFamily="34" charset="-128"/>
              </a:rPr>
              <a:t>RICK: Yes, we helped start Crossroads International Church in 2006 and I serve as the pastor-teacher.</a:t>
            </a:r>
          </a:p>
          <a:p>
            <a:pPr marL="0" marR="0" lvl="0" indent="0" algn="l" defTabSz="457200" rtl="0" eaLnBrk="1" fontAlgn="base" latinLnBrk="0" hangingPunct="1">
              <a:lnSpc>
                <a:spcPct val="100000"/>
              </a:lnSpc>
              <a:spcBef>
                <a:spcPct val="0"/>
              </a:spcBef>
              <a:spcAft>
                <a:spcPct val="0"/>
              </a:spcAft>
              <a:buClrTx/>
              <a:buSzTx/>
              <a:buFontTx/>
              <a:buNone/>
              <a:tabLst/>
              <a:defRPr/>
            </a:pPr>
            <a:r>
              <a:rPr lang="zh-CN" altLang="en-US" dirty="0"/>
              <a:t>里克：是的，我们在</a:t>
            </a:r>
            <a:r>
              <a:rPr lang="en-US" altLang="zh-CN" dirty="0"/>
              <a:t>2006</a:t>
            </a:r>
            <a:r>
              <a:rPr lang="zh-CN" altLang="en-US" dirty="0"/>
              <a:t>年帮助创立了十字路口国际教会（</a:t>
            </a:r>
            <a:r>
              <a:rPr lang="en-US" altLang="zh-CN" dirty="0"/>
              <a:t>Crossroads International Church</a:t>
            </a:r>
            <a:r>
              <a:rPr lang="zh-CN" altLang="en-US" dirty="0"/>
              <a:t>），我在那里担任牧师兼教师。</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p:txBody>
      </p:sp>
      <p:sp>
        <p:nvSpPr>
          <p:cNvPr id="320515" name="Slide Number Placeholder 3">
            <a:extLst>
              <a:ext uri="{FF2B5EF4-FFF2-40B4-BE49-F238E27FC236}">
                <a16:creationId xmlns:a16="http://schemas.microsoft.com/office/drawing/2014/main" id="{FF4011AE-AB70-7D42-90D2-DA4EDF92A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0817D2-EA9E-E742-ABA4-93634D6CCD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0137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That’s why when we helped start Crossroads International Church in 2006 where I serve as the pastor-teacher.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这就是为什么当我们在</a:t>
            </a:r>
            <a:r>
              <a:rPr lang="en-US" altLang="zh-CN" dirty="0"/>
              <a:t>2006</a:t>
            </a:r>
            <a:r>
              <a:rPr lang="zh-CN" altLang="en-US" dirty="0"/>
              <a:t>年帮助创立十字路口国际教会（</a:t>
            </a:r>
            <a:r>
              <a:rPr lang="en-US" altLang="zh-CN" dirty="0"/>
              <a:t>Crossroads International Church</a:t>
            </a:r>
            <a:r>
              <a:rPr lang="zh-CN" altLang="en-US" dirty="0"/>
              <a:t>）时，我在那里担任牧师兼教师。</a:t>
            </a:r>
          </a:p>
          <a:p>
            <a:endParaRPr lang="en-US" dirty="0">
              <a:latin typeface="Times New Roman"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Often when we have mission myopia we can throw cold water on new believers—those who are often the most eager ones to share their faith!  I remember when I went out as a missionary to Asia the first time, some “</a:t>
            </a:r>
            <a:r>
              <a:rPr lang="en-US" sz="1200" kern="1200" dirty="0" err="1">
                <a:solidFill>
                  <a:schemeClr val="tx1"/>
                </a:solidFill>
                <a:effectLst/>
                <a:latin typeface="+mn-lt"/>
                <a:ea typeface="ＭＳ Ｐゴシック" charset="0"/>
                <a:cs typeface="ＭＳ Ｐゴシック" charset="0"/>
              </a:rPr>
              <a:t>Diotrepheses</a:t>
            </a:r>
            <a:r>
              <a:rPr lang="en-US" sz="1200" kern="1200" dirty="0">
                <a:solidFill>
                  <a:schemeClr val="tx1"/>
                </a:solidFill>
                <a:effectLst/>
                <a:latin typeface="+mn-lt"/>
                <a:ea typeface="ＭＳ Ｐゴシック" charset="0"/>
                <a:cs typeface="ＭＳ Ｐゴシック" charset="0"/>
              </a:rPr>
              <a:t>” came along: my church which discouraged me from going, my sister who said I was doing the wrong thing, and my Mom who said, “I can’t believe my son can graduate from business school with honors and then go out and beg for money!”</a:t>
            </a:r>
            <a:r>
              <a:rPr lang="en-SG" dirty="0">
                <a:effectLst/>
              </a:rPr>
              <a:t> </a:t>
            </a:r>
          </a:p>
          <a:p>
            <a:endParaRPr lang="en-SG" dirty="0">
              <a:effectLst/>
              <a:latin typeface="Times New Roman" charset="0"/>
              <a:ea typeface="ＭＳ Ｐゴシック" charset="0"/>
              <a:cs typeface="ＭＳ Ｐゴシック" charset="0"/>
            </a:endParaRPr>
          </a:p>
          <a:p>
            <a:r>
              <a:rPr lang="zh-CN" altLang="en-US" dirty="0"/>
              <a:t>当我们对宣教目光短浅时，往往会给新信徒泼冷水</a:t>
            </a:r>
            <a:r>
              <a:rPr lang="en-US" altLang="zh-CN" dirty="0"/>
              <a:t>——</a:t>
            </a:r>
            <a:r>
              <a:rPr lang="zh-CN" altLang="en-US" dirty="0"/>
              <a:t>而他们通常是最热切分享信仰的人！</a:t>
            </a:r>
          </a:p>
          <a:p>
            <a:r>
              <a:rPr lang="zh-CN" altLang="en-US" dirty="0"/>
              <a:t>我还记得，当我第一次作为宣教士前往亚洲时，一些“丢特腓”也随之而来：我的教会劝阻我不要去，我的姐姐说我在做错误的决定，而我的母亲则说：“我真不敢相信，我的儿子以优异成绩从商学院毕业，结果却去外面乞讨募款！”</a:t>
            </a:r>
          </a:p>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from the start we committed to invest in other countries 20% of our offerings!</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从一开始，我们就承诺将我们奉献的</a:t>
            </a:r>
            <a:r>
              <a:rPr lang="en-US" altLang="zh-CN" dirty="0"/>
              <a:t>20%</a:t>
            </a:r>
            <a:r>
              <a:rPr lang="zh-CN" altLang="en-US" dirty="0"/>
              <a:t>用于投资其他国家的事工！</a:t>
            </a:r>
          </a:p>
          <a:p>
            <a:endParaRPr lang="en-SG" dirty="0">
              <a:effectLst/>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1065458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你知道吗，在</a:t>
            </a:r>
            <a:r>
              <a:rPr lang="en-US" altLang="zh-CN" dirty="0"/>
              <a:t>27</a:t>
            </a:r>
            <a:r>
              <a:rPr lang="zh-CN" altLang="en-US" dirty="0"/>
              <a:t>本新约书籍中，有</a:t>
            </a:r>
            <a:r>
              <a:rPr lang="en-US" altLang="zh-CN" dirty="0"/>
              <a:t>19</a:t>
            </a:r>
            <a:r>
              <a:rPr lang="zh-CN" altLang="en-US" dirty="0"/>
              <a:t>本是回应教会遭遇的异端吗？这充分说明了认识并遵守神真理的重要性！捍卫真理是新约中的一个重要主题！</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0938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我们要成为传播真理的人。怎么做呢？像该犹一样支持宣教士，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但如果不提最后一个遵行真理的方式，那就不完整了，那就是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26921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Demetrius was almost assuredly the missionary who carried the letter from John to Gaius</a:t>
            </a:r>
            <a:r>
              <a:rPr lang="en-SG" sz="1200" kern="1200" dirty="0">
                <a:solidFill>
                  <a:schemeClr val="tx1"/>
                </a:solidFill>
                <a:effectLst/>
                <a:latin typeface="+mn-lt"/>
                <a:ea typeface="ＭＳ Ｐゴシック" charset="0"/>
                <a:cs typeface="ＭＳ Ｐゴシック" charset="0"/>
              </a:rPr>
              <a:t>.</a:t>
            </a:r>
          </a:p>
          <a:p>
            <a:r>
              <a:rPr lang="en-SG" dirty="0"/>
              <a:t>He had a good reputation so he was sent out—a guy whom the whole church would vouch for.  And even if the truth could speak, it would agree: “Here’s a quality guy!”</a:t>
            </a:r>
          </a:p>
          <a:p>
            <a:r>
              <a:rPr lang="en-SG" dirty="0"/>
              <a:t>Notice John didn’t say, “Hey, Gaius, we still have needs over here in Ephesus.  Sorry we can’t send any quality people your way, but you know how it is, the home church needs them.”</a:t>
            </a:r>
          </a:p>
          <a:p>
            <a:endParaRPr lang="en-SG" dirty="0"/>
          </a:p>
          <a:p>
            <a:r>
              <a:rPr lang="zh-CN" altLang="en-US" dirty="0"/>
              <a:t>底米丢几乎可以肯定是那位带着约翰的信交给该犹的宣教士。</a:t>
            </a:r>
            <a:br>
              <a:rPr lang="zh-CN" altLang="en-US" dirty="0"/>
            </a:br>
            <a:r>
              <a:rPr lang="zh-CN" altLang="en-US" dirty="0"/>
              <a:t>他有良好的声誉，因此被差派出去</a:t>
            </a:r>
            <a:r>
              <a:rPr lang="en-US" altLang="zh-CN" dirty="0"/>
              <a:t>——</a:t>
            </a:r>
            <a:r>
              <a:rPr lang="zh-CN" altLang="en-US" dirty="0"/>
              <a:t>是一个整个教会都会为他作见证的人。</a:t>
            </a:r>
            <a:br>
              <a:rPr lang="zh-CN" altLang="en-US" dirty="0"/>
            </a:br>
            <a:r>
              <a:rPr lang="zh-CN" altLang="en-US" dirty="0"/>
              <a:t>即使真理本身可以发声，它也会认同：“这是一个值得信赖的人！”</a:t>
            </a:r>
          </a:p>
          <a:p>
            <a:r>
              <a:rPr lang="zh-CN" altLang="en-US" dirty="0"/>
              <a:t>请注意，约翰并没有说：“嘿，该犹，我们在以弗所这边还有许多需要。很抱歉，我们无法派遣优秀的人到你那里去，你也知道，母会这边更需要他们。”</a:t>
            </a:r>
          </a:p>
          <a:p>
            <a:endParaRPr lang="en-SG"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539893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a:p>
            <a:endParaRPr lang="en-US" dirty="0">
              <a:latin typeface="Arial"/>
              <a:cs typeface="Arial"/>
            </a:endParaRPr>
          </a:p>
          <a:p>
            <a:r>
              <a:rPr lang="zh-CN" altLang="en-US" dirty="0"/>
              <a:t>从</a:t>
            </a:r>
            <a:r>
              <a:rPr lang="en-US" altLang="zh-CN" dirty="0"/>
              <a:t>1990</a:t>
            </a:r>
            <a:r>
              <a:rPr lang="zh-CN" altLang="en-US" dirty="0"/>
              <a:t>年到</a:t>
            </a:r>
            <a:r>
              <a:rPr lang="en-US" altLang="zh-CN" dirty="0"/>
              <a:t>2009</a:t>
            </a:r>
            <a:r>
              <a:rPr lang="zh-CN" altLang="en-US" dirty="0"/>
              <a:t>年，新加坡在宣教承诺方面有所提升，差派一名宣教士所需的信徒人数从 </a:t>
            </a:r>
            <a:r>
              <a:rPr lang="en-US" altLang="zh-CN" b="1" dirty="0"/>
              <a:t>549</a:t>
            </a:r>
            <a:r>
              <a:rPr lang="zh-CN" altLang="en-US" dirty="0"/>
              <a:t> 人减少到 </a:t>
            </a:r>
            <a:r>
              <a:rPr lang="en-US" altLang="zh-CN" b="1" dirty="0"/>
              <a:t>200</a:t>
            </a:r>
            <a:r>
              <a:rPr lang="zh-CN" altLang="en-US" dirty="0"/>
              <a:t> 人。</a:t>
            </a:r>
          </a:p>
          <a:p>
            <a:r>
              <a:rPr lang="zh-CN" altLang="en-US" dirty="0"/>
              <a:t>然而，五年后，这一数字又上升到 </a:t>
            </a:r>
            <a:r>
              <a:rPr lang="en-US" altLang="zh-CN" b="1" dirty="0"/>
              <a:t>350</a:t>
            </a:r>
            <a:r>
              <a:rPr lang="zh-CN" altLang="en-US" dirty="0"/>
              <a:t> 名信徒才能差派一名宣教士。</a:t>
            </a:r>
          </a:p>
          <a:p>
            <a:r>
              <a:rPr lang="zh-CN" altLang="en-US" dirty="0"/>
              <a:t>我们需要让这个数字降下来！</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28437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a:p>
            <a:r>
              <a:rPr lang="zh-CN" altLang="en-US" dirty="0"/>
              <a:t>我们需要留心</a:t>
            </a:r>
            <a:r>
              <a:rPr lang="en-US" altLang="zh-CN" dirty="0"/>
              <a:t>《</a:t>
            </a:r>
            <a:r>
              <a:rPr lang="zh-CN" altLang="en-US" dirty="0"/>
              <a:t>约翰三书</a:t>
            </a:r>
            <a:r>
              <a:rPr lang="en-US" altLang="zh-CN" dirty="0"/>
              <a:t>》</a:t>
            </a:r>
            <a:r>
              <a:rPr lang="zh-CN" altLang="en-US" dirty="0"/>
              <a:t>的教导！</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5994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r>
              <a:rPr lang="zh-CN" altLang="en-US" b="1" dirty="0"/>
              <a:t>悔改会带来教会的复兴：神希望我们的教会真正信靠祂。</a:t>
            </a:r>
            <a:endParaRPr lang="zh-CN" altLang="en-US" dirty="0"/>
          </a:p>
          <a:p>
            <a:r>
              <a:rPr lang="zh-CN" altLang="en-US" dirty="0"/>
              <a:t>我们仍然没有意识到自己对祂的需要，因为我们尚未看到祷告的必要性。</a:t>
            </a:r>
          </a:p>
          <a:p>
            <a:r>
              <a:rPr lang="zh-CN" altLang="en-US" dirty="0"/>
              <a:t>此外，我们也需要参与祂的事工：宣教、教导、责任小组、财务管理等。</a:t>
            </a:r>
          </a:p>
          <a:p>
            <a:pPr eaLnBrk="1" hangingPunct="1"/>
            <a:endParaRPr lang="en-SG" dirty="0">
              <a:latin typeface="Arial"/>
              <a:ea typeface="ＭＳ Ｐゴシック" charset="0"/>
              <a:cs typeface="Arial"/>
            </a:endParaRP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938710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a:p>
            <a:r>
              <a:rPr lang="zh-CN" altLang="en-US" dirty="0"/>
              <a:t>宣教一直是这里的优先事项</a:t>
            </a:r>
            <a:r>
              <a:rPr lang="en-US" altLang="zh-CN" dirty="0"/>
              <a:t>——</a:t>
            </a:r>
            <a:r>
              <a:rPr lang="zh-CN" altLang="en-US" dirty="0"/>
              <a:t>或许部分原因是你们的三位长老都是宣教士！</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1889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a:p>
            <a:pPr eaLnBrk="1" hangingPunct="1"/>
            <a:r>
              <a:rPr lang="zh-CN" altLang="en-US" dirty="0"/>
              <a:t>我们承诺将奉献的五分之一用于新加坡以外的事工。去年，我们达到了</a:t>
            </a:r>
            <a:r>
              <a:rPr lang="en-US" altLang="zh-CN" dirty="0"/>
              <a:t>24%</a:t>
            </a:r>
            <a:r>
              <a:rPr lang="zh-CN" altLang="en-US" dirty="0"/>
              <a:t>。这包括支持以下宣教士</a:t>
            </a:r>
            <a:r>
              <a:rPr lang="en-US" altLang="zh-CN" dirty="0"/>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516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a:p>
            <a:r>
              <a:rPr lang="zh-CN" altLang="en-US" dirty="0"/>
              <a:t>他们将在下个月返回新加坡，因此我们的支持将重新分配到新加坡以外的地区。</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0551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a:p>
            <a:endParaRPr lang="en-US" dirty="0">
              <a:latin typeface="Arial" panose="020B0604020202020204" pitchFamily="34" charset="0"/>
              <a:cs typeface="Arial" panose="020B0604020202020204" pitchFamily="34" charset="0"/>
            </a:endParaRPr>
          </a:p>
          <a:p>
            <a:r>
              <a:rPr lang="zh-CN" altLang="en-US" dirty="0"/>
              <a:t>同样，</a:t>
            </a:r>
            <a:r>
              <a:rPr lang="en-US" altLang="zh-CN" dirty="0" err="1"/>
              <a:t>Athan</a:t>
            </a:r>
            <a:r>
              <a:rPr lang="en-US" altLang="zh-CN" dirty="0"/>
              <a:t> </a:t>
            </a:r>
            <a:r>
              <a:rPr lang="zh-CN" altLang="en-US" dirty="0"/>
              <a:t>和 </a:t>
            </a:r>
            <a:r>
              <a:rPr lang="en-US" altLang="zh-CN" dirty="0" err="1"/>
              <a:t>Chanchan</a:t>
            </a:r>
            <a:r>
              <a:rPr lang="en-US" altLang="zh-CN" dirty="0"/>
              <a:t> </a:t>
            </a:r>
            <a:r>
              <a:rPr lang="zh-CN" altLang="en-US" dirty="0"/>
              <a:t>在印度曼尼普尔（</a:t>
            </a:r>
            <a:r>
              <a:rPr lang="en-US" altLang="zh-CN" dirty="0"/>
              <a:t>Manipur</a:t>
            </a:r>
            <a:r>
              <a:rPr lang="zh-CN" altLang="en-US" dirty="0"/>
              <a:t>）开展福音事工，服事当地贫困群体。我们承诺支持当地人的培训，直到他们返回家乡，我们认为届时他们自己的族人应该承担支持的责任。</a:t>
            </a:r>
            <a:r>
              <a:rPr lang="en-US" altLang="zh-CN" dirty="0" err="1"/>
              <a:t>Athan</a:t>
            </a:r>
            <a:r>
              <a:rPr lang="en-US" altLang="zh-CN" dirty="0"/>
              <a:t> </a:t>
            </a:r>
            <a:r>
              <a:rPr lang="zh-CN" altLang="en-US" dirty="0"/>
              <a:t>将于 </a:t>
            </a:r>
            <a:r>
              <a:rPr lang="en-US" altLang="zh-CN" dirty="0"/>
              <a:t>2020 </a:t>
            </a:r>
            <a:r>
              <a:rPr lang="zh-CN" altLang="en-US" dirty="0"/>
              <a:t>年 </a:t>
            </a:r>
            <a:r>
              <a:rPr lang="en-US" altLang="zh-CN" dirty="0"/>
              <a:t>12 </a:t>
            </a:r>
            <a:r>
              <a:rPr lang="zh-CN" altLang="en-US" dirty="0"/>
              <a:t>月获得博士学位，因此我们的支持将持续至那时。</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86695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a:p>
            <a:r>
              <a:rPr lang="zh-CN" altLang="en-US" dirty="0"/>
              <a:t>一些宣教士在高安全级别的地区服事，因此我们不公开他们的姓名或所在地。</a:t>
            </a:r>
            <a:endParaRPr lang="en-US" dirty="0">
              <a:latin typeface="Arial"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064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p>
          <a:p>
            <a:endParaRPr lang="en-US" sz="1200" kern="1200" dirty="0">
              <a:solidFill>
                <a:schemeClr val="tx1"/>
              </a:solidFill>
              <a:effectLst/>
              <a:latin typeface="Arial"/>
              <a:ea typeface="ＭＳ Ｐゴシック" charset="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你们当中有多少人感到需要遵守神的真理？如果你感到需要顺服圣经的教导，请举手。 显然，有许多方式可以遵守神的真理</a:t>
            </a:r>
            <a:r>
              <a:rPr lang="en-US" altLang="zh-CN" dirty="0"/>
              <a:t>——</a:t>
            </a:r>
            <a:r>
              <a:rPr lang="zh-CN" altLang="en-US" dirty="0"/>
              <a:t>祷告、读圣经等，但今天我们将重点关注在其中一封信中提到的三种方式。</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98605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a:p>
            <a:r>
              <a:rPr lang="en-US" altLang="zh-CN" dirty="0"/>
              <a:t>Jonathan </a:t>
            </a:r>
            <a:r>
              <a:rPr lang="zh-CN" altLang="en-US" dirty="0"/>
              <a:t>培训领导者，使他们能带领儿童认识耶稣。</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789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p>
          <a:p>
            <a:endPar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endParaRPr>
          </a:p>
          <a:p>
            <a:r>
              <a:rPr lang="zh-CN" altLang="en-US" dirty="0"/>
              <a:t>很兴奋看到神不断差派祂最优秀的工人。</a:t>
            </a:r>
          </a:p>
          <a:p>
            <a:r>
              <a:rPr lang="zh-CN" altLang="en-US" dirty="0"/>
              <a:t>我们的会友诺亚（</a:t>
            </a:r>
            <a:r>
              <a:rPr lang="en-US" altLang="zh-CN" dirty="0"/>
              <a:t>Noah</a:t>
            </a:r>
            <a:r>
              <a:rPr lang="zh-CN" altLang="en-US" dirty="0"/>
              <a:t>）是世界上少数受过培训的 </a:t>
            </a:r>
            <a:r>
              <a:rPr lang="en-US" altLang="zh-CN" b="1" dirty="0"/>
              <a:t>Chiru</a:t>
            </a:r>
            <a:r>
              <a:rPr lang="en-US" altLang="zh-CN" dirty="0"/>
              <a:t> </a:t>
            </a:r>
            <a:r>
              <a:rPr lang="zh-CN" altLang="en-US" dirty="0"/>
              <a:t>族信徒之一，但他一直在我们教会服事，直到 </a:t>
            </a:r>
            <a:r>
              <a:rPr lang="en-US" altLang="zh-CN" b="1" dirty="0"/>
              <a:t>2018 </a:t>
            </a:r>
            <a:r>
              <a:rPr lang="zh-CN" altLang="en-US" b="1" dirty="0"/>
              <a:t>年</a:t>
            </a:r>
            <a:r>
              <a:rPr lang="zh-CN" altLang="en-US" dirty="0"/>
              <a:t> 他和莎拉（</a:t>
            </a:r>
            <a:r>
              <a:rPr lang="en-US" altLang="zh-CN" dirty="0"/>
              <a:t>Sarah</a:t>
            </a:r>
            <a:r>
              <a:rPr lang="zh-CN" altLang="en-US" dirty="0"/>
              <a:t>）返回印度东北部。</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79348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34002044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p>
          <a:p>
            <a:r>
              <a:rPr lang="zh-CN" altLang="en-US" dirty="0"/>
              <a:t>我们可以通过哪些方式遵行主的话呢？</a:t>
            </a:r>
          </a:p>
          <a:p>
            <a:r>
              <a:rPr lang="zh-CN" altLang="en-US" dirty="0"/>
              <a:t>顺服祂的方式有成千上万种，但这封“邮件”提供了三种方式来支持新约的事实。</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33818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p>
          <a:p>
            <a:r>
              <a:rPr lang="zh-CN" altLang="en-US" dirty="0"/>
              <a:t>主在祂的葡萄园中为你预备了一个特定的位置，让你分享祂的真理</a:t>
            </a:r>
            <a:r>
              <a:rPr lang="en-US" altLang="zh-CN" dirty="0"/>
              <a:t>——</a:t>
            </a:r>
            <a:r>
              <a:rPr lang="zh-CN" altLang="en-US" dirty="0"/>
              <a:t>寻找它，并勇往直前！</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16206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我们要成为传播真理的人。如何做到？像该犹一样支持宣教士，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但若不提最后一个遵行真理的方式，那就不完整了，那就是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357457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fld id="{D5C12538-5073-4DC2-BFBE-71C49B80E903}" type="slidenum">
              <a:rPr lang="zh-CN" altLang="en-US" sz="1200"/>
              <a:pPr eaLnBrk="1" hangingPunct="1"/>
              <a:t>8</a:t>
            </a:fld>
            <a:endParaRPr lang="en-US" altLang="zh-CN"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我把这些称为“新约电子邮件”，因为它们的长度就像一封电子邮件。</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6664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7.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pPr/>
              <a:t>‹#›</a:t>
            </a:fld>
            <a:endParaRPr lang="en-US" altLang="en-US"/>
          </a:p>
        </p:txBody>
      </p:sp>
    </p:spTree>
    <p:extLst>
      <p:ext uri="{BB962C8B-B14F-4D97-AF65-F5344CB8AC3E}">
        <p14:creationId xmlns:p14="http://schemas.microsoft.com/office/powerpoint/2010/main" val="275675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pPr/>
              <a:t>‹#›</a:t>
            </a:fld>
            <a:endParaRPr lang="en-US" altLang="en-US"/>
          </a:p>
        </p:txBody>
      </p:sp>
    </p:spTree>
    <p:extLst>
      <p:ext uri="{BB962C8B-B14F-4D97-AF65-F5344CB8AC3E}">
        <p14:creationId xmlns:p14="http://schemas.microsoft.com/office/powerpoint/2010/main" val="2332583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357032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35017787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1635594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25556364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2186406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3558400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14197585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3071593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15607160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329727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pPr/>
              <a:t>‹#›</a:t>
            </a:fld>
            <a:endParaRPr lang="en-US" altLang="en-US"/>
          </a:p>
        </p:txBody>
      </p:sp>
    </p:spTree>
    <p:extLst>
      <p:ext uri="{BB962C8B-B14F-4D97-AF65-F5344CB8AC3E}">
        <p14:creationId xmlns:p14="http://schemas.microsoft.com/office/powerpoint/2010/main" val="281789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26482926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29723826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39400974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3674238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8393975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2122890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3668780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3022879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13479443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6501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5181492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8364423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270188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4024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929747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771296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94698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91424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01752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26746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4416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89381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0428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89821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04653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73260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97378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2738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423743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8025106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2656067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210298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3071645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3848665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745694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240829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152087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8500566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233744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574092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98301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365292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43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7677871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31587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2008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41335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94167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07290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27791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50170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29464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75094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5037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916250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9332418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101218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2341644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743913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1307902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790291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41478946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21903512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42091180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845983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2513671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2991748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955042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559799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1387516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3668286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6832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4498018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866239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084514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988450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781428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1719958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1198065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5053915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987797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030924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857385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445076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6781596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03018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356402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7579014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5341686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7191637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7376482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761670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8163427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5015665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615366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41592722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31966755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54020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pPr/>
              <a:t>‹#›</a:t>
            </a:fld>
            <a:endParaRPr lang="en-US" altLang="en-US"/>
          </a:p>
        </p:txBody>
      </p:sp>
    </p:spTree>
    <p:extLst>
      <p:ext uri="{BB962C8B-B14F-4D97-AF65-F5344CB8AC3E}">
        <p14:creationId xmlns:p14="http://schemas.microsoft.com/office/powerpoint/2010/main" val="39386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5560877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5252059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7349696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0178430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24473074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6632506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3464184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301042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6697187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35524396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3715836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620735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3274765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38448561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20633665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14035801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23516930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966926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41020924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906933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19961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220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3045159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39563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86197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61551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36305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00513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265182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775258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71220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163462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63795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0337204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1645849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882133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018612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6846750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500618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4243781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5089563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3262880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8032363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1161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eaLnBrk="1" hangingPunct="1">
              <a:defRPr/>
            </a:lvl1pPr>
          </a:lstStyle>
          <a:p>
            <a:pPr>
              <a:defRPr/>
            </a:pPr>
            <a:fld id="{4721A3BF-EAFC-6D49-9F88-5D242AC58FFC}" type="slidenum">
              <a:rPr lang="en-US"/>
              <a:pPr>
                <a:defRPr/>
              </a:pPr>
              <a:t>‹#›</a:t>
            </a:fld>
            <a:endParaRPr lang="en-US"/>
          </a:p>
        </p:txBody>
      </p:sp>
    </p:spTree>
    <p:extLst>
      <p:ext uri="{BB962C8B-B14F-4D97-AF65-F5344CB8AC3E}">
        <p14:creationId xmlns:p14="http://schemas.microsoft.com/office/powerpoint/2010/main" val="1938654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61597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56908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81108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76258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00131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735797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719005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852324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67974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510427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486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6733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23230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27936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15574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433791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2977674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887530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3767515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9702866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5461964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6287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268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6954233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977365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7913686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40108996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11542500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4820900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1315996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6393887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5EE80E-349E-1E4E-AE7A-93DB2400CD9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225062A-1B23-F343-8475-CF1130139142}"/>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417F9A0-9282-584C-AD96-8D7857715F47}"/>
              </a:ext>
            </a:extLst>
          </p:cNvPr>
          <p:cNvSpPr>
            <a:spLocks noGrp="1" noChangeArrowheads="1"/>
          </p:cNvSpPr>
          <p:nvPr>
            <p:ph type="sldNum" sz="quarter" idx="12"/>
          </p:nvPr>
        </p:nvSpPr>
        <p:spPr/>
        <p:txBody>
          <a:bodyPr/>
          <a:lstStyle>
            <a:lvl1pPr defTabSz="457200">
              <a:defRPr/>
            </a:lvl1pPr>
          </a:lstStyle>
          <a:p>
            <a:fld id="{BAE793F6-E184-704D-9C02-9C319C553968}" type="slidenum">
              <a:rPr lang="en-US" altLang="en-US"/>
              <a:pPr/>
              <a:t>‹#›</a:t>
            </a:fld>
            <a:endParaRPr lang="en-US" altLang="en-US"/>
          </a:p>
        </p:txBody>
      </p:sp>
    </p:spTree>
    <p:extLst>
      <p:ext uri="{BB962C8B-B14F-4D97-AF65-F5344CB8AC3E}">
        <p14:creationId xmlns:p14="http://schemas.microsoft.com/office/powerpoint/2010/main" val="2450930039"/>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9E68A3-BCE9-AA43-BC7F-7665D157B61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B1F66B5-8B5B-E541-B389-344F39E9D53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42AE8E1-C938-D741-A0CD-89DBBFEA8E17}"/>
              </a:ext>
            </a:extLst>
          </p:cNvPr>
          <p:cNvSpPr>
            <a:spLocks noGrp="1" noChangeArrowheads="1"/>
          </p:cNvSpPr>
          <p:nvPr>
            <p:ph type="sldNum" sz="quarter" idx="12"/>
          </p:nvPr>
        </p:nvSpPr>
        <p:spPr/>
        <p:txBody>
          <a:bodyPr/>
          <a:lstStyle>
            <a:lvl1pPr defTabSz="457200">
              <a:defRPr/>
            </a:lvl1pPr>
          </a:lstStyle>
          <a:p>
            <a:fld id="{0B92FC2A-4DE7-4F4B-BB4B-A2DD3F427858}" type="slidenum">
              <a:rPr lang="en-US" altLang="en-US"/>
              <a:pPr/>
              <a:t>‹#›</a:t>
            </a:fld>
            <a:endParaRPr lang="en-US" altLang="en-US"/>
          </a:p>
        </p:txBody>
      </p:sp>
    </p:spTree>
    <p:extLst>
      <p:ext uri="{BB962C8B-B14F-4D97-AF65-F5344CB8AC3E}">
        <p14:creationId xmlns:p14="http://schemas.microsoft.com/office/powerpoint/2010/main" val="36164204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538233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FE6693-C38B-184D-B6EF-1BB386F04F9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944CFD9-E4B1-9F4B-9D00-E1D0612C2B1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F6C3CFD4-C02E-FE4D-A4AA-B323DC780D70}"/>
              </a:ext>
            </a:extLst>
          </p:cNvPr>
          <p:cNvSpPr>
            <a:spLocks noGrp="1" noChangeArrowheads="1"/>
          </p:cNvSpPr>
          <p:nvPr>
            <p:ph type="sldNum" sz="quarter" idx="12"/>
          </p:nvPr>
        </p:nvSpPr>
        <p:spPr/>
        <p:txBody>
          <a:bodyPr/>
          <a:lstStyle>
            <a:lvl1pPr defTabSz="457200">
              <a:defRPr/>
            </a:lvl1pPr>
          </a:lstStyle>
          <a:p>
            <a:fld id="{1045EBDE-0BBC-2F48-9260-1E219F5BD287}" type="slidenum">
              <a:rPr lang="en-US" altLang="en-US"/>
              <a:pPr/>
              <a:t>‹#›</a:t>
            </a:fld>
            <a:endParaRPr lang="en-US" altLang="en-US"/>
          </a:p>
        </p:txBody>
      </p:sp>
    </p:spTree>
    <p:extLst>
      <p:ext uri="{BB962C8B-B14F-4D97-AF65-F5344CB8AC3E}">
        <p14:creationId xmlns:p14="http://schemas.microsoft.com/office/powerpoint/2010/main" val="109432857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03CA1-CB19-4042-97CC-4E8C02239D3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E928764-74DC-324A-BEAC-C303F453A27E}"/>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F9E863A-93DD-2540-A729-6E8088070239}"/>
              </a:ext>
            </a:extLst>
          </p:cNvPr>
          <p:cNvSpPr>
            <a:spLocks noGrp="1" noChangeArrowheads="1"/>
          </p:cNvSpPr>
          <p:nvPr>
            <p:ph type="sldNum" sz="quarter" idx="12"/>
          </p:nvPr>
        </p:nvSpPr>
        <p:spPr/>
        <p:txBody>
          <a:bodyPr/>
          <a:lstStyle>
            <a:lvl1pPr defTabSz="457200">
              <a:defRPr/>
            </a:lvl1pPr>
          </a:lstStyle>
          <a:p>
            <a:fld id="{BBC3172F-438B-DF46-9521-4212D9067CA8}" type="slidenum">
              <a:rPr lang="en-US" altLang="en-US"/>
              <a:pPr/>
              <a:t>‹#›</a:t>
            </a:fld>
            <a:endParaRPr lang="en-US" altLang="en-US"/>
          </a:p>
        </p:txBody>
      </p:sp>
    </p:spTree>
    <p:extLst>
      <p:ext uri="{BB962C8B-B14F-4D97-AF65-F5344CB8AC3E}">
        <p14:creationId xmlns:p14="http://schemas.microsoft.com/office/powerpoint/2010/main" val="51498630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E9114-6223-DF4F-8FE6-5E8B0A9FD82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716CA6D-D370-C841-B7DF-397FD786F6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25B393B-6BA9-7345-A494-3478769576E1}"/>
              </a:ext>
            </a:extLst>
          </p:cNvPr>
          <p:cNvSpPr>
            <a:spLocks noGrp="1" noChangeArrowheads="1"/>
          </p:cNvSpPr>
          <p:nvPr>
            <p:ph type="sldNum" sz="quarter" idx="12"/>
          </p:nvPr>
        </p:nvSpPr>
        <p:spPr/>
        <p:txBody>
          <a:bodyPr/>
          <a:lstStyle>
            <a:lvl1pPr defTabSz="457200">
              <a:defRPr/>
            </a:lvl1pPr>
          </a:lstStyle>
          <a:p>
            <a:fld id="{D56793C1-693F-9D4E-9097-E6D11777F98A}" type="slidenum">
              <a:rPr lang="en-US" altLang="en-US"/>
              <a:pPr/>
              <a:t>‹#›</a:t>
            </a:fld>
            <a:endParaRPr lang="en-US" altLang="en-US"/>
          </a:p>
        </p:txBody>
      </p:sp>
    </p:spTree>
    <p:extLst>
      <p:ext uri="{BB962C8B-B14F-4D97-AF65-F5344CB8AC3E}">
        <p14:creationId xmlns:p14="http://schemas.microsoft.com/office/powerpoint/2010/main" val="152223299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3A316E-CBAD-3244-A58C-767E3DC2657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28DB1631-3654-1042-9CFF-EE9C7B181E9F}"/>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97C95EC3-7475-8E47-9659-43EFD8506746}"/>
              </a:ext>
            </a:extLst>
          </p:cNvPr>
          <p:cNvSpPr>
            <a:spLocks noGrp="1" noChangeArrowheads="1"/>
          </p:cNvSpPr>
          <p:nvPr>
            <p:ph type="sldNum" sz="quarter" idx="12"/>
          </p:nvPr>
        </p:nvSpPr>
        <p:spPr/>
        <p:txBody>
          <a:bodyPr/>
          <a:lstStyle>
            <a:lvl1pPr defTabSz="457200">
              <a:defRPr/>
            </a:lvl1pPr>
          </a:lstStyle>
          <a:p>
            <a:fld id="{E27768B9-58F0-F742-9922-DF5C42D7816C}" type="slidenum">
              <a:rPr lang="en-US" altLang="en-US"/>
              <a:pPr/>
              <a:t>‹#›</a:t>
            </a:fld>
            <a:endParaRPr lang="en-US" altLang="en-US"/>
          </a:p>
        </p:txBody>
      </p:sp>
    </p:spTree>
    <p:extLst>
      <p:ext uri="{BB962C8B-B14F-4D97-AF65-F5344CB8AC3E}">
        <p14:creationId xmlns:p14="http://schemas.microsoft.com/office/powerpoint/2010/main" val="214018398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8997F6-CD36-F247-BEF8-4B39C53B6FA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893DF1F4-6A1A-AE47-A85D-F74C9A4E526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1F9DB482-4E5D-5241-AF74-1684916A838B}"/>
              </a:ext>
            </a:extLst>
          </p:cNvPr>
          <p:cNvSpPr>
            <a:spLocks noGrp="1" noChangeArrowheads="1"/>
          </p:cNvSpPr>
          <p:nvPr>
            <p:ph type="sldNum" sz="quarter" idx="12"/>
          </p:nvPr>
        </p:nvSpPr>
        <p:spPr/>
        <p:txBody>
          <a:bodyPr/>
          <a:lstStyle>
            <a:lvl1pPr defTabSz="457200">
              <a:defRPr/>
            </a:lvl1pPr>
          </a:lstStyle>
          <a:p>
            <a:fld id="{5EEFE457-50E1-0B48-A59A-2031A3C0020D}" type="slidenum">
              <a:rPr lang="en-US" altLang="en-US"/>
              <a:pPr/>
              <a:t>‹#›</a:t>
            </a:fld>
            <a:endParaRPr lang="en-US" altLang="en-US"/>
          </a:p>
        </p:txBody>
      </p:sp>
    </p:spTree>
    <p:extLst>
      <p:ext uri="{BB962C8B-B14F-4D97-AF65-F5344CB8AC3E}">
        <p14:creationId xmlns:p14="http://schemas.microsoft.com/office/powerpoint/2010/main" val="4115765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C86F26F-6781-B74A-989D-3F96C1E36CB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6E97DB52-732D-4645-BC79-E7B772575A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179C035-FECD-194E-9C87-FACF5B563C5B}"/>
              </a:ext>
            </a:extLst>
          </p:cNvPr>
          <p:cNvSpPr>
            <a:spLocks noGrp="1" noChangeArrowheads="1"/>
          </p:cNvSpPr>
          <p:nvPr>
            <p:ph type="sldNum" sz="quarter" idx="12"/>
          </p:nvPr>
        </p:nvSpPr>
        <p:spPr/>
        <p:txBody>
          <a:bodyPr/>
          <a:lstStyle>
            <a:lvl1pPr defTabSz="457200">
              <a:defRPr/>
            </a:lvl1pPr>
          </a:lstStyle>
          <a:p>
            <a:fld id="{17352CD8-6548-B047-9938-E4A10AF1A793}" type="slidenum">
              <a:rPr lang="en-US" altLang="en-US"/>
              <a:pPr/>
              <a:t>‹#›</a:t>
            </a:fld>
            <a:endParaRPr lang="en-US" altLang="en-US"/>
          </a:p>
        </p:txBody>
      </p:sp>
    </p:spTree>
    <p:extLst>
      <p:ext uri="{BB962C8B-B14F-4D97-AF65-F5344CB8AC3E}">
        <p14:creationId xmlns:p14="http://schemas.microsoft.com/office/powerpoint/2010/main" val="30787631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6696B8A-A6D8-FD42-9494-6D63CAE1BF2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AD567ED-49A4-AA4D-B5E9-65C9CB28B7A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21033A8-B1E1-DF40-8889-B1C7DBBAC6CF}"/>
              </a:ext>
            </a:extLst>
          </p:cNvPr>
          <p:cNvSpPr>
            <a:spLocks noGrp="1" noChangeArrowheads="1"/>
          </p:cNvSpPr>
          <p:nvPr>
            <p:ph type="sldNum" sz="quarter" idx="12"/>
          </p:nvPr>
        </p:nvSpPr>
        <p:spPr/>
        <p:txBody>
          <a:bodyPr/>
          <a:lstStyle>
            <a:lvl1pPr defTabSz="457200">
              <a:defRPr/>
            </a:lvl1pPr>
          </a:lstStyle>
          <a:p>
            <a:fld id="{B0197D7B-B64E-314D-A7A9-5FCF727BE05C}" type="slidenum">
              <a:rPr lang="en-US" altLang="en-US"/>
              <a:pPr/>
              <a:t>‹#›</a:t>
            </a:fld>
            <a:endParaRPr lang="en-US" altLang="en-US"/>
          </a:p>
        </p:txBody>
      </p:sp>
    </p:spTree>
    <p:extLst>
      <p:ext uri="{BB962C8B-B14F-4D97-AF65-F5344CB8AC3E}">
        <p14:creationId xmlns:p14="http://schemas.microsoft.com/office/powerpoint/2010/main" val="250866374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8A5D3-8174-F84E-83E7-8F0F9C8119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6515962-3007-7140-8283-A9999D24E4F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CE22F3D-E1C5-AA4F-B656-028C6BEA2FD5}"/>
              </a:ext>
            </a:extLst>
          </p:cNvPr>
          <p:cNvSpPr>
            <a:spLocks noGrp="1" noChangeArrowheads="1"/>
          </p:cNvSpPr>
          <p:nvPr>
            <p:ph type="sldNum" sz="quarter" idx="12"/>
          </p:nvPr>
        </p:nvSpPr>
        <p:spPr/>
        <p:txBody>
          <a:bodyPr/>
          <a:lstStyle>
            <a:lvl1pPr defTabSz="457200">
              <a:defRPr/>
            </a:lvl1pPr>
          </a:lstStyle>
          <a:p>
            <a:fld id="{41E1933B-3718-E44C-B428-D0F28C7BBF3A}" type="slidenum">
              <a:rPr lang="en-US" altLang="en-US"/>
              <a:pPr/>
              <a:t>‹#›</a:t>
            </a:fld>
            <a:endParaRPr lang="en-US" altLang="en-US"/>
          </a:p>
        </p:txBody>
      </p:sp>
    </p:spTree>
    <p:extLst>
      <p:ext uri="{BB962C8B-B14F-4D97-AF65-F5344CB8AC3E}">
        <p14:creationId xmlns:p14="http://schemas.microsoft.com/office/powerpoint/2010/main" val="308807785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E8F1A-2D7C-3A43-905C-04999EE01D9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B3480F5-BA57-404E-858C-260ADABD502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6A7682E-FCD4-9D46-B862-81DC07C94EF1}"/>
              </a:ext>
            </a:extLst>
          </p:cNvPr>
          <p:cNvSpPr>
            <a:spLocks noGrp="1" noChangeArrowheads="1"/>
          </p:cNvSpPr>
          <p:nvPr>
            <p:ph type="sldNum" sz="quarter" idx="12"/>
          </p:nvPr>
        </p:nvSpPr>
        <p:spPr/>
        <p:txBody>
          <a:bodyPr/>
          <a:lstStyle>
            <a:lvl1pPr defTabSz="457200">
              <a:defRPr/>
            </a:lvl1pPr>
          </a:lstStyle>
          <a:p>
            <a:fld id="{B263DC05-6AA9-6C4C-93D2-18C6F87C89D2}" type="slidenum">
              <a:rPr lang="en-US" altLang="en-US"/>
              <a:pPr/>
              <a:t>‹#›</a:t>
            </a:fld>
            <a:endParaRPr lang="en-US" altLang="en-US"/>
          </a:p>
        </p:txBody>
      </p:sp>
    </p:spTree>
    <p:extLst>
      <p:ext uri="{BB962C8B-B14F-4D97-AF65-F5344CB8AC3E}">
        <p14:creationId xmlns:p14="http://schemas.microsoft.com/office/powerpoint/2010/main" val="263839301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5092876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3313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9334363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35677064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6578420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5204178"/>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7185961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2715968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505705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0908222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076907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5824880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25194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884801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86361902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912950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8494361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5110017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0880971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3728840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5068385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40558634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04932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pPr/>
              <a:t>‹#›</a:t>
            </a:fld>
            <a:endParaRPr lang="en-US" altLang="en-US"/>
          </a:p>
        </p:txBody>
      </p:sp>
    </p:spTree>
    <p:extLst>
      <p:ext uri="{BB962C8B-B14F-4D97-AF65-F5344CB8AC3E}">
        <p14:creationId xmlns:p14="http://schemas.microsoft.com/office/powerpoint/2010/main" val="30866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03504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2707848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140988990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17714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33622554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24604313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52389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0248980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201363708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19451214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119260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41832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7015668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8899029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2037770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245097538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17316746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22526053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41601327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5752131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25073940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3/14/25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2647409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63305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3/14/25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37695421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3/14/25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7180100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25136533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40305891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39762888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6165520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27052626"/>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3A5A51-6FA8-2846-A515-9888A39D44C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562C1DC0-C1F5-4340-85AE-83C191DDA8BA}"/>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072DBF53-1254-264F-9FDB-F499060D33A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C026A90-FD6A-E54D-9EE7-D44A153A6FD0}" type="slidenum">
              <a:rPr lang="en-US" altLang="en-US"/>
              <a:pPr/>
              <a:t>‹#›</a:t>
            </a:fld>
            <a:endParaRPr lang="en-US" altLang="en-US"/>
          </a:p>
        </p:txBody>
      </p:sp>
    </p:spTree>
    <p:extLst>
      <p:ext uri="{BB962C8B-B14F-4D97-AF65-F5344CB8AC3E}">
        <p14:creationId xmlns:p14="http://schemas.microsoft.com/office/powerpoint/2010/main" val="1682820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41153-F54B-8547-BFCF-C68C10BA8AA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D39FE066-BD40-E24A-A470-A9782005597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165E3A21-A02C-D649-B072-131E87AF98F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2C86912A-38C1-E64D-9FA1-B1F139C8E863}" type="slidenum">
              <a:rPr lang="en-US" altLang="en-US"/>
              <a:pPr/>
              <a:t>‹#›</a:t>
            </a:fld>
            <a:endParaRPr lang="en-US" altLang="en-US"/>
          </a:p>
        </p:txBody>
      </p:sp>
    </p:spTree>
    <p:extLst>
      <p:ext uri="{BB962C8B-B14F-4D97-AF65-F5344CB8AC3E}">
        <p14:creationId xmlns:p14="http://schemas.microsoft.com/office/powerpoint/2010/main" val="2286347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27B533-48DE-A44D-B294-26F0762716B4}"/>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79FA8F2F-63E3-F742-B59A-EB5C4FB2EED1}"/>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3299A01E-E3AC-1249-BEED-6C5CFDEFBEA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3F64226-5E34-D740-9B14-60DD3D206529}" type="slidenum">
              <a:rPr lang="en-US" altLang="en-US"/>
              <a:pPr/>
              <a:t>‹#›</a:t>
            </a:fld>
            <a:endParaRPr lang="en-US" altLang="en-US"/>
          </a:p>
        </p:txBody>
      </p:sp>
    </p:spTree>
    <p:extLst>
      <p:ext uri="{BB962C8B-B14F-4D97-AF65-F5344CB8AC3E}">
        <p14:creationId xmlns:p14="http://schemas.microsoft.com/office/powerpoint/2010/main" val="145534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71275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6C809-2984-084A-952C-F0DFAC84611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605C06E5-5236-DF47-8CBF-613195783D9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59EE9E9D-B4BE-5848-9F14-F83511BF5A97}"/>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0584B9B-A22D-364C-83D5-581B32B1F17F}" type="slidenum">
              <a:rPr lang="en-US" altLang="en-US"/>
              <a:pPr/>
              <a:t>‹#›</a:t>
            </a:fld>
            <a:endParaRPr lang="en-US" altLang="en-US"/>
          </a:p>
        </p:txBody>
      </p:sp>
    </p:spTree>
    <p:extLst>
      <p:ext uri="{BB962C8B-B14F-4D97-AF65-F5344CB8AC3E}">
        <p14:creationId xmlns:p14="http://schemas.microsoft.com/office/powerpoint/2010/main" val="23820623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22ABC9-FC1F-634E-9010-9AF56B72FBB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5">
            <a:extLst>
              <a:ext uri="{FF2B5EF4-FFF2-40B4-BE49-F238E27FC236}">
                <a16:creationId xmlns:a16="http://schemas.microsoft.com/office/drawing/2014/main" id="{2DBFE47B-E30C-E640-B845-F071D0133C86}"/>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9" name="Rectangle 6">
            <a:extLst>
              <a:ext uri="{FF2B5EF4-FFF2-40B4-BE49-F238E27FC236}">
                <a16:creationId xmlns:a16="http://schemas.microsoft.com/office/drawing/2014/main" id="{D34AC0DE-58B6-3F42-A0B0-0632EB38DA93}"/>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06138A61-9A3E-944D-964A-1DE0AFC0D54A}" type="slidenum">
              <a:rPr lang="en-US" altLang="en-US"/>
              <a:pPr/>
              <a:t>‹#›</a:t>
            </a:fld>
            <a:endParaRPr lang="en-US" altLang="en-US"/>
          </a:p>
        </p:txBody>
      </p:sp>
    </p:spTree>
    <p:extLst>
      <p:ext uri="{BB962C8B-B14F-4D97-AF65-F5344CB8AC3E}">
        <p14:creationId xmlns:p14="http://schemas.microsoft.com/office/powerpoint/2010/main" val="3816304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15D30B-22DD-804D-8E0B-C8375882CDF9}"/>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5">
            <a:extLst>
              <a:ext uri="{FF2B5EF4-FFF2-40B4-BE49-F238E27FC236}">
                <a16:creationId xmlns:a16="http://schemas.microsoft.com/office/drawing/2014/main" id="{AD524639-83C5-0049-B525-05E289416D3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6">
            <a:extLst>
              <a:ext uri="{FF2B5EF4-FFF2-40B4-BE49-F238E27FC236}">
                <a16:creationId xmlns:a16="http://schemas.microsoft.com/office/drawing/2014/main" id="{D616888B-D199-6F4B-AEA8-FEADC319B43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850D4A5-65BC-5741-9F86-7403B76CA3CD}" type="slidenum">
              <a:rPr lang="en-US" altLang="en-US"/>
              <a:pPr/>
              <a:t>‹#›</a:t>
            </a:fld>
            <a:endParaRPr lang="en-US" altLang="en-US"/>
          </a:p>
        </p:txBody>
      </p:sp>
    </p:spTree>
    <p:extLst>
      <p:ext uri="{BB962C8B-B14F-4D97-AF65-F5344CB8AC3E}">
        <p14:creationId xmlns:p14="http://schemas.microsoft.com/office/powerpoint/2010/main" val="73564633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F312E-AF0F-274B-9E1A-F882E6B6865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3" name="Rectangle 5">
            <a:extLst>
              <a:ext uri="{FF2B5EF4-FFF2-40B4-BE49-F238E27FC236}">
                <a16:creationId xmlns:a16="http://schemas.microsoft.com/office/drawing/2014/main" id="{C62729DF-748D-6040-AF42-412A8A4E471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6">
            <a:extLst>
              <a:ext uri="{FF2B5EF4-FFF2-40B4-BE49-F238E27FC236}">
                <a16:creationId xmlns:a16="http://schemas.microsoft.com/office/drawing/2014/main" id="{83FE30B2-04FA-474E-96F5-0B71032AD18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2259BEF-7EB1-7246-84AE-97540E82086F}" type="slidenum">
              <a:rPr lang="en-US" altLang="en-US"/>
              <a:pPr/>
              <a:t>‹#›</a:t>
            </a:fld>
            <a:endParaRPr lang="en-US" altLang="en-US"/>
          </a:p>
        </p:txBody>
      </p:sp>
    </p:spTree>
    <p:extLst>
      <p:ext uri="{BB962C8B-B14F-4D97-AF65-F5344CB8AC3E}">
        <p14:creationId xmlns:p14="http://schemas.microsoft.com/office/powerpoint/2010/main" val="31807173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298CA7-6270-C441-AC3F-35F77C12C253}"/>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7A8DA752-E9C8-2040-9A7A-59D4C8CE611E}"/>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24A7DEBA-5488-8748-8980-DE1E5A4E5671}"/>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5ABD043-B331-FC48-A1C3-98DE935E82CF}" type="slidenum">
              <a:rPr lang="en-US" altLang="en-US"/>
              <a:pPr/>
              <a:t>‹#›</a:t>
            </a:fld>
            <a:endParaRPr lang="en-US" altLang="en-US"/>
          </a:p>
        </p:txBody>
      </p:sp>
    </p:spTree>
    <p:extLst>
      <p:ext uri="{BB962C8B-B14F-4D97-AF65-F5344CB8AC3E}">
        <p14:creationId xmlns:p14="http://schemas.microsoft.com/office/powerpoint/2010/main" val="32962231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48D4B6-4402-B84E-A396-5B9AB01AA91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9CFA1954-A537-B344-819C-23A5169C828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12495360-0BDA-4F48-BD62-52796F884956}"/>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E3CDD851-B6E5-8241-9D2D-027DBC59B168}" type="slidenum">
              <a:rPr lang="en-US" altLang="en-US"/>
              <a:pPr/>
              <a:t>‹#›</a:t>
            </a:fld>
            <a:endParaRPr lang="en-US" altLang="en-US"/>
          </a:p>
        </p:txBody>
      </p:sp>
    </p:spTree>
    <p:extLst>
      <p:ext uri="{BB962C8B-B14F-4D97-AF65-F5344CB8AC3E}">
        <p14:creationId xmlns:p14="http://schemas.microsoft.com/office/powerpoint/2010/main" val="24833795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875EC4-6CC3-4F45-B207-5828BC55E8A8}"/>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65D6B4AD-B218-DF46-829E-39B9551ECEC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FE30D3D8-F734-5349-9175-1EDED452AD2E}"/>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69B878DD-CE7E-294E-A344-46FA9024D1E7}" type="slidenum">
              <a:rPr lang="en-US" altLang="en-US"/>
              <a:pPr/>
              <a:t>‹#›</a:t>
            </a:fld>
            <a:endParaRPr lang="en-US" altLang="en-US"/>
          </a:p>
        </p:txBody>
      </p:sp>
    </p:spTree>
    <p:extLst>
      <p:ext uri="{BB962C8B-B14F-4D97-AF65-F5344CB8AC3E}">
        <p14:creationId xmlns:p14="http://schemas.microsoft.com/office/powerpoint/2010/main" val="561411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AED2A-B871-9146-A908-3B90207126F2}"/>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F541A6E2-E534-9A4A-AB8C-7D7AD092166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5FEFA296-CB01-8746-BD52-1DC8C25FB40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C753B903-C341-BE40-919E-9CDE5639D78C}" type="slidenum">
              <a:rPr lang="en-US" altLang="en-US"/>
              <a:pPr/>
              <a:t>‹#›</a:t>
            </a:fld>
            <a:endParaRPr lang="en-US" altLang="en-US"/>
          </a:p>
        </p:txBody>
      </p:sp>
    </p:spTree>
    <p:extLst>
      <p:ext uri="{BB962C8B-B14F-4D97-AF65-F5344CB8AC3E}">
        <p14:creationId xmlns:p14="http://schemas.microsoft.com/office/powerpoint/2010/main" val="38053581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52A524-9664-C446-AC16-848FE7AD03AF}"/>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Rectangle 5">
            <a:extLst>
              <a:ext uri="{FF2B5EF4-FFF2-40B4-BE49-F238E27FC236}">
                <a16:creationId xmlns:a16="http://schemas.microsoft.com/office/drawing/2014/main" id="{F25E63E4-1CC5-344C-9E94-B78957E32105}"/>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6">
            <a:extLst>
              <a:ext uri="{FF2B5EF4-FFF2-40B4-BE49-F238E27FC236}">
                <a16:creationId xmlns:a16="http://schemas.microsoft.com/office/drawing/2014/main" id="{79959D8B-ACC1-C540-937D-7F6CF847FF6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8DD93012-79A8-1244-BE3B-AD90093B7DA4}" type="slidenum">
              <a:rPr lang="en-US" altLang="en-US"/>
              <a:pPr/>
              <a:t>‹#›</a:t>
            </a:fld>
            <a:endParaRPr lang="en-US" altLang="en-US"/>
          </a:p>
        </p:txBody>
      </p:sp>
    </p:spTree>
    <p:extLst>
      <p:ext uri="{BB962C8B-B14F-4D97-AF65-F5344CB8AC3E}">
        <p14:creationId xmlns:p14="http://schemas.microsoft.com/office/powerpoint/2010/main" val="31989489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34698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82775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829331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5362525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42039667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9657966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4014349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342424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354866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0095327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0593434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964739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6978554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9883" name="Rectangle 11"/>
          <p:cNvSpPr>
            <a:spLocks noGrp="1" noChangeArrowheads="1"/>
          </p:cNvSpPr>
          <p:nvPr>
            <p:ph type="ctrTitle" sz="quarter"/>
          </p:nvPr>
        </p:nvSpPr>
        <p:spPr>
          <a:xfrm>
            <a:off x="685800" y="1736727"/>
            <a:ext cx="7772400" cy="1920875"/>
          </a:xfrm>
        </p:spPr>
        <p:txBody>
          <a:bodyPr/>
          <a:lstStyle>
            <a:lvl1pPr>
              <a:defRPr sz="45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18418902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4948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8404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00522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0030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9152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12320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1721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63679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431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9340479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75909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2769082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41368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7182892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377037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383915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014495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103228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54290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51087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73740319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259187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031629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1345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2914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2318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1939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3433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8309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9847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129093718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8520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7887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5611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42422651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58459778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74981875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21637079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3/14/25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5728405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3/14/25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24705810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3/14/25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03908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4222470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313939638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190149883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23087872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5706518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123249058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9780240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379696228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0281320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5678524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44454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pPr/>
              <a:t>‹#›</a:t>
            </a:fld>
            <a:endParaRPr lang="en-US" altLang="en-US"/>
          </a:p>
        </p:txBody>
      </p:sp>
    </p:spTree>
    <p:extLst>
      <p:ext uri="{BB962C8B-B14F-4D97-AF65-F5344CB8AC3E}">
        <p14:creationId xmlns:p14="http://schemas.microsoft.com/office/powerpoint/2010/main" val="3292415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213815976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35711617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2232443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20701332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1252742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18849262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280738762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27579333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9299227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219399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2105233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8894812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55902981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161140532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290125236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356317280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363983524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13018374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4489313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34310496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103910031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1818261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208741643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236395397"/>
      </p:ext>
    </p:extLst>
  </p:cSld>
  <p:clrMapOvr>
    <a:masterClrMapping/>
  </p:clrMapOvr>
  <p:transition>
    <p:random/>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18081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192618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17199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49227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753883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4331434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3210929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92508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44840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251654281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20204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247800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4657872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000100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8830002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30288617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8594744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98028411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9355313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24148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25392854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87380600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2951632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46237935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6443482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97225538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4387474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575551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95046064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61963074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281351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38465831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5576393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9671213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16994951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184108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46189444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636389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753553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08003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4127536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519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pPr/>
              <a:t>‹#›</a:t>
            </a:fld>
            <a:endParaRPr lang="en-US" altLang="en-US"/>
          </a:p>
        </p:txBody>
      </p:sp>
    </p:spTree>
    <p:extLst>
      <p:ext uri="{BB962C8B-B14F-4D97-AF65-F5344CB8AC3E}">
        <p14:creationId xmlns:p14="http://schemas.microsoft.com/office/powerpoint/2010/main" val="3207212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055979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45851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912966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4156506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838107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336861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050138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3643003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475006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231074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pPr/>
              <a:t>‹#›</a:t>
            </a:fld>
            <a:endParaRPr lang="en-US" altLang="en-US"/>
          </a:p>
        </p:txBody>
      </p:sp>
    </p:spTree>
    <p:extLst>
      <p:ext uri="{BB962C8B-B14F-4D97-AF65-F5344CB8AC3E}">
        <p14:creationId xmlns:p14="http://schemas.microsoft.com/office/powerpoint/2010/main" val="1130976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954430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3281821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1070045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294764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1507488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3883466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3172724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5471332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2702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3155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pPr/>
              <a:t>‹#›</a:t>
            </a:fld>
            <a:endParaRPr lang="en-US" altLang="en-US"/>
          </a:p>
        </p:txBody>
      </p:sp>
    </p:spTree>
    <p:extLst>
      <p:ext uri="{BB962C8B-B14F-4D97-AF65-F5344CB8AC3E}">
        <p14:creationId xmlns:p14="http://schemas.microsoft.com/office/powerpoint/2010/main" val="3061907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4436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3175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37483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2953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60321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95807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4751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0800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16849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274944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pPr/>
              <a:t>‹#›</a:t>
            </a:fld>
            <a:endParaRPr lang="en-US" altLang="en-US"/>
          </a:p>
        </p:txBody>
      </p:sp>
    </p:spTree>
    <p:extLst>
      <p:ext uri="{BB962C8B-B14F-4D97-AF65-F5344CB8AC3E}">
        <p14:creationId xmlns:p14="http://schemas.microsoft.com/office/powerpoint/2010/main" val="299756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1032589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508017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2799963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39168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177854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2877218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3118656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836259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3684858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155649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pPr/>
              <a:t>‹#›</a:t>
            </a:fld>
            <a:endParaRPr lang="en-US" altLang="en-US"/>
          </a:p>
        </p:txBody>
      </p:sp>
    </p:spTree>
    <p:extLst>
      <p:ext uri="{BB962C8B-B14F-4D97-AF65-F5344CB8AC3E}">
        <p14:creationId xmlns:p14="http://schemas.microsoft.com/office/powerpoint/2010/main" val="23585090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597585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41975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066266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155917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1598494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683337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177337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7631244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3055977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09073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9.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37.xml"/><Relationship Id="rId16" Type="http://schemas.openxmlformats.org/officeDocument/2006/relationships/image" Target="../media/image4.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8.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17" Type="http://schemas.openxmlformats.org/officeDocument/2006/relationships/image" Target="../media/image5.png"/><Relationship Id="rId2" Type="http://schemas.openxmlformats.org/officeDocument/2006/relationships/slideLayout" Target="../slideLayouts/slideLayout207.xml"/><Relationship Id="rId16" Type="http://schemas.openxmlformats.org/officeDocument/2006/relationships/image" Target="../media/image4.pn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3.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29.xml"/><Relationship Id="rId16" Type="http://schemas.openxmlformats.org/officeDocument/2006/relationships/image" Target="../media/image4.png"/><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image" Target="../media/image3.png"/><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3.xml"/><Relationship Id="rId1"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7.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9.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8.pn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65.xml"/><Relationship Id="rId1"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67.xml"/><Relationship Id="rId1"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291.xml"/><Relationship Id="rId16" Type="http://schemas.openxmlformats.org/officeDocument/2006/relationships/image" Target="../media/image4.png"/><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3.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31.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33.xml"/><Relationship Id="rId1" Type="http://schemas.openxmlformats.org/officeDocument/2006/relationships/slideLayout" Target="../slideLayouts/slideLayout31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4.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2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36.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1.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7.xml"/><Relationship Id="rId17" Type="http://schemas.openxmlformats.org/officeDocument/2006/relationships/image" Target="../media/image5.png"/><Relationship Id="rId2" Type="http://schemas.openxmlformats.org/officeDocument/2006/relationships/slideLayout" Target="../slideLayouts/slideLayout340.xml"/><Relationship Id="rId16" Type="http://schemas.openxmlformats.org/officeDocument/2006/relationships/image" Target="../media/image4.png"/><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image" Target="../media/image3.png"/><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8.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9.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40.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1.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42.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6" Type="http://schemas.openxmlformats.org/officeDocument/2006/relationships/theme" Target="../theme/theme43.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5" Type="http://schemas.openxmlformats.org/officeDocument/2006/relationships/slideLayout" Target="../slideLayouts/slideLayout42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4.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5.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theme" Target="../theme/theme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58.xml"/><Relationship Id="rId16"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69.xml"/><Relationship Id="rId16" Type="http://schemas.openxmlformats.org/officeDocument/2006/relationships/image" Target="../media/image4.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0.xml"/><Relationship Id="rId16"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5.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endParaRPr lang="en-US" alt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endParaRPr lang="en-US" alt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fld id="{03EE5E6E-F5E6-4666-89A5-C0B2A087A9DB}" type="slidenum">
              <a:rPr lang="en-US" altLang="en-US"/>
              <a:pPr/>
              <a:t>‹#›</a:t>
            </a:fld>
            <a:endParaRPr lang="en-US" alt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80521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79734176"/>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08755516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412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59969466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619186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737973"/>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79132542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619462777"/>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222770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53761943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ea typeface="ＭＳ Ｐゴシック" charset="0"/>
              </a:rPr>
              <a:pPr>
                <a:defRPr/>
              </a:pPr>
              <a:t>‹#›</a:t>
            </a:fld>
            <a:endParaRPr lang="en-US">
              <a:ea typeface="ＭＳ Ｐゴシック" charset="0"/>
            </a:endParaRPr>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8241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8593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1445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6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lgn="l">
              <a:spcBef>
                <a:spcPct val="0"/>
              </a:spcBef>
              <a:defRPr/>
            </a:pPr>
            <a:endParaRPr lang="en-US"/>
          </a:p>
        </p:txBody>
      </p:sp>
      <p:sp>
        <p:nvSpPr>
          <p:cNvPr id="11059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spcBef>
                <a:spcPct val="0"/>
              </a:spcBef>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CEC2C041-9300-194A-A733-37CDA45EDF66}" type="slidenum">
              <a:rPr lang="en-US">
                <a:ea typeface="ＭＳ Ｐゴシック"/>
              </a:rPr>
              <a:pPr>
                <a:spcBef>
                  <a:spcPct val="0"/>
                </a:spcBef>
                <a:defRPr/>
              </a:pPr>
              <a:t>‹#›</a:t>
            </a:fld>
            <a:endParaRPr lang="en-US">
              <a:ea typeface="ＭＳ Ｐゴシック"/>
            </a:endParaRPr>
          </a:p>
        </p:txBody>
      </p:sp>
    </p:spTree>
    <p:extLst>
      <p:ext uri="{BB962C8B-B14F-4D97-AF65-F5344CB8AC3E}">
        <p14:creationId xmlns:p14="http://schemas.microsoft.com/office/powerpoint/2010/main" val="2715609736"/>
      </p:ext>
    </p:extLst>
  </p:cSld>
  <p:clrMap bg1="lt1" tx1="dk1" bg2="lt2" tx2="dk2" accent1="accent1" accent2="accent2" accent3="accent3" accent4="accent4" accent5="accent5" accent6="accent6" hlink="hlink" folHlink="folHlink"/>
  <p:sldLayoutIdLst>
    <p:sldLayoutId id="2147484274"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2578797"/>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140529850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068462298"/>
      </p:ext>
    </p:extLst>
  </p:cSld>
  <p:clrMap bg1="lt1" tx1="dk1" bg2="lt2" tx2="dk2" accent1="accent1" accent2="accent2" accent3="accent3" accent4="accent4" accent5="accent5" accent6="accent6" hlink="hlink" folHlink="folHlink"/>
  <p:sldLayoutIdLst>
    <p:sldLayoutId id="2147484328" r:id="rId1"/>
    <p:sldLayoutId id="214748432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013629725"/>
      </p:ext>
    </p:extLst>
  </p:cSld>
  <p:clrMap bg1="lt1" tx1="dk1" bg2="lt2" tx2="dk2" accent1="accent1" accent2="accent2" accent3="accent3" accent4="accent4" accent5="accent5" accent6="accent6" hlink="hlink" folHlink="folHlink"/>
  <p:sldLayoutIdLst>
    <p:sldLayoutId id="2147484331" r:id="rId1"/>
    <p:sldLayoutId id="214748433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15ECA9A-0CA1-2241-8B17-101050108B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6014B-C7F5-F54C-8863-4940D271A52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3236" name="Rectangle 4">
            <a:extLst>
              <a:ext uri="{FF2B5EF4-FFF2-40B4-BE49-F238E27FC236}">
                <a16:creationId xmlns:a16="http://schemas.microsoft.com/office/drawing/2014/main" id="{58491F69-85FF-9A48-B568-F414CECE76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a:extLst>
              <a:ext uri="{FF2B5EF4-FFF2-40B4-BE49-F238E27FC236}">
                <a16:creationId xmlns:a16="http://schemas.microsoft.com/office/drawing/2014/main" id="{D57E424F-9B9F-FC48-8732-B83118B1E6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a:extLst>
              <a:ext uri="{FF2B5EF4-FFF2-40B4-BE49-F238E27FC236}">
                <a16:creationId xmlns:a16="http://schemas.microsoft.com/office/drawing/2014/main" id="{0C236FA8-9337-C645-9859-985A3B51344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defRPr>
            </a:lvl1pPr>
          </a:lstStyle>
          <a:p>
            <a:fld id="{96F65F5B-6507-2246-8692-08612CA552B8}" type="slidenum">
              <a:rPr lang="en-US" altLang="en-US"/>
              <a:pPr/>
              <a:t>‹#›</a:t>
            </a:fld>
            <a:endParaRPr lang="en-US" altLang="en-US"/>
          </a:p>
        </p:txBody>
      </p:sp>
    </p:spTree>
    <p:extLst>
      <p:ext uri="{BB962C8B-B14F-4D97-AF65-F5344CB8AC3E}">
        <p14:creationId xmlns:p14="http://schemas.microsoft.com/office/powerpoint/2010/main" val="2314212257"/>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841374936"/>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latin typeface="Times New Roman" charset="0"/>
                <a:ea typeface="ＭＳ Ｐゴシック" charset="0"/>
              </a:rPr>
              <a:pPr>
                <a:spcBef>
                  <a:spcPct val="0"/>
                </a:spcBef>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9768785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85324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extLst>
      <p:ext uri="{BB962C8B-B14F-4D97-AF65-F5344CB8AC3E}">
        <p14:creationId xmlns:p14="http://schemas.microsoft.com/office/powerpoint/2010/main" val="4106248000"/>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1328841008"/>
      </p:ext>
    </p:extLst>
  </p:cSld>
  <p:clrMap bg1="lt1" tx1="dk1" bg2="lt2" tx2="dk2" accent1="accent1" accent2="accent2" accent3="accent3" accent4="accent4" accent5="accent5" accent6="accent6" hlink="hlink" folHlink="folHlink"/>
  <p:sldLayoutIdLst>
    <p:sldLayoutId id="214748443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extLst>
      <p:ext uri="{BB962C8B-B14F-4D97-AF65-F5344CB8AC3E}">
        <p14:creationId xmlns:p14="http://schemas.microsoft.com/office/powerpoint/2010/main" val="4230213742"/>
      </p:ext>
    </p:extLst>
  </p:cSld>
  <p:clrMap bg1="lt1" tx1="dk1" bg2="lt2" tx2="dk2" accent1="accent1" accent2="accent2" accent3="accent3" accent4="accent4" accent5="accent5" accent6="accent6" hlink="hlink" folHlink="folHlink"/>
  <p:sldLayoutIdLst>
    <p:sldLayoutId id="214748443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3/14/25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extLst>
      <p:ext uri="{BB962C8B-B14F-4D97-AF65-F5344CB8AC3E}">
        <p14:creationId xmlns:p14="http://schemas.microsoft.com/office/powerpoint/2010/main" val="31163561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677335287"/>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33684D5-3F0A-904C-ADBF-A56D658B1A9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a:extLst>
              <a:ext uri="{FF2B5EF4-FFF2-40B4-BE49-F238E27FC236}">
                <a16:creationId xmlns:a16="http://schemas.microsoft.com/office/drawing/2014/main" id="{F81ECDA2-3B4D-6742-B5E8-6828D3550C4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a:extLst>
              <a:ext uri="{FF2B5EF4-FFF2-40B4-BE49-F238E27FC236}">
                <a16:creationId xmlns:a16="http://schemas.microsoft.com/office/drawing/2014/main" id="{D70CAAA0-F978-CC42-84E2-D248CC33BA9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a:extLst>
              <a:ext uri="{FF2B5EF4-FFF2-40B4-BE49-F238E27FC236}">
                <a16:creationId xmlns:a16="http://schemas.microsoft.com/office/drawing/2014/main" id="{5A078F86-DB9B-DF40-9FF6-CAC608AC914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a:extLst>
              <a:ext uri="{FF2B5EF4-FFF2-40B4-BE49-F238E27FC236}">
                <a16:creationId xmlns:a16="http://schemas.microsoft.com/office/drawing/2014/main" id="{F8C24925-8337-4842-B53E-A98BB6E83B0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defRPr>
            </a:lvl1pPr>
          </a:lstStyle>
          <a:p>
            <a:fld id="{D9BB34B7-C529-874F-AC35-FFA320E5BBA0}" type="slidenum">
              <a:rPr lang="en-US" altLang="en-US"/>
              <a:pPr/>
              <a:t>‹#›</a:t>
            </a:fld>
            <a:endParaRPr lang="en-US" altLang="en-US"/>
          </a:p>
        </p:txBody>
      </p:sp>
    </p:spTree>
    <p:extLst>
      <p:ext uri="{BB962C8B-B14F-4D97-AF65-F5344CB8AC3E}">
        <p14:creationId xmlns:p14="http://schemas.microsoft.com/office/powerpoint/2010/main" val="2106234281"/>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6390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9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9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2"/>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9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68598"/>
      </p:ext>
    </p:extLst>
  </p:cSld>
  <p:clrMap bg1="dk2" tx1="lt1" bg2="dk1"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3429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6pPr>
      <a:lvl7pPr marL="6858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7pPr>
      <a:lvl8pPr marL="10287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8pPr>
      <a:lvl9pPr marL="13716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257175" indent="-257175"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ＭＳ Ｐゴシック" charset="0"/>
        </a:defRPr>
      </a:lvl1pPr>
      <a:lvl2pPr marL="557213" indent="-214313" algn="l" rtl="0" eaLnBrk="0" fontAlgn="base" hangingPunct="0">
        <a:spcBef>
          <a:spcPct val="20000"/>
        </a:spcBef>
        <a:spcAft>
          <a:spcPct val="0"/>
        </a:spcAft>
        <a:buClr>
          <a:schemeClr val="accent2"/>
        </a:buClr>
        <a:buSzPct val="70000"/>
        <a:buFont typeface="Wingdings" charset="0"/>
        <a:buChar char="n"/>
        <a:defRPr sz="2100">
          <a:solidFill>
            <a:schemeClr val="tx1"/>
          </a:solidFill>
          <a:effectLst>
            <a:outerShdw blurRad="38100" dist="38100" dir="2700000" algn="tl">
              <a:srgbClr val="000000"/>
            </a:outerShdw>
          </a:effectLst>
          <a:latin typeface="+mn-lt"/>
          <a:ea typeface="+mn-ea"/>
        </a:defRPr>
      </a:lvl2pPr>
      <a:lvl3pPr marL="857250" indent="-171450" algn="l" rtl="0" eaLnBrk="0" fontAlgn="base" hangingPunct="0">
        <a:spcBef>
          <a:spcPct val="20000"/>
        </a:spcBef>
        <a:spcAft>
          <a:spcPct val="0"/>
        </a:spcAft>
        <a:buClr>
          <a:schemeClr val="tx2"/>
        </a:buClr>
        <a:buSzPct val="70000"/>
        <a:buFont typeface="Wingdings" charset="0"/>
        <a:buChar char="n"/>
        <a:defRPr sz="1800">
          <a:solidFill>
            <a:schemeClr val="tx1"/>
          </a:solidFill>
          <a:effectLst>
            <a:outerShdw blurRad="38100" dist="38100" dir="2700000" algn="tl">
              <a:srgbClr val="000000"/>
            </a:outerShdw>
          </a:effectLst>
          <a:latin typeface="+mn-lt"/>
          <a:ea typeface="+mn-ea"/>
        </a:defRPr>
      </a:lvl3pPr>
      <a:lvl4pPr marL="1200150" indent="-171450" algn="l" rtl="0" eaLnBrk="0" fontAlgn="base" hangingPunct="0">
        <a:spcBef>
          <a:spcPct val="20000"/>
        </a:spcBef>
        <a:spcAft>
          <a:spcPct val="0"/>
        </a:spcAft>
        <a:buClr>
          <a:schemeClr val="accent2"/>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4pPr>
      <a:lvl5pPr marL="1543050" indent="-171450" algn="l" rtl="0" eaLnBrk="0" fontAlgn="base" hangingPunct="0">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5pPr>
      <a:lvl6pPr marL="18859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6pPr>
      <a:lvl7pPr marL="22288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7pPr>
      <a:lvl8pPr marL="25717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8pPr>
      <a:lvl9pPr marL="29146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43103425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692444767"/>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129347"/>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3020000152"/>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3000885771"/>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3494794631"/>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30249357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84289002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920854647"/>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 id="21474846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ea typeface="ＭＳ Ｐゴシック" charset="0"/>
              </a:rPr>
              <a:pPr>
                <a:spcBef>
                  <a:spcPct val="0"/>
                </a:spcBef>
                <a:defRPr/>
              </a:pPr>
              <a:t>‹#›</a:t>
            </a:fld>
            <a:endParaRPr lang="en-US">
              <a:latin typeface="Arial" charset="0"/>
              <a:ea typeface="ＭＳ Ｐゴシック" charset="0"/>
            </a:endParaRPr>
          </a:p>
        </p:txBody>
      </p:sp>
    </p:spTree>
    <p:extLst>
      <p:ext uri="{BB962C8B-B14F-4D97-AF65-F5344CB8AC3E}">
        <p14:creationId xmlns:p14="http://schemas.microsoft.com/office/powerpoint/2010/main" val="1423857666"/>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ea typeface="ＭＳ Ｐゴシック" charset="0"/>
              </a:rPr>
              <a:pPr>
                <a:defRPr/>
              </a:pPr>
              <a:t>‹#›</a:t>
            </a:fld>
            <a:endParaRPr lang="en-US">
              <a:ea typeface="ＭＳ Ｐゴシック" charset="0"/>
            </a:endParaRPr>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69568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82223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ea typeface="ＭＳ Ｐゴシック" charset="0"/>
              </a:rPr>
              <a:pPr>
                <a:defRPr/>
              </a:pPr>
              <a:t>‹#›</a:t>
            </a:fld>
            <a:endParaRPr lang="en-US">
              <a:ea typeface="ＭＳ Ｐゴシック" charset="0"/>
            </a:endParaRPr>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230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4910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40.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emf"/><Relationship Id="rId1" Type="http://schemas.openxmlformats.org/officeDocument/2006/relationships/slideLayout" Target="../slideLayouts/slideLayout142.xml"/><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7.xml"/><Relationship Id="rId1" Type="http://schemas.openxmlformats.org/officeDocument/2006/relationships/slideLayout" Target="../slideLayouts/slideLayout44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7.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0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9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01.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43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2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2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2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32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32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3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32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32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6.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32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43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9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9.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71.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5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6.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356.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356.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356.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356.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356.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6.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35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13.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56.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5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356.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356.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6.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6.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35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06.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56.xml"/></Relationships>
</file>

<file path=ppt/slides/_rels/slide7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eg"/><Relationship Id="rId1" Type="http://schemas.openxmlformats.org/officeDocument/2006/relationships/slideLayout" Target="../slideLayouts/slideLayout356.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327.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328.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68.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172.xml"/><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172.xml"/><Relationship Id="rId4" Type="http://schemas.openxmlformats.org/officeDocument/2006/relationships/image" Target="../media/image69.jpe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201.xml"/><Relationship Id="rId5" Type="http://schemas.openxmlformats.org/officeDocument/2006/relationships/image" Target="../media/image75.jpeg"/><Relationship Id="rId4" Type="http://schemas.openxmlformats.org/officeDocument/2006/relationships/image" Target="../media/image74.emf"/></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47.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29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21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316.xml"/><Relationship Id="rId1" Type="http://schemas.openxmlformats.org/officeDocument/2006/relationships/themeOverride" Target="../theme/themeOverride5.xml"/><Relationship Id="rId5" Type="http://schemas.openxmlformats.org/officeDocument/2006/relationships/image" Target="../media/image80.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2.xml"/><Relationship Id="rId1" Type="http://schemas.openxmlformats.org/officeDocument/2006/relationships/slideLayout" Target="../slideLayouts/slideLayout345.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3.xml"/><Relationship Id="rId1" Type="http://schemas.openxmlformats.org/officeDocument/2006/relationships/slideLayout" Target="../slideLayouts/slideLayout345.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285.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361.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6.xml"/><Relationship Id="rId1" Type="http://schemas.openxmlformats.org/officeDocument/2006/relationships/slideLayout" Target="../slideLayouts/slideLayout373.xml"/><Relationship Id="rId4"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383.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395.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406.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384.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1.xml"/><Relationship Id="rId1" Type="http://schemas.openxmlformats.org/officeDocument/2006/relationships/slideLayout" Target="../slideLayouts/slideLayout427.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189.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7.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4.xml"/><Relationship Id="rId1" Type="http://schemas.openxmlformats.org/officeDocument/2006/relationships/slideLayout" Target="../slideLayouts/slideLayout306.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3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6.xml"/><Relationship Id="rId1" Type="http://schemas.openxmlformats.org/officeDocument/2006/relationships/slideLayout" Target="../slideLayouts/slideLayout29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84682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000000"/>
                </a:solidFill>
                <a:latin typeface="Arial" charset="0"/>
              </a:rPr>
              <a:t>一个名叫该犹的人忠实好客地对这样人</a:t>
            </a:r>
            <a:r>
              <a:rPr lang="en-US" altLang="zh-CN" sz="3200" b="1" dirty="0">
                <a:solidFill>
                  <a:srgbClr val="000000"/>
                </a:solidFill>
                <a:latin typeface="Arial" charset="0"/>
              </a:rPr>
              <a:t>(vv. 5-8), </a:t>
            </a:r>
            <a:r>
              <a:rPr lang="zh-CN" altLang="en-US" sz="3200" b="1" dirty="0">
                <a:solidFill>
                  <a:srgbClr val="000000"/>
                </a:solidFill>
                <a:latin typeface="Arial" charset="0"/>
              </a:rPr>
              <a:t>尽管在教会里的另一位名叫丢特腓的人反对 </a:t>
            </a:r>
            <a:r>
              <a:rPr lang="en-US" altLang="zh-CN" sz="3200" b="1" dirty="0">
                <a:solidFill>
                  <a:srgbClr val="000000"/>
                </a:solidFill>
                <a:latin typeface="Arial" charset="0"/>
              </a:rPr>
              <a:t>(vv. 9-10) </a:t>
            </a:r>
            <a:r>
              <a:rPr lang="zh-CN" altLang="en-US" sz="3200" b="1" dirty="0">
                <a:solidFill>
                  <a:srgbClr val="000000"/>
                </a:solidFill>
                <a:latin typeface="Arial" charset="0"/>
              </a:rPr>
              <a:t>。</a:t>
            </a:r>
          </a:p>
          <a:p>
            <a:pPr eaLnBrk="1" hangingPunct="1">
              <a:spcBef>
                <a:spcPct val="0"/>
              </a:spcBef>
              <a:buFont typeface="Wingdings" charset="0"/>
              <a:buNone/>
            </a:pPr>
            <a:endParaRPr lang="zh-CN" altLang="en-US" sz="3200" b="1" dirty="0">
              <a:solidFill>
                <a:srgbClr val="000000"/>
              </a:solidFill>
              <a:latin typeface="Arial"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场合</a:t>
            </a:r>
            <a:endParaRPr lang="en-US" sz="4000" b="1" dirty="0">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947" y="2924944"/>
            <a:ext cx="23161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zh-CN" altLang="en-US" sz="3200" b="1" dirty="0">
                <a:solidFill>
                  <a:srgbClr val="000000"/>
                </a:solidFill>
                <a:latin typeface="Arial" charset="0"/>
              </a:rPr>
              <a:t>约翰鼓励该犹继续对传教士好客和实际的支持。</a:t>
            </a:r>
          </a:p>
          <a:p>
            <a:pPr eaLnBrk="1" hangingPunct="1">
              <a:spcBef>
                <a:spcPct val="0"/>
              </a:spcBef>
            </a:pPr>
            <a:endParaRPr lang="zh-CN" altLang="en-US" sz="3200" b="1" dirty="0">
              <a:solidFill>
                <a:srgbClr val="000000"/>
              </a:solidFill>
              <a:latin typeface="Arial" charset="0"/>
            </a:endParaRPr>
          </a:p>
        </p:txBody>
      </p:sp>
    </p:spTree>
    <p:extLst>
      <p:ext uri="{BB962C8B-B14F-4D97-AF65-F5344CB8AC3E}">
        <p14:creationId xmlns:p14="http://schemas.microsoft.com/office/powerpoint/2010/main" val="410933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那么您又如何呢</a:t>
            </a:r>
            <a:r>
              <a:rPr lang="en-US" altLang="zh-CN" sz="2800" b="1" dirty="0">
                <a:solidFill>
                  <a:schemeClr val="bg1"/>
                </a:solidFill>
                <a:latin typeface="Arial" charset="0"/>
                <a:ea typeface="ＭＳ Ｐゴシック" charset="0"/>
                <a:cs typeface="ＭＳ Ｐゴシック" charset="0"/>
              </a:rPr>
              <a:t>?</a:t>
            </a:r>
            <a:endParaRPr lang="en-US" sz="2800" b="1" dirty="0">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	</a:t>
            </a:r>
            <a:r>
              <a:rPr lang="zh-CN" altLang="en-US" sz="4000" b="1" dirty="0">
                <a:solidFill>
                  <a:srgbClr val="000000"/>
                </a:solidFill>
                <a:latin typeface="Arial" charset="0"/>
              </a:rPr>
              <a:t>	您是否有通过你的好客和财务来支持传教士以便促进福音</a:t>
            </a:r>
            <a:endParaRPr lang="en-US" altLang="zh-CN" sz="4000" b="1" dirty="0">
              <a:solidFill>
                <a:srgbClr val="000000"/>
              </a:solidFill>
              <a:latin typeface="Arial" charset="0"/>
            </a:endParaRPr>
          </a:p>
          <a:p>
            <a:pPr eaLnBrk="1" hangingPunct="1">
              <a:spcBef>
                <a:spcPct val="0"/>
              </a:spcBef>
            </a:pPr>
            <a:r>
              <a:rPr lang="zh-CN" altLang="en-US" sz="4000" b="1" dirty="0">
                <a:solidFill>
                  <a:srgbClr val="000000"/>
                </a:solidFill>
                <a:latin typeface="Arial" charset="0"/>
              </a:rPr>
              <a:t>的传播吗</a:t>
            </a:r>
            <a:r>
              <a:rPr lang="en-US" altLang="zh-CN" sz="4000" b="1" dirty="0">
                <a:solidFill>
                  <a:srgbClr val="000000"/>
                </a:solidFill>
                <a:latin typeface="Arial" charset="0"/>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9303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110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 xmlns:ma14="http://schemas.microsoft.com/office/mac/drawingml/2011/main"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
        <p:nvSpPr>
          <p:cNvPr id="3" name="TextBox 1">
            <a:extLst>
              <a:ext uri="{FF2B5EF4-FFF2-40B4-BE49-F238E27FC236}">
                <a16:creationId xmlns:a16="http://schemas.microsoft.com/office/drawing/2014/main" id="{39F25821-2191-C6A3-D6AE-5147354F6ACE}"/>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1167542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76200"/>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extLst>
              <p:ext uri="{D42A27DB-BD31-4B8C-83A1-F6EECF244321}">
                <p14:modId xmlns:p14="http://schemas.microsoft.com/office/powerpoint/2010/main" val="15502170"/>
              </p:ext>
            </p:extLst>
          </p:nvPr>
        </p:nvGraphicFramePr>
        <p:xfrm>
          <a:off x="827584" y="82684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5641555"/>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a:t>
            </a: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  </a:t>
            </a: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
        <p:nvSpPr>
          <p:cNvPr id="7" name="Title 1">
            <a:extLst>
              <a:ext uri="{FF2B5EF4-FFF2-40B4-BE49-F238E27FC236}">
                <a16:creationId xmlns:a16="http://schemas.microsoft.com/office/drawing/2014/main" id="{4F34BD15-5A56-EC42-A240-74ABF923944B}"/>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ko-KR" altLang="en-US" sz="3200" b="1" dirty="0" err="1">
                <a:solidFill>
                  <a:srgbClr val="FFFFFF"/>
                </a:solidFill>
                <a:effectLst>
                  <a:glow rad="165100">
                    <a:srgbClr val="000000">
                      <a:alpha val="99000"/>
                    </a:srgbClr>
                  </a:glow>
                </a:effectLst>
              </a:rPr>
              <a:t>话</a:t>
            </a:r>
            <a:endParaRPr lang="en-US" sz="3200" b="1" dirty="0">
              <a:solidFill>
                <a:srgbClr val="FFFFFF"/>
              </a:solidFill>
              <a:effectLst>
                <a:glow rad="165100">
                  <a:srgbClr val="000000">
                    <a:alpha val="99000"/>
                  </a:srgbClr>
                </a:glow>
              </a:effectLst>
            </a:endParaRPr>
          </a:p>
        </p:txBody>
      </p:sp>
      <p:sp>
        <p:nvSpPr>
          <p:cNvPr id="8" name="Title 1">
            <a:extLst>
              <a:ext uri="{FF2B5EF4-FFF2-40B4-BE49-F238E27FC236}">
                <a16:creationId xmlns:a16="http://schemas.microsoft.com/office/drawing/2014/main" id="{6ECF3996-A431-3046-94B3-CF0661F6BE85}"/>
              </a:ext>
            </a:extLst>
          </p:cNvPr>
          <p:cNvSpPr txBox="1">
            <a:spLocks/>
          </p:cNvSpPr>
          <p:nvPr/>
        </p:nvSpPr>
        <p:spPr bwMode="auto">
          <a:xfrm>
            <a:off x="34282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245</a:t>
            </a:r>
          </a:p>
        </p:txBody>
      </p:sp>
      <p:sp>
        <p:nvSpPr>
          <p:cNvPr id="9" name="Title 1">
            <a:extLst>
              <a:ext uri="{FF2B5EF4-FFF2-40B4-BE49-F238E27FC236}">
                <a16:creationId xmlns:a16="http://schemas.microsoft.com/office/drawing/2014/main" id="{18282DFC-416C-A145-93A6-A5828E27848E}"/>
              </a:ext>
            </a:extLst>
          </p:cNvPr>
          <p:cNvSpPr txBox="1">
            <a:spLocks/>
          </p:cNvSpPr>
          <p:nvPr/>
        </p:nvSpPr>
        <p:spPr bwMode="auto">
          <a:xfrm>
            <a:off x="50284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219</a:t>
            </a:r>
          </a:p>
        </p:txBody>
      </p:sp>
      <p:sp>
        <p:nvSpPr>
          <p:cNvPr id="10" name="Title 1">
            <a:extLst>
              <a:ext uri="{FF2B5EF4-FFF2-40B4-BE49-F238E27FC236}">
                <a16:creationId xmlns:a16="http://schemas.microsoft.com/office/drawing/2014/main" id="{B1438979-638A-394C-8262-FC31D22B6EBD}"/>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13</a:t>
            </a:r>
          </a:p>
        </p:txBody>
      </p:sp>
      <p:sp>
        <p:nvSpPr>
          <p:cNvPr id="11" name="Title 1">
            <a:extLst>
              <a:ext uri="{FF2B5EF4-FFF2-40B4-BE49-F238E27FC236}">
                <a16:creationId xmlns:a16="http://schemas.microsoft.com/office/drawing/2014/main" id="{0A5EE956-3C9C-EB4C-B1CB-E68400F3D8B5}"/>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15</a:t>
            </a:r>
          </a:p>
        </p:txBody>
      </p:sp>
    </p:spTree>
    <p:extLst>
      <p:ext uri="{BB962C8B-B14F-4D97-AF65-F5344CB8AC3E}">
        <p14:creationId xmlns:p14="http://schemas.microsoft.com/office/powerpoint/2010/main" val="349995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虽然使徒约翰在</a:t>
            </a:r>
            <a:r>
              <a:rPr lang="zh-CN" altLang="en-US" sz="3200" b="1" dirty="0">
                <a:solidFill>
                  <a:srgbClr val="C00000"/>
                </a:solidFill>
                <a:latin typeface="Arial" charset="0"/>
              </a:rPr>
              <a:t>约翰二书</a:t>
            </a:r>
            <a:r>
              <a:rPr lang="zh-CN" altLang="en-US" sz="3200" b="1" dirty="0">
                <a:solidFill>
                  <a:srgbClr val="000000"/>
                </a:solidFill>
                <a:latin typeface="Arial" charset="0"/>
              </a:rPr>
              <a:t>对</a:t>
            </a:r>
            <a:r>
              <a:rPr lang="zh-CN" altLang="en-US" sz="3200" b="1" dirty="0">
                <a:solidFill>
                  <a:srgbClr val="C00000"/>
                </a:solidFill>
                <a:latin typeface="Arial" charset="0"/>
              </a:rPr>
              <a:t>支持假的老师</a:t>
            </a:r>
            <a:r>
              <a:rPr lang="zh-CN" altLang="en-US" sz="3200" b="1" dirty="0">
                <a:solidFill>
                  <a:srgbClr val="000000"/>
                </a:solidFill>
                <a:latin typeface="Arial"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但是</a:t>
            </a:r>
            <a:r>
              <a:rPr lang="zh-CN" altLang="en-US" sz="3200" b="1" dirty="0">
                <a:solidFill>
                  <a:srgbClr val="0070C0"/>
                </a:solidFill>
                <a:latin typeface="Arial" charset="0"/>
              </a:rPr>
              <a:t>约翰三书</a:t>
            </a:r>
            <a:r>
              <a:rPr lang="zh-CN" altLang="en-US" sz="3200" b="1" dirty="0">
                <a:solidFill>
                  <a:srgbClr val="000000"/>
                </a:solidFill>
                <a:latin typeface="Arial" charset="0"/>
              </a:rPr>
              <a:t>却事情的“反面”也提出来</a:t>
            </a:r>
            <a:r>
              <a:rPr lang="en-US" altLang="zh-CN" sz="3200" b="1" dirty="0">
                <a:solidFill>
                  <a:srgbClr val="000000"/>
                </a:solidFill>
                <a:latin typeface="Arial" charset="0"/>
              </a:rPr>
              <a:t>: </a:t>
            </a:r>
            <a:r>
              <a:rPr lang="zh-CN" altLang="en-US" sz="3200" b="1" dirty="0">
                <a:solidFill>
                  <a:srgbClr val="000000"/>
                </a:solidFill>
                <a:latin typeface="Arial" charset="0"/>
              </a:rPr>
              <a:t>信徒应该</a:t>
            </a:r>
            <a:r>
              <a:rPr lang="zh-CN" altLang="en-US" sz="3200" b="1" dirty="0">
                <a:solidFill>
                  <a:srgbClr val="0070C0"/>
                </a:solidFill>
                <a:latin typeface="Arial" charset="0"/>
              </a:rPr>
              <a:t>支持真正的传教士</a:t>
            </a:r>
            <a:r>
              <a:rPr lang="zh-CN" altLang="en-US" sz="3200" b="1" dirty="0">
                <a:solidFill>
                  <a:srgbClr val="000000"/>
                </a:solidFill>
                <a:latin typeface="Arial" charset="0"/>
              </a:rPr>
              <a:t>老师。</a:t>
            </a:r>
            <a:endParaRPr lang="en-US" altLang="zh-CN" sz="3200" b="1" dirty="0">
              <a:solidFill>
                <a:srgbClr val="000000"/>
              </a:solidFill>
              <a:latin typeface="Arial" charset="0"/>
            </a:endParaRPr>
          </a:p>
        </p:txBody>
      </p:sp>
    </p:spTree>
    <p:extLst>
      <p:ext uri="{BB962C8B-B14F-4D97-AF65-F5344CB8AC3E}">
        <p14:creationId xmlns:p14="http://schemas.microsoft.com/office/powerpoint/2010/main" val="14186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8727880"/>
              </p:ext>
            </p:extLst>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478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问安　</a:t>
            </a:r>
            <a:r>
              <a:rPr lang="en-US" sz="4000" b="1" dirty="0">
                <a:solidFill>
                  <a:schemeClr val="bg1"/>
                </a:solidFill>
                <a:latin typeface="Arial" charset="0"/>
                <a:ea typeface="ＭＳ Ｐゴシック" charset="0"/>
                <a:cs typeface="ＭＳ Ｐゴシック" charset="0"/>
              </a:rPr>
              <a:t>(1-4 </a:t>
            </a:r>
            <a:r>
              <a:rPr lang="zh-CN" altLang="en-US" sz="4000" b="1" dirty="0">
                <a:solidFill>
                  <a:schemeClr val="bg1"/>
                </a:solidFill>
                <a:latin typeface="Arial" charset="0"/>
                <a:ea typeface="ＭＳ Ｐゴシック" charset="0"/>
                <a:cs typeface="ＭＳ Ｐゴシック" charset="0"/>
              </a:rPr>
              <a:t>ＣＮＶＳ</a:t>
            </a:r>
            <a:r>
              <a:rPr lang="en-US" sz="4000" b="1" dirty="0">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FFFFFF"/>
                </a:solidFill>
                <a:latin typeface="Arial" charset="0"/>
              </a:rPr>
              <a:t>我这作长老的写信给亲爱的该犹，就是我在</a:t>
            </a:r>
            <a:r>
              <a:rPr lang="zh-CN" altLang="en-US" sz="3200" b="1" dirty="0">
                <a:solidFill>
                  <a:srgbClr val="FFFF00"/>
                </a:solidFill>
                <a:latin typeface="Arial" charset="0"/>
              </a:rPr>
              <a:t>真理</a:t>
            </a:r>
            <a:r>
              <a:rPr lang="zh-CN" altLang="en-US" sz="3200" b="1" dirty="0">
                <a:solidFill>
                  <a:srgbClr val="FFFFFF"/>
                </a:solidFill>
                <a:latin typeface="Arial" charset="0"/>
              </a:rPr>
              <a:t>中所爱的。 </a:t>
            </a:r>
            <a:r>
              <a:rPr lang="en-US" altLang="zh-CN" sz="3200" b="1" baseline="30000" dirty="0">
                <a:solidFill>
                  <a:srgbClr val="FFFFFF"/>
                </a:solidFill>
                <a:latin typeface="Arial" charset="0"/>
              </a:rPr>
              <a:t>2 </a:t>
            </a:r>
            <a:r>
              <a:rPr lang="zh-CN" altLang="en-US" sz="3200" b="1" dirty="0">
                <a:solidFill>
                  <a:srgbClr val="FFFFFF"/>
                </a:solidFill>
                <a:latin typeface="Arial" charset="0"/>
              </a:rPr>
              <a:t>亲爱的，我祝你凡事亨通，身体健壮，正如你的灵魂安泰一样。</a:t>
            </a:r>
            <a:endParaRPr lang="en-US" altLang="zh-CN" sz="3200" b="1" dirty="0">
              <a:solidFill>
                <a:srgbClr val="FFFFFF"/>
              </a:solidFill>
              <a:latin typeface="Arial"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baseline="30000" dirty="0">
                <a:solidFill>
                  <a:srgbClr val="FFFFFF"/>
                </a:solidFill>
                <a:latin typeface="Arial" charset="0"/>
              </a:rPr>
              <a:t>3</a:t>
            </a:r>
            <a:r>
              <a:rPr lang="zh-CN" altLang="en-US" sz="4000" b="1" dirty="0">
                <a:solidFill>
                  <a:srgbClr val="FFFFFF"/>
                </a:solidFill>
                <a:latin typeface="Arial" charset="0"/>
              </a:rPr>
              <a:t>有些弟兄来到，证实你心中存有</a:t>
            </a:r>
            <a:r>
              <a:rPr lang="zh-CN" altLang="en-US" sz="4000" b="1" dirty="0">
                <a:solidFill>
                  <a:srgbClr val="FFFF00"/>
                </a:solidFill>
                <a:latin typeface="Arial" charset="0"/>
              </a:rPr>
              <a:t>真理</a:t>
            </a:r>
            <a:r>
              <a:rPr lang="zh-CN" altLang="en-US" sz="4000" b="1" dirty="0">
                <a:solidFill>
                  <a:srgbClr val="FFFFFF"/>
                </a:solidFill>
                <a:latin typeface="Arial" charset="0"/>
              </a:rPr>
              <a:t>，就是你按真理行事，我就非常欣慰。 </a:t>
            </a:r>
            <a:r>
              <a:rPr lang="en-US" altLang="zh-CN" sz="4000" b="1" baseline="30000" dirty="0">
                <a:solidFill>
                  <a:srgbClr val="FFFFFF"/>
                </a:solidFill>
                <a:latin typeface="Arial" charset="0"/>
              </a:rPr>
              <a:t>4</a:t>
            </a:r>
            <a:r>
              <a:rPr lang="en-US" altLang="zh-CN" sz="4000" b="1" dirty="0">
                <a:solidFill>
                  <a:srgbClr val="FFFFFF"/>
                </a:solidFill>
                <a:latin typeface="Arial" charset="0"/>
              </a:rPr>
              <a:t> </a:t>
            </a:r>
            <a:r>
              <a:rPr lang="zh-CN" altLang="en-US" sz="4000" b="1" dirty="0">
                <a:solidFill>
                  <a:srgbClr val="FFFFFF"/>
                </a:solidFill>
                <a:latin typeface="Arial" charset="0"/>
              </a:rPr>
              <a:t>我听见我的儿女按</a:t>
            </a:r>
            <a:r>
              <a:rPr lang="zh-CN" altLang="en-US" sz="4000" b="1" dirty="0">
                <a:solidFill>
                  <a:srgbClr val="FFFF00"/>
                </a:solidFill>
                <a:latin typeface="Arial" charset="0"/>
              </a:rPr>
              <a:t>真理</a:t>
            </a:r>
            <a:r>
              <a:rPr lang="zh-CN" altLang="en-US" sz="4000" b="1" dirty="0">
                <a:solidFill>
                  <a:srgbClr val="FFFFFF"/>
                </a:solidFill>
                <a:latin typeface="Arial" charset="0"/>
              </a:rPr>
              <a:t>行事，我的喜乐没有比这更大的了。</a:t>
            </a:r>
            <a:r>
              <a:rPr lang="en-US" altLang="zh-CN" sz="4000" b="1" dirty="0">
                <a:solidFill>
                  <a:srgbClr val="FFFFFF"/>
                </a:solidFill>
                <a:latin typeface="Arial"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427016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2996952"/>
          </a:xfrm>
        </p:spPr>
        <p:txBody>
          <a:bodyPr/>
          <a:lstStyle/>
          <a:p>
            <a:pPr>
              <a:defRPr/>
            </a:pPr>
            <a:r>
              <a:rPr lang="zh-CN" altLang="en-US" sz="8000" b="1" i="1" dirty="0">
                <a:effectLst>
                  <a:glow rad="101600">
                    <a:schemeClr val="bg1">
                      <a:alpha val="94000"/>
                    </a:schemeClr>
                  </a:glow>
                </a:effectLst>
              </a:rPr>
              <a:t>我们如何</a:t>
            </a:r>
            <a:r>
              <a:rPr lang="zh-CN" altLang="en-US" sz="8000" b="1" i="1" dirty="0">
                <a:solidFill>
                  <a:srgbClr val="FFFF00"/>
                </a:solidFill>
                <a:effectLst>
                  <a:glow rad="101600">
                    <a:schemeClr val="bg1">
                      <a:alpha val="94000"/>
                    </a:schemeClr>
                  </a:glow>
                </a:effectLst>
              </a:rPr>
              <a:t>顺服</a:t>
            </a:r>
            <a:r>
              <a:rPr lang="zh-CN" altLang="en-US" sz="8000" b="1" i="1" dirty="0">
                <a:effectLst>
                  <a:glow rad="101600">
                    <a:schemeClr val="bg1">
                      <a:alpha val="94000"/>
                    </a:schemeClr>
                  </a:glow>
                </a:effectLst>
              </a:rPr>
              <a:t>神的真理？</a:t>
            </a:r>
            <a:endParaRPr lang="en-US" sz="8000" b="1" dirty="0">
              <a:effectLst>
                <a:glow rad="101600">
                  <a:schemeClr val="bg1">
                    <a:alpha val="94000"/>
                  </a:schemeClr>
                </a:glow>
              </a:effectLst>
            </a:endParaRPr>
          </a:p>
        </p:txBody>
      </p:sp>
      <p:sp>
        <p:nvSpPr>
          <p:cNvPr id="3" name="Title 1"/>
          <p:cNvSpPr txBox="1">
            <a:spLocks/>
          </p:cNvSpPr>
          <p:nvPr/>
        </p:nvSpPr>
        <p:spPr bwMode="auto">
          <a:xfrm rot="-1055688">
            <a:off x="0" y="4127500"/>
            <a:ext cx="9144000" cy="14859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800" b="1" dirty="0" err="1">
                <a:solidFill>
                  <a:srgbClr val="E3EBF1"/>
                </a:solidFill>
                <a:latin typeface="26" charset="0"/>
              </a:rPr>
              <a:t>三种方法</a:t>
            </a:r>
            <a:r>
              <a:rPr kumimoji="0" lang="en-US" sz="8800" b="1" i="0" u="none" strike="noStrike" kern="1200" cap="none" spc="0" normalizeH="0" baseline="0" noProof="0" dirty="0">
                <a:ln>
                  <a:noFill/>
                </a:ln>
                <a:solidFill>
                  <a:srgbClr val="E3EBF1"/>
                </a:solidFill>
                <a:effectLst/>
                <a:uLnTx/>
                <a:uFillTx/>
                <a:latin typeface="26" charset="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grpSp>
        <p:nvGrpSpPr>
          <p:cNvPr id="5" name="Group 4"/>
          <p:cNvGrpSpPr>
            <a:grpSpLocks/>
          </p:cNvGrpSpPr>
          <p:nvPr/>
        </p:nvGrpSpPr>
        <p:grpSpPr bwMode="auto">
          <a:xfrm>
            <a:off x="0" y="1752600"/>
            <a:ext cx="3216275" cy="3170099"/>
            <a:chOff x="0" y="1752600"/>
            <a:chExt cx="3216560" cy="3169802"/>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41" name="Text Box 9"/>
            <p:cNvSpPr txBox="1">
              <a:spLocks noChangeArrowheads="1"/>
            </p:cNvSpPr>
            <p:nvPr/>
          </p:nvSpPr>
          <p:spPr bwMode="auto">
            <a:xfrm>
              <a:off x="0" y="1752600"/>
              <a:ext cx="2556101" cy="3169802"/>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低米丢</a:t>
              </a:r>
              <a:r>
                <a:rPr lang="zh-CN" altLang="en-US" sz="4000" b="1" dirty="0">
                  <a:solidFill>
                    <a:srgbClr val="FFFFFF"/>
                  </a:solidFill>
                  <a:effectLst>
                    <a:outerShdw blurRad="38100" dist="38100" dir="2700000" algn="tl">
                      <a:srgbClr val="000000">
                        <a:alpha val="43137"/>
                      </a:srgbClr>
                    </a:outerShdw>
                  </a:effectLst>
                  <a:latin typeface="Arial" charset="0"/>
                </a:rPr>
                <a:t>是教会应该支持的传教士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 12) </a:t>
              </a:r>
              <a:r>
                <a:rPr lang="zh-CN" altLang="en-US" sz="4000" b="1" dirty="0">
                  <a:solidFill>
                    <a:srgbClr val="FFFFFF"/>
                  </a:solidFill>
                  <a:effectLst>
                    <a:outerShdw blurRad="38100" dist="38100" dir="2700000" algn="tl">
                      <a:srgbClr val="000000">
                        <a:alpha val="43137"/>
                      </a:srgbClr>
                    </a:outerShdw>
                  </a:effectLst>
                  <a:latin typeface="Arial" charset="0"/>
                </a:rPr>
                <a:t>。</a:t>
              </a:r>
            </a:p>
          </p:txBody>
        </p:sp>
      </p:grpSp>
      <p:grpSp>
        <p:nvGrpSpPr>
          <p:cNvPr id="3" name="Group 2"/>
          <p:cNvGrpSpPr>
            <a:grpSpLocks/>
          </p:cNvGrpSpPr>
          <p:nvPr/>
        </p:nvGrpSpPr>
        <p:grpSpPr bwMode="auto">
          <a:xfrm>
            <a:off x="3348038" y="4400551"/>
            <a:ext cx="5846762" cy="1982093"/>
            <a:chOff x="3347864" y="4400550"/>
            <a:chExt cx="5846676" cy="1981790"/>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36" name="Text Box 4"/>
            <p:cNvSpPr txBox="1">
              <a:spLocks noChangeArrowheads="1"/>
            </p:cNvSpPr>
            <p:nvPr/>
          </p:nvSpPr>
          <p:spPr bwMode="auto">
            <a:xfrm>
              <a:off x="3347864" y="5305287"/>
              <a:ext cx="5846676" cy="1077053"/>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3200" b="1" u="sng" dirty="0">
                  <a:solidFill>
                    <a:srgbClr val="FFFFFF"/>
                  </a:solidFill>
                  <a:effectLst>
                    <a:outerShdw blurRad="38100" dist="38100" dir="2700000" algn="tl">
                      <a:srgbClr val="000000">
                        <a:alpha val="43137"/>
                      </a:srgbClr>
                    </a:outerShdw>
                  </a:effectLst>
                  <a:latin typeface="Arial" charset="0"/>
                </a:rPr>
                <a:t>该犹</a:t>
              </a:r>
              <a:r>
                <a:rPr lang="zh-CN" altLang="en-US" sz="3200" b="1" dirty="0">
                  <a:solidFill>
                    <a:srgbClr val="FFFFFF"/>
                  </a:solidFill>
                  <a:effectLst>
                    <a:outerShdw blurRad="38100" dist="38100" dir="2700000" algn="tl">
                      <a:srgbClr val="000000">
                        <a:alpha val="43137"/>
                      </a:srgbClr>
                    </a:outerShdw>
                  </a:effectLst>
                  <a:latin typeface="Arial" charset="0"/>
                </a:rPr>
                <a:t>是真心诚意地支持传教士的一个虔诚人的人</a:t>
              </a:r>
              <a:r>
                <a:rPr lang="en-US" altLang="zh-CN" sz="3200" b="1" dirty="0">
                  <a:solidFill>
                    <a:srgbClr val="FFFFFF"/>
                  </a:solidFill>
                  <a:effectLst>
                    <a:outerShdw blurRad="38100" dist="38100" dir="2700000" algn="tl">
                      <a:srgbClr val="000000">
                        <a:alpha val="43137"/>
                      </a:srgbClr>
                    </a:outerShdw>
                  </a:effectLst>
                  <a:latin typeface="Arial" charset="0"/>
                </a:rPr>
                <a:t>(vv. 1-8) </a:t>
              </a:r>
            </a:p>
          </p:txBody>
        </p:sp>
      </p:grpSp>
      <p:sp>
        <p:nvSpPr>
          <p:cNvPr id="238598" name="Rectangle 5"/>
          <p:cNvSpPr>
            <a:spLocks noChangeArrowheads="1"/>
          </p:cNvSpPr>
          <p:nvPr/>
        </p:nvSpPr>
        <p:spPr bwMode="auto">
          <a:xfrm>
            <a:off x="1056460" y="0"/>
            <a:ext cx="5716629" cy="46166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b="1" dirty="0">
                <a:solidFill>
                  <a:srgbClr val="000000"/>
                </a:solidFill>
                <a:latin typeface="Arial" charset="0"/>
                <a:ea typeface="ＭＳ Ｐゴシック" charset="0"/>
              </a:rPr>
              <a:t>这封温暖</a:t>
            </a:r>
            <a:r>
              <a:rPr lang="en-US" altLang="zh-CN"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亲切的信件围旋在三个人之间</a:t>
            </a:r>
            <a:r>
              <a:rPr lang="en-US" altLang="zh-CN" b="1" dirty="0">
                <a:solidFill>
                  <a:srgbClr val="000000"/>
                </a:solidFill>
                <a:latin typeface="Arial" charset="0"/>
                <a:ea typeface="ＭＳ Ｐゴシック" charset="0"/>
              </a:rPr>
              <a:t>:</a:t>
            </a:r>
          </a:p>
        </p:txBody>
      </p:sp>
      <p:grpSp>
        <p:nvGrpSpPr>
          <p:cNvPr id="4" name="Group 3"/>
          <p:cNvGrpSpPr>
            <a:grpSpLocks/>
          </p:cNvGrpSpPr>
          <p:nvPr/>
        </p:nvGrpSpPr>
        <p:grpSpPr bwMode="auto">
          <a:xfrm>
            <a:off x="5337175" y="404813"/>
            <a:ext cx="3806825" cy="4401205"/>
            <a:chOff x="5336721" y="404664"/>
            <a:chExt cx="3807279" cy="4401429"/>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2" name="Text Box 8"/>
            <p:cNvSpPr txBox="1">
              <a:spLocks noChangeArrowheads="1"/>
            </p:cNvSpPr>
            <p:nvPr/>
          </p:nvSpPr>
          <p:spPr bwMode="auto">
            <a:xfrm>
              <a:off x="5940043" y="404664"/>
              <a:ext cx="3203957" cy="4401429"/>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丢特腓</a:t>
              </a:r>
              <a:r>
                <a:rPr lang="zh-CN" altLang="en-US" sz="4000" b="1" dirty="0">
                  <a:solidFill>
                    <a:srgbClr val="FFFFFF"/>
                  </a:solidFill>
                  <a:effectLst>
                    <a:outerShdw blurRad="38100" dist="38100" dir="2700000" algn="tl">
                      <a:srgbClr val="000000">
                        <a:alpha val="43137"/>
                      </a:srgbClr>
                    </a:outerShdw>
                  </a:effectLst>
                  <a:latin typeface="Arial" charset="0"/>
                </a:rPr>
                <a:t>是个世俗的信徒</a:t>
              </a:r>
              <a:r>
                <a:rPr lang="en-US" altLang="zh-CN" sz="4000" b="1" dirty="0">
                  <a:solidFill>
                    <a:srgbClr val="FFFFFF"/>
                  </a:solidFill>
                  <a:effectLst>
                    <a:outerShdw blurRad="38100" dist="38100" dir="2700000" algn="tl">
                      <a:srgbClr val="000000">
                        <a:alpha val="43137"/>
                      </a:srgbClr>
                    </a:outerShdw>
                  </a:effectLst>
                  <a:latin typeface="Arial" charset="0"/>
                </a:rPr>
                <a:t>,</a:t>
              </a:r>
              <a:r>
                <a:rPr lang="zh-CN" altLang="en-US" sz="4000" b="1" dirty="0">
                  <a:solidFill>
                    <a:srgbClr val="FFFFFF"/>
                  </a:solidFill>
                  <a:effectLst>
                    <a:outerShdw blurRad="38100" dist="38100" dir="2700000" algn="tl">
                      <a:srgbClr val="000000">
                        <a:alpha val="43137"/>
                      </a:srgbClr>
                    </a:outerShdw>
                  </a:effectLst>
                  <a:latin typeface="Arial" charset="0"/>
                </a:rPr>
                <a:t>他反对该犹和其它信徒的好客来接待传教士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(vv. 9-11)</a:t>
              </a:r>
              <a:endParaRPr lang="zh-CN" altLang="en-US" sz="4000" b="1" dirty="0">
                <a:solidFill>
                  <a:srgbClr val="FFFFFF"/>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7941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4125199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bg/>
                                          </p:spTgt>
                                        </p:tgtEl>
                                        <p:attrNameLst>
                                          <p:attrName>style.visibility</p:attrName>
                                        </p:attrNameLst>
                                      </p:cBhvr>
                                      <p:to>
                                        <p:strVal val="visible"/>
                                      </p:to>
                                    </p:set>
                                    <p:anim calcmode="lin" valueType="num">
                                      <p:cBhvr additive="base">
                                        <p:cTn id="7"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41">
                                            <p:txEl>
                                              <p:pRg st="0" end="0"/>
                                            </p:txEl>
                                          </p:spTgt>
                                        </p:tgtEl>
                                        <p:attrNameLst>
                                          <p:attrName>style.visibility</p:attrName>
                                        </p:attrNameLst>
                                      </p:cBhvr>
                                      <p:to>
                                        <p:strVal val="visible"/>
                                      </p:to>
                                    </p:set>
                                    <p:anim calcmode="lin" valueType="num">
                                      <p:cBhvr additive="base">
                                        <p:cTn id="11"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41">
                                            <p:txEl>
                                              <p:pRg st="1" end="1"/>
                                            </p:txEl>
                                          </p:spTgt>
                                        </p:tgtEl>
                                        <p:attrNameLst>
                                          <p:attrName>style.visibility</p:attrName>
                                        </p:attrNameLst>
                                      </p:cBhvr>
                                      <p:to>
                                        <p:strVal val="visible"/>
                                      </p:to>
                                    </p:set>
                                    <p:anim calcmode="lin" valueType="num">
                                      <p:cBhvr additive="base">
                                        <p:cTn id="15"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441">
                                            <p:txEl>
                                              <p:pRg st="2" end="2"/>
                                            </p:txEl>
                                          </p:spTgt>
                                        </p:tgtEl>
                                        <p:attrNameLst>
                                          <p:attrName>style.visibility</p:attrName>
                                        </p:attrNameLst>
                                      </p:cBhvr>
                                      <p:to>
                                        <p:strVal val="visible"/>
                                      </p:to>
                                    </p:set>
                                    <p:anim calcmode="lin" valueType="num">
                                      <p:cBhvr additive="base">
                                        <p:cTn id="19"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41">
                                            <p:txEl>
                                              <p:pRg st="3" end="3"/>
                                            </p:txEl>
                                          </p:spTgt>
                                        </p:tgtEl>
                                        <p:attrNameLst>
                                          <p:attrName>style.visibility</p:attrName>
                                        </p:attrNameLst>
                                      </p:cBhvr>
                                      <p:to>
                                        <p:strVal val="visible"/>
                                      </p:to>
                                    </p:set>
                                    <p:anim calcmode="lin" valueType="num">
                                      <p:cBhvr additive="base">
                                        <p:cTn id="23"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441">
                                            <p:txEl>
                                              <p:pRg st="4" end="4"/>
                                            </p:txEl>
                                          </p:spTgt>
                                        </p:tgtEl>
                                        <p:attrNameLst>
                                          <p:attrName>style.visibility</p:attrName>
                                        </p:attrNameLst>
                                      </p:cBhvr>
                                      <p:to>
                                        <p:strVal val="visible"/>
                                      </p:to>
                                    </p:set>
                                    <p:anim calcmode="lin" valueType="num">
                                      <p:cBhvr additive="base">
                                        <p:cTn id="27"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441"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8038" y="0"/>
            <a:ext cx="22320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36" name="Text Box 4"/>
          <p:cNvSpPr txBox="1">
            <a:spLocks noChangeArrowheads="1"/>
          </p:cNvSpPr>
          <p:nvPr/>
        </p:nvSpPr>
        <p:spPr bwMode="auto">
          <a:xfrm>
            <a:off x="0" y="1335088"/>
            <a:ext cx="3348038" cy="353943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亲爱的朋友，你照顾那些经过你这里的旅行教师，显明了你在神面前是忠心的，虽然他们是陌生人。 他们已经告诉教会你在爱心上的表现。</a:t>
            </a: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 </a:t>
            </a:r>
          </a:p>
        </p:txBody>
      </p:sp>
      <p:sp>
        <p:nvSpPr>
          <p:cNvPr id="240645" name="Rectangle 5"/>
          <p:cNvSpPr>
            <a:spLocks noChangeArrowheads="1"/>
          </p:cNvSpPr>
          <p:nvPr/>
        </p:nvSpPr>
        <p:spPr bwMode="auto">
          <a:xfrm>
            <a:off x="1219200" y="53209"/>
            <a:ext cx="2672526"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3600" b="1" dirty="0">
                <a:solidFill>
                  <a:srgbClr val="000000"/>
                </a:solidFill>
                <a:latin typeface="Arial" charset="0"/>
                <a:ea typeface="ＭＳ Ｐゴシック" charset="0"/>
              </a:rPr>
              <a:t>Gaius</a:t>
            </a:r>
            <a:r>
              <a:rPr lang="zh-CN" altLang="en-US" sz="3600" b="1" dirty="0">
                <a:solidFill>
                  <a:srgbClr val="000000"/>
                </a:solidFill>
                <a:latin typeface="Arial" charset="0"/>
                <a:ea typeface="ＭＳ Ｐゴシック" charset="0"/>
              </a:rPr>
              <a:t> </a:t>
            </a:r>
            <a:r>
              <a:rPr lang="zh-CN" altLang="en-US" sz="2800" dirty="0"/>
              <a:t>该犹斯</a:t>
            </a:r>
            <a:endParaRPr lang="en-US" sz="3600" b="1" dirty="0">
              <a:solidFill>
                <a:srgbClr val="000000"/>
              </a:solidFill>
              <a:latin typeface="Arial" charset="0"/>
              <a:ea typeface="ＭＳ Ｐゴシック" charset="0"/>
            </a:endParaRPr>
          </a:p>
        </p:txBody>
      </p:sp>
      <p:sp>
        <p:nvSpPr>
          <p:cNvPr id="7" name="Text Box 4"/>
          <p:cNvSpPr txBox="1">
            <a:spLocks noChangeArrowheads="1"/>
          </p:cNvSpPr>
          <p:nvPr/>
        </p:nvSpPr>
        <p:spPr bwMode="auto">
          <a:xfrm>
            <a:off x="5580063" y="1335088"/>
            <a:ext cx="3384550" cy="2677656"/>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请继续以取悦神的方式供应这些教师的需要，因为他们是为主而行路的，并且他们不接受非信徒的任何帮助。</a:t>
            </a:r>
            <a:r>
              <a:rPr lang="ru-RU" altLang="zh-CN" sz="2800" b="1" dirty="0">
                <a:solidFill>
                  <a:srgbClr val="FFFFFF"/>
                </a:solidFill>
                <a:effectLst>
                  <a:outerShdw blurRad="38100" dist="38100" dir="2700000" algn="tl">
                    <a:srgbClr val="000000">
                      <a:alpha val="43137"/>
                    </a:srgbClr>
                  </a:outerShdw>
                </a:effectLst>
                <a:latin typeface="Arial" charset="0"/>
              </a:rPr>
              <a:t>"</a:t>
            </a:r>
            <a:endParaRPr lang="en-US" altLang="zh-CN" sz="28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2229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zh-CN" altLang="en-US" sz="6000" b="1" i="1" dirty="0">
                <a:solidFill>
                  <a:srgbClr val="E3EBF1"/>
                </a:solidFill>
                <a:latin typeface="26" charset="0"/>
              </a:rPr>
              <a:t>对你来说，什么更重要？</a:t>
            </a:r>
            <a:endParaRPr lang="en-US" sz="6000" b="1" i="1" dirty="0">
              <a:solidFill>
                <a:srgbClr val="E3EBF1"/>
              </a:solidFill>
              <a:latin typeface="26"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3536950"/>
            <a:ext cx="44069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3716338"/>
            <a:ext cx="4706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zh-CN" altLang="en-US" sz="7200" b="1" i="1" dirty="0">
                <a:solidFill>
                  <a:srgbClr val="E3EBF1"/>
                </a:solidFill>
                <a:latin typeface="26" charset="0"/>
              </a:rPr>
              <a:t>能力 还是 正直？</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915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a:t>明信片的</a:t>
            </a:r>
            <a:r>
              <a:rPr lang="zh-CN" altLang="en-US">
                <a:ea typeface="SimSun" pitchFamily="2" charset="-122"/>
              </a:rPr>
              <a:t>主要内容</a:t>
            </a:r>
          </a:p>
        </p:txBody>
      </p:sp>
      <p:sp>
        <p:nvSpPr>
          <p:cNvPr id="25603" name="Rectangle 3"/>
          <p:cNvSpPr>
            <a:spLocks noGrp="1" noChangeArrowheads="1"/>
          </p:cNvSpPr>
          <p:nvPr>
            <p:ph type="body" idx="1"/>
          </p:nvPr>
        </p:nvSpPr>
        <p:spPr>
          <a:xfrm>
            <a:off x="1062038" y="1766888"/>
            <a:ext cx="5491162" cy="5091112"/>
          </a:xfrm>
        </p:spPr>
        <p:txBody>
          <a:bodyPr/>
          <a:lstStyle/>
          <a:p>
            <a:pPr eaLnBrk="1" hangingPunct="1"/>
            <a:r>
              <a:rPr lang="ja-JP" altLang="en-US"/>
              <a:t>关键词</a:t>
            </a:r>
            <a:r>
              <a:rPr lang="en-US" altLang="ja-JP"/>
              <a:t>: </a:t>
            </a:r>
            <a:r>
              <a:rPr lang="ja-JP" altLang="en-US"/>
              <a:t>传教士</a:t>
            </a:r>
            <a:endParaRPr lang="en-US" altLang="zh-CN">
              <a:ea typeface="SimSun" pitchFamily="2" charset="-122"/>
            </a:endParaRPr>
          </a:p>
          <a:p>
            <a:pPr eaLnBrk="1" hangingPunct="1"/>
            <a:r>
              <a:rPr lang="ja-JP" altLang="en-US"/>
              <a:t>关键</a:t>
            </a:r>
            <a:r>
              <a:rPr lang="zh-CN" altLang="en-US">
                <a:ea typeface="SimSun" pitchFamily="2" charset="-122"/>
              </a:rPr>
              <a:t>经文</a:t>
            </a:r>
            <a:r>
              <a:rPr lang="en-US" altLang="ja-JP"/>
              <a:t>:</a:t>
            </a:r>
          </a:p>
          <a:p>
            <a:pPr eaLnBrk="1" hangingPunct="1">
              <a:buFontTx/>
              <a:buNone/>
            </a:pPr>
            <a:r>
              <a:rPr lang="en-US" altLang="en-US"/>
              <a:t>	“</a:t>
            </a:r>
            <a:r>
              <a:rPr lang="zh-CN" altLang="en-US">
                <a:ea typeface="SimSun" pitchFamily="2" charset="-122"/>
              </a:rPr>
              <a:t>所以我们应该接待这样的人，叫我们与他们一同为真理做工。</a:t>
            </a:r>
            <a:r>
              <a:rPr lang="en-US" altLang="ja-JP"/>
              <a:t>” </a:t>
            </a:r>
          </a:p>
          <a:p>
            <a:pPr algn="r" eaLnBrk="1" hangingPunct="1">
              <a:buFontTx/>
              <a:buNone/>
            </a:pPr>
            <a:r>
              <a:rPr lang="en-US" altLang="zh-CN">
                <a:ea typeface="SimSun" pitchFamily="2" charset="-122"/>
              </a:rPr>
              <a:t>(</a:t>
            </a:r>
            <a:r>
              <a:rPr lang="zh-CN" altLang="en-US">
                <a:ea typeface="SimSun" pitchFamily="2" charset="-122"/>
              </a:rPr>
              <a:t>约翰三书第</a:t>
            </a:r>
            <a:r>
              <a:rPr lang="en-US" altLang="zh-CN">
                <a:ea typeface="SimSun" pitchFamily="2" charset="-122"/>
              </a:rPr>
              <a:t>8</a:t>
            </a:r>
            <a:r>
              <a:rPr lang="zh-CN" altLang="en-US">
                <a:ea typeface="SimSun" pitchFamily="2" charset="-122"/>
              </a:rPr>
              <a:t>节</a:t>
            </a:r>
            <a:r>
              <a:rPr lang="en-US" altLang="zh-CN">
                <a:ea typeface="SimSun" pitchFamily="2" charset="-122"/>
              </a:rPr>
              <a:t>)</a:t>
            </a:r>
          </a:p>
        </p:txBody>
      </p:sp>
      <p:pic>
        <p:nvPicPr>
          <p:cNvPr id="25604" name="Picture 4" descr="j033675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430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j02333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733425"/>
            <a:ext cx="16002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j028755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j03405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11"/>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err="1">
                <a:cs typeface="+mj-cs"/>
              </a:rPr>
              <a:t>你会为此祈祷吗</a:t>
            </a:r>
            <a:r>
              <a:rPr lang="en-US" sz="3600" b="1" dirty="0">
                <a:cs typeface="+mj-cs"/>
              </a:rPr>
              <a:t>?</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a:solidFill>
            <a:schemeClr val="tx1">
              <a:alpha val="30000"/>
            </a:schemeClr>
          </a:solidFill>
        </p:spPr>
      </p:pic>
      <p:sp>
        <p:nvSpPr>
          <p:cNvPr id="3" name="文本框 2">
            <a:extLst>
              <a:ext uri="{FF2B5EF4-FFF2-40B4-BE49-F238E27FC236}">
                <a16:creationId xmlns:a16="http://schemas.microsoft.com/office/drawing/2014/main" id="{7C9D521A-1063-6EB0-A1D5-8F2B695E9B68}"/>
              </a:ext>
            </a:extLst>
          </p:cNvPr>
          <p:cNvSpPr txBox="1"/>
          <p:nvPr/>
        </p:nvSpPr>
        <p:spPr>
          <a:xfrm>
            <a:off x="838200" y="1711607"/>
            <a:ext cx="2441694" cy="1274195"/>
          </a:xfrm>
          <a:prstGeom prst="rect">
            <a:avLst/>
          </a:prstGeom>
          <a:solidFill>
            <a:schemeClr val="tx1">
              <a:alpha val="49075"/>
            </a:schemeClr>
          </a:solidFill>
        </p:spPr>
        <p:txBody>
          <a:bodyPr wrap="none" rtlCol="0">
            <a:spAutoFit/>
          </a:bodyPr>
          <a:lstStyle/>
          <a:p>
            <a:r>
              <a:rPr lang="zh-CN" altLang="en-US" dirty="0"/>
              <a:t>“为穆斯林世界</a:t>
            </a:r>
            <a:endParaRPr lang="en-US" altLang="zh-CN" dirty="0"/>
          </a:p>
          <a:p>
            <a:r>
              <a:rPr lang="zh-CN" altLang="en-US" sz="4400" dirty="0"/>
              <a:t>祈祷</a:t>
            </a:r>
            <a:r>
              <a:rPr lang="en-US" altLang="zh-CN" sz="4400" dirty="0"/>
              <a:t>30</a:t>
            </a:r>
            <a:r>
              <a:rPr lang="zh-CN" altLang="en-US" sz="4400" dirty="0"/>
              <a:t>天</a:t>
            </a:r>
          </a:p>
        </p:txBody>
      </p:sp>
      <p:sp>
        <p:nvSpPr>
          <p:cNvPr id="4" name="文本框 3">
            <a:extLst>
              <a:ext uri="{FF2B5EF4-FFF2-40B4-BE49-F238E27FC236}">
                <a16:creationId xmlns:a16="http://schemas.microsoft.com/office/drawing/2014/main" id="{6ACFEB0A-2466-1755-C89D-6DB37A678E10}"/>
              </a:ext>
            </a:extLst>
          </p:cNvPr>
          <p:cNvSpPr txBox="1"/>
          <p:nvPr/>
        </p:nvSpPr>
        <p:spPr>
          <a:xfrm>
            <a:off x="5105400" y="1295400"/>
            <a:ext cx="3817215" cy="1274195"/>
          </a:xfrm>
          <a:prstGeom prst="rect">
            <a:avLst/>
          </a:prstGeom>
          <a:solidFill>
            <a:schemeClr val="tx1">
              <a:alpha val="37958"/>
            </a:schemeClr>
          </a:solidFill>
          <a:ln>
            <a:noFill/>
          </a:ln>
        </p:spPr>
        <p:txBody>
          <a:bodyPr wrap="square" rtlCol="0">
            <a:spAutoFit/>
          </a:bodyPr>
          <a:lstStyle/>
          <a:p>
            <a:r>
              <a:rPr lang="en-US" altLang="zh-CN" dirty="0"/>
              <a:t>2017</a:t>
            </a:r>
            <a:r>
              <a:rPr lang="zh-CN" altLang="en-US" dirty="0"/>
              <a:t>年</a:t>
            </a:r>
            <a:r>
              <a:rPr lang="en-US" altLang="zh-CN" dirty="0"/>
              <a:t>5</a:t>
            </a:r>
            <a:r>
              <a:rPr lang="zh-CN" altLang="en-US" dirty="0"/>
              <a:t>月</a:t>
            </a:r>
            <a:r>
              <a:rPr lang="en-US" altLang="zh-CN" dirty="0"/>
              <a:t>27</a:t>
            </a:r>
            <a:r>
              <a:rPr lang="zh-CN" altLang="en-US" dirty="0"/>
              <a:t>日至</a:t>
            </a:r>
            <a:r>
              <a:rPr lang="en-US" altLang="zh-CN" dirty="0"/>
              <a:t>6</a:t>
            </a:r>
            <a:r>
              <a:rPr lang="zh-CN" altLang="en-US" dirty="0"/>
              <a:t>月</a:t>
            </a:r>
            <a:r>
              <a:rPr lang="en-US" altLang="zh-CN" dirty="0"/>
              <a:t>25</a:t>
            </a:r>
            <a:r>
              <a:rPr lang="zh-CN" altLang="en-US" dirty="0"/>
              <a:t>日</a:t>
            </a:r>
          </a:p>
          <a:p>
            <a:r>
              <a:rPr lang="zh-CN" altLang="en-US" dirty="0"/>
              <a:t>以信心、希望和爱为穆斯林世界祈祷</a:t>
            </a:r>
          </a:p>
        </p:txBody>
      </p:sp>
    </p:spTree>
    <p:extLst>
      <p:ext uri="{BB962C8B-B14F-4D97-AF65-F5344CB8AC3E}">
        <p14:creationId xmlns:p14="http://schemas.microsoft.com/office/powerpoint/2010/main" val="12802579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algn="l">
              <a:spcBef>
                <a:spcPct val="0"/>
              </a:spcBef>
            </a:pPr>
            <a:endParaRPr lang="en-US">
              <a:solidFill>
                <a:srgbClr val="000000"/>
              </a:solidFill>
              <a:latin typeface="Times New Roman" charset="0"/>
              <a:ea typeface="ＭＳ Ｐゴシック" charset="0"/>
            </a:endParaRPr>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zh-CN" altLang="en-US" dirty="0">
                <a:solidFill>
                  <a:schemeClr val="bg1"/>
                </a:solidFill>
                <a:latin typeface="Arial" charset="0"/>
                <a:ea typeface="ＭＳ Ｐゴシック" charset="0"/>
              </a:rPr>
              <a:t>我们的宣教机构</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952572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蒙古</a:t>
            </a:r>
            <a:endParaRPr lang="en-US" sz="1800" b="1" dirty="0">
              <a:solidFill>
                <a:srgbClr val="FFFFFF"/>
              </a:solidFill>
              <a:latin typeface="Arial" charset="0"/>
              <a:ea typeface="ＭＳ Ｐゴシック"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印度</a:t>
            </a:r>
            <a:endParaRPr lang="en-US" sz="1800" b="1" dirty="0">
              <a:solidFill>
                <a:srgbClr val="FFFFFF"/>
              </a:solidFill>
              <a:latin typeface="Arial" charset="0"/>
              <a:ea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缅甸</a:t>
            </a:r>
            <a:endParaRPr lang="en-US" sz="1800" b="1" dirty="0">
              <a:solidFill>
                <a:srgbClr val="FFFFFF"/>
              </a:solidFill>
              <a:latin typeface="Arial" charset="0"/>
              <a:ea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新神</a:t>
            </a:r>
            <a:endParaRPr lang="en-US" sz="1800" b="1" dirty="0">
              <a:solidFill>
                <a:srgbClr val="FFFFFF"/>
              </a:solidFill>
              <a:latin typeface="Arial"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新加坡</a:t>
            </a:r>
            <a:endParaRPr lang="en-US" sz="1800" b="1" dirty="0">
              <a:solidFill>
                <a:srgbClr val="FFFFFF"/>
              </a:solidFill>
              <a:latin typeface="Arial" charset="0"/>
              <a:ea typeface="ＭＳ Ｐゴシック"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美国</a:t>
            </a:r>
            <a:endParaRPr lang="en-US" sz="1800" b="1" dirty="0">
              <a:solidFill>
                <a:srgbClr val="FFFFFF"/>
              </a:solidFill>
              <a:latin typeface="Arial" charset="0"/>
              <a:ea typeface="ＭＳ Ｐゴシック"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中国</a:t>
            </a:r>
            <a:endParaRPr lang="en-US" sz="1800" b="1" dirty="0">
              <a:solidFill>
                <a:srgbClr val="FFFFFF"/>
              </a:solidFill>
              <a:latin typeface="Arial" charset="0"/>
              <a:ea typeface="ＭＳ Ｐゴシック"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越南</a:t>
            </a:r>
            <a:endParaRPr lang="en-US" sz="1800" b="1" dirty="0">
              <a:solidFill>
                <a:srgbClr val="FFFFFF"/>
              </a:solidFill>
              <a:latin typeface="Arial" charset="0"/>
              <a:ea typeface="ＭＳ Ｐゴシック"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马来西亚</a:t>
            </a:r>
            <a:endParaRPr lang="en-US" sz="1800" b="1" dirty="0">
              <a:solidFill>
                <a:srgbClr val="FFFFFF"/>
              </a:solidFill>
              <a:latin typeface="Arial" charset="0"/>
              <a:ea typeface="ＭＳ Ｐゴシック" charset="0"/>
            </a:endParaRPr>
          </a:p>
        </p:txBody>
      </p:sp>
      <p:pic>
        <p:nvPicPr>
          <p:cNvPr id="244750"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日本</a:t>
            </a:r>
            <a:endParaRPr lang="en-US" sz="1800" b="1" dirty="0">
              <a:solidFill>
                <a:srgbClr val="FFFFFF"/>
              </a:solidFill>
              <a:latin typeface="Arial" charset="0"/>
              <a:ea typeface="ＭＳ Ｐゴシック"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泰国</a:t>
            </a:r>
            <a:endParaRPr lang="en-US" sz="1800" b="1" dirty="0">
              <a:solidFill>
                <a:srgbClr val="FFFFFF"/>
              </a:solidFill>
              <a:latin typeface="Arial" charset="0"/>
              <a:ea typeface="ＭＳ Ｐゴシック"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菲律宾</a:t>
            </a:r>
            <a:endParaRPr lang="en-US" sz="1800" b="1" dirty="0">
              <a:solidFill>
                <a:srgbClr val="FFFFFF"/>
              </a:solidFill>
              <a:latin typeface="Arial" charset="0"/>
              <a:ea typeface="ＭＳ Ｐゴシック"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印尼</a:t>
            </a:r>
            <a:endParaRPr lang="en-US" sz="1800" b="1" dirty="0">
              <a:solidFill>
                <a:srgbClr val="FFFFFF"/>
              </a:solidFill>
              <a:latin typeface="Arial" charset="0"/>
              <a:ea typeface="ＭＳ Ｐゴシック"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韩国</a:t>
            </a:r>
            <a:endParaRPr lang="en-US" sz="1800" b="1" dirty="0">
              <a:solidFill>
                <a:srgbClr val="FFFFFF"/>
              </a:solidFill>
              <a:latin typeface="Arial" charset="0"/>
              <a:ea typeface="ＭＳ Ｐゴシック"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香港</a:t>
            </a:r>
            <a:endParaRPr lang="en-US" sz="1800" b="1" dirty="0">
              <a:solidFill>
                <a:srgbClr val="FFFFFF"/>
              </a:solidFill>
              <a:latin typeface="Arial" charset="0"/>
              <a:ea typeface="ＭＳ Ｐゴシック" charset="0"/>
            </a:endParaRP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尼泊尔</a:t>
            </a:r>
            <a:endParaRPr lang="en-US" sz="1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68843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descr="IMG_0861.JPG">
            <a:extLst>
              <a:ext uri="{FF2B5EF4-FFF2-40B4-BE49-F238E27FC236}">
                <a16:creationId xmlns:a16="http://schemas.microsoft.com/office/drawing/2014/main" id="{3C04D239-F01A-E745-A974-61673A8F2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a:extLst>
              <a:ext uri="{FF2B5EF4-FFF2-40B4-BE49-F238E27FC236}">
                <a16:creationId xmlns:a16="http://schemas.microsoft.com/office/drawing/2014/main" id="{02E2013E-2C0B-844B-89D4-F1A2760D9D4E}"/>
              </a:ext>
            </a:extLst>
          </p:cNvPr>
          <p:cNvSpPr>
            <a:spLocks noGrp="1" noChangeArrowheads="1"/>
          </p:cNvSpPr>
          <p:nvPr>
            <p:ph type="title"/>
          </p:nvPr>
        </p:nvSpPr>
        <p:spPr>
          <a:xfrm>
            <a:off x="-71438" y="5435600"/>
            <a:ext cx="9251951" cy="1498600"/>
          </a:xfrm>
          <a:solidFill>
            <a:srgbClr val="0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我负责指导新神博士研究生（</a:t>
            </a:r>
            <a:r>
              <a:rPr lang="en-US" altLang="zh-CN"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DMin</a:t>
            </a:r>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a:t>
            </a:r>
            <a:endParaRPr lang="en-US"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380721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dirty="0">
                <a:solidFill>
                  <a:schemeClr val="bg1"/>
                </a:solidFill>
                <a:latin typeface="Arial" charset="0"/>
                <a:ea typeface="ＭＳ Ｐゴシック" charset="0"/>
              </a:rPr>
              <a:t>新加坡神学院</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154509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我们在新神的公寓</a:t>
            </a:r>
            <a:endParaRPr lang="en-US" sz="4000"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79466457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新加坡神学院的学生</a:t>
            </a:r>
            <a:endParaRPr lang="en-US" sz="4000" b="1"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5329805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spTree>
    <p:extLst>
      <p:ext uri="{BB962C8B-B14F-4D97-AF65-F5344CB8AC3E}">
        <p14:creationId xmlns:p14="http://schemas.microsoft.com/office/powerpoint/2010/main" val="38697769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1996</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年</a:t>
            </a: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a:t>
            </a: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宗教报告的记者</a:t>
            </a: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46560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860967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8994403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503393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624871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749439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新约综览</a:t>
            </a: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课堂笔记</a:t>
            </a:r>
          </a:p>
        </p:txBody>
      </p:sp>
    </p:spTree>
    <p:extLst>
      <p:ext uri="{BB962C8B-B14F-4D97-AF65-F5344CB8AC3E}">
        <p14:creationId xmlns:p14="http://schemas.microsoft.com/office/powerpoint/2010/main" val="18378009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翻译版本</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0711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中文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81266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印尼文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990751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蒙古文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641597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5673897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越南文</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519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基督徒的热情好客</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
        <p:nvSpPr>
          <p:cNvPr id="3" name="文本框 2">
            <a:extLst>
              <a:ext uri="{FF2B5EF4-FFF2-40B4-BE49-F238E27FC236}">
                <a16:creationId xmlns:a16="http://schemas.microsoft.com/office/drawing/2014/main" id="{C6A87459-3E79-9AD7-D59D-A606F0E622C9}"/>
              </a:ext>
            </a:extLst>
          </p:cNvPr>
          <p:cNvSpPr txBox="1"/>
          <p:nvPr/>
        </p:nvSpPr>
        <p:spPr>
          <a:xfrm>
            <a:off x="3572022" y="1447800"/>
            <a:ext cx="2031325" cy="1200329"/>
          </a:xfrm>
          <a:prstGeom prst="rect">
            <a:avLst/>
          </a:prstGeom>
          <a:noFill/>
        </p:spPr>
        <p:txBody>
          <a:bodyPr wrap="none" rtlCol="0">
            <a:spAutoFit/>
          </a:bodyPr>
          <a:lstStyle/>
          <a:p>
            <a:r>
              <a:rPr kumimoji="1" lang="zh-CN" altLang="en-US" sz="7200" dirty="0">
                <a:solidFill>
                  <a:schemeClr val="bg1"/>
                </a:solidFill>
                <a:effectLst>
                  <a:outerShdw blurRad="50800" dist="38100" dir="5400000" algn="t" rotWithShape="0">
                    <a:prstClr val="black">
                      <a:alpha val="40000"/>
                    </a:prstClr>
                  </a:outerShdw>
                </a:effectLst>
              </a:rPr>
              <a:t>欢迎</a:t>
            </a:r>
          </a:p>
        </p:txBody>
      </p:sp>
    </p:spTree>
    <p:extLst>
      <p:ext uri="{BB962C8B-B14F-4D97-AF65-F5344CB8AC3E}">
        <p14:creationId xmlns:p14="http://schemas.microsoft.com/office/powerpoint/2010/main" val="123005161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rPr>
              <a:t>约翰</a:t>
            </a:r>
            <a:r>
              <a:rPr lang="zh-CN" altLang="en-US" sz="2800" b="1">
                <a:solidFill>
                  <a:schemeClr val="bg1"/>
                </a:solidFill>
                <a:ea typeface="SimSun" pitchFamily="2" charset="-122"/>
              </a:rPr>
              <a:t>三书</a:t>
            </a:r>
            <a:r>
              <a:rPr lang="en-US" altLang="ja-JP" sz="2800" b="1">
                <a:solidFill>
                  <a:schemeClr val="bg1"/>
                </a:solidFill>
              </a:rPr>
              <a:t>- </a:t>
            </a:r>
            <a:r>
              <a:rPr lang="ja-JP" altLang="en-US" sz="2800" b="1">
                <a:solidFill>
                  <a:schemeClr val="bg1"/>
                </a:solidFill>
              </a:rPr>
              <a:t>概略图</a:t>
            </a:r>
            <a:endParaRPr lang="en-US" altLang="en-US" sz="2800" b="1">
              <a:solidFill>
                <a:schemeClr val="bg1"/>
              </a:solidFill>
            </a:endParaRPr>
          </a:p>
        </p:txBody>
      </p:sp>
      <p:sp>
        <p:nvSpPr>
          <p:cNvPr id="20483" name="Text Box 7"/>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a:solidFill>
                      <a:schemeClr val="bg1"/>
                    </a:solidFill>
                    <a:latin typeface="Arial" pitchFamily="34" charset="0"/>
                    <a:ea typeface="SimSun" pitchFamily="2" charset="-122"/>
                  </a:rPr>
                  <a:t>对传教士</a:t>
                </a:r>
                <a:r>
                  <a:rPr lang="zh-CN" altLang="en-US">
                    <a:solidFill>
                      <a:schemeClr val="bg1"/>
                    </a:solidFill>
                    <a:ea typeface="SimSun" pitchFamily="2" charset="-122"/>
                  </a:rPr>
                  <a:t>的支持</a:t>
                </a:r>
                <a:endParaRPr lang="en-US" altLang="zh-CN">
                  <a:solidFill>
                    <a:schemeClr val="bg1"/>
                  </a:solidFill>
                  <a:ea typeface="SimSun" pitchFamily="2" charset="-122"/>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1-8 </a:t>
                </a:r>
                <a:endParaRPr lang="en-US" altLang="zh-CN">
                  <a:latin typeface="Arial" pitchFamily="34" charset="0"/>
                  <a:ea typeface="SimSun" pitchFamily="2" charset="-122"/>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9-11 </a:t>
                </a:r>
                <a:endParaRPr lang="en-US" altLang="zh-CN">
                  <a:latin typeface="Arial" pitchFamily="34" charset="0"/>
                  <a:ea typeface="SimSun" pitchFamily="2" charset="-122"/>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12-14</a:t>
                </a:r>
                <a:endParaRPr lang="en-US" altLang="zh-CN">
                  <a:latin typeface="Arial" pitchFamily="34" charset="0"/>
                  <a:ea typeface="SimSun" pitchFamily="2" charset="-122"/>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该犹 </a:t>
                </a:r>
                <a:endParaRPr lang="zh-CN" altLang="en-US">
                  <a:latin typeface="Arial" pitchFamily="34" charset="0"/>
                  <a:ea typeface="SimSun" pitchFamily="2" charset="-122"/>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丢特腓 </a:t>
                </a:r>
                <a:endParaRPr lang="zh-CN" altLang="en-US">
                  <a:latin typeface="Arial" pitchFamily="34" charset="0"/>
                  <a:ea typeface="SimSun" pitchFamily="2" charset="-122"/>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低米丢 </a:t>
                </a:r>
                <a:endParaRPr lang="zh-CN" altLang="en-US">
                  <a:latin typeface="Arial" pitchFamily="34" charset="0"/>
                  <a:ea typeface="SimSun" pitchFamily="2" charset="-122"/>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称赞</a:t>
                </a:r>
                <a:endParaRPr lang="en-US" altLang="zh-CN" b="1">
                  <a:ea typeface="SimSun" pitchFamily="2" charset="-122"/>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ea typeface="SimSun" pitchFamily="2" charset="-122"/>
                  </a:rPr>
                  <a:t>谴责</a:t>
                </a:r>
                <a:endParaRPr lang="en-US" altLang="zh-CN" b="1">
                  <a:ea typeface="SimSun" pitchFamily="2" charset="-122"/>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推荐</a:t>
                </a:r>
                <a:endParaRPr lang="en-US" altLang="zh-CN" b="1">
                  <a:ea typeface="SimSun" pitchFamily="2" charset="-122"/>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支持传教士</a:t>
                </a:r>
                <a:endParaRPr lang="en-US" altLang="zh-CN" b="1">
                  <a:latin typeface="Arial" pitchFamily="34" charset="0"/>
                  <a:ea typeface="SimSun" pitchFamily="2" charset="-122"/>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solidFill>
                      <a:srgbClr val="000000"/>
                    </a:solidFill>
                    <a:latin typeface="Arial" pitchFamily="34" charset="0"/>
                    <a:ea typeface="SimSun" pitchFamily="2" charset="-122"/>
                  </a:rPr>
                  <a:t>反对传教士</a:t>
                </a:r>
                <a:endParaRPr lang="en-US" altLang="zh-CN" b="1">
                  <a:solidFill>
                    <a:srgbClr val="000000"/>
                  </a:solidFill>
                  <a:latin typeface="Arial" pitchFamily="34" charset="0"/>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是个传教士</a:t>
                </a:r>
                <a:endParaRPr lang="en-US" altLang="zh-CN" b="1">
                  <a:ea typeface="SimSun" pitchFamily="2" charset="-122"/>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问候与</a:t>
                </a:r>
                <a:r>
                  <a:rPr lang="en-US" altLang="zh-CN" sz="1500">
                    <a:latin typeface="Arial Narrow" pitchFamily="34" charset="0"/>
                    <a:ea typeface="SimSun" pitchFamily="2" charset="-122"/>
                  </a:rPr>
                  <a:t> </a:t>
                </a:r>
                <a:r>
                  <a:rPr lang="zh-CN" altLang="en-US" sz="1500">
                    <a:latin typeface="Arial Narrow" pitchFamily="34" charset="0"/>
                    <a:ea typeface="SimSun" pitchFamily="2" charset="-122"/>
                  </a:rPr>
                  <a:t>祷告</a:t>
                </a:r>
              </a:p>
              <a:p>
                <a:pPr eaLnBrk="1" hangingPunct="1">
                  <a:spcBef>
                    <a:spcPct val="0"/>
                  </a:spcBef>
                </a:pPr>
                <a:r>
                  <a:rPr lang="en-US" altLang="zh-CN" sz="1500">
                    <a:latin typeface="Arial Narrow" pitchFamily="34" charset="0"/>
                    <a:ea typeface="SimSun" pitchFamily="2" charset="-122"/>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a:latin typeface="Arial" pitchFamily="34" charset="0"/>
                    <a:ea typeface="SimSun" pitchFamily="2" charset="-122"/>
                  </a:rPr>
                  <a:t> </a:t>
                </a:r>
                <a:r>
                  <a:rPr lang="zh-CN" altLang="en-US" sz="1600">
                    <a:latin typeface="Arial Narrow" pitchFamily="34" charset="0"/>
                    <a:ea typeface="SimSun" pitchFamily="2" charset="-122"/>
                  </a:rPr>
                  <a:t>因神圣而喜悦</a:t>
                </a:r>
              </a:p>
              <a:p>
                <a:pPr eaLnBrk="1" hangingPunct="1">
                  <a:spcBef>
                    <a:spcPct val="0"/>
                  </a:spcBef>
                </a:pPr>
                <a:r>
                  <a:rPr lang="en-US" altLang="zh-CN" sz="1600">
                    <a:latin typeface="Arial Narrow" pitchFamily="34" charset="0"/>
                    <a:ea typeface="SimSun" pitchFamily="2" charset="-122"/>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800">
                    <a:latin typeface="Arial Narrow" pitchFamily="34" charset="0"/>
                    <a:ea typeface="SimSun" pitchFamily="2" charset="-122"/>
                  </a:rPr>
                  <a:t>支持证实了</a:t>
                </a:r>
              </a:p>
              <a:p>
                <a:pPr eaLnBrk="1" hangingPunct="1">
                  <a:spcBef>
                    <a:spcPct val="0"/>
                  </a:spcBef>
                </a:pPr>
                <a:r>
                  <a:rPr lang="en-US" altLang="zh-CN" sz="1800">
                    <a:latin typeface="Arial Narrow" pitchFamily="34" charset="0"/>
                    <a:ea typeface="SimSun" pitchFamily="2" charset="-122"/>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为了拒绝约翰</a:t>
                </a:r>
              </a:p>
              <a:p>
                <a:pPr eaLnBrk="1" hangingPunct="1">
                  <a:spcBef>
                    <a:spcPct val="0"/>
                  </a:spcBef>
                </a:pPr>
                <a:r>
                  <a:rPr lang="en-US" altLang="zh-CN" sz="1600">
                    <a:latin typeface="Arial Narrow" pitchFamily="34" charset="0"/>
                    <a:ea typeface="SimSun" pitchFamily="2" charset="-122"/>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为了反对的传教士</a:t>
                </a:r>
              </a:p>
              <a:p>
                <a:pPr eaLnBrk="1" hangingPunct="1">
                  <a:spcBef>
                    <a:spcPct val="0"/>
                  </a:spcBef>
                </a:pPr>
                <a:r>
                  <a:rPr lang="en-US" altLang="zh-CN" sz="1600">
                    <a:latin typeface="Arial Narrow" pitchFamily="34" charset="0"/>
                    <a:ea typeface="SimSun" pitchFamily="2" charset="-122"/>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600">
                    <a:latin typeface="Arial Narrow" pitchFamily="34" charset="0"/>
                    <a:ea typeface="SimSun" pitchFamily="2" charset="-122"/>
                  </a:rPr>
                  <a:t> </a:t>
                </a:r>
              </a:p>
              <a:p>
                <a:pPr eaLnBrk="1" hangingPunct="1">
                  <a:spcBef>
                    <a:spcPct val="0"/>
                  </a:spcBef>
                </a:pPr>
                <a:r>
                  <a:rPr lang="zh-CN" altLang="en-US" sz="1600">
                    <a:latin typeface="Arial Narrow" pitchFamily="34" charset="0"/>
                    <a:ea typeface="SimSun" pitchFamily="2" charset="-122"/>
                  </a:rPr>
                  <a:t>为了做罪恶</a:t>
                </a:r>
              </a:p>
              <a:p>
                <a:pPr eaLnBrk="1" hangingPunct="1">
                  <a:spcBef>
                    <a:spcPct val="0"/>
                  </a:spcBef>
                </a:pPr>
                <a:r>
                  <a:rPr lang="en-US" altLang="zh-CN" sz="1600">
                    <a:latin typeface="Arial Narrow" pitchFamily="34" charset="0"/>
                    <a:ea typeface="SimSun" pitchFamily="2" charset="-122"/>
                  </a:rPr>
                  <a:t>11 </a:t>
                </a:r>
              </a:p>
              <a:p>
                <a:pPr eaLnBrk="1" hangingPunct="1">
                  <a:spcBef>
                    <a:spcPct val="0"/>
                  </a:spcBef>
                </a:pPr>
                <a:r>
                  <a:rPr lang="en-US" altLang="zh-CN" sz="1600">
                    <a:latin typeface="Arial Narrow" pitchFamily="34" charset="0"/>
                    <a:ea typeface="SimSun" pitchFamily="2" charset="-122"/>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好名誉</a:t>
                </a:r>
              </a:p>
              <a:p>
                <a:pPr eaLnBrk="1" hangingPunct="1">
                  <a:spcBef>
                    <a:spcPct val="0"/>
                  </a:spcBef>
                </a:pPr>
                <a:r>
                  <a:rPr lang="en-US" altLang="zh-CN" sz="1600">
                    <a:latin typeface="Arial Narrow" pitchFamily="34" charset="0"/>
                    <a:ea typeface="SimSun" pitchFamily="2" charset="-122"/>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期望中的探访</a:t>
                </a:r>
              </a:p>
              <a:p>
                <a:pPr eaLnBrk="1" hangingPunct="1">
                  <a:spcBef>
                    <a:spcPct val="0"/>
                  </a:spcBef>
                </a:pPr>
                <a:r>
                  <a:rPr lang="en-US" altLang="zh-CN" sz="1600">
                    <a:latin typeface="Arial Narrow" pitchFamily="34" charset="0"/>
                    <a:ea typeface="SimSun" pitchFamily="2" charset="-122"/>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富感情的问候</a:t>
                </a:r>
              </a:p>
              <a:p>
                <a:pPr eaLnBrk="1" hangingPunct="1">
                  <a:spcBef>
                    <a:spcPct val="0"/>
                  </a:spcBef>
                </a:pPr>
                <a:r>
                  <a:rPr lang="en-US" altLang="zh-CN" sz="1500">
                    <a:latin typeface="Arial Narrow" pitchFamily="34" charset="0"/>
                    <a:ea typeface="SimSun" pitchFamily="2" charset="-122"/>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亞西亞</a:t>
                </a:r>
                <a:endParaRPr lang="zh-CN" altLang="en-US">
                  <a:latin typeface="Arial" pitchFamily="34" charset="0"/>
                  <a:ea typeface="SimSun" pitchFamily="2" charset="-122"/>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公元</a:t>
                </a:r>
                <a:r>
                  <a:rPr lang="en-US" altLang="zh-CN" b="1">
                    <a:latin typeface="Arial" pitchFamily="34" charset="0"/>
                    <a:ea typeface="SimSun" pitchFamily="2" charset="-122"/>
                  </a:rPr>
                  <a:t>90</a:t>
                </a:r>
                <a:r>
                  <a:rPr lang="zh-CN" altLang="en-US" b="1">
                    <a:latin typeface="Arial" pitchFamily="34" charset="0"/>
                    <a:ea typeface="SimSun" pitchFamily="2" charset="-122"/>
                  </a:rPr>
                  <a:t>年间</a:t>
                </a:r>
                <a:endParaRPr lang="zh-CN" altLang="en-US">
                  <a:latin typeface="Arial" pitchFamily="34" charset="0"/>
                  <a:ea typeface="SimSun" pitchFamily="2" charset="-122"/>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20485" name="Picture 181" descr="j03369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90" descr="j0227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63226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bg/>
                                          </p:spTgt>
                                        </p:tgtEl>
                                        <p:attrNameLst>
                                          <p:attrName>style.visibility</p:attrName>
                                        </p:attrNameLst>
                                      </p:cBhvr>
                                      <p:to>
                                        <p:strVal val="visible"/>
                                      </p:to>
                                    </p:set>
                                    <p:anim calcmode="lin" valueType="num">
                                      <p:cBhvr additive="base">
                                        <p:cTn id="2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41">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441">
                                            <p:txEl>
                                              <p:pRg st="0" end="0"/>
                                            </p:txEl>
                                          </p:spTgt>
                                        </p:tgtEl>
                                        <p:attrNameLst>
                                          <p:attrName>style.visibility</p:attrName>
                                        </p:attrNameLst>
                                      </p:cBhvr>
                                      <p:to>
                                        <p:strVal val="visible"/>
                                      </p:to>
                                    </p:set>
                                    <p:anim calcmode="lin" valueType="num">
                                      <p:cBhvr additive="base">
                                        <p:cTn id="2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441">
                                            <p:txEl>
                                              <p:pRg st="1" end="1"/>
                                            </p:txEl>
                                          </p:spTgt>
                                        </p:tgtEl>
                                        <p:attrNameLst>
                                          <p:attrName>style.visibility</p:attrName>
                                        </p:attrNameLst>
                                      </p:cBhvr>
                                      <p:to>
                                        <p:strVal val="visible"/>
                                      </p:to>
                                    </p:set>
                                    <p:anim calcmode="lin" valueType="num">
                                      <p:cBhvr additive="base">
                                        <p:cTn id="3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8441">
                                            <p:txEl>
                                              <p:pRg st="2" end="2"/>
                                            </p:txEl>
                                          </p:spTgt>
                                        </p:tgtEl>
                                        <p:attrNameLst>
                                          <p:attrName>style.visibility</p:attrName>
                                        </p:attrNameLst>
                                      </p:cBhvr>
                                      <p:to>
                                        <p:strVal val="visible"/>
                                      </p:to>
                                    </p:set>
                                    <p:anim calcmode="lin" valueType="num">
                                      <p:cBhvr additive="base">
                                        <p:cTn id="3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441">
                                            <p:txEl>
                                              <p:pRg st="3" end="3"/>
                                            </p:txEl>
                                          </p:spTgt>
                                        </p:tgtEl>
                                        <p:attrNameLst>
                                          <p:attrName>style.visibility</p:attrName>
                                        </p:attrNameLst>
                                      </p:cBhvr>
                                      <p:to>
                                        <p:strVal val="visible"/>
                                      </p:to>
                                    </p:set>
                                    <p:anim calcmode="lin" valueType="num">
                                      <p:cBhvr additive="base">
                                        <p:cTn id="4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441">
                                            <p:txEl>
                                              <p:pRg st="4" end="4"/>
                                            </p:txEl>
                                          </p:spTgt>
                                        </p:tgtEl>
                                        <p:attrNameLst>
                                          <p:attrName>style.visibility</p:attrName>
                                        </p:attrNameLst>
                                      </p:cBhvr>
                                      <p:to>
                                        <p:strVal val="visible"/>
                                      </p:to>
                                    </p:set>
                                    <p:anim calcmode="lin" valueType="num">
                                      <p:cBhvr additive="base">
                                        <p:cTn id="4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441" grpId="0" build="p" animBg="1" autoUpdateAnimBg="0"/>
      <p:bldP spid="18436" grpId="0" build="p"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我曾经略略写信给你那里的教会，但他们中间那好作领袖的丢特腓不接待我们。 </a:t>
            </a:r>
            <a:r>
              <a:rPr lang="en-US" altLang="zh-CN" b="1" baseline="30000" dirty="0">
                <a:effectLst>
                  <a:glow rad="127000">
                    <a:schemeClr val="tx1"/>
                  </a:glow>
                </a:effectLst>
                <a:latin typeface="Arial" charset="0"/>
                <a:ea typeface="ＭＳ Ｐゴシック" charset="0"/>
                <a:cs typeface="ＭＳ Ｐゴシック" charset="0"/>
              </a:rPr>
              <a:t>10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因此，我来的时候，必要提起他所作的事，就是他用恶言中伤我们；这还不够，他不但不接待弟兄，还要阻止那些想要接待的人，甚至把他们赶出教会。</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83322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7188" y="-28575"/>
            <a:ext cx="241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258052" name="Rectangle 5"/>
          <p:cNvSpPr>
            <a:spLocks noChangeArrowheads="1"/>
          </p:cNvSpPr>
          <p:nvPr/>
        </p:nvSpPr>
        <p:spPr bwMode="auto">
          <a:xfrm>
            <a:off x="3831323" y="211138"/>
            <a:ext cx="2287806"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5400" b="1" dirty="0">
                <a:solidFill>
                  <a:srgbClr val="000000"/>
                </a:solidFill>
                <a:latin typeface="Arial" charset="0"/>
                <a:ea typeface="ＭＳ Ｐゴシック" charset="0"/>
              </a:rPr>
              <a:t>丢特腓</a:t>
            </a:r>
            <a:endParaRPr lang="en-US" sz="5400" b="1" dirty="0">
              <a:solidFill>
                <a:srgbClr val="000000"/>
              </a:solidFill>
              <a:latin typeface="Arial" charset="0"/>
              <a:ea typeface="ＭＳ Ｐゴシック" charset="0"/>
            </a:endParaRPr>
          </a:p>
        </p:txBody>
      </p:sp>
      <p:sp>
        <p:nvSpPr>
          <p:cNvPr id="12" name="Text Box 8"/>
          <p:cNvSpPr txBox="1">
            <a:spLocks noChangeArrowheads="1"/>
          </p:cNvSpPr>
          <p:nvPr/>
        </p:nvSpPr>
        <p:spPr bwMode="auto">
          <a:xfrm>
            <a:off x="179388" y="1341438"/>
            <a:ext cx="6300787" cy="646331"/>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defRPr/>
            </a:pPr>
            <a:r>
              <a:rPr lang="ru-RU" sz="3600" b="1" dirty="0">
                <a:solidFill>
                  <a:srgbClr val="FFFFFF"/>
                </a:solidFill>
                <a:latin typeface="Arial"/>
                <a:cs typeface="Arial"/>
              </a:rPr>
              <a:t>"</a:t>
            </a:r>
            <a:r>
              <a:rPr lang="zh-CN" altLang="en-US" sz="3600" b="1" dirty="0">
                <a:solidFill>
                  <a:srgbClr val="FFFFFF"/>
                </a:solidFill>
                <a:latin typeface="Arial"/>
                <a:cs typeface="Arial"/>
              </a:rPr>
              <a:t>名字含义：“受宙斯滋养的人”</a:t>
            </a:r>
            <a:endParaRPr lang="en-US" altLang="zh-CN" sz="3600" b="1" dirty="0">
              <a:solidFill>
                <a:srgbClr val="FFFFFF"/>
              </a:solidFill>
              <a:effectLst>
                <a:outerShdw blurRad="38100" dist="38100" dir="2700000" algn="tl">
                  <a:srgbClr val="000000">
                    <a:alpha val="43137"/>
                  </a:srgbClr>
                </a:outerShdw>
              </a:effectLst>
              <a:latin typeface="Arial"/>
              <a:cs typeface="Arial"/>
            </a:endParaRPr>
          </a:p>
        </p:txBody>
      </p:sp>
      <p:sp>
        <p:nvSpPr>
          <p:cNvPr id="13" name="Text Box 8"/>
          <p:cNvSpPr txBox="1">
            <a:spLocks noChangeArrowheads="1"/>
          </p:cNvSpPr>
          <p:nvPr/>
        </p:nvSpPr>
        <p:spPr bwMode="auto">
          <a:xfrm>
            <a:off x="34925" y="2416175"/>
            <a:ext cx="6661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buFont typeface="Arial" charset="0"/>
              <a:buChar char="•"/>
            </a:pPr>
            <a:r>
              <a:rPr lang="zh-CN" altLang="en-US" sz="4000" b="1" dirty="0">
                <a:solidFill>
                  <a:srgbClr val="FFFFFF"/>
                </a:solidFill>
                <a:latin typeface="Arial" charset="0"/>
                <a:cs typeface="Arial" charset="0"/>
              </a:rPr>
              <a:t>毁谤约翰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拒绝接待宣教士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将支持宣教的人赶出教会</a:t>
            </a:r>
            <a:endParaRPr lang="en-US" altLang="zh-CN" sz="4000" b="1" dirty="0">
              <a:solidFill>
                <a:srgbClr val="FFFFFF"/>
              </a:solidFill>
              <a:latin typeface="Arial" charset="0"/>
              <a:cs typeface="Arial" charset="0"/>
            </a:endParaRPr>
          </a:p>
        </p:txBody>
      </p:sp>
    </p:spTree>
    <p:extLst>
      <p:ext uri="{BB962C8B-B14F-4D97-AF65-F5344CB8AC3E}">
        <p14:creationId xmlns:p14="http://schemas.microsoft.com/office/powerpoint/2010/main" val="246530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altLang="zh-CN" sz="8000" b="1" dirty="0" err="1">
                <a:solidFill>
                  <a:srgbClr val="000000"/>
                </a:solidFill>
                <a:latin typeface="Arial" charset="0"/>
              </a:rPr>
              <a:t>阻碍</a:t>
            </a:r>
            <a:r>
              <a:rPr lang="zh-CN" altLang="en-US" sz="8000" b="1" dirty="0">
                <a:solidFill>
                  <a:srgbClr val="000000"/>
                </a:solidFill>
                <a:latin typeface="Arial" charset="0"/>
              </a:rPr>
              <a:t> 拦阻</a:t>
            </a:r>
            <a:endParaRPr lang="en-US" altLang="zh-CN" sz="8000" b="1" dirty="0">
              <a:solidFill>
                <a:srgbClr val="000000"/>
              </a:solidFill>
              <a:latin typeface="Arial" charset="0"/>
            </a:endParaRP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000" b="1" dirty="0" err="1">
                <a:solidFill>
                  <a:srgbClr val="000000"/>
                </a:solidFill>
                <a:latin typeface="Arial" charset="0"/>
              </a:rPr>
              <a:t>阻碍</a:t>
            </a:r>
            <a:r>
              <a:rPr lang="zh-CN" altLang="en-US" sz="8000" b="1" dirty="0">
                <a:solidFill>
                  <a:srgbClr val="000000"/>
                </a:solidFill>
                <a:latin typeface="Arial" charset="0"/>
              </a:rPr>
              <a:t> 拦阻</a:t>
            </a:r>
            <a:endParaRPr lang="en-US" sz="8000" b="1" dirty="0">
              <a:solidFill>
                <a:srgbClr val="000000"/>
              </a:solidFill>
              <a:latin typeface="Arial" charset="0"/>
            </a:endParaRPr>
          </a:p>
        </p:txBody>
      </p:sp>
      <p:sp>
        <p:nvSpPr>
          <p:cNvPr id="2" name="文本框 1">
            <a:extLst>
              <a:ext uri="{FF2B5EF4-FFF2-40B4-BE49-F238E27FC236}">
                <a16:creationId xmlns:a16="http://schemas.microsoft.com/office/drawing/2014/main" id="{712ACC3A-B679-719C-B2A8-12D3C705D952}"/>
              </a:ext>
            </a:extLst>
          </p:cNvPr>
          <p:cNvSpPr txBox="1"/>
          <p:nvPr/>
        </p:nvSpPr>
        <p:spPr>
          <a:xfrm>
            <a:off x="-46038" y="66183"/>
            <a:ext cx="9297988" cy="1323439"/>
          </a:xfrm>
          <a:prstGeom prst="rect">
            <a:avLst/>
          </a:prstGeom>
          <a:solidFill>
            <a:srgbClr val="FF0000"/>
          </a:solidFill>
        </p:spPr>
        <p:txBody>
          <a:bodyPr wrap="square" rtlCol="0">
            <a:spAutoFit/>
          </a:bodyPr>
          <a:lstStyle/>
          <a:p>
            <a:r>
              <a:rPr lang="zh-CN" altLang="en-US" sz="8000" dirty="0">
                <a:solidFill>
                  <a:schemeClr val="bg1"/>
                </a:solidFill>
              </a:rPr>
              <a:t>门徒训练</a:t>
            </a:r>
            <a:endParaRPr kumimoji="1" lang="zh-CN" altLang="en-US" sz="8000" dirty="0">
              <a:solidFill>
                <a:schemeClr val="bg1"/>
              </a:solidFill>
            </a:endParaRPr>
          </a:p>
        </p:txBody>
      </p:sp>
    </p:spTree>
    <p:extLst>
      <p:ext uri="{BB962C8B-B14F-4D97-AF65-F5344CB8AC3E}">
        <p14:creationId xmlns:p14="http://schemas.microsoft.com/office/powerpoint/2010/main" val="25100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zh-CN" altLang="en-US" sz="7200" dirty="0"/>
              <a:t>我们应该指名道姓地指出假教师吗？</a:t>
            </a:r>
            <a:endParaRPr lang="en-US" sz="7200" dirty="0"/>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2800" dirty="0">
                <a:solidFill>
                  <a:srgbClr val="CCECFF"/>
                </a:solidFill>
              </a:rPr>
              <a:t>约翰是这么做的。</a:t>
            </a:r>
            <a:endParaRPr lang="en-US" sz="2800" dirty="0">
              <a:solidFill>
                <a:srgbClr val="CCECFF"/>
              </a:solidFill>
            </a:endParaRPr>
          </a:p>
        </p:txBody>
      </p:sp>
      <p:pic>
        <p:nvPicPr>
          <p:cNvPr id="30310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836613"/>
            <a:ext cx="39608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4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6000" dirty="0"/>
              <a:t>哈罗德</a:t>
            </a:r>
            <a:r>
              <a:rPr lang="en-US" altLang="zh-CN" sz="6000" dirty="0"/>
              <a:t>·</a:t>
            </a:r>
            <a:r>
              <a:rPr lang="zh-CN" altLang="en-US" sz="6000" dirty="0"/>
              <a:t>坎平</a:t>
            </a:r>
            <a:endParaRPr lang="en-US" sz="7200" dirty="0"/>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t>耶稣会在</a:t>
            </a:r>
            <a:r>
              <a:rPr lang="en-US" altLang="zh-CN" sz="3600" dirty="0"/>
              <a:t>1994</a:t>
            </a:r>
            <a:r>
              <a:rPr lang="zh-CN" altLang="en-US" sz="3600" dirty="0"/>
              <a:t>年再来</a:t>
            </a:r>
            <a:r>
              <a:rPr lang="ru-RU" sz="3600" dirty="0">
                <a:solidFill>
                  <a:srgbClr val="CCECFF"/>
                </a:solidFill>
              </a:rPr>
              <a:t>"</a:t>
            </a:r>
            <a:endParaRPr lang="en-US" sz="3600" dirty="0">
              <a:solidFill>
                <a:srgbClr val="CCECFF"/>
              </a:solidFill>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5</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10</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Tree>
    <p:extLst>
      <p:ext uri="{BB962C8B-B14F-4D97-AF65-F5344CB8AC3E}">
        <p14:creationId xmlns:p14="http://schemas.microsoft.com/office/powerpoint/2010/main" val="45230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zh-CN" altLang="en-US" sz="4800" b="1" dirty="0">
                <a:solidFill>
                  <a:schemeClr val="tx1"/>
                </a:solidFill>
                <a:latin typeface="SimSun" charset="0"/>
                <a:ea typeface="SimSun" charset="0"/>
                <a:cs typeface="SimSun" charset="0"/>
              </a:rPr>
              <a:t>我在新神教授的课程</a:t>
            </a:r>
            <a:endParaRPr lang="en-US" sz="3600" b="1" dirty="0">
              <a:solidFill>
                <a:schemeClr val="tx1"/>
              </a:solidFill>
            </a:endParaRPr>
          </a:p>
        </p:txBody>
      </p:sp>
      <p:sp>
        <p:nvSpPr>
          <p:cNvPr id="112643"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概览</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p>
        </p:txBody>
      </p:sp>
      <p:sp>
        <p:nvSpPr>
          <p:cNvPr id="112644" name="Text Box 4"/>
          <p:cNvSpPr txBox="1">
            <a:spLocks noChangeArrowheads="1"/>
          </p:cNvSpPr>
          <p:nvPr/>
        </p:nvSpPr>
        <p:spPr bwMode="auto">
          <a:xfrm>
            <a:off x="0" y="2362200"/>
            <a:ext cx="9144000" cy="1938992"/>
          </a:xfrm>
          <a:prstGeom prst="rect">
            <a:avLst/>
          </a:prstGeom>
          <a:gradFill rotWithShape="0">
            <a:gsLst>
              <a:gs pos="0">
                <a:srgbClr val="700101"/>
              </a:gs>
              <a:gs pos="100000">
                <a:srgbClr val="3400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背景</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a:t>
            </a:r>
          </a:p>
        </p:txBody>
      </p:sp>
      <p:sp>
        <p:nvSpPr>
          <p:cNvPr id="112645"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神学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教会论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圣灵论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末世论</a:t>
            </a:r>
          </a:p>
        </p:txBody>
      </p:sp>
      <p:sp>
        <p:nvSpPr>
          <p:cNvPr id="112646"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讲道</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讲道学</a:t>
            </a:r>
            <a:r>
              <a:rPr lang="en-US" altLang="ja-JP" sz="4000" dirty="0">
                <a:solidFill>
                  <a:srgbClr val="FFFF99"/>
                </a:solidFill>
                <a:latin typeface="Arial Black" charset="0"/>
                <a:ea typeface="ＭＳ Ｐゴシック"/>
              </a:rPr>
              <a:t> 1	</a:t>
            </a:r>
            <a:r>
              <a:rPr lang="zh-CN" altLang="en-US" sz="4000" dirty="0">
                <a:solidFill>
                  <a:srgbClr val="FFFF99"/>
                </a:solidFill>
                <a:latin typeface="Arial Black" charset="0"/>
                <a:ea typeface="ＭＳ Ｐゴシック"/>
              </a:rPr>
              <a:t>讲道学</a:t>
            </a:r>
            <a:r>
              <a:rPr lang="en-US" altLang="ja-JP" sz="4000" dirty="0">
                <a:solidFill>
                  <a:srgbClr val="FFFF99"/>
                </a:solidFill>
                <a:latin typeface="Arial Black" charset="0"/>
                <a:ea typeface="ＭＳ Ｐゴシック"/>
              </a:rPr>
              <a:t> 2</a:t>
            </a:r>
            <a:endParaRPr lang="en-US" altLang="zh-CN" sz="4000" dirty="0">
              <a:solidFill>
                <a:srgbClr val="FFFF99"/>
              </a:solidFill>
              <a:latin typeface="Arial Black" charset="0"/>
              <a:ea typeface="ＭＳ Ｐゴシック"/>
            </a:endParaRPr>
          </a:p>
        </p:txBody>
      </p:sp>
    </p:spTree>
    <p:extLst>
      <p:ext uri="{BB962C8B-B14F-4D97-AF65-F5344CB8AC3E}">
        <p14:creationId xmlns:p14="http://schemas.microsoft.com/office/powerpoint/2010/main" val="3926042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264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112644"/>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12645"/>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5400" dirty="0"/>
              <a:t>哈罗德</a:t>
            </a:r>
            <a:r>
              <a:rPr lang="en-US" altLang="zh-CN" sz="5400" dirty="0"/>
              <a:t>·</a:t>
            </a:r>
            <a:r>
              <a:rPr lang="zh-CN" altLang="en-US" sz="5400" dirty="0"/>
              <a:t>坎平</a:t>
            </a:r>
            <a:endParaRPr lang="en-US" sz="7200" dirty="0"/>
          </a:p>
        </p:txBody>
      </p:sp>
      <p:sp>
        <p:nvSpPr>
          <p:cNvPr id="8" name="Title 1"/>
          <p:cNvSpPr txBox="1">
            <a:spLocks/>
          </p:cNvSpPr>
          <p:nvPr/>
        </p:nvSpPr>
        <p:spPr bwMode="auto">
          <a:xfrm>
            <a:off x="251520" y="512106"/>
            <a:ext cx="8568952"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3200" b="0" dirty="0">
                <a:solidFill>
                  <a:srgbClr val="FFFFFF"/>
                </a:solidFill>
                <a:effectLst>
                  <a:glow rad="355600">
                    <a:srgbClr val="000000"/>
                  </a:glow>
                </a:effectLst>
              </a:rPr>
              <a:t>坎平（</a:t>
            </a:r>
            <a:r>
              <a:rPr lang="en-US" sz="3200" b="0" dirty="0">
                <a:solidFill>
                  <a:srgbClr val="FFFFFF"/>
                </a:solidFill>
                <a:effectLst>
                  <a:glow rad="355600">
                    <a:srgbClr val="000000"/>
                  </a:glow>
                </a:effectLst>
              </a:rPr>
              <a:t>Camping）</a:t>
            </a:r>
            <a:r>
              <a:rPr lang="zh-CN" altLang="en-US" sz="3200" b="0" dirty="0">
                <a:solidFill>
                  <a:srgbClr val="FFFFFF"/>
                </a:solidFill>
                <a:effectLst>
                  <a:glow rad="355600">
                    <a:srgbClr val="000000"/>
                  </a:glow>
                </a:effectLst>
              </a:rPr>
              <a:t>在一次私人采访中承认，他不再相信任何人能够知道被提或世界末日的具体时间，这与他之前在这一问题上的坚定立场形成了鲜明对比。</a:t>
            </a:r>
          </a:p>
          <a:p>
            <a:pPr>
              <a:defRPr/>
            </a:pPr>
            <a:r>
              <a:rPr lang="en-US" altLang="zh-CN" sz="3200" b="0" dirty="0">
                <a:solidFill>
                  <a:srgbClr val="FFFFFF"/>
                </a:solidFill>
                <a:effectLst>
                  <a:glow rad="355600">
                    <a:srgbClr val="000000"/>
                  </a:glow>
                </a:effectLst>
              </a:rPr>
              <a:t>2012</a:t>
            </a:r>
            <a:r>
              <a:rPr lang="zh-CN" altLang="en-US" sz="3200" b="0" dirty="0">
                <a:solidFill>
                  <a:srgbClr val="FFFFFF"/>
                </a:solidFill>
                <a:effectLst>
                  <a:glow rad="355600">
                    <a:srgbClr val="000000"/>
                  </a:glow>
                </a:effectLst>
              </a:rPr>
              <a:t>年</a:t>
            </a:r>
            <a:r>
              <a:rPr lang="en-US" altLang="zh-CN" sz="3200" b="0" dirty="0">
                <a:solidFill>
                  <a:srgbClr val="FFFFFF"/>
                </a:solidFill>
                <a:effectLst>
                  <a:glow rad="355600">
                    <a:srgbClr val="000000"/>
                  </a:glow>
                </a:effectLst>
              </a:rPr>
              <a:t>3</a:t>
            </a:r>
            <a:r>
              <a:rPr lang="zh-CN" altLang="en-US" sz="3200" b="0" dirty="0">
                <a:solidFill>
                  <a:srgbClr val="FFFFFF"/>
                </a:solidFill>
                <a:effectLst>
                  <a:glow rad="355600">
                    <a:srgbClr val="000000"/>
                  </a:glow>
                </a:effectLst>
              </a:rPr>
              <a:t>月，他表示自己试图预测具体日期的做法是“有罪的”，并承认批评他的人是对的，因为他们强调了</a:t>
            </a:r>
            <a:r>
              <a:rPr lang="en-US" altLang="zh-CN" sz="3200" b="0" dirty="0">
                <a:solidFill>
                  <a:srgbClr val="FFFFFF"/>
                </a:solidFill>
                <a:effectLst>
                  <a:glow rad="355600">
                    <a:srgbClr val="000000"/>
                  </a:glow>
                </a:effectLst>
              </a:rPr>
              <a:t>《</a:t>
            </a:r>
            <a:r>
              <a:rPr lang="zh-CN" altLang="en-US" sz="3200" b="0" dirty="0">
                <a:solidFill>
                  <a:srgbClr val="FFFFFF"/>
                </a:solidFill>
                <a:effectLst>
                  <a:glow rad="355600">
                    <a:srgbClr val="000000"/>
                  </a:glow>
                </a:effectLst>
              </a:rPr>
              <a:t>马太福音</a:t>
            </a:r>
            <a:r>
              <a:rPr lang="en-US" altLang="zh-CN" sz="3200" b="0" dirty="0">
                <a:solidFill>
                  <a:srgbClr val="FFFFFF"/>
                </a:solidFill>
                <a:effectLst>
                  <a:glow rad="355600">
                    <a:srgbClr val="000000"/>
                  </a:glow>
                </a:effectLst>
              </a:rPr>
              <a:t>》24:36</a:t>
            </a:r>
            <a:r>
              <a:rPr lang="zh-CN" altLang="en-US" sz="3200" b="0" dirty="0">
                <a:solidFill>
                  <a:srgbClr val="FFFFFF"/>
                </a:solidFill>
                <a:effectLst>
                  <a:glow rad="355600">
                    <a:srgbClr val="000000"/>
                  </a:glow>
                </a:effectLst>
              </a:rPr>
              <a:t>的经文：“那日子，那时辰，没有人知道。”</a:t>
            </a:r>
          </a:p>
          <a:p>
            <a:pPr>
              <a:defRPr/>
            </a:pPr>
            <a:r>
              <a:rPr lang="zh-CN" altLang="en-US" sz="3200" b="0" dirty="0">
                <a:solidFill>
                  <a:srgbClr val="FFFFFF"/>
                </a:solidFill>
                <a:effectLst>
                  <a:glow rad="355600">
                    <a:srgbClr val="000000"/>
                  </a:glow>
                </a:effectLst>
              </a:rPr>
              <a:t>他补充说，现在他更加热切地研读圣经，“不再是为了寻找日期，而是为了更忠实地理解神的话语。”</a:t>
            </a: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b="0" dirty="0">
                <a:solidFill>
                  <a:srgbClr val="FFFFFF"/>
                </a:solidFill>
                <a:effectLst>
                  <a:glow rad="355600">
                    <a:srgbClr val="000000"/>
                  </a:glow>
                </a:effectLst>
              </a:rPr>
              <a:t>http://</a:t>
            </a:r>
            <a:r>
              <a:rPr lang="en-US" sz="2000" b="0" dirty="0" err="1">
                <a:solidFill>
                  <a:srgbClr val="FFFFFF"/>
                </a:solidFill>
                <a:effectLst>
                  <a:glow rad="355600">
                    <a:srgbClr val="000000"/>
                  </a:glow>
                </a:effectLst>
              </a:rPr>
              <a:t>en.wikipedia.org</a:t>
            </a:r>
            <a:r>
              <a:rPr lang="en-US" sz="2000" b="0" dirty="0">
                <a:solidFill>
                  <a:srgbClr val="FFFFFF"/>
                </a:solidFill>
                <a:effectLst>
                  <a:glow rad="355600">
                    <a:srgbClr val="000000"/>
                  </a:glow>
                </a:effectLst>
              </a:rPr>
              <a:t>/wiki/</a:t>
            </a:r>
            <a:r>
              <a:rPr lang="en-US" sz="2000" b="0" dirty="0" err="1">
                <a:solidFill>
                  <a:srgbClr val="FFFFFF"/>
                </a:solidFill>
                <a:effectLst>
                  <a:glow rad="355600">
                    <a:srgbClr val="000000"/>
                  </a:glow>
                </a:effectLst>
              </a:rPr>
              <a:t>Harold_Camping</a:t>
            </a:r>
            <a:endParaRPr lang="en-US" sz="2000" b="0" dirty="0">
              <a:solidFill>
                <a:srgbClr val="FFFFFF"/>
              </a:solidFill>
              <a:effectLst>
                <a:glow rad="355600">
                  <a:srgbClr val="000000"/>
                </a:glow>
              </a:effectLst>
            </a:endParaRPr>
          </a:p>
        </p:txBody>
      </p:sp>
    </p:spTree>
    <p:extLst>
      <p:ext uri="{BB962C8B-B14F-4D97-AF65-F5344CB8AC3E}">
        <p14:creationId xmlns:p14="http://schemas.microsoft.com/office/powerpoint/2010/main" val="2613565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536" y="827633"/>
            <a:ext cx="7731464" cy="5171927"/>
          </a:xfrm>
          <a:prstGeom prst="rect">
            <a:avLst/>
          </a:prstGeom>
        </p:spPr>
      </p:pic>
      <p:sp>
        <p:nvSpPr>
          <p:cNvPr id="4" name="Text Box 7"/>
          <p:cNvSpPr txBox="1">
            <a:spLocks noChangeArrowheads="1"/>
          </p:cNvSpPr>
          <p:nvPr/>
        </p:nvSpPr>
        <p:spPr bwMode="auto">
          <a:xfrm>
            <a:off x="1143000" y="5441860"/>
            <a:ext cx="6858000" cy="30008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defTabSz="685800" eaLnBrk="0" hangingPunct="0">
              <a:spcBef>
                <a:spcPct val="0"/>
              </a:spcBef>
            </a:pPr>
            <a:r>
              <a:rPr lang="zh-CN" altLang="en-US" sz="1350" i="1" dirty="0">
                <a:solidFill>
                  <a:srgbClr val="FFFFFF"/>
                </a:solidFill>
                <a:latin typeface="Arial Black" charset="0"/>
                <a:cs typeface="Arial Black" charset="0"/>
              </a:rPr>
              <a:t>印度马德拉斯圣多马</a:t>
            </a:r>
            <a:r>
              <a:rPr lang="en-US" altLang="zh-CN" sz="1350" i="1" dirty="0">
                <a:solidFill>
                  <a:srgbClr val="FFFFFF"/>
                </a:solidFill>
                <a:latin typeface="Arial Black" charset="0"/>
                <a:cs typeface="Arial Black" charset="0"/>
              </a:rPr>
              <a:t>·</a:t>
            </a:r>
            <a:r>
              <a:rPr lang="zh-CN" altLang="en-US" sz="1350" i="1" dirty="0">
                <a:solidFill>
                  <a:srgbClr val="FFFFFF"/>
                </a:solidFill>
                <a:latin typeface="Arial Black" charset="0"/>
                <a:cs typeface="Arial Black" charset="0"/>
              </a:rPr>
              <a:t>巴西里卡</a:t>
            </a:r>
            <a:endParaRPr lang="en-US" sz="1350" i="1" dirty="0">
              <a:solidFill>
                <a:srgbClr val="FFFFFF"/>
              </a:solidFill>
              <a:latin typeface="Arial Black" charset="0"/>
              <a:cs typeface="Arial Black" charset="0"/>
            </a:endParaRPr>
          </a:p>
        </p:txBody>
      </p:sp>
      <p:sp>
        <p:nvSpPr>
          <p:cNvPr id="6" name="Text Box 7"/>
          <p:cNvSpPr txBox="1">
            <a:spLocks noChangeArrowheads="1"/>
          </p:cNvSpPr>
          <p:nvPr/>
        </p:nvSpPr>
        <p:spPr bwMode="auto">
          <a:xfrm>
            <a:off x="0" y="823005"/>
            <a:ext cx="9144000" cy="830997"/>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defTabSz="685800" eaLnBrk="0" hangingPunct="0"/>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最古老和最强大的传统之一是在公元</a:t>
            </a:r>
            <a:r>
              <a:rPr lang="en-US" altLang="zh-CN"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52</a:t>
            </a:r>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年（在保罗第二次和第三次传教之旅之间）使徒多马将福音带到了印度甚至中国。</a:t>
            </a:r>
            <a:endPar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Tree>
    <p:extLst>
      <p:ext uri="{BB962C8B-B14F-4D97-AF65-F5344CB8AC3E}">
        <p14:creationId xmlns:p14="http://schemas.microsoft.com/office/powerpoint/2010/main" val="2026713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057400" y="1028700"/>
            <a:ext cx="5086350" cy="461665"/>
          </a:xfrm>
          <a:prstGeom prst="rect">
            <a:avLst/>
          </a:prstGeom>
          <a:solidFill>
            <a:srgbClr val="000514"/>
          </a:solidFill>
          <a:ln>
            <a:noFill/>
          </a:ln>
        </p:spPr>
        <p:txBody>
          <a:bodyPr wrap="square">
            <a:spAutoFit/>
          </a:bodyPr>
          <a:lstStyle/>
          <a:p>
            <a:pPr defTabSz="685800" eaLnBrk="0" fontAlgn="auto" hangingPunct="0">
              <a:spcBef>
                <a:spcPts val="0"/>
              </a:spcBef>
              <a:spcAft>
                <a:spcPts val="0"/>
              </a:spcAft>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rPr>
              <a:t>多马行传</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endParaRPr>
          </a:p>
        </p:txBody>
      </p:sp>
    </p:spTree>
    <p:extLst>
      <p:ext uri="{BB962C8B-B14F-4D97-AF65-F5344CB8AC3E}">
        <p14:creationId xmlns:p14="http://schemas.microsoft.com/office/powerpoint/2010/main" val="985266161"/>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1</a:t>
            </a:r>
            <a:r>
              <a:rPr lang="zh-CN" altLang="en-US" b="1" dirty="0">
                <a:solidFill>
                  <a:srgbClr val="000514"/>
                </a:solidFill>
                <a:latin typeface="Arial Black" charset="0"/>
                <a:ea typeface="ＭＳ Ｐゴシック" charset="0"/>
                <a:cs typeface="Arial Black" charset="0"/>
              </a:rPr>
              <a:t>。那时我们这群们徒在耶路撒冷</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我们将世界划分为不同的部分，以便每人都前往主差遣他的国家。”</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1338508"/>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943100" y="8001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“抽签结果，印度落入也是双胞胎的犹大多马身上。但他不愿，以肉体虚弱，不能旅行推辞。并道：</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我是希伯来人，怎能够向印度人传福音？</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332440954"/>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“当他如此推理和说话时，救主在夜间向他显现并对他说：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多马，不要害怕，往印度去吧，我的恩典与你同在。</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47942182"/>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“可是多马仍不听从，并说：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差我到别的地方，我不会往印度的。</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47994602"/>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当他如此讲话和思考时，有一位由印度王京达菲派的商人使者，名叫阿斑。”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6165843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
            <a:ext cx="6858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681910"/>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有一个来自印度的商人，名叫阿斑</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是国王京达菲派的使者，要买木匠带回印度。”</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610247544"/>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
        <p:nvSpPr>
          <p:cNvPr id="3" name="TextBox 1">
            <a:extLst>
              <a:ext uri="{FF2B5EF4-FFF2-40B4-BE49-F238E27FC236}">
                <a16:creationId xmlns:a16="http://schemas.microsoft.com/office/drawing/2014/main" id="{9BA65FFE-3FE3-2DDE-3D9D-6F188FC93CED}"/>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4005315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“中午时刻，主看见他在在市场并走向他说：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你是否需要买一个木匠？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他回答：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主说：</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我有一个奴隶，他是一个木匠。。。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556484104"/>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“更着，他指向多马的身影，用三枚未加盖印章的白银利特拉银成交，并写了一份销售契据，说：”</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7383572"/>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“我，耶稣，木匠约瑟之子，已将我的奴隶犹大卖给印度王京达菲的商人阿斑。”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84055646"/>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“事成后，主将犹大多马带到商人阿斑前。阿斑问多马：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他是你的主人吗？</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565857341"/>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我从你主人买了你。</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多马沉默不语。”</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765978244"/>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3 </a:t>
            </a:r>
            <a:r>
              <a:rPr lang="zh-CN" altLang="en-US" b="1" dirty="0">
                <a:solidFill>
                  <a:srgbClr val="000514"/>
                </a:solidFill>
                <a:latin typeface="Arial Black" charset="0"/>
                <a:ea typeface="ＭＳ Ｐゴシック" charset="0"/>
                <a:cs typeface="Arial Black" charset="0"/>
              </a:rPr>
              <a:t>第二天早上，多马祷告。。。【主耶稣，你要我往那里，我就往那里，愿你的旨意成就。</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接者多马前去商人阿斑那儿，除了他的身价外，他无其它钱财。</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894667434"/>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“因为耶和华把钱给了他说：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无论你到哪儿，你的代价同我的恩典同在。</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接着，多马发现阿斑将行李搬上船。他就跟着上船。”</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908374570"/>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“在船上，阿斑问多马：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你的手工艺如何？</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我会做木犁，叉架和螺旋钻，船，船桨，船桅杆和滑轮。石制品如：”</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577186172"/>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“皇殿的柱子，庙宇和法院。商人阿斑说：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对，你是是我们需要的木匠。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接着他们开始航行。他们顺风顺水，直达皇家城市阿查波尼（又称山打掘）。</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193107740"/>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00101"/>
            <a:ext cx="6858000" cy="517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7"/>
          <p:cNvSpPr txBox="1">
            <a:spLocks noChangeArrowheads="1"/>
          </p:cNvSpPr>
          <p:nvPr/>
        </p:nvSpPr>
        <p:spPr bwMode="auto">
          <a:xfrm>
            <a:off x="1132285" y="1314450"/>
            <a:ext cx="6858001"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defTabSz="685800" eaLnBrk="0" hangingPunct="0">
              <a:spcBef>
                <a:spcPct val="0"/>
              </a:spcBef>
            </a:pPr>
            <a:r>
              <a:rPr lang="zh-CN" altLang="en-US" sz="1800" dirty="0">
                <a:solidFill>
                  <a:srgbClr val="FFFFFF"/>
                </a:solidFill>
                <a:latin typeface="Tahoma" charset="0"/>
              </a:rPr>
              <a:t>泛亚贸易路线（公元一世纪）</a:t>
            </a:r>
            <a:endParaRPr lang="en-US" sz="1800" dirty="0">
              <a:solidFill>
                <a:srgbClr val="FFFFFF"/>
              </a:solidFill>
              <a:latin typeface="Tahoma" charset="0"/>
            </a:endParaRPr>
          </a:p>
        </p:txBody>
      </p:sp>
      <p:sp>
        <p:nvSpPr>
          <p:cNvPr id="5" name="Text Box 7"/>
          <p:cNvSpPr txBox="1">
            <a:spLocks noChangeArrowheads="1"/>
          </p:cNvSpPr>
          <p:nvPr/>
        </p:nvSpPr>
        <p:spPr bwMode="auto">
          <a:xfrm>
            <a:off x="1428750" y="1771650"/>
            <a:ext cx="6172200" cy="369332"/>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defTabSz="685800" eaLnBrk="0" hangingPunct="0">
              <a:spcBef>
                <a:spcPct val="0"/>
              </a:spcBef>
            </a:pPr>
            <a:r>
              <a:rPr lang="zh-CN" altLang="en-US" sz="1800" dirty="0">
                <a:solidFill>
                  <a:srgbClr val="FFFFFF"/>
                </a:solidFill>
                <a:ea typeface="ＭＳ Ｐゴシック" charset="0"/>
              </a:rPr>
              <a:t>在第一世纪，每隔三日便有一艘从埃及驶往印度的船</a:t>
            </a:r>
            <a:endParaRPr lang="en-US" sz="1800" dirty="0">
              <a:solidFill>
                <a:srgbClr val="FFFFFF"/>
              </a:solidFill>
              <a:ea typeface="ＭＳ Ｐゴシック" charset="0"/>
            </a:endParaRPr>
          </a:p>
        </p:txBody>
      </p:sp>
      <p:sp>
        <p:nvSpPr>
          <p:cNvPr id="2" name="TextBox 1"/>
          <p:cNvSpPr txBox="1"/>
          <p:nvPr/>
        </p:nvSpPr>
        <p:spPr>
          <a:xfrm>
            <a:off x="1200150" y="35433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非洲</a:t>
            </a:r>
          </a:p>
        </p:txBody>
      </p:sp>
      <p:sp>
        <p:nvSpPr>
          <p:cNvPr id="3" name="TextBox 2"/>
          <p:cNvSpPr txBox="1"/>
          <p:nvPr/>
        </p:nvSpPr>
        <p:spPr>
          <a:xfrm>
            <a:off x="2514600" y="4400550"/>
            <a:ext cx="74295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阿拉伯</a:t>
            </a:r>
          </a:p>
        </p:txBody>
      </p:sp>
      <p:sp>
        <p:nvSpPr>
          <p:cNvPr id="7" name="TextBox 6"/>
          <p:cNvSpPr txBox="1"/>
          <p:nvPr/>
        </p:nvSpPr>
        <p:spPr>
          <a:xfrm>
            <a:off x="3886200" y="37147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大夏</a:t>
            </a:r>
          </a:p>
        </p:txBody>
      </p:sp>
      <p:sp>
        <p:nvSpPr>
          <p:cNvPr id="8" name="TextBox 7"/>
          <p:cNvSpPr txBox="1"/>
          <p:nvPr/>
        </p:nvSpPr>
        <p:spPr>
          <a:xfrm>
            <a:off x="4457700" y="22860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锡西</a:t>
            </a:r>
          </a:p>
        </p:txBody>
      </p:sp>
      <p:sp>
        <p:nvSpPr>
          <p:cNvPr id="9" name="TextBox 8"/>
          <p:cNvSpPr txBox="1"/>
          <p:nvPr/>
        </p:nvSpPr>
        <p:spPr>
          <a:xfrm>
            <a:off x="4914900" y="44005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印度</a:t>
            </a:r>
          </a:p>
        </p:txBody>
      </p:sp>
      <p:sp>
        <p:nvSpPr>
          <p:cNvPr id="10" name="TextBox 9"/>
          <p:cNvSpPr txBox="1"/>
          <p:nvPr/>
        </p:nvSpPr>
        <p:spPr>
          <a:xfrm>
            <a:off x="6800850" y="29146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秦尼</a:t>
            </a:r>
          </a:p>
        </p:txBody>
      </p:sp>
    </p:spTree>
    <p:extLst>
      <p:ext uri="{BB962C8B-B14F-4D97-AF65-F5344CB8AC3E}">
        <p14:creationId xmlns:p14="http://schemas.microsoft.com/office/powerpoint/2010/main" val="25374314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19" y="1143000"/>
            <a:ext cx="6853091" cy="4564159"/>
          </a:xfrm>
          <a:prstGeom prst="rect">
            <a:avLst/>
          </a:prstGeom>
        </p:spPr>
      </p:pic>
    </p:spTree>
    <p:extLst>
      <p:ext uri="{BB962C8B-B14F-4D97-AF65-F5344CB8AC3E}">
        <p14:creationId xmlns:p14="http://schemas.microsoft.com/office/powerpoint/2010/main" val="2582661189"/>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857250"/>
            <a:ext cx="6858000" cy="51435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794" y="1084659"/>
            <a:ext cx="3852587" cy="4230291"/>
          </a:xfrm>
          <a:prstGeom prst="rect">
            <a:avLst/>
          </a:prstGeom>
        </p:spPr>
      </p:pic>
      <p:sp>
        <p:nvSpPr>
          <p:cNvPr id="2" name="TextBox 1"/>
          <p:cNvSpPr txBox="1"/>
          <p:nvPr/>
        </p:nvSpPr>
        <p:spPr>
          <a:xfrm>
            <a:off x="5029200" y="3143250"/>
            <a:ext cx="685800" cy="300082"/>
          </a:xfrm>
          <a:prstGeom prst="rect">
            <a:avLst/>
          </a:prstGeom>
          <a:solidFill>
            <a:schemeClr val="tx1"/>
          </a:solidFill>
        </p:spPr>
        <p:txBody>
          <a:bodyPr wrap="square" rtlCol="0">
            <a:spAutoFit/>
          </a:bodyPr>
          <a:lstStyle/>
          <a:p>
            <a:pPr defTabSz="685800" eaLnBrk="0" hangingPunct="0">
              <a:spcBef>
                <a:spcPct val="0"/>
              </a:spcBef>
            </a:pPr>
            <a:r>
              <a:rPr kumimoji="1" lang="zh-CN" altLang="en-US" sz="1350" dirty="0">
                <a:solidFill>
                  <a:srgbClr val="000514"/>
                </a:solidFill>
                <a:latin typeface="Garamond" charset="0"/>
                <a:ea typeface="ＭＳ Ｐゴシック" charset="0"/>
              </a:rPr>
              <a:t>印度</a:t>
            </a:r>
          </a:p>
        </p:txBody>
      </p:sp>
      <p:sp>
        <p:nvSpPr>
          <p:cNvPr id="5" name="TextBox 4"/>
          <p:cNvSpPr txBox="1"/>
          <p:nvPr/>
        </p:nvSpPr>
        <p:spPr>
          <a:xfrm>
            <a:off x="5657850" y="1162177"/>
            <a:ext cx="1200150" cy="403957"/>
          </a:xfrm>
          <a:prstGeom prst="rect">
            <a:avLst/>
          </a:prstGeom>
          <a:solidFill>
            <a:schemeClr val="tx1"/>
          </a:solidFill>
        </p:spPr>
        <p:txBody>
          <a:bodyPr wrap="square" rtlCol="0">
            <a:spAutoFit/>
          </a:bodyPr>
          <a:lstStyle/>
          <a:p>
            <a:pPr algn="l" defTabSz="685800" eaLnBrk="0" hangingPunct="0">
              <a:spcBef>
                <a:spcPct val="0"/>
              </a:spcBef>
            </a:pPr>
            <a:r>
              <a:rPr kumimoji="1" lang="zh-CN" altLang="en-US" sz="675" dirty="0">
                <a:solidFill>
                  <a:srgbClr val="000514"/>
                </a:solidFill>
                <a:latin typeface="Garamond" charset="0"/>
                <a:ea typeface="ＭＳ Ｐゴシック" charset="0"/>
              </a:rPr>
              <a:t>克什米尔主权争议地区</a:t>
            </a:r>
            <a:r>
              <a:rPr kumimoji="1" lang="en-US" altLang="zh-CN" sz="675" dirty="0">
                <a:solidFill>
                  <a:srgbClr val="000514"/>
                </a:solidFill>
                <a:latin typeface="Garamond" charset="0"/>
                <a:ea typeface="ＭＳ Ｐゴシック" charset="0"/>
              </a:rPr>
              <a:t> - </a:t>
            </a:r>
            <a:r>
              <a:rPr kumimoji="1" lang="zh-CN" altLang="en-US" sz="675" dirty="0">
                <a:solidFill>
                  <a:srgbClr val="000514"/>
                </a:solidFill>
                <a:latin typeface="Garamond" charset="0"/>
                <a:ea typeface="ＭＳ Ｐゴシック" charset="0"/>
              </a:rPr>
              <a:t>印度、巴基斯坦和中华人民共和国各持己见。</a:t>
            </a:r>
          </a:p>
        </p:txBody>
      </p:sp>
    </p:spTree>
    <p:extLst>
      <p:ext uri="{BB962C8B-B14F-4D97-AF65-F5344CB8AC3E}">
        <p14:creationId xmlns:p14="http://schemas.microsoft.com/office/powerpoint/2010/main" val="2824658806"/>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13</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个国家的</a:t>
            </a: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70</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名会友</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来自</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655734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descr="Asia Map">
            <a:extLst>
              <a:ext uri="{FF2B5EF4-FFF2-40B4-BE49-F238E27FC236}">
                <a16:creationId xmlns:a16="http://schemas.microsoft.com/office/drawing/2014/main" id="{6B7278C9-9CB5-794C-BDDA-9A17CB6C4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a:extLst>
              <a:ext uri="{FF2B5EF4-FFF2-40B4-BE49-F238E27FC236}">
                <a16:creationId xmlns:a16="http://schemas.microsoft.com/office/drawing/2014/main" id="{1C14768F-0E8F-FC4E-B7A1-9A470917279B}"/>
              </a:ext>
            </a:extLst>
          </p:cNvPr>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美国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77" name="Rectangle 5">
            <a:extLst>
              <a:ext uri="{FF2B5EF4-FFF2-40B4-BE49-F238E27FC236}">
                <a16:creationId xmlns:a16="http://schemas.microsoft.com/office/drawing/2014/main" id="{0C5ECEDB-E71D-4D48-BD3C-3A14C586FD96}"/>
              </a:ext>
            </a:extLst>
          </p:cNvPr>
          <p:cNvSpPr>
            <a:spLocks noGrp="1" noChangeArrowheads="1"/>
          </p:cNvSpPr>
          <p:nvPr>
            <p:ph type="title"/>
          </p:nvPr>
        </p:nvSpPr>
        <p:spPr>
          <a:xfrm>
            <a:off x="-71438" y="5943600"/>
            <a:ext cx="9251951" cy="990600"/>
          </a:xfrm>
          <a:solidFill>
            <a:srgbClr val="8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altLang="en-US" b="1">
                <a:solidFill>
                  <a:srgbClr val="FFFFFF"/>
                </a:solidFill>
              </a:rPr>
              <a:t>Crossroads</a:t>
            </a:r>
            <a:r>
              <a:rPr lang="zh-CN" altLang="en-US" b="1">
                <a:solidFill>
                  <a:srgbClr val="FFFFFF"/>
                </a:solidFill>
                <a:latin typeface="宋体" panose="02010600030101010101" pitchFamily="2" charset="-122"/>
                <a:ea typeface="宋体" panose="02010600030101010101" pitchFamily="2" charset="-122"/>
              </a:rPr>
              <a:t>教会会友</a:t>
            </a:r>
            <a:r>
              <a:rPr lang="en-US" altLang="ja-JP"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2015</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年</a:t>
            </a:r>
            <a:r>
              <a:rPr lang="en-SG" altLang="zh-CN"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7</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月</a:t>
            </a:r>
            <a:endParaRPr lang="en-US"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endParaRPr>
          </a:p>
        </p:txBody>
      </p:sp>
      <p:grpSp>
        <p:nvGrpSpPr>
          <p:cNvPr id="2" name="Group 1">
            <a:extLst>
              <a:ext uri="{FF2B5EF4-FFF2-40B4-BE49-F238E27FC236}">
                <a16:creationId xmlns:a16="http://schemas.microsoft.com/office/drawing/2014/main" id="{202E174A-2134-9F48-A88B-3ED8CD20C602}"/>
              </a:ext>
            </a:extLst>
          </p:cNvPr>
          <p:cNvGrpSpPr>
            <a:grpSpLocks/>
          </p:cNvGrpSpPr>
          <p:nvPr/>
        </p:nvGrpSpPr>
        <p:grpSpPr bwMode="auto">
          <a:xfrm>
            <a:off x="3771900" y="1620838"/>
            <a:ext cx="3154363" cy="4424362"/>
            <a:chOff x="3771900" y="1620838"/>
            <a:chExt cx="3153576" cy="4424362"/>
          </a:xfrm>
        </p:grpSpPr>
        <p:sp>
          <p:nvSpPr>
            <p:cNvPr id="361476" name="AutoShape 4">
              <a:extLst>
                <a:ext uri="{FF2B5EF4-FFF2-40B4-BE49-F238E27FC236}">
                  <a16:creationId xmlns:a16="http://schemas.microsoft.com/office/drawing/2014/main" id="{ACA2EE5F-710A-0E4F-9D24-0120A1795F4E}"/>
                </a:ext>
              </a:extLst>
            </p:cNvPr>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79" name="AutoShape 7">
              <a:extLst>
                <a:ext uri="{FF2B5EF4-FFF2-40B4-BE49-F238E27FC236}">
                  <a16:creationId xmlns:a16="http://schemas.microsoft.com/office/drawing/2014/main" id="{50A35202-CC9F-DF41-8374-19C162481766}"/>
                </a:ext>
              </a:extLst>
            </p:cNvPr>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0" name="AutoShape 8">
              <a:extLst>
                <a:ext uri="{FF2B5EF4-FFF2-40B4-BE49-F238E27FC236}">
                  <a16:creationId xmlns:a16="http://schemas.microsoft.com/office/drawing/2014/main" id="{96948373-530A-F540-9273-7DAFAEA38FBC}"/>
                </a:ext>
              </a:extLst>
            </p:cNvPr>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1" name="AutoShape 9">
              <a:extLst>
                <a:ext uri="{FF2B5EF4-FFF2-40B4-BE49-F238E27FC236}">
                  <a16:creationId xmlns:a16="http://schemas.microsoft.com/office/drawing/2014/main" id="{5F9DB86F-9564-DA4A-A475-49FB7C81F53B}"/>
                </a:ext>
              </a:extLst>
            </p:cNvPr>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grpSp>
      <p:sp>
        <p:nvSpPr>
          <p:cNvPr id="361485" name="Text Box 13">
            <a:extLst>
              <a:ext uri="{FF2B5EF4-FFF2-40B4-BE49-F238E27FC236}">
                <a16:creationId xmlns:a16="http://schemas.microsoft.com/office/drawing/2014/main" id="{C189F676-ED24-9B46-8505-A243E3C871E3}"/>
              </a:ext>
            </a:extLst>
          </p:cNvPr>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法国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1" name="Text Box 19">
            <a:extLst>
              <a:ext uri="{FF2B5EF4-FFF2-40B4-BE49-F238E27FC236}">
                <a16:creationId xmlns:a16="http://schemas.microsoft.com/office/drawing/2014/main" id="{30659EAF-979C-5E4E-BF1E-6045C06FEA5D}"/>
              </a:ext>
            </a:extLst>
          </p:cNvPr>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3" name="Text Box 21">
            <a:extLst>
              <a:ext uri="{FF2B5EF4-FFF2-40B4-BE49-F238E27FC236}">
                <a16:creationId xmlns:a16="http://schemas.microsoft.com/office/drawing/2014/main" id="{DFEE2DA5-F02F-3542-90B9-A4364B6B3F94}"/>
              </a:ext>
            </a:extLst>
          </p:cNvPr>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缅甸</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8" name="Line 26">
            <a:extLst>
              <a:ext uri="{FF2B5EF4-FFF2-40B4-BE49-F238E27FC236}">
                <a16:creationId xmlns:a16="http://schemas.microsoft.com/office/drawing/2014/main" id="{58550F34-E3A4-FA41-9156-96080528A43B}"/>
              </a:ext>
            </a:extLst>
          </p:cNvPr>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15401" name="Text Box 28">
            <a:extLst>
              <a:ext uri="{FF2B5EF4-FFF2-40B4-BE49-F238E27FC236}">
                <a16:creationId xmlns:a16="http://schemas.microsoft.com/office/drawing/2014/main" id="{E74E219E-1636-5246-A85F-D8A640BAE73F}"/>
              </a:ext>
            </a:extLst>
          </p:cNvPr>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CIC</a:t>
            </a:r>
          </a:p>
        </p:txBody>
      </p:sp>
      <p:sp>
        <p:nvSpPr>
          <p:cNvPr id="361496" name="Text Box 24">
            <a:extLst>
              <a:ext uri="{FF2B5EF4-FFF2-40B4-BE49-F238E27FC236}">
                <a16:creationId xmlns:a16="http://schemas.microsoft.com/office/drawing/2014/main" id="{A1152AAC-5D30-6047-8E60-8F4EFC0434F2}"/>
              </a:ext>
            </a:extLst>
          </p:cNvPr>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新加坡</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315403" name="Rounded Rectangle 1">
            <a:extLst>
              <a:ext uri="{FF2B5EF4-FFF2-40B4-BE49-F238E27FC236}">
                <a16:creationId xmlns:a16="http://schemas.microsoft.com/office/drawing/2014/main" id="{6BB8DD4D-43B8-6843-B909-C218D3C8AAFE}"/>
              </a:ext>
            </a:extLst>
          </p:cNvPr>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15404" name="Picture 5" descr="Crossroads-Logo">
            <a:extLst>
              <a:ext uri="{FF2B5EF4-FFF2-40B4-BE49-F238E27FC236}">
                <a16:creationId xmlns:a16="http://schemas.microsoft.com/office/drawing/2014/main" id="{054E73C4-B62D-5D4B-97DE-E044BD41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a:extLst>
              <a:ext uri="{FF2B5EF4-FFF2-40B4-BE49-F238E27FC236}">
                <a16:creationId xmlns:a16="http://schemas.microsoft.com/office/drawing/2014/main" id="{C09A1D55-6BEF-0440-ADB8-DA6A1F119D8D}"/>
              </a:ext>
            </a:extLst>
          </p:cNvPr>
          <p:cNvSpPr txBox="1">
            <a:spLocks noChangeArrowheads="1"/>
          </p:cNvSpPr>
          <p:nvPr/>
        </p:nvSpPr>
        <p:spPr bwMode="auto">
          <a:xfrm>
            <a:off x="6875463" y="4221163"/>
            <a:ext cx="1906587"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菲律宾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2" name="Text Box 13">
            <a:extLst>
              <a:ext uri="{FF2B5EF4-FFF2-40B4-BE49-F238E27FC236}">
                <a16:creationId xmlns:a16="http://schemas.microsoft.com/office/drawing/2014/main" id="{7E3518C6-5E9F-5D4B-8C35-47EEE5EC7006}"/>
              </a:ext>
            </a:extLst>
          </p:cNvPr>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意大利</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5" name="Text Box 13">
            <a:extLst>
              <a:ext uri="{FF2B5EF4-FFF2-40B4-BE49-F238E27FC236}">
                <a16:creationId xmlns:a16="http://schemas.microsoft.com/office/drawing/2014/main" id="{94BA9AAF-7932-0D40-A253-86EC07F9A54C}"/>
              </a:ext>
            </a:extLst>
          </p:cNvPr>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荷兰</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6" name="Text Box 17">
            <a:extLst>
              <a:ext uri="{FF2B5EF4-FFF2-40B4-BE49-F238E27FC236}">
                <a16:creationId xmlns:a16="http://schemas.microsoft.com/office/drawing/2014/main" id="{819B98CA-8343-4F4F-96F2-63EC152267C4}"/>
              </a:ext>
            </a:extLst>
          </p:cNvPr>
          <p:cNvSpPr txBox="1">
            <a:spLocks noChangeArrowheads="1"/>
          </p:cNvSpPr>
          <p:nvPr/>
        </p:nvSpPr>
        <p:spPr bwMode="auto">
          <a:xfrm>
            <a:off x="5724525" y="1700213"/>
            <a:ext cx="1905000" cy="40005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韩国</a:t>
            </a:r>
            <a:endParaRPr kumimoji="0" lang="en-US"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4" name="Text Box 17">
            <a:extLst>
              <a:ext uri="{FF2B5EF4-FFF2-40B4-BE49-F238E27FC236}">
                <a16:creationId xmlns:a16="http://schemas.microsoft.com/office/drawing/2014/main" id="{8344BF84-2985-4041-8B9F-B2C59DB8D8D7}"/>
              </a:ext>
            </a:extLst>
          </p:cNvPr>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香港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a:cs typeface="ＭＳ Ｐゴシック" charset="0"/>
            </a:endParaRPr>
          </a:p>
        </p:txBody>
      </p:sp>
      <p:sp>
        <p:nvSpPr>
          <p:cNvPr id="27" name="Text Box 17">
            <a:extLst>
              <a:ext uri="{FF2B5EF4-FFF2-40B4-BE49-F238E27FC236}">
                <a16:creationId xmlns:a16="http://schemas.microsoft.com/office/drawing/2014/main" id="{70EF9C05-B65E-484D-957E-DC690BA65D89}"/>
              </a:ext>
            </a:extLst>
          </p:cNvPr>
          <p:cNvSpPr txBox="1">
            <a:spLocks noChangeArrowheads="1"/>
          </p:cNvSpPr>
          <p:nvPr/>
        </p:nvSpPr>
        <p:spPr bwMode="auto">
          <a:xfrm>
            <a:off x="9390063" y="24003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台湾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8" name="Text Box 21">
            <a:extLst>
              <a:ext uri="{FF2B5EF4-FFF2-40B4-BE49-F238E27FC236}">
                <a16:creationId xmlns:a16="http://schemas.microsoft.com/office/drawing/2014/main" id="{B3634A17-BC13-1243-995A-2CED13C66426}"/>
              </a:ext>
            </a:extLst>
          </p:cNvPr>
          <p:cNvSpPr txBox="1">
            <a:spLocks noChangeArrowheads="1"/>
          </p:cNvSpPr>
          <p:nvPr/>
        </p:nvSpPr>
        <p:spPr bwMode="auto">
          <a:xfrm>
            <a:off x="9390063" y="30861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中国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9" name="Text Box 21">
            <a:extLst>
              <a:ext uri="{FF2B5EF4-FFF2-40B4-BE49-F238E27FC236}">
                <a16:creationId xmlns:a16="http://schemas.microsoft.com/office/drawing/2014/main" id="{C8E28395-181A-2547-BE38-AB4B2D3521EC}"/>
              </a:ext>
            </a:extLst>
          </p:cNvPr>
          <p:cNvSpPr txBox="1">
            <a:spLocks noChangeArrowheads="1"/>
          </p:cNvSpPr>
          <p:nvPr/>
        </p:nvSpPr>
        <p:spPr bwMode="auto">
          <a:xfrm>
            <a:off x="9436100" y="5578475"/>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印尼</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0" name="Text Box 21">
            <a:extLst>
              <a:ext uri="{FF2B5EF4-FFF2-40B4-BE49-F238E27FC236}">
                <a16:creationId xmlns:a16="http://schemas.microsoft.com/office/drawing/2014/main" id="{7C48E6D9-2748-1847-B3FF-019584F4FAF7}"/>
              </a:ext>
            </a:extLst>
          </p:cNvPr>
          <p:cNvSpPr txBox="1">
            <a:spLocks noChangeArrowheads="1"/>
          </p:cNvSpPr>
          <p:nvPr/>
        </p:nvSpPr>
        <p:spPr bwMode="auto">
          <a:xfrm>
            <a:off x="9390063" y="4748213"/>
            <a:ext cx="1655762"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马来西亚</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1" name="Text Box 21">
            <a:extLst>
              <a:ext uri="{FF2B5EF4-FFF2-40B4-BE49-F238E27FC236}">
                <a16:creationId xmlns:a16="http://schemas.microsoft.com/office/drawing/2014/main" id="{2FBF1AD1-941E-6445-835E-C048B49DABD4}"/>
              </a:ext>
            </a:extLst>
          </p:cNvPr>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新西兰</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2" name="Text Box 13">
            <a:extLst>
              <a:ext uri="{FF2B5EF4-FFF2-40B4-BE49-F238E27FC236}">
                <a16:creationId xmlns:a16="http://schemas.microsoft.com/office/drawing/2014/main" id="{CB93CC55-4509-E046-9386-D7228ECA3D87}"/>
              </a:ext>
            </a:extLst>
          </p:cNvPr>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黎巴嫩</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3" name="Text Box 13">
            <a:extLst>
              <a:ext uri="{FF2B5EF4-FFF2-40B4-BE49-F238E27FC236}">
                <a16:creationId xmlns:a16="http://schemas.microsoft.com/office/drawing/2014/main" id="{EA7186FB-E87D-CF4F-8FBB-77521EF8B49D}"/>
              </a:ext>
            </a:extLst>
          </p:cNvPr>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津巴布韦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4" name="Text Box 17">
            <a:extLst>
              <a:ext uri="{FF2B5EF4-FFF2-40B4-BE49-F238E27FC236}">
                <a16:creationId xmlns:a16="http://schemas.microsoft.com/office/drawing/2014/main" id="{966D31E2-7648-B84D-88FF-08F2143094FC}"/>
              </a:ext>
            </a:extLst>
          </p:cNvPr>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日本</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Tree>
    <p:extLst>
      <p:ext uri="{BB962C8B-B14F-4D97-AF65-F5344CB8AC3E}">
        <p14:creationId xmlns:p14="http://schemas.microsoft.com/office/powerpoint/2010/main" val="1424464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Preaching Home as Relationships May 2014.jpg">
            <a:extLst>
              <a:ext uri="{FF2B5EF4-FFF2-40B4-BE49-F238E27FC236}">
                <a16:creationId xmlns:a16="http://schemas.microsoft.com/office/drawing/2014/main" id="{5AFFDC2A-8936-5649-B072-A1DBC1D53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D28E1492-70E2-D44B-8110-60CA9885FF0D}"/>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6600">
                <a:solidFill>
                  <a:schemeClr val="bg1"/>
                </a:solidFill>
              </a:rPr>
              <a:t>Our People</a:t>
            </a:r>
            <a:endParaRPr lang="en-US" altLang="en-US" sz="6600"/>
          </a:p>
        </p:txBody>
      </p:sp>
      <p:pic>
        <p:nvPicPr>
          <p:cNvPr id="319491" name="Picture 7" descr="Crossroads-Logo.jpg">
            <a:extLst>
              <a:ext uri="{FF2B5EF4-FFF2-40B4-BE49-F238E27FC236}">
                <a16:creationId xmlns:a16="http://schemas.microsoft.com/office/drawing/2014/main" id="{F2B7C44E-B620-9148-86E8-3FFDA072C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D1164537-10AD-8D4A-8F9C-1E61E7186E0D}"/>
              </a:ext>
            </a:extLst>
          </p:cNvPr>
          <p:cNvSpPr txBox="1">
            <a:spLocks noChangeArrowheads="1"/>
          </p:cNvSpPr>
          <p:nvPr/>
        </p:nvSpPr>
        <p:spPr bwMode="auto">
          <a:xfrm>
            <a:off x="0" y="5657850"/>
            <a:ext cx="9144000" cy="9302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用经文讲道</a:t>
            </a:r>
            <a:endParaRPr kumimoji="0" lang="en-US"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4562001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01600">
                    <a:srgbClr val="000000"/>
                  </a:glow>
                </a:effectLst>
                <a:latin typeface="Arial" charset="0"/>
              </a:rPr>
              <a:t>2016: 65 </a:t>
            </a:r>
            <a:r>
              <a:rPr lang="zh-CN" altLang="en-US" sz="4400" b="1" dirty="0">
                <a:solidFill>
                  <a:srgbClr val="FFFFFF"/>
                </a:solidFill>
                <a:effectLst>
                  <a:glow rad="101600">
                    <a:srgbClr val="000000"/>
                  </a:glow>
                </a:effectLst>
                <a:latin typeface="Arial" charset="0"/>
              </a:rPr>
              <a:t>个人来自</a:t>
            </a:r>
            <a:r>
              <a:rPr lang="en-US" sz="4400" b="1" dirty="0">
                <a:solidFill>
                  <a:srgbClr val="FFFFFF"/>
                </a:solidFill>
                <a:effectLst>
                  <a:glow rad="101600">
                    <a:srgbClr val="000000"/>
                  </a:glow>
                </a:effectLst>
                <a:latin typeface="Arial" charset="0"/>
              </a:rPr>
              <a:t>20 </a:t>
            </a:r>
            <a:r>
              <a:rPr lang="zh-CN" altLang="en-US" sz="4400" b="1" dirty="0">
                <a:solidFill>
                  <a:srgbClr val="FFFFFF"/>
                </a:solidFill>
                <a:effectLst>
                  <a:glow rad="101600">
                    <a:srgbClr val="000000"/>
                  </a:glow>
                </a:effectLst>
                <a:latin typeface="Arial" charset="0"/>
              </a:rPr>
              <a:t>个国家</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334772385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zh-CN" altLang="en-US" sz="4400" b="1" dirty="0">
                <a:solidFill>
                  <a:schemeClr val="bg1"/>
                </a:solidFill>
                <a:effectLst>
                  <a:glow rad="190500">
                    <a:srgbClr val="000000"/>
                  </a:glow>
                </a:effectLst>
                <a:latin typeface="Arial" charset="0"/>
              </a:rPr>
              <a:t>新神的学生在</a:t>
            </a:r>
            <a:r>
              <a:rPr lang="en-US" altLang="zh-CN" sz="4400" b="1" dirty="0">
                <a:solidFill>
                  <a:schemeClr val="bg1"/>
                </a:solidFill>
                <a:effectLst>
                  <a:glow rad="190500">
                    <a:srgbClr val="000000"/>
                  </a:glow>
                </a:effectLst>
                <a:latin typeface="Arial" charset="0"/>
              </a:rPr>
              <a:t>CIC</a:t>
            </a:r>
            <a:r>
              <a:rPr lang="zh-CN" altLang="en-US" sz="4400" b="1" dirty="0">
                <a:solidFill>
                  <a:schemeClr val="bg1"/>
                </a:solidFill>
                <a:effectLst>
                  <a:glow rad="190500">
                    <a:srgbClr val="000000"/>
                  </a:glow>
                </a:effectLst>
                <a:latin typeface="Arial" charset="0"/>
              </a:rPr>
              <a:t>服侍</a:t>
            </a:r>
            <a:endParaRPr lang="en-US" sz="4400" b="1" dirty="0">
              <a:solidFill>
                <a:schemeClr val="bg1"/>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258824024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spcBef>
                <a:spcPct val="0"/>
              </a:spcBef>
              <a:defRPr/>
            </a:pPr>
            <a:r>
              <a:rPr lang="en-US" sz="4400" b="1" dirty="0">
                <a:solidFill>
                  <a:srgbClr val="FFFFFF"/>
                </a:solidFill>
                <a:latin typeface="Arial" pitchFamily="-105" charset="0"/>
                <a:ea typeface="ＭＳ Ｐゴシック" pitchFamily="-105" charset="-128"/>
              </a:rPr>
              <a:t>20%</a:t>
            </a:r>
          </a:p>
        </p:txBody>
      </p:sp>
      <p:pic>
        <p:nvPicPr>
          <p:cNvPr id="38918" name="Picture 6" descr="Babychen Family Jan 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1744" y="743634"/>
            <a:ext cx="5010911" cy="707886"/>
          </a:xfrm>
          <a:prstGeom prst="rect">
            <a:avLst/>
          </a:prstGeom>
          <a:solidFill>
            <a:schemeClr val="bg1"/>
          </a:solidFill>
        </p:spPr>
        <p:txBody>
          <a:bodyPr wrap="square" rtlCol="0">
            <a:spAutoFit/>
          </a:bodyPr>
          <a:lstStyle/>
          <a:p>
            <a:r>
              <a:rPr lang="zh-CN" altLang="en-US" sz="4000" dirty="0"/>
              <a:t>宣教奉献</a:t>
            </a:r>
            <a:endParaRPr lang="en-GB" sz="4000" dirty="0"/>
          </a:p>
        </p:txBody>
      </p:sp>
      <p:sp>
        <p:nvSpPr>
          <p:cNvPr id="3" name="文本框 2">
            <a:extLst>
              <a:ext uri="{FF2B5EF4-FFF2-40B4-BE49-F238E27FC236}">
                <a16:creationId xmlns:a16="http://schemas.microsoft.com/office/drawing/2014/main" id="{5760858F-DA5A-95AA-0AA0-A7FD2CD40436}"/>
              </a:ext>
            </a:extLst>
          </p:cNvPr>
          <p:cNvSpPr txBox="1"/>
          <p:nvPr/>
        </p:nvSpPr>
        <p:spPr>
          <a:xfrm>
            <a:off x="304800" y="5534608"/>
            <a:ext cx="3962400" cy="400110"/>
          </a:xfrm>
          <a:prstGeom prst="rect">
            <a:avLst/>
          </a:prstGeom>
          <a:solidFill>
            <a:srgbClr val="D19A07"/>
          </a:solidFill>
        </p:spPr>
        <p:txBody>
          <a:bodyPr wrap="square" rtlCol="0">
            <a:spAutoFit/>
          </a:bodyPr>
          <a:lstStyle/>
          <a:p>
            <a:r>
              <a:rPr lang="zh-CN" altLang="en-US" sz="2000" dirty="0"/>
              <a:t>满怀感恩与祷告</a:t>
            </a:r>
            <a:endParaRPr kumimoji="1" lang="zh-CN" altLang="en-US" sz="2000" dirty="0"/>
          </a:p>
        </p:txBody>
      </p:sp>
    </p:spTree>
    <p:extLst>
      <p:ext uri="{BB962C8B-B14F-4D97-AF65-F5344CB8AC3E}">
        <p14:creationId xmlns:p14="http://schemas.microsoft.com/office/powerpoint/2010/main" val="422015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亲爱的，不要效法恶，应该效法善。行善的属于　神，作恶的没有见过　神。</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(v. 11</a:t>
            </a:r>
            <a:r>
              <a:rPr lang="zh-CN" altLang="en-US" sz="3600" b="1" dirty="0">
                <a:effectLst>
                  <a:glow rad="127000">
                    <a:schemeClr val="tx1"/>
                  </a:glow>
                </a:effectLst>
                <a:latin typeface="Arial" charset="0"/>
                <a:ea typeface="ＭＳ Ｐゴシック" charset="0"/>
                <a:cs typeface="ＭＳ Ｐゴシック" charset="0"/>
              </a:rPr>
              <a:t>　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883143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88554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69938"/>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algn="l"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普通书信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关键字</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altLang="en-US" sz="1600">
              <a:solidFill>
                <a:srgbClr val="000000"/>
              </a:solidFill>
              <a:latin typeface="MS PGothic" pitchFamily="34" charset="-128"/>
            </a:endParaRPr>
          </a:p>
        </p:txBody>
      </p:sp>
      <p:sp>
        <p:nvSpPr>
          <p:cNvPr id="75"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传教士</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P spid="74" grpId="0" animBg="1"/>
      <p:bldP spid="7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2038351"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41" name="Text Box 9"/>
          <p:cNvSpPr txBox="1">
            <a:spLocks noChangeArrowheads="1"/>
          </p:cNvSpPr>
          <p:nvPr/>
        </p:nvSpPr>
        <p:spPr bwMode="auto">
          <a:xfrm>
            <a:off x="2411413" y="1412875"/>
            <a:ext cx="6481762" cy="3170099"/>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baseline="30000" dirty="0">
                <a:solidFill>
                  <a:srgbClr val="FFFFFF"/>
                </a:solidFill>
                <a:effectLst>
                  <a:outerShdw blurRad="38100" dist="38100" dir="2700000" algn="tl">
                    <a:srgbClr val="000000">
                      <a:alpha val="43137"/>
                    </a:srgbClr>
                  </a:outerShdw>
                </a:effectLst>
                <a:latin typeface="Arial" charset="0"/>
              </a:rPr>
              <a:t>12</a:t>
            </a:r>
            <a:r>
              <a:rPr lang="zh-CN" altLang="en-US" sz="4000" b="1" dirty="0">
                <a:solidFill>
                  <a:srgbClr val="FFFFFF"/>
                </a:solidFill>
                <a:effectLst>
                  <a:outerShdw blurRad="38100" dist="38100" dir="2700000" algn="tl">
                    <a:srgbClr val="000000">
                      <a:alpha val="43137"/>
                    </a:srgbClr>
                  </a:outerShdw>
                </a:effectLst>
                <a:latin typeface="Arial" charset="0"/>
              </a:rPr>
              <a:t>低米丢行善，有众人为他作证，</a:t>
            </a:r>
            <a:r>
              <a:rPr lang="zh-CN" altLang="en-US" sz="4000" b="1" dirty="0">
                <a:solidFill>
                  <a:srgbClr val="FFFF00"/>
                </a:solidFill>
                <a:effectLst>
                  <a:outerShdw blurRad="38100" dist="38100" dir="2700000" algn="tl">
                    <a:srgbClr val="000000">
                      <a:alpha val="43137"/>
                    </a:srgbClr>
                  </a:outerShdw>
                </a:effectLst>
                <a:latin typeface="Arial" charset="0"/>
              </a:rPr>
              <a:t>真理</a:t>
            </a:r>
            <a:r>
              <a:rPr lang="zh-CN" altLang="en-US" sz="4000" b="1" dirty="0">
                <a:solidFill>
                  <a:srgbClr val="FFFFFF"/>
                </a:solidFill>
                <a:effectLst>
                  <a:outerShdw blurRad="38100" dist="38100" dir="2700000" algn="tl">
                    <a:srgbClr val="000000">
                      <a:alpha val="43137"/>
                    </a:srgbClr>
                  </a:outerShdw>
                </a:effectLst>
                <a:latin typeface="Arial" charset="0"/>
              </a:rPr>
              <a:t>本身也为他作证。我们也为他作证，你知道我们的见证是</a:t>
            </a:r>
            <a:r>
              <a:rPr lang="zh-CN" altLang="en-US" sz="4000" b="1" dirty="0">
                <a:solidFill>
                  <a:srgbClr val="FFFF00"/>
                </a:solidFill>
                <a:effectLst>
                  <a:outerShdw blurRad="38100" dist="38100" dir="2700000" algn="tl">
                    <a:srgbClr val="000000">
                      <a:alpha val="43137"/>
                    </a:srgbClr>
                  </a:outerShdw>
                </a:effectLst>
                <a:latin typeface="Arial" charset="0"/>
              </a:rPr>
              <a:t>真的</a:t>
            </a:r>
            <a:r>
              <a:rPr lang="zh-CN" altLang="en-US" sz="4000" b="1" dirty="0">
                <a:solidFill>
                  <a:srgbClr val="FFFFFF"/>
                </a:solidFill>
                <a:effectLst>
                  <a:outerShdw blurRad="38100" dist="38100" dir="2700000" algn="tl">
                    <a:srgbClr val="000000">
                      <a:alpha val="43137"/>
                    </a:srgbClr>
                  </a:outerShdw>
                </a:effectLst>
                <a:latin typeface="Arial" charset="0"/>
              </a:rPr>
              <a:t>。</a:t>
            </a:r>
            <a:endParaRPr lang="en-US" altLang="zh-CN" sz="4000" b="1" dirty="0">
              <a:solidFill>
                <a:srgbClr val="FFFFFF"/>
              </a:solidFill>
              <a:effectLst>
                <a:outerShdw blurRad="38100" dist="38100" dir="2700000" algn="tl">
                  <a:srgbClr val="000000">
                    <a:alpha val="43137"/>
                  </a:srgbClr>
                </a:outerShdw>
              </a:effectLst>
              <a:latin typeface="Arial" charset="0"/>
            </a:endParaRPr>
          </a:p>
        </p:txBody>
      </p:sp>
      <p:sp>
        <p:nvSpPr>
          <p:cNvPr id="273413" name="Rectangle 5"/>
          <p:cNvSpPr>
            <a:spLocks noChangeArrowheads="1"/>
          </p:cNvSpPr>
          <p:nvPr/>
        </p:nvSpPr>
        <p:spPr bwMode="auto">
          <a:xfrm>
            <a:off x="2438664" y="211138"/>
            <a:ext cx="1882246"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4400" b="1" dirty="0">
                <a:solidFill>
                  <a:srgbClr val="000000"/>
                </a:solidFill>
                <a:latin typeface="Arial" charset="0"/>
                <a:ea typeface="ＭＳ Ｐゴシック" charset="0"/>
              </a:rPr>
              <a:t>低米丢</a:t>
            </a:r>
            <a:endParaRPr lang="en-US" sz="44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45103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1" end="1"/>
                                            </p:txEl>
                                          </p:spTgt>
                                        </p:tgtEl>
                                        <p:attrNameLst>
                                          <p:attrName>style.visibility</p:attrName>
                                        </p:attrNameLst>
                                      </p:cBhvr>
                                      <p:to>
                                        <p:strVal val="visible"/>
                                      </p:to>
                                    </p:set>
                                    <p:anim calcmode="lin" valueType="num">
                                      <p:cBhvr additive="base">
                                        <p:cTn id="7"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kumimoji="0" lang="en-US" altLang="ja-JP"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2:2</a:t>
            </a: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当代译本）</a:t>
            </a:r>
            <a:endParaRPr kumimoji="0" lang="en-US"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7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保罗</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提摩太</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忠信可靠</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marL="0" marR="0" lvl="0" indent="0" algn="ctr" defTabSz="4572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Times New Roman Bold" charset="0"/>
                <a:sym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他人</a:t>
            </a:r>
            <a:endParaRPr kumimoji="0" lang="en-US" altLang="en-US" sz="12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1" i="0" u="none" strike="noStrike" kern="1200" cap="none" spc="0" normalizeH="0" baseline="0" noProof="0" dirty="0" err="1">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rPr>
              <a:t>门徒训练</a:t>
            </a:r>
            <a:endParaRPr kumimoji="0" lang="en-US" sz="32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endParaRPr>
          </a:p>
        </p:txBody>
      </p:sp>
    </p:spTree>
    <p:extLst>
      <p:ext uri="{BB962C8B-B14F-4D97-AF65-F5344CB8AC3E}">
        <p14:creationId xmlns:p14="http://schemas.microsoft.com/office/powerpoint/2010/main" val="3921743254"/>
      </p:ext>
    </p:extLst>
  </p:cSld>
  <p:clrMapOvr>
    <a:overrideClrMapping bg1="lt1" tx1="dk1" bg2="lt2" tx2="dk2" accent1="accent1" accent2="accent2" accent3="accent3" accent4="accent4" accent5="accent5" accent6="accent6" hlink="hlink" folHlink="folHlink"/>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133600" y="228600"/>
            <a:ext cx="4876800" cy="1066800"/>
          </a:xfrm>
          <a:solidFill>
            <a:schemeClr val="tx1"/>
          </a:solidFill>
        </p:spPr>
        <p:txBody>
          <a:bodyPr/>
          <a:lstStyle/>
          <a:p>
            <a:pPr algn="ctr" eaLnBrk="1" hangingPunct="1"/>
            <a:r>
              <a:rPr lang="zh-CN" altLang="en-US" sz="3200" b="1">
                <a:solidFill>
                  <a:schemeClr val="bg1"/>
                </a:solidFill>
                <a:latin typeface="Arial" pitchFamily="34" charset="0"/>
                <a:ea typeface="SimSun" pitchFamily="2" charset="-122"/>
              </a:rPr>
              <a:t>亚洲国家之中的差传活动</a:t>
            </a:r>
          </a:p>
        </p:txBody>
      </p:sp>
      <p:sp>
        <p:nvSpPr>
          <p:cNvPr id="3379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309</a:t>
            </a:r>
          </a:p>
        </p:txBody>
      </p:sp>
      <p:sp>
        <p:nvSpPr>
          <p:cNvPr id="33796"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3797"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j033929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j014898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zh-CN" sz="3200" b="1" kern="0" dirty="0">
                <a:solidFill>
                  <a:srgbClr val="FFFFFF"/>
                </a:solidFill>
                <a:latin typeface="Arial" charset="0"/>
                <a:ea typeface="ＭＳ Ｐゴシック" charset="0"/>
                <a:cs typeface="ＭＳ Ｐゴシック" charset="0"/>
              </a:rPr>
              <a:t>2014</a:t>
            </a:r>
            <a:r>
              <a:rPr lang="zh-CN" altLang="en-US" sz="3200" b="1" kern="0" dirty="0">
                <a:solidFill>
                  <a:srgbClr val="FFFFFF"/>
                </a:solidFill>
                <a:latin typeface="Arial" charset="0"/>
                <a:ea typeface="ＭＳ Ｐゴシック" charset="0"/>
                <a:cs typeface="ＭＳ Ｐゴシック" charset="0"/>
              </a:rPr>
              <a:t>年新加坡的宣教情况</a:t>
            </a:r>
            <a:br>
              <a:rPr lang="zh-CN" altLang="en-US" sz="3200" b="1" kern="0" dirty="0">
                <a:solidFill>
                  <a:srgbClr val="FFFFFF"/>
                </a:solidFill>
                <a:latin typeface="Arial" charset="0"/>
                <a:ea typeface="ＭＳ Ｐゴシック" charset="0"/>
                <a:cs typeface="ＭＳ Ｐゴシック" charset="0"/>
              </a:rPr>
            </a:br>
            <a:r>
              <a:rPr lang="en-US" altLang="zh-CN" sz="3200" b="1" kern="0" dirty="0">
                <a:solidFill>
                  <a:srgbClr val="FFFFFF"/>
                </a:solidFill>
                <a:latin typeface="Arial" charset="0"/>
                <a:ea typeface="ＭＳ Ｐゴシック" charset="0"/>
                <a:cs typeface="ＭＳ Ｐゴシック" charset="0"/>
              </a:rPr>
              <a:t>= </a:t>
            </a:r>
            <a:r>
              <a:rPr lang="zh-CN" altLang="en-US" sz="3200" b="1" kern="0" dirty="0">
                <a:solidFill>
                  <a:srgbClr val="FFFFFF"/>
                </a:solidFill>
                <a:latin typeface="Arial" charset="0"/>
                <a:ea typeface="ＭＳ Ｐゴシック" charset="0"/>
                <a:cs typeface="ＭＳ Ｐゴシック" charset="0"/>
              </a:rPr>
              <a:t>每 </a:t>
            </a:r>
            <a:r>
              <a:rPr lang="en-US" altLang="zh-CN" sz="3200" b="1" kern="0" dirty="0">
                <a:solidFill>
                  <a:srgbClr val="FFFFFF"/>
                </a:solidFill>
                <a:latin typeface="Arial" charset="0"/>
                <a:ea typeface="ＭＳ Ｐゴシック" charset="0"/>
                <a:cs typeface="ＭＳ Ｐゴシック" charset="0"/>
              </a:rPr>
              <a:t>350 </a:t>
            </a:r>
            <a:r>
              <a:rPr lang="zh-CN" altLang="en-US" sz="3200" b="1" kern="0" dirty="0">
                <a:solidFill>
                  <a:srgbClr val="FFFFFF"/>
                </a:solidFill>
                <a:latin typeface="Arial" charset="0"/>
                <a:ea typeface="ＭＳ Ｐゴシック" charset="0"/>
                <a:cs typeface="ＭＳ Ｐゴシック" charset="0"/>
              </a:rPr>
              <a:t>名信徒差派 </a:t>
            </a:r>
            <a:r>
              <a:rPr lang="en-US" altLang="zh-CN" sz="3200" b="1" kern="0" dirty="0">
                <a:solidFill>
                  <a:srgbClr val="FFFFFF"/>
                </a:solidFill>
                <a:latin typeface="Arial" charset="0"/>
                <a:ea typeface="ＭＳ Ｐゴシック" charset="0"/>
                <a:cs typeface="ＭＳ Ｐゴシック" charset="0"/>
              </a:rPr>
              <a:t>1 </a:t>
            </a:r>
            <a:r>
              <a:rPr lang="zh-CN" altLang="en-US" sz="3200" b="1" kern="0" dirty="0">
                <a:solidFill>
                  <a:srgbClr val="FFFFFF"/>
                </a:solidFill>
                <a:latin typeface="Arial" charset="0"/>
                <a:ea typeface="ＭＳ Ｐゴシック" charset="0"/>
                <a:cs typeface="ＭＳ Ｐゴシック" charset="0"/>
              </a:rPr>
              <a:t>名宣教士</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9711A0AB-276F-0BCC-DBAA-BD941A083EA4}"/>
              </a:ext>
            </a:extLst>
          </p:cNvPr>
          <p:cNvSpPr txBox="1"/>
          <p:nvPr/>
        </p:nvSpPr>
        <p:spPr>
          <a:xfrm>
            <a:off x="1168524" y="4286064"/>
            <a:ext cx="3673862" cy="1323439"/>
          </a:xfrm>
          <a:prstGeom prst="rect">
            <a:avLst/>
          </a:prstGeom>
          <a:solidFill>
            <a:schemeClr val="bg1"/>
          </a:solidFill>
        </p:spPr>
        <p:txBody>
          <a:bodyPr wrap="square" rtlCol="0">
            <a:spAutoFit/>
          </a:bodyPr>
          <a:lstStyle/>
          <a:p>
            <a:pPr algn="l"/>
            <a:r>
              <a:rPr lang="zh-CN" altLang="en-US" sz="1600" dirty="0"/>
              <a:t>若仅考虑在</a:t>
            </a:r>
            <a:r>
              <a:rPr lang="en-US" altLang="zh-CN" sz="1600" dirty="0"/>
              <a:t>NMS 2009</a:t>
            </a:r>
            <a:r>
              <a:rPr lang="zh-CN" altLang="en-US" sz="1600" dirty="0"/>
              <a:t>和</a:t>
            </a:r>
            <a:r>
              <a:rPr lang="en-US" altLang="zh-CN" sz="1600" dirty="0"/>
              <a:t>NMS 2014</a:t>
            </a:r>
            <a:r>
              <a:rPr lang="zh-CN" altLang="en-US" sz="1600" dirty="0"/>
              <a:t>均有参与的</a:t>
            </a:r>
            <a:r>
              <a:rPr lang="en-US" altLang="zh-CN" sz="1600" dirty="0"/>
              <a:t>76</a:t>
            </a:r>
            <a:r>
              <a:rPr lang="zh-CN" altLang="en-US" sz="1600" dirty="0"/>
              <a:t>间教会，它们所差派的宣教士数量从 </a:t>
            </a:r>
            <a:r>
              <a:rPr lang="en-US" altLang="zh-CN" sz="1600" dirty="0"/>
              <a:t>324</a:t>
            </a:r>
            <a:r>
              <a:rPr lang="zh-CN" altLang="en-US" sz="1600" dirty="0"/>
              <a:t> 名减少到 </a:t>
            </a:r>
            <a:r>
              <a:rPr lang="en-US" altLang="zh-CN" sz="1600" dirty="0"/>
              <a:t>265</a:t>
            </a:r>
            <a:r>
              <a:rPr lang="zh-CN" altLang="en-US" sz="1600" dirty="0"/>
              <a:t> 名。多数教会差派的宣教士变少，而其中一些教会过去以积极参与宣教事工而闻名。</a:t>
            </a:r>
            <a:endParaRPr lang="en-US" altLang="zh-CN" sz="1600" dirty="0"/>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文本框 1">
            <a:extLst>
              <a:ext uri="{FF2B5EF4-FFF2-40B4-BE49-F238E27FC236}">
                <a16:creationId xmlns:a16="http://schemas.microsoft.com/office/drawing/2014/main" id="{24A60D5D-D176-AA90-1500-A8019A1F6EA4}"/>
              </a:ext>
            </a:extLst>
          </p:cNvPr>
          <p:cNvSpPr txBox="1"/>
          <p:nvPr/>
        </p:nvSpPr>
        <p:spPr>
          <a:xfrm>
            <a:off x="1160897" y="32301"/>
            <a:ext cx="6822206" cy="1514261"/>
          </a:xfrm>
          <a:prstGeom prst="rect">
            <a:avLst/>
          </a:prstGeom>
          <a:solidFill>
            <a:schemeClr val="bg1"/>
          </a:solidFill>
        </p:spPr>
        <p:txBody>
          <a:bodyPr wrap="square" rtlCol="0">
            <a:spAutoFit/>
          </a:bodyPr>
          <a:lstStyle/>
          <a:p>
            <a:pPr algn="l"/>
            <a:r>
              <a:rPr lang="zh-CN" altLang="en-US" sz="1400" dirty="0"/>
              <a:t>我们遵循 </a:t>
            </a:r>
            <a:r>
              <a:rPr lang="en-US" altLang="zh-CN" sz="1400" dirty="0"/>
              <a:t>NMS 2009 </a:t>
            </a:r>
            <a:r>
              <a:rPr lang="zh-CN" altLang="en-US" sz="1400" dirty="0"/>
              <a:t>对职业宣教士的定义，即：由认可的教会或宣教机构差派，长期全职在新加坡以外地区服事至少两年的宣教士。</a:t>
            </a:r>
          </a:p>
          <a:p>
            <a:pPr algn="l"/>
            <a:r>
              <a:rPr lang="en-US" altLang="zh-CN" sz="1400" dirty="0"/>
              <a:t>115</a:t>
            </a:r>
            <a:r>
              <a:rPr lang="zh-CN" altLang="en-US" sz="1400" dirty="0"/>
              <a:t>间教会报告称共差派了 </a:t>
            </a:r>
            <a:r>
              <a:rPr lang="en-US" altLang="zh-CN" sz="1400" dirty="0"/>
              <a:t>329</a:t>
            </a:r>
            <a:r>
              <a:rPr lang="zh-CN" altLang="en-US" sz="1400" dirty="0"/>
              <a:t> 名宣教士。与 </a:t>
            </a:r>
            <a:r>
              <a:rPr lang="en-US" altLang="zh-CN" sz="1400" dirty="0"/>
              <a:t>NMS 2009 </a:t>
            </a:r>
            <a:r>
              <a:rPr lang="zh-CN" altLang="en-US" sz="1400" dirty="0"/>
              <a:t>相比，我们的数据表明本地教会差派的宣教士数量有所减少。有两个观察结果可以证明这一点：</a:t>
            </a:r>
            <a:endParaRPr lang="en-US" altLang="zh-CN" sz="1400" dirty="0"/>
          </a:p>
          <a:p>
            <a:pPr algn="l"/>
            <a:endParaRPr lang="zh-CN" altLang="en-US" sz="1400" dirty="0"/>
          </a:p>
          <a:p>
            <a:pPr algn="l"/>
            <a:r>
              <a:rPr lang="zh-CN" altLang="en-US" sz="1400" dirty="0"/>
              <a:t>按照教会成员人数比例来看，职业宣教士的差派数量明显下降（见下方信息图表）。</a:t>
            </a:r>
          </a:p>
        </p:txBody>
      </p:sp>
      <p:sp>
        <p:nvSpPr>
          <p:cNvPr id="256002" name="Rectangle 2"/>
          <p:cNvSpPr>
            <a:spLocks noGrp="1" noChangeArrowheads="1"/>
          </p:cNvSpPr>
          <p:nvPr>
            <p:ph type="title" idx="4294967295"/>
          </p:nvPr>
        </p:nvSpPr>
        <p:spPr>
          <a:xfrm>
            <a:off x="1334032" y="295369"/>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2009</a:t>
            </a:r>
            <a:r>
              <a:rPr lang="zh-CN" altLang="en-US" sz="3200" b="1" dirty="0">
                <a:solidFill>
                  <a:schemeClr val="bg1"/>
                </a:solidFill>
                <a:latin typeface="Arial" charset="0"/>
                <a:ea typeface="ＭＳ Ｐゴシック" charset="0"/>
                <a:cs typeface="ＭＳ Ｐゴシック" charset="0"/>
              </a:rPr>
              <a:t>年新加坡的宣教情况</a:t>
            </a:r>
            <a:br>
              <a:rPr lang="zh-CN" altLang="en-US"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a:t>
            </a:r>
            <a:r>
              <a:rPr lang="zh-CN" altLang="en-US" sz="3200" b="1" dirty="0">
                <a:solidFill>
                  <a:schemeClr val="bg1"/>
                </a:solidFill>
                <a:latin typeface="Arial" charset="0"/>
                <a:ea typeface="ＭＳ Ｐゴシック" charset="0"/>
                <a:cs typeface="ＭＳ Ｐゴシック" charset="0"/>
              </a:rPr>
              <a:t>每 </a:t>
            </a:r>
            <a:r>
              <a:rPr lang="en-US" altLang="zh-CN" sz="3200" b="1" dirty="0">
                <a:solidFill>
                  <a:schemeClr val="bg1"/>
                </a:solidFill>
                <a:latin typeface="Arial" charset="0"/>
                <a:ea typeface="ＭＳ Ｐゴシック" charset="0"/>
                <a:cs typeface="ＭＳ Ｐゴシック" charset="0"/>
              </a:rPr>
              <a:t>200 </a:t>
            </a:r>
            <a:r>
              <a:rPr lang="zh-CN" altLang="en-US" sz="3200" b="1" dirty="0">
                <a:solidFill>
                  <a:schemeClr val="bg1"/>
                </a:solidFill>
                <a:latin typeface="Arial" charset="0"/>
                <a:ea typeface="ＭＳ Ｐゴシック" charset="0"/>
                <a:cs typeface="ＭＳ Ｐゴシック" charset="0"/>
              </a:rPr>
              <a:t>名信徒差派 </a:t>
            </a:r>
            <a:r>
              <a:rPr lang="en-US" altLang="zh-CN" sz="3200" b="1" dirty="0">
                <a:solidFill>
                  <a:schemeClr val="bg1"/>
                </a:solidFill>
                <a:latin typeface="Arial" charset="0"/>
                <a:ea typeface="ＭＳ Ｐゴシック" charset="0"/>
                <a:cs typeface="ＭＳ Ｐゴシック" charset="0"/>
              </a:rPr>
              <a:t>1 </a:t>
            </a:r>
            <a:r>
              <a:rPr lang="zh-CN" altLang="en-US" sz="3200" b="1" dirty="0">
                <a:solidFill>
                  <a:schemeClr val="bg1"/>
                </a:solidFill>
                <a:latin typeface="Arial" charset="0"/>
                <a:ea typeface="ＭＳ Ｐゴシック" charset="0"/>
                <a:cs typeface="ＭＳ Ｐゴシック" charset="0"/>
              </a:rPr>
              <a:t>名宣教士</a:t>
            </a:r>
            <a:endParaRPr lang="en-US" sz="3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25600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zh-CN" altLang="en-US" sz="3200" b="1" dirty="0">
                <a:solidFill>
                  <a:schemeClr val="bg1"/>
                </a:solidFill>
                <a:latin typeface="Arial" charset="0"/>
                <a:ea typeface="ＭＳ Ｐゴシック" charset="0"/>
                <a:cs typeface="ＭＳ Ｐゴシック" charset="0"/>
              </a:rPr>
              <a:t>大约三分之一的教会甚至没有差派过一名职业宣教士</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zh-CN" altLang="en-US" sz="2800" b="1" kern="0" dirty="0">
                <a:solidFill>
                  <a:srgbClr val="FFFFFF"/>
                </a:solidFill>
                <a:latin typeface="Arial" charset="0"/>
                <a:ea typeface="ＭＳ Ｐゴシック" charset="0"/>
                <a:cs typeface="ＭＳ Ｐゴシック" charset="0"/>
              </a:rPr>
              <a:t>我们的教会是</a:t>
            </a:r>
            <a:r>
              <a:rPr lang="en-US" altLang="zh-CN" sz="2800" b="1" kern="0" dirty="0">
                <a:solidFill>
                  <a:srgbClr val="FFFFFF"/>
                </a:solidFill>
                <a:latin typeface="Arial" charset="0"/>
                <a:ea typeface="ＭＳ Ｐゴシック" charset="0"/>
                <a:cs typeface="ＭＳ Ｐゴシック" charset="0"/>
              </a:rPr>
              <a:t>9</a:t>
            </a:r>
            <a:r>
              <a:rPr lang="zh-CN" altLang="en-US" sz="2800" b="1" kern="0" dirty="0">
                <a:solidFill>
                  <a:srgbClr val="FFFFFF"/>
                </a:solidFill>
                <a:latin typeface="Arial" charset="0"/>
                <a:ea typeface="ＭＳ Ｐゴシック" charset="0"/>
                <a:cs typeface="ＭＳ Ｐゴシック" charset="0"/>
              </a:rPr>
              <a:t>个差派了四名宣教士的教会之一。</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0BC4A7EE-FCC3-5571-1D62-F0C46990D77F}"/>
              </a:ext>
            </a:extLst>
          </p:cNvPr>
          <p:cNvSpPr txBox="1"/>
          <p:nvPr/>
        </p:nvSpPr>
        <p:spPr>
          <a:xfrm>
            <a:off x="228600" y="1372636"/>
            <a:ext cx="4114800" cy="369332"/>
          </a:xfrm>
          <a:prstGeom prst="rect">
            <a:avLst/>
          </a:prstGeom>
          <a:solidFill>
            <a:schemeClr val="bg1"/>
          </a:solidFill>
        </p:spPr>
        <p:txBody>
          <a:bodyPr wrap="square" rtlCol="0">
            <a:spAutoFit/>
          </a:bodyPr>
          <a:lstStyle/>
          <a:p>
            <a:r>
              <a:rPr lang="zh-CN" altLang="en-US" sz="1800" dirty="0"/>
              <a:t>每个教会差派的职业宣教士数量</a:t>
            </a:r>
            <a:endParaRPr kumimoji="1" lang="zh-CN" altLang="en-US" sz="1800" dirty="0"/>
          </a:p>
        </p:txBody>
      </p:sp>
      <p:sp>
        <p:nvSpPr>
          <p:cNvPr id="3" name="文本框 2">
            <a:extLst>
              <a:ext uri="{FF2B5EF4-FFF2-40B4-BE49-F238E27FC236}">
                <a16:creationId xmlns:a16="http://schemas.microsoft.com/office/drawing/2014/main" id="{DBAAB759-97CA-95FC-6574-85BECCD3E83D}"/>
              </a:ext>
            </a:extLst>
          </p:cNvPr>
          <p:cNvSpPr txBox="1"/>
          <p:nvPr/>
        </p:nvSpPr>
        <p:spPr>
          <a:xfrm>
            <a:off x="3810000" y="1756030"/>
            <a:ext cx="5092771" cy="1446550"/>
          </a:xfrm>
          <a:prstGeom prst="rect">
            <a:avLst/>
          </a:prstGeom>
          <a:solidFill>
            <a:schemeClr val="bg1"/>
          </a:solidFill>
        </p:spPr>
        <p:txBody>
          <a:bodyPr wrap="square" rtlCol="0">
            <a:spAutoFit/>
          </a:bodyPr>
          <a:lstStyle/>
          <a:p>
            <a:pPr algn="l"/>
            <a:r>
              <a:rPr lang="en-US" altLang="zh-CN" sz="2200" dirty="0"/>
              <a:t>41</a:t>
            </a:r>
            <a:r>
              <a:rPr lang="zh-CN" altLang="en-US" sz="2200" dirty="0"/>
              <a:t>（</a:t>
            </a:r>
            <a:r>
              <a:rPr lang="en-US" altLang="zh-CN" sz="2200" dirty="0"/>
              <a:t>35.7%</a:t>
            </a:r>
            <a:r>
              <a:rPr lang="zh-CN" altLang="en-US" sz="2200" dirty="0"/>
              <a:t>）的教会报告称未差派任何职业宣教士。这可能比 </a:t>
            </a:r>
            <a:r>
              <a:rPr lang="en-US" altLang="zh-CN" sz="2200" dirty="0"/>
              <a:t>NMS 2009 </a:t>
            </a:r>
            <a:r>
              <a:rPr lang="zh-CN" altLang="en-US" sz="2200" dirty="0"/>
              <a:t>有所改善，当时 </a:t>
            </a:r>
            <a:r>
              <a:rPr lang="en-US" altLang="zh-CN" sz="2200" dirty="0"/>
              <a:t>41.5%</a:t>
            </a:r>
            <a:r>
              <a:rPr lang="zh-CN" altLang="en-US" sz="2200" dirty="0"/>
              <a:t> 的教会没有差派任何职业宣教士。</a:t>
            </a:r>
            <a:endParaRPr kumimoji="1" lang="zh-CN" altLang="en-US" sz="2200" dirty="0"/>
          </a:p>
        </p:txBody>
      </p:sp>
    </p:spTree>
    <p:extLst>
      <p:ext uri="{BB962C8B-B14F-4D97-AF65-F5344CB8AC3E}">
        <p14:creationId xmlns:p14="http://schemas.microsoft.com/office/powerpoint/2010/main" val="15482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120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zh-CN" altLang="en-US" sz="6000" b="1" dirty="0">
                <a:solidFill>
                  <a:schemeClr val="bg1"/>
                </a:solidFill>
                <a:latin typeface="Arial" charset="0"/>
                <a:ea typeface="ヒラギノ角ゴ Pro W3" charset="0"/>
                <a:cs typeface="ヒラギノ角ゴ Pro W3" charset="0"/>
              </a:rPr>
              <a:t>宣教的十字路口</a:t>
            </a:r>
            <a:endParaRPr lang="en-US" sz="6000" b="1" dirty="0">
              <a:solidFill>
                <a:schemeClr val="bg1"/>
              </a:solidFill>
              <a:latin typeface="Arial" charset="0"/>
              <a:ea typeface="ヒラギノ角ゴ Pro W3" charset="0"/>
              <a:cs typeface="ヒラギノ角ゴ Pro W3"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214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07337475"/>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latin typeface="Arial" charset="0"/>
                <a:ea typeface="ＭＳ Ｐゴシック" charset="0"/>
                <a:cs typeface="ＭＳ Ｐゴシック" charset="0"/>
              </a:rPr>
              <a:t>宣教奉献</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156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defRPr/>
            </a:pPr>
            <a:r>
              <a:rPr lang="en-US" sz="5400" b="1" dirty="0">
                <a:solidFill>
                  <a:srgbClr val="FFFFFF"/>
                </a:solidFill>
                <a:latin typeface="Arial" charset="0"/>
                <a:ea typeface="+mj-ea"/>
                <a:cs typeface="+mj-cs"/>
              </a:rPr>
              <a:t> Coreas</a:t>
            </a:r>
            <a:r>
              <a:rPr lang="zh-CN" altLang="en-US" sz="5400" b="1" dirty="0">
                <a:solidFill>
                  <a:srgbClr val="FFFFFF"/>
                </a:solidFill>
                <a:latin typeface="Arial" charset="0"/>
                <a:ea typeface="+mj-ea"/>
                <a:cs typeface="+mj-cs"/>
              </a:rPr>
              <a:t>一家在曼谷</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$1500</a:t>
            </a: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，直到三月</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4457328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，直到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2020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年</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Athan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&amp; </a:t>
            </a: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Chanchan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在印度</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美国</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169283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pic>
        <p:nvPicPr>
          <p:cNvPr id="24580" name="Picture 7" descr="j0227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4000" b="1" dirty="0">
                <a:latin typeface="Arial" pitchFamily="34" charset="0"/>
                <a:ea typeface="SimSun" pitchFamily="2" charset="-122"/>
              </a:rPr>
              <a:t>在新约还没完成和在早期信徒之中完全流通之前，教会必须依靠旅行的传教者和老师来教导真理。 </a:t>
            </a:r>
          </a:p>
          <a:p>
            <a:pPr eaLnBrk="1" hangingPunct="1">
              <a:spcBef>
                <a:spcPct val="0"/>
              </a:spcBef>
            </a:pPr>
            <a:endParaRPr lang="zh-CN" altLang="en-US" sz="4000" b="1" dirty="0">
              <a:latin typeface="Arial" pitchFamily="34" charset="0"/>
              <a:ea typeface="SimSun" pitchFamily="2" charset="-122"/>
            </a:endParaRPr>
          </a:p>
          <a:p>
            <a:pPr eaLnBrk="1" hangingPunct="1">
              <a:spcBef>
                <a:spcPct val="0"/>
              </a:spcBef>
            </a:pPr>
            <a:r>
              <a:rPr lang="zh-CN" altLang="en-US" sz="4000" b="1" dirty="0">
                <a:latin typeface="Arial" pitchFamily="34" charset="0"/>
                <a:ea typeface="SimSun" pitchFamily="2" charset="-122"/>
              </a:rPr>
              <a:t>因为当时的旅店不安全，数量也很少</a:t>
            </a:r>
            <a:r>
              <a:rPr lang="en-US" altLang="zh-CN" sz="4000" b="1" dirty="0">
                <a:latin typeface="Arial" pitchFamily="34" charset="0"/>
                <a:ea typeface="SimSun" pitchFamily="2" charset="-122"/>
              </a:rPr>
              <a:t>, </a:t>
            </a:r>
            <a:r>
              <a:rPr lang="zh-CN" altLang="en-US" sz="4000" b="1" dirty="0">
                <a:latin typeface="Arial" pitchFamily="34" charset="0"/>
                <a:ea typeface="SimSun" pitchFamily="2" charset="-122"/>
              </a:rPr>
              <a:t>所以这些老师就和基督徒住在一起。</a:t>
            </a:r>
          </a:p>
        </p:txBody>
      </p:sp>
      <p:sp>
        <p:nvSpPr>
          <p:cNvPr id="245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dirty="0">
                <a:solidFill>
                  <a:schemeClr val="bg1"/>
                </a:solidFill>
                <a:latin typeface="Arial" pitchFamily="34" charset="0"/>
                <a:ea typeface="SimSun" pitchFamily="2" charset="-122"/>
              </a:rPr>
              <a:t>场合</a:t>
            </a:r>
            <a:endParaRPr lang="en-US" altLang="en-US" sz="2800" b="1" dirty="0">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kumimoji="0" lang="zh-CN" altLang="en-US" sz="5400" b="1" i="0" u="none" strike="noStrike" kern="1200" cap="none" spc="0" normalizeH="0" baseline="0" noProof="0" dirty="0">
                <a:ln>
                  <a:noFill/>
                </a:ln>
                <a:solidFill>
                  <a:srgbClr val="FFFFFF"/>
                </a:solidFill>
                <a:effectLst/>
                <a:uLnTx/>
                <a:uFillTx/>
                <a:latin typeface="Arial" charset="0"/>
                <a:ea typeface="+mj-ea"/>
                <a:cs typeface="+mj-cs"/>
              </a:rPr>
              <a:t>中亚的家庭</a:t>
            </a:r>
            <a:endParaRPr kumimoji="0" lang="en-US" sz="5400" b="1" i="0" u="none" strike="noStrike" kern="1200" cap="none" spc="0" normalizeH="0" baseline="0" noProof="0" dirty="0">
              <a:ln>
                <a:noFill/>
              </a:ln>
              <a:solidFill>
                <a:srgbClr val="FFFFFF"/>
              </a:solidFill>
              <a:effectLst/>
              <a:uLnTx/>
              <a:uFillTx/>
              <a:latin typeface="Arial" charset="0"/>
              <a:ea typeface="+mj-ea"/>
              <a:cs typeface="+mj-cs"/>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每年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$1200</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84310805"/>
      </p:ext>
    </p:extLst>
  </p:cSld>
  <p:clrMapOvr>
    <a:masterClrMapping/>
  </p:clrMapOvr>
  <p:transition>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a:t>
            </a:r>
            <a:r>
              <a:rPr kumimoji="0" lang="en-US" sz="4400" b="1" i="0" u="none" strike="noStrike" kern="1200" cap="none" spc="0" normalizeH="0" baseline="0" noProof="0" dirty="0" err="1">
                <a:ln>
                  <a:noFill/>
                </a:ln>
                <a:solidFill>
                  <a:srgbClr val="FFFFFF"/>
                </a:solidFill>
                <a:effectLst/>
                <a:uLnTx/>
                <a:uFillTx/>
                <a:latin typeface="Arial" charset="0"/>
                <a:ea typeface="+mn-ea"/>
                <a:cs typeface="+mn-cs"/>
              </a:rPr>
              <a:t>在缅甸</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$900</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533729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outerShdw blurRad="38100" dist="38100" dir="2700000" algn="tl">
                    <a:srgbClr val="000000">
                      <a:alpha val="43137"/>
                    </a:srgbClr>
                  </a:outerShdw>
                </a:effectLst>
              </a:rPr>
              <a:t>莎拉</a:t>
            </a:r>
            <a:r>
              <a:rPr lang="en-US" sz="4000" b="1" dirty="0">
                <a:solidFill>
                  <a:schemeClr val="bg1"/>
                </a:solidFill>
                <a:effectLst>
                  <a:outerShdw blurRad="38100" dist="38100" dir="2700000" algn="tl">
                    <a:srgbClr val="000000">
                      <a:alpha val="43137"/>
                    </a:srgbClr>
                  </a:outerShdw>
                </a:effectLst>
              </a:rPr>
              <a:t> </a:t>
            </a:r>
            <a:r>
              <a:rPr lang="zh-CN" altLang="en-US" sz="4000" b="1" dirty="0">
                <a:solidFill>
                  <a:schemeClr val="bg1"/>
                </a:solidFill>
                <a:effectLst>
                  <a:outerShdw blurRad="38100" dist="38100" dir="2700000" algn="tl">
                    <a:srgbClr val="000000">
                      <a:alpha val="43137"/>
                    </a:srgbClr>
                  </a:outerShdw>
                </a:effectLst>
              </a:rPr>
              <a:t>和 挪亚</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kumimoji="0" lang="zh-CN" alt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前任青年事工协调员</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697796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676830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1595090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在关系与任务之间保持平衡（</a:t>
            </a:r>
            <a:r>
              <a:rPr lang="en-US" altLang="zh-CN" sz="3600" b="1" dirty="0">
                <a:effectLst>
                  <a:glow rad="127000">
                    <a:schemeClr val="tx1"/>
                  </a:glow>
                </a:effectLst>
                <a:latin typeface="Arial" charset="0"/>
                <a:ea typeface="ＭＳ Ｐゴシック" charset="0"/>
                <a:cs typeface="ＭＳ Ｐゴシック" charset="0"/>
              </a:rPr>
              <a:t>13-15</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 我还有许多话要写给你，可是我不愿借用笔墨。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14</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我盼望很快就见到你，当面谈谈。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15</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愿你平安。这里的朋友都问候你。请你一一提名问候你那里的朋友。</a:t>
            </a: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b="1" dirty="0">
                <a:solidFill>
                  <a:srgbClr val="FFFFFF"/>
                </a:solidFill>
                <a:effectLst>
                  <a:glow rad="127000">
                    <a:srgbClr val="000000"/>
                  </a:glow>
                </a:effectLst>
                <a:latin typeface="Arial" charset="0"/>
                <a:ea typeface="ＭＳ Ｐゴシック" charset="0"/>
                <a:cs typeface="ＭＳ Ｐゴシック" charset="0"/>
              </a:rPr>
              <a:t>(vv. 13-15 </a:t>
            </a:r>
            <a:r>
              <a:rPr lang="zh-CN" altLang="en-US" b="1" cap="small" dirty="0">
                <a:solidFill>
                  <a:srgbClr val="FFFFFF"/>
                </a:solidFill>
                <a:effectLst>
                  <a:glow rad="127000">
                    <a:srgbClr val="000000"/>
                  </a:glow>
                </a:effectLst>
                <a:latin typeface="Arial" charset="0"/>
                <a:ea typeface="ＭＳ Ｐゴシック" charset="0"/>
                <a:cs typeface="ＭＳ Ｐゴシック" charset="0"/>
              </a:rPr>
              <a:t>ＣＮＶＳ</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5606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2996952"/>
          </a:xfrm>
        </p:spPr>
        <p:txBody>
          <a:bodyPr/>
          <a:lstStyle/>
          <a:p>
            <a:pPr>
              <a:defRPr/>
            </a:pPr>
            <a:r>
              <a:rPr lang="zh-CN" altLang="en-US" sz="8000" b="1" i="1" dirty="0">
                <a:effectLst>
                  <a:glow rad="101600">
                    <a:schemeClr val="bg1">
                      <a:alpha val="94000"/>
                    </a:schemeClr>
                  </a:glow>
                </a:effectLst>
              </a:rPr>
              <a:t>我们如何</a:t>
            </a:r>
            <a:r>
              <a:rPr lang="zh-CN" altLang="en-US" sz="8000" b="1" i="1" dirty="0">
                <a:solidFill>
                  <a:srgbClr val="FFFF00"/>
                </a:solidFill>
                <a:effectLst>
                  <a:glow rad="101600">
                    <a:schemeClr val="bg1">
                      <a:alpha val="94000"/>
                    </a:schemeClr>
                  </a:glow>
                </a:effectLst>
              </a:rPr>
              <a:t>顺服</a:t>
            </a:r>
            <a:r>
              <a:rPr lang="zh-CN" altLang="en-US" sz="8000" b="1" i="1" dirty="0">
                <a:effectLst>
                  <a:glow rad="101600">
                    <a:schemeClr val="bg1">
                      <a:alpha val="94000"/>
                    </a:schemeClr>
                  </a:glow>
                </a:effectLst>
              </a:rPr>
              <a:t>神的真理？</a:t>
            </a:r>
            <a:endParaRPr lang="en-US" sz="8000" b="1" dirty="0">
              <a:effectLst>
                <a:glow rad="101600">
                  <a:schemeClr val="bg1">
                    <a:alpha val="94000"/>
                  </a:schemeClr>
                </a:glow>
              </a:effectLst>
            </a:endParaRPr>
          </a:p>
        </p:txBody>
      </p:sp>
      <p:sp>
        <p:nvSpPr>
          <p:cNvPr id="3" name="Title 1"/>
          <p:cNvSpPr txBox="1">
            <a:spLocks/>
          </p:cNvSpPr>
          <p:nvPr/>
        </p:nvSpPr>
        <p:spPr bwMode="auto">
          <a:xfrm rot="-1055688">
            <a:off x="0" y="4127500"/>
            <a:ext cx="9144000" cy="14859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err="1">
                <a:ln>
                  <a:noFill/>
                </a:ln>
                <a:solidFill>
                  <a:srgbClr val="E3EBF1"/>
                </a:solidFill>
                <a:effectLst/>
                <a:uLnTx/>
                <a:uFillTx/>
                <a:latin typeface="26" charset="0"/>
                <a:ea typeface="ＭＳ Ｐゴシック" charset="0"/>
              </a:rPr>
              <a:t>三种方法</a:t>
            </a:r>
            <a:r>
              <a:rPr kumimoji="0" lang="en-US" sz="8800" b="1" i="0" u="none" strike="noStrike" kern="1200" cap="none" spc="0" normalizeH="0" baseline="0" noProof="0" dirty="0">
                <a:ln>
                  <a:noFill/>
                </a:ln>
                <a:solidFill>
                  <a:srgbClr val="E3EBF1"/>
                </a:solidFill>
                <a:effectLst/>
                <a:uLnTx/>
                <a:uFillTx/>
                <a:latin typeface="26" charset="0"/>
                <a:ea typeface="ＭＳ Ｐゴシック" charset="0"/>
              </a:rPr>
              <a:t>…</a:t>
            </a:r>
          </a:p>
        </p:txBody>
      </p:sp>
    </p:spTree>
    <p:extLst>
      <p:ext uri="{BB962C8B-B14F-4D97-AF65-F5344CB8AC3E}">
        <p14:creationId xmlns:p14="http://schemas.microsoft.com/office/powerpoint/2010/main" val="214743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1969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309520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2244</TotalTime>
  <Words>7668</Words>
  <Application>Microsoft Macintosh PowerPoint</Application>
  <PresentationFormat>On-screen Show (4:3)</PresentationFormat>
  <Paragraphs>850</Paragraphs>
  <Slides>102</Slides>
  <Notes>77</Notes>
  <HiddenSlides>0</HiddenSlides>
  <MMClips>0</MMClips>
  <ScaleCrop>false</ScaleCrop>
  <HeadingPairs>
    <vt:vector size="8" baseType="variant">
      <vt:variant>
        <vt:lpstr>Fonts Used</vt:lpstr>
      </vt:variant>
      <vt:variant>
        <vt:i4>19</vt:i4>
      </vt:variant>
      <vt:variant>
        <vt:lpstr>Theme</vt:lpstr>
      </vt:variant>
      <vt:variant>
        <vt:i4>46</vt:i4>
      </vt:variant>
      <vt:variant>
        <vt:lpstr>Embedded OLE Servers</vt:lpstr>
      </vt:variant>
      <vt:variant>
        <vt:i4>1</vt:i4>
      </vt:variant>
      <vt:variant>
        <vt:lpstr>Slide Titles</vt:lpstr>
      </vt:variant>
      <vt:variant>
        <vt:i4>102</vt:i4>
      </vt:variant>
    </vt:vector>
  </HeadingPairs>
  <TitlesOfParts>
    <vt:vector size="168" baseType="lpstr">
      <vt:lpstr>26</vt:lpstr>
      <vt:lpstr>Aril</vt:lpstr>
      <vt:lpstr>Microsoft YaHei UI</vt:lpstr>
      <vt:lpstr>MS Gothic</vt:lpstr>
      <vt:lpstr>MS PGothic</vt:lpstr>
      <vt:lpstr>MS PGothic</vt:lpstr>
      <vt:lpstr>宋体</vt:lpstr>
      <vt:lpstr>宋体</vt:lpstr>
      <vt:lpstr>Times New Roman Bold</vt:lpstr>
      <vt:lpstr>Arial</vt:lpstr>
      <vt:lpstr>Arial Black</vt:lpstr>
      <vt:lpstr>Arial Narrow</vt:lpstr>
      <vt:lpstr>Book Antiqua</vt:lpstr>
      <vt:lpstr>Calibri</vt:lpstr>
      <vt:lpstr>Comic Sans MS</vt:lpstr>
      <vt:lpstr>Garamond</vt:lpstr>
      <vt:lpstr>Tahoma</vt:lpstr>
      <vt:lpstr>Times New Roman</vt:lpstr>
      <vt:lpstr>Wingdings</vt:lpstr>
      <vt:lpstr>Expedition</vt:lpstr>
      <vt:lpstr>5_Blank Presentation</vt:lpstr>
      <vt:lpstr>2_Default Design</vt:lpstr>
      <vt:lpstr>2_Beam</vt:lpstr>
      <vt:lpstr>4_Beam</vt:lpstr>
      <vt:lpstr>3_Expedition</vt:lpstr>
      <vt:lpstr>2_Expedition</vt:lpstr>
      <vt:lpstr>4_Expedition</vt:lpstr>
      <vt:lpstr>1_Expedition</vt:lpstr>
      <vt:lpstr>10_Default Design</vt:lpstr>
      <vt:lpstr>Beam</vt:lpstr>
      <vt:lpstr>49_Blank Presentation</vt:lpstr>
      <vt:lpstr>5_Expedition</vt:lpstr>
      <vt:lpstr>50_Blank Presentation</vt:lpstr>
      <vt:lpstr>4_Default Design</vt:lpstr>
      <vt:lpstr>Compass</vt:lpstr>
      <vt:lpstr>6_Blank Presentation</vt:lpstr>
      <vt:lpstr>7_Blank Presentation</vt:lpstr>
      <vt:lpstr>6_Default Design</vt:lpstr>
      <vt:lpstr>7_Expedition</vt:lpstr>
      <vt:lpstr>9_Expedition</vt:lpstr>
      <vt:lpstr>10_Expedition</vt:lpstr>
      <vt:lpstr>2_Clipboard</vt:lpstr>
      <vt:lpstr>52_Blank Presentation</vt:lpstr>
      <vt:lpstr>6_Beam</vt:lpstr>
      <vt:lpstr>9_Default Design</vt:lpstr>
      <vt:lpstr>12_Default Design</vt:lpstr>
      <vt:lpstr>11_Blank Presentation</vt:lpstr>
      <vt:lpstr>34_Default Design</vt:lpstr>
      <vt:lpstr>16_Expedition</vt:lpstr>
      <vt:lpstr>4_Blank Presentation</vt:lpstr>
      <vt:lpstr>7_Default Design</vt:lpstr>
      <vt:lpstr>13_Default Design</vt:lpstr>
      <vt:lpstr>8_Default Design</vt:lpstr>
      <vt:lpstr>14_Default Design</vt:lpstr>
      <vt:lpstr>8_Blank Presentation</vt:lpstr>
      <vt:lpstr>6_Expedition</vt:lpstr>
      <vt:lpstr>Stream</vt:lpstr>
      <vt:lpstr>14_Blank Presentation</vt:lpstr>
      <vt:lpstr>15_Blank Presentation</vt:lpstr>
      <vt:lpstr>9_Office Theme</vt:lpstr>
      <vt:lpstr>15_Office Theme</vt:lpstr>
      <vt:lpstr>Maple</vt:lpstr>
      <vt:lpstr>16_Default Design</vt:lpstr>
      <vt:lpstr>23_Default Design</vt:lpstr>
      <vt:lpstr>25_Blank Presentation</vt:lpstr>
      <vt:lpstr>Worksheet</vt:lpstr>
      <vt:lpstr>要施舍</vt:lpstr>
      <vt:lpstr>能力 还是 正直？</vt:lpstr>
      <vt:lpstr>“当每个人所看到的真理是不同的， 我要怎么样持守真理?"</vt:lpstr>
      <vt:lpstr>真理是真理</vt:lpstr>
      <vt:lpstr>我在新神教授的课程</vt:lpstr>
      <vt:lpstr>新约二十七本书信</vt:lpstr>
      <vt:lpstr>你需要服从神的真理吗?</vt:lpstr>
      <vt:lpstr>新约综览(普通书信 ＋ 关键字)</vt:lpstr>
      <vt:lpstr>场合</vt:lpstr>
      <vt:lpstr>场合</vt:lpstr>
      <vt:lpstr>新约书中的章节</vt:lpstr>
      <vt:lpstr>新约的电子邮件</vt:lpstr>
      <vt:lpstr>约翰二书对垒约翰三书</vt:lpstr>
      <vt:lpstr>约翰二书对垒约翰三书</vt:lpstr>
      <vt:lpstr>问安　(1-4 ＣＮＶＳ)</vt:lpstr>
      <vt:lpstr>我们如何顺服神的真理？</vt:lpstr>
      <vt:lpstr>PowerPoint Presentation</vt:lpstr>
      <vt:lpstr>PowerPoint Presentation</vt:lpstr>
      <vt:lpstr>PowerPoint Presentation</vt:lpstr>
      <vt:lpstr>明信片的主要内容</vt:lpstr>
      <vt:lpstr>你会为此祈祷吗?</vt:lpstr>
      <vt:lpstr>我们的宣教机构</vt:lpstr>
      <vt:lpstr>新加坡神学院的学生</vt:lpstr>
      <vt:lpstr>我负责指导新神博士研究生（DMin）</vt:lpstr>
      <vt:lpstr>新加坡神学院</vt:lpstr>
      <vt:lpstr>我们在新神的公寓</vt:lpstr>
      <vt:lpstr>新加坡神学院的学生</vt:lpstr>
      <vt:lpstr>新加坡神学院的学生</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中文</vt:lpstr>
      <vt:lpstr>印尼文</vt:lpstr>
      <vt:lpstr>蒙古文</vt:lpstr>
      <vt:lpstr>越南文</vt:lpstr>
      <vt:lpstr>BibleStudyDownloads.org</vt:lpstr>
      <vt:lpstr>基督徒的热情好客</vt:lpstr>
      <vt:lpstr>约翰三书- 概略图</vt:lpstr>
      <vt:lpstr>PowerPoint Presentation</vt:lpstr>
      <vt:lpstr>“ 我曾经略略写信给你那里的教会，但他们中间那好作领袖的丢特腓不接待我们。 10 因此，我来的时候，必要提起他所作的事，就是他用恶言中伤我们；这还不够，他不但不接待弟兄，还要阻止那些想要接待的人，甚至把他们赶出教会。”  (vv. 9-10 ＣＮＶＳ).</vt:lpstr>
      <vt:lpstr>PowerPoint Presentation</vt:lpstr>
      <vt:lpstr>阻碍 拦阻</vt:lpstr>
      <vt:lpstr>我们应该指名道姓地指出假教师吗？</vt:lpstr>
      <vt:lpstr>Harold Camping 哈罗德·坎平</vt:lpstr>
      <vt:lpstr>Harold Camping 哈罗德·坎平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Crossroads教会会友2015年7月</vt:lpstr>
      <vt:lpstr>Our People</vt:lpstr>
      <vt:lpstr>Our People</vt:lpstr>
      <vt:lpstr>Our People</vt:lpstr>
      <vt:lpstr>Missions Giving</vt:lpstr>
      <vt:lpstr>“亲爱的，不要效法恶，应该效法善。行善的属于　神，作恶的没有见过　神。“  (v. 11　ＣＮＶＳ).</vt:lpstr>
      <vt:lpstr>PowerPoint Presentation</vt:lpstr>
      <vt:lpstr>PowerPoint Presentation</vt:lpstr>
      <vt:lpstr>把自己投资在可靠的人身上！</vt:lpstr>
      <vt:lpstr>亚洲国家之中的差传活动</vt:lpstr>
      <vt:lpstr>2009年新加坡的宣教情况 = 每 200 名信徒差派 1 名宣教士</vt:lpstr>
      <vt:lpstr>大约三分之一的教会甚至没有差派过一名职业宣教士</vt:lpstr>
      <vt:lpstr>我们的愿景</vt:lpstr>
      <vt:lpstr>宣教的十字路口</vt:lpstr>
      <vt:lpstr>宣教奉献</vt:lpstr>
      <vt:lpstr>PowerPoint Presentation</vt:lpstr>
      <vt:lpstr>PowerPoint Presentation</vt:lpstr>
      <vt:lpstr>PowerPoint Presentation</vt:lpstr>
      <vt:lpstr>Myanmar 2014?</vt:lpstr>
      <vt:lpstr>莎拉 和 挪亚</vt:lpstr>
      <vt:lpstr>挪亚 (Chiru 族, 曼尼普尔)</vt:lpstr>
      <vt:lpstr>挪亚 (Chiru 族, 曼尼普尔)</vt:lpstr>
      <vt:lpstr>在关系与任务之间保持平衡（13-15）。</vt:lpstr>
      <vt:lpstr>我们如何顺服神的真理？</vt:lpstr>
      <vt:lpstr>借着上帝为你安排的方式支持传教事工 来活出神的真理。</vt:lpstr>
      <vt:lpstr>总结概要</vt:lpstr>
      <vt:lpstr>PowerPoint Presentation</vt:lpstr>
      <vt:lpstr>那么您又如何呢?</vt:lpstr>
      <vt:lpstr>PowerPoint Presentation</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94</cp:revision>
  <dcterms:created xsi:type="dcterms:W3CDTF">2010-12-09T11:55:00Z</dcterms:created>
  <dcterms:modified xsi:type="dcterms:W3CDTF">2025-03-14T11:55:50Z</dcterms:modified>
</cp:coreProperties>
</file>