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8.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9.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0.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1.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2.xml" ContentType="application/vnd.openxmlformats-officedocument.themeOverride+xml"/>
  <Override PartName="/ppt/notesSlides/notesSlide55.xml" ContentType="application/vnd.openxmlformats-officedocument.presentationml.notesSlide+xml"/>
  <Override PartName="/ppt/theme/themeOverride13.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4.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68" r:id="rId2"/>
    <p:sldMasterId id="2147483819" r:id="rId3"/>
    <p:sldMasterId id="2147483843" r:id="rId4"/>
    <p:sldMasterId id="2147483857" r:id="rId5"/>
    <p:sldMasterId id="2147483869" r:id="rId6"/>
    <p:sldMasterId id="2147483881" r:id="rId7"/>
    <p:sldMasterId id="2147483883" r:id="rId8"/>
    <p:sldMasterId id="2147483923" r:id="rId9"/>
    <p:sldMasterId id="2147484116" r:id="rId10"/>
    <p:sldMasterId id="2147484140" r:id="rId11"/>
    <p:sldMasterId id="2147484270" r:id="rId12"/>
    <p:sldMasterId id="2147484332" r:id="rId13"/>
    <p:sldMasterId id="2147484345" r:id="rId14"/>
    <p:sldMasterId id="2147484403" r:id="rId15"/>
    <p:sldMasterId id="2147484417" r:id="rId16"/>
    <p:sldMasterId id="2147484429" r:id="rId17"/>
    <p:sldMasterId id="2147484443" r:id="rId18"/>
    <p:sldMasterId id="2147484512" r:id="rId19"/>
    <p:sldMasterId id="2147484515" r:id="rId20"/>
    <p:sldMasterId id="2147484542" r:id="rId21"/>
    <p:sldMasterId id="2147484626" r:id="rId22"/>
    <p:sldMasterId id="2147484638" r:id="rId23"/>
    <p:sldMasterId id="2147484652" r:id="rId24"/>
    <p:sldMasterId id="2147484666" r:id="rId25"/>
    <p:sldMasterId id="2147484728" r:id="rId26"/>
  </p:sldMasterIdLst>
  <p:notesMasterIdLst>
    <p:notesMasterId r:id="rId117"/>
  </p:notesMasterIdLst>
  <p:sldIdLst>
    <p:sldId id="4185" r:id="rId27"/>
    <p:sldId id="3783" r:id="rId28"/>
    <p:sldId id="3768" r:id="rId29"/>
    <p:sldId id="3769" r:id="rId30"/>
    <p:sldId id="3778" r:id="rId31"/>
    <p:sldId id="3776" r:id="rId32"/>
    <p:sldId id="3777" r:id="rId33"/>
    <p:sldId id="3775" r:id="rId34"/>
    <p:sldId id="3774" r:id="rId35"/>
    <p:sldId id="3781" r:id="rId36"/>
    <p:sldId id="3779" r:id="rId37"/>
    <p:sldId id="3780" r:id="rId38"/>
    <p:sldId id="3782" r:id="rId39"/>
    <p:sldId id="4186" r:id="rId40"/>
    <p:sldId id="1158" r:id="rId41"/>
    <p:sldId id="424" r:id="rId42"/>
    <p:sldId id="425" r:id="rId43"/>
    <p:sldId id="4187" r:id="rId44"/>
    <p:sldId id="4188" r:id="rId45"/>
    <p:sldId id="278" r:id="rId46"/>
    <p:sldId id="1617" r:id="rId47"/>
    <p:sldId id="1618" r:id="rId48"/>
    <p:sldId id="399" r:id="rId49"/>
    <p:sldId id="423" r:id="rId50"/>
    <p:sldId id="293" r:id="rId51"/>
    <p:sldId id="294" r:id="rId52"/>
    <p:sldId id="295" r:id="rId53"/>
    <p:sldId id="296" r:id="rId54"/>
    <p:sldId id="4192" r:id="rId55"/>
    <p:sldId id="4189"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4193" r:id="rId73"/>
    <p:sldId id="4194" r:id="rId74"/>
    <p:sldId id="4190" r:id="rId75"/>
    <p:sldId id="318" r:id="rId76"/>
    <p:sldId id="319" r:id="rId77"/>
    <p:sldId id="320" r:id="rId78"/>
    <p:sldId id="321" r:id="rId79"/>
    <p:sldId id="396" r:id="rId80"/>
    <p:sldId id="322" r:id="rId81"/>
    <p:sldId id="323" r:id="rId82"/>
    <p:sldId id="324" r:id="rId83"/>
    <p:sldId id="325" r:id="rId84"/>
    <p:sldId id="326" r:id="rId85"/>
    <p:sldId id="327" r:id="rId86"/>
    <p:sldId id="328" r:id="rId87"/>
    <p:sldId id="258" r:id="rId88"/>
    <p:sldId id="329" r:id="rId89"/>
    <p:sldId id="4205" r:id="rId90"/>
    <p:sldId id="4206" r:id="rId91"/>
    <p:sldId id="397" r:id="rId92"/>
    <p:sldId id="4197" r:id="rId93"/>
    <p:sldId id="333" r:id="rId94"/>
    <p:sldId id="334" r:id="rId95"/>
    <p:sldId id="335" r:id="rId96"/>
    <p:sldId id="336" r:id="rId97"/>
    <p:sldId id="337" r:id="rId98"/>
    <p:sldId id="338" r:id="rId99"/>
    <p:sldId id="339" r:id="rId100"/>
    <p:sldId id="340" r:id="rId101"/>
    <p:sldId id="341" r:id="rId102"/>
    <p:sldId id="342" r:id="rId103"/>
    <p:sldId id="4198" r:id="rId104"/>
    <p:sldId id="398" r:id="rId105"/>
    <p:sldId id="345" r:id="rId106"/>
    <p:sldId id="4201" r:id="rId107"/>
    <p:sldId id="4202" r:id="rId108"/>
    <p:sldId id="4203" r:id="rId109"/>
    <p:sldId id="4204" r:id="rId110"/>
    <p:sldId id="347" r:id="rId111"/>
    <p:sldId id="350" r:id="rId112"/>
    <p:sldId id="4200" r:id="rId113"/>
    <p:sldId id="391" r:id="rId114"/>
    <p:sldId id="449" r:id="rId115"/>
    <p:sldId id="1977" r:id="rId11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Sermon" id="{D04543C1-486F-1047-BFEF-D46E0021A830}">
          <p14:sldIdLst>
            <p14:sldId id="4185"/>
            <p14:sldId id="3783"/>
            <p14:sldId id="3768"/>
            <p14:sldId id="3769"/>
            <p14:sldId id="3778"/>
            <p14:sldId id="3776"/>
            <p14:sldId id="3777"/>
            <p14:sldId id="3775"/>
            <p14:sldId id="3774"/>
            <p14:sldId id="3781"/>
            <p14:sldId id="3779"/>
            <p14:sldId id="3780"/>
            <p14:sldId id="3782"/>
            <p14:sldId id="4186"/>
            <p14:sldId id="1158"/>
            <p14:sldId id="424"/>
            <p14:sldId id="425"/>
            <p14:sldId id="4187"/>
            <p14:sldId id="4188"/>
            <p14:sldId id="278"/>
            <p14:sldId id="1617"/>
            <p14:sldId id="1618"/>
            <p14:sldId id="399"/>
            <p14:sldId id="423"/>
            <p14:sldId id="293"/>
            <p14:sldId id="294"/>
            <p14:sldId id="295"/>
            <p14:sldId id="296"/>
            <p14:sldId id="4192"/>
          </p14:sldIdLst>
        </p14:section>
        <p14:section name="Verses" id="{CA139A5A-6E11-1C43-9FCE-CCA6ADB13B63}">
          <p14:sldIdLst>
            <p14:sldId id="4189"/>
            <p14:sldId id="299"/>
            <p14:sldId id="300"/>
            <p14:sldId id="301"/>
            <p14:sldId id="302"/>
            <p14:sldId id="303"/>
            <p14:sldId id="304"/>
            <p14:sldId id="305"/>
            <p14:sldId id="306"/>
            <p14:sldId id="307"/>
            <p14:sldId id="308"/>
            <p14:sldId id="309"/>
            <p14:sldId id="310"/>
            <p14:sldId id="311"/>
            <p14:sldId id="312"/>
            <p14:sldId id="313"/>
            <p14:sldId id="314"/>
            <p14:sldId id="4193"/>
            <p14:sldId id="4194"/>
            <p14:sldId id="4190"/>
            <p14:sldId id="318"/>
            <p14:sldId id="319"/>
            <p14:sldId id="320"/>
            <p14:sldId id="321"/>
            <p14:sldId id="396"/>
            <p14:sldId id="322"/>
            <p14:sldId id="323"/>
            <p14:sldId id="324"/>
            <p14:sldId id="325"/>
            <p14:sldId id="326"/>
            <p14:sldId id="327"/>
            <p14:sldId id="328"/>
            <p14:sldId id="258"/>
            <p14:sldId id="329"/>
            <p14:sldId id="4205"/>
            <p14:sldId id="4206"/>
            <p14:sldId id="397"/>
            <p14:sldId id="4197"/>
            <p14:sldId id="333"/>
            <p14:sldId id="334"/>
            <p14:sldId id="335"/>
            <p14:sldId id="336"/>
            <p14:sldId id="337"/>
            <p14:sldId id="338"/>
            <p14:sldId id="339"/>
            <p14:sldId id="340"/>
            <p14:sldId id="341"/>
            <p14:sldId id="342"/>
            <p14:sldId id="4198"/>
            <p14:sldId id="398"/>
            <p14:sldId id="345"/>
            <p14:sldId id="4201"/>
            <p14:sldId id="4202"/>
            <p14:sldId id="4203"/>
            <p14:sldId id="4204"/>
            <p14:sldId id="347"/>
            <p14:sldId id="350"/>
            <p14:sldId id="4200"/>
            <p14:sldId id="391"/>
            <p14:sldId id="449"/>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FFFF"/>
    <a:srgbClr val="EDF9FB"/>
    <a:srgbClr val="FFFFFF"/>
    <a:srgbClr val="CC0000"/>
    <a:srgbClr val="800080"/>
    <a:srgbClr val="000099"/>
    <a:srgbClr val="FF66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75"/>
    <p:restoredTop sz="83241"/>
  </p:normalViewPr>
  <p:slideViewPr>
    <p:cSldViewPr>
      <p:cViewPr varScale="1">
        <p:scale>
          <a:sx n="102" d="100"/>
          <a:sy n="102" d="100"/>
        </p:scale>
        <p:origin x="192" y="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presProps" Target="presProps.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viewProps" Target="viewProps.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zh-CN"/>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208404828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2131026648"/>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3A7CFC2A-B0C6-A141-AF0B-E209E2B76555}" type="presOf" srcId="{7D473E2F-916C-E843-9FD7-3FA101C1CDBB}" destId="{6B5BD606-BF8F-BF4B-9313-F2FFFC4E6B8D}" srcOrd="0" destOrd="0" presId="urn:microsoft.com/office/officeart/2005/8/layout/cycle8"/>
    <dgm:cxn modelId="{A1E3323B-2878-F546-BD0C-A0BE31FF85EA}" type="presOf" srcId="{1761BF22-3663-6943-BC98-EA3FB97FC333}" destId="{62C367AA-B91C-A148-B86A-FB79D3F4E72B}" srcOrd="1" destOrd="0" presId="urn:microsoft.com/office/officeart/2005/8/layout/cycle8"/>
    <dgm:cxn modelId="{1031B25D-B99D-EB4A-87C5-1105DFB2CA04}" type="presOf" srcId="{E6F53C06-4E31-D040-8F03-EF703A04D14F}" destId="{7B602E98-C876-8342-BB3E-8277BEFF1E6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84705371-561B-8C42-B38E-193289AE342C}" type="presOf" srcId="{1761BF22-3663-6943-BC98-EA3FB97FC333}" destId="{7A1F332F-0EF0-AC41-905E-4CA0527D6167}" srcOrd="0" destOrd="0" presId="urn:microsoft.com/office/officeart/2005/8/layout/cycle8"/>
    <dgm:cxn modelId="{D5A3A091-5F9D-A040-86BE-93DFBAFBCED2}" type="presOf" srcId="{7D473E2F-916C-E843-9FD7-3FA101C1CDBB}" destId="{FD319245-54BA-8048-A706-9373F34590BA}" srcOrd="1" destOrd="0" presId="urn:microsoft.com/office/officeart/2005/8/layout/cycle8"/>
    <dgm:cxn modelId="{A1C0DFB2-D597-204C-A489-723B125323F7}" type="presOf" srcId="{C3740528-2A0E-7A44-A71D-1AD106D92C0C}" destId="{9384EA35-9B61-C346-BDBD-964737CBBFD8}" srcOrd="0" destOrd="0" presId="urn:microsoft.com/office/officeart/2005/8/layout/cycle8"/>
    <dgm:cxn modelId="{69B543D7-A2F9-C04D-9A78-EBE1C33159A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9E6A72D6-0FD2-BC4B-A968-5A6E34A0E8BA}" type="presParOf" srcId="{7B602E98-C876-8342-BB3E-8277BEFF1E68}" destId="{9384EA35-9B61-C346-BDBD-964737CBBFD8}" srcOrd="0" destOrd="0" presId="urn:microsoft.com/office/officeart/2005/8/layout/cycle8"/>
    <dgm:cxn modelId="{545CF16D-A9D0-B342-AC59-AB2FE6F8FDF2}" type="presParOf" srcId="{7B602E98-C876-8342-BB3E-8277BEFF1E68}" destId="{379C2E45-9820-9F4F-A5F0-A154F1E06CE9}" srcOrd="1" destOrd="0" presId="urn:microsoft.com/office/officeart/2005/8/layout/cycle8"/>
    <dgm:cxn modelId="{12A6CBFB-420D-2249-9D08-F3E7B7D54472}" type="presParOf" srcId="{7B602E98-C876-8342-BB3E-8277BEFF1E68}" destId="{59781E3A-25AB-F041-8955-CC4D3E9F5ED6}" srcOrd="2" destOrd="0" presId="urn:microsoft.com/office/officeart/2005/8/layout/cycle8"/>
    <dgm:cxn modelId="{FA278FCC-F871-B14E-985E-73C3265DED75}" type="presParOf" srcId="{7B602E98-C876-8342-BB3E-8277BEFF1E68}" destId="{0CC4020D-20E9-C24E-A593-B54EE7503880}" srcOrd="3" destOrd="0" presId="urn:microsoft.com/office/officeart/2005/8/layout/cycle8"/>
    <dgm:cxn modelId="{7DA34D11-4433-724A-B41C-F2B2BA02C1AD}" type="presParOf" srcId="{7B602E98-C876-8342-BB3E-8277BEFF1E68}" destId="{6B5BD606-BF8F-BF4B-9313-F2FFFC4E6B8D}" srcOrd="4" destOrd="0" presId="urn:microsoft.com/office/officeart/2005/8/layout/cycle8"/>
    <dgm:cxn modelId="{F3E014B7-AD18-F648-A5C5-D822B7D4E9EE}" type="presParOf" srcId="{7B602E98-C876-8342-BB3E-8277BEFF1E68}" destId="{CB15719B-A3AD-B841-AC13-055D2CC4E00B}" srcOrd="5" destOrd="0" presId="urn:microsoft.com/office/officeart/2005/8/layout/cycle8"/>
    <dgm:cxn modelId="{ADD959C5-FF17-4840-B4D1-46648A67D4EF}" type="presParOf" srcId="{7B602E98-C876-8342-BB3E-8277BEFF1E68}" destId="{7980E43A-6F66-4245-AB55-5CEB3C5AFC88}" srcOrd="6" destOrd="0" presId="urn:microsoft.com/office/officeart/2005/8/layout/cycle8"/>
    <dgm:cxn modelId="{724B739C-8AE7-2A42-A8C0-211E5FED878D}" type="presParOf" srcId="{7B602E98-C876-8342-BB3E-8277BEFF1E68}" destId="{FD319245-54BA-8048-A706-9373F34590BA}" srcOrd="7" destOrd="0" presId="urn:microsoft.com/office/officeart/2005/8/layout/cycle8"/>
    <dgm:cxn modelId="{C5D1F6B1-A1DC-EC49-9A23-E41CE81500A0}" type="presParOf" srcId="{7B602E98-C876-8342-BB3E-8277BEFF1E68}" destId="{7A1F332F-0EF0-AC41-905E-4CA0527D6167}" srcOrd="8" destOrd="0" presId="urn:microsoft.com/office/officeart/2005/8/layout/cycle8"/>
    <dgm:cxn modelId="{C23929E7-9B78-4041-9432-770728EC5B76}" type="presParOf" srcId="{7B602E98-C876-8342-BB3E-8277BEFF1E68}" destId="{9D4ED958-D52A-C446-ACAE-990A24F506D2}" srcOrd="9" destOrd="0" presId="urn:microsoft.com/office/officeart/2005/8/layout/cycle8"/>
    <dgm:cxn modelId="{B449407C-CEAB-9544-AF11-F506713DC96F}" type="presParOf" srcId="{7B602E98-C876-8342-BB3E-8277BEFF1E68}" destId="{2C99F39D-B4E7-7944-8D0B-FDAAB2E0F7D2}" srcOrd="10" destOrd="0" presId="urn:microsoft.com/office/officeart/2005/8/layout/cycle8"/>
    <dgm:cxn modelId="{18912FA7-B9F7-524B-8C2C-633C619D7125}" type="presParOf" srcId="{7B602E98-C876-8342-BB3E-8277BEFF1E68}" destId="{62C367AA-B91C-A148-B86A-FB79D3F4E72B}" srcOrd="11" destOrd="0" presId="urn:microsoft.com/office/officeart/2005/8/layout/cycle8"/>
    <dgm:cxn modelId="{2E21C961-3DB9-3744-9FF2-5B80976A7E00}" type="presParOf" srcId="{7B602E98-C876-8342-BB3E-8277BEFF1E68}" destId="{436E2647-1ED5-3148-9666-10A54B791D68}" srcOrd="12" destOrd="0" presId="urn:microsoft.com/office/officeart/2005/8/layout/cycle8"/>
    <dgm:cxn modelId="{0B734B43-67EC-3244-8FE4-90C168A2BCFD}" type="presParOf" srcId="{7B602E98-C876-8342-BB3E-8277BEFF1E68}" destId="{EBECA5EC-E10B-6541-880B-794BFF59D527}" srcOrd="13" destOrd="0" presId="urn:microsoft.com/office/officeart/2005/8/layout/cycle8"/>
    <dgm:cxn modelId="{490E322C-0EC1-9E46-BC95-048EE2B2DEEA}"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死亡</a:t>
          </a:r>
          <a:endParaRPr lang="en-US" sz="47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埋葬</a:t>
          </a:r>
          <a:endParaRPr lang="en-GB" sz="47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复活</a:t>
          </a:r>
          <a:endParaRPr lang="en-US" sz="47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vl1pPr>
          </a:lstStyle>
          <a:p>
            <a:endParaRPr lang="en-US" alt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vl1pPr>
          </a:lstStyle>
          <a:p>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vl1pPr>
          </a:lstStyle>
          <a:p>
            <a:endParaRPr lang="en-US" alt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fld id="{53277E51-7F9F-4922-8DAB-DBBA0A82E054}" type="slidenum">
              <a:rPr lang="en-US" altLang="en-US"/>
              <a:pPr/>
              <a:t>‹#›</a:t>
            </a:fld>
            <a:endParaRPr lang="en-US" altLang="en-US"/>
          </a:p>
        </p:txBody>
      </p:sp>
    </p:spTree>
    <p:extLst>
      <p:ext uri="{BB962C8B-B14F-4D97-AF65-F5344CB8AC3E}">
        <p14:creationId xmlns:p14="http://schemas.microsoft.com/office/powerpoint/2010/main" val="1040031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hristianitytoday.com/ct/2014/march-web-only/world-vision-why-hiring-gay-christians-same-sex-marriage.html"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www.christianitytoday.com/ct/2014/march-web-only/world-vision-reverses-decision-gay-same-sex-marriage.html"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sharer/sharer.php?u=http://www.theguardian.com/society/2014/apr/03/world-vision-board-member-quits-gay-marriage-hiring" TargetMode="External"/><Relationship Id="rId7" Type="http://schemas.openxmlformats.org/officeDocument/2006/relationships/hyperlink" Target="http://www.theguardian.com/world/2014/mar/27/world-vision-same-sex-marriages-policy"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www.theguardian.com/society/2014/apr/03/world-vision-board-member-quits-gay-marriage-hiring#start-of-comments" TargetMode="External"/><Relationship Id="rId5" Type="http://schemas.openxmlformats.org/officeDocument/2006/relationships/hyperlink" Target="http://www.theguardian.com/" TargetMode="External"/><Relationship Id="rId4" Type="http://schemas.openxmlformats.org/officeDocument/2006/relationships/hyperlink" Target="http://www.theguardian.com/society/2014/apr/03/world-vision-board-member-quits-gay-marriage-hiring"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95484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more Chinese examples are cited by authors such as C. H. Kang.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许多其他中文例子由诸如</a:t>
            </a:r>
            <a:r>
              <a:rPr lang="en-US" altLang="zh-CN" dirty="0"/>
              <a:t>C. H. Kang</a:t>
            </a:r>
            <a:r>
              <a:rPr lang="zh-CN" altLang="en-US" dirty="0"/>
              <a:t>等作者引用。</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03334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what’s the point? These Chinese words were basic to the language thousands of years before the Bible was translated into Chinese! We find them even 1000 years before Genesis was written, confirming their accuracy. </a:t>
            </a:r>
          </a:p>
          <a:p>
            <a:r>
              <a:rPr lang="en-US" dirty="0">
                <a:latin typeface="Arial" panose="020B0604020202020204" pitchFamily="34" charset="0"/>
                <a:cs typeface="Arial" panose="020B0604020202020204" pitchFamily="34" charset="0"/>
              </a:rPr>
              <a:t>• In fact, the Chinese worshipped a single God, Shang Di, for thousands of years before Buddha lived.</a:t>
            </a:r>
          </a:p>
          <a:p>
            <a:r>
              <a:rPr lang="en-US" dirty="0">
                <a:latin typeface="Arial" panose="020B0604020202020204" pitchFamily="34" charset="0"/>
                <a:cs typeface="Arial" panose="020B0604020202020204" pitchFamily="34" charset="0"/>
              </a:rPr>
              <a:t>But true teaching about God is always under attack.</a:t>
            </a:r>
          </a:p>
          <a:p>
            <a:endParaRPr lang="en-US" dirty="0">
              <a:latin typeface="Arial" panose="020B0604020202020204" pitchFamily="34" charset="0"/>
              <a:cs typeface="Arial" panose="020B0604020202020204" pitchFamily="34" charset="0"/>
            </a:endParaRPr>
          </a:p>
          <a:p>
            <a:r>
              <a:rPr lang="zh-CN" altLang="en-US" dirty="0"/>
              <a:t>那么重点是什么呢？这些中文词汇在圣经翻译成中文之前几千年就已经是语言的基础！我们甚至在</a:t>
            </a:r>
            <a:r>
              <a:rPr lang="en-US" altLang="zh-CN" dirty="0"/>
              <a:t>《</a:t>
            </a:r>
            <a:r>
              <a:rPr lang="zh-CN" altLang="en-US" dirty="0"/>
              <a:t>创世纪</a:t>
            </a:r>
            <a:r>
              <a:rPr lang="en-US" altLang="zh-CN" dirty="0"/>
              <a:t>》</a:t>
            </a:r>
            <a:r>
              <a:rPr lang="zh-CN" altLang="en-US" dirty="0"/>
              <a:t>写成之前</a:t>
            </a:r>
            <a:r>
              <a:rPr lang="en-US" altLang="zh-CN" dirty="0"/>
              <a:t>1000</a:t>
            </a:r>
            <a:r>
              <a:rPr lang="zh-CN" altLang="en-US" dirty="0"/>
              <a:t>年就找到了它们，证实了它们的准确性。</a:t>
            </a:r>
          </a:p>
          <a:p>
            <a:r>
              <a:rPr lang="en-US" altLang="zh-CN" dirty="0"/>
              <a:t>• </a:t>
            </a:r>
            <a:r>
              <a:rPr lang="zh-CN" altLang="en-US" dirty="0"/>
              <a:t>事实上，中文在佛陀出生之前几千年就崇拜独一的神</a:t>
            </a:r>
            <a:r>
              <a:rPr lang="en-US" altLang="zh-CN" dirty="0"/>
              <a:t>——</a:t>
            </a:r>
            <a:r>
              <a:rPr lang="zh-CN" altLang="en-US" dirty="0"/>
              <a:t>上帝。</a:t>
            </a:r>
          </a:p>
          <a:p>
            <a:r>
              <a:rPr lang="zh-CN" altLang="en-US" dirty="0"/>
              <a:t>但关于神的真正教义总是受到攻击。</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946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showed this Chinese character for “blessing” to my non-Christian Chinese friend Jeffrey. He immediately looked at it and said, “Ah, lucky!” God’s blessings are reduced to luck in Satan’s relentless attack against the truth.</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我把这个“祝福”的中文字符展示给我的非基督教朋友杰弗里看。他立刻看着它说：“啊，幸运！”神的祝福在撒旦对真理的无情攻击下，被简化为“运气”。</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19771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p>
          <a:p>
            <a:pPr eaLnBrk="1" hangingPunct="1"/>
            <a:endParaRPr lang="en-SG" dirty="0">
              <a:effectLst/>
              <a:latin typeface="Arial"/>
              <a:ea typeface="ＭＳ Ｐゴシック" charset="0"/>
              <a:cs typeface="Arial"/>
            </a:endParaRPr>
          </a:p>
          <a:p>
            <a:r>
              <a:rPr lang="zh-CN" altLang="en-US" dirty="0"/>
              <a:t>这是一个懒洋洋的周六下午，你正在家里赶一些项目。突然，门外传来敲门声。你打开门，发现是两个耶和华见证人。谈了几分钟后，他们对你说：“听起来你对灵性事务有浓厚的兴趣。我们可以听听你的看法，并告诉我们我们的理解吗？”</a:t>
            </a:r>
          </a:p>
          <a:p>
            <a:r>
              <a:rPr lang="en-US" altLang="zh-CN" dirty="0"/>
              <a:t>• </a:t>
            </a:r>
            <a:r>
              <a:rPr lang="zh-CN" altLang="en-US" dirty="0"/>
              <a:t>在这种情况下，你会邀请他们进屋吗？为什么或为什么不？</a:t>
            </a:r>
          </a:p>
          <a:p>
            <a:r>
              <a:rPr lang="en-US" altLang="zh-CN" dirty="0"/>
              <a:t>• </a:t>
            </a:r>
            <a:r>
              <a:rPr lang="zh-CN" altLang="en-US" dirty="0"/>
              <a:t>我们通常用手投票，但今天我想让你们用脚投票，走到房间的某个位置。</a:t>
            </a:r>
          </a:p>
          <a:p>
            <a:r>
              <a:rPr lang="en-US" altLang="zh-CN" dirty="0"/>
              <a:t>• </a:t>
            </a:r>
            <a:r>
              <a:rPr lang="zh-CN" altLang="en-US" dirty="0"/>
              <a:t>请进入正确的组。</a:t>
            </a:r>
          </a:p>
          <a:p>
            <a:r>
              <a:rPr lang="en-US" altLang="zh-CN" dirty="0"/>
              <a:t>• </a:t>
            </a:r>
            <a:r>
              <a:rPr lang="zh-CN" altLang="en-US" dirty="0"/>
              <a:t>那些会把他们拒之门外的，请走到左边；</a:t>
            </a:r>
          </a:p>
          <a:p>
            <a:r>
              <a:rPr lang="en-US" altLang="zh-CN" dirty="0"/>
              <a:t>• </a:t>
            </a:r>
            <a:r>
              <a:rPr lang="zh-CN" altLang="en-US" dirty="0"/>
              <a:t>那些愿意让他们进来的，请走到右边；</a:t>
            </a:r>
          </a:p>
          <a:p>
            <a:r>
              <a:rPr lang="en-US" altLang="zh-CN" dirty="0"/>
              <a:t>• </a:t>
            </a:r>
            <a:r>
              <a:rPr lang="zh-CN" altLang="en-US" dirty="0"/>
              <a:t>那些需要更多信息或觉得这取决于某些因素的，请走到后面。准备好，投票吧！</a:t>
            </a:r>
          </a:p>
          <a:p>
            <a:r>
              <a:rPr lang="en-US" altLang="zh-CN" dirty="0"/>
              <a:t>• </a:t>
            </a:r>
            <a:r>
              <a:rPr lang="zh-CN" altLang="en-US" dirty="0"/>
              <a:t>你为什么在这个组里？请在接下来的</a:t>
            </a:r>
            <a:r>
              <a:rPr lang="en-US" altLang="zh-CN" dirty="0"/>
              <a:t>1</a:t>
            </a:r>
            <a:r>
              <a:rPr lang="zh-CN" altLang="en-US" dirty="0"/>
              <a:t>分钟里告诉你周围的人。</a:t>
            </a:r>
          </a:p>
          <a:p>
            <a:r>
              <a:rPr lang="en-US" altLang="zh-CN" dirty="0"/>
              <a:t>• </a:t>
            </a:r>
            <a:r>
              <a:rPr lang="zh-CN" altLang="en-US" dirty="0"/>
              <a:t>每个小组现在将有</a:t>
            </a:r>
            <a:r>
              <a:rPr lang="en-US" altLang="zh-CN" dirty="0"/>
              <a:t>1-2</a:t>
            </a:r>
            <a:r>
              <a:rPr lang="zh-CN" altLang="en-US" dirty="0"/>
              <a:t>个人告诉其他人，为什么他们选择了这个组：首先是让他们进来，其次是把他们拒之门外的，最后是“视情况而定”组的。</a:t>
            </a:r>
          </a:p>
          <a:p>
            <a:r>
              <a:rPr lang="en-US" altLang="zh-CN" dirty="0"/>
              <a:t>• </a:t>
            </a:r>
            <a:r>
              <a:rPr lang="zh-CN" altLang="en-US" dirty="0"/>
              <a:t>现在请回到座位。</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390453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35720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p>
          <a:p>
            <a:endParaRPr lang="en-SG" dirty="0">
              <a:latin typeface="Arial" panose="020B0604020202020204" pitchFamily="34" charset="0"/>
              <a:cs typeface="Arial" panose="020B0604020202020204" pitchFamily="34" charset="0"/>
            </a:endParaRPr>
          </a:p>
          <a:p>
            <a:r>
              <a:rPr lang="zh-CN" altLang="en-US" dirty="0"/>
              <a:t>福音应该改变人的生命，教导我们如何在面对困难情况时作出反应，比如应对错误的教义。</a:t>
            </a:r>
          </a:p>
          <a:p>
            <a:endParaRPr lang="zh-CN" altLang="en-US" dirty="0"/>
          </a:p>
          <a:p>
            <a:r>
              <a:rPr lang="zh-CN" altLang="en-US" dirty="0"/>
              <a:t>在这种情况下，福音告诉我们应该如何回应呢？</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936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你可以通过哪些方式应用耶稣的好消息？</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38147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a:ln/>
        </p:spPr>
      </p:sp>
      <p:sp>
        <p:nvSpPr>
          <p:cNvPr id="17411"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
        <p:nvSpPr>
          <p:cNvPr id="17412"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9E1C85C-646E-4136-8FED-33ED1F07D838}" type="slidenum">
              <a:rPr lang="zh-CN" altLang="en-US" sz="1200"/>
              <a:pPr eaLnBrk="1" hangingPunct="1"/>
              <a:t>20</a:t>
            </a:fld>
            <a:endParaRPr lang="en-US" altLang="zh-CN"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我称这些为“新约电子邮件”，因为它们的长度差不多就是一封电子邮件的长度。</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107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346831F-418F-472F-BE7D-7335AAFCAE40}" type="slidenum">
              <a:rPr lang="en-US" altLang="en-US" sz="1200">
                <a:solidFill>
                  <a:prstClr val="black"/>
                </a:solidFill>
              </a:rPr>
              <a:pPr eaLnBrk="1" hangingPunct="1"/>
              <a:t>23</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Last week we were introduced to the amazing Chinese word for “blessing.”</a:t>
            </a:r>
          </a:p>
          <a:p>
            <a:r>
              <a:rPr lang="en-US" dirty="0">
                <a:latin typeface="Arial" panose="020B0604020202020204" pitchFamily="34" charset="0"/>
                <a:cs typeface="Arial" panose="020B0604020202020204" pitchFamily="34" charset="0"/>
              </a:rPr>
              <a:t>It literally means one mouth (or man) in a garden in God’s presence!</a:t>
            </a:r>
          </a:p>
          <a:p>
            <a:r>
              <a:rPr lang="en-US" dirty="0">
                <a:latin typeface="Arial" panose="020B0604020202020204" pitchFamily="34" charset="0"/>
                <a:cs typeface="Arial" panose="020B0604020202020204" pitchFamily="34" charset="0"/>
              </a:rPr>
              <a:t>Seriously! What an indication of Adam in the Garden of Eden with God’s blessing! </a:t>
            </a:r>
          </a:p>
          <a:p>
            <a:endParaRPr lang="en-US" dirty="0">
              <a:latin typeface="Arial" panose="020B0604020202020204" pitchFamily="34" charset="0"/>
              <a:cs typeface="Arial" panose="020B0604020202020204" pitchFamily="34" charset="0"/>
            </a:endParaRPr>
          </a:p>
          <a:p>
            <a:r>
              <a:rPr lang="zh-CN" altLang="en-US" dirty="0"/>
              <a:t>上周我们介绍了一个令人惊叹的中文“祝福”字词。</a:t>
            </a:r>
          </a:p>
          <a:p>
            <a:r>
              <a:rPr lang="zh-CN" altLang="en-US" dirty="0"/>
              <a:t>它字面意思是一个嘴巴（或人）在神的同在中的花园里！</a:t>
            </a:r>
          </a:p>
          <a:p>
            <a:r>
              <a:rPr lang="zh-CN" altLang="en-US" dirty="0"/>
              <a:t>真的！这多么像是亚当在伊甸园中享受神的祝福的象征啊！</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2932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750CF804-0B3C-4AB4-AEF5-126F6EFE2D46}" type="slidenum">
              <a:rPr lang="en-US" smtClean="0">
                <a:solidFill>
                  <a:prstClr val="black"/>
                </a:solidFill>
                <a:latin typeface="Arial" pitchFamily="34" charset="0"/>
              </a:rPr>
              <a:pPr/>
              <a:t>24</a:t>
            </a:fld>
            <a:endParaRPr lang="en-US">
              <a:solidFill>
                <a:prstClr val="black"/>
              </a:solidFill>
              <a:latin typeface="Arial" pitchFamily="34" charset="0"/>
            </a:endParaRPr>
          </a:p>
        </p:txBody>
      </p:sp>
      <p:sp>
        <p:nvSpPr>
          <p:cNvPr id="285699" name="Rectangle 2"/>
          <p:cNvSpPr>
            <a:spLocks noGrp="1" noRot="1" noChangeAspect="1" noChangeArrowheads="1" noTextEdit="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itchFamily="34" charset="0"/>
              </a:rPr>
              <a:t>Many Gnostics did the opposite of Brown’s thesis--they denied Jesus was a real man.  Others exalted the spirit so much that they denied his deity.  Brown supposes that this latter heretical group was normative Christianity!</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许多诺斯替主义者与布朗的论点相反</a:t>
            </a:r>
            <a:r>
              <a:rPr lang="en-US" altLang="zh-CN" dirty="0"/>
              <a:t>——</a:t>
            </a:r>
            <a:r>
              <a:rPr lang="zh-CN" altLang="en-US" dirty="0"/>
              <a:t>他们否认耶稣是一个真实的人。还有一些人极度抬高精神，以至于否认了耶稣的神性。布朗假设这个后者的异端群体是规范的基督教！</a:t>
            </a:r>
          </a:p>
          <a:p>
            <a:pPr eaLnBrk="1" hangingPunct="1"/>
            <a:endParaRPr lang="en-US" dirty="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D01629-0B57-444A-A18C-C12ED84EED59}" type="slidenum">
              <a:rPr lang="en-US" sz="1200">
                <a:solidFill>
                  <a:prstClr val="black"/>
                </a:solidFill>
              </a:rPr>
              <a:pPr eaLnBrk="1" hangingPunct="1"/>
              <a:t>25</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charset="0"/>
                <a:ea typeface="ＭＳ Ｐゴシック" charset="-128"/>
                <a:cs typeface="ＭＳ Ｐゴシック" charset="-128"/>
              </a:rPr>
              <a:t>John wrote a woman to help her see how to live out the gospel in this difficult context.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约翰写信给一位女士，帮助她在这个困难的环境中明白如何活出福音。</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solidFill>
                  <a:prstClr val="black"/>
                </a:solidFill>
              </a:rPr>
              <a:pPr eaLnBrk="1" hangingPunct="1"/>
              <a:t>26</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27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28</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你可以通过哪些方式来应用耶稣的好消息？</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642553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支持那些传讲关于基督正确信息的人（</a:t>
            </a:r>
            <a:r>
              <a:rPr lang="en-US" altLang="zh-CN" dirty="0"/>
              <a:t>1-6</a:t>
            </a:r>
            <a:r>
              <a:rPr lang="zh-CN" altLang="en-US" dirty="0"/>
              <a:t>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85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DADC9F-77D2-994F-8E81-64B0730486CC}" type="slidenum">
              <a:rPr lang="en-US" sz="1200">
                <a:solidFill>
                  <a:prstClr val="black"/>
                </a:solidFill>
              </a:rPr>
              <a:pPr eaLnBrk="1" hangingPunct="1"/>
              <a:t>31</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have noted that the story of Genesis is actually within the traditional Chinese characters.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许多人注意到，</a:t>
            </a:r>
            <a:r>
              <a:rPr lang="en-US" altLang="zh-CN" dirty="0"/>
              <a:t>《</a:t>
            </a:r>
            <a:r>
              <a:rPr lang="zh-CN" altLang="en-US" dirty="0"/>
              <a:t>创世纪</a:t>
            </a:r>
            <a:r>
              <a:rPr lang="en-US" altLang="zh-CN" dirty="0"/>
              <a:t>》</a:t>
            </a:r>
            <a:r>
              <a:rPr lang="zh-CN" altLang="en-US" dirty="0"/>
              <a:t>的故事实际上就包含在传统的汉字中。</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55843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你可以通过哪些方式应用耶稣的好消息？</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515686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支持那些传讲正确基督信息的人（</a:t>
            </a:r>
            <a:r>
              <a:rPr lang="en-US" altLang="zh-CN" dirty="0"/>
              <a:t>1-6</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851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不要支持异端的传道人（</a:t>
            </a:r>
            <a:r>
              <a:rPr lang="en-US" altLang="zh-CN" dirty="0"/>
              <a:t>7-13</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521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109A4-C8BB-4340-BBCD-16AE98AA55D2}" type="slidenum">
              <a:rPr lang="en-US" sz="1200">
                <a:solidFill>
                  <a:prstClr val="black"/>
                </a:solidFill>
              </a:rPr>
              <a:pPr eaLnBrk="1" hangingPunct="1"/>
              <a:t>53</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FF9714-D966-B54B-A220-62460ACBC996}" type="slidenum">
              <a:rPr lang="en-US" sz="1200">
                <a:solidFill>
                  <a:prstClr val="black"/>
                </a:solidFill>
              </a:rPr>
              <a:pPr eaLnBrk="1" hangingPunct="1"/>
              <a:t>54</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solidFill>
                  <a:prstClr val="black"/>
                </a:solidFill>
              </a:rPr>
              <a:pPr eaLnBrk="1" hangingPunct="1"/>
              <a:t>59</a:t>
            </a:fld>
            <a:endParaRPr lang="en-US"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example, the Chinese character for “create” has four components: dust, life, man and walk.</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例如，“创造”这个汉字有四个组成部分：尘土、生命、人和行走。</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3489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ea typeface="ＭＳ Ｐゴシック" charset="0"/>
                <a:cs typeface="ＭＳ Ｐゴシック" charset="0"/>
              </a:rPr>
              <a:t>World Vision Reverses Decision To Hire Christians in Same-Sex Marriages</a:t>
            </a:r>
          </a:p>
          <a:p>
            <a:r>
              <a:rPr lang="en-US" dirty="0">
                <a:ea typeface="ＭＳ Ｐゴシック" charset="0"/>
                <a:cs typeface="ＭＳ Ｐゴシック" charset="0"/>
              </a:rPr>
              <a:t>(UPDATED) President Richard Stearns: </a:t>
            </a:r>
            <a:r>
              <a:rPr lang="uk-UA" dirty="0">
                <a:ea typeface="ＭＳ Ｐゴシック" charset="0"/>
                <a:cs typeface="ＭＳ Ｐゴシック" charset="0"/>
              </a:rPr>
              <a:t>'</a:t>
            </a:r>
            <a:r>
              <a:rPr lang="en-US" dirty="0">
                <a:ea typeface="ＭＳ Ｐゴシック" charset="0"/>
                <a:cs typeface="ＭＳ Ｐゴシック" charset="0"/>
              </a:rPr>
              <a:t>Certain beliefs are so core to our Trinitarian faith that we must take a strong stand on those beliefs.</a:t>
            </a:r>
            <a:r>
              <a:rPr lang="uk-UA"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Celeste </a:t>
            </a:r>
            <a:r>
              <a:rPr lang="en-US" dirty="0" err="1">
                <a:ea typeface="ＭＳ Ｐゴシック" charset="0"/>
                <a:cs typeface="ＭＳ Ｐゴシック" charset="0"/>
              </a:rPr>
              <a:t>Gracey</a:t>
            </a:r>
            <a:r>
              <a:rPr lang="en-US" dirty="0">
                <a:ea typeface="ＭＳ Ｐゴシック" charset="0"/>
                <a:cs typeface="ＭＳ Ｐゴシック" charset="0"/>
              </a:rPr>
              <a:t> and Jeremy Weber/ March 26, 2014</a:t>
            </a:r>
          </a:p>
          <a:p>
            <a:r>
              <a:rPr lang="en-US" dirty="0">
                <a:ea typeface="ＭＳ Ｐゴシック" charset="0"/>
                <a:cs typeface="ＭＳ Ｐゴシック" charset="0"/>
              </a:rPr>
              <a:t>Only two days after announcing it would </a:t>
            </a:r>
            <a:r>
              <a:rPr lang="en-US" dirty="0">
                <a:ea typeface="ＭＳ Ｐゴシック" charset="0"/>
                <a:cs typeface="ＭＳ Ｐゴシック" charset="0"/>
                <a:hlinkClick r:id="rId3"/>
              </a:rPr>
              <a:t>hire Christians in same-sex marriages</a:t>
            </a:r>
            <a:r>
              <a:rPr lang="en-US" dirty="0">
                <a:ea typeface="ＭＳ Ｐゴシック" charset="0"/>
                <a:cs typeface="ＭＳ Ｐゴシック" charset="0"/>
              </a:rPr>
              <a:t>, World Vision U.S. has reversed its ground-breaking decision after weathering intense criticism from evangelical leaders.</a:t>
            </a:r>
          </a:p>
          <a:p>
            <a:r>
              <a:rPr lang="ru-RU" dirty="0">
                <a:ea typeface="ＭＳ Ｐゴシック" charset="0"/>
                <a:cs typeface="ＭＳ Ｐゴシック" charset="0"/>
              </a:rPr>
              <a:t>"</a:t>
            </a:r>
            <a:r>
              <a:rPr lang="en-US" dirty="0">
                <a:ea typeface="ＭＳ Ｐゴシック" charset="0"/>
                <a:cs typeface="ＭＳ Ｐゴシック" charset="0"/>
              </a:rPr>
              <a:t>The last couple of days have been painful,</a:t>
            </a:r>
            <a:r>
              <a:rPr lang="ru-RU" dirty="0">
                <a:ea typeface="ＭＳ Ｐゴシック" charset="0"/>
                <a:cs typeface="ＭＳ Ｐゴシック" charset="0"/>
              </a:rPr>
              <a:t>"</a:t>
            </a:r>
            <a:r>
              <a:rPr lang="en-US" dirty="0">
                <a:ea typeface="ＭＳ Ｐゴシック" charset="0"/>
                <a:cs typeface="ＭＳ Ｐゴシック" charset="0"/>
              </a:rPr>
              <a:t> president Richard Stearns told reporters this evening. </a:t>
            </a:r>
            <a:r>
              <a:rPr lang="ru-RU" dirty="0">
                <a:ea typeface="ＭＳ Ｐゴシック" charset="0"/>
                <a:cs typeface="ＭＳ Ｐゴシック" charset="0"/>
              </a:rPr>
              <a:t>"</a:t>
            </a:r>
            <a:r>
              <a:rPr lang="en-US" dirty="0">
                <a:ea typeface="ＭＳ Ｐゴシック" charset="0"/>
                <a:cs typeface="ＭＳ Ｐゴシック" charset="0"/>
              </a:rPr>
              <a:t>We feel pain and a broken heart for the confusion we caused for many friends who saw this policy change as a strong reversal of World Vision</a:t>
            </a:r>
            <a:r>
              <a:rPr lang="uk-UA" dirty="0">
                <a:ea typeface="ＭＳ Ｐゴシック" charset="0"/>
                <a:cs typeface="ＭＳ Ｐゴシック" charset="0"/>
              </a:rPr>
              <a:t>'</a:t>
            </a:r>
            <a:r>
              <a:rPr lang="en-US" dirty="0">
                <a:ea typeface="ＭＳ Ｐゴシック" charset="0"/>
                <a:cs typeface="ＭＳ Ｐゴシック" charset="0"/>
              </a:rPr>
              <a:t>s commitment to biblical authority, which it was not intended to be.</a:t>
            </a:r>
            <a:r>
              <a:rPr lang="ru-RU" dirty="0">
                <a:ea typeface="ＭＳ Ｐゴシック" charset="0"/>
                <a:cs typeface="ＭＳ Ｐゴシック" charset="0"/>
              </a:rPr>
              <a:t>"</a:t>
            </a:r>
            <a:endParaRPr lang="en-US" dirty="0">
              <a:ea typeface="ＭＳ Ｐゴシック" charset="0"/>
              <a:cs typeface="ＭＳ Ｐゴシック" charset="0"/>
            </a:endParaRPr>
          </a:p>
          <a:p>
            <a:r>
              <a:rPr lang="ru-RU" dirty="0">
                <a:ea typeface="ＭＳ Ｐゴシック" charset="0"/>
                <a:cs typeface="ＭＳ Ｐゴシック" charset="0"/>
              </a:rPr>
              <a:t>"</a:t>
            </a:r>
            <a:r>
              <a:rPr lang="en-US" dirty="0">
                <a:ea typeface="ＭＳ Ｐゴシック" charset="0"/>
                <a:cs typeface="ＭＳ Ｐゴシック" charset="0"/>
              </a:rPr>
              <a:t>Rather than creating more unity [among Christians], we created more division, and that was not the intent,</a:t>
            </a:r>
            <a:r>
              <a:rPr lang="ru-RU" dirty="0">
                <a:ea typeface="ＭＳ Ｐゴシック" charset="0"/>
                <a:cs typeface="ＭＳ Ｐゴシック" charset="0"/>
              </a:rPr>
              <a:t>"</a:t>
            </a:r>
            <a:r>
              <a:rPr lang="en-US" dirty="0">
                <a:ea typeface="ＭＳ Ｐゴシック" charset="0"/>
                <a:cs typeface="ＭＳ Ｐゴシック" charset="0"/>
              </a:rPr>
              <a:t> said Stearns. </a:t>
            </a:r>
            <a:r>
              <a:rPr lang="ru-RU" dirty="0">
                <a:ea typeface="ＭＳ Ｐゴシック" charset="0"/>
                <a:cs typeface="ＭＳ Ｐゴシック" charset="0"/>
              </a:rPr>
              <a:t>"</a:t>
            </a:r>
            <a:r>
              <a:rPr lang="en-US" dirty="0">
                <a:ea typeface="ＭＳ Ｐゴシック" charset="0"/>
                <a:cs typeface="ＭＳ Ｐゴシック" charset="0"/>
              </a:rPr>
              <a:t>Our board acknowledged that the policy change we made was a mistake … and we believe that [World Vision supporters] helped us to see that with more clarity … and we</a:t>
            </a:r>
            <a:r>
              <a:rPr lang="uk-UA" dirty="0">
                <a:ea typeface="ＭＳ Ｐゴシック" charset="0"/>
                <a:cs typeface="ＭＳ Ｐゴシック" charset="0"/>
              </a:rPr>
              <a:t>'</a:t>
            </a:r>
            <a:r>
              <a:rPr lang="en-US" dirty="0">
                <a:ea typeface="ＭＳ Ｐゴシック" charset="0"/>
                <a:cs typeface="ＭＳ Ｐゴシック" charset="0"/>
              </a:rPr>
              <a:t>re asking you to forgive us for that mistake.</a:t>
            </a:r>
            <a:r>
              <a:rPr lang="ru-RU"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http://</a:t>
            </a:r>
            <a:r>
              <a:rPr lang="en-US" dirty="0" err="1">
                <a:ea typeface="ＭＳ Ｐゴシック" charset="0"/>
                <a:cs typeface="ＭＳ Ｐゴシック" charset="0"/>
              </a:rPr>
              <a:t>www.christianitytoday.com</a:t>
            </a:r>
            <a:r>
              <a:rPr lang="en-US" dirty="0">
                <a:ea typeface="ＭＳ Ｐゴシック" charset="0"/>
                <a:cs typeface="ＭＳ Ｐゴシック" charset="0"/>
              </a:rPr>
              <a:t>/</a:t>
            </a:r>
            <a:r>
              <a:rPr lang="en-US" dirty="0" err="1">
                <a:ea typeface="ＭＳ Ｐゴシック" charset="0"/>
                <a:cs typeface="ＭＳ Ｐゴシック" charset="0"/>
              </a:rPr>
              <a:t>ct</a:t>
            </a:r>
            <a:r>
              <a:rPr lang="en-US" dirty="0">
                <a:ea typeface="ＭＳ Ｐゴシック" charset="0"/>
                <a:cs typeface="ＭＳ Ｐゴシック" charset="0"/>
              </a:rPr>
              <a:t>/2014/march-web-only/world-vision-reverses-decision-gay-same-sex-</a:t>
            </a:r>
            <a:r>
              <a:rPr lang="en-US" dirty="0" err="1">
                <a:ea typeface="ＭＳ Ｐゴシック" charset="0"/>
                <a:cs typeface="ＭＳ Ｐゴシック" charset="0"/>
              </a:rPr>
              <a:t>marriage.html</a:t>
            </a:r>
            <a:r>
              <a:rPr lang="en-US" dirty="0">
                <a:ea typeface="ＭＳ Ｐゴシック" charset="0"/>
                <a:cs typeface="ＭＳ Ｐゴシック" charset="0"/>
              </a:rPr>
              <a:t> accessed 8 April 2014</a:t>
            </a:r>
          </a:p>
          <a:p>
            <a:endParaRPr lang="en-US" dirty="0">
              <a:ea typeface="ＭＳ Ｐゴシック" charset="0"/>
              <a:cs typeface="ＭＳ Ｐゴシック" charset="0"/>
            </a:endParaRPr>
          </a:p>
          <a:p>
            <a:r>
              <a:rPr lang="zh-CN" altLang="en-US" dirty="0"/>
              <a:t>世界愿景反转决定，聘用同性婚姻中的基督徒</a:t>
            </a:r>
          </a:p>
          <a:p>
            <a:r>
              <a:rPr lang="zh-CN" altLang="en-US" dirty="0"/>
              <a:t>（更新）总统理查德</a:t>
            </a:r>
            <a:r>
              <a:rPr lang="en-US" altLang="zh-CN" dirty="0"/>
              <a:t>·</a:t>
            </a:r>
            <a:r>
              <a:rPr lang="zh-CN" altLang="en-US" dirty="0"/>
              <a:t>斯特恩：‘某些信仰是我们三位一体信仰的核心，我们必须对这些信仰采取坚定立场。’</a:t>
            </a:r>
          </a:p>
          <a:p>
            <a:r>
              <a:rPr lang="zh-CN" altLang="en-US" dirty="0"/>
              <a:t>塞莱斯特</a:t>
            </a:r>
            <a:r>
              <a:rPr lang="en-US" altLang="zh-CN" dirty="0"/>
              <a:t>·</a:t>
            </a:r>
            <a:r>
              <a:rPr lang="zh-CN" altLang="en-US" dirty="0"/>
              <a:t>格雷西与杰里米</a:t>
            </a:r>
            <a:r>
              <a:rPr lang="en-US" altLang="zh-CN" dirty="0"/>
              <a:t>·</a:t>
            </a:r>
            <a:r>
              <a:rPr lang="zh-CN" altLang="en-US" dirty="0"/>
              <a:t>韦伯</a:t>
            </a:r>
            <a:r>
              <a:rPr lang="en-US" altLang="zh-CN" dirty="0"/>
              <a:t>/ 2014</a:t>
            </a:r>
            <a:r>
              <a:rPr lang="zh-CN" altLang="en-US" dirty="0"/>
              <a:t>年</a:t>
            </a:r>
            <a:r>
              <a:rPr lang="en-US" altLang="zh-CN" dirty="0"/>
              <a:t>3</a:t>
            </a:r>
            <a:r>
              <a:rPr lang="zh-CN" altLang="en-US" dirty="0"/>
              <a:t>月</a:t>
            </a:r>
            <a:r>
              <a:rPr lang="en-US" altLang="zh-CN" dirty="0"/>
              <a:t>26</a:t>
            </a:r>
            <a:r>
              <a:rPr lang="zh-CN" altLang="en-US" dirty="0"/>
              <a:t>日</a:t>
            </a:r>
          </a:p>
          <a:p>
            <a:br>
              <a:rPr lang="zh-CN" altLang="en-US" dirty="0"/>
            </a:br>
            <a:endParaRPr lang="zh-CN" altLang="en-US" dirty="0"/>
          </a:p>
          <a:p>
            <a:r>
              <a:rPr lang="zh-CN" altLang="en-US" dirty="0"/>
              <a:t>仅在宣布将聘用同性婚姻中的基督徒两天后，世界愿景美国分部便因遭到福音派领袖的强烈批评，撤回了这一具有开创性的决定。</a:t>
            </a:r>
          </a:p>
          <a:p>
            <a:r>
              <a:rPr lang="zh-CN" altLang="en-US" dirty="0"/>
              <a:t>“过去几天对我们来说是痛苦的，” 总裁理查德</a:t>
            </a:r>
            <a:r>
              <a:rPr lang="en-US" altLang="zh-CN" dirty="0"/>
              <a:t>·</a:t>
            </a:r>
            <a:r>
              <a:rPr lang="zh-CN" altLang="en-US" dirty="0"/>
              <a:t>斯特恩今晚告诉记者。“我们感到痛苦，也为我们给许多朋友带来的困惑感到心碎，他们认为这一政策变动是对世界愿景在圣经权威上承诺的强烈反转，而这并非我们本意。”</a:t>
            </a:r>
          </a:p>
          <a:p>
            <a:r>
              <a:rPr lang="zh-CN" altLang="en-US" dirty="0"/>
              <a:t>斯特恩表示：“我们本应为基督徒之间创造更多的团结，但我们却造成了更多的分裂，这并非我们的初衷。我们的董事会承认我们所做的政策变化是一个错误</a:t>
            </a:r>
            <a:r>
              <a:rPr lang="en-US" altLang="zh-CN" dirty="0"/>
              <a:t>……</a:t>
            </a:r>
            <a:r>
              <a:rPr lang="zh-CN" altLang="en-US" dirty="0"/>
              <a:t>我们相信</a:t>
            </a:r>
            <a:r>
              <a:rPr lang="en-US" altLang="zh-CN" dirty="0"/>
              <a:t>[</a:t>
            </a:r>
            <a:r>
              <a:rPr lang="zh-CN" altLang="en-US" dirty="0"/>
              <a:t>世界愿景的支持者</a:t>
            </a:r>
            <a:r>
              <a:rPr lang="en-US" altLang="zh-CN" dirty="0"/>
              <a:t>]</a:t>
            </a:r>
            <a:r>
              <a:rPr lang="zh-CN" altLang="en-US" dirty="0"/>
              <a:t>帮助我们更加清楚地看到了这一点</a:t>
            </a:r>
            <a:r>
              <a:rPr lang="en-US" altLang="zh-CN" dirty="0"/>
              <a:t>……</a:t>
            </a:r>
            <a:r>
              <a:rPr lang="zh-CN" altLang="en-US" dirty="0"/>
              <a:t>我们请求你们原谅我们这个错误。”</a:t>
            </a:r>
          </a:p>
          <a:p>
            <a:r>
              <a:rPr lang="zh-CN" altLang="en-US" dirty="0"/>
              <a:t>来源：</a:t>
            </a:r>
            <a:r>
              <a:rPr lang="en-US" altLang="zh-CN" dirty="0">
                <a:hlinkClick r:id="rId4"/>
              </a:rPr>
              <a:t>Christianity Today</a:t>
            </a:r>
            <a:r>
              <a:rPr lang="zh-CN" altLang="en-US" dirty="0"/>
              <a:t>（访问时间：</a:t>
            </a:r>
            <a:r>
              <a:rPr lang="en-US" altLang="zh-CN" dirty="0"/>
              <a:t>2014</a:t>
            </a:r>
            <a:r>
              <a:rPr lang="zh-CN" altLang="en-US" dirty="0"/>
              <a:t>年</a:t>
            </a:r>
            <a:r>
              <a:rPr lang="en-US" altLang="zh-CN" dirty="0"/>
              <a:t>4</a:t>
            </a:r>
            <a:r>
              <a:rPr lang="zh-CN" altLang="en-US" dirty="0"/>
              <a:t>月</a:t>
            </a:r>
            <a:r>
              <a:rPr lang="en-US" altLang="zh-CN" dirty="0"/>
              <a:t>8</a:t>
            </a:r>
            <a:r>
              <a:rPr lang="zh-CN" altLang="en-US" dirty="0"/>
              <a:t>日）</a:t>
            </a:r>
          </a:p>
          <a:p>
            <a:endParaRPr lang="en-US" dirty="0">
              <a:ea typeface="ＭＳ Ｐゴシック" charset="0"/>
              <a:cs typeface="ＭＳ Ｐゴシック" charset="0"/>
            </a:endParaRPr>
          </a:p>
        </p:txBody>
      </p:sp>
      <p:sp>
        <p:nvSpPr>
          <p:cNvPr id="1536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47DCF6-A986-D342-B7A6-E44EA363654F}" type="slidenum">
              <a:rPr lang="en-US" sz="1200">
                <a:solidFill>
                  <a:prstClr val="black"/>
                </a:solidFill>
              </a:rPr>
              <a:pPr eaLnBrk="1" hangingPunct="1"/>
              <a:t>60</a:t>
            </a:fld>
            <a:endParaRPr lang="en-US" sz="120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ea typeface="ＭＳ Ｐゴシック" charset="0"/>
                <a:cs typeface="ＭＳ Ｐゴシック" charset="0"/>
              </a:rPr>
              <a:t>World Vision board member quits over gay marriage hiring ban</a:t>
            </a:r>
          </a:p>
          <a:p>
            <a:r>
              <a:rPr lang="en-US" dirty="0">
                <a:ea typeface="ＭＳ Ｐゴシック" charset="0"/>
                <a:cs typeface="ＭＳ Ｐゴシック" charset="0"/>
              </a:rPr>
              <a:t>Google</a:t>
            </a:r>
            <a:r>
              <a:rPr lang="uk-UA" dirty="0">
                <a:ea typeface="ＭＳ Ｐゴシック" charset="0"/>
                <a:cs typeface="ＭＳ Ｐゴシック" charset="0"/>
              </a:rPr>
              <a:t>'</a:t>
            </a:r>
            <a:r>
              <a:rPr lang="en-US" dirty="0">
                <a:ea typeface="ＭＳ Ｐゴシック" charset="0"/>
                <a:cs typeface="ＭＳ Ｐゴシック" charset="0"/>
              </a:rPr>
              <a:t>s Jacqueline Fuller leaves Christian charity</a:t>
            </a:r>
            <a:r>
              <a:rPr lang="uk-UA" dirty="0">
                <a:ea typeface="ＭＳ Ｐゴシック" charset="0"/>
                <a:cs typeface="ＭＳ Ｐゴシック" charset="0"/>
              </a:rPr>
              <a:t>'</a:t>
            </a:r>
            <a:r>
              <a:rPr lang="en-US" dirty="0">
                <a:ea typeface="ＭＳ Ｐゴシック" charset="0"/>
                <a:cs typeface="ＭＳ Ｐゴシック" charset="0"/>
              </a:rPr>
              <a:t>s board after it reverses decision to hire workers in same-sex marriages</a:t>
            </a:r>
          </a:p>
          <a:p>
            <a:r>
              <a:rPr lang="en-US" dirty="0">
                <a:ea typeface="ＭＳ Ｐゴシック" charset="0"/>
                <a:cs typeface="ＭＳ Ｐゴシック" charset="0"/>
                <a:hlinkClick r:id="rId3"/>
              </a:rPr>
              <a:t>Share </a:t>
            </a:r>
            <a:r>
              <a:rPr lang="en-US" dirty="0">
                <a:ea typeface="ＭＳ Ｐゴシック" charset="0"/>
                <a:cs typeface="ＭＳ Ｐゴシック" charset="0"/>
              </a:rPr>
              <a:t>113 </a:t>
            </a:r>
          </a:p>
          <a:p>
            <a:r>
              <a:rPr lang="en-US" dirty="0">
                <a:ea typeface="ＭＳ Ｐゴシック" charset="0"/>
                <a:cs typeface="ＭＳ Ｐゴシック" charset="0"/>
              </a:rPr>
              <a:t>inShare0 </a:t>
            </a:r>
          </a:p>
          <a:p>
            <a:r>
              <a:rPr lang="en-US" dirty="0">
                <a:ea typeface="ＭＳ Ｐゴシック" charset="0"/>
                <a:cs typeface="ＭＳ Ｐゴシック" charset="0"/>
                <a:hlinkClick r:id="rId4" tooltip="Send to a friend"/>
              </a:rPr>
              <a:t>Email</a:t>
            </a:r>
            <a:r>
              <a:rPr lang="en-US" dirty="0">
                <a:ea typeface="ＭＳ Ｐゴシック" charset="0"/>
                <a:cs typeface="ＭＳ Ｐゴシック" charset="0"/>
              </a:rPr>
              <a:t> </a:t>
            </a:r>
          </a:p>
          <a:p>
            <a:r>
              <a:rPr lang="en-US" dirty="0">
                <a:ea typeface="ＭＳ Ｐゴシック" charset="0"/>
                <a:cs typeface="ＭＳ Ｐゴシック" charset="0"/>
              </a:rPr>
              <a:t>Associated Press in Seattle </a:t>
            </a:r>
          </a:p>
          <a:p>
            <a:r>
              <a:rPr lang="en-US" dirty="0">
                <a:ea typeface="ＭＳ Ｐゴシック" charset="0"/>
                <a:cs typeface="ＭＳ Ｐゴシック" charset="0"/>
                <a:hlinkClick r:id="rId5"/>
              </a:rPr>
              <a:t>theguardian.com</a:t>
            </a:r>
            <a:r>
              <a:rPr lang="en-US" dirty="0">
                <a:ea typeface="ＭＳ Ｐゴシック" charset="0"/>
                <a:cs typeface="ＭＳ Ｐゴシック" charset="0"/>
              </a:rPr>
              <a:t>, Thursday 3 April 2014 01.31 BST </a:t>
            </a:r>
          </a:p>
          <a:p>
            <a:r>
              <a:rPr lang="en-US" dirty="0">
                <a:ea typeface="ＭＳ Ｐゴシック" charset="0"/>
                <a:cs typeface="ＭＳ Ｐゴシック" charset="0"/>
                <a:hlinkClick r:id="rId6"/>
              </a:rPr>
              <a:t>Jump to comments (12)</a:t>
            </a:r>
            <a:r>
              <a:rPr lang="en-US" dirty="0">
                <a:ea typeface="ＭＳ Ｐゴシック" charset="0"/>
                <a:cs typeface="ＭＳ Ｐゴシック" charset="0"/>
              </a:rPr>
              <a:t> </a:t>
            </a:r>
          </a:p>
          <a:p>
            <a:r>
              <a:rPr lang="en-US" dirty="0">
                <a:ea typeface="ＭＳ Ｐゴシック" charset="0"/>
                <a:cs typeface="ＭＳ Ｐゴシック" charset="0"/>
              </a:rPr>
              <a:t>A World Vision board member has resigned in protest after the Christian aid group quickly </a:t>
            </a:r>
            <a:r>
              <a:rPr lang="en-US" dirty="0">
                <a:ea typeface="ＭＳ Ｐゴシック" charset="0"/>
                <a:cs typeface="ＭＳ Ｐゴシック" charset="0"/>
                <a:hlinkClick r:id="rId7"/>
              </a:rPr>
              <a:t>reversed its decision</a:t>
            </a:r>
            <a:r>
              <a:rPr lang="en-US" dirty="0">
                <a:ea typeface="ＭＳ Ｐゴシック" charset="0"/>
                <a:cs typeface="ＭＳ Ｐゴシック" charset="0"/>
              </a:rPr>
              <a:t> to hire employees in same-sex marriages.</a:t>
            </a:r>
          </a:p>
          <a:p>
            <a:r>
              <a:rPr lang="en-US" dirty="0" err="1">
                <a:ea typeface="ＭＳ Ｐゴシック" charset="0"/>
                <a:cs typeface="ＭＳ Ｐゴシック" charset="0"/>
              </a:rPr>
              <a:t>Jacquelline</a:t>
            </a:r>
            <a:r>
              <a:rPr lang="en-US" dirty="0">
                <a:ea typeface="ＭＳ Ｐゴシック" charset="0"/>
                <a:cs typeface="ＭＳ Ｐゴシック" charset="0"/>
              </a:rPr>
              <a:t> Fuller, director of corporate giving for Google, said in an email to the Associated Press on Wednesday she remained a </a:t>
            </a:r>
            <a:r>
              <a:rPr lang="ru-RU" dirty="0">
                <a:ea typeface="ＭＳ Ｐゴシック" charset="0"/>
                <a:cs typeface="ＭＳ Ｐゴシック" charset="0"/>
              </a:rPr>
              <a:t>"</a:t>
            </a:r>
            <a:r>
              <a:rPr lang="en-US" dirty="0">
                <a:ea typeface="ＭＳ Ｐゴシック" charset="0"/>
                <a:cs typeface="ＭＳ Ｐゴシック" charset="0"/>
              </a:rPr>
              <a:t>huge fan</a:t>
            </a:r>
            <a:r>
              <a:rPr lang="ru-RU" dirty="0">
                <a:ea typeface="ＭＳ Ｐゴシック" charset="0"/>
                <a:cs typeface="ＭＳ Ｐゴシック" charset="0"/>
              </a:rPr>
              <a:t>"</a:t>
            </a:r>
            <a:r>
              <a:rPr lang="en-US" dirty="0">
                <a:ea typeface="ＭＳ Ｐゴシック" charset="0"/>
                <a:cs typeface="ＭＳ Ｐゴシック" charset="0"/>
              </a:rPr>
              <a:t> of the group</a:t>
            </a:r>
            <a:r>
              <a:rPr lang="uk-UA" dirty="0">
                <a:ea typeface="ＭＳ Ｐゴシック" charset="0"/>
                <a:cs typeface="ＭＳ Ｐゴシック" charset="0"/>
              </a:rPr>
              <a:t>'</a:t>
            </a:r>
            <a:r>
              <a:rPr lang="en-US" dirty="0">
                <a:ea typeface="ＭＳ Ｐゴシック" charset="0"/>
                <a:cs typeface="ＭＳ Ｐゴシック" charset="0"/>
              </a:rPr>
              <a:t>s work on behalf of the poor, but she had resigned on Friday </a:t>
            </a:r>
            <a:r>
              <a:rPr lang="ru-RU" dirty="0">
                <a:ea typeface="ＭＳ Ｐゴシック" charset="0"/>
                <a:cs typeface="ＭＳ Ｐゴシック" charset="0"/>
              </a:rPr>
              <a:t>"</a:t>
            </a:r>
            <a:r>
              <a:rPr lang="en-US" dirty="0">
                <a:ea typeface="ＭＳ Ｐゴシック" charset="0"/>
                <a:cs typeface="ＭＳ Ｐゴシック" charset="0"/>
              </a:rPr>
              <a:t>as I disagreed with the decision to exclude gay employees who marry</a:t>
            </a:r>
            <a:r>
              <a:rPr lang="ru-RU" dirty="0">
                <a:ea typeface="ＭＳ Ｐゴシック" charset="0"/>
                <a:cs typeface="ＭＳ Ｐゴシック" charset="0"/>
              </a:rPr>
              <a:t>"</a:t>
            </a:r>
            <a:r>
              <a:rPr lang="en-US" dirty="0">
                <a:ea typeface="ＭＳ Ｐゴシック" charset="0"/>
                <a:cs typeface="ＭＳ Ｐゴシック" charset="0"/>
              </a:rPr>
              <a:t>.</a:t>
            </a:r>
          </a:p>
          <a:p>
            <a:r>
              <a:rPr lang="en-US" dirty="0">
                <a:ea typeface="ＭＳ Ｐゴシック" charset="0"/>
                <a:cs typeface="ＭＳ Ｐゴシック" charset="0"/>
              </a:rPr>
              <a:t>She declined to comment further.</a:t>
            </a:r>
          </a:p>
          <a:p>
            <a:r>
              <a:rPr lang="en-US" dirty="0">
                <a:ea typeface="ＭＳ Ｐゴシック" charset="0"/>
                <a:cs typeface="ＭＳ Ｐゴシック" charset="0"/>
              </a:rPr>
              <a:t>http://</a:t>
            </a:r>
            <a:r>
              <a:rPr lang="en-US" dirty="0" err="1">
                <a:ea typeface="ＭＳ Ｐゴシック" charset="0"/>
                <a:cs typeface="ＭＳ Ｐゴシック" charset="0"/>
              </a:rPr>
              <a:t>www.theguardian.com</a:t>
            </a:r>
            <a:r>
              <a:rPr lang="en-US" dirty="0">
                <a:ea typeface="ＭＳ Ｐゴシック" charset="0"/>
                <a:cs typeface="ＭＳ Ｐゴシック" charset="0"/>
              </a:rPr>
              <a:t>/society/2014/</a:t>
            </a:r>
            <a:r>
              <a:rPr lang="en-US" dirty="0" err="1">
                <a:ea typeface="ＭＳ Ｐゴシック" charset="0"/>
                <a:cs typeface="ＭＳ Ｐゴシック" charset="0"/>
              </a:rPr>
              <a:t>apr</a:t>
            </a:r>
            <a:r>
              <a:rPr lang="en-US" dirty="0">
                <a:ea typeface="ＭＳ Ｐゴシック" charset="0"/>
                <a:cs typeface="ＭＳ Ｐゴシック" charset="0"/>
              </a:rPr>
              <a:t>/03/world-vision-board-member-quits-gay-marriage-hiring</a:t>
            </a:r>
          </a:p>
          <a:p>
            <a:endParaRPr lang="en-US" dirty="0">
              <a:ea typeface="ＭＳ Ｐゴシック" charset="0"/>
              <a:cs typeface="ＭＳ Ｐゴシック" charset="0"/>
            </a:endParaRPr>
          </a:p>
          <a:p>
            <a:r>
              <a:rPr lang="zh-CN" altLang="en-US" dirty="0"/>
              <a:t>世界愿景董事会成员因同性婚姻雇佣禁令辞职</a:t>
            </a:r>
          </a:p>
          <a:p>
            <a:r>
              <a:rPr lang="zh-CN" altLang="en-US" dirty="0"/>
              <a:t>谷歌的</a:t>
            </a:r>
            <a:r>
              <a:rPr lang="en-US" altLang="zh-CN" dirty="0" err="1"/>
              <a:t>Jacquelline</a:t>
            </a:r>
            <a:r>
              <a:rPr lang="en-US" altLang="zh-CN" dirty="0"/>
              <a:t> Fuller</a:t>
            </a:r>
            <a:r>
              <a:rPr lang="zh-CN" altLang="en-US" dirty="0"/>
              <a:t>在该基督教慈善机构反转决定不再雇佣同性婚姻员工后辞去董事会职务</a:t>
            </a:r>
          </a:p>
          <a:p>
            <a:r>
              <a:rPr lang="en-US" altLang="zh-CN" dirty="0"/>
              <a:t>2014</a:t>
            </a:r>
            <a:r>
              <a:rPr lang="zh-CN" altLang="en-US" dirty="0"/>
              <a:t>年</a:t>
            </a:r>
            <a:r>
              <a:rPr lang="en-US" altLang="zh-CN" dirty="0"/>
              <a:t>4</a:t>
            </a:r>
            <a:r>
              <a:rPr lang="zh-CN" altLang="en-US" dirty="0"/>
              <a:t>月</a:t>
            </a:r>
            <a:r>
              <a:rPr lang="en-US" altLang="zh-CN" dirty="0"/>
              <a:t>3</a:t>
            </a:r>
            <a:r>
              <a:rPr lang="zh-CN" altLang="en-US" dirty="0"/>
              <a:t>日，星期四，</a:t>
            </a:r>
            <a:r>
              <a:rPr lang="en-US" altLang="zh-CN" dirty="0"/>
              <a:t>01:31 BST</a:t>
            </a:r>
            <a:r>
              <a:rPr lang="zh-CN" altLang="en-US" dirty="0"/>
              <a:t>，来自西雅图的美联社报道</a:t>
            </a:r>
          </a:p>
          <a:p>
            <a:endParaRPr lang="zh-CN" altLang="en-US" dirty="0"/>
          </a:p>
          <a:p>
            <a:r>
              <a:rPr lang="zh-CN" altLang="en-US" dirty="0"/>
              <a:t>世界愿景的董事会成员因基督教援助组织迅速反转决定雇佣同性婚姻员工而辞职。</a:t>
            </a:r>
          </a:p>
          <a:p>
            <a:r>
              <a:rPr lang="zh-CN" altLang="en-US" dirty="0"/>
              <a:t>谷歌公司企业捐赠部总监</a:t>
            </a:r>
            <a:r>
              <a:rPr lang="en-US" altLang="zh-CN" dirty="0" err="1"/>
              <a:t>Jacquelline</a:t>
            </a:r>
            <a:r>
              <a:rPr lang="en-US" altLang="zh-CN" dirty="0"/>
              <a:t> Fuller</a:t>
            </a:r>
            <a:r>
              <a:rPr lang="zh-CN" altLang="en-US" dirty="0"/>
              <a:t>在周三发给美联社的电子邮件中表示，尽管她依然是该组织帮助贫困人群工作的“大粉丝”，但她在上周五辞职，“因为我不同意排除结婚的同性恋员工的决定”。</a:t>
            </a:r>
          </a:p>
          <a:p>
            <a:r>
              <a:rPr lang="zh-CN" altLang="en-US" dirty="0"/>
              <a:t>她拒绝进一步评论。</a:t>
            </a:r>
          </a:p>
          <a:p>
            <a:endParaRPr lang="en-US" dirty="0">
              <a:ea typeface="ＭＳ Ｐゴシック" charset="0"/>
              <a:cs typeface="ＭＳ Ｐゴシック" charset="0"/>
            </a:endParaRPr>
          </a:p>
        </p:txBody>
      </p:sp>
      <p:sp>
        <p:nvSpPr>
          <p:cNvPr id="1556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AFB698-1306-6E4F-A992-826CA1B5C97C}" type="slidenum">
              <a:rPr lang="en-US" sz="1200">
                <a:solidFill>
                  <a:prstClr val="black"/>
                </a:solidFill>
              </a:rPr>
              <a:pPr eaLnBrk="1" hangingPunct="1"/>
              <a:t>61</a:t>
            </a:fld>
            <a:endParaRPr lang="en-US" sz="120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C7FC1AF-8F71-415F-90C9-E0FE91EB34A8}" type="slidenum">
              <a:rPr lang="en-US" altLang="en-US" sz="1200"/>
              <a:pPr eaLnBrk="1" hangingPunct="1"/>
              <a:t>62</a:t>
            </a:fld>
            <a:endParaRPr lang="en-US" alt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你可以通过哪些方式应用耶稣的好消息？</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819308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a:t>
            </a:r>
            <a:r>
              <a:rPr lang="en-US" altLang="zh-CN" dirty="0"/>
              <a:t>《</a:t>
            </a:r>
            <a:r>
              <a:rPr lang="zh-CN" altLang="en-US" dirty="0"/>
              <a:t>约翰二书</a:t>
            </a:r>
            <a:r>
              <a:rPr lang="en-US" altLang="zh-CN" dirty="0"/>
              <a:t>》10</a:t>
            </a:r>
            <a:r>
              <a:rPr lang="zh-CN" altLang="en-US" dirty="0"/>
              <a:t>节中，我们看到这一教义的要点：不要以任何方式鼓励虚假的教义，这样你才能活出好消息！</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03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660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支持那些传讲关于基督正确信息的人（</a:t>
            </a:r>
            <a:r>
              <a:rPr lang="en-US" altLang="zh-CN" dirty="0"/>
              <a:t>1-6</a:t>
            </a:r>
            <a:r>
              <a:rPr lang="zh-CN" altLang="en-US" dirty="0"/>
              <a:t>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093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不要支持传讲异端的讲道者（</a:t>
            </a:r>
            <a:r>
              <a:rPr lang="en-US" altLang="zh-CN" dirty="0"/>
              <a:t>7-13</a:t>
            </a:r>
            <a:r>
              <a:rPr lang="zh-CN" altLang="en-US" dirty="0"/>
              <a:t>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75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5000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also has an insightful character for “devil” that shows a “secret” (or whisperer) for “life” told to a “man” in a “garden.”</a:t>
            </a:r>
          </a:p>
          <a:p>
            <a:r>
              <a:rPr lang="en-US" dirty="0">
                <a:latin typeface="Arial" panose="020B0604020202020204" pitchFamily="34" charset="0"/>
                <a:cs typeface="Arial" panose="020B0604020202020204" pitchFamily="34" charset="0"/>
              </a:rPr>
              <a:t>That “devil” character forms the basis for the word “tempter,” which adds to devil words for “cover” among “two trees.”</a:t>
            </a:r>
          </a:p>
          <a:p>
            <a:endParaRPr lang="en-US" dirty="0">
              <a:latin typeface="Arial" panose="020B0604020202020204" pitchFamily="34" charset="0"/>
              <a:cs typeface="Arial" panose="020B0604020202020204" pitchFamily="34" charset="0"/>
            </a:endParaRPr>
          </a:p>
          <a:p>
            <a:r>
              <a:rPr lang="zh-CN" altLang="en-US" dirty="0"/>
              <a:t>中文中还有一个富有洞察力的“魔鬼”字，它展示了一个“秘密”（或低语者）对一个“人在花园中”的“生命”的启示。</a:t>
            </a:r>
          </a:p>
          <a:p>
            <a:r>
              <a:rPr lang="zh-CN" altLang="en-US" dirty="0"/>
              <a:t>这个“魔鬼”字是“试探者”一词的基础，并且通过“两个树木”之间的“覆盖”字，形成了魔鬼相关的词语。</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543396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C4CB1-56EB-4F44-B63E-5A149E646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53442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3633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15480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hlinkClick r:id="rId3"/>
              </a:rPr>
              <a:t>"Russell Crowe hits </a:t>
            </a:r>
            <a:r>
              <a:rPr lang="fr-FR" dirty="0">
                <a:hlinkClick r:id="rId3"/>
              </a:rPr>
              <a:t>'</a:t>
            </a:r>
            <a:r>
              <a:rPr lang="en-US" dirty="0">
                <a:hlinkClick r:id="rId3"/>
              </a:rPr>
              <a:t>Noah</a:t>
            </a:r>
            <a:r>
              <a:rPr lang="fr-FR" dirty="0">
                <a:hlinkClick r:id="rId3"/>
              </a:rPr>
              <a:t>'</a:t>
            </a:r>
            <a:r>
              <a:rPr lang="en-US" dirty="0">
                <a:hlinkClick r:id="rId3"/>
              </a:rPr>
              <a:t> critics: </a:t>
            </a:r>
            <a:r>
              <a:rPr lang="fr-FR" dirty="0">
                <a:hlinkClick r:id="rId3"/>
              </a:rPr>
              <a:t>'</a:t>
            </a:r>
            <a:r>
              <a:rPr lang="en-US" dirty="0">
                <a:hlinkClick r:id="rId3"/>
              </a:rPr>
              <a:t>Bordering on absolute stupidity</a:t>
            </a:r>
            <a:r>
              <a:rPr lang="fr-FR" dirty="0">
                <a:hlinkClick r:id="rId3"/>
              </a:rPr>
              <a:t>'</a:t>
            </a:r>
            <a:r>
              <a:rPr lang="en-US" dirty="0">
                <a:hlinkClick r:id="rId3"/>
              </a:rPr>
              <a:t>"</a:t>
            </a:r>
            <a:r>
              <a:rPr lang="en-US" dirty="0"/>
              <a:t>. </a:t>
            </a:r>
            <a:r>
              <a:rPr lang="en-US" dirty="0">
                <a:hlinkClick r:id="rId4" tooltip="The Washington Times"/>
              </a:rPr>
              <a:t>The Washington Times</a:t>
            </a:r>
            <a:r>
              <a:rPr lang="en-US" dirty="0"/>
              <a:t>. March 27, 2014. Retrieved March 27, 2014;</a:t>
            </a:r>
            <a:r>
              <a:rPr lang="en-US" baseline="0" dirty="0"/>
              <a:t> cited at Wikipedia, "Noah (movie)."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65146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678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www.refiningtruth.com</a:t>
            </a:r>
            <a:r>
              <a:rPr lang="en-US" altLang="zh-CN" dirty="0">
                <a:latin typeface="Arial" charset="0"/>
                <a:ea typeface="ＭＳ Ｐゴシック" charset="0"/>
                <a:cs typeface="Times New Roman" charset="0"/>
              </a:rPr>
              <a:t>/noah-genesis-6-facts/</a:t>
            </a:r>
          </a:p>
        </p:txBody>
      </p:sp>
    </p:spTree>
    <p:extLst>
      <p:ext uri="{BB962C8B-B14F-4D97-AF65-F5344CB8AC3E}">
        <p14:creationId xmlns:p14="http://schemas.microsoft.com/office/powerpoint/2010/main" val="232716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extLst>
      <p:ext uri="{BB962C8B-B14F-4D97-AF65-F5344CB8AC3E}">
        <p14:creationId xmlns:p14="http://schemas.microsoft.com/office/powerpoint/2010/main" val="2409930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34762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solidFill>
                  <a:prstClr val="black"/>
                </a:solidFill>
              </a:rPr>
              <a:pPr eaLnBrk="1" hangingPunct="1"/>
              <a:t>88</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a large “boat” is formed with words for “vessel” and “eight people.” Doesn’t that sound like Noah, his wife, his three sons and their wives? There are actually over 270 Global Flood stories, but the Chinese one specifies the number of those saved as 8!</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在中文中，一个大“船”字是由“船只”和“八个人”组成的。听起来像是挪亚，他的妻子，三个儿子和他们的妻子吗？实际上，全球有超过</a:t>
            </a:r>
            <a:r>
              <a:rPr lang="en-US" altLang="zh-CN" dirty="0"/>
              <a:t>270</a:t>
            </a:r>
            <a:r>
              <a:rPr lang="zh-CN" altLang="en-US" dirty="0"/>
              <a:t>个大洪水的故事，但中文故事中特别指出得救的人数是</a:t>
            </a:r>
            <a:r>
              <a:rPr lang="en-US" altLang="zh-CN" dirty="0"/>
              <a:t>8</a:t>
            </a:r>
            <a:r>
              <a:rPr lang="zh-CN" altLang="en-US" dirty="0"/>
              <a:t>个！</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68897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As in most languages, the word for “me” is quite common. But Chinese puts the character for “lamb” over “me” to designate righteousness. We become righteous in God’s sight when overshadowed by the Lamb of God!</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像大多数语言一样，“我”这个词在中文中非常常见。但中文将“羊”字放在“我”字上方，表示义。当我们被上帝的羔羊遮盖时，我们在神面前就成了义！</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6064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has a very interesting word for “west.” Of course, the Garden of Eden was west of China.</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中文中有一个非常有趣的“西”字。当然，伊甸园位于中国的西方。</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37537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“west” literally means “one person in a garden” which took place west of China in the Middle East depiction of the Garden of Eden where God placed one man in a garden.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在中文中，“西”字字面意思是“一个人在花园里”，这发生在中国以西的中东地区，正是伊甸园的描绘，其中神将一个人安置在花园里。</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1958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2"/>
              <a:chOff x="-3" y="1562"/>
              <a:chExt cx="5763" cy="642"/>
            </a:xfrm>
          </p:grpSpPr>
          <p:sp>
            <p:nvSpPr>
              <p:cNvPr id="8" name="Freeform 4"/>
              <p:cNvSpPr>
                <a:spLocks/>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Freeform 5"/>
              <p:cNvSpPr>
                <a:spLocks/>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1" name="Freeform 7"/>
              <p:cNvSpPr>
                <a:spLocks/>
              </p:cNvSpPr>
              <p:nvPr/>
            </p:nvSpPr>
            <p:spPr bwMode="ltGray">
              <a:xfrm rot="-5400000">
                <a:off x="-58" y="175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4" name="Freeform 10"/>
              <p:cNvSpPr>
                <a:spLocks/>
              </p:cNvSpPr>
              <p:nvPr/>
            </p:nvSpPr>
            <p:spPr bwMode="ltGray">
              <a:xfrm rot="-5400000">
                <a:off x="154" y="1731"/>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 name="Freeform 11"/>
              <p:cNvSpPr>
                <a:spLocks/>
              </p:cNvSpPr>
              <p:nvPr/>
            </p:nvSpPr>
            <p:spPr bwMode="ltGray">
              <a:xfrm rot="-5400000">
                <a:off x="3207"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 name="Freeform 13"/>
              <p:cNvSpPr>
                <a:spLocks/>
              </p:cNvSpPr>
              <p:nvPr/>
            </p:nvSpPr>
            <p:spPr bwMode="ltGray">
              <a:xfrm rot="-5400000">
                <a:off x="1828"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9" name="Freeform 15"/>
              <p:cNvSpPr>
                <a:spLocks/>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1" name="Freeform 17"/>
              <p:cNvSpPr>
                <a:spLocks/>
              </p:cNvSpPr>
              <p:nvPr/>
            </p:nvSpPr>
            <p:spPr bwMode="ltGray">
              <a:xfrm rot="-5400000">
                <a:off x="407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Freeform 19"/>
              <p:cNvSpPr>
                <a:spLocks/>
              </p:cNvSpPr>
              <p:nvPr/>
            </p:nvSpPr>
            <p:spPr bwMode="ltGray">
              <a:xfrm rot="-5400000">
                <a:off x="4579" y="175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Freeform 21"/>
              <p:cNvSpPr>
                <a:spLocks/>
              </p:cNvSpPr>
              <p:nvPr/>
            </p:nvSpPr>
            <p:spPr bwMode="ltGray">
              <a:xfrm rot="-5400000">
                <a:off x="5079"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3CB46B38-912D-413C-B3AD-1434C60926B7}" type="slidenum">
              <a:rPr lang="en-US" altLang="en-US"/>
              <a:pPr/>
              <a:t>‹#›</a:t>
            </a:fld>
            <a:endParaRPr lang="en-US" altLang="en-US"/>
          </a:p>
        </p:txBody>
      </p:sp>
    </p:spTree>
    <p:extLst>
      <p:ext uri="{BB962C8B-B14F-4D97-AF65-F5344CB8AC3E}">
        <p14:creationId xmlns:p14="http://schemas.microsoft.com/office/powerpoint/2010/main" val="2850622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CCC487D1-58B8-4DC5-8D23-48E6C943F264}" type="slidenum">
              <a:rPr lang="en-US" altLang="en-US"/>
              <a:pPr/>
              <a:t>‹#›</a:t>
            </a:fld>
            <a:endParaRPr lang="en-US" altLang="en-US"/>
          </a:p>
        </p:txBody>
      </p:sp>
    </p:spTree>
    <p:extLst>
      <p:ext uri="{BB962C8B-B14F-4D97-AF65-F5344CB8AC3E}">
        <p14:creationId xmlns:p14="http://schemas.microsoft.com/office/powerpoint/2010/main" val="28301870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4544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5968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0975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0551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824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2"/>
              <a:chOff x="-3" y="1562"/>
              <a:chExt cx="5763" cy="642"/>
            </a:xfrm>
          </p:grpSpPr>
          <p:sp>
            <p:nvSpPr>
              <p:cNvPr id="8" name="Freeform 4"/>
              <p:cNvSpPr>
                <a:spLocks/>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Freeform 5"/>
              <p:cNvSpPr>
                <a:spLocks/>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Freeform 7"/>
              <p:cNvSpPr>
                <a:spLocks/>
              </p:cNvSpPr>
              <p:nvPr/>
            </p:nvSpPr>
            <p:spPr bwMode="ltGray">
              <a:xfrm rot="-5400000">
                <a:off x="-58" y="175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Freeform 10"/>
              <p:cNvSpPr>
                <a:spLocks/>
              </p:cNvSpPr>
              <p:nvPr/>
            </p:nvSpPr>
            <p:spPr bwMode="ltGray">
              <a:xfrm rot="-5400000">
                <a:off x="154" y="1731"/>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11"/>
              <p:cNvSpPr>
                <a:spLocks/>
              </p:cNvSpPr>
              <p:nvPr/>
            </p:nvSpPr>
            <p:spPr bwMode="ltGray">
              <a:xfrm rot="-5400000">
                <a:off x="3207"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Freeform 13"/>
              <p:cNvSpPr>
                <a:spLocks/>
              </p:cNvSpPr>
              <p:nvPr/>
            </p:nvSpPr>
            <p:spPr bwMode="ltGray">
              <a:xfrm rot="-5400000">
                <a:off x="1828"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Freeform 15"/>
              <p:cNvSpPr>
                <a:spLocks/>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1" name="Freeform 17"/>
              <p:cNvSpPr>
                <a:spLocks/>
              </p:cNvSpPr>
              <p:nvPr/>
            </p:nvSpPr>
            <p:spPr bwMode="ltGray">
              <a:xfrm rot="-5400000">
                <a:off x="407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3" name="Freeform 19"/>
              <p:cNvSpPr>
                <a:spLocks/>
              </p:cNvSpPr>
              <p:nvPr/>
            </p:nvSpPr>
            <p:spPr bwMode="ltGray">
              <a:xfrm rot="-5400000">
                <a:off x="4579" y="175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Freeform 21"/>
              <p:cNvSpPr>
                <a:spLocks/>
              </p:cNvSpPr>
              <p:nvPr/>
            </p:nvSpPr>
            <p:spPr bwMode="ltGray">
              <a:xfrm rot="-5400000">
                <a:off x="5079"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3CB46B38-912D-413C-B3AD-1434C60926B7}" type="slidenum">
              <a:rPr lang="en-US" altLang="en-US"/>
              <a:pPr/>
              <a:t>‹#›</a:t>
            </a:fld>
            <a:endParaRPr lang="en-US" altLang="en-US"/>
          </a:p>
        </p:txBody>
      </p:sp>
    </p:spTree>
    <p:extLst>
      <p:ext uri="{BB962C8B-B14F-4D97-AF65-F5344CB8AC3E}">
        <p14:creationId xmlns:p14="http://schemas.microsoft.com/office/powerpoint/2010/main" val="3848079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D75D490-1852-4AD1-A201-4811486C4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41981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A0DE42B2-A1A8-4DAB-87B9-84E4C9D1B5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36776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9641E615-7E50-4B8B-889C-BEA20AE548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2923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05F47159-C42E-4F77-8E2E-873F0F028B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0262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7E729DBF-00B7-444F-9893-A946C199C2E8}" type="slidenum">
              <a:rPr lang="en-US" altLang="en-US"/>
              <a:pPr/>
              <a:t>‹#›</a:t>
            </a:fld>
            <a:endParaRPr lang="en-US" altLang="en-US"/>
          </a:p>
        </p:txBody>
      </p:sp>
    </p:spTree>
    <p:extLst>
      <p:ext uri="{BB962C8B-B14F-4D97-AF65-F5344CB8AC3E}">
        <p14:creationId xmlns:p14="http://schemas.microsoft.com/office/powerpoint/2010/main" val="1474367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43F11EAA-C3AF-48BC-AD49-29583AF57F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3041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7F0E389D-88A0-41F5-8746-0F6B8F6299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50883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5DB6AE11-02CE-40CA-9DCA-151E0AB928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92254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1819A9C1-7616-428F-A41B-9EC44F54C5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7185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CCC487D1-58B8-4DC5-8D23-48E6C943F2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5148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7E729DBF-00B7-444F-9893-A946C199C2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2544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04830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041510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57230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513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8151304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40347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349372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01724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686483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369571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84000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099138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480896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849991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grpSp>
      </p:grpSp>
      <p:sp>
        <p:nvSpPr>
          <p:cNvPr id="12441" name="Rectangle 153"/>
          <p:cNvSpPr>
            <a:spLocks noGrp="1" noChangeArrowheads="1"/>
          </p:cNvSpPr>
          <p:nvPr>
            <p:ph type="ctrTitle" sz="quarter"/>
          </p:nvPr>
        </p:nvSpPr>
        <p:spPr>
          <a:xfrm>
            <a:off x="685800" y="1768478"/>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1" y="6248400"/>
            <a:ext cx="28956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fld id="{9C7BD8BE-57E6-44FF-9A5B-DEA3B9D1D7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8142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3145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CE45983-1FF6-4E3E-92B4-AC438A5ACF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41882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A36CB945-9748-4289-8D0E-64D1671E7D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3653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3"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766A17E1-0D06-4AE1-975F-AF41CE3AB4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97309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B9C3FC8-A8AC-4C01-A145-2059F3316A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64676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E10D4C9-C05E-473A-B541-89D85528E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2812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816E807D-0B2F-4FDC-B922-B5360379F7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791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2AD0726-89D9-425B-8BE0-1AEF50A897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89984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CB4FD0A-F44C-472B-89E2-F7CE761365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365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9E1AF74-85A8-4B38-907B-795D2785A5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15210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8"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8A08296A-06AF-4EAC-B173-30B362A700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70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3326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3"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E9AA6A16-1BE0-463C-90FB-552AAEEAB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9523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7774848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0655753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2556257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761429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6346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16366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109117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17000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8432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200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878886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423049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800781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436267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566125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831250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520736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0689488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9910137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756054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9149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3/14/25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41004294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3/14/25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7906703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3/14/25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6775841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3/14/25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32829606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3/14/25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9258654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3/14/25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15639246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0471192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3/14/25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42834208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718056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2551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5339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250782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918379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80965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874770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310874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99571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285899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8544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40727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3164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77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22874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1972366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21184826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38439022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22555784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42268766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1472750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5236659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36180205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0343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6979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5973684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11261749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2998568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32126254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7292778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6007415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9134122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1188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9979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6073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0D75D490-1852-4AD1-A201-4811486C4059}" type="slidenum">
              <a:rPr lang="en-US" altLang="en-US"/>
              <a:pPr/>
              <a:t>‹#›</a:t>
            </a:fld>
            <a:endParaRPr lang="en-US" altLang="en-US"/>
          </a:p>
        </p:txBody>
      </p:sp>
    </p:spTree>
    <p:extLst>
      <p:ext uri="{BB962C8B-B14F-4D97-AF65-F5344CB8AC3E}">
        <p14:creationId xmlns:p14="http://schemas.microsoft.com/office/powerpoint/2010/main" val="2109029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3834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9331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27530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1682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7514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342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6835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9781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28676927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14497905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1315255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8099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3/14/25</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1582452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3/14/25</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19011430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3/14/25</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20575535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3/14/25</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1979800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3/14/25</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9820448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3/14/25</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20272786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8086920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34868277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13589161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218688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7782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6397326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42156632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9324078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4706818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6943098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14049246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8347126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14293545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40886394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249956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298879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16901898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26139270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6604082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0395184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9762628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62124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0546128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2694856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4014622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421470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3779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6551819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8609108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9348486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9229016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7A006-7D00-654B-9EB0-A14510590BA8}"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422397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81CBB-ADA3-DC48-B5A5-92DB885F5E5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0448374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C53E1-975A-364C-BB81-0055CD46A5E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1661089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F099-528E-0541-9DC6-8D02D43B340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7462946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E4236A-86BA-C941-B1A6-00C8D6116C9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355213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31256-74BE-1341-AFF7-417552A1B0C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2755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58864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3D264A-3795-764C-9312-CED6DF57A8BF}"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5049871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FC448-DB0A-564A-A4EC-FFB2AF077AC3}"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51127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602CC5-7A4B-654A-AA63-DCA9490FB3F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2604259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7D3506-E4F0-3C44-8221-1E1EAAE409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714328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505D5-B135-7345-BF6F-36F716DDAFD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6639238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8568276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74456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9039124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6552220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149388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7064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97198677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5273569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3891133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6727854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9614573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40768980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663784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4140951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11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004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850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A0DE42B2-A1A8-4DAB-87B9-84E4C9D1B57D}" type="slidenum">
              <a:rPr lang="en-US" altLang="en-US"/>
              <a:pPr/>
              <a:t>‹#›</a:t>
            </a:fld>
            <a:endParaRPr lang="en-US" altLang="en-US"/>
          </a:p>
        </p:txBody>
      </p:sp>
    </p:spTree>
    <p:extLst>
      <p:ext uri="{BB962C8B-B14F-4D97-AF65-F5344CB8AC3E}">
        <p14:creationId xmlns:p14="http://schemas.microsoft.com/office/powerpoint/2010/main" val="185686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56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866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923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47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99636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3044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00677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5025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6643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1959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9641E615-7E50-4B8B-889C-BEA20AE54875}" type="slidenum">
              <a:rPr lang="en-US" altLang="en-US"/>
              <a:pPr/>
              <a:t>‹#›</a:t>
            </a:fld>
            <a:endParaRPr lang="en-US" altLang="en-US"/>
          </a:p>
        </p:txBody>
      </p:sp>
    </p:spTree>
    <p:extLst>
      <p:ext uri="{BB962C8B-B14F-4D97-AF65-F5344CB8AC3E}">
        <p14:creationId xmlns:p14="http://schemas.microsoft.com/office/powerpoint/2010/main" val="991843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0695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86977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03593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10243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75657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63405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09882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3971854769"/>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225990247"/>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775081280"/>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p>
        </p:txBody>
      </p:sp>
      <p:sp>
        <p:nvSpPr>
          <p:cNvPr id="8" name="Rectangle 28"/>
          <p:cNvSpPr>
            <a:spLocks noGrp="1" noChangeArrowheads="1"/>
          </p:cNvSpPr>
          <p:nvPr>
            <p:ph type="ftr" sz="quarter" idx="11"/>
          </p:nvPr>
        </p:nvSpPr>
        <p:spPr>
          <a:ln/>
        </p:spPr>
        <p:txBody>
          <a:bodyPr/>
          <a:lstStyle>
            <a:lvl1pPr>
              <a:defRPr/>
            </a:lvl1pPr>
          </a:lstStyle>
          <a:p>
            <a:endParaRPr lang="en-US" altLang="en-US"/>
          </a:p>
        </p:txBody>
      </p:sp>
      <p:sp>
        <p:nvSpPr>
          <p:cNvPr id="9" name="Rectangle 29"/>
          <p:cNvSpPr>
            <a:spLocks noGrp="1" noChangeArrowheads="1"/>
          </p:cNvSpPr>
          <p:nvPr>
            <p:ph type="sldNum" sz="quarter" idx="12"/>
          </p:nvPr>
        </p:nvSpPr>
        <p:spPr>
          <a:ln/>
        </p:spPr>
        <p:txBody>
          <a:bodyPr/>
          <a:lstStyle>
            <a:lvl1pPr>
              <a:defRPr/>
            </a:lvl1pPr>
          </a:lstStyle>
          <a:p>
            <a:fld id="{05F47159-C42E-4F77-8E2E-873F0F028B50}" type="slidenum">
              <a:rPr lang="en-US" altLang="en-US"/>
              <a:pPr/>
              <a:t>‹#›</a:t>
            </a:fld>
            <a:endParaRPr lang="en-US" altLang="en-US"/>
          </a:p>
        </p:txBody>
      </p:sp>
    </p:spTree>
    <p:extLst>
      <p:ext uri="{BB962C8B-B14F-4D97-AF65-F5344CB8AC3E}">
        <p14:creationId xmlns:p14="http://schemas.microsoft.com/office/powerpoint/2010/main" val="20355504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50620341"/>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64095975"/>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1773477157"/>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327599801"/>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1033275989"/>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43483033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750500617"/>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575635215"/>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962599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57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p>
        </p:txBody>
      </p:sp>
      <p:sp>
        <p:nvSpPr>
          <p:cNvPr id="4" name="Rectangle 28"/>
          <p:cNvSpPr>
            <a:spLocks noGrp="1" noChangeArrowheads="1"/>
          </p:cNvSpPr>
          <p:nvPr>
            <p:ph type="ftr" sz="quarter" idx="11"/>
          </p:nvPr>
        </p:nvSpPr>
        <p:spPr>
          <a:ln/>
        </p:spPr>
        <p:txBody>
          <a:bodyPr/>
          <a:lstStyle>
            <a:lvl1pPr>
              <a:defRPr/>
            </a:lvl1pPr>
          </a:lstStyle>
          <a:p>
            <a:endParaRPr lang="en-US" altLang="en-US"/>
          </a:p>
        </p:txBody>
      </p:sp>
      <p:sp>
        <p:nvSpPr>
          <p:cNvPr id="5" name="Rectangle 29"/>
          <p:cNvSpPr>
            <a:spLocks noGrp="1" noChangeArrowheads="1"/>
          </p:cNvSpPr>
          <p:nvPr>
            <p:ph type="sldNum" sz="quarter" idx="12"/>
          </p:nvPr>
        </p:nvSpPr>
        <p:spPr>
          <a:ln/>
        </p:spPr>
        <p:txBody>
          <a:bodyPr/>
          <a:lstStyle>
            <a:lvl1pPr>
              <a:defRPr/>
            </a:lvl1pPr>
          </a:lstStyle>
          <a:p>
            <a:fld id="{43F11EAA-C3AF-48BC-AD49-29583AF57F00}" type="slidenum">
              <a:rPr lang="en-US" altLang="en-US"/>
              <a:pPr/>
              <a:t>‹#›</a:t>
            </a:fld>
            <a:endParaRPr lang="en-US" altLang="en-US"/>
          </a:p>
        </p:txBody>
      </p:sp>
    </p:spTree>
    <p:extLst>
      <p:ext uri="{BB962C8B-B14F-4D97-AF65-F5344CB8AC3E}">
        <p14:creationId xmlns:p14="http://schemas.microsoft.com/office/powerpoint/2010/main" val="1687316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1687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545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53921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043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098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7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257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380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08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55140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p>
        </p:txBody>
      </p:sp>
      <p:sp>
        <p:nvSpPr>
          <p:cNvPr id="3" name="Rectangle 28"/>
          <p:cNvSpPr>
            <a:spLocks noGrp="1" noChangeArrowheads="1"/>
          </p:cNvSpPr>
          <p:nvPr>
            <p:ph type="ftr" sz="quarter" idx="11"/>
          </p:nvPr>
        </p:nvSpPr>
        <p:spPr>
          <a:ln/>
        </p:spPr>
        <p:txBody>
          <a:bodyPr/>
          <a:lstStyle>
            <a:lvl1pPr>
              <a:defRPr/>
            </a:lvl1pPr>
          </a:lstStyle>
          <a:p>
            <a:endParaRPr lang="en-US" altLang="en-US"/>
          </a:p>
        </p:txBody>
      </p:sp>
      <p:sp>
        <p:nvSpPr>
          <p:cNvPr id="4" name="Rectangle 29"/>
          <p:cNvSpPr>
            <a:spLocks noGrp="1" noChangeArrowheads="1"/>
          </p:cNvSpPr>
          <p:nvPr>
            <p:ph type="sldNum" sz="quarter" idx="12"/>
          </p:nvPr>
        </p:nvSpPr>
        <p:spPr>
          <a:ln/>
        </p:spPr>
        <p:txBody>
          <a:bodyPr/>
          <a:lstStyle>
            <a:lvl1pPr>
              <a:defRPr/>
            </a:lvl1pPr>
          </a:lstStyle>
          <a:p>
            <a:fld id="{7F0E389D-88A0-41F5-8746-0F6B8F629940}" type="slidenum">
              <a:rPr lang="en-US" altLang="en-US"/>
              <a:pPr/>
              <a:t>‹#›</a:t>
            </a:fld>
            <a:endParaRPr lang="en-US" altLang="en-US"/>
          </a:p>
        </p:txBody>
      </p:sp>
    </p:spTree>
    <p:extLst>
      <p:ext uri="{BB962C8B-B14F-4D97-AF65-F5344CB8AC3E}">
        <p14:creationId xmlns:p14="http://schemas.microsoft.com/office/powerpoint/2010/main" val="39745869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882833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63113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50481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4959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26270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19298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63251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330238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921421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1662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5DB6AE11-02CE-40CA-9DCA-151E0AB928DE}" type="slidenum">
              <a:rPr lang="en-US" altLang="en-US"/>
              <a:pPr/>
              <a:t>‹#›</a:t>
            </a:fld>
            <a:endParaRPr lang="en-US" altLang="en-US"/>
          </a:p>
        </p:txBody>
      </p:sp>
    </p:spTree>
    <p:extLst>
      <p:ext uri="{BB962C8B-B14F-4D97-AF65-F5344CB8AC3E}">
        <p14:creationId xmlns:p14="http://schemas.microsoft.com/office/powerpoint/2010/main" val="1496985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53715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000656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3286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153343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0879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138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9901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0539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388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85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1819A9C1-7616-428F-A41B-9EC44F54C574}" type="slidenum">
              <a:rPr lang="en-US" altLang="en-US"/>
              <a:pPr/>
              <a:t>‹#›</a:t>
            </a:fld>
            <a:endParaRPr lang="en-US" altLang="en-US"/>
          </a:p>
        </p:txBody>
      </p:sp>
    </p:spTree>
    <p:extLst>
      <p:ext uri="{BB962C8B-B14F-4D97-AF65-F5344CB8AC3E}">
        <p14:creationId xmlns:p14="http://schemas.microsoft.com/office/powerpoint/2010/main" val="38341177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0793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6809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6833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4161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964840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7484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35732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3171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7783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38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3.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1.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2.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jpe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7172" name="Freeform 4"/>
              <p:cNvSpPr>
                <a:spLocks/>
              </p:cNvSpPr>
              <p:nvPr/>
            </p:nvSpPr>
            <p:spPr bwMode="ltGray">
              <a:xfrm rot="-5400000">
                <a:off x="2547" y="-993"/>
                <a:ext cx="624" cy="5746"/>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3" name="Freeform 5"/>
              <p:cNvSpPr>
                <a:spLocks/>
              </p:cNvSpPr>
              <p:nvPr/>
            </p:nvSpPr>
            <p:spPr bwMode="ltGray">
              <a:xfrm rot="-5400000">
                <a:off x="1309" y="1670"/>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4" name="Freeform 6"/>
              <p:cNvSpPr>
                <a:spLocks/>
              </p:cNvSpPr>
              <p:nvPr/>
            </p:nvSpPr>
            <p:spPr bwMode="ltGray">
              <a:xfrm rot="-5400000">
                <a:off x="973" y="1669"/>
                <a:ext cx="624" cy="42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5" name="Freeform 7"/>
              <p:cNvSpPr>
                <a:spLocks/>
              </p:cNvSpPr>
              <p:nvPr/>
            </p:nvSpPr>
            <p:spPr bwMode="ltGray">
              <a:xfrm rot="-5400000">
                <a:off x="-66" y="1753"/>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6" name="Freeform 8"/>
              <p:cNvSpPr>
                <a:spLocks/>
              </p:cNvSpPr>
              <p:nvPr/>
            </p:nvSpPr>
            <p:spPr bwMode="ltGray">
              <a:xfrm rot="-5400000">
                <a:off x="650" y="173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7" name="Freeform 9"/>
              <p:cNvSpPr>
                <a:spLocks/>
              </p:cNvSpPr>
              <p:nvPr/>
            </p:nvSpPr>
            <p:spPr bwMode="ltGray">
              <a:xfrm rot="-5400000">
                <a:off x="431" y="1701"/>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8" name="Freeform 10"/>
              <p:cNvSpPr>
                <a:spLocks/>
              </p:cNvSpPr>
              <p:nvPr/>
            </p:nvSpPr>
            <p:spPr bwMode="ltGray">
              <a:xfrm rot="-5400000">
                <a:off x="141" y="1727"/>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9" name="Freeform 11"/>
              <p:cNvSpPr>
                <a:spLocks/>
              </p:cNvSpPr>
              <p:nvPr/>
            </p:nvSpPr>
            <p:spPr bwMode="ltGray">
              <a:xfrm rot="-5400000">
                <a:off x="3195" y="165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0" name="Freeform 12"/>
              <p:cNvSpPr>
                <a:spLocks/>
              </p:cNvSpPr>
              <p:nvPr/>
            </p:nvSpPr>
            <p:spPr bwMode="ltGray">
              <a:xfrm rot="-5400000">
                <a:off x="2870" y="165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1" name="Freeform 13"/>
              <p:cNvSpPr>
                <a:spLocks/>
              </p:cNvSpPr>
              <p:nvPr/>
            </p:nvSpPr>
            <p:spPr bwMode="ltGray">
              <a:xfrm rot="-5400000">
                <a:off x="1823"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2" name="Freeform 14"/>
              <p:cNvSpPr>
                <a:spLocks/>
              </p:cNvSpPr>
              <p:nvPr/>
            </p:nvSpPr>
            <p:spPr bwMode="ltGray">
              <a:xfrm rot="-5400000">
                <a:off x="2538" y="172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3" name="Freeform 15"/>
              <p:cNvSpPr>
                <a:spLocks/>
              </p:cNvSpPr>
              <p:nvPr/>
            </p:nvSpPr>
            <p:spPr bwMode="ltGray">
              <a:xfrm rot="-5400000">
                <a:off x="2323"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4" name="Freeform 16"/>
              <p:cNvSpPr>
                <a:spLocks/>
              </p:cNvSpPr>
              <p:nvPr/>
            </p:nvSpPr>
            <p:spPr bwMode="ltGray">
              <a:xfrm rot="-5400000">
                <a:off x="202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5" name="Freeform 17"/>
              <p:cNvSpPr>
                <a:spLocks/>
              </p:cNvSpPr>
              <p:nvPr/>
            </p:nvSpPr>
            <p:spPr bwMode="ltGray">
              <a:xfrm rot="-5400000">
                <a:off x="4063" y="1658"/>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6" name="Freeform 18"/>
              <p:cNvSpPr>
                <a:spLocks/>
              </p:cNvSpPr>
              <p:nvPr/>
            </p:nvSpPr>
            <p:spPr bwMode="ltGray">
              <a:xfrm rot="-5400000">
                <a:off x="3713" y="1662"/>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7" name="Freeform 19"/>
              <p:cNvSpPr>
                <a:spLocks/>
              </p:cNvSpPr>
              <p:nvPr/>
            </p:nvSpPr>
            <p:spPr bwMode="ltGray">
              <a:xfrm rot="-5400000">
                <a:off x="4560" y="174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8" name="Freeform 20"/>
              <p:cNvSpPr>
                <a:spLocks/>
              </p:cNvSpPr>
              <p:nvPr/>
            </p:nvSpPr>
            <p:spPr bwMode="ltGray">
              <a:xfrm>
                <a:off x="5469" y="1556"/>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9" name="Freeform 21"/>
              <p:cNvSpPr>
                <a:spLocks/>
              </p:cNvSpPr>
              <p:nvPr/>
            </p:nvSpPr>
            <p:spPr bwMode="ltGray">
              <a:xfrm rot="-5400000">
                <a:off x="5071" y="1683"/>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90" name="Freeform 22"/>
              <p:cNvSpPr>
                <a:spLocks/>
              </p:cNvSpPr>
              <p:nvPr/>
            </p:nvSpPr>
            <p:spPr bwMode="ltGray">
              <a:xfrm rot="-5400000">
                <a:off x="4780" y="1709"/>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7191"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92"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pitchFamily="34" charset="0"/>
              </a:defRPr>
            </a:lvl1pPr>
          </a:lstStyle>
          <a:p>
            <a:endParaRPr lang="en-US" alt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Arial" pitchFamily="34" charset="0"/>
              </a:defRPr>
            </a:lvl1pPr>
          </a:lstStyle>
          <a:p>
            <a:endParaRPr lang="en-US" alt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pitchFamily="34" charset="0"/>
              </a:defRPr>
            </a:lvl1pPr>
          </a:lstStyle>
          <a:p>
            <a:fld id="{1089CDB8-5772-4E87-B990-84325860A17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4"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65285543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7172" name="Freeform 4"/>
              <p:cNvSpPr>
                <a:spLocks/>
              </p:cNvSpPr>
              <p:nvPr/>
            </p:nvSpPr>
            <p:spPr bwMode="ltGray">
              <a:xfrm rot="-5400000">
                <a:off x="2547" y="-993"/>
                <a:ext cx="624" cy="5746"/>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3" name="Freeform 5"/>
              <p:cNvSpPr>
                <a:spLocks/>
              </p:cNvSpPr>
              <p:nvPr/>
            </p:nvSpPr>
            <p:spPr bwMode="ltGray">
              <a:xfrm rot="-5400000">
                <a:off x="1309" y="1670"/>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4" name="Freeform 6"/>
              <p:cNvSpPr>
                <a:spLocks/>
              </p:cNvSpPr>
              <p:nvPr/>
            </p:nvSpPr>
            <p:spPr bwMode="ltGray">
              <a:xfrm rot="-5400000">
                <a:off x="973" y="1669"/>
                <a:ext cx="624" cy="42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5" name="Freeform 7"/>
              <p:cNvSpPr>
                <a:spLocks/>
              </p:cNvSpPr>
              <p:nvPr/>
            </p:nvSpPr>
            <p:spPr bwMode="ltGray">
              <a:xfrm rot="-5400000">
                <a:off x="-66" y="1753"/>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6" name="Freeform 8"/>
              <p:cNvSpPr>
                <a:spLocks/>
              </p:cNvSpPr>
              <p:nvPr/>
            </p:nvSpPr>
            <p:spPr bwMode="ltGray">
              <a:xfrm rot="-5400000">
                <a:off x="650" y="173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7" name="Freeform 9"/>
              <p:cNvSpPr>
                <a:spLocks/>
              </p:cNvSpPr>
              <p:nvPr/>
            </p:nvSpPr>
            <p:spPr bwMode="ltGray">
              <a:xfrm rot="-5400000">
                <a:off x="431" y="1701"/>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8" name="Freeform 10"/>
              <p:cNvSpPr>
                <a:spLocks/>
              </p:cNvSpPr>
              <p:nvPr/>
            </p:nvSpPr>
            <p:spPr bwMode="ltGray">
              <a:xfrm rot="-5400000">
                <a:off x="141" y="1727"/>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9" name="Freeform 11"/>
              <p:cNvSpPr>
                <a:spLocks/>
              </p:cNvSpPr>
              <p:nvPr/>
            </p:nvSpPr>
            <p:spPr bwMode="ltGray">
              <a:xfrm rot="-5400000">
                <a:off x="3195" y="165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0" name="Freeform 12"/>
              <p:cNvSpPr>
                <a:spLocks/>
              </p:cNvSpPr>
              <p:nvPr/>
            </p:nvSpPr>
            <p:spPr bwMode="ltGray">
              <a:xfrm rot="-5400000">
                <a:off x="2870" y="165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1" name="Freeform 13"/>
              <p:cNvSpPr>
                <a:spLocks/>
              </p:cNvSpPr>
              <p:nvPr/>
            </p:nvSpPr>
            <p:spPr bwMode="ltGray">
              <a:xfrm rot="-5400000">
                <a:off x="1823"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2" name="Freeform 14"/>
              <p:cNvSpPr>
                <a:spLocks/>
              </p:cNvSpPr>
              <p:nvPr/>
            </p:nvSpPr>
            <p:spPr bwMode="ltGray">
              <a:xfrm rot="-5400000">
                <a:off x="2538" y="172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3" name="Freeform 15"/>
              <p:cNvSpPr>
                <a:spLocks/>
              </p:cNvSpPr>
              <p:nvPr/>
            </p:nvSpPr>
            <p:spPr bwMode="ltGray">
              <a:xfrm rot="-5400000">
                <a:off x="2323"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4" name="Freeform 16"/>
              <p:cNvSpPr>
                <a:spLocks/>
              </p:cNvSpPr>
              <p:nvPr/>
            </p:nvSpPr>
            <p:spPr bwMode="ltGray">
              <a:xfrm rot="-5400000">
                <a:off x="202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5" name="Freeform 17"/>
              <p:cNvSpPr>
                <a:spLocks/>
              </p:cNvSpPr>
              <p:nvPr/>
            </p:nvSpPr>
            <p:spPr bwMode="ltGray">
              <a:xfrm rot="-5400000">
                <a:off x="4063" y="1658"/>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6" name="Freeform 18"/>
              <p:cNvSpPr>
                <a:spLocks/>
              </p:cNvSpPr>
              <p:nvPr/>
            </p:nvSpPr>
            <p:spPr bwMode="ltGray">
              <a:xfrm rot="-5400000">
                <a:off x="3713" y="1662"/>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7" name="Freeform 19"/>
              <p:cNvSpPr>
                <a:spLocks/>
              </p:cNvSpPr>
              <p:nvPr/>
            </p:nvSpPr>
            <p:spPr bwMode="ltGray">
              <a:xfrm rot="-5400000">
                <a:off x="4560" y="174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8" name="Freeform 20"/>
              <p:cNvSpPr>
                <a:spLocks/>
              </p:cNvSpPr>
              <p:nvPr/>
            </p:nvSpPr>
            <p:spPr bwMode="ltGray">
              <a:xfrm>
                <a:off x="5469" y="1556"/>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9" name="Freeform 21"/>
              <p:cNvSpPr>
                <a:spLocks/>
              </p:cNvSpPr>
              <p:nvPr/>
            </p:nvSpPr>
            <p:spPr bwMode="ltGray">
              <a:xfrm rot="-5400000">
                <a:off x="5071" y="1683"/>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90" name="Freeform 22"/>
              <p:cNvSpPr>
                <a:spLocks/>
              </p:cNvSpPr>
              <p:nvPr/>
            </p:nvSpPr>
            <p:spPr bwMode="ltGray">
              <a:xfrm rot="-5400000">
                <a:off x="4780" y="1709"/>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7191"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92"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pitchFamily="34" charset="0"/>
              </a:defRPr>
            </a:lvl1pPr>
          </a:lstStyle>
          <a:p>
            <a:endParaRPr lang="en-US" alt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Arial" pitchFamily="34" charset="0"/>
              </a:defRPr>
            </a:lvl1pPr>
          </a:lstStyle>
          <a:p>
            <a:endParaRPr lang="en-US" alt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pitchFamily="34" charset="0"/>
              </a:defRPr>
            </a:lvl1pPr>
          </a:lstStyle>
          <a:p>
            <a:fld id="{1089CDB8-5772-4E87-B990-84325860A1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217456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794443148"/>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268"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69"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0"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1"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2"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3"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4"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5"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6"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7"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8"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9"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80"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grpSp>
        <p:grpSp>
          <p:nvGrpSpPr>
            <p:cNvPr id="1033" name="Group 17"/>
            <p:cNvGrpSpPr>
              <a:grpSpLocks/>
            </p:cNvGrpSpPr>
            <p:nvPr userDrawn="1"/>
          </p:nvGrpSpPr>
          <p:grpSpPr bwMode="auto">
            <a:xfrm>
              <a:off x="0" y="2291"/>
              <a:ext cx="1385" cy="1702"/>
              <a:chOff x="0" y="2291"/>
              <a:chExt cx="1385" cy="1702"/>
            </a:xfrm>
          </p:grpSpPr>
          <p:sp>
            <p:nvSpPr>
              <p:cNvPr id="1128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5"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134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0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0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02"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3"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4"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5"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6"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7"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8"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9"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10"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1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1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13"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1414"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eaLnBrk="1" hangingPunct="1">
              <a:defRPr sz="1000">
                <a:latin typeface="Arial" charset="0"/>
              </a:defRPr>
            </a:lvl1pPr>
          </a:lstStyle>
          <a:p>
            <a:pPr>
              <a:defRPr/>
            </a:pPr>
            <a:endParaRPr lang="en-US">
              <a:solidFill>
                <a:srgbClr val="FFFFFF"/>
              </a:solidFill>
              <a:ea typeface="+mn-ea"/>
            </a:endParaRPr>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eaLnBrk="1" hangingPunct="1">
              <a:defRPr sz="1000">
                <a:latin typeface="Arial" charset="0"/>
              </a:defRPr>
            </a:lvl1pPr>
          </a:lstStyle>
          <a:p>
            <a:pPr>
              <a:defRPr/>
            </a:pPr>
            <a:endParaRPr lang="en-US">
              <a:solidFill>
                <a:srgbClr val="FFFFFF"/>
              </a:solidFill>
              <a:ea typeface="+mn-ea"/>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1" hangingPunct="1">
              <a:defRPr sz="1000">
                <a:latin typeface="Arial" charset="0"/>
              </a:defRPr>
            </a:lvl1pPr>
          </a:lstStyle>
          <a:p>
            <a:pPr>
              <a:defRPr/>
            </a:pPr>
            <a:fld id="{652E10C4-AB40-4F8A-BBB7-564B258EF526}" type="slidenum">
              <a:rPr lang="en-US">
                <a:solidFill>
                  <a:srgbClr val="FFFFFF"/>
                </a:solidFill>
                <a:ea typeface="+mn-ea"/>
              </a:rPr>
              <a:pPr>
                <a:defRPr/>
              </a:pPr>
              <a:t>‹#›</a:t>
            </a:fld>
            <a:endParaRPr lang="en-US">
              <a:solidFill>
                <a:srgbClr val="FFFFFF"/>
              </a:solidFill>
              <a:ea typeface="+mn-ea"/>
            </a:endParaRPr>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75650"/>
      </p:ext>
    </p:extLst>
  </p:cSld>
  <p:clrMap bg1="dk2" tx1="lt1" bg2="dk1"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9pPr>
    </p:titleStyle>
    <p:bodyStyle>
      <a:lvl1pPr marL="342848" indent="-342848"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836" indent="-285707"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2824" indent="-228564"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defRPr>
      </a:lvl3pPr>
      <a:lvl4pPr marL="1599954" indent="-228564"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085" indent="-228564"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5pPr>
      <a:lvl6pPr marL="251421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344"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847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5603"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045983896"/>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32663485"/>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608333457"/>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58906912"/>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extLst>
      <p:ext uri="{BB962C8B-B14F-4D97-AF65-F5344CB8AC3E}">
        <p14:creationId xmlns:p14="http://schemas.microsoft.com/office/powerpoint/2010/main" val="1111569998"/>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extLst>
      <p:ext uri="{BB962C8B-B14F-4D97-AF65-F5344CB8AC3E}">
        <p14:creationId xmlns:p14="http://schemas.microsoft.com/office/powerpoint/2010/main" val="1786710265"/>
      </p:ext>
    </p:extLst>
  </p:cSld>
  <p:clrMap bg1="lt1" tx1="dk1" bg2="lt2" tx2="dk2" accent1="accent1" accent2="accent2" accent3="accent3" accent4="accent4" accent5="accent5" accent6="accent6" hlink="hlink" folHlink="folHlink"/>
  <p:sldLayoutIdLst>
    <p:sldLayoutId id="2147484513" r:id="rId1"/>
    <p:sldLayoutId id="2147484514"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72911645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948509089"/>
      </p:ext>
    </p:extLst>
  </p:cSld>
  <p:clrMap bg1="lt1" tx1="dk1" bg2="lt2" tx2="dk2" accent1="accent1" accent2="accent2" accent3="accent3" accent4="accent4" accent5="accent5" accent6="accent6" hlink="hlink" folHlink="folHlink"/>
  <p:sldLayoutIdLst>
    <p:sldLayoutId id="2147484516" r:id="rId1"/>
    <p:sldLayoutId id="214748451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641953"/>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3514503454"/>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extLst>
      <p:ext uri="{BB962C8B-B14F-4D97-AF65-F5344CB8AC3E}">
        <p14:creationId xmlns:p14="http://schemas.microsoft.com/office/powerpoint/2010/main" val="133536142"/>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97199518"/>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 id="2147484664" r:id="rId12"/>
    <p:sldLayoutId id="21474846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F7478391-7EC3-3A4B-833B-8697F2863DCC}"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46277969"/>
      </p:ext>
    </p:extLst>
  </p:cSld>
  <p:clrMap bg1="dk2" tx1="lt1" bg2="dk1" tx2="lt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435483353"/>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 id="2147484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34581106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71326160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60556497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25950479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619784"/>
      </p:ext>
    </p:extLst>
  </p:cSld>
  <p:clrMap bg1="dk2" tx1="lt1" bg2="dk1" tx2="lt2" accent1="accent1" accent2="accent2" accent3="accent3" accent4="accent4" accent5="accent5" accent6="accent6" hlink="hlink" folHlink="folHlink"/>
  <p:sldLayoutIdLst>
    <p:sldLayoutId id="214748388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31404599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64102135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1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9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image" Target="../media/image20.jpeg"/><Relationship Id="rId1" Type="http://schemas.openxmlformats.org/officeDocument/2006/relationships/slideLayout" Target="../slideLayouts/slideLayout14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6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6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95.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1.xml"/><Relationship Id="rId1" Type="http://schemas.openxmlformats.org/officeDocument/2006/relationships/themeOverride" Target="../theme/themeOverride3.xml"/><Relationship Id="rId4" Type="http://schemas.openxmlformats.org/officeDocument/2006/relationships/image" Target="../media/image25.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hemeOverride" Target="../theme/themeOverride4.xml"/><Relationship Id="rId5" Type="http://schemas.openxmlformats.org/officeDocument/2006/relationships/image" Target="../media/image27.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hemeOverride" Target="../theme/themeOverride5.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9.xml"/><Relationship Id="rId1" Type="http://schemas.openxmlformats.org/officeDocument/2006/relationships/themeOverride" Target="../theme/themeOverride6.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6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6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hemeOverride" Target="../theme/themeOverride7.xml"/><Relationship Id="rId6" Type="http://schemas.openxmlformats.org/officeDocument/2006/relationships/image" Target="../media/image33.emf"/><Relationship Id="rId5" Type="http://schemas.openxmlformats.org/officeDocument/2006/relationships/image" Target="../media/image32.gif"/><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23.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6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68.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1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4.xml"/><Relationship Id="rId1" Type="http://schemas.openxmlformats.org/officeDocument/2006/relationships/themeOverride" Target="../theme/themeOverride8.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8.xml"/><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1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69.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69.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6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53.emf"/></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1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1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themeOverride" Target="../theme/themeOverride11.xml"/><Relationship Id="rId4" Type="http://schemas.openxmlformats.org/officeDocument/2006/relationships/image" Target="../media/image66.jpe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31.xm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31.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31.xml"/><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31.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45.xml"/><Relationship Id="rId1" Type="http://schemas.openxmlformats.org/officeDocument/2006/relationships/themeOverride" Target="../theme/themeOverride12.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45.xml"/><Relationship Id="rId1" Type="http://schemas.openxmlformats.org/officeDocument/2006/relationships/themeOverride" Target="../theme/themeOverride13.xml"/><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7.xml"/><Relationship Id="rId1" Type="http://schemas.openxmlformats.org/officeDocument/2006/relationships/slideLayout" Target="../slideLayouts/slideLayout18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9.xml"/><Relationship Id="rId1" Type="http://schemas.openxmlformats.org/officeDocument/2006/relationships/themeOverride" Target="../theme/themeOverride14.xml"/><Relationship Id="rId4" Type="http://schemas.openxmlformats.org/officeDocument/2006/relationships/image" Target="../media/image7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12.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9.xml"/><Relationship Id="rId1" Type="http://schemas.openxmlformats.org/officeDocument/2006/relationships/slideLayout" Target="../slideLayouts/slideLayout255.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zh-CN" alt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要有辨识能力</a:t>
            </a:r>
            <a:endParaRPr 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331131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en-US" b="1" dirty="0">
                <a:solidFill>
                  <a:schemeClr val="bg2"/>
                </a:solidFill>
              </a:rPr>
              <a:t>One man in a garden = West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West</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Enclosure,</a:t>
            </a:r>
            <a:b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Garden</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Person</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3392291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3064025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EEECE1"/>
                </a:solidFill>
                <a:effectLst/>
                <a:uLnTx/>
                <a:uFillTx/>
                <a:latin typeface="Calibri"/>
                <a:ea typeface="MS PGothic" panose="020B0600070205080204" pitchFamily="34" charset="-128"/>
                <a:cs typeface="+mj-cs"/>
              </a:rPr>
              <a:t>主后</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US" sz="3600" b="1" dirty="0" err="1">
                <a:solidFill>
                  <a:srgbClr val="EEECE1"/>
                </a:solidFill>
                <a:latin typeface="Calibri"/>
              </a:rPr>
              <a:t>主前</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2500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1500</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400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33</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2000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737762" y="3670661"/>
            <a:ext cx="136625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Calibri"/>
                <a:ea typeface="MS PGothic" panose="020B0600070205080204" pitchFamily="34" charset="-128"/>
                <a:cs typeface="+mj-cs"/>
              </a:rPr>
              <a:t>耶稣被钉十字架</a:t>
            </a:r>
            <a:endParaRPr kumimoji="0" lang="en-US" sz="4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EEECE1"/>
                </a:solidFill>
                <a:effectLst/>
                <a:uLnTx/>
                <a:uFillTx/>
                <a:latin typeface="Calibri"/>
                <a:ea typeface="MS PGothic" panose="020B0600070205080204" pitchFamily="34" charset="-128"/>
                <a:cs typeface="+mj-cs"/>
              </a:rPr>
              <a:t>佛陀出现</a:t>
            </a:r>
            <a:endParaRPr kumimoji="0" lang="en-US" sz="48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圣经前五本书写成</a:t>
            </a: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zh-CN" altLang="en-US" sz="3200" dirty="0">
                <a:solidFill>
                  <a:schemeClr val="bg1"/>
                </a:solidFill>
              </a:rPr>
              <a:t>中文语言首次书写</a:t>
            </a:r>
          </a:p>
          <a:p>
            <a:endParaRPr kumimoji="1" lang="zh-CN" altLang="en-US" sz="3200" dirty="0">
              <a:solidFill>
                <a:schemeClr val="bg1"/>
              </a:solidFill>
            </a:endParaRPr>
          </a:p>
        </p:txBody>
      </p:sp>
      <p:grpSp>
        <p:nvGrpSpPr>
          <p:cNvPr id="4" name="组合 3">
            <a:extLst>
              <a:ext uri="{FF2B5EF4-FFF2-40B4-BE49-F238E27FC236}">
                <a16:creationId xmlns:a16="http://schemas.microsoft.com/office/drawing/2014/main" id="{65636373-DA5B-5AA3-2437-98B4273FFD2D}"/>
              </a:ext>
            </a:extLst>
          </p:cNvPr>
          <p:cNvGrpSpPr/>
          <p:nvPr/>
        </p:nvGrpSpPr>
        <p:grpSpPr>
          <a:xfrm>
            <a:off x="41141" y="34746"/>
            <a:ext cx="9144000" cy="1930321"/>
            <a:chOff x="41141" y="34746"/>
            <a:chExt cx="9144000" cy="1930321"/>
          </a:xfrm>
        </p:grpSpPr>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44000" cy="1930321"/>
            </a:xfrm>
            <a:prstGeom prst="rect">
              <a:avLst/>
            </a:prstGeom>
          </p:spPr>
        </p:pic>
        <p:sp>
          <p:nvSpPr>
            <p:cNvPr id="3" name="文本框 2">
              <a:extLst>
                <a:ext uri="{FF2B5EF4-FFF2-40B4-BE49-F238E27FC236}">
                  <a16:creationId xmlns:a16="http://schemas.microsoft.com/office/drawing/2014/main" id="{AAF95FD8-A8D3-1C2F-05C5-F7F08C30346E}"/>
                </a:ext>
              </a:extLst>
            </p:cNvPr>
            <p:cNvSpPr txBox="1"/>
            <p:nvPr/>
          </p:nvSpPr>
          <p:spPr>
            <a:xfrm>
              <a:off x="4876800" y="201919"/>
              <a:ext cx="2197990" cy="769441"/>
            </a:xfrm>
            <a:prstGeom prst="rect">
              <a:avLst/>
            </a:prstGeom>
            <a:solidFill>
              <a:schemeClr val="tx1"/>
            </a:solidFill>
          </p:spPr>
          <p:txBody>
            <a:bodyPr wrap="square" rtlCol="0">
              <a:spAutoFit/>
            </a:bodyPr>
            <a:lstStyle/>
            <a:p>
              <a:pPr algn="ctr"/>
              <a:r>
                <a:rPr lang="zh-CN" altLang="en-US" sz="4400" dirty="0">
                  <a:solidFill>
                    <a:srgbClr val="72FFFF"/>
                  </a:solidFill>
                </a:rPr>
                <a:t>佛陀</a:t>
              </a:r>
            </a:p>
          </p:txBody>
        </p:sp>
      </p:grpSp>
    </p:spTree>
    <p:extLst>
      <p:ext uri="{BB962C8B-B14F-4D97-AF65-F5344CB8AC3E}">
        <p14:creationId xmlns:p14="http://schemas.microsoft.com/office/powerpoint/2010/main" val="4224859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en-US" sz="4800" b="1" dirty="0"/>
              <a:t>“</a:t>
            </a:r>
            <a:r>
              <a:rPr lang="zh-CN" altLang="en-US" sz="4800" b="1" dirty="0"/>
              <a:t>幸运（</a:t>
            </a:r>
            <a:r>
              <a:rPr lang="en-US" altLang="zh-CN" sz="4800" b="1" dirty="0"/>
              <a:t> Lucky</a:t>
            </a:r>
            <a:r>
              <a:rPr lang="zh-CN" altLang="en-US" sz="4800" b="1" dirty="0"/>
              <a:t> ）</a:t>
            </a:r>
            <a:r>
              <a:rPr lang="en-US" sz="4800" b="1" dirty="0"/>
              <a:t>”?</a:t>
            </a: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lvl="0">
              <a:defRPr/>
            </a:pPr>
            <a:r>
              <a:rPr kumimoji="0" lang="en-US" sz="4800" b="1" i="0" u="none" strike="noStrike" kern="1200" cap="none" spc="0" normalizeH="0" baseline="0" noProof="0" dirty="0">
                <a:ln>
                  <a:noFill/>
                </a:ln>
                <a:solidFill>
                  <a:prstClr val="black"/>
                </a:solidFill>
                <a:effectLst/>
                <a:uLnTx/>
                <a:uFillTx/>
                <a:latin typeface="Calibri"/>
              </a:rPr>
              <a:t>“</a:t>
            </a:r>
            <a:r>
              <a:rPr kumimoji="0" lang="en-US" sz="4800" b="1" i="0" u="none" strike="noStrike" kern="1200" cap="none" spc="0" normalizeH="0" baseline="0" noProof="0" dirty="0" err="1">
                <a:ln>
                  <a:noFill/>
                </a:ln>
                <a:solidFill>
                  <a:prstClr val="black"/>
                </a:solidFill>
                <a:effectLst/>
                <a:uLnTx/>
                <a:uFillTx/>
                <a:latin typeface="Calibri"/>
              </a:rPr>
              <a:t>祝福</a:t>
            </a:r>
            <a:r>
              <a:rPr lang="en-US" altLang="zh-CN" sz="4800" b="1" dirty="0">
                <a:solidFill>
                  <a:prstClr val="black"/>
                </a:solidFill>
              </a:rPr>
              <a:t> (Blessing)</a:t>
            </a:r>
            <a:r>
              <a:rPr kumimoji="0" lang="en-US" sz="4800" b="1" i="0" u="none" strike="noStrike" kern="1200" cap="none" spc="0" normalizeH="0" baseline="0" noProof="0" dirty="0">
                <a:ln>
                  <a:noFill/>
                </a:ln>
                <a:solidFill>
                  <a:prstClr val="black"/>
                </a:solidFill>
                <a:effectLst/>
                <a:uLnTx/>
                <a:uFillTx/>
                <a:latin typeface="Calibri"/>
              </a:rPr>
              <a:t>”?</a:t>
            </a:r>
          </a:p>
        </p:txBody>
      </p:sp>
    </p:spTree>
    <p:extLst>
      <p:ext uri="{BB962C8B-B14F-4D97-AF65-F5344CB8AC3E}">
        <p14:creationId xmlns:p14="http://schemas.microsoft.com/office/powerpoint/2010/main" val="206879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专题研究时刻</a:t>
            </a:r>
            <a:r>
              <a:rPr lang="en-US" altLang="zh-CN" b="1" dirty="0">
                <a:latin typeface="Microsoft YaHei UI" panose="020B0503020204020204" pitchFamily="34" charset="-122"/>
                <a:ea typeface="Microsoft YaHei UI" panose="020B0503020204020204" pitchFamily="34" charset="-122"/>
                <a:cs typeface="Arial" charset="0"/>
              </a:rPr>
              <a:t>…</a:t>
            </a:r>
            <a:endParaRPr lang="en-US" b="1" dirty="0">
              <a:latin typeface="Microsoft YaHei UI" panose="020B0503020204020204" pitchFamily="34" charset="-122"/>
              <a:ea typeface="Microsoft YaHei UI" panose="020B0503020204020204" pitchFamily="34" charset="-122"/>
              <a:cs typeface="Arial" charset="0"/>
            </a:endParaRPr>
          </a:p>
        </p:txBody>
      </p:sp>
      <p:sp>
        <p:nvSpPr>
          <p:cNvPr id="24579" name="Rectangle 3"/>
          <p:cNvSpPr>
            <a:spLocks noGrp="1" noChangeArrowheads="1"/>
          </p:cNvSpPr>
          <p:nvPr>
            <p:ph type="body" idx="1"/>
          </p:nvPr>
        </p:nvSpPr>
        <p:spPr>
          <a:xfrm>
            <a:off x="1173163" y="914400"/>
            <a:ext cx="5075237" cy="3162672"/>
          </a:xfrm>
        </p:spPr>
        <p:txBody>
          <a:bodyPr/>
          <a:lstStyle/>
          <a:p>
            <a:pPr lvl="0" eaLnBrk="1" hangingPunct="1">
              <a:lnSpc>
                <a:spcPct val="90000"/>
              </a:lnSpc>
              <a:buClr>
                <a:srgbClr val="0099CC"/>
              </a:buClr>
              <a:buFont typeface="Wingdings" pitchFamily="2" charset="2"/>
              <a:buChar char="n"/>
            </a:pPr>
            <a:r>
              <a:rPr lang="zh-CN" altLang="en-US" dirty="0">
                <a:solidFill>
                  <a:srgbClr val="000000"/>
                </a:solidFill>
                <a:latin typeface="Microsoft YaHei UI" panose="020B0503020204020204" pitchFamily="34" charset="-122"/>
                <a:ea typeface="Microsoft YaHei UI" panose="020B0503020204020204" pitchFamily="34" charset="-122"/>
              </a:rPr>
              <a:t>假设二个</a:t>
            </a:r>
            <a:r>
              <a:rPr lang="zh-CN" altLang="en-US" u="sng" dirty="0">
                <a:solidFill>
                  <a:srgbClr val="000000"/>
                </a:solidFill>
                <a:latin typeface="Microsoft YaHei UI" panose="020B0503020204020204" pitchFamily="34" charset="-122"/>
                <a:ea typeface="Microsoft YaHei UI" panose="020B0503020204020204" pitchFamily="34" charset="-122"/>
              </a:rPr>
              <a:t>耶和华见证</a:t>
            </a:r>
            <a:r>
              <a:rPr lang="zh-CN" altLang="en-US" dirty="0">
                <a:solidFill>
                  <a:srgbClr val="000000"/>
                </a:solidFill>
                <a:latin typeface="Microsoft YaHei UI" panose="020B0503020204020204" pitchFamily="34" charset="-122"/>
                <a:ea typeface="Microsoft YaHei UI" panose="020B0503020204020204" pitchFamily="34" charset="-122"/>
              </a:rPr>
              <a:t>的教徒来到您的门前。您将邀请他们进入您的家里面吗</a:t>
            </a: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为什么呢</a:t>
            </a:r>
            <a:r>
              <a:rPr lang="en-US" altLang="zh-CN" dirty="0">
                <a:solidFill>
                  <a:srgbClr val="000000"/>
                </a:solidFill>
                <a:latin typeface="Microsoft YaHei UI" panose="020B0503020204020204" pitchFamily="34" charset="-122"/>
                <a:ea typeface="Microsoft YaHei UI" panose="020B0503020204020204" pitchFamily="34" charset="-122"/>
              </a:rPr>
              <a:t>?</a:t>
            </a:r>
          </a:p>
          <a:p>
            <a:pPr lvl="0" eaLnBrk="1" hangingPunct="1">
              <a:lnSpc>
                <a:spcPct val="90000"/>
              </a:lnSpc>
              <a:buClr>
                <a:srgbClr val="0099CC"/>
              </a:buClr>
              <a:buFont typeface="Wingdings" pitchFamily="2" charset="2"/>
              <a:buChar char="n"/>
            </a:pP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请进入你所选择的小组</a:t>
            </a:r>
            <a:r>
              <a:rPr lang="en-US" altLang="zh-CN" dirty="0">
                <a:solidFill>
                  <a:srgbClr val="000000"/>
                </a:solidFill>
                <a:latin typeface="Microsoft YaHei UI" panose="020B0503020204020204" pitchFamily="34" charset="-122"/>
                <a:ea typeface="Microsoft YaHei UI" panose="020B0503020204020204" pitchFamily="34" charset="-122"/>
              </a:rPr>
              <a:t>...</a:t>
            </a:r>
            <a:endParaRPr lang="en-US" altLang="en-US" dirty="0">
              <a:solidFill>
                <a:srgbClr val="000000"/>
              </a:solidFill>
              <a:latin typeface="Microsoft YaHei UI" panose="020B0503020204020204" pitchFamily="34" charset="-122"/>
              <a:ea typeface="Microsoft YaHei UI" panose="020B0503020204020204" pitchFamily="34" charset="-122"/>
            </a:endParaRP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不让他们进来</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让他们</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进来</a:t>
            </a:r>
          </a:p>
        </p:txBody>
      </p:sp>
      <p:sp>
        <p:nvSpPr>
          <p:cNvPr id="128005" name="Text Box 6"/>
          <p:cNvSpPr txBox="1">
            <a:spLocks noChangeArrowheads="1"/>
          </p:cNvSpPr>
          <p:nvPr/>
        </p:nvSpPr>
        <p:spPr bwMode="auto">
          <a:xfrm>
            <a:off x="3779912" y="4254500"/>
            <a:ext cx="1728192" cy="46166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指挥台</a:t>
            </a:r>
            <a:endParaRPr kumimoji="0" lang="en-US"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看情形</a:t>
            </a:r>
            <a:endParaRPr kumimoji="0" lang="en-US" altLang="zh-CN"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27017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95335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0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0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0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0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nimBg="1"/>
      <p:bldP spid="128004" grpId="0" animBg="1"/>
      <p:bldP spid="128005" grpId="0" animBg="1"/>
      <p:bldP spid="12800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800" b="1" dirty="0">
                <a:solidFill>
                  <a:srgbClr val="FFFFFF"/>
                </a:solidFill>
              </a:rPr>
              <a:t>“</a:t>
            </a:r>
            <a:r>
              <a:rPr lang="zh-CN" altLang="en-US" sz="2800" b="1" dirty="0">
                <a:solidFill>
                  <a:srgbClr val="FFFFFF"/>
                </a:solidFill>
              </a:rPr>
              <a:t>凡越过基督的教训又不持守的，就没有　神；持守这教训的，就有父和子了。如果有人到你们那里，不传这教训，你们就不要接待他到家里，也不要问候他</a:t>
            </a:r>
            <a:r>
              <a:rPr lang="en-US" sz="2800" b="1" dirty="0">
                <a:solidFill>
                  <a:srgbClr val="FFFFFF"/>
                </a:solidFill>
              </a:rPr>
              <a:t>” </a:t>
            </a:r>
          </a:p>
          <a:p>
            <a:pPr eaLnBrk="1" hangingPunct="1"/>
            <a:r>
              <a:rPr lang="en-US" sz="2800" b="1" dirty="0">
                <a:solidFill>
                  <a:srgbClr val="FFFFFF"/>
                </a:solidFill>
              </a:rPr>
              <a:t>(</a:t>
            </a:r>
            <a:r>
              <a:rPr lang="zh-CN" altLang="en-US" sz="2800" b="1" dirty="0">
                <a:solidFill>
                  <a:srgbClr val="FFFFFF"/>
                </a:solidFill>
              </a:rPr>
              <a:t>约翰二 </a:t>
            </a:r>
            <a:r>
              <a:rPr lang="en-US" sz="2800" b="1" dirty="0">
                <a:solidFill>
                  <a:srgbClr val="FFFFFF"/>
                </a:solidFill>
              </a:rPr>
              <a:t>9-10).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约翰二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28669425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zh-CN" alt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什么是全备的福音</a:t>
            </a:r>
            <a:r>
              <a:rPr lang="en-US" altLang="zh-CN"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endPar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endParaRPr>
          </a:p>
        </p:txBody>
      </p:sp>
    </p:spTree>
    <p:extLst>
      <p:ext uri="{BB962C8B-B14F-4D97-AF65-F5344CB8AC3E}">
        <p14:creationId xmlns:p14="http://schemas.microsoft.com/office/powerpoint/2010/main" val="265077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eaLnBrk="0" hangingPunct="0"/>
            <a:endParaRPr lang="en-US">
              <a:solidFill>
                <a:srgbClr val="000000"/>
              </a:solidFill>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97176926"/>
              </p:ext>
            </p:extLst>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3200" dirty="0">
                <a:solidFill>
                  <a:srgbClr val="FFFFFF"/>
                </a:solidFill>
                <a:effectLst>
                  <a:glow rad="152400">
                    <a:srgbClr val="000000">
                      <a:alpha val="99000"/>
                    </a:srgbClr>
                  </a:glow>
                </a:effectLst>
                <a:ea typeface="ヒラギノ角ゴ Pro W3" charset="0"/>
                <a:cs typeface="ヒラギノ角ゴ Pro W3" charset="0"/>
              </a:rPr>
              <a:t>“基督为了我们的罪死</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3200" dirty="0">
                <a:solidFill>
                  <a:srgbClr val="FFFFFF"/>
                </a:solidFill>
                <a:effectLst>
                  <a:glow rad="152400">
                    <a:srgbClr val="000000">
                      <a:alpha val="99000"/>
                    </a:srgbClr>
                  </a:glow>
                </a:effectLst>
                <a:ea typeface="ヒラギノ角ゴ Pro W3" charset="0"/>
                <a:cs typeface="ヒラギノ角ゴ Pro W3" charset="0"/>
              </a:rPr>
              <a:t>“他被埋葬</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3200" dirty="0">
                <a:solidFill>
                  <a:srgbClr val="FFFFFF"/>
                </a:solidFill>
                <a:effectLst>
                  <a:glow rad="152400">
                    <a:srgbClr val="000000">
                      <a:alpha val="99000"/>
                    </a:srgbClr>
                  </a:glow>
                </a:effectLst>
                <a:ea typeface="ヒラギノ角ゴ Pro W3" charset="0"/>
                <a:cs typeface="ヒラギノ角ゴ Pro W3" charset="0"/>
              </a:rPr>
              <a:t>“第三天，他从死里复活</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2800" b="0" i="1" dirty="0">
                <a:solidFill>
                  <a:srgbClr val="FFFFFF"/>
                </a:solidFill>
                <a:ea typeface="ヒラギノ角ゴ Pro W3" charset="0"/>
                <a:cs typeface="ヒラギノ角ゴ Pro W3" charset="0"/>
              </a:rPr>
              <a:t>林前</a:t>
            </a:r>
            <a:r>
              <a:rPr lang="en-US" sz="2800" b="0" i="1" dirty="0">
                <a:solidFill>
                  <a:srgbClr val="FFFFFF"/>
                </a:solidFill>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zh-CN" altLang="en-US" dirty="0">
                <a:solidFill>
                  <a:srgbClr val="FFFFFF"/>
                </a:solidFill>
                <a:effectLst>
                  <a:glow rad="152400">
                    <a:srgbClr val="000000">
                      <a:alpha val="99000"/>
                    </a:srgbClr>
                  </a:glow>
                </a:effectLst>
                <a:ea typeface="ヒラギノ角ゴ Pro W3" charset="0"/>
                <a:cs typeface="ヒラギノ角ゴ Pro W3" charset="0"/>
              </a:rPr>
              <a:t>“我 如 今 把 先 前 所 传 给 你 们 的 福 音 告 诉 你 们 知 道。。”</a:t>
            </a:r>
          </a:p>
        </p:txBody>
      </p:sp>
    </p:spTree>
    <p:extLst>
      <p:ext uri="{BB962C8B-B14F-4D97-AF65-F5344CB8AC3E}">
        <p14:creationId xmlns:p14="http://schemas.microsoft.com/office/powerpoint/2010/main" val="1025536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真的有改变我们的生命吗</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8418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117894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5700712"/>
            <a:ext cx="9070975" cy="1143000"/>
          </a:xfrm>
        </p:spPr>
        <p:txBody>
          <a:bodyPr/>
          <a:lstStyle/>
          <a:p>
            <a:r>
              <a:rPr lang="zh-CN" altLang="en-US" b="1" dirty="0">
                <a:solidFill>
                  <a:schemeClr val="bg2"/>
                </a:solidFill>
              </a:rPr>
              <a:t>农历新年祝福</a:t>
            </a:r>
            <a:endParaRPr lang="en-US" b="1" dirty="0">
              <a:solidFill>
                <a:schemeClr val="bg2"/>
              </a:solidFill>
            </a:endParaRP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383738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effectLst>
                  <a:outerShdw blurRad="38100" dist="38100" dir="2700000" algn="tl">
                    <a:srgbClr val="FFFFFF"/>
                  </a:outerShdw>
                </a:effectLst>
                <a:latin typeface="MS PGothic" pitchFamily="34" charset="-128"/>
              </a:rPr>
              <a:t>“直 到 地 极</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使</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徒</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行</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传</a:t>
            </a:r>
            <a:r>
              <a:rPr lang="en-US" altLang="ja-JP" sz="2000">
                <a:effectLst>
                  <a:outerShdw blurRad="38100" dist="38100" dir="2700000" algn="tl">
                    <a:srgbClr val="FFFFFF"/>
                  </a:outerShdw>
                </a:effectLst>
                <a:latin typeface="MS PGothic" pitchFamily="34" charset="-128"/>
              </a:rPr>
              <a:t> 1:8</a:t>
            </a:r>
            <a:r>
              <a:rPr lang="en-US" altLang="ja-JP" sz="2000">
                <a:effectLst>
                  <a:outerShdw blurRad="38100" dist="38100" dir="2700000" algn="tl">
                    <a:srgbClr val="FFFFFF"/>
                  </a:outerShdw>
                </a:effectLst>
              </a:rPr>
              <a:t>)</a:t>
            </a:r>
          </a:p>
          <a:p>
            <a:pPr eaLnBrk="1" hangingPunct="1"/>
            <a:r>
              <a:rPr lang="en-US" altLang="en-US" sz="1200">
                <a:solidFill>
                  <a:srgbClr val="000000"/>
                </a:solidFill>
                <a:effectLst>
                  <a:outerShdw blurRad="38100" dist="38100" dir="2700000" algn="tl">
                    <a:srgbClr val="FFFFFF"/>
                  </a:outerShdw>
                </a:effectLst>
              </a:rPr>
              <a:t>使 徒  </a:t>
            </a:r>
            <a:r>
              <a:rPr lang="en-US" altLang="en-US" sz="2000" b="1">
                <a:solidFill>
                  <a:srgbClr val="000000"/>
                </a:solidFill>
                <a:effectLst>
                  <a:outerShdw blurRad="38100" dist="38100" dir="2700000" algn="tl">
                    <a:srgbClr val="FFFFFF"/>
                  </a:outerShdw>
                </a:effectLst>
                <a:latin typeface="Arial" pitchFamily="34" charset="0"/>
                <a:cs typeface="Arial" pitchFamily="34" charset="0"/>
              </a:rPr>
              <a:t>9  13       14    15  16          18           21     27     28</a:t>
            </a:r>
          </a:p>
        </p:txBody>
      </p:sp>
      <p:sp>
        <p:nvSpPr>
          <p:cNvPr id="1638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6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6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639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6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6392"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639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6394" name="Text Box 10"/>
          <p:cNvSpPr txBox="1">
            <a:spLocks noChangeArrowheads="1"/>
          </p:cNvSpPr>
          <p:nvPr/>
        </p:nvSpPr>
        <p:spPr bwMode="auto">
          <a:xfrm>
            <a:off x="5334000" y="2119313"/>
            <a:ext cx="1066800" cy="1216025"/>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151063"/>
            <a:ext cx="1066800" cy="118427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5490A8"/>
                  </a:outerShdw>
                </a:effectLst>
              </a:rPr>
              <a:t>秋季</a:t>
            </a:r>
            <a:r>
              <a:rPr lang="en-US" altLang="ja-JP" sz="1200">
                <a:solidFill>
                  <a:schemeClr val="bg1"/>
                </a:solidFill>
                <a:effectLst>
                  <a:outerShdw blurRad="38100" dist="38100" dir="2700000" algn="tl">
                    <a:srgbClr val="5490A8"/>
                  </a:outerShdw>
                </a:effectLst>
                <a:latin typeface="Arial Narrow" pitchFamily="34" charset="0"/>
              </a:rPr>
              <a:t> 67-</a:t>
            </a:r>
            <a:br>
              <a:rPr lang="en-US" altLang="ja-JP" sz="1200">
                <a:solidFill>
                  <a:schemeClr val="bg1"/>
                </a:solidFill>
                <a:effectLst>
                  <a:outerShdw blurRad="38100" dist="38100" dir="2700000" algn="tl">
                    <a:srgbClr val="5490A8"/>
                  </a:outerShdw>
                </a:effectLst>
                <a:latin typeface="Arial Narrow" pitchFamily="34" charset="0"/>
              </a:rPr>
            </a:br>
            <a:r>
              <a:rPr lang="en-US" altLang="en-US" sz="1200">
                <a:solidFill>
                  <a:schemeClr val="bg1"/>
                </a:solidFill>
                <a:effectLst>
                  <a:outerShdw blurRad="38100" dist="38100" dir="2700000" algn="tl">
                    <a:srgbClr val="5490A8"/>
                  </a:outerShdw>
                </a:effectLst>
              </a:rPr>
              <a:t>春季</a:t>
            </a:r>
            <a:r>
              <a:rPr lang="en-US" altLang="ja-JP" sz="1200">
                <a:solidFill>
                  <a:schemeClr val="bg1"/>
                </a:solidFill>
                <a:effectLst>
                  <a:outerShdw blurRad="38100" dist="38100" dir="2700000" algn="tl">
                    <a:srgbClr val="5490A8"/>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5490A8"/>
                  </a:outerShdw>
                </a:effectLst>
                <a:latin typeface="Arial Narrow" pitchFamily="34" charset="0"/>
              </a:rPr>
              <a:t>2</a:t>
            </a:r>
            <a:br>
              <a:rPr lang="en-US" altLang="en-US">
                <a:solidFill>
                  <a:schemeClr val="bg1"/>
                </a:solidFill>
                <a:effectLst>
                  <a:outerShdw blurRad="38100" dist="38100" dir="2700000" algn="tl">
                    <a:srgbClr val="5490A8"/>
                  </a:outerShdw>
                </a:effectLst>
                <a:latin typeface="Arial Narrow" pitchFamily="34" charset="0"/>
              </a:rPr>
            </a:br>
            <a:r>
              <a:rPr lang="en-US" altLang="en-US" sz="1800">
                <a:solidFill>
                  <a:schemeClr val="bg1"/>
                </a:solidFill>
                <a:effectLst>
                  <a:outerShdw blurRad="38100" dist="38100" dir="2700000" algn="tl">
                    <a:srgbClr val="5490A8"/>
                  </a:outerShdw>
                </a:effectLst>
              </a:rPr>
              <a:t>罗马</a:t>
            </a:r>
            <a:endParaRPr lang="en-US" altLang="ja-JP" sz="1800">
              <a:solidFill>
                <a:schemeClr val="bg1"/>
              </a:solidFill>
              <a:effectLst>
                <a:outerShdw blurRad="38100" dist="38100" dir="2700000" algn="tl">
                  <a:srgbClr val="5490A8"/>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5490A8"/>
                </a:outerShdw>
              </a:effectLst>
              <a:latin typeface="Arial Narrow" pitchFamily="34" charset="0"/>
            </a:endParaRPr>
          </a:p>
        </p:txBody>
      </p:sp>
      <p:sp>
        <p:nvSpPr>
          <p:cNvPr id="1639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639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639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PGothic" pitchFamily="34" charset="-128"/>
              </a:rPr>
              <a:t>新约</a:t>
            </a:r>
            <a:r>
              <a:rPr lang="zh-CN" altLang="en-US" sz="4000" b="1">
                <a:solidFill>
                  <a:srgbClr val="FFFFFF"/>
                </a:solidFill>
                <a:latin typeface="MS PGothic" pitchFamily="34" charset="-128"/>
              </a:rPr>
              <a:t>综览</a:t>
            </a:r>
            <a:r>
              <a:rPr lang="en-US" altLang="ja-JP" sz="4000" b="1">
                <a:solidFill>
                  <a:srgbClr val="FFFFFF"/>
                </a:solidFill>
                <a:effectLst>
                  <a:outerShdw blurRad="38100" dist="38100" dir="2700000" algn="tl">
                    <a:srgbClr val="000000"/>
                  </a:outerShdw>
                </a:effectLst>
                <a:latin typeface="MS PGothic" pitchFamily="34" charset="-128"/>
              </a:rPr>
              <a:t>(</a:t>
            </a:r>
            <a:r>
              <a:rPr lang="zh-CN" altLang="en-US" sz="4000">
                <a:solidFill>
                  <a:srgbClr val="FFFFFF"/>
                </a:solidFill>
                <a:latin typeface="MS PGothic" pitchFamily="34" charset="-128"/>
              </a:rPr>
              <a:t>普通书信</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关键字</a:t>
            </a:r>
            <a:r>
              <a:rPr lang="en-US" altLang="zh-CN" sz="4000" b="1">
                <a:solidFill>
                  <a:srgbClr val="FFFFFF"/>
                </a:solidFill>
                <a:effectLst>
                  <a:outerShdw blurRad="38100" dist="38100" dir="2700000" algn="tl">
                    <a:srgbClr val="000000"/>
                  </a:outerShdw>
                </a:effectLst>
                <a:latin typeface="MS PGothic" pitchFamily="34" charset="-128"/>
              </a:rPr>
              <a:t>)</a:t>
            </a:r>
            <a:endParaRPr lang="en-US" altLang="en-US" sz="4000" b="1">
              <a:solidFill>
                <a:srgbClr val="FFFFFF"/>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latin typeface="MS PGothic" pitchFamily="34" charset="-128"/>
              </a:rPr>
              <a:t>普通书信</a:t>
            </a:r>
            <a:r>
              <a:rPr lang="en-US" altLang="zh-CN" sz="1100">
                <a:solidFill>
                  <a:srgbClr val="FFFFFF"/>
                </a:solidFill>
                <a:latin typeface="MS PGothic" pitchFamily="34" charset="-128"/>
              </a:rPr>
              <a:t> </a:t>
            </a:r>
            <a:r>
              <a:rPr lang="zh-CN" altLang="en-US" sz="1100">
                <a:solidFill>
                  <a:srgbClr val="FFFFFF"/>
                </a:solidFill>
                <a:latin typeface="MS PGothic" pitchFamily="34" charset="-128"/>
              </a:rPr>
              <a:t>＋</a:t>
            </a:r>
            <a:r>
              <a:rPr lang="en-US" altLang="zh-CN" sz="1100">
                <a:solidFill>
                  <a:srgbClr val="FFFFFF"/>
                </a:solidFill>
                <a:latin typeface="MS PGothic" pitchFamily="34" charset="-128"/>
              </a:rPr>
              <a:t> </a:t>
            </a:r>
            <a:r>
              <a:rPr lang="zh-CN" altLang="en-US" sz="1100">
                <a:solidFill>
                  <a:srgbClr val="FFFFFF"/>
                </a:solidFill>
                <a:latin typeface="MS PGothic" pitchFamily="34" charset="-128"/>
              </a:rPr>
              <a:t>关键字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0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640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641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641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641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642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642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alt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极限</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P spid="72" grpId="0" animBg="1"/>
      <p:bldP spid="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ma14="http://schemas.microsoft.com/office/mac/drawingml/2011/main" xmlns=""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新约的四本“书”只有一章</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
        <p:nvSpPr>
          <p:cNvPr id="3" name="TextBox 1">
            <a:extLst>
              <a:ext uri="{FF2B5EF4-FFF2-40B4-BE49-F238E27FC236}">
                <a16:creationId xmlns:a16="http://schemas.microsoft.com/office/drawing/2014/main" id="{6CBC69B2-2B94-460F-BB2F-1D59ED3B929C}"/>
              </a:ext>
            </a:extLst>
          </p:cNvPr>
          <p:cNvSpPr txBox="1"/>
          <p:nvPr/>
        </p:nvSpPr>
        <p:spPr>
          <a:xfrm rot="16200000">
            <a:off x="4396581"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18102152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6262169"/>
            <a:ext cx="63246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腓利门        约贰       约叁     犹大</a:t>
            </a:r>
            <a:endParaRPr kumimoji="0" lang="en-GB"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3050436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971800" y="228600"/>
            <a:ext cx="3124200" cy="533400"/>
          </a:xfrm>
          <a:solidFill>
            <a:schemeClr val="bg1"/>
          </a:solidFill>
        </p:spPr>
        <p:txBody>
          <a:bodyPr/>
          <a:lstStyle/>
          <a:p>
            <a:pPr algn="ctr" eaLnBrk="1" hangingPunct="1"/>
            <a:r>
              <a:rPr lang="ja-JP" altLang="en-US" sz="2800" b="1">
                <a:solidFill>
                  <a:srgbClr val="FFFFFF"/>
                </a:solidFill>
                <a:latin typeface="Arial" pitchFamily="34" charset="0"/>
              </a:rPr>
              <a:t>日期</a:t>
            </a:r>
            <a:endParaRPr lang="en-US" altLang="en-US" sz="2800" b="1">
              <a:solidFill>
                <a:srgbClr val="FFFFFF"/>
              </a:solidFill>
              <a:latin typeface="Arial" pitchFamily="34" charset="0"/>
            </a:endParaRPr>
          </a:p>
        </p:txBody>
      </p:sp>
      <p:sp>
        <p:nvSpPr>
          <p:cNvPr id="30723" name="Text Box 4"/>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298</a:t>
            </a:r>
          </a:p>
        </p:txBody>
      </p:sp>
      <p:sp>
        <p:nvSpPr>
          <p:cNvPr id="30724" name="Text Box 5"/>
          <p:cNvSpPr txBox="1">
            <a:spLocks noChangeArrowheads="1"/>
          </p:cNvSpPr>
          <p:nvPr/>
        </p:nvSpPr>
        <p:spPr bwMode="auto">
          <a:xfrm>
            <a:off x="1981200" y="1662113"/>
            <a:ext cx="5121275" cy="3513137"/>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Char char="v"/>
            </a:pPr>
            <a:r>
              <a:rPr lang="zh-CN" altLang="en-US" sz="3200" b="1">
                <a:solidFill>
                  <a:srgbClr val="00172E"/>
                </a:solidFill>
                <a:latin typeface="Arial" pitchFamily="34" charset="0"/>
                <a:ea typeface="SimSun" pitchFamily="2" charset="-122"/>
              </a:rPr>
              <a:t>多数的学者相信</a:t>
            </a:r>
            <a:r>
              <a:rPr lang="en-US" altLang="zh-CN" sz="3200" b="1">
                <a:solidFill>
                  <a:srgbClr val="00172E"/>
                </a:solidFill>
                <a:latin typeface="Arial" pitchFamily="34" charset="0"/>
                <a:ea typeface="SimSun" pitchFamily="2" charset="-122"/>
              </a:rPr>
              <a:t>, </a:t>
            </a:r>
            <a:r>
              <a:rPr lang="zh-CN" altLang="en-US" sz="3200" b="1">
                <a:solidFill>
                  <a:srgbClr val="00172E"/>
                </a:solidFill>
                <a:latin typeface="Arial" pitchFamily="34" charset="0"/>
                <a:ea typeface="SimSun" pitchFamily="2" charset="-122"/>
              </a:rPr>
              <a:t>约翰记录这封书信时是大概公元</a:t>
            </a:r>
            <a:r>
              <a:rPr lang="en-US" altLang="zh-CN" sz="3200" b="1">
                <a:solidFill>
                  <a:srgbClr val="00172E"/>
                </a:solidFill>
                <a:latin typeface="Arial" pitchFamily="34" charset="0"/>
                <a:ea typeface="SimSun" pitchFamily="2" charset="-122"/>
              </a:rPr>
              <a:t>90</a:t>
            </a:r>
            <a:r>
              <a:rPr lang="zh-CN" altLang="en-US" sz="3200" b="1">
                <a:solidFill>
                  <a:srgbClr val="00172E"/>
                </a:solidFill>
                <a:latin typeface="Arial" pitchFamily="34" charset="0"/>
                <a:ea typeface="SimSun" pitchFamily="2" charset="-122"/>
              </a:rPr>
              <a:t>年间</a:t>
            </a:r>
            <a:r>
              <a:rPr lang="en-US" altLang="zh-CN" sz="3200" b="1">
                <a:solidFill>
                  <a:srgbClr val="00172E"/>
                </a:solidFill>
                <a:latin typeface="Arial" pitchFamily="34" charset="0"/>
                <a:ea typeface="SimSun" pitchFamily="2" charset="-122"/>
              </a:rPr>
              <a:t>, </a:t>
            </a:r>
            <a:r>
              <a:rPr lang="zh-CN" altLang="en-US" sz="3200" b="1">
                <a:solidFill>
                  <a:srgbClr val="00172E"/>
                </a:solidFill>
                <a:latin typeface="Arial" pitchFamily="34" charset="0"/>
                <a:ea typeface="SimSun" pitchFamily="2" charset="-122"/>
              </a:rPr>
              <a:t>虽然没有什么证据可以排除一个较早的日期。 </a:t>
            </a:r>
          </a:p>
          <a:p>
            <a:pPr algn="ctr" eaLnBrk="1" hangingPunct="1">
              <a:buFont typeface="Wingdings" pitchFamily="2" charset="2"/>
              <a:buNone/>
            </a:pPr>
            <a:endParaRPr lang="zh-CN" altLang="en-US" sz="3200" b="1">
              <a:solidFill>
                <a:srgbClr val="00172E"/>
              </a:solidFill>
              <a:latin typeface="Arial" pitchFamily="34" charset="0"/>
              <a:ea typeface="SimSun" pitchFamily="2" charset="-122"/>
            </a:endParaRPr>
          </a:p>
          <a:p>
            <a:pPr algn="ctr" eaLnBrk="1" hangingPunct="1">
              <a:buFont typeface="Wingdings" pitchFamily="2" charset="2"/>
              <a:buChar char="v"/>
            </a:pPr>
            <a:r>
              <a:rPr lang="zh-CN" altLang="en-US" sz="3200" b="1">
                <a:solidFill>
                  <a:srgbClr val="00172E"/>
                </a:solidFill>
                <a:latin typeface="Arial" pitchFamily="34" charset="0"/>
                <a:ea typeface="SimSun" pitchFamily="2" charset="-122"/>
              </a:rPr>
              <a:t>因此它应该是大约在公元</a:t>
            </a:r>
            <a:r>
              <a:rPr lang="en-US" altLang="zh-CN" sz="3200" b="1">
                <a:solidFill>
                  <a:srgbClr val="00172E"/>
                </a:solidFill>
                <a:latin typeface="Arial" pitchFamily="34" charset="0"/>
                <a:ea typeface="SimSun" pitchFamily="2" charset="-122"/>
              </a:rPr>
              <a:t>85-95 </a:t>
            </a:r>
            <a:r>
              <a:rPr lang="zh-CN" altLang="en-US" sz="3200" b="1">
                <a:solidFill>
                  <a:srgbClr val="00172E"/>
                </a:solidFill>
                <a:latin typeface="Arial" pitchFamily="34" charset="0"/>
                <a:ea typeface="SimSun" pitchFamily="2" charset="-122"/>
              </a:rPr>
              <a:t>年间完成的。</a:t>
            </a:r>
            <a:endParaRPr lang="en-US" altLang="zh-CN" sz="3200" b="1">
              <a:solidFill>
                <a:srgbClr val="00172E"/>
              </a:solidFill>
              <a:latin typeface="Arial" pitchFamily="34" charset="0"/>
              <a:ea typeface="SimSun" pitchFamily="2" charset="-122"/>
            </a:endParaRPr>
          </a:p>
        </p:txBody>
      </p:sp>
      <p:pic>
        <p:nvPicPr>
          <p:cNvPr id="30725" name="Picture 7" descr="j028526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0"/>
            <a:ext cx="1698625" cy="220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908000"/>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lIns="91425" tIns="45713" rIns="91425" bIns="45713" anchor="ctr"/>
          <a:lstStyle/>
          <a:p>
            <a:pPr eaLnBrk="0" hangingPunct="0"/>
            <a:endParaRPr lang="en-US" sz="1800">
              <a:solidFill>
                <a:srgbClr val="FFFFFF"/>
              </a:solidFill>
              <a:latin typeface="Tahoma" pitchFamily="34" charset="0"/>
              <a:ea typeface="+mn-ea"/>
            </a:endParaRPr>
          </a:p>
        </p:txBody>
      </p:sp>
      <p:sp>
        <p:nvSpPr>
          <p:cNvPr id="132099" name="Rectangle 3"/>
          <p:cNvSpPr>
            <a:spLocks noGrp="1" noRot="1" noChangeArrowheads="1"/>
          </p:cNvSpPr>
          <p:nvPr>
            <p:ph type="title"/>
          </p:nvPr>
        </p:nvSpPr>
        <p:spPr>
          <a:xfrm>
            <a:off x="301625" y="152400"/>
            <a:ext cx="8540750" cy="1143000"/>
          </a:xfrm>
          <a:effectLst>
            <a:outerShdw dist="107763" dir="13500000" algn="ctr" rotWithShape="0">
              <a:srgbClr val="000000"/>
            </a:outerShdw>
          </a:effectLst>
        </p:spPr>
        <p:txBody>
          <a:bodyPr/>
          <a:lstStyle/>
          <a:p>
            <a:pPr eaLnBrk="1" hangingPunct="1">
              <a:defRPr/>
            </a:pPr>
            <a:r>
              <a:rPr lang="zh-CN" altLang="en-US" sz="3600" b="1">
                <a:ea typeface="SimSun" pitchFamily="2" charset="-122"/>
              </a:rPr>
              <a:t>布朗的主要来源是相信神秘直觉</a:t>
            </a:r>
            <a:endParaRPr lang="en-US"/>
          </a:p>
        </p:txBody>
      </p:sp>
      <p:sp>
        <p:nvSpPr>
          <p:cNvPr id="132101" name="Text Box 5"/>
          <p:cNvSpPr txBox="1">
            <a:spLocks noChangeArrowheads="1"/>
          </p:cNvSpPr>
          <p:nvPr/>
        </p:nvSpPr>
        <p:spPr bwMode="auto">
          <a:xfrm>
            <a:off x="-228600" y="1295399"/>
            <a:ext cx="9144000" cy="590064"/>
          </a:xfrm>
          <a:prstGeom prst="rect">
            <a:avLst/>
          </a:prstGeom>
          <a:noFill/>
          <a:ln w="9525">
            <a:noFill/>
            <a:miter lim="800000"/>
            <a:headEnd/>
            <a:tailEnd/>
          </a:ln>
          <a:effectLst>
            <a:outerShdw dist="81320" dir="2319588" algn="ctr" rotWithShape="0">
              <a:srgbClr val="808080"/>
            </a:outerShdw>
          </a:effectLst>
        </p:spPr>
        <p:txBody>
          <a:bodyPr lIns="91425" tIns="45713" rIns="91425" bIns="45713">
            <a:spAutoFit/>
          </a:bodyPr>
          <a:lstStyle/>
          <a:p>
            <a:pPr algn="ctr" eaLnBrk="0" hangingPunct="0">
              <a:spcBef>
                <a:spcPct val="50000"/>
              </a:spcBef>
              <a:defRPr/>
            </a:pPr>
            <a:r>
              <a:rPr lang="ja-JP" altLang="en-US" sz="3200" b="1" i="1">
                <a:solidFill>
                  <a:srgbClr val="FFFFFF"/>
                </a:solidFill>
                <a:effectLst>
                  <a:outerShdw blurRad="38100" dist="38100" dir="2700000" algn="tl">
                    <a:srgbClr val="000000"/>
                  </a:outerShdw>
                </a:effectLst>
                <a:latin typeface="Tahoma" pitchFamily="-128" charset="-52"/>
                <a:ea typeface="ＭＳ Ｐゴシック" pitchFamily="-128" charset="-128"/>
              </a:rPr>
              <a:t>二个</a:t>
            </a:r>
            <a:r>
              <a:rPr lang="ja-JP" altLang="en-US" sz="3200" b="1" i="1">
                <a:solidFill>
                  <a:srgbClr val="FFFFFF"/>
                </a:solidFill>
                <a:effectLst>
                  <a:outerShdw blurRad="38100" dist="38100" dir="2700000" algn="tl">
                    <a:srgbClr val="000000"/>
                  </a:outerShdw>
                </a:effectLst>
                <a:latin typeface="Tahoma" pitchFamily="-128" charset="-52"/>
                <a:ea typeface="ヒラギノ角ゴ ProN W3" pitchFamily="-128" charset="-128"/>
              </a:rPr>
              <a:t>类</a:t>
            </a:r>
            <a:r>
              <a:rPr lang="ja-JP" altLang="en-US" sz="3200" b="1" i="1">
                <a:solidFill>
                  <a:srgbClr val="FFFFFF"/>
                </a:solidFill>
                <a:effectLst>
                  <a:outerShdw blurRad="38100" dist="38100" dir="2700000" algn="tl">
                    <a:srgbClr val="000000"/>
                  </a:outerShdw>
                </a:effectLst>
                <a:latin typeface="Tahoma" pitchFamily="-128" charset="-52"/>
                <a:ea typeface="ＭＳ Ｐゴシック" pitchFamily="-128" charset="-128"/>
              </a:rPr>
              <a:t>型</a:t>
            </a:r>
            <a:r>
              <a:rPr lang="ja-JP" altLang="en-US" sz="3200" i="1">
                <a:solidFill>
                  <a:srgbClr val="FFFFFF"/>
                </a:solidFill>
                <a:effectLst>
                  <a:outerShdw blurRad="38100" dist="38100" dir="2700000" algn="tl">
                    <a:srgbClr val="000000"/>
                  </a:outerShdw>
                </a:effectLst>
                <a:latin typeface="Tahoma" pitchFamily="-128" charset="-52"/>
                <a:ea typeface="ＭＳ Ｐゴシック" pitchFamily="-128" charset="-128"/>
              </a:rPr>
              <a:t>在</a:t>
            </a:r>
            <a:r>
              <a:rPr lang="ja-JP" altLang="en-US" sz="3200" b="1" i="1">
                <a:solidFill>
                  <a:srgbClr val="FFFFFF"/>
                </a:solidFill>
                <a:latin typeface="Tahoma" pitchFamily="-128" charset="-52"/>
                <a:ea typeface="ＭＳ Ｐゴシック" pitchFamily="-128" charset="-128"/>
              </a:rPr>
              <a:t>約翰一書</a:t>
            </a:r>
            <a:endParaRPr lang="en-US" sz="3200" b="1" i="1">
              <a:solidFill>
                <a:srgbClr val="FFFFFF"/>
              </a:solidFill>
              <a:effectLst>
                <a:outerShdw blurRad="38100" dist="38100" dir="2700000" algn="tl">
                  <a:srgbClr val="000000"/>
                </a:outerShdw>
              </a:effectLst>
              <a:latin typeface="Tahoma" pitchFamily="-128" charset="-52"/>
              <a:ea typeface="+mn-ea"/>
            </a:endParaRPr>
          </a:p>
        </p:txBody>
      </p:sp>
      <p:sp>
        <p:nvSpPr>
          <p:cNvPr id="132103" name="Text Box 7"/>
          <p:cNvSpPr txBox="1">
            <a:spLocks noChangeArrowheads="1"/>
          </p:cNvSpPr>
          <p:nvPr/>
        </p:nvSpPr>
        <p:spPr bwMode="auto">
          <a:xfrm>
            <a:off x="8377238" y="0"/>
            <a:ext cx="766762" cy="457200"/>
          </a:xfrm>
          <a:prstGeom prst="rect">
            <a:avLst/>
          </a:prstGeom>
          <a:noFill/>
          <a:ln w="9525">
            <a:noFill/>
            <a:miter lim="800000"/>
            <a:headEnd/>
            <a:tailEnd/>
          </a:ln>
          <a:effectLst>
            <a:outerShdw dist="35921" dir="2700000" algn="ctr" rotWithShape="0">
              <a:srgbClr val="808080"/>
            </a:outerShdw>
          </a:effectLst>
        </p:spPr>
        <p:txBody>
          <a:bodyPr wrap="none" lIns="91425" tIns="45713" rIns="91425" bIns="45713">
            <a:spAutoFit/>
          </a:bodyPr>
          <a:lstStyle/>
          <a:p>
            <a:pPr eaLnBrk="0" hangingPunct="0">
              <a:defRPr/>
            </a:pPr>
            <a:r>
              <a:rPr lang="en-US" b="1">
                <a:solidFill>
                  <a:srgbClr val="FFFFFF"/>
                </a:solidFill>
                <a:latin typeface="Tahoma" pitchFamily="-128" charset="-52"/>
                <a:ea typeface="+mn-ea"/>
              </a:rPr>
              <a:t>153</a:t>
            </a:r>
            <a:endParaRPr lang="en-US" sz="1800">
              <a:solidFill>
                <a:srgbClr val="FFFFFF"/>
              </a:solidFill>
              <a:latin typeface="Tahoma" pitchFamily="-128" charset="-52"/>
              <a:ea typeface="+mn-ea"/>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lIns="91425" tIns="45713" rIns="91425" bIns="45713"/>
          <a:lstStyle/>
          <a:p>
            <a:pPr marL="342848" indent="-342848">
              <a:lnSpc>
                <a:spcPct val="90000"/>
              </a:lnSpc>
              <a:spcBef>
                <a:spcPct val="20000"/>
              </a:spcBef>
              <a:buClr>
                <a:srgbClr val="66CCFF"/>
              </a:buClr>
              <a:buSzPct val="80000"/>
              <a:defRPr/>
            </a:pPr>
            <a:r>
              <a:rPr lang="en-US" altLang="zh-CN" b="1">
                <a:solidFill>
                  <a:srgbClr val="FFFFFF"/>
                </a:solidFill>
                <a:effectLst>
                  <a:outerShdw blurRad="38100" dist="38100" dir="2700000" algn="tl">
                    <a:srgbClr val="000000"/>
                  </a:outerShdw>
                </a:effectLst>
                <a:latin typeface="Tahoma" pitchFamily="-128" charset="-52"/>
                <a:ea typeface="SimSun" pitchFamily="2" charset="-122"/>
              </a:rPr>
              <a:t>Docetic</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诺斯替教从</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dokeo</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 “似乎” </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基督只似乎是一个人</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问题是罪恶贬值的唯物主义否认了基督的人类被接触的耶稣</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(1 </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1)</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导致禁欲主义淫邪提升</a:t>
            </a:r>
            <a:endParaRPr lang="en-US" b="1">
              <a:solidFill>
                <a:srgbClr val="FFFFFF"/>
              </a:solidFill>
              <a:effectLst>
                <a:outerShdw blurRad="38100" dist="38100" dir="2700000" algn="tl">
                  <a:srgbClr val="000000"/>
                </a:outerShdw>
              </a:effectLst>
              <a:latin typeface="Tahoma" pitchFamily="-128" charset="-52"/>
              <a:ea typeface="+mn-ea"/>
            </a:endParaRPr>
          </a:p>
        </p:txBody>
      </p:sp>
      <p:sp>
        <p:nvSpPr>
          <p:cNvPr id="132106" name="Rectangle 10"/>
          <p:cNvSpPr>
            <a:spLocks noRot="1" noChangeArrowheads="1"/>
          </p:cNvSpPr>
          <p:nvPr/>
        </p:nvSpPr>
        <p:spPr bwMode="auto">
          <a:xfrm>
            <a:off x="4267200" y="2895600"/>
            <a:ext cx="4876800" cy="3962400"/>
          </a:xfrm>
          <a:prstGeom prst="rect">
            <a:avLst/>
          </a:prstGeom>
          <a:solidFill>
            <a:srgbClr val="C70045"/>
          </a:solidFill>
          <a:ln w="9525">
            <a:noFill/>
            <a:miter lim="800000"/>
            <a:headEnd/>
            <a:tailEnd/>
          </a:ln>
          <a:effectLst/>
        </p:spPr>
        <p:txBody>
          <a:bodyPr lIns="91425" tIns="45713" rIns="91425" bIns="45713"/>
          <a:lstStyle/>
          <a:p>
            <a:pPr marL="342848" indent="-342848">
              <a:lnSpc>
                <a:spcPct val="90000"/>
              </a:lnSpc>
              <a:spcBef>
                <a:spcPct val="20000"/>
              </a:spcBef>
              <a:buClr>
                <a:srgbClr val="66CCFF"/>
              </a:buClr>
              <a:buSzPct val="80000"/>
              <a:defRPr/>
            </a:pPr>
            <a:r>
              <a:rPr lang="en-US" b="1">
                <a:solidFill>
                  <a:srgbClr val="FFFFFF"/>
                </a:solidFill>
                <a:effectLst>
                  <a:outerShdw blurRad="38100" dist="38100" dir="2700000" algn="tl">
                    <a:srgbClr val="000000"/>
                  </a:outerShdw>
                </a:effectLst>
                <a:latin typeface="Tahoma" pitchFamily="-128" charset="-52"/>
                <a:ea typeface="+mn-ea"/>
              </a:rPr>
              <a:t>Cerinthian </a:t>
            </a:r>
            <a:r>
              <a:rPr lang="ja-JP" altLang="en-US" b="1">
                <a:solidFill>
                  <a:srgbClr val="FFFFFF"/>
                </a:solidFill>
                <a:effectLst>
                  <a:outerShdw blurRad="38100" dist="38100" dir="2700000" algn="tl">
                    <a:srgbClr val="000000"/>
                  </a:outerShdw>
                </a:effectLst>
                <a:latin typeface="Tahoma" pitchFamily="-128" charset="-52"/>
                <a:ea typeface="华文细黑" pitchFamily="-128" charset="-122"/>
              </a:rPr>
              <a:t>诺</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斯替教</a:t>
            </a:r>
            <a:endParaRPr lang="en-US" b="1">
              <a:solidFill>
                <a:srgbClr val="FFFFFF"/>
              </a:solidFill>
              <a:effectLst>
                <a:outerShdw blurRad="38100" dist="38100" dir="2700000" algn="tl">
                  <a:srgbClr val="000000"/>
                </a:outerShdw>
              </a:effectLst>
              <a:latin typeface="Tahoma" pitchFamily="-128" charset="-52"/>
              <a:ea typeface="+mn-ea"/>
            </a:endParaRPr>
          </a:p>
          <a:p>
            <a:pPr marL="342848" indent="-342848">
              <a:lnSpc>
                <a:spcPct val="90000"/>
              </a:lnSpc>
              <a:spcBef>
                <a:spcPct val="20000"/>
              </a:spcBef>
              <a:buClr>
                <a:srgbClr val="66CCFF"/>
              </a:buClr>
              <a:buSzPct val="80000"/>
              <a:defRPr/>
            </a:pPr>
            <a:r>
              <a:rPr lang="zh-CN" altLang="en-US" b="1">
                <a:solidFill>
                  <a:srgbClr val="FFFFFF"/>
                </a:solidFill>
                <a:effectLst>
                  <a:outerShdw blurRad="38100" dist="38100" dir="2700000" algn="tl">
                    <a:srgbClr val="000000"/>
                  </a:outerShdw>
                </a:effectLst>
                <a:latin typeface="Tahoma" pitchFamily="-128" charset="-52"/>
                <a:ea typeface="SimSun" pitchFamily="2" charset="-122"/>
              </a:rPr>
              <a:t>从</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Cerinthus</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，创建者在亚洲</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基督只似乎是上帝</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精神上是好高尚的知识</a:t>
            </a:r>
            <a:r>
              <a:rPr lang="en-US" b="1">
                <a:solidFill>
                  <a:srgbClr val="FFFFFF"/>
                </a:solidFill>
                <a:effectLst>
                  <a:outerShdw blurRad="38100" dist="38100" dir="2700000" algn="tl">
                    <a:srgbClr val="000000"/>
                  </a:outerShdw>
                </a:effectLst>
                <a:latin typeface="Tahoma" pitchFamily="-128" charset="-52"/>
                <a:ea typeface="+mn-ea"/>
              </a:rPr>
              <a:t>(</a:t>
            </a:r>
            <a:r>
              <a:rPr lang="en-US" b="1" i="1">
                <a:solidFill>
                  <a:srgbClr val="FFFFFF"/>
                </a:solidFill>
                <a:effectLst>
                  <a:outerShdw blurRad="38100" dist="38100" dir="2700000" algn="tl">
                    <a:srgbClr val="000000"/>
                  </a:outerShdw>
                </a:effectLst>
                <a:latin typeface="Tahoma" pitchFamily="-128" charset="-52"/>
                <a:ea typeface="+mn-ea"/>
              </a:rPr>
              <a:t>gnosis</a:t>
            </a:r>
            <a:r>
              <a:rPr lang="en-US" b="1">
                <a:solidFill>
                  <a:srgbClr val="FFFFFF"/>
                </a:solidFill>
                <a:effectLst>
                  <a:outerShdw blurRad="38100" dist="38100" dir="2700000" algn="tl">
                    <a:srgbClr val="000000"/>
                  </a:outerShdw>
                </a:effectLst>
                <a:latin typeface="Tahoma" pitchFamily="-128" charset="-52"/>
                <a:ea typeface="+mn-ea"/>
              </a:rPr>
              <a:t>)</a:t>
            </a:r>
          </a:p>
          <a:p>
            <a:pPr marL="342848" indent="-342848">
              <a:lnSpc>
                <a:spcPct val="90000"/>
              </a:lnSpc>
              <a:spcBef>
                <a:spcPct val="20000"/>
              </a:spcBef>
              <a:buClr>
                <a:srgbClr val="66CCFF"/>
              </a:buClr>
              <a:buSzPct val="80000"/>
              <a:defRPr/>
            </a:pP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否</a:t>
            </a:r>
            <a:r>
              <a:rPr lang="ja-JP" altLang="en-US" b="1">
                <a:solidFill>
                  <a:srgbClr val="FFFFFF"/>
                </a:solidFill>
                <a:effectLst>
                  <a:outerShdw blurRad="38100" dist="38100" dir="2700000" algn="tl">
                    <a:srgbClr val="000000"/>
                  </a:outerShdw>
                </a:effectLst>
                <a:latin typeface="Tahoma" pitchFamily="-128" charset="-52"/>
                <a:ea typeface="华文细黑" pitchFamily="-128" charset="-122"/>
              </a:rPr>
              <a:t>认</a:t>
            </a:r>
            <a:r>
              <a:rPr lang="en-US" b="1">
                <a:solidFill>
                  <a:srgbClr val="FFFFFF"/>
                </a:solidFill>
                <a:effectLst>
                  <a:outerShdw blurRad="38100" dist="38100" dir="2700000" algn="tl">
                    <a:srgbClr val="000000"/>
                  </a:outerShdw>
                </a:effectLst>
                <a:latin typeface="Tahoma" pitchFamily="-128" charset="-52"/>
                <a:ea typeface="+mn-ea"/>
              </a:rPr>
              <a:t> </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基督</a:t>
            </a:r>
            <a:r>
              <a:rPr lang="en-US" b="1">
                <a:solidFill>
                  <a:srgbClr val="FFFFFF"/>
                </a:solidFill>
                <a:effectLst>
                  <a:outerShdw blurRad="38100" dist="38100" dir="2700000" algn="tl">
                    <a:srgbClr val="000000"/>
                  </a:outerShdw>
                </a:effectLst>
                <a:latin typeface="Tahoma" pitchFamily="-128" charset="-52"/>
                <a:ea typeface="+mn-ea"/>
              </a:rPr>
              <a:t> </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神</a:t>
            </a:r>
            <a:endParaRPr lang="en-US" b="1">
              <a:solidFill>
                <a:srgbClr val="FFFFFF"/>
              </a:solidFill>
              <a:effectLst>
                <a:outerShdw blurRad="38100" dist="38100" dir="2700000" algn="tl">
                  <a:srgbClr val="000000"/>
                </a:outerShdw>
              </a:effectLst>
              <a:latin typeface="Tahoma" pitchFamily="-128" charset="-52"/>
              <a:ea typeface="+mn-ea"/>
            </a:endParaRPr>
          </a:p>
          <a:p>
            <a:pPr marL="342848" indent="-342848">
              <a:lnSpc>
                <a:spcPct val="90000"/>
              </a:lnSpc>
              <a:spcBef>
                <a:spcPct val="20000"/>
              </a:spcBef>
              <a:buClr>
                <a:srgbClr val="66CCFF"/>
              </a:buClr>
              <a:buSzPct val="80000"/>
              <a:defRPr/>
            </a:pP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水</a:t>
            </a:r>
            <a:r>
              <a:rPr lang="en-US" b="1">
                <a:solidFill>
                  <a:srgbClr val="FFFFFF"/>
                </a:solidFill>
                <a:effectLst>
                  <a:outerShdw blurRad="38100" dist="38100" dir="2700000" algn="tl">
                    <a:srgbClr val="000000"/>
                  </a:outerShdw>
                </a:effectLst>
                <a:latin typeface="Tahoma" pitchFamily="-128" charset="-52"/>
                <a:ea typeface="+mn-ea"/>
              </a:rPr>
              <a:t> </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与 血</a:t>
            </a:r>
            <a:r>
              <a:rPr lang="en-US" b="1">
                <a:solidFill>
                  <a:srgbClr val="FFFFFF"/>
                </a:solidFill>
                <a:effectLst>
                  <a:outerShdw blurRad="38100" dist="38100" dir="2700000" algn="tl">
                    <a:srgbClr val="000000"/>
                  </a:outerShdw>
                </a:effectLst>
                <a:latin typeface="Tahoma" pitchFamily="-128" charset="-52"/>
                <a:ea typeface="+mn-ea"/>
              </a:rPr>
              <a:t> (5:6)</a:t>
            </a:r>
          </a:p>
          <a:p>
            <a:pPr marL="342848" indent="-342848">
              <a:lnSpc>
                <a:spcPct val="90000"/>
              </a:lnSpc>
              <a:spcBef>
                <a:spcPct val="20000"/>
              </a:spcBef>
              <a:buClr>
                <a:srgbClr val="66CCFF"/>
              </a:buClr>
              <a:buSzPct val="80000"/>
              <a:defRPr/>
            </a:pPr>
            <a:r>
              <a:rPr lang="zh-CN" altLang="en-US" b="1">
                <a:solidFill>
                  <a:srgbClr val="FFFFFF"/>
                </a:solidFill>
                <a:effectLst>
                  <a:outerShdw blurRad="38100" dist="38100" dir="2700000" algn="tl">
                    <a:srgbClr val="000000"/>
                  </a:outerShdw>
                </a:effectLst>
                <a:latin typeface="Tahoma" pitchFamily="-128" charset="-52"/>
                <a:ea typeface="SimSun" pitchFamily="2" charset="-122"/>
              </a:rPr>
              <a:t>带领骄傲教育提升</a:t>
            </a:r>
            <a:endParaRPr lang="en-US" b="1">
              <a:solidFill>
                <a:srgbClr val="FFFFFF"/>
              </a:solidFill>
              <a:effectLst>
                <a:outerShdw blurRad="38100" dist="38100" dir="2700000" algn="tl">
                  <a:srgbClr val="000000"/>
                </a:outerShdw>
              </a:effectLst>
              <a:latin typeface="Tahoma" pitchFamily="-128" charset="-52"/>
              <a:ea typeface="+mn-ea"/>
            </a:endParaRPr>
          </a:p>
        </p:txBody>
      </p:sp>
    </p:spTree>
    <p:extLst>
      <p:ext uri="{BB962C8B-B14F-4D97-AF65-F5344CB8AC3E}">
        <p14:creationId xmlns:p14="http://schemas.microsoft.com/office/powerpoint/2010/main" val="3720117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zh-CN" altLang="en-US" sz="3600" b="1" dirty="0">
                <a:solidFill>
                  <a:schemeClr val="bg1"/>
                </a:solidFill>
                <a:latin typeface="Arial" charset="0"/>
                <a:ea typeface="ＭＳ Ｐゴシック" charset="0"/>
                <a:cs typeface="Arial" charset="0"/>
              </a:rPr>
              <a:t>起源地</a:t>
            </a:r>
            <a:r>
              <a:rPr lang="en-US" altLang="zh-CN" sz="3600" b="1" dirty="0">
                <a:solidFill>
                  <a:schemeClr val="bg1"/>
                </a:solidFill>
                <a:latin typeface="Arial" charset="0"/>
                <a:ea typeface="ＭＳ Ｐゴシック" charset="0"/>
                <a:cs typeface="Arial" charset="0"/>
              </a:rPr>
              <a:t>/</a:t>
            </a:r>
            <a:r>
              <a:rPr lang="zh-CN" altLang="en-US" sz="3600" b="1" dirty="0">
                <a:solidFill>
                  <a:schemeClr val="bg1"/>
                </a:solidFill>
                <a:latin typeface="Arial" charset="0"/>
                <a:ea typeface="ＭＳ Ｐゴシック" charset="0"/>
                <a:cs typeface="Arial" charset="0"/>
              </a:rPr>
              <a:t>接收者</a:t>
            </a:r>
            <a:endParaRPr lang="en-US" sz="3600" b="1" dirty="0">
              <a:solidFill>
                <a:schemeClr val="bg1"/>
              </a:solidFill>
              <a:latin typeface="Arial" charset="0"/>
              <a:ea typeface="ＭＳ Ｐゴシック" charset="0"/>
              <a:cs typeface="Arial"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pic>
        <p:nvPicPr>
          <p:cNvPr id="191507" name="Picture 10"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4960023" y="2205038"/>
            <a:ext cx="3275256" cy="1077218"/>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rPr>
              <a:t>“被检选的夫人与</a:t>
            </a:r>
            <a:endParaRPr lang="en-US" altLang="zh-CN" sz="3200" b="1" dirty="0">
              <a:solidFill>
                <a:srgbClr val="FFFFFF"/>
              </a:solidFill>
              <a:latin typeface="Arial" charset="0"/>
            </a:endParaRPr>
          </a:p>
          <a:p>
            <a:pPr algn="ctr" eaLnBrk="1" hangingPunct="1"/>
            <a:r>
              <a:rPr lang="zh-CN" altLang="en-US" sz="3200" b="1" dirty="0">
                <a:solidFill>
                  <a:srgbClr val="FFFFFF"/>
                </a:solidFill>
                <a:latin typeface="Arial" charset="0"/>
              </a:rPr>
              <a:t>她的孩子</a:t>
            </a:r>
            <a:r>
              <a:rPr lang="en-US" altLang="zh-CN" sz="3200" b="1" dirty="0">
                <a:solidFill>
                  <a:srgbClr val="FFFFFF"/>
                </a:solidFill>
                <a:latin typeface="Arial" charset="0"/>
              </a:rPr>
              <a:t>" (v. 1)</a:t>
            </a: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5" name="TextBox 24"/>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6" name="TextBox 25"/>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7" name="TextBox 26"/>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9" name="TextBox 28"/>
          <p:cNvSpPr txBox="1"/>
          <p:nvPr/>
        </p:nvSpPr>
        <p:spPr>
          <a:xfrm>
            <a:off x="2286000" y="2667000"/>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492405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7657" grpId="0" animBg="1" autoUpdateAnimBg="0"/>
      <p:bldP spid="25" grpId="0"/>
      <p:bldP spid="26" grpId="0"/>
      <p:bldP spid="27" grpId="0"/>
      <p:bldP spid="28" grpId="0"/>
      <p:bldP spid="29"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谁是那“被检选的夫人与她的孩子</a:t>
            </a:r>
            <a:r>
              <a:rPr lang="en-US" altLang="zh-CN" sz="2800" b="1" dirty="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309191" y="1484313"/>
            <a:ext cx="6647185" cy="4031873"/>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defRPr/>
            </a:pP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一个拟人化的形式为一个</a:t>
            </a:r>
            <a:r>
              <a:rPr lang="zh-CN" altLang="en-US"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地方教会 </a:t>
            </a:r>
          </a:p>
          <a:p>
            <a:pPr eaLnBrk="1" hangingPunct="1">
              <a:buFont typeface="Wingdings" charset="0"/>
              <a:buChar char="Ø"/>
              <a:defRPr/>
            </a:pPr>
            <a:endPar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居住在加利利的</a:t>
            </a:r>
            <a:r>
              <a:rPr lang="zh-CN" altLang="en-US"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圣女玛丽亚</a:t>
            </a: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t>
            </a:r>
          </a:p>
          <a:p>
            <a:pPr eaLnBrk="1" hangingPunct="1">
              <a:buFont typeface="Wingdings" charset="0"/>
              <a:buChar char="Ø"/>
              <a:defRPr/>
            </a:pPr>
            <a:endPar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或许是一名匿名妇女与她的孩子</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曾打开他们的家做礼拜和安置旅行中的传教者。</a:t>
            </a: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512" y="3929732"/>
            <a:ext cx="16002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4479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xEl>
                                              <p:pRg st="2" end="2"/>
                                            </p:txEl>
                                          </p:spTgt>
                                        </p:tgtEl>
                                        <p:attrNameLst>
                                          <p:attrName>style.visibility</p:attrName>
                                        </p:attrNameLst>
                                      </p:cBhvr>
                                      <p:to>
                                        <p:strVal val="visible"/>
                                      </p:to>
                                    </p:set>
                                    <p:anim calcmode="lin" valueType="num">
                                      <p:cBhvr additive="base">
                                        <p:cTn id="13" dur="500" fill="hold"/>
                                        <p:tgtEl>
                                          <p:spTgt spid="163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91">
                                            <p:txEl>
                                              <p:pRg st="4" end="4"/>
                                            </p:txEl>
                                          </p:spTgt>
                                        </p:tgtEl>
                                        <p:attrNameLst>
                                          <p:attrName>style.visibility</p:attrName>
                                        </p:attrNameLst>
                                      </p:cBhvr>
                                      <p:to>
                                        <p:strVal val="visible"/>
                                      </p:to>
                                    </p:set>
                                    <p:anim calcmode="lin" valueType="num">
                                      <p:cBhvr additive="base">
                                        <p:cTn id="19"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172E"/>
                </a:solidFill>
                <a:latin typeface="Arial" charset="0"/>
                <a:ea typeface="宋体" charset="0"/>
                <a:cs typeface="宋体" charset="0"/>
              </a:rPr>
              <a:t>在新约还没完成和在早期信徒之中完全流通之前，教会必须依靠旅行的传教者和老师来教导真理。</a:t>
            </a:r>
            <a:endParaRPr lang="en-US" altLang="zh-CN" sz="3600" b="1" dirty="0">
              <a:solidFill>
                <a:srgbClr val="00172E"/>
              </a:solidFill>
              <a:latin typeface="Arial" charset="0"/>
              <a:ea typeface="宋体" charset="0"/>
              <a:cs typeface="宋体"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172E"/>
                </a:solidFill>
                <a:latin typeface="Arial" charset="0"/>
                <a:ea typeface="宋体" charset="0"/>
                <a:cs typeface="宋体" charset="0"/>
              </a:rPr>
              <a:t>因为当时的旅店不安全，数量也很少</a:t>
            </a:r>
            <a:r>
              <a:rPr lang="en-US" altLang="zh-CN" sz="3600" b="1" dirty="0">
                <a:solidFill>
                  <a:srgbClr val="00172E"/>
                </a:solidFill>
                <a:latin typeface="Arial" charset="0"/>
                <a:ea typeface="宋体" charset="0"/>
                <a:cs typeface="宋体" charset="0"/>
              </a:rPr>
              <a:t>, </a:t>
            </a:r>
            <a:r>
              <a:rPr lang="zh-CN" altLang="en-US" sz="3600" b="1" dirty="0">
                <a:solidFill>
                  <a:srgbClr val="00172E"/>
                </a:solidFill>
                <a:latin typeface="Arial" charset="0"/>
                <a:ea typeface="宋体" charset="0"/>
                <a:cs typeface="宋体" charset="0"/>
              </a:rPr>
              <a:t>所以这些老师就和基督徒住在一起。</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场合</a:t>
            </a:r>
            <a:endParaRPr lang="en-US" sz="2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2967690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172E"/>
                </a:solidFill>
                <a:latin typeface="Arial" charset="0"/>
                <a:ea typeface="宋体" charset="0"/>
                <a:cs typeface="宋体" charset="0"/>
              </a:rPr>
              <a:t>一个难以回答的问题是</a:t>
            </a:r>
            <a:r>
              <a:rPr lang="en-US" altLang="zh-CN" sz="3600" b="1" dirty="0">
                <a:solidFill>
                  <a:srgbClr val="00172E"/>
                </a:solidFill>
                <a:latin typeface="Arial" charset="0"/>
                <a:ea typeface="宋体" charset="0"/>
                <a:cs typeface="宋体" charset="0"/>
              </a:rPr>
              <a:t>, “</a:t>
            </a:r>
            <a:r>
              <a:rPr lang="zh-CN" altLang="en-US" sz="3600" b="1" dirty="0">
                <a:solidFill>
                  <a:srgbClr val="00172E"/>
                </a:solidFill>
                <a:latin typeface="Arial" charset="0"/>
                <a:ea typeface="宋体" charset="0"/>
                <a:cs typeface="宋体" charset="0"/>
              </a:rPr>
              <a:t>要怎么知道哪位老师可被允许进入他</a:t>
            </a:r>
            <a:r>
              <a:rPr lang="en-US" altLang="zh-CN" sz="3600" b="1" dirty="0">
                <a:solidFill>
                  <a:srgbClr val="00172E"/>
                </a:solidFill>
                <a:latin typeface="Arial" charset="0"/>
                <a:ea typeface="宋体" charset="0"/>
                <a:cs typeface="宋体" charset="0"/>
              </a:rPr>
              <a:t>/</a:t>
            </a:r>
            <a:r>
              <a:rPr lang="zh-CN" altLang="en-US" sz="3600" b="1" dirty="0">
                <a:solidFill>
                  <a:srgbClr val="00172E"/>
                </a:solidFill>
                <a:latin typeface="Arial" charset="0"/>
                <a:ea typeface="宋体" charset="0"/>
                <a:cs typeface="宋体" charset="0"/>
              </a:rPr>
              <a:t>她的家呢</a:t>
            </a:r>
            <a:r>
              <a:rPr lang="en-US" altLang="zh-CN" sz="3600" b="1" dirty="0">
                <a:solidFill>
                  <a:srgbClr val="00172E"/>
                </a:solidFill>
                <a:latin typeface="Arial" charset="0"/>
                <a:ea typeface="宋体" charset="0"/>
                <a:cs typeface="宋体" charset="0"/>
              </a:rPr>
              <a:t>?" </a:t>
            </a: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 </a:t>
            </a:r>
            <a:r>
              <a:rPr lang="zh-CN" altLang="en-US" sz="3600" b="1" dirty="0">
                <a:solidFill>
                  <a:srgbClr val="00172E"/>
                </a:solidFill>
                <a:latin typeface="Arial" charset="0"/>
                <a:ea typeface="宋体" charset="0"/>
                <a:cs typeface="宋体" charset="0"/>
              </a:rPr>
              <a:t>约翰这封书信里针对这个问题作了个回应， 他命令一名好客的妇女，以“她的爱所设个极限” 来拒绝在安置假的老师或给他们任何鼓励。</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场合</a:t>
            </a:r>
            <a:endParaRPr lang="en-US" sz="2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1836316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443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“Blessing”</a:t>
            </a: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5580112" y="1772816"/>
            <a:ext cx="3563888" cy="4740582"/>
            <a:chOff x="5580112" y="1772816"/>
            <a:chExt cx="3563888" cy="4740582"/>
          </a:xfrm>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r>
                <a:rPr kumimoji="0" lang="zh-CN" alt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 一</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Mouth (=Man)</a:t>
              </a:r>
              <a:r>
                <a:rPr kumimoji="0" lang="en-US" sz="36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j-cs"/>
                </a:rPr>
                <a:t>口</a:t>
              </a:r>
              <a:endParaRPr kumimoji="0" lang="en-US" sz="5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Garden/Field</a:t>
              </a:r>
              <a:r>
                <a:rPr kumimoji="0" lang="zh-CN" alt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 田</a:t>
              </a:r>
              <a:endParaRPr kumimoji="0" lang="en-US" sz="5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580112" y="550535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Divine Prefix</a:t>
              </a:r>
              <a:r>
                <a:rPr kumimoji="0" lang="zh-CN" alt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 </a:t>
              </a:r>
              <a:endParaRPr kumimoji="0" lang="en-US" altLang="zh-CN"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神字旁</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Tree>
    <p:extLst>
      <p:ext uri="{BB962C8B-B14F-4D97-AF65-F5344CB8AC3E}">
        <p14:creationId xmlns:p14="http://schemas.microsoft.com/office/powerpoint/2010/main" val="30170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61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752600" y="228600"/>
            <a:ext cx="5029200"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平衡爱和真理</a:t>
            </a:r>
            <a:endParaRPr lang="en-US" sz="2800" b="1" dirty="0">
              <a:solidFill>
                <a:srgbClr val="FFFFFF"/>
              </a:solidFill>
              <a:latin typeface="Arial" charset="0"/>
              <a:ea typeface="ＭＳ Ｐゴシック" charset="0"/>
              <a:cs typeface="ＭＳ Ｐゴシック" charset="0"/>
            </a:endParaRPr>
          </a:p>
        </p:txBody>
      </p:sp>
      <p:sp>
        <p:nvSpPr>
          <p:cNvPr id="160770" name="Text Box 3"/>
          <p:cNvSpPr txBox="1">
            <a:spLocks noChangeArrowheads="1"/>
          </p:cNvSpPr>
          <p:nvPr/>
        </p:nvSpPr>
        <p:spPr bwMode="auto">
          <a:xfrm>
            <a:off x="7805663" y="44450"/>
            <a:ext cx="8034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charset="0"/>
              </a:rPr>
              <a:t>297 </a:t>
            </a:r>
          </a:p>
          <a:p>
            <a:pPr algn="ctr" eaLnBrk="1" hangingPunct="1"/>
            <a:r>
              <a:rPr lang="zh-CN" altLang="en-US" b="1" dirty="0">
                <a:solidFill>
                  <a:srgbClr val="000000"/>
                </a:solidFill>
                <a:latin typeface="Arial" charset="0"/>
              </a:rPr>
              <a:t>补充</a:t>
            </a:r>
            <a:endParaRPr lang="en-US" b="1" dirty="0">
              <a:solidFill>
                <a:srgbClr val="000000"/>
              </a:solidFill>
              <a:latin typeface="Arial" charset="0"/>
            </a:endParaRPr>
          </a:p>
        </p:txBody>
      </p:sp>
      <p:sp>
        <p:nvSpPr>
          <p:cNvPr id="29704" name="Text Box 8"/>
          <p:cNvSpPr txBox="1">
            <a:spLocks noChangeArrowheads="1"/>
          </p:cNvSpPr>
          <p:nvPr/>
        </p:nvSpPr>
        <p:spPr bwMode="auto">
          <a:xfrm>
            <a:off x="2146947" y="1209675"/>
            <a:ext cx="525015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00172E"/>
                </a:solidFill>
                <a:latin typeface="Arial" charset="0"/>
                <a:cs typeface="Arial" charset="0"/>
              </a:rPr>
              <a:t>“您所需要的只是爱</a:t>
            </a:r>
            <a:r>
              <a:rPr lang="en-US" altLang="zh-CN" sz="2800" b="1" dirty="0">
                <a:solidFill>
                  <a:srgbClr val="00172E"/>
                </a:solidFill>
                <a:latin typeface="Arial" charset="0"/>
                <a:cs typeface="Arial" charset="0"/>
              </a:rPr>
              <a:t>...” (</a:t>
            </a:r>
            <a:r>
              <a:rPr lang="zh-CN" altLang="en-US" sz="2800" b="1" dirty="0">
                <a:solidFill>
                  <a:srgbClr val="00172E"/>
                </a:solidFill>
                <a:latin typeface="Arial" charset="0"/>
                <a:cs typeface="Arial" charset="0"/>
              </a:rPr>
              <a:t>西皮四</a:t>
            </a:r>
            <a:r>
              <a:rPr lang="en-US" altLang="zh-CN" sz="2800" b="1" dirty="0">
                <a:solidFill>
                  <a:srgbClr val="00172E"/>
                </a:solidFill>
                <a:latin typeface="Arial" charset="0"/>
                <a:cs typeface="Arial" charset="0"/>
              </a:rPr>
              <a:t>) </a:t>
            </a:r>
          </a:p>
          <a:p>
            <a:pPr algn="ctr" eaLnBrk="1" hangingPunct="1"/>
            <a:r>
              <a:rPr lang="zh-CN" altLang="en-US" sz="2800" b="1" dirty="0">
                <a:solidFill>
                  <a:srgbClr val="00172E"/>
                </a:solidFill>
                <a:latin typeface="Arial" charset="0"/>
                <a:cs typeface="Arial" charset="0"/>
              </a:rPr>
              <a:t>您同意这说法吗</a:t>
            </a:r>
            <a:r>
              <a:rPr lang="en-US" altLang="zh-CN" sz="2800" b="1" dirty="0">
                <a:solidFill>
                  <a:srgbClr val="00172E"/>
                </a:solidFill>
                <a:latin typeface="Arial" charset="0"/>
                <a:cs typeface="Arial" charset="0"/>
              </a:rPr>
              <a:t>?</a:t>
            </a:r>
            <a:r>
              <a:rPr lang="zh-CN" altLang="en-US" sz="2800" b="1" dirty="0">
                <a:solidFill>
                  <a:srgbClr val="00172E"/>
                </a:solidFill>
                <a:latin typeface="Arial" charset="0"/>
                <a:cs typeface="Arial" charset="0"/>
              </a:rPr>
              <a:t>为什么呢</a:t>
            </a:r>
            <a:r>
              <a:rPr lang="en-US" altLang="zh-CN" sz="2800" b="1" dirty="0">
                <a:solidFill>
                  <a:srgbClr val="00172E"/>
                </a:solidFill>
                <a:latin typeface="Arial" charset="0"/>
                <a:cs typeface="Arial" charset="0"/>
              </a:rPr>
              <a:t>?</a:t>
            </a: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solidFill>
                <a:srgbClr val="DDDDDD"/>
              </a:solidFill>
              <a:latin typeface="Times New Roman" charset="0"/>
              <a:ea typeface="ＭＳ Ｐゴシック" charset="0"/>
            </a:endParaRPr>
          </a:p>
        </p:txBody>
      </p:sp>
      <p:grpSp>
        <p:nvGrpSpPr>
          <p:cNvPr id="2" name="Group 38"/>
          <p:cNvGrpSpPr>
            <a:grpSpLocks/>
          </p:cNvGrpSpPr>
          <p:nvPr/>
        </p:nvGrpSpPr>
        <p:grpSpPr bwMode="auto">
          <a:xfrm>
            <a:off x="3295649" y="2209800"/>
            <a:ext cx="2952750" cy="2017713"/>
            <a:chOff x="2029" y="1632"/>
            <a:chExt cx="1860" cy="1271"/>
          </a:xfrm>
        </p:grpSpPr>
        <p:pic>
          <p:nvPicPr>
            <p:cNvPr id="160793" name="Picture 11"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6361">
              <a:off x="2290" y="1703"/>
              <a:ext cx="155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794" name="Group 17"/>
            <p:cNvGrpSpPr>
              <a:grpSpLocks/>
            </p:cNvGrpSpPr>
            <p:nvPr/>
          </p:nvGrpSpPr>
          <p:grpSpPr bwMode="auto">
            <a:xfrm>
              <a:off x="2029" y="1680"/>
              <a:ext cx="884" cy="912"/>
              <a:chOff x="2029" y="1680"/>
              <a:chExt cx="884" cy="912"/>
            </a:xfrm>
          </p:grpSpPr>
          <p:pic>
            <p:nvPicPr>
              <p:cNvPr id="160798" name="Picture 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4"/>
              <p:cNvSpPr txBox="1">
                <a:spLocks noChangeArrowheads="1"/>
              </p:cNvSpPr>
              <p:nvPr/>
            </p:nvSpPr>
            <p:spPr bwMode="auto">
              <a:xfrm>
                <a:off x="2112" y="1824"/>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爱</a:t>
                </a:r>
                <a:endParaRPr lang="en-US" sz="3200" b="1" dirty="0">
                  <a:solidFill>
                    <a:srgbClr val="FFFFFF"/>
                  </a:solidFill>
                  <a:effectLst>
                    <a:outerShdw blurRad="38100" dist="38100" dir="2700000" algn="tl">
                      <a:srgbClr val="000000"/>
                    </a:outerShdw>
                  </a:effectLst>
                </a:endParaRPr>
              </a:p>
            </p:txBody>
          </p:sp>
        </p:grpSp>
        <p:grpSp>
          <p:nvGrpSpPr>
            <p:cNvPr id="160795" name="Group 16"/>
            <p:cNvGrpSpPr>
              <a:grpSpLocks/>
            </p:cNvGrpSpPr>
            <p:nvPr/>
          </p:nvGrpSpPr>
          <p:grpSpPr bwMode="auto">
            <a:xfrm>
              <a:off x="3120" y="1632"/>
              <a:ext cx="769" cy="948"/>
              <a:chOff x="3120" y="1584"/>
              <a:chExt cx="769" cy="948"/>
            </a:xfrm>
          </p:grpSpPr>
          <p:pic>
            <p:nvPicPr>
              <p:cNvPr id="160796" name="Picture 1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5"/>
              <p:cNvSpPr txBox="1">
                <a:spLocks noChangeArrowheads="1"/>
              </p:cNvSpPr>
              <p:nvPr/>
            </p:nvSpPr>
            <p:spPr bwMode="auto">
              <a:xfrm>
                <a:off x="3120" y="1824"/>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真理</a:t>
                </a:r>
                <a:endParaRPr lang="en-US" sz="3200" b="1" dirty="0">
                  <a:solidFill>
                    <a:srgbClr val="FFFFFF"/>
                  </a:solidFill>
                  <a:effectLst>
                    <a:outerShdw blurRad="38100" dist="38100" dir="2700000" algn="tl">
                      <a:srgbClr val="000000"/>
                    </a:outerShdw>
                  </a:effectLst>
                </a:endParaRPr>
              </a:p>
            </p:txBody>
          </p:sp>
        </p:grpSp>
      </p:grpSp>
      <p:grpSp>
        <p:nvGrpSpPr>
          <p:cNvPr id="5" name="Group 39"/>
          <p:cNvGrpSpPr>
            <a:grpSpLocks/>
          </p:cNvGrpSpPr>
          <p:nvPr/>
        </p:nvGrpSpPr>
        <p:grpSpPr bwMode="auto">
          <a:xfrm>
            <a:off x="762000" y="4254500"/>
            <a:ext cx="2908300" cy="2254250"/>
            <a:chOff x="280" y="2644"/>
            <a:chExt cx="1832" cy="1420"/>
          </a:xfrm>
        </p:grpSpPr>
        <p:pic>
          <p:nvPicPr>
            <p:cNvPr id="160786" name="Picture 18"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78630">
              <a:off x="562" y="2864"/>
              <a:ext cx="155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787" name="Group 19"/>
            <p:cNvGrpSpPr>
              <a:grpSpLocks/>
            </p:cNvGrpSpPr>
            <p:nvPr/>
          </p:nvGrpSpPr>
          <p:grpSpPr bwMode="auto">
            <a:xfrm rot="-1184991">
              <a:off x="280" y="3051"/>
              <a:ext cx="884" cy="912"/>
              <a:chOff x="2029" y="1680"/>
              <a:chExt cx="884" cy="912"/>
            </a:xfrm>
          </p:grpSpPr>
          <p:pic>
            <p:nvPicPr>
              <p:cNvPr id="160791" name="Picture 20"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21"/>
              <p:cNvSpPr txBox="1">
                <a:spLocks noChangeArrowheads="1"/>
              </p:cNvSpPr>
              <p:nvPr/>
            </p:nvSpPr>
            <p:spPr bwMode="auto">
              <a:xfrm>
                <a:off x="2250" y="1817"/>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爱</a:t>
                </a:r>
                <a:endParaRPr lang="en-US" sz="3200" b="1" dirty="0">
                  <a:solidFill>
                    <a:srgbClr val="FFFFFF"/>
                  </a:solidFill>
                  <a:effectLst>
                    <a:outerShdw blurRad="38100" dist="38100" dir="2700000" algn="tl">
                      <a:srgbClr val="000000"/>
                    </a:outerShdw>
                  </a:effectLst>
                </a:endParaRPr>
              </a:p>
            </p:txBody>
          </p:sp>
        </p:grpSp>
        <p:grpSp>
          <p:nvGrpSpPr>
            <p:cNvPr id="160788" name="Group 22"/>
            <p:cNvGrpSpPr>
              <a:grpSpLocks/>
            </p:cNvGrpSpPr>
            <p:nvPr/>
          </p:nvGrpSpPr>
          <p:grpSpPr bwMode="auto">
            <a:xfrm rot="-1184991">
              <a:off x="1331" y="2644"/>
              <a:ext cx="721" cy="948"/>
              <a:chOff x="3168" y="1584"/>
              <a:chExt cx="721" cy="948"/>
            </a:xfrm>
          </p:grpSpPr>
          <p:pic>
            <p:nvPicPr>
              <p:cNvPr id="160789" name="Picture 2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0" name="Text Box 24"/>
              <p:cNvSpPr txBox="1">
                <a:spLocks noChangeArrowheads="1"/>
              </p:cNvSpPr>
              <p:nvPr/>
            </p:nvSpPr>
            <p:spPr bwMode="auto">
              <a:xfrm>
                <a:off x="3187" y="1821"/>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真理</a:t>
                </a:r>
                <a:endParaRPr lang="en-US" sz="3200" b="1" dirty="0">
                  <a:solidFill>
                    <a:srgbClr val="FFFFFF"/>
                  </a:solidFill>
                  <a:effectLst>
                    <a:outerShdw blurRad="38100" dist="38100" dir="2700000" algn="tl">
                      <a:srgbClr val="000000"/>
                    </a:outerShdw>
                  </a:effectLst>
                </a:endParaRPr>
              </a:p>
            </p:txBody>
          </p:sp>
        </p:grpSp>
      </p:grpSp>
      <p:grpSp>
        <p:nvGrpSpPr>
          <p:cNvPr id="8" name="Group 40"/>
          <p:cNvGrpSpPr>
            <a:grpSpLocks/>
          </p:cNvGrpSpPr>
          <p:nvPr/>
        </p:nvGrpSpPr>
        <p:grpSpPr bwMode="auto">
          <a:xfrm>
            <a:off x="6095999" y="4267200"/>
            <a:ext cx="2847975" cy="2316163"/>
            <a:chOff x="3835" y="2730"/>
            <a:chExt cx="1794" cy="1459"/>
          </a:xfrm>
        </p:grpSpPr>
        <p:pic>
          <p:nvPicPr>
            <p:cNvPr id="160779" name="Picture 25"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12268">
              <a:off x="3970" y="2989"/>
              <a:ext cx="155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780" name="Group 26"/>
            <p:cNvGrpSpPr>
              <a:grpSpLocks/>
            </p:cNvGrpSpPr>
            <p:nvPr/>
          </p:nvGrpSpPr>
          <p:grpSpPr bwMode="auto">
            <a:xfrm rot="1505907">
              <a:off x="3835" y="2730"/>
              <a:ext cx="884" cy="912"/>
              <a:chOff x="2029" y="1680"/>
              <a:chExt cx="884" cy="912"/>
            </a:xfrm>
          </p:grpSpPr>
          <p:pic>
            <p:nvPicPr>
              <p:cNvPr id="160784" name="Picture 2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4" name="Text Box 28"/>
              <p:cNvSpPr txBox="1">
                <a:spLocks noChangeArrowheads="1"/>
              </p:cNvSpPr>
              <p:nvPr/>
            </p:nvSpPr>
            <p:spPr bwMode="auto">
              <a:xfrm>
                <a:off x="2248" y="1822"/>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爱</a:t>
                </a:r>
                <a:endParaRPr lang="en-US" sz="3200" b="1" dirty="0">
                  <a:solidFill>
                    <a:srgbClr val="FFFFFF"/>
                  </a:solidFill>
                  <a:effectLst>
                    <a:outerShdw blurRad="38100" dist="38100" dir="2700000" algn="tl">
                      <a:srgbClr val="000000"/>
                    </a:outerShdw>
                  </a:effectLst>
                </a:endParaRPr>
              </a:p>
            </p:txBody>
          </p:sp>
        </p:grpSp>
        <p:grpSp>
          <p:nvGrpSpPr>
            <p:cNvPr id="160781" name="Group 29"/>
            <p:cNvGrpSpPr>
              <a:grpSpLocks/>
            </p:cNvGrpSpPr>
            <p:nvPr/>
          </p:nvGrpSpPr>
          <p:grpSpPr bwMode="auto">
            <a:xfrm rot="1505907">
              <a:off x="4908" y="3142"/>
              <a:ext cx="721" cy="948"/>
              <a:chOff x="3168" y="1584"/>
              <a:chExt cx="721" cy="948"/>
            </a:xfrm>
          </p:grpSpPr>
          <p:pic>
            <p:nvPicPr>
              <p:cNvPr id="160782" name="Picture 30"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7" name="Text Box 31"/>
              <p:cNvSpPr txBox="1">
                <a:spLocks noChangeArrowheads="1"/>
              </p:cNvSpPr>
              <p:nvPr/>
            </p:nvSpPr>
            <p:spPr bwMode="auto">
              <a:xfrm>
                <a:off x="3183" y="1822"/>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真理</a:t>
                </a:r>
                <a:endParaRPr lang="en-US" sz="3200" b="1" dirty="0">
                  <a:solidFill>
                    <a:srgbClr val="FFFFFF"/>
                  </a:solidFill>
                  <a:effectLst>
                    <a:outerShdw blurRad="38100" dist="38100" dir="2700000" algn="tl">
                      <a:srgbClr val="000000"/>
                    </a:outerShdw>
                  </a:effectLst>
                </a:endParaRPr>
              </a:p>
            </p:txBody>
          </p:sp>
        </p:grpSp>
      </p:grpSp>
      <p:sp>
        <p:nvSpPr>
          <p:cNvPr id="29731" name="Text Box 35"/>
          <p:cNvSpPr txBox="1">
            <a:spLocks noChangeArrowheads="1"/>
          </p:cNvSpPr>
          <p:nvPr/>
        </p:nvSpPr>
        <p:spPr bwMode="auto">
          <a:xfrm rot="-1215952">
            <a:off x="1032213" y="4051370"/>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dirty="0">
                <a:solidFill>
                  <a:srgbClr val="CC0000"/>
                </a:solidFill>
                <a:latin typeface="Impact" charset="0"/>
              </a:rPr>
              <a:t>肉麻</a:t>
            </a:r>
            <a:endParaRPr lang="en-US" sz="4000" dirty="0">
              <a:solidFill>
                <a:srgbClr val="CC0000"/>
              </a:solidFill>
              <a:latin typeface="Impact" charset="0"/>
            </a:endParaRPr>
          </a:p>
        </p:txBody>
      </p:sp>
      <p:sp>
        <p:nvSpPr>
          <p:cNvPr id="29732" name="Text Box 36"/>
          <p:cNvSpPr txBox="1">
            <a:spLocks noChangeArrowheads="1"/>
          </p:cNvSpPr>
          <p:nvPr/>
        </p:nvSpPr>
        <p:spPr bwMode="auto">
          <a:xfrm rot="1567022">
            <a:off x="7222669" y="3976757"/>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dirty="0">
                <a:solidFill>
                  <a:srgbClr val="CC0000"/>
                </a:solidFill>
                <a:latin typeface="Impact" charset="0"/>
              </a:rPr>
              <a:t>严厉</a:t>
            </a:r>
            <a:endParaRPr lang="en-US" sz="4000" dirty="0">
              <a:solidFill>
                <a:srgbClr val="CC0000"/>
              </a:solidFill>
              <a:latin typeface="Impact" charset="0"/>
            </a:endParaRPr>
          </a:p>
        </p:txBody>
      </p:sp>
      <p:sp>
        <p:nvSpPr>
          <p:cNvPr id="29733" name="Text Box 37"/>
          <p:cNvSpPr txBox="1">
            <a:spLocks noChangeArrowheads="1"/>
          </p:cNvSpPr>
          <p:nvPr/>
        </p:nvSpPr>
        <p:spPr bwMode="auto">
          <a:xfrm>
            <a:off x="3825875" y="4013200"/>
            <a:ext cx="2193925"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dirty="0">
                <a:solidFill>
                  <a:srgbClr val="CC0000"/>
                </a:solidFill>
                <a:latin typeface="Impact" charset="0"/>
              </a:rPr>
              <a:t>平衡</a:t>
            </a:r>
            <a:endParaRPr lang="en-US" sz="4000" dirty="0">
              <a:solidFill>
                <a:srgbClr val="CC0000"/>
              </a:solidFill>
              <a:latin typeface="Impact" charset="0"/>
            </a:endParaRPr>
          </a:p>
        </p:txBody>
      </p:sp>
    </p:spTree>
    <p:extLst>
      <p:ext uri="{BB962C8B-B14F-4D97-AF65-F5344CB8AC3E}">
        <p14:creationId xmlns:p14="http://schemas.microsoft.com/office/powerpoint/2010/main" val="157866745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29704">
                                            <p:txEl>
                                              <p:pRg st="1" end="1"/>
                                            </p:txEl>
                                          </p:spTgt>
                                        </p:tgtEl>
                                        <p:attrNameLst>
                                          <p:attrName>style.visibility</p:attrName>
                                        </p:attrNameLst>
                                      </p:cBhvr>
                                      <p:to>
                                        <p:strVal val="visible"/>
                                      </p:to>
                                    </p:set>
                                    <p:animEffect transition="in" filter="fade">
                                      <p:cBhvr>
                                        <p:cTn id="17" dur="770" decel="100000"/>
                                        <p:tgtEl>
                                          <p:spTgt spid="29704">
                                            <p:txEl>
                                              <p:pRg st="1" end="1"/>
                                            </p:txEl>
                                          </p:spTgt>
                                        </p:tgtEl>
                                      </p:cBhvr>
                                    </p:animEffect>
                                    <p:animScale>
                                      <p:cBhvr>
                                        <p:cTn id="18" dur="770" decel="100000"/>
                                        <p:tgtEl>
                                          <p:spTgt spid="29704">
                                            <p:txEl>
                                              <p:pRg st="1" end="1"/>
                                            </p:txEl>
                                          </p:spTgt>
                                        </p:tgtEl>
                                      </p:cBhvr>
                                      <p:from x="10000" y="10000"/>
                                      <p:to x="200000" y="450000"/>
                                    </p:animScale>
                                    <p:animScale>
                                      <p:cBhvr>
                                        <p:cTn id="19" dur="1230" accel="100000" fill="hold">
                                          <p:stCondLst>
                                            <p:cond delay="770"/>
                                          </p:stCondLst>
                                        </p:cTn>
                                        <p:tgtEl>
                                          <p:spTgt spid="29704">
                                            <p:txEl>
                                              <p:pRg st="1" end="1"/>
                                            </p:txEl>
                                          </p:spTgt>
                                        </p:tgtEl>
                                      </p:cBhvr>
                                      <p:from x="200000" y="450000"/>
                                      <p:to x="100000" y="100000"/>
                                    </p:animScale>
                                    <p:set>
                                      <p:cBhvr>
                                        <p:cTn id="20" dur="770" fill="hold"/>
                                        <p:tgtEl>
                                          <p:spTgt spid="29704">
                                            <p:txEl>
                                              <p:pRg st="1" end="1"/>
                                            </p:txEl>
                                          </p:spTgt>
                                        </p:tgtEl>
                                        <p:attrNameLst>
                                          <p:attrName>ppt_x</p:attrName>
                                        </p:attrNameLst>
                                      </p:cBhvr>
                                      <p:to>
                                        <p:strVal val="(0.5)"/>
                                      </p:to>
                                    </p:set>
                                    <p:anim from="(0.5)" to="(#ppt_x)" calcmode="lin" valueType="num">
                                      <p:cBhvr>
                                        <p:cTn id="21" dur="1230" accel="100000" fill="hold">
                                          <p:stCondLst>
                                            <p:cond delay="770"/>
                                          </p:stCondLst>
                                        </p:cTn>
                                        <p:tgtEl>
                                          <p:spTgt spid="29704">
                                            <p:txEl>
                                              <p:pRg st="1" end="1"/>
                                            </p:txEl>
                                          </p:spTgt>
                                        </p:tgtEl>
                                        <p:attrNameLst>
                                          <p:attrName>ppt_x</p:attrName>
                                        </p:attrNameLst>
                                      </p:cBhvr>
                                    </p:anim>
                                    <p:set>
                                      <p:cBhvr>
                                        <p:cTn id="22" dur="770" fill="hold"/>
                                        <p:tgtEl>
                                          <p:spTgt spid="29704">
                                            <p:txEl>
                                              <p:pRg st="1" end="1"/>
                                            </p:txEl>
                                          </p:spTgt>
                                        </p:tgtEl>
                                        <p:attrNameLst>
                                          <p:attrName>ppt_y</p:attrName>
                                        </p:attrNameLst>
                                      </p:cBhvr>
                                      <p:to>
                                        <p:strVal val="(#ppt_y+0.4)"/>
                                      </p:to>
                                    </p:set>
                                    <p:anim from="(#ppt_y+0.4)" to="(#ppt_y)" calcmode="lin" valueType="num">
                                      <p:cBhvr>
                                        <p:cTn id="23" dur="1230" accel="100000" fill="hold">
                                          <p:stCondLst>
                                            <p:cond delay="770"/>
                                          </p:stCondLst>
                                        </p:cTn>
                                        <p:tgtEl>
                                          <p:spTgt spid="29704">
                                            <p:txEl>
                                              <p:pRg st="1" end="1"/>
                                            </p:txEl>
                                          </p:spTgt>
                                        </p:tgtEl>
                                        <p:attrNameLst>
                                          <p:attrName>ppt_y</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9731"/>
                                        </p:tgtEl>
                                        <p:attrNameLst>
                                          <p:attrName>style.visibility</p:attrName>
                                        </p:attrNameLst>
                                      </p:cBhvr>
                                      <p:to>
                                        <p:strVal val="visible"/>
                                      </p:to>
                                    </p:set>
                                    <p:animEffect transition="in" filter="dissolve">
                                      <p:cBhvr>
                                        <p:cTn id="38" dur="500"/>
                                        <p:tgtEl>
                                          <p:spTgt spid="297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9732"/>
                                        </p:tgtEl>
                                        <p:attrNameLst>
                                          <p:attrName>style.visibility</p:attrName>
                                        </p:attrNameLst>
                                      </p:cBhvr>
                                      <p:to>
                                        <p:strVal val="visible"/>
                                      </p:to>
                                    </p:set>
                                    <p:animEffect transition="in" filter="dissolve">
                                      <p:cBhvr>
                                        <p:cTn id="43" dur="500"/>
                                        <p:tgtEl>
                                          <p:spTgt spid="2973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dissolve">
                                      <p:cBhvr>
                                        <p:cTn id="48" dur="500"/>
                                        <p:tgtEl>
                                          <p:spTgt spid="2"/>
                                        </p:tgtEl>
                                      </p:cBhvr>
                                    </p:animEffect>
                                  </p:childTnLst>
                                </p:cTn>
                              </p:par>
                            </p:childTnLst>
                          </p:cTn>
                        </p:par>
                        <p:par>
                          <p:cTn id="49" fill="hold" nodeType="with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9733"/>
                                        </p:tgtEl>
                                        <p:attrNameLst>
                                          <p:attrName>style.visibility</p:attrName>
                                        </p:attrNameLst>
                                      </p:cBhvr>
                                      <p:to>
                                        <p:strVal val="visible"/>
                                      </p:to>
                                    </p:set>
                                    <p:animEffect transition="in" filter="dissolve">
                                      <p:cBhvr>
                                        <p:cTn id="52" dur="500"/>
                                        <p:tgtEl>
                                          <p:spTgt spid="29733"/>
                                        </p:tgtEl>
                                      </p:cBhvr>
                                    </p:animEffect>
                                  </p:childTnLst>
                                </p:cTn>
                              </p:par>
                            </p:childTnLst>
                          </p:cTn>
                        </p:par>
                        <p:par>
                          <p:cTn id="53" fill="hold" nodeType="withGroup">
                            <p:stCondLst>
                              <p:cond delay="1000"/>
                            </p:stCondLst>
                            <p:childTnLst>
                              <p:par>
                                <p:cTn id="54" presetID="9" presetClass="entr" presetSubtype="0" fill="hold" grpId="0" nodeType="afterEffect">
                                  <p:stCondLst>
                                    <p:cond delay="0"/>
                                  </p:stCondLst>
                                  <p:childTnLst>
                                    <p:set>
                                      <p:cBhvr>
                                        <p:cTn id="55" dur="1" fill="hold">
                                          <p:stCondLst>
                                            <p:cond delay="0"/>
                                          </p:stCondLst>
                                        </p:cTn>
                                        <p:tgtEl>
                                          <p:spTgt spid="29698"/>
                                        </p:tgtEl>
                                        <p:attrNameLst>
                                          <p:attrName>style.visibility</p:attrName>
                                        </p:attrNameLst>
                                      </p:cBhvr>
                                      <p:to>
                                        <p:strVal val="visible"/>
                                      </p:to>
                                    </p:set>
                                    <p:animEffect transition="in" filter="dissolve">
                                      <p:cBhvr>
                                        <p:cTn id="56"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我这作长老的，写信给蒙拣选的夫人和她的儿女。你们是我在真理中所爱的；不单是我，凡认识真理的， </a:t>
            </a:r>
            <a:r>
              <a:rPr lang="en-US" altLang="zh-CN" sz="3600" b="1" baseline="30000" dirty="0">
                <a:effectLst>
                  <a:glow rad="127000">
                    <a:schemeClr val="tx1"/>
                  </a:glow>
                </a:effectLst>
                <a:latin typeface="Arial" charset="0"/>
                <a:ea typeface="ＭＳ Ｐゴシック" charset="0"/>
                <a:cs typeface="ＭＳ Ｐゴシック" charset="0"/>
              </a:rPr>
              <a:t>2</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也因为真理的缘故爱你们。这真理在我们里面，也必与我们同在，直到永远。</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约贰</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31556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愿恩惠、怜悯、平安，从父　神和他儿子耶稣基督在真理和爱中与我们同在。</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4</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我看见你的儿女中，有人照着我们从父领受的命令在真理中行事，我就非常欣慰。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3-4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7210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夫人哪，我现在请求你，我们要彼此相爱。我写给你的，不是一条新命令，而是我们从起初就有的。 </a:t>
            </a:r>
            <a:r>
              <a:rPr lang="en-US" altLang="zh-CN" sz="3600" b="1" baseline="30000" dirty="0">
                <a:effectLst>
                  <a:glow rad="127000">
                    <a:schemeClr val="tx1"/>
                  </a:glow>
                </a:effectLst>
                <a:latin typeface="Arial" charset="0"/>
                <a:ea typeface="ＭＳ Ｐゴシック" charset="0"/>
                <a:cs typeface="ＭＳ Ｐゴシック" charset="0"/>
              </a:rPr>
              <a:t>6</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我们要照着他的命令行事，这就是爱。你们从起初所听见的那命令，就是要你们凭着爱心行事。</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5-6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3867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dirty="0">
                <a:solidFill>
                  <a:srgbClr val="FFFFFF"/>
                </a:solidFill>
                <a:latin typeface="Times New Roman" charset="0"/>
                <a:ea typeface="ＭＳ Ｐゴシック" charset="0"/>
                <a:cs typeface="Times New Roman" charset="0"/>
              </a:rPr>
              <a:t>"</a:t>
            </a:r>
            <a:r>
              <a:rPr lang="zh-CN" altLang="en-US" sz="4000" b="1" dirty="0">
                <a:solidFill>
                  <a:srgbClr val="FFFFFF"/>
                </a:solidFill>
                <a:latin typeface="Times New Roman" charset="0"/>
                <a:ea typeface="ＭＳ Ｐゴシック" charset="0"/>
                <a:cs typeface="Times New Roman" charset="0"/>
              </a:rPr>
              <a:t>圣徒有缺乏的，就要接济；客旅要热诚地款待。</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r>
              <a:rPr lang="en-US" sz="4000" b="1" dirty="0" err="1">
                <a:solidFill>
                  <a:srgbClr val="FFFFFF"/>
                </a:solidFill>
                <a:latin typeface="Times New Roman" charset="0"/>
                <a:ea typeface="ＭＳ Ｐゴシック" charset="0"/>
                <a:cs typeface="Times New Roman" charset="0"/>
              </a:rPr>
              <a:t>罗马书</a:t>
            </a:r>
            <a:r>
              <a:rPr lang="en-US" sz="3200" b="1" dirty="0">
                <a:solidFill>
                  <a:srgbClr val="FFFFFF"/>
                </a:solidFill>
                <a:latin typeface="Times New Roman" charset="0"/>
                <a:ea typeface="ＭＳ Ｐゴシック" charset="0"/>
                <a:cs typeface="Times New Roman" charset="0"/>
              </a:rPr>
              <a:t> 12:13  (</a:t>
            </a:r>
            <a:r>
              <a:rPr lang="en-US" sz="3200" b="1" dirty="0" err="1">
                <a:solidFill>
                  <a:srgbClr val="FFFFFF"/>
                </a:solidFill>
                <a:latin typeface="Times New Roman" charset="0"/>
                <a:ea typeface="ＭＳ Ｐゴシック" charset="0"/>
                <a:cs typeface="Times New Roman" charset="0"/>
              </a:rPr>
              <a:t>新译本</a:t>
            </a:r>
            <a:r>
              <a:rPr lang="en-US" sz="3200" b="1" dirty="0">
                <a:solidFill>
                  <a:srgbClr val="FFFFFF"/>
                </a:solidFill>
                <a:latin typeface="Times New Roman" charset="0"/>
                <a:ea typeface="ＭＳ Ｐゴシック" charset="0"/>
                <a:cs typeface="Times New Roman" charset="0"/>
              </a:rPr>
              <a:t>)</a:t>
            </a:r>
          </a:p>
        </p:txBody>
      </p:sp>
      <p:sp>
        <p:nvSpPr>
          <p:cNvPr id="627716" name="Text Box 4"/>
          <p:cNvSpPr txBox="1">
            <a:spLocks noChangeArrowheads="1"/>
          </p:cNvSpPr>
          <p:nvPr/>
        </p:nvSpPr>
        <p:spPr bwMode="auto">
          <a:xfrm>
            <a:off x="685800" y="5255737"/>
            <a:ext cx="7924800" cy="144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dirty="0">
                <a:solidFill>
                  <a:srgbClr val="FFFFFF"/>
                </a:solidFill>
                <a:latin typeface="Times New Roman" charset="0"/>
                <a:ea typeface="ＭＳ Ｐゴシック" charset="0"/>
                <a:cs typeface="Times New Roman" charset="0"/>
              </a:rPr>
              <a:t>"</a:t>
            </a:r>
            <a:r>
              <a:rPr lang="zh-CN" altLang="en-US" sz="4000" b="1" dirty="0">
                <a:solidFill>
                  <a:srgbClr val="FFFFFF"/>
                </a:solidFill>
                <a:latin typeface="Times New Roman" charset="0"/>
                <a:ea typeface="ＭＳ Ｐゴシック" charset="0"/>
                <a:cs typeface="Times New Roman" charset="0"/>
              </a:rPr>
              <a:t>你们要互相接待，不发怨言</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lgn="ctr">
              <a:spcBef>
                <a:spcPct val="50000"/>
              </a:spcBef>
              <a:defRPr/>
            </a:pPr>
            <a:r>
              <a:rPr lang="en-US" sz="3200" b="1" dirty="0" err="1">
                <a:solidFill>
                  <a:srgbClr val="FFFFFF"/>
                </a:solidFill>
                <a:latin typeface="Times New Roman" charset="0"/>
                <a:ea typeface="ＭＳ Ｐゴシック" charset="0"/>
                <a:cs typeface="Times New Roman" charset="0"/>
              </a:rPr>
              <a:t>彼得前书</a:t>
            </a:r>
            <a:r>
              <a:rPr lang="en-US" b="1" dirty="0">
                <a:solidFill>
                  <a:srgbClr val="FFFFFF"/>
                </a:solidFill>
                <a:latin typeface="Times New Roman" charset="0"/>
                <a:ea typeface="ＭＳ Ｐゴシック" charset="0"/>
                <a:cs typeface="Times New Roman" charset="0"/>
              </a:rPr>
              <a:t> 4:9 (</a:t>
            </a:r>
            <a:r>
              <a:rPr lang="en-US" b="1" dirty="0" err="1">
                <a:solidFill>
                  <a:srgbClr val="FFFFFF"/>
                </a:solidFill>
                <a:latin typeface="Times New Roman" charset="0"/>
                <a:ea typeface="ＭＳ Ｐゴシック" charset="0"/>
                <a:cs typeface="Times New Roman" charset="0"/>
              </a:rPr>
              <a:t>新译本</a:t>
            </a:r>
            <a:r>
              <a:rPr lang="en-US" b="1" dirty="0">
                <a:solidFill>
                  <a:srgbClr val="FFFFFF"/>
                </a:solidFill>
                <a:latin typeface="Times New Roman" charset="0"/>
                <a:ea typeface="ＭＳ Ｐゴシック" charset="0"/>
                <a:cs typeface="Times New Roman" charset="0"/>
              </a:rPr>
              <a:t>)</a:t>
            </a:r>
          </a:p>
        </p:txBody>
      </p:sp>
      <p:sp>
        <p:nvSpPr>
          <p:cNvPr id="627717" name="Text Box 5"/>
          <p:cNvSpPr txBox="1">
            <a:spLocks noChangeArrowheads="1"/>
          </p:cNvSpPr>
          <p:nvPr/>
        </p:nvSpPr>
        <p:spPr bwMode="auto">
          <a:xfrm>
            <a:off x="2051720" y="3048000"/>
            <a:ext cx="7096472" cy="1323439"/>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ru-RU"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r>
              <a:rPr lang="zh-CN" altLang="en-US"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监督者必须是</a:t>
            </a:r>
            <a:r>
              <a:rPr lang="en-US" altLang="zh-CN"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r>
              <a:rPr lang="zh-CN" altLang="en-US"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好客的</a:t>
            </a:r>
            <a:r>
              <a:rPr lang="ru-RU"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r>
              <a:rPr lang="en-US"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     </a:t>
            </a:r>
            <a:r>
              <a:rPr lang="en-US" sz="4000" b="1" dirty="0" err="1">
                <a:solidFill>
                  <a:srgbClr val="FFFFFF"/>
                </a:solidFill>
                <a:effectLst>
                  <a:outerShdw blurRad="38100" dist="38100" dir="2700000" algn="tl">
                    <a:srgbClr val="000000"/>
                  </a:outerShdw>
                </a:effectLst>
                <a:latin typeface="Times New Roman" charset="0"/>
                <a:ea typeface="ＭＳ Ｐゴシック" charset="0"/>
                <a:cs typeface="Times New Roman" charset="0"/>
              </a:rPr>
              <a:t>提摩太前书</a:t>
            </a:r>
            <a:r>
              <a:rPr lang="en-US" sz="32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 3:2 (</a:t>
            </a:r>
            <a:r>
              <a:rPr lang="en-US" sz="3200" b="1" dirty="0" err="1">
                <a:solidFill>
                  <a:srgbClr val="FFFFFF"/>
                </a:solidFill>
                <a:effectLst>
                  <a:outerShdw blurRad="38100" dist="38100" dir="2700000" algn="tl">
                    <a:srgbClr val="000000"/>
                  </a:outerShdw>
                </a:effectLst>
                <a:latin typeface="Times New Roman" charset="0"/>
                <a:ea typeface="ＭＳ Ｐゴシック" charset="0"/>
                <a:cs typeface="Times New Roman" charset="0"/>
              </a:rPr>
              <a:t>新译本</a:t>
            </a:r>
            <a:r>
              <a:rPr lang="en-US" sz="32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p>
        </p:txBody>
      </p:sp>
    </p:spTree>
    <p:extLst>
      <p:ext uri="{BB962C8B-B14F-4D97-AF65-F5344CB8AC3E}">
        <p14:creationId xmlns:p14="http://schemas.microsoft.com/office/powerpoint/2010/main" val="2537893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8739" name="Text Box 3"/>
          <p:cNvSpPr txBox="1">
            <a:spLocks noChangeArrowheads="1"/>
          </p:cNvSpPr>
          <p:nvPr/>
        </p:nvSpPr>
        <p:spPr bwMode="auto">
          <a:xfrm>
            <a:off x="1676400" y="3429000"/>
            <a:ext cx="7467600" cy="3477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dirty="0">
                <a:solidFill>
                  <a:srgbClr val="FFFFFF"/>
                </a:solidFill>
                <a:latin typeface="Times New Roman" charset="0"/>
                <a:ea typeface="ＭＳ Ｐゴシック" charset="0"/>
                <a:cs typeface="Times New Roman" charset="0"/>
              </a:rPr>
              <a:t>"</a:t>
            </a:r>
            <a:r>
              <a:rPr lang="zh-CN" altLang="en-US" sz="4000" b="1" dirty="0">
                <a:solidFill>
                  <a:srgbClr val="FFFFFF"/>
                </a:solidFill>
                <a:latin typeface="Times New Roman" charset="0"/>
                <a:ea typeface="ＭＳ Ｐゴシック" charset="0"/>
                <a:cs typeface="Times New Roman" charset="0"/>
              </a:rPr>
              <a:t>不要忘了用爱心接待人，</a:t>
            </a:r>
            <a:endParaRPr lang="en-US" altLang="zh-CN" sz="4000" b="1" dirty="0">
              <a:solidFill>
                <a:srgbClr val="FFFFFF"/>
              </a:solidFill>
              <a:latin typeface="Times New Roman" charset="0"/>
              <a:ea typeface="ＭＳ Ｐゴシック" charset="0"/>
              <a:cs typeface="Times New Roman" charset="0"/>
            </a:endParaRPr>
          </a:p>
          <a:p>
            <a:pPr>
              <a:spcBef>
                <a:spcPct val="50000"/>
              </a:spcBef>
              <a:defRPr/>
            </a:pPr>
            <a:r>
              <a:rPr lang="zh-CN" altLang="en-US" sz="4000" b="1" dirty="0">
                <a:solidFill>
                  <a:srgbClr val="FFFFFF"/>
                </a:solidFill>
                <a:latin typeface="Times New Roman" charset="0"/>
                <a:ea typeface="ＭＳ Ｐゴシック" charset="0"/>
                <a:cs typeface="Times New Roman" charset="0"/>
              </a:rPr>
              <a:t>有人就是这样作，</a:t>
            </a:r>
            <a:endParaRPr lang="en-US" altLang="zh-CN" sz="4000" b="1" dirty="0">
              <a:solidFill>
                <a:srgbClr val="FFFFFF"/>
              </a:solidFill>
              <a:latin typeface="Times New Roman" charset="0"/>
              <a:ea typeface="ＭＳ Ｐゴシック" charset="0"/>
              <a:cs typeface="Times New Roman" charset="0"/>
            </a:endParaRPr>
          </a:p>
          <a:p>
            <a:pPr>
              <a:spcBef>
                <a:spcPct val="50000"/>
              </a:spcBef>
              <a:defRPr/>
            </a:pPr>
            <a:r>
              <a:rPr lang="zh-CN" altLang="en-US" sz="4000" b="1" dirty="0">
                <a:solidFill>
                  <a:srgbClr val="FFFFFF"/>
                </a:solidFill>
                <a:latin typeface="Times New Roman" charset="0"/>
                <a:ea typeface="ＭＳ Ｐゴシック" charset="0"/>
                <a:cs typeface="Times New Roman" charset="0"/>
              </a:rPr>
              <a:t>在无意中就款待了天使。</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lgn="r">
              <a:spcBef>
                <a:spcPct val="50000"/>
              </a:spcBef>
              <a:defRPr/>
            </a:pPr>
            <a:r>
              <a:rPr lang="zh-CN" altLang="en-US" sz="3200" b="1" dirty="0">
                <a:solidFill>
                  <a:srgbClr val="FFFFFF"/>
                </a:solidFill>
                <a:latin typeface="Times New Roman" charset="0"/>
                <a:ea typeface="ＭＳ Ｐゴシック" charset="0"/>
                <a:cs typeface="Times New Roman" charset="0"/>
              </a:rPr>
              <a:t>希伯来 </a:t>
            </a:r>
            <a:r>
              <a:rPr lang="en-US" sz="3200" b="1" dirty="0">
                <a:solidFill>
                  <a:srgbClr val="FFFFFF"/>
                </a:solidFill>
                <a:latin typeface="Times New Roman" charset="0"/>
                <a:ea typeface="ＭＳ Ｐゴシック" charset="0"/>
                <a:cs typeface="Times New Roman" charset="0"/>
              </a:rPr>
              <a:t>13:2</a:t>
            </a:r>
            <a:r>
              <a:rPr lang="en-US" sz="4000" b="1" dirty="0">
                <a:solidFill>
                  <a:srgbClr val="FFFFFF"/>
                </a:solidFill>
                <a:latin typeface="Times New Roman" charset="0"/>
                <a:ea typeface="ＭＳ Ｐゴシック" charset="0"/>
                <a:cs typeface="Times New Roman" charset="0"/>
              </a:rPr>
              <a:t>  </a:t>
            </a:r>
            <a:r>
              <a:rPr lang="en-US" sz="3200" b="1" dirty="0">
                <a:solidFill>
                  <a:srgbClr val="FFFFFF"/>
                </a:solidFill>
                <a:latin typeface="Times New Roman" charset="0"/>
                <a:ea typeface="ＭＳ Ｐゴシック" charset="0"/>
                <a:cs typeface="Times New Roman" charset="0"/>
              </a:rPr>
              <a:t>(</a:t>
            </a:r>
            <a:r>
              <a:rPr lang="en-US" altLang="zh-CN" sz="3200" b="1" dirty="0">
                <a:solidFill>
                  <a:srgbClr val="FFFFFF"/>
                </a:solidFill>
                <a:latin typeface="Times New Roman" charset="0"/>
                <a:ea typeface="ＭＳ Ｐゴシック" charset="0"/>
                <a:cs typeface="Times New Roman" charset="0"/>
              </a:rPr>
              <a:t>CNV</a:t>
            </a:r>
            <a:r>
              <a:rPr lang="en-US" sz="3200" b="1" dirty="0">
                <a:solidFill>
                  <a:srgbClr val="FFFFFF"/>
                </a:solidFill>
                <a:latin typeface="Times New Roman" charset="0"/>
                <a:ea typeface="ＭＳ Ｐゴシック" charset="0"/>
                <a:cs typeface="Times New Roman" charset="0"/>
              </a:rPr>
              <a:t>)</a:t>
            </a:r>
            <a:endParaRPr lang="en-US" sz="3200" b="1" dirty="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1514734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sp>
        <p:nvSpPr>
          <p:cNvPr id="607235" name="Text Box 3"/>
          <p:cNvSpPr txBox="1">
            <a:spLocks noChangeArrowheads="1"/>
          </p:cNvSpPr>
          <p:nvPr/>
        </p:nvSpPr>
        <p:spPr bwMode="auto">
          <a:xfrm>
            <a:off x="4648200" y="228600"/>
            <a:ext cx="4276725" cy="532453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a:solidFill>
                  <a:srgbClr val="FFFFFF"/>
                </a:solidFill>
                <a:latin typeface="Times New Roman" charset="0"/>
                <a:ea typeface="ＭＳ Ｐゴシック" charset="0"/>
                <a:cs typeface="Times New Roman" charset="0"/>
              </a:rPr>
              <a:t>"</a:t>
            </a:r>
            <a:r>
              <a:rPr lang="zh-CN" altLang="en-US" sz="4000" b="1" i="1" dirty="0">
                <a:solidFill>
                  <a:srgbClr val="FFFFFF"/>
                </a:solidFill>
                <a:latin typeface="Times New Roman" charset="0"/>
                <a:ea typeface="ＭＳ Ｐゴシック" charset="0"/>
                <a:cs typeface="Times New Roman" charset="0"/>
              </a:rPr>
              <a:t> 所以，无论我甚么时候到西班牙去，都希望趁我路过时和你们见面，先稍微满足我的心愿，然后由你们给我送行到那里去。</a:t>
            </a:r>
            <a:r>
              <a:rPr lang="ru-RU" sz="4000" b="1" i="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spcBef>
                <a:spcPct val="50000"/>
              </a:spcBef>
              <a:defRPr/>
            </a:pPr>
            <a:r>
              <a:rPr lang="zh-CN" altLang="en-US" sz="3200" b="1" dirty="0">
                <a:solidFill>
                  <a:srgbClr val="FFFFFF"/>
                </a:solidFill>
                <a:latin typeface="Times New Roman" charset="0"/>
                <a:ea typeface="ＭＳ Ｐゴシック" charset="0"/>
                <a:cs typeface="Times New Roman" charset="0"/>
              </a:rPr>
              <a:t>罗马</a:t>
            </a:r>
            <a:r>
              <a:rPr lang="en-US" sz="3200" b="1" dirty="0">
                <a:solidFill>
                  <a:srgbClr val="FFFFFF"/>
                </a:solidFill>
                <a:latin typeface="Times New Roman" charset="0"/>
                <a:ea typeface="ＭＳ Ｐゴシック" charset="0"/>
                <a:cs typeface="Times New Roman" charset="0"/>
              </a:rPr>
              <a:t>15:24 (</a:t>
            </a:r>
            <a:r>
              <a:rPr lang="en-US" altLang="zh-CN" sz="3200" b="1" dirty="0">
                <a:solidFill>
                  <a:srgbClr val="FFFFFF"/>
                </a:solidFill>
                <a:latin typeface="Times New Roman" charset="0"/>
                <a:ea typeface="ＭＳ Ｐゴシック" charset="0"/>
                <a:cs typeface="Times New Roman" charset="0"/>
              </a:rPr>
              <a:t>CNV</a:t>
            </a:r>
            <a:r>
              <a:rPr lang="en-US" sz="3200" b="1" dirty="0">
                <a:solidFill>
                  <a:srgbClr val="FFFFFF"/>
                </a:solidFill>
                <a:latin typeface="Times New Roman" charset="0"/>
                <a:ea typeface="ＭＳ Ｐゴシック" charset="0"/>
                <a:cs typeface="Times New Roman" charset="0"/>
              </a:rPr>
              <a:t>)</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450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sp>
        <p:nvSpPr>
          <p:cNvPr id="609283" name="Text Box 1027"/>
          <p:cNvSpPr txBox="1">
            <a:spLocks noChangeArrowheads="1"/>
          </p:cNvSpPr>
          <p:nvPr/>
        </p:nvSpPr>
        <p:spPr bwMode="auto">
          <a:xfrm>
            <a:off x="4788024" y="228600"/>
            <a:ext cx="4211960" cy="606319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ru-RU" sz="4000" b="1" i="1" dirty="0">
                <a:solidFill>
                  <a:srgbClr val="FFFFFF"/>
                </a:solidFill>
                <a:latin typeface="Times New Roman" charset="0"/>
                <a:ea typeface="ＭＳ Ｐゴシック" charset="0"/>
                <a:cs typeface="Times New Roman" charset="0"/>
              </a:rPr>
              <a:t>"</a:t>
            </a:r>
            <a:r>
              <a:rPr lang="zh-CN" altLang="en-US" sz="4000" b="1" i="1" dirty="0">
                <a:solidFill>
                  <a:srgbClr val="FFFFFF"/>
                </a:solidFill>
                <a:latin typeface="Times New Roman" charset="0"/>
                <a:ea typeface="ＭＳ Ｐゴシック" charset="0"/>
                <a:cs typeface="Times New Roman" charset="0"/>
              </a:rPr>
              <a:t>我也许会和你们同住一些时候，甚至和你们一同过冬；这样，我无论要到哪里去，你们都可以</a:t>
            </a:r>
            <a:endParaRPr lang="en-US" altLang="zh-CN" sz="4000" b="1" i="1" dirty="0">
              <a:solidFill>
                <a:srgbClr val="FFFFFF"/>
              </a:solidFill>
              <a:latin typeface="Times New Roman" charset="0"/>
              <a:ea typeface="ＭＳ Ｐゴシック" charset="0"/>
              <a:cs typeface="Times New Roman" charset="0"/>
            </a:endParaRPr>
          </a:p>
          <a:p>
            <a:pPr algn="ctr">
              <a:spcBef>
                <a:spcPct val="50000"/>
              </a:spcBef>
              <a:defRPr/>
            </a:pPr>
            <a:r>
              <a:rPr lang="zh-CN" altLang="en-US" sz="4000" b="1" i="1" dirty="0">
                <a:solidFill>
                  <a:srgbClr val="FFFFFF"/>
                </a:solidFill>
                <a:latin typeface="Times New Roman" charset="0"/>
                <a:ea typeface="ＭＳ Ｐゴシック" charset="0"/>
                <a:cs typeface="Times New Roman" charset="0"/>
              </a:rPr>
              <a:t>给我送行。</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spcBef>
                <a:spcPct val="50000"/>
              </a:spcBef>
              <a:defRPr/>
            </a:pPr>
            <a:r>
              <a:rPr lang="en-US" sz="3200" b="1" dirty="0">
                <a:solidFill>
                  <a:srgbClr val="FFFFFF"/>
                </a:solidFill>
                <a:latin typeface="Times New Roman" charset="0"/>
                <a:ea typeface="ＭＳ Ｐゴシック" charset="0"/>
                <a:cs typeface="Times New Roman" charset="0"/>
              </a:rPr>
              <a:t>       </a:t>
            </a:r>
            <a:r>
              <a:rPr lang="zh-CN" altLang="en-US" sz="3200" b="1" dirty="0">
                <a:solidFill>
                  <a:srgbClr val="FFFFFF"/>
                </a:solidFill>
                <a:latin typeface="Times New Roman" charset="0"/>
                <a:ea typeface="ＭＳ Ｐゴシック" charset="0"/>
                <a:cs typeface="Times New Roman" charset="0"/>
              </a:rPr>
              <a:t>林前 </a:t>
            </a:r>
            <a:r>
              <a:rPr lang="en-US" sz="3200" b="1" dirty="0">
                <a:solidFill>
                  <a:srgbClr val="FFFFFF"/>
                </a:solidFill>
                <a:latin typeface="Times New Roman" charset="0"/>
                <a:ea typeface="ＭＳ Ｐゴシック" charset="0"/>
                <a:cs typeface="Times New Roman" charset="0"/>
              </a:rPr>
              <a:t>16:6</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675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sp>
        <p:nvSpPr>
          <p:cNvPr id="600066" name="Text Box 2"/>
          <p:cNvSpPr txBox="1">
            <a:spLocks noChangeArrowheads="1"/>
          </p:cNvSpPr>
          <p:nvPr/>
        </p:nvSpPr>
        <p:spPr bwMode="auto">
          <a:xfrm>
            <a:off x="304800" y="654050"/>
            <a:ext cx="4191000" cy="32932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a:solidFill>
                  <a:srgbClr val="FFFFFF"/>
                </a:solidFill>
                <a:latin typeface="Times New Roman" charset="0"/>
                <a:ea typeface="ＭＳ Ｐゴシック" charset="0"/>
                <a:cs typeface="Times New Roman" charset="0"/>
              </a:rPr>
              <a:t>"</a:t>
            </a:r>
            <a:r>
              <a:rPr lang="zh-CN" altLang="en-US" sz="4000" b="1" i="1" dirty="0">
                <a:solidFill>
                  <a:srgbClr val="FFFFFF"/>
                </a:solidFill>
                <a:latin typeface="Times New Roman" charset="0"/>
                <a:ea typeface="ＭＳ Ｐゴシック" charset="0"/>
                <a:cs typeface="Times New Roman" charset="0"/>
              </a:rPr>
              <a:t>你要尽力资助西纳律师和亚波罗的旅程，使他们不致缺乏。</a:t>
            </a:r>
            <a:r>
              <a:rPr lang="ru-RU" sz="4000" b="1" i="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rPr>
              <a:t>                 </a:t>
            </a:r>
          </a:p>
          <a:p>
            <a:pPr algn="r">
              <a:spcBef>
                <a:spcPct val="50000"/>
              </a:spcBef>
              <a:defRPr/>
            </a:pPr>
            <a:r>
              <a:rPr lang="zh-CN" altLang="en-US" sz="3200" b="1" dirty="0">
                <a:solidFill>
                  <a:srgbClr val="FFFFFF"/>
                </a:solidFill>
                <a:latin typeface="Times New Roman" charset="0"/>
                <a:ea typeface="ＭＳ Ｐゴシック" charset="0"/>
                <a:cs typeface="Times New Roman" charset="0"/>
              </a:rPr>
              <a:t>提多 </a:t>
            </a:r>
            <a:r>
              <a:rPr lang="en-US" sz="3200" b="1" dirty="0">
                <a:solidFill>
                  <a:srgbClr val="FFFFFF"/>
                </a:solidFill>
                <a:latin typeface="Times New Roman" charset="0"/>
                <a:ea typeface="ＭＳ Ｐゴシック" charset="0"/>
                <a:cs typeface="Times New Roman" charset="0"/>
              </a:rPr>
              <a:t>3:13 (</a:t>
            </a:r>
            <a:r>
              <a:rPr lang="en-US" altLang="zh-CN" sz="3200" b="1" dirty="0">
                <a:solidFill>
                  <a:srgbClr val="FFFFFF"/>
                </a:solidFill>
                <a:latin typeface="Times New Roman" charset="0"/>
                <a:ea typeface="ＭＳ Ｐゴシック" charset="0"/>
                <a:cs typeface="Times New Roman" charset="0"/>
              </a:rPr>
              <a:t>CNVS</a:t>
            </a:r>
            <a:r>
              <a:rPr lang="en-US" sz="3200" b="1" dirty="0">
                <a:solidFill>
                  <a:srgbClr val="FFFFFF"/>
                </a:solidFill>
                <a:latin typeface="Times New Roman" charset="0"/>
                <a:ea typeface="ＭＳ Ｐゴシック" charset="0"/>
                <a:cs typeface="Times New Roman" charset="0"/>
              </a:rPr>
              <a:t>)</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121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b="1"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See Dave Stewart, “</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Story of Genesis in the Chinese Characters,” </a:t>
            </a:r>
            <a:r>
              <a:rPr kumimoji="0" lang="en-SG" sz="14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ShareShare</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presentation, </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hlinkClick r:id="rId4"/>
              </a:rPr>
              <a:t>https://www.slideshare.net/DaveSinNM/the-story-of-genesis-in-the-chinese-characters?qid=e6e52686-6545-4def-8537-2444d576b004&amp;v=&amp;b=&amp;from_search=1</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accessed 20 Jan 2020</a:t>
            </a:r>
          </a:p>
        </p:txBody>
      </p:sp>
      <p:sp>
        <p:nvSpPr>
          <p:cNvPr id="4" name="文本框 3">
            <a:extLst>
              <a:ext uri="{FF2B5EF4-FFF2-40B4-BE49-F238E27FC236}">
                <a16:creationId xmlns:a16="http://schemas.microsoft.com/office/drawing/2014/main" id="{8A2F4F7F-6752-7F32-0D12-3FCBA7EE2171}"/>
              </a:ext>
            </a:extLst>
          </p:cNvPr>
          <p:cNvSpPr txBox="1"/>
          <p:nvPr/>
        </p:nvSpPr>
        <p:spPr>
          <a:xfrm>
            <a:off x="2133600" y="762000"/>
            <a:ext cx="1752600" cy="1200329"/>
          </a:xfrm>
          <a:prstGeom prst="rect">
            <a:avLst/>
          </a:prstGeom>
          <a:noFill/>
        </p:spPr>
        <p:txBody>
          <a:bodyPr wrap="square">
            <a:spAutoFit/>
          </a:bodyPr>
          <a:lstStyle/>
          <a:p>
            <a:r>
              <a:rPr lang="zh-CN" altLang="en-US" b="1" dirty="0">
                <a:solidFill>
                  <a:schemeClr val="bg1"/>
                </a:solidFill>
                <a:effectLst>
                  <a:outerShdw blurRad="50800" dist="38100" dir="5400000" algn="t" rotWithShape="0">
                    <a:prstClr val="black">
                      <a:alpha val="40000"/>
                    </a:prstClr>
                  </a:outerShdw>
                </a:effectLst>
              </a:rPr>
              <a:t>创世纪的故事用中文字符表达</a:t>
            </a:r>
            <a:endParaRPr lang="zh-CN" altLang="en-US" dirty="0">
              <a:solidFill>
                <a:schemeClr val="bg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110481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5105400"/>
            <a:ext cx="80772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altLang="zh-CN" sz="3600" b="1" i="1" dirty="0">
                <a:solidFill>
                  <a:srgbClr val="FFFFFF"/>
                </a:solidFill>
                <a:latin typeface="Times New Roman" charset="0"/>
                <a:ea typeface="ＭＳ Ｐゴシック" charset="0"/>
                <a:cs typeface="Times New Roman" charset="0"/>
              </a:rPr>
              <a:t>《</a:t>
            </a:r>
            <a:r>
              <a:rPr lang="zh-CN" altLang="en-US" sz="3600" b="1" i="1" dirty="0">
                <a:solidFill>
                  <a:srgbClr val="FFFFFF"/>
                </a:solidFill>
                <a:latin typeface="Times New Roman" charset="0"/>
                <a:ea typeface="ＭＳ Ｐゴシック" charset="0"/>
                <a:cs typeface="Times New Roman" charset="0"/>
              </a:rPr>
              <a:t>使徒教义</a:t>
            </a:r>
            <a:r>
              <a:rPr lang="en-US" altLang="zh-CN" sz="3600" b="1" i="1" dirty="0">
                <a:solidFill>
                  <a:srgbClr val="FFFFFF"/>
                </a:solidFill>
                <a:latin typeface="Times New Roman" charset="0"/>
                <a:ea typeface="ＭＳ Ｐゴシック" charset="0"/>
                <a:cs typeface="Times New Roman" charset="0"/>
              </a:rPr>
              <a:t>》 11:4 “</a:t>
            </a:r>
            <a:r>
              <a:rPr lang="zh-CN" altLang="en-US" sz="3600" b="1" i="1" dirty="0">
                <a:solidFill>
                  <a:srgbClr val="FFFFFF"/>
                </a:solidFill>
                <a:latin typeface="Times New Roman" charset="0"/>
                <a:ea typeface="ＭＳ Ｐゴシック" charset="0"/>
                <a:cs typeface="Times New Roman" charset="0"/>
              </a:rPr>
              <a:t>当每位使徒来到你们中间时，要像接待主一样接待他。”</a:t>
            </a:r>
          </a:p>
        </p:txBody>
      </p:sp>
    </p:spTree>
    <p:extLst>
      <p:ext uri="{BB962C8B-B14F-4D97-AF65-F5344CB8AC3E}">
        <p14:creationId xmlns:p14="http://schemas.microsoft.com/office/powerpoint/2010/main" val="2994550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533400" y="4648200"/>
            <a:ext cx="80772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altLang="zh-CN" sz="3600" b="1" i="1" dirty="0">
                <a:solidFill>
                  <a:srgbClr val="FFFFFF"/>
                </a:solidFill>
                <a:latin typeface="Times New Roman" charset="0"/>
                <a:ea typeface="ＭＳ Ｐゴシック" charset="0"/>
                <a:cs typeface="Times New Roman" charset="0"/>
              </a:rPr>
              <a:t>《</a:t>
            </a:r>
            <a:r>
              <a:rPr lang="zh-CN" altLang="en-US" sz="3600" b="1" i="1" dirty="0">
                <a:solidFill>
                  <a:srgbClr val="FFFFFF"/>
                </a:solidFill>
                <a:latin typeface="Times New Roman" charset="0"/>
                <a:ea typeface="ＭＳ Ｐゴシック" charset="0"/>
                <a:cs typeface="Times New Roman" charset="0"/>
              </a:rPr>
              <a:t>使徒教义</a:t>
            </a:r>
            <a:r>
              <a:rPr lang="en-US" altLang="zh-CN" sz="3600" b="1" i="1" dirty="0">
                <a:solidFill>
                  <a:srgbClr val="FFFFFF"/>
                </a:solidFill>
                <a:latin typeface="Times New Roman" charset="0"/>
                <a:ea typeface="ＭＳ Ｐゴシック" charset="0"/>
                <a:cs typeface="Times New Roman" charset="0"/>
              </a:rPr>
              <a:t>》 11:5 “</a:t>
            </a:r>
            <a:r>
              <a:rPr lang="zh-CN" altLang="en-US" sz="3600" b="1" i="1" dirty="0">
                <a:solidFill>
                  <a:srgbClr val="FFFFFF"/>
                </a:solidFill>
                <a:latin typeface="Times New Roman" charset="0"/>
                <a:ea typeface="ＭＳ Ｐゴシック" charset="0"/>
                <a:cs typeface="Times New Roman" charset="0"/>
              </a:rPr>
              <a:t>但是他不得停留超过一天，若有需要，也可以停留第二天；但如果停留三天，他就是假先知。”</a:t>
            </a:r>
          </a:p>
        </p:txBody>
      </p:sp>
    </p:spTree>
    <p:extLst>
      <p:ext uri="{BB962C8B-B14F-4D97-AF65-F5344CB8AC3E}">
        <p14:creationId xmlns:p14="http://schemas.microsoft.com/office/powerpoint/2010/main" val="2499255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381000" y="4648200"/>
            <a:ext cx="85344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zh-CN" altLang="en-US" sz="3600" b="1" i="1" dirty="0">
                <a:solidFill>
                  <a:srgbClr val="FFFFFF"/>
                </a:solidFill>
                <a:latin typeface="Times New Roman" charset="0"/>
                <a:ea typeface="ＭＳ Ｐゴシック" charset="0"/>
                <a:cs typeface="Times New Roman" charset="0"/>
              </a:rPr>
              <a:t>使徒教义 </a:t>
            </a:r>
            <a:r>
              <a:rPr lang="en-US" altLang="zh-CN" sz="3600" b="1" i="1" dirty="0">
                <a:solidFill>
                  <a:srgbClr val="FFFFFF"/>
                </a:solidFill>
                <a:latin typeface="Times New Roman" charset="0"/>
                <a:ea typeface="ＭＳ Ｐゴシック" charset="0"/>
                <a:cs typeface="Times New Roman" charset="0"/>
              </a:rPr>
              <a:t>11:6 “</a:t>
            </a:r>
            <a:r>
              <a:rPr lang="zh-CN" altLang="en-US" sz="3600" b="1" i="1" dirty="0">
                <a:solidFill>
                  <a:srgbClr val="FFFFFF"/>
                </a:solidFill>
                <a:latin typeface="Times New Roman" charset="0"/>
                <a:ea typeface="ＭＳ Ｐゴシック" charset="0"/>
                <a:cs typeface="Times New Roman" charset="0"/>
              </a:rPr>
              <a:t>当他离开时，除非他找到住所，否则使徒只应得到一些饼；如果他要求金钱，他就是假先知。”</a:t>
            </a:r>
          </a:p>
        </p:txBody>
      </p:sp>
    </p:spTree>
    <p:extLst>
      <p:ext uri="{BB962C8B-B14F-4D97-AF65-F5344CB8AC3E}">
        <p14:creationId xmlns:p14="http://schemas.microsoft.com/office/powerpoint/2010/main" val="175528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09600" y="4175125"/>
            <a:ext cx="80772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3600" b="1" i="1" dirty="0">
                <a:solidFill>
                  <a:srgbClr val="FFFFFF"/>
                </a:solidFill>
                <a:latin typeface="Times New Roman" charset="0"/>
                <a:ea typeface="ＭＳ Ｐゴシック" charset="0"/>
                <a:cs typeface="Times New Roman" charset="0"/>
              </a:rPr>
              <a:t>使徒教义 </a:t>
            </a:r>
            <a:r>
              <a:rPr lang="en-US" altLang="zh-CN" sz="3600" b="1" i="1" dirty="0">
                <a:solidFill>
                  <a:srgbClr val="FFFFFF"/>
                </a:solidFill>
                <a:latin typeface="Times New Roman" charset="0"/>
                <a:ea typeface="ＭＳ Ｐゴシック" charset="0"/>
                <a:cs typeface="Times New Roman" charset="0"/>
              </a:rPr>
              <a:t>12:1 “</a:t>
            </a:r>
            <a:r>
              <a:rPr lang="zh-CN" altLang="en-US" sz="3600" b="1" i="1" dirty="0">
                <a:solidFill>
                  <a:srgbClr val="FFFFFF"/>
                </a:solidFill>
                <a:latin typeface="Times New Roman" charset="0"/>
                <a:ea typeface="ＭＳ Ｐゴシック" charset="0"/>
                <a:cs typeface="Times New Roman" charset="0"/>
              </a:rPr>
              <a:t>但凡奉主名来的，都要接待；然后，当你们试验过他后，就会认出他来。”</a:t>
            </a:r>
          </a:p>
        </p:txBody>
      </p:sp>
    </p:spTree>
    <p:extLst>
      <p:ext uri="{BB962C8B-B14F-4D97-AF65-F5344CB8AC3E}">
        <p14:creationId xmlns:p14="http://schemas.microsoft.com/office/powerpoint/2010/main" val="354967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4191000"/>
            <a:ext cx="80772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3600" b="1" i="1" dirty="0">
                <a:solidFill>
                  <a:srgbClr val="FFFFFF"/>
                </a:solidFill>
                <a:latin typeface="Times New Roman" charset="0"/>
                <a:ea typeface="ＭＳ Ｐゴシック" charset="0"/>
                <a:cs typeface="Times New Roman" charset="0"/>
              </a:rPr>
              <a:t>使徒教义 </a:t>
            </a:r>
            <a:r>
              <a:rPr lang="en-US" altLang="zh-CN" sz="3600" b="1" i="1" dirty="0">
                <a:solidFill>
                  <a:srgbClr val="FFFFFF"/>
                </a:solidFill>
                <a:latin typeface="Times New Roman" charset="0"/>
                <a:ea typeface="ＭＳ Ｐゴシック" charset="0"/>
                <a:cs typeface="Times New Roman" charset="0"/>
              </a:rPr>
              <a:t>12:2 “</a:t>
            </a:r>
            <a:r>
              <a:rPr lang="zh-CN" altLang="en-US" sz="3600" b="1" i="1" dirty="0">
                <a:solidFill>
                  <a:srgbClr val="FFFFFF"/>
                </a:solidFill>
                <a:latin typeface="Times New Roman" charset="0"/>
                <a:ea typeface="ＭＳ Ｐゴシック" charset="0"/>
                <a:cs typeface="Times New Roman" charset="0"/>
              </a:rPr>
              <a:t>如果来的人是旅客，尽你们所能帮助他；但如果有需要，他也不能和你们住超过两三天。”</a:t>
            </a:r>
          </a:p>
        </p:txBody>
      </p:sp>
    </p:spTree>
    <p:extLst>
      <p:ext uri="{BB962C8B-B14F-4D97-AF65-F5344CB8AC3E}">
        <p14:creationId xmlns:p14="http://schemas.microsoft.com/office/powerpoint/2010/main" val="4160807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179512" y="4343400"/>
            <a:ext cx="8659688" cy="236988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ru-RU" sz="4000" b="1" i="1" dirty="0">
                <a:solidFill>
                  <a:srgbClr val="FFFFFF"/>
                </a:solidFill>
                <a:latin typeface="Times New Roman" charset="0"/>
                <a:ea typeface="ＭＳ Ｐゴシック" charset="0"/>
              </a:rPr>
              <a:t>"</a:t>
            </a:r>
            <a:r>
              <a:rPr lang="zh-CN" altLang="en-US" sz="4000" b="1" i="1" dirty="0">
                <a:solidFill>
                  <a:srgbClr val="FFFFFF"/>
                </a:solidFill>
                <a:latin typeface="Times New Roman" charset="0"/>
                <a:ea typeface="ＭＳ Ｐゴシック" charset="0"/>
              </a:rPr>
              <a:t>你们白白地得来，</a:t>
            </a:r>
            <a:endParaRPr lang="en-US" altLang="zh-CN" sz="4000" b="1" i="1" dirty="0">
              <a:solidFill>
                <a:srgbClr val="FFFFFF"/>
              </a:solidFill>
              <a:latin typeface="Times New Roman" charset="0"/>
              <a:ea typeface="ＭＳ Ｐゴシック" charset="0"/>
            </a:endParaRPr>
          </a:p>
          <a:p>
            <a:pPr>
              <a:spcBef>
                <a:spcPct val="50000"/>
              </a:spcBef>
              <a:defRPr/>
            </a:pPr>
            <a:r>
              <a:rPr lang="zh-CN" altLang="en-US" sz="4000" b="1" i="1" dirty="0">
                <a:solidFill>
                  <a:srgbClr val="FFFFFF"/>
                </a:solidFill>
                <a:latin typeface="Times New Roman" charset="0"/>
                <a:ea typeface="ＭＳ Ｐゴシック" charset="0"/>
              </a:rPr>
              <a:t>也应当白白地给人。</a:t>
            </a:r>
            <a:r>
              <a:rPr lang="ru-RU" sz="4000" b="1" i="1" dirty="0">
                <a:solidFill>
                  <a:srgbClr val="FFFFFF"/>
                </a:solidFill>
                <a:latin typeface="Times New Roman" charset="0"/>
                <a:ea typeface="ＭＳ Ｐゴシック" charset="0"/>
              </a:rPr>
              <a:t>"</a:t>
            </a:r>
            <a:r>
              <a:rPr lang="en-US" dirty="0">
                <a:solidFill>
                  <a:srgbClr val="FF0000"/>
                </a:solidFill>
                <a:latin typeface="Times New Roman" charset="0"/>
                <a:ea typeface="ＭＳ Ｐゴシック" charset="0"/>
              </a:rPr>
              <a:t>  </a:t>
            </a:r>
          </a:p>
          <a:p>
            <a:pPr algn="r">
              <a:spcBef>
                <a:spcPct val="50000"/>
              </a:spcBef>
              <a:defRPr/>
            </a:pPr>
            <a:r>
              <a:rPr lang="zh-CN" altLang="en-US" sz="3200" b="1" dirty="0">
                <a:solidFill>
                  <a:srgbClr val="FFFFFF"/>
                </a:solidFill>
                <a:latin typeface="Times New Roman" charset="0"/>
                <a:ea typeface="ＭＳ Ｐゴシック" charset="0"/>
              </a:rPr>
              <a:t>马太</a:t>
            </a:r>
            <a:r>
              <a:rPr lang="en-US" sz="3200" b="1" dirty="0">
                <a:solidFill>
                  <a:srgbClr val="FFFFFF"/>
                </a:solidFill>
                <a:latin typeface="Times New Roman" charset="0"/>
                <a:ea typeface="ＭＳ Ｐゴシック" charset="0"/>
              </a:rPr>
              <a:t>10:8 (</a:t>
            </a:r>
            <a:r>
              <a:rPr lang="en-US" altLang="zh-CN" sz="3200" b="1" dirty="0">
                <a:solidFill>
                  <a:srgbClr val="FFFFFF"/>
                </a:solidFill>
                <a:latin typeface="Times New Roman" charset="0"/>
                <a:ea typeface="ＭＳ Ｐゴシック" charset="0"/>
              </a:rPr>
              <a:t>CNVS</a:t>
            </a:r>
            <a:r>
              <a:rPr lang="en-US" sz="3200" b="1" dirty="0">
                <a:solidFill>
                  <a:srgbClr val="FFFFFF"/>
                </a:solidFill>
                <a:latin typeface="Times New Roman" charset="0"/>
                <a:ea typeface="ＭＳ Ｐゴシック" charset="0"/>
              </a:rPr>
              <a:t>)</a:t>
            </a:r>
            <a:endParaRPr lang="en-US" b="1" dirty="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248208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838200" y="3140968"/>
            <a:ext cx="7467600" cy="267765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a:solidFill>
                  <a:srgbClr val="FFFFFF"/>
                </a:solidFill>
                <a:latin typeface="Times New Roman" charset="0"/>
                <a:ea typeface="ＭＳ Ｐゴシック" charset="0"/>
              </a:rPr>
              <a:t>"</a:t>
            </a:r>
            <a:r>
              <a:rPr lang="zh-CN" altLang="en-US" sz="4000" b="1" i="1" dirty="0">
                <a:solidFill>
                  <a:srgbClr val="FFFFFF"/>
                </a:solidFill>
                <a:latin typeface="Times New Roman" charset="0"/>
                <a:ea typeface="ＭＳ Ｐゴシック" charset="0"/>
              </a:rPr>
              <a:t>主为我们舍命，这样，我们就知道甚么是爱；我们也应当为弟兄舍命。</a:t>
            </a:r>
            <a:r>
              <a:rPr lang="ru-RU" sz="4000" b="1" i="1" dirty="0">
                <a:solidFill>
                  <a:srgbClr val="FFFFFF"/>
                </a:solidFill>
                <a:latin typeface="Times New Roman" charset="0"/>
                <a:ea typeface="ＭＳ Ｐゴシック" charset="0"/>
              </a:rPr>
              <a:t>"</a:t>
            </a:r>
            <a:r>
              <a:rPr lang="en-US" dirty="0">
                <a:solidFill>
                  <a:srgbClr val="FF0000"/>
                </a:solidFill>
                <a:latin typeface="Times New Roman" charset="0"/>
                <a:ea typeface="ＭＳ Ｐゴシック" charset="0"/>
              </a:rPr>
              <a:t> </a:t>
            </a:r>
          </a:p>
          <a:p>
            <a:pPr algn="r">
              <a:spcBef>
                <a:spcPct val="50000"/>
              </a:spcBef>
              <a:defRPr/>
            </a:pPr>
            <a:r>
              <a:rPr lang="zh-CN" altLang="en-US" sz="3200" b="1" dirty="0">
                <a:solidFill>
                  <a:srgbClr val="FFFFFF"/>
                </a:solidFill>
                <a:latin typeface="Times New Roman" charset="0"/>
                <a:ea typeface="ＭＳ Ｐゴシック" charset="0"/>
              </a:rPr>
              <a:t>约壹 </a:t>
            </a:r>
            <a:r>
              <a:rPr lang="en-US" sz="3200" b="1" dirty="0">
                <a:solidFill>
                  <a:srgbClr val="FFFFFF"/>
                </a:solidFill>
                <a:latin typeface="Times New Roman" charset="0"/>
                <a:ea typeface="ＭＳ Ｐゴシック" charset="0"/>
              </a:rPr>
              <a:t>3:16 (</a:t>
            </a:r>
            <a:r>
              <a:rPr lang="en-US" altLang="zh-CN" sz="3200" b="1" dirty="0">
                <a:solidFill>
                  <a:srgbClr val="FFFFFF"/>
                </a:solidFill>
                <a:latin typeface="Times New Roman" charset="0"/>
                <a:ea typeface="ＭＳ Ｐゴシック" charset="0"/>
              </a:rPr>
              <a:t>CNVS</a:t>
            </a:r>
            <a:r>
              <a:rPr lang="en-US" sz="3200" b="1" dirty="0">
                <a:solidFill>
                  <a:srgbClr val="FFFFFF"/>
                </a:solidFill>
                <a:latin typeface="Times New Roman" charset="0"/>
                <a:ea typeface="ＭＳ Ｐゴシック" charset="0"/>
              </a:rPr>
              <a:t>)</a:t>
            </a:r>
          </a:p>
        </p:txBody>
      </p:sp>
    </p:spTree>
    <p:extLst>
      <p:ext uri="{BB962C8B-B14F-4D97-AF65-F5344CB8AC3E}">
        <p14:creationId xmlns:p14="http://schemas.microsoft.com/office/powerpoint/2010/main" val="3711126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9984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587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避开传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假道</a:t>
            </a:r>
            <a:r>
              <a:rPr lang="zh-CN" altLang="en-US" sz="4800" b="1" dirty="0">
                <a:effectLst>
                  <a:glow rad="127000">
                    <a:schemeClr val="tx1"/>
                  </a:glow>
                </a:effectLst>
                <a:latin typeface="Arial" charset="0"/>
                <a:ea typeface="ＭＳ Ｐゴシック" charset="0"/>
                <a:cs typeface="ＭＳ Ｐゴシック" charset="0"/>
              </a:rPr>
              <a:t>的人</a:t>
            </a:r>
            <a:r>
              <a:rPr lang="en-US" sz="4800" b="1" dirty="0">
                <a:effectLst>
                  <a:glow rad="127000">
                    <a:schemeClr val="tx1"/>
                  </a:glow>
                </a:effectLst>
                <a:latin typeface="Arial" charset="0"/>
                <a:ea typeface="ＭＳ Ｐゴシック" charset="0"/>
                <a:cs typeface="ＭＳ Ｐゴシック" charset="0"/>
              </a:rPr>
              <a:t>(7-13)。</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5845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en-US" sz="6000" b="1" dirty="0"/>
              <a:t>“Create”</a:t>
            </a: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to create</a:t>
            </a:r>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851211" y="956663"/>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Create means to speak to dust to give life to a man so he can walk</a:t>
            </a:r>
          </a:p>
          <a:p>
            <a:pPr algn="l">
              <a:defRPr/>
            </a:pPr>
            <a:r>
              <a:rPr lang="zh-CN" altLang="en-US" sz="2000" dirty="0"/>
              <a:t>创造意味着对尘土说话，赋予人生命，使他能够行走。</a:t>
            </a: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Speak = dust, life, man  +  walk/mud</a:t>
            </a:r>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3650465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有许多欺骗人的已经在世上出现，他们否认耶稣基督是成了肉身来的；这就是那骗人的和敌基督的。</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7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1928901" y="2996952"/>
            <a:ext cx="5019363" cy="3861048"/>
          </a:xfrm>
          <a:prstGeom prst="rect">
            <a:avLst/>
          </a:prstGeom>
        </p:spPr>
      </p:pic>
    </p:spTree>
    <p:extLst>
      <p:ext uri="{BB962C8B-B14F-4D97-AF65-F5344CB8AC3E}">
        <p14:creationId xmlns:p14="http://schemas.microsoft.com/office/powerpoint/2010/main" val="1654899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你们要小心，不要拆毁我们已经完成的工作，却要得着美满的赏赐。 </a:t>
            </a:r>
            <a:r>
              <a:rPr lang="en-US" altLang="zh-CN" sz="3600" b="1" baseline="30000" dirty="0">
                <a:effectLst>
                  <a:glow rad="127000">
                    <a:schemeClr val="tx1"/>
                  </a:glow>
                </a:effectLst>
                <a:latin typeface="Arial" charset="0"/>
                <a:ea typeface="ＭＳ Ｐゴシック" charset="0"/>
                <a:cs typeface="ＭＳ Ｐゴシック" charset="0"/>
              </a:rPr>
              <a:t>9</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凡越过基督的教训又不持守的，就没有　神；持守这教训的，就有父和子了。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8-9 </a:t>
            </a:r>
            <a:r>
              <a:rPr lang="zh-CN" altLang="en-US" sz="3600" b="1" cap="small"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6827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如果有人到你们那里，不传这教训，你们就不要接待他到家里，也不要问候他；</a:t>
            </a:r>
            <a:r>
              <a:rPr lang="zh-CN" altLang="en-US" sz="3600" b="1" baseline="30000" dirty="0">
                <a:effectLst>
                  <a:glow rad="127000">
                    <a:schemeClr val="tx1"/>
                  </a:glow>
                </a:effectLst>
                <a:latin typeface="Arial" charset="0"/>
                <a:ea typeface="ＭＳ Ｐゴシック" charset="0"/>
                <a:cs typeface="ＭＳ Ｐゴシック" charset="0"/>
              </a:rPr>
              <a:t> </a:t>
            </a:r>
            <a:r>
              <a:rPr lang="en-US" altLang="zh-CN" sz="3600" b="1" baseline="30000" dirty="0">
                <a:effectLst>
                  <a:glow rad="127000">
                    <a:schemeClr val="tx1"/>
                  </a:glow>
                </a:effectLst>
                <a:latin typeface="Arial" charset="0"/>
                <a:ea typeface="ＭＳ Ｐゴシック" charset="0"/>
                <a:cs typeface="ＭＳ Ｐゴシック" charset="0"/>
              </a:rPr>
              <a:t>11 </a:t>
            </a:r>
            <a:r>
              <a:rPr lang="zh-CN" altLang="en-US" sz="3600" b="1" dirty="0">
                <a:effectLst>
                  <a:glow rad="127000">
                    <a:schemeClr val="tx1"/>
                  </a:glow>
                </a:effectLst>
                <a:latin typeface="Arial" charset="0"/>
                <a:ea typeface="ＭＳ Ｐゴシック" charset="0"/>
                <a:cs typeface="ＭＳ Ｐゴシック" charset="0"/>
              </a:rPr>
              <a:t>因为问候他的，就在他的恶事上有分了。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a:t>
            </a:r>
            <a:r>
              <a:rPr lang="en-US" sz="3600" b="1" dirty="0">
                <a:effectLst>
                  <a:glow rad="127000">
                    <a:schemeClr val="tx1"/>
                  </a:glow>
                </a:effectLst>
                <a:latin typeface="Arial" charset="0"/>
                <a:ea typeface="ＭＳ Ｐゴシック" charset="0"/>
                <a:cs typeface="ＭＳ Ｐゴシック" charset="0"/>
              </a:rPr>
              <a:t>10-11 </a:t>
            </a:r>
            <a:r>
              <a:rPr lang="zh-CN" altLang="en-US" sz="3200" b="1"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01188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en-US" altLang="zh-CN" sz="3200" b="1" dirty="0">
                <a:solidFill>
                  <a:srgbClr val="FFFFFF"/>
                </a:solidFill>
                <a:latin typeface="Arial" charset="0"/>
                <a:ea typeface="ＭＳ Ｐゴシック" charset="0"/>
                <a:cs typeface="ＭＳ Ｐゴシック" charset="0"/>
              </a:rPr>
              <a:t>《</a:t>
            </a:r>
            <a:r>
              <a:rPr lang="zh-CN" altLang="en-US" sz="3200" b="1" dirty="0">
                <a:solidFill>
                  <a:srgbClr val="FFFFFF"/>
                </a:solidFill>
                <a:latin typeface="Arial" charset="0"/>
                <a:ea typeface="ＭＳ Ｐゴシック" charset="0"/>
                <a:cs typeface="ＭＳ Ｐゴシック" charset="0"/>
              </a:rPr>
              <a:t>约翰二书</a:t>
            </a:r>
            <a:r>
              <a:rPr lang="en-US" altLang="zh-CN" sz="3200" b="1" dirty="0">
                <a:solidFill>
                  <a:srgbClr val="FFFFFF"/>
                </a:solidFill>
                <a:latin typeface="Arial" charset="0"/>
                <a:ea typeface="ＭＳ Ｐゴシック" charset="0"/>
                <a:cs typeface="ＭＳ Ｐゴシック" charset="0"/>
              </a:rPr>
              <a:t>》10</a:t>
            </a:r>
            <a:r>
              <a:rPr lang="zh-CN" altLang="en-US" sz="3200" b="1" dirty="0">
                <a:solidFill>
                  <a:srgbClr val="FFFFFF"/>
                </a:solidFill>
                <a:latin typeface="Arial" charset="0"/>
                <a:ea typeface="ＭＳ Ｐゴシック" charset="0"/>
                <a:cs typeface="ＭＳ Ｐゴシック" charset="0"/>
              </a:rPr>
              <a:t>节的含义</a:t>
            </a:r>
            <a:br>
              <a:rPr lang="zh-CN" altLang="en-US" sz="3200" b="1" dirty="0">
                <a:solidFill>
                  <a:srgbClr val="FFFFFF"/>
                </a:solidFill>
                <a:latin typeface="Arial" charset="0"/>
                <a:ea typeface="ＭＳ Ｐゴシック" charset="0"/>
                <a:cs typeface="ＭＳ Ｐゴシック" charset="0"/>
              </a:rPr>
            </a:br>
            <a:r>
              <a:rPr lang="zh-CN" altLang="en-US" sz="3200" b="1" dirty="0">
                <a:solidFill>
                  <a:srgbClr val="FFFFFF"/>
                </a:solidFill>
                <a:latin typeface="Arial" charset="0"/>
                <a:ea typeface="ＭＳ Ｐゴシック" charset="0"/>
                <a:cs typeface="ＭＳ Ｐゴシック" charset="0"/>
              </a:rPr>
              <a:t>不同观点总结</a:t>
            </a:r>
            <a:endParaRPr lang="en-US" sz="2400" b="1" dirty="0">
              <a:solidFill>
                <a:srgbClr val="FFFFFF"/>
              </a:solidFill>
              <a:latin typeface="Arial" charset="0"/>
              <a:ea typeface="ＭＳ Ｐゴシック" charset="0"/>
              <a:cs typeface="ＭＳ Ｐゴシック" charset="0"/>
            </a:endParaRP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304</a:t>
            </a:r>
          </a:p>
        </p:txBody>
      </p:sp>
      <p:sp>
        <p:nvSpPr>
          <p:cNvPr id="207877" name="Text Box 6"/>
          <p:cNvSpPr txBox="1">
            <a:spLocks noChangeArrowheads="1"/>
          </p:cNvSpPr>
          <p:nvPr/>
        </p:nvSpPr>
        <p:spPr bwMode="auto">
          <a:xfrm>
            <a:off x="152400" y="2052638"/>
            <a:ext cx="9067800" cy="4832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sz="2800" b="1" dirty="0">
                <a:solidFill>
                  <a:srgbClr val="00172E"/>
                </a:solidFill>
                <a:latin typeface="Arial Narrow" charset="0"/>
                <a:ea typeface="宋体" charset="0"/>
                <a:cs typeface="宋体" charset="0"/>
              </a:rPr>
              <a:t>异端教师能否</a:t>
            </a:r>
            <a:r>
              <a:rPr lang="en-US" altLang="zh-CN" sz="2800" b="1" dirty="0">
                <a:solidFill>
                  <a:srgbClr val="00172E"/>
                </a:solidFill>
                <a:latin typeface="Arial Narrow" charset="0"/>
                <a:ea typeface="宋体" charset="0"/>
                <a:cs typeface="宋体" charset="0"/>
              </a:rPr>
              <a:t>…</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r>
              <a:rPr lang="zh-CN" altLang="en-US" sz="2000" b="1" u="sng" dirty="0">
                <a:solidFill>
                  <a:srgbClr val="00172E"/>
                </a:solidFill>
                <a:latin typeface="Arial Narrow" charset="0"/>
                <a:ea typeface="宋体" charset="0"/>
                <a:cs typeface="宋体" charset="0"/>
              </a:rPr>
              <a:t>观点</a:t>
            </a:r>
            <a:r>
              <a:rPr lang="en-US" altLang="zh-CN" sz="2000" b="1" dirty="0">
                <a:solidFill>
                  <a:srgbClr val="00172E"/>
                </a:solidFill>
                <a:latin typeface="Arial Narrow" charset="0"/>
                <a:ea typeface="宋体" charset="0"/>
                <a:cs typeface="宋体" charset="0"/>
              </a:rPr>
              <a:t>	</a:t>
            </a:r>
            <a:r>
              <a:rPr lang="zh-CN" altLang="en-US" sz="2000" b="1" u="sng" dirty="0">
                <a:solidFill>
                  <a:srgbClr val="00172E"/>
                </a:solidFill>
                <a:latin typeface="Arial Narrow" charset="0"/>
                <a:ea typeface="宋体" charset="0"/>
                <a:cs typeface="宋体" charset="0"/>
              </a:rPr>
              <a:t>是否能住在信徒家里</a:t>
            </a:r>
            <a:r>
              <a:rPr lang="zh-CN" altLang="en-US" sz="2000" b="1" dirty="0">
                <a:solidFill>
                  <a:srgbClr val="00172E"/>
                </a:solidFill>
                <a:latin typeface="Arial Narrow" charset="0"/>
                <a:ea typeface="宋体" charset="0"/>
                <a:cs typeface="宋体" charset="0"/>
              </a:rPr>
              <a:t>？</a:t>
            </a:r>
            <a:r>
              <a:rPr lang="zh-CN" altLang="en-US" sz="2000" b="1" u="sng" dirty="0">
                <a:solidFill>
                  <a:srgbClr val="00172E"/>
                </a:solidFill>
                <a:latin typeface="Arial Narrow" charset="0"/>
                <a:ea typeface="宋体" charset="0"/>
                <a:cs typeface="宋体" charset="0"/>
              </a:rPr>
              <a:t>是否能进入信徒的家里？</a:t>
            </a:r>
            <a:r>
              <a:rPr lang="zh-CN" altLang="en-US" sz="2000" b="1" dirty="0">
                <a:solidFill>
                  <a:srgbClr val="00172E"/>
                </a:solidFill>
                <a:latin typeface="Arial Narrow" charset="0"/>
                <a:ea typeface="宋体" charset="0"/>
                <a:cs typeface="宋体" charset="0"/>
              </a:rPr>
              <a:t>   </a:t>
            </a:r>
            <a:r>
              <a:rPr lang="zh-CN" altLang="en-US" sz="2000" b="1" u="sng" dirty="0">
                <a:solidFill>
                  <a:srgbClr val="00172E"/>
                </a:solidFill>
                <a:latin typeface="Arial Narrow" charset="0"/>
                <a:ea typeface="宋体" charset="0"/>
                <a:cs typeface="宋体" charset="0"/>
              </a:rPr>
              <a:t>支持者</a:t>
            </a:r>
            <a:endParaRPr lang="en-US" altLang="zh-CN" sz="2000" b="1" u="sng" dirty="0">
              <a:solidFill>
                <a:srgbClr val="00172E"/>
              </a:solidFill>
              <a:latin typeface="Arial Narrow" charset="0"/>
              <a:ea typeface="宋体" charset="0"/>
              <a:cs typeface="宋体" charset="0"/>
            </a:endParaRP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1		</a:t>
            </a:r>
            <a:r>
              <a:rPr lang="zh-CN" altLang="en-US" sz="2000" b="1" dirty="0">
                <a:solidFill>
                  <a:srgbClr val="00172E"/>
                </a:solidFill>
                <a:latin typeface="Arial Narrow" charset="0"/>
                <a:ea typeface="宋体" charset="0"/>
                <a:cs typeface="宋体" charset="0"/>
              </a:rPr>
              <a:t>能</a:t>
            </a:r>
            <a:r>
              <a:rPr lang="en-US" altLang="zh-CN" sz="2000" b="1" dirty="0">
                <a:solidFill>
                  <a:srgbClr val="00172E"/>
                </a:solidFill>
                <a:latin typeface="Arial Narrow" charset="0"/>
                <a:ea typeface="宋体" charset="0"/>
                <a:cs typeface="宋体" charset="0"/>
              </a:rPr>
              <a:t>			</a:t>
            </a:r>
            <a:r>
              <a:rPr lang="zh-CN" altLang="en-US" sz="2000" b="1" dirty="0">
                <a:solidFill>
                  <a:srgbClr val="00172E"/>
                </a:solidFill>
                <a:latin typeface="Arial Narrow" charset="0"/>
                <a:ea typeface="宋体" charset="0"/>
                <a:cs typeface="宋体" charset="0"/>
              </a:rPr>
              <a:t>能</a:t>
            </a:r>
            <a:r>
              <a:rPr lang="en-US" altLang="zh-CN" sz="2000" b="1" dirty="0">
                <a:solidFill>
                  <a:srgbClr val="00172E"/>
                </a:solidFill>
                <a:latin typeface="Arial Narrow" charset="0"/>
                <a:ea typeface="宋体" charset="0"/>
                <a:cs typeface="宋体" charset="0"/>
              </a:rPr>
              <a:t>		John R. Stott</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F. F. Bruce</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2		</a:t>
            </a:r>
            <a:r>
              <a:rPr lang="zh-CN" altLang="en-US" sz="2000" b="1" dirty="0">
                <a:solidFill>
                  <a:srgbClr val="00172E"/>
                </a:solidFill>
                <a:latin typeface="Arial Narrow" charset="0"/>
                <a:ea typeface="宋体" charset="0"/>
                <a:cs typeface="宋体" charset="0"/>
              </a:rPr>
              <a:t>不能</a:t>
            </a:r>
            <a:r>
              <a:rPr lang="en-US" altLang="zh-CN" sz="2000" b="1" dirty="0">
                <a:solidFill>
                  <a:srgbClr val="00172E"/>
                </a:solidFill>
                <a:latin typeface="Arial Narrow" charset="0"/>
                <a:ea typeface="宋体" charset="0"/>
                <a:cs typeface="宋体" charset="0"/>
              </a:rPr>
              <a:t>			</a:t>
            </a:r>
            <a:r>
              <a:rPr lang="zh-CN" altLang="en-US" sz="2000" b="1" dirty="0">
                <a:solidFill>
                  <a:srgbClr val="00172E"/>
                </a:solidFill>
                <a:latin typeface="Arial Narrow" charset="0"/>
                <a:ea typeface="宋体" charset="0"/>
                <a:cs typeface="宋体" charset="0"/>
              </a:rPr>
              <a:t>能</a:t>
            </a:r>
            <a:r>
              <a:rPr lang="en-US" altLang="zh-CN" sz="2000" b="1" dirty="0">
                <a:solidFill>
                  <a:srgbClr val="00172E"/>
                </a:solidFill>
                <a:latin typeface="Arial Narrow" charset="0"/>
                <a:ea typeface="宋体" charset="0"/>
                <a:cs typeface="宋体" charset="0"/>
              </a:rPr>
              <a:t>		Stanley Toussaint</a:t>
            </a:r>
          </a:p>
          <a:p>
            <a:pPr algn="just" eaLnBrk="1" hangingPunct="1">
              <a:buFont typeface="Wingdings" charset="0"/>
              <a:buNone/>
            </a:pPr>
            <a:endParaRPr lang="en-US" altLang="zh-CN" sz="2000" b="1" dirty="0">
              <a:solidFill>
                <a:srgbClr val="00172E"/>
              </a:solidFill>
              <a:latin typeface="Arial Narrow" charset="0"/>
              <a:ea typeface="宋体" charset="0"/>
              <a:cs typeface="宋体" charset="0"/>
            </a:endParaRP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3		</a:t>
            </a:r>
            <a:r>
              <a:rPr lang="zh-CN" altLang="en-US" sz="2000" b="1" dirty="0">
                <a:solidFill>
                  <a:srgbClr val="00172E"/>
                </a:solidFill>
                <a:latin typeface="Arial Narrow" charset="0"/>
                <a:ea typeface="宋体" charset="0"/>
                <a:cs typeface="宋体" charset="0"/>
              </a:rPr>
              <a:t>不能</a:t>
            </a:r>
            <a:r>
              <a:rPr lang="en-US" altLang="zh-CN" sz="2000" b="1" dirty="0">
                <a:solidFill>
                  <a:srgbClr val="00172E"/>
                </a:solidFill>
                <a:latin typeface="Arial Narrow" charset="0"/>
                <a:ea typeface="宋体" charset="0"/>
                <a:cs typeface="宋体" charset="0"/>
              </a:rPr>
              <a:t>			?		I. Howard Marshall</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B. F. Westcott</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Robert Weldon Wilson</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4		</a:t>
            </a:r>
            <a:r>
              <a:rPr lang="zh-CN" altLang="en-US" sz="2000" b="1" dirty="0">
                <a:solidFill>
                  <a:srgbClr val="00172E"/>
                </a:solidFill>
                <a:latin typeface="Arial Narrow" charset="0"/>
                <a:ea typeface="宋体" charset="0"/>
                <a:cs typeface="宋体" charset="0"/>
              </a:rPr>
              <a:t>不能</a:t>
            </a:r>
            <a:r>
              <a:rPr lang="en-US" altLang="zh-CN" sz="2000" b="1" dirty="0">
                <a:solidFill>
                  <a:srgbClr val="00172E"/>
                </a:solidFill>
                <a:latin typeface="Arial Narrow" charset="0"/>
                <a:ea typeface="宋体" charset="0"/>
                <a:cs typeface="宋体" charset="0"/>
              </a:rPr>
              <a:t>			</a:t>
            </a:r>
            <a:r>
              <a:rPr lang="zh-CN" altLang="en-US" sz="2000" b="1" dirty="0">
                <a:solidFill>
                  <a:srgbClr val="00172E"/>
                </a:solidFill>
                <a:latin typeface="Arial Narrow" charset="0"/>
                <a:ea typeface="宋体" charset="0"/>
                <a:cs typeface="宋体" charset="0"/>
              </a:rPr>
              <a:t>不能</a:t>
            </a:r>
            <a:r>
              <a:rPr lang="en-US" altLang="zh-CN" sz="2000" b="1" dirty="0">
                <a:solidFill>
                  <a:srgbClr val="00172E"/>
                </a:solidFill>
                <a:latin typeface="Arial Narrow" charset="0"/>
                <a:ea typeface="宋体" charset="0"/>
                <a:cs typeface="宋体" charset="0"/>
              </a:rPr>
              <a:t>		Rick Griffith</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p:txBody>
      </p:sp>
    </p:spTree>
    <p:extLst>
      <p:ext uri="{BB962C8B-B14F-4D97-AF65-F5344CB8AC3E}">
        <p14:creationId xmlns:p14="http://schemas.microsoft.com/office/powerpoint/2010/main" val="1127116379"/>
      </p:ext>
    </p:extLst>
  </p:cSld>
  <p:clrMapOvr>
    <a:overrideClrMapping bg1="dk2" tx1="lt1" bg2="dk1"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392363" y="228600"/>
            <a:ext cx="4389437" cy="533400"/>
          </a:xfrm>
          <a:solidFill>
            <a:schemeClr val="tx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关键词</a:t>
            </a: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经文</a:t>
            </a:r>
            <a:endParaRPr lang="en-US" sz="2800" b="1" dirty="0">
              <a:solidFill>
                <a:srgbClr val="FFFFFF"/>
              </a:solidFill>
              <a:latin typeface="Arial" charset="0"/>
              <a:ea typeface="ＭＳ Ｐゴシック" charset="0"/>
              <a:cs typeface="ＭＳ Ｐゴシック" charset="0"/>
            </a:endParaRPr>
          </a:p>
        </p:txBody>
      </p:sp>
      <p:sp>
        <p:nvSpPr>
          <p:cNvPr id="130050" name="Text Box 60"/>
          <p:cNvSpPr txBox="1">
            <a:spLocks noChangeArrowheads="1"/>
          </p:cNvSpPr>
          <p:nvPr/>
        </p:nvSpPr>
        <p:spPr bwMode="auto">
          <a:xfrm>
            <a:off x="3918810" y="1406525"/>
            <a:ext cx="1266693" cy="954107"/>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Arial" charset="0"/>
                <a:ea typeface="宋体" charset="0"/>
                <a:cs typeface="宋体" charset="0"/>
              </a:rPr>
              <a:t>关键词</a:t>
            </a:r>
          </a:p>
          <a:p>
            <a:pPr algn="ctr" eaLnBrk="1" hangingPunct="1"/>
            <a:r>
              <a:rPr lang="zh-CN" altLang="en-US" sz="2800" b="1" dirty="0">
                <a:solidFill>
                  <a:srgbClr val="FFFFFF"/>
                </a:solidFill>
                <a:latin typeface="Arial" charset="0"/>
                <a:ea typeface="宋体" charset="0"/>
                <a:cs typeface="宋体" charset="0"/>
              </a:rPr>
              <a:t>极限</a:t>
            </a:r>
          </a:p>
        </p:txBody>
      </p:sp>
      <p:sp>
        <p:nvSpPr>
          <p:cNvPr id="10301" name="Text Box 61"/>
          <p:cNvSpPr txBox="1">
            <a:spLocks noChangeArrowheads="1"/>
          </p:cNvSpPr>
          <p:nvPr/>
        </p:nvSpPr>
        <p:spPr bwMode="auto">
          <a:xfrm>
            <a:off x="304800" y="2895600"/>
            <a:ext cx="8534400" cy="2677656"/>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Arial" charset="0"/>
                <a:ea typeface="宋体" charset="0"/>
                <a:cs typeface="宋体" charset="0"/>
              </a:rPr>
              <a:t>关键经文</a:t>
            </a:r>
          </a:p>
          <a:p>
            <a:pPr algn="ctr" eaLnBrk="1" hangingPunct="1"/>
            <a:r>
              <a:rPr lang="zh-CN" altLang="en-US" sz="2800" b="1" dirty="0">
                <a:solidFill>
                  <a:srgbClr val="FFFFFF"/>
                </a:solidFill>
                <a:latin typeface="Arial" charset="0"/>
                <a:ea typeface="宋体" charset="0"/>
                <a:cs typeface="宋体" charset="0"/>
              </a:rPr>
              <a:t>凡越过基督的教训、不常守著的，就没有神；常守这教训的，就有父又有子。</a:t>
            </a:r>
          </a:p>
          <a:p>
            <a:pPr algn="ctr" eaLnBrk="1" hangingPunct="1"/>
            <a:r>
              <a:rPr lang="zh-CN" altLang="en-US" sz="2800" b="1" dirty="0">
                <a:solidFill>
                  <a:srgbClr val="FFFFFF"/>
                </a:solidFill>
                <a:latin typeface="Arial" charset="0"/>
                <a:ea typeface="宋体" charset="0"/>
                <a:cs typeface="宋体" charset="0"/>
              </a:rPr>
              <a:t>若有人到你们那里，不是传这教训，不要接他到家里，也不要问他的安</a:t>
            </a:r>
          </a:p>
          <a:p>
            <a:pPr algn="ctr" eaLnBrk="1" hangingPunct="1"/>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约翰二书第</a:t>
            </a:r>
            <a:r>
              <a:rPr lang="en-US" altLang="zh-CN" sz="2800" b="1" dirty="0">
                <a:solidFill>
                  <a:srgbClr val="FFFFFF"/>
                </a:solidFill>
                <a:latin typeface="Arial" charset="0"/>
                <a:ea typeface="宋体" charset="0"/>
                <a:cs typeface="宋体" charset="0"/>
              </a:rPr>
              <a:t>9</a:t>
            </a:r>
            <a:r>
              <a:rPr lang="zh-CN" altLang="en-US" sz="2800" b="1" dirty="0">
                <a:solidFill>
                  <a:srgbClr val="FFFFFF"/>
                </a:solidFill>
                <a:latin typeface="Arial" charset="0"/>
                <a:ea typeface="宋体" charset="0"/>
                <a:cs typeface="宋体" charset="0"/>
              </a:rPr>
              <a:t>至</a:t>
            </a:r>
            <a:r>
              <a:rPr lang="en-US" altLang="zh-CN" sz="2800" b="1" dirty="0">
                <a:solidFill>
                  <a:srgbClr val="FFFFFF"/>
                </a:solidFill>
                <a:latin typeface="Arial" charset="0"/>
                <a:ea typeface="宋体" charset="0"/>
                <a:cs typeface="宋体" charset="0"/>
              </a:rPr>
              <a:t>10</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 </a:t>
            </a:r>
          </a:p>
        </p:txBody>
      </p:sp>
      <p:pic>
        <p:nvPicPr>
          <p:cNvPr id="130052" name="Picture 62" descr="j03363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43600" y="2209800"/>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extLst>
      <p:ext uri="{BB962C8B-B14F-4D97-AF65-F5344CB8AC3E}">
        <p14:creationId xmlns:p14="http://schemas.microsoft.com/office/powerpoint/2010/main" val="1862039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44208" y="0"/>
            <a:ext cx="2736304" cy="6858000"/>
          </a:xfrm>
        </p:spPr>
        <p:txBody>
          <a:bodyPr/>
          <a:lstStyle/>
          <a:p>
            <a:pPr>
              <a:defRPr/>
            </a:pPr>
            <a:r>
              <a:rPr lang="zh-CN" altLang="en-US" sz="7200" dirty="0"/>
              <a:t>好得令人难以置信的神学</a:t>
            </a:r>
            <a:endParaRPr lang="en-US" sz="7200" dirty="0">
              <a:effectLst>
                <a:glow rad="127000">
                  <a:schemeClr val="bg1"/>
                </a:glow>
              </a:effectLst>
            </a:endParaRPr>
          </a:p>
        </p:txBody>
      </p:sp>
    </p:spTree>
    <p:extLst>
      <p:ext uri="{BB962C8B-B14F-4D97-AF65-F5344CB8AC3E}">
        <p14:creationId xmlns:p14="http://schemas.microsoft.com/office/powerpoint/2010/main" val="2072976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zh-CN" altLang="en-US" sz="6000" dirty="0">
                <a:effectLst>
                  <a:glow rad="127000">
                    <a:schemeClr val="bg1"/>
                  </a:glow>
                </a:effectLst>
              </a:rPr>
              <a:t>“乔伊斯</a:t>
            </a:r>
            <a:r>
              <a:rPr lang="en-US" altLang="zh-CN" sz="6000" dirty="0">
                <a:effectLst>
                  <a:glow rad="127000">
                    <a:schemeClr val="bg1"/>
                  </a:glow>
                </a:effectLst>
              </a:rPr>
              <a:t>·</a:t>
            </a:r>
            <a:r>
              <a:rPr lang="zh-CN" altLang="en-US" sz="6000" dirty="0">
                <a:effectLst>
                  <a:glow rad="127000">
                    <a:schemeClr val="bg1"/>
                  </a:glow>
                </a:effectLst>
              </a:rPr>
              <a:t>梅耶斯</a:t>
            </a:r>
            <a:br>
              <a:rPr lang="en-US" altLang="zh-CN" sz="6000" dirty="0">
                <a:effectLst>
                  <a:glow rad="127000">
                    <a:schemeClr val="bg1"/>
                  </a:glow>
                </a:effectLst>
              </a:rPr>
            </a:br>
            <a:r>
              <a:rPr lang="zh-CN" altLang="en-US" sz="6000" dirty="0">
                <a:effectLst>
                  <a:glow rad="127000">
                    <a:schemeClr val="bg1"/>
                  </a:glow>
                </a:effectLst>
              </a:rPr>
              <a:t>（</a:t>
            </a:r>
            <a:r>
              <a:rPr lang="en-US" sz="6000" dirty="0">
                <a:effectLst>
                  <a:glow rad="127000">
                    <a:schemeClr val="bg1"/>
                  </a:glow>
                </a:effectLst>
              </a:rPr>
              <a:t>Joyce Meyers）</a:t>
            </a:r>
            <a:r>
              <a:rPr lang="zh-CN" altLang="en-US" sz="6000" dirty="0">
                <a:effectLst>
                  <a:glow rad="127000">
                    <a:schemeClr val="bg1"/>
                  </a:glow>
                </a:effectLst>
              </a:rPr>
              <a:t>乘坐她的</a:t>
            </a:r>
            <a:r>
              <a:rPr lang="en-US" altLang="zh-CN" sz="6000" dirty="0">
                <a:effectLst>
                  <a:glow rad="127000">
                    <a:schemeClr val="bg1"/>
                  </a:glow>
                </a:effectLst>
              </a:rPr>
              <a:t>200</a:t>
            </a:r>
            <a:r>
              <a:rPr lang="zh-CN" altLang="en-US" sz="6000" dirty="0">
                <a:effectLst>
                  <a:glow rad="127000">
                    <a:schemeClr val="bg1"/>
                  </a:glow>
                </a:effectLst>
              </a:rPr>
              <a:t>万美元飞机，等等</a:t>
            </a:r>
            <a:r>
              <a:rPr lang="en-US" altLang="zh-CN" sz="6000" dirty="0">
                <a:effectLst>
                  <a:glow rad="127000">
                    <a:schemeClr val="bg1"/>
                  </a:glow>
                </a:effectLst>
              </a:rPr>
              <a:t>…</a:t>
            </a:r>
            <a:r>
              <a:rPr lang="zh-CN" altLang="en-US" sz="6000" dirty="0">
                <a:effectLst>
                  <a:glow rad="127000">
                    <a:schemeClr val="bg1"/>
                  </a:glow>
                </a:effectLst>
              </a:rPr>
              <a:t>”</a:t>
            </a:r>
            <a:endParaRPr lang="en-US" sz="6000" dirty="0">
              <a:effectLst>
                <a:glow rad="127000">
                  <a:schemeClr val="bg1"/>
                </a:glow>
              </a:effectLst>
            </a:endParaRPr>
          </a:p>
        </p:txBody>
      </p:sp>
    </p:spTree>
    <p:extLst>
      <p:ext uri="{BB962C8B-B14F-4D97-AF65-F5344CB8AC3E}">
        <p14:creationId xmlns:p14="http://schemas.microsoft.com/office/powerpoint/2010/main" val="2036608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extLst>
      <p:ext uri="{BB962C8B-B14F-4D97-AF65-F5344CB8AC3E}">
        <p14:creationId xmlns:p14="http://schemas.microsoft.com/office/powerpoint/2010/main" val="2085387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zh-CN" altLang="en-US" dirty="0"/>
              <a:t>乔尔</a:t>
            </a:r>
            <a:r>
              <a:rPr lang="en-US" altLang="zh-CN" dirty="0"/>
              <a:t>·</a:t>
            </a:r>
            <a:r>
              <a:rPr lang="zh-CN" altLang="en-US" dirty="0"/>
              <a:t>奥斯汀</a:t>
            </a:r>
            <a:endParaRPr lang="en-US" dirty="0"/>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zh-CN" altLang="en-US" sz="4000" dirty="0">
                <a:solidFill>
                  <a:srgbClr val="CCECFF"/>
                </a:solidFill>
              </a:rPr>
              <a:t>从不讲解 罪</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zh-CN" altLang="en-US" sz="4000" dirty="0">
                <a:solidFill>
                  <a:srgbClr val="CCECFF"/>
                </a:solidFill>
              </a:rPr>
              <a:t>在同性恋“婚礼”中领祷告</a:t>
            </a:r>
          </a:p>
        </p:txBody>
      </p:sp>
    </p:spTree>
    <p:extLst>
      <p:ext uri="{BB962C8B-B14F-4D97-AF65-F5344CB8AC3E}">
        <p14:creationId xmlns:p14="http://schemas.microsoft.com/office/powerpoint/2010/main" val="1761379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3200" dirty="0">
                <a:solidFill>
                  <a:srgbClr val="CCECFF"/>
                </a:solidFill>
                <a:latin typeface="Times New Roman"/>
                <a:cs typeface="Times New Roman"/>
              </a:rPr>
              <a:t>魔法祈祷、正能量信息、随心所欲的神学；这岂不是保罗警告过我们的吗？</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zh-CN" altLang="en-US" dirty="0">
                <a:latin typeface="Times New Roman"/>
                <a:cs typeface="Times New Roman"/>
              </a:rPr>
              <a:t>激励演讲</a:t>
            </a:r>
            <a:endParaRPr lang="en-US" dirty="0">
              <a:latin typeface="Times New Roman"/>
              <a:cs typeface="Times New Roman"/>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a:solidFill>
                  <a:srgbClr val="CCECFF"/>
                </a:solidFill>
              </a:rPr>
              <a:t>http://</a:t>
            </a:r>
            <a:r>
              <a:rPr lang="en-US" sz="1200" dirty="0" err="1">
                <a:solidFill>
                  <a:srgbClr val="CCECFF"/>
                </a:solidFill>
              </a:rPr>
              <a:t>www.conservativecut.com</a:t>
            </a:r>
            <a:r>
              <a:rPr lang="en-US" sz="1200" dirty="0">
                <a:solidFill>
                  <a:srgbClr val="CCECFF"/>
                </a:solidFill>
              </a:rPr>
              <a:t>/blog/?tag=false-teacher</a:t>
            </a:r>
          </a:p>
        </p:txBody>
      </p:sp>
    </p:spTree>
    <p:extLst>
      <p:ext uri="{BB962C8B-B14F-4D97-AF65-F5344CB8AC3E}">
        <p14:creationId xmlns:p14="http://schemas.microsoft.com/office/powerpoint/2010/main" val="2903098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en-US" sz="6000" b="1" dirty="0"/>
              <a:t>“Devil” &amp; “Tempter”</a:t>
            </a:r>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Devil</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Secret</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Life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Man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Garden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Tempter</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Devil</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Cover</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Forest/</a:t>
              </a:r>
              <a:b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b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Two Trees</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2326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zh-CN" altLang="en-US" dirty="0"/>
              <a:t>世界愿景（</a:t>
            </a:r>
            <a:r>
              <a:rPr lang="en-US" dirty="0"/>
              <a:t>World Vision）</a:t>
            </a:r>
            <a:r>
              <a:rPr lang="zh-CN" altLang="en-US" dirty="0"/>
              <a:t>争议</a:t>
            </a:r>
            <a:endParaRPr lang="en-US" dirty="0"/>
          </a:p>
        </p:txBody>
      </p:sp>
      <p:pic>
        <p:nvPicPr>
          <p:cNvPr id="1525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60350"/>
            <a:ext cx="3313112"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solidFill>
                  <a:srgbClr val="CCECFF"/>
                </a:solidFill>
              </a:rPr>
              <a:t>CEO Richard Stearns</a:t>
            </a:r>
          </a:p>
        </p:txBody>
      </p:sp>
    </p:spTree>
    <p:extLst>
      <p:ext uri="{BB962C8B-B14F-4D97-AF65-F5344CB8AC3E}">
        <p14:creationId xmlns:p14="http://schemas.microsoft.com/office/powerpoint/2010/main" val="2568485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zh-CN" altLang="en-US" dirty="0"/>
              <a:t>世界愿景（</a:t>
            </a:r>
            <a:r>
              <a:rPr lang="en-US" altLang="zh-CN" dirty="0"/>
              <a:t>World Vision）</a:t>
            </a:r>
            <a:r>
              <a:rPr lang="zh-CN" altLang="en-US" dirty="0"/>
              <a:t>争议</a:t>
            </a:r>
            <a:endParaRPr lang="en-US" dirty="0"/>
          </a:p>
        </p:txBody>
      </p:sp>
      <p:pic>
        <p:nvPicPr>
          <p:cNvPr id="1546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solidFill>
                  <a:srgbClr val="CCECFF"/>
                </a:solidFill>
              </a:rPr>
              <a:t>Jacqueline Fuller</a:t>
            </a:r>
          </a:p>
        </p:txBody>
      </p:sp>
      <p:pic>
        <p:nvPicPr>
          <p:cNvPr id="15462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64163" y="1268413"/>
            <a:ext cx="3768725" cy="275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64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ja-JP" altLang="en-US" sz="2800" b="1">
                <a:solidFill>
                  <a:srgbClr val="FFFFFF"/>
                </a:solidFill>
                <a:latin typeface="Arial" pitchFamily="34" charset="0"/>
              </a:rPr>
              <a:t>约翰</a:t>
            </a:r>
            <a:r>
              <a:rPr lang="zh-CN" altLang="en-US" sz="2800" b="1">
                <a:solidFill>
                  <a:srgbClr val="FFFFFF"/>
                </a:solidFill>
                <a:latin typeface="Arial" pitchFamily="34" charset="0"/>
                <a:ea typeface="SimSun" pitchFamily="2" charset="-122"/>
              </a:rPr>
              <a:t>二书</a:t>
            </a:r>
            <a:r>
              <a:rPr lang="en-US" altLang="ja-JP" sz="2800" b="1">
                <a:solidFill>
                  <a:srgbClr val="FFFFFF"/>
                </a:solidFill>
                <a:latin typeface="Arial" pitchFamily="34" charset="0"/>
              </a:rPr>
              <a:t>- </a:t>
            </a:r>
            <a:r>
              <a:rPr lang="ja-JP" altLang="en-US" sz="2800" b="1">
                <a:solidFill>
                  <a:srgbClr val="FFFFFF"/>
                </a:solidFill>
                <a:latin typeface="Arial" pitchFamily="34" charset="0"/>
              </a:rPr>
              <a:t>概略图</a:t>
            </a:r>
            <a:endParaRPr lang="en-US" altLang="en-US" sz="2800" b="1">
              <a:solidFill>
                <a:srgbClr val="FFFFFF"/>
              </a:solidFill>
              <a:latin typeface="Arial" pitchFamily="34" charset="0"/>
            </a:endParaRPr>
          </a:p>
        </p:txBody>
      </p:sp>
      <p:sp>
        <p:nvSpPr>
          <p:cNvPr id="20483" name="Text Box 7"/>
          <p:cNvSpPr txBox="1">
            <a:spLocks noChangeArrowheads="1"/>
          </p:cNvSpPr>
          <p:nvPr/>
        </p:nvSpPr>
        <p:spPr bwMode="auto">
          <a:xfrm>
            <a:off x="8153400" y="30480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297</a:t>
            </a:r>
          </a:p>
        </p:txBody>
      </p:sp>
      <p:grpSp>
        <p:nvGrpSpPr>
          <p:cNvPr id="20484" name="Group 72"/>
          <p:cNvGrpSpPr>
            <a:grpSpLocks/>
          </p:cNvGrpSpPr>
          <p:nvPr/>
        </p:nvGrpSpPr>
        <p:grpSpPr bwMode="auto">
          <a:xfrm>
            <a:off x="133350" y="838200"/>
            <a:ext cx="8858250" cy="5867400"/>
            <a:chOff x="24" y="576"/>
            <a:chExt cx="4200" cy="3552"/>
          </a:xfrm>
        </p:grpSpPr>
        <p:grpSp>
          <p:nvGrpSpPr>
            <p:cNvPr id="20485" name="Group 34"/>
            <p:cNvGrpSpPr>
              <a:grpSpLocks/>
            </p:cNvGrpSpPr>
            <p:nvPr/>
          </p:nvGrpSpPr>
          <p:grpSpPr bwMode="auto">
            <a:xfrm>
              <a:off x="24" y="576"/>
              <a:ext cx="4200" cy="394"/>
              <a:chOff x="0" y="0"/>
              <a:chExt cx="4200" cy="653"/>
            </a:xfrm>
          </p:grpSpPr>
          <p:sp>
            <p:nvSpPr>
              <p:cNvPr id="20537" name="Rectangle 8"/>
              <p:cNvSpPr>
                <a:spLocks noChangeArrowheads="1"/>
              </p:cNvSpPr>
              <p:nvPr/>
            </p:nvSpPr>
            <p:spPr bwMode="auto">
              <a:xfrm>
                <a:off x="32" y="0"/>
                <a:ext cx="4136" cy="653"/>
              </a:xfrm>
              <a:prstGeom prst="rect">
                <a:avLst/>
              </a:prstGeom>
              <a:gradFill rotWithShape="1">
                <a:gsLst>
                  <a:gs pos="0">
                    <a:srgbClr val="FF6699"/>
                  </a:gs>
                  <a:gs pos="50000">
                    <a:srgbClr val="762F47"/>
                  </a:gs>
                  <a:gs pos="100000">
                    <a:srgbClr val="FF6699"/>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对爱的极限</a:t>
                </a:r>
                <a:endParaRPr lang="en-US" altLang="zh-CN" b="1">
                  <a:solidFill>
                    <a:srgbClr val="FFFFFF"/>
                  </a:solidFill>
                  <a:latin typeface="Arial" pitchFamily="34" charset="0"/>
                  <a:ea typeface="SimSun" pitchFamily="2" charset="-122"/>
                </a:endParaRPr>
              </a:p>
            </p:txBody>
          </p:sp>
          <p:sp>
            <p:nvSpPr>
              <p:cNvPr id="20538"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6" name="Group 36"/>
            <p:cNvGrpSpPr>
              <a:grpSpLocks/>
            </p:cNvGrpSpPr>
            <p:nvPr/>
          </p:nvGrpSpPr>
          <p:grpSpPr bwMode="auto">
            <a:xfrm>
              <a:off x="24" y="970"/>
              <a:ext cx="2128" cy="371"/>
              <a:chOff x="0" y="653"/>
              <a:chExt cx="2128" cy="615"/>
            </a:xfrm>
          </p:grpSpPr>
          <p:sp>
            <p:nvSpPr>
              <p:cNvPr id="20535"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援助真实的老师</a:t>
                </a:r>
                <a:endParaRPr lang="en-US" altLang="zh-CN" b="1">
                  <a:solidFill>
                    <a:schemeClr val="bg1"/>
                  </a:solidFill>
                  <a:latin typeface="Arial" pitchFamily="34" charset="0"/>
                  <a:ea typeface="SimSun" pitchFamily="2" charset="-122"/>
                </a:endParaRPr>
              </a:p>
            </p:txBody>
          </p:sp>
          <p:sp>
            <p:nvSpPr>
              <p:cNvPr id="20536"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7" name="Group 38"/>
            <p:cNvGrpSpPr>
              <a:grpSpLocks/>
            </p:cNvGrpSpPr>
            <p:nvPr/>
          </p:nvGrpSpPr>
          <p:grpSpPr bwMode="auto">
            <a:xfrm>
              <a:off x="2152" y="970"/>
              <a:ext cx="2072" cy="371"/>
              <a:chOff x="2128" y="653"/>
              <a:chExt cx="2072" cy="615"/>
            </a:xfrm>
          </p:grpSpPr>
          <p:sp>
            <p:nvSpPr>
              <p:cNvPr id="20533"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避免假的老师</a:t>
                </a:r>
                <a:endParaRPr lang="en-US" altLang="zh-CN" b="1">
                  <a:solidFill>
                    <a:schemeClr val="bg1"/>
                  </a:solidFill>
                  <a:latin typeface="Arial" pitchFamily="34" charset="0"/>
                  <a:ea typeface="SimSun" pitchFamily="2" charset="-122"/>
                </a:endParaRPr>
              </a:p>
            </p:txBody>
          </p:sp>
          <p:sp>
            <p:nvSpPr>
              <p:cNvPr id="20534"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8" name="Group 40"/>
            <p:cNvGrpSpPr>
              <a:grpSpLocks/>
            </p:cNvGrpSpPr>
            <p:nvPr/>
          </p:nvGrpSpPr>
          <p:grpSpPr bwMode="auto">
            <a:xfrm>
              <a:off x="24" y="1341"/>
              <a:ext cx="2128" cy="370"/>
              <a:chOff x="0" y="1268"/>
              <a:chExt cx="2128" cy="615"/>
            </a:xfrm>
          </p:grpSpPr>
          <p:sp>
            <p:nvSpPr>
              <p:cNvPr id="20531"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1</a:t>
                </a:r>
                <a:r>
                  <a:rPr lang="zh-CN" altLang="en-US" b="1">
                    <a:solidFill>
                      <a:schemeClr val="bg1"/>
                    </a:solidFill>
                    <a:latin typeface="Arial" pitchFamily="34" charset="0"/>
                    <a:ea typeface="SimSun" pitchFamily="2" charset="-122"/>
                  </a:rPr>
                  <a:t>至</a:t>
                </a:r>
                <a:r>
                  <a:rPr lang="en-US" altLang="zh-CN" b="1">
                    <a:solidFill>
                      <a:schemeClr val="bg1"/>
                    </a:solidFill>
                    <a:latin typeface="Arial" pitchFamily="34" charset="0"/>
                    <a:ea typeface="SimSun" pitchFamily="2" charset="-122"/>
                  </a:rPr>
                  <a:t>6</a:t>
                </a:r>
                <a:r>
                  <a:rPr lang="zh-CN" altLang="en-US" b="1">
                    <a:solidFill>
                      <a:schemeClr val="bg1"/>
                    </a:solidFill>
                    <a:latin typeface="Arial" pitchFamily="34" charset="0"/>
                    <a:ea typeface="SimSun" pitchFamily="2" charset="-122"/>
                  </a:rPr>
                  <a:t>节 </a:t>
                </a:r>
                <a:endParaRPr lang="zh-CN" altLang="en-US">
                  <a:solidFill>
                    <a:schemeClr val="bg1"/>
                  </a:solidFill>
                  <a:latin typeface="Arial" pitchFamily="34" charset="0"/>
                  <a:ea typeface="SimSun" pitchFamily="2" charset="-122"/>
                </a:endParaRPr>
              </a:p>
            </p:txBody>
          </p:sp>
          <p:sp>
            <p:nvSpPr>
              <p:cNvPr id="20532"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9" name="Group 42"/>
            <p:cNvGrpSpPr>
              <a:grpSpLocks/>
            </p:cNvGrpSpPr>
            <p:nvPr/>
          </p:nvGrpSpPr>
          <p:grpSpPr bwMode="auto">
            <a:xfrm>
              <a:off x="2152" y="1341"/>
              <a:ext cx="2072" cy="370"/>
              <a:chOff x="2128" y="1268"/>
              <a:chExt cx="2072" cy="615"/>
            </a:xfrm>
          </p:grpSpPr>
          <p:sp>
            <p:nvSpPr>
              <p:cNvPr id="20529"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7</a:t>
                </a:r>
                <a:r>
                  <a:rPr lang="zh-CN" altLang="en-US" b="1">
                    <a:solidFill>
                      <a:schemeClr val="bg1"/>
                    </a:solidFill>
                    <a:latin typeface="Arial" pitchFamily="34" charset="0"/>
                    <a:ea typeface="SimSun" pitchFamily="2" charset="-122"/>
                  </a:rPr>
                  <a:t>至</a:t>
                </a:r>
                <a:r>
                  <a:rPr lang="en-US" altLang="zh-CN" b="1">
                    <a:solidFill>
                      <a:schemeClr val="bg1"/>
                    </a:solidFill>
                    <a:latin typeface="Arial" pitchFamily="34" charset="0"/>
                    <a:ea typeface="SimSun" pitchFamily="2" charset="-122"/>
                  </a:rPr>
                  <a:t>13</a:t>
                </a:r>
                <a:r>
                  <a:rPr lang="zh-CN" altLang="en-US" b="1">
                    <a:solidFill>
                      <a:schemeClr val="bg1"/>
                    </a:solidFill>
                    <a:latin typeface="Arial" pitchFamily="34" charset="0"/>
                    <a:ea typeface="SimSun" pitchFamily="2" charset="-122"/>
                  </a:rPr>
                  <a:t>节</a:t>
                </a:r>
              </a:p>
            </p:txBody>
          </p:sp>
          <p:sp>
            <p:nvSpPr>
              <p:cNvPr id="20530"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0" name="Group 44"/>
            <p:cNvGrpSpPr>
              <a:grpSpLocks/>
            </p:cNvGrpSpPr>
            <p:nvPr/>
          </p:nvGrpSpPr>
          <p:grpSpPr bwMode="auto">
            <a:xfrm>
              <a:off x="24" y="1711"/>
              <a:ext cx="2128" cy="371"/>
              <a:chOff x="0" y="1883"/>
              <a:chExt cx="2128" cy="615"/>
            </a:xfrm>
          </p:grpSpPr>
          <p:sp>
            <p:nvSpPr>
              <p:cNvPr id="20527"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活在戒律中</a:t>
                </a:r>
                <a:endParaRPr lang="en-US" altLang="zh-CN" b="1">
                  <a:solidFill>
                    <a:schemeClr val="bg1"/>
                  </a:solidFill>
                  <a:latin typeface="Arial" pitchFamily="34" charset="0"/>
                  <a:ea typeface="SimSun" pitchFamily="2" charset="-122"/>
                </a:endParaRPr>
              </a:p>
            </p:txBody>
          </p:sp>
          <p:sp>
            <p:nvSpPr>
              <p:cNvPr id="20528"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1" name="Group 46"/>
            <p:cNvGrpSpPr>
              <a:grpSpLocks/>
            </p:cNvGrpSpPr>
            <p:nvPr/>
          </p:nvGrpSpPr>
          <p:grpSpPr bwMode="auto">
            <a:xfrm>
              <a:off x="2152" y="1711"/>
              <a:ext cx="2072" cy="371"/>
              <a:chOff x="2128" y="1883"/>
              <a:chExt cx="2072" cy="615"/>
            </a:xfrm>
          </p:grpSpPr>
          <p:sp>
            <p:nvSpPr>
              <p:cNvPr id="20525"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以防伪造者</a:t>
                </a:r>
                <a:endParaRPr lang="en-US" altLang="zh-CN" b="1">
                  <a:solidFill>
                    <a:schemeClr val="bg1"/>
                  </a:solidFill>
                  <a:latin typeface="Arial" pitchFamily="34" charset="0"/>
                  <a:ea typeface="SimSun" pitchFamily="2" charset="-122"/>
                </a:endParaRPr>
              </a:p>
            </p:txBody>
          </p:sp>
          <p:sp>
            <p:nvSpPr>
              <p:cNvPr id="20526"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2" name="Group 48"/>
            <p:cNvGrpSpPr>
              <a:grpSpLocks/>
            </p:cNvGrpSpPr>
            <p:nvPr/>
          </p:nvGrpSpPr>
          <p:grpSpPr bwMode="auto">
            <a:xfrm>
              <a:off x="24" y="2082"/>
              <a:ext cx="2128" cy="371"/>
              <a:chOff x="0" y="2498"/>
              <a:chExt cx="2128" cy="615"/>
            </a:xfrm>
          </p:grpSpPr>
          <p:sp>
            <p:nvSpPr>
              <p:cNvPr id="20523"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endParaRPr lang="en-US" altLang="zh-CN">
                  <a:solidFill>
                    <a:schemeClr val="bg1"/>
                  </a:solidFill>
                  <a:latin typeface="Arial" pitchFamily="34" charset="0"/>
                  <a:ea typeface="SimSun" pitchFamily="2" charset="-122"/>
                </a:endParaRPr>
              </a:p>
              <a:p>
                <a:pPr algn="ctr"/>
                <a:r>
                  <a:rPr lang="zh-CN" altLang="en-US" b="1">
                    <a:solidFill>
                      <a:schemeClr val="bg1"/>
                    </a:solidFill>
                    <a:latin typeface="Arial" pitchFamily="34" charset="0"/>
                    <a:ea typeface="SimSun" pitchFamily="2" charset="-122"/>
                  </a:rPr>
                  <a:t>正面</a:t>
                </a:r>
                <a:endParaRPr lang="en-US" altLang="zh-CN">
                  <a:solidFill>
                    <a:schemeClr val="bg1"/>
                  </a:solidFill>
                  <a:latin typeface="Arial" pitchFamily="34" charset="0"/>
                  <a:ea typeface="SimSun" pitchFamily="2" charset="-122"/>
                </a:endParaRPr>
              </a:p>
              <a:p>
                <a:pPr algn="ctr"/>
                <a:endParaRPr lang="en-US" altLang="zh-CN">
                  <a:solidFill>
                    <a:schemeClr val="bg1"/>
                  </a:solidFill>
                  <a:latin typeface="Arial" pitchFamily="34" charset="0"/>
                  <a:ea typeface="SimSun" pitchFamily="2" charset="-122"/>
                </a:endParaRPr>
              </a:p>
            </p:txBody>
          </p:sp>
          <p:sp>
            <p:nvSpPr>
              <p:cNvPr id="20524"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3" name="Group 50"/>
            <p:cNvGrpSpPr>
              <a:grpSpLocks/>
            </p:cNvGrpSpPr>
            <p:nvPr/>
          </p:nvGrpSpPr>
          <p:grpSpPr bwMode="auto">
            <a:xfrm>
              <a:off x="2152" y="2082"/>
              <a:ext cx="2072" cy="371"/>
              <a:chOff x="2128" y="2498"/>
              <a:chExt cx="2072" cy="615"/>
            </a:xfrm>
          </p:grpSpPr>
          <p:sp>
            <p:nvSpPr>
              <p:cNvPr id="20521"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反面 </a:t>
                </a:r>
                <a:endParaRPr lang="zh-CN" altLang="en-US">
                  <a:solidFill>
                    <a:schemeClr val="bg1"/>
                  </a:solidFill>
                  <a:latin typeface="Arial" pitchFamily="34" charset="0"/>
                  <a:ea typeface="SimSun" pitchFamily="2" charset="-122"/>
                </a:endParaRPr>
              </a:p>
            </p:txBody>
          </p:sp>
          <p:sp>
            <p:nvSpPr>
              <p:cNvPr id="20522"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4" name="Group 52"/>
            <p:cNvGrpSpPr>
              <a:grpSpLocks/>
            </p:cNvGrpSpPr>
            <p:nvPr/>
          </p:nvGrpSpPr>
          <p:grpSpPr bwMode="auto">
            <a:xfrm>
              <a:off x="24" y="2453"/>
              <a:ext cx="2128" cy="371"/>
              <a:chOff x="0" y="3113"/>
              <a:chExt cx="2128" cy="615"/>
            </a:xfrm>
          </p:grpSpPr>
          <p:sp>
            <p:nvSpPr>
              <p:cNvPr id="20519"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真理的</a:t>
                </a:r>
                <a:r>
                  <a:rPr lang="zh-CN" altLang="en-US" b="1">
                    <a:solidFill>
                      <a:schemeClr val="bg1"/>
                    </a:solidFill>
                    <a:ea typeface="SimSun" pitchFamily="2" charset="-122"/>
                  </a:rPr>
                  <a:t>展示</a:t>
                </a:r>
                <a:endParaRPr lang="en-US" altLang="zh-CN" b="1">
                  <a:solidFill>
                    <a:schemeClr val="bg1"/>
                  </a:solidFill>
                  <a:ea typeface="SimSun" pitchFamily="2" charset="-122"/>
                </a:endParaRPr>
              </a:p>
            </p:txBody>
          </p:sp>
          <p:sp>
            <p:nvSpPr>
              <p:cNvPr id="20520"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5" name="Group 54"/>
            <p:cNvGrpSpPr>
              <a:grpSpLocks/>
            </p:cNvGrpSpPr>
            <p:nvPr/>
          </p:nvGrpSpPr>
          <p:grpSpPr bwMode="auto">
            <a:xfrm>
              <a:off x="2152" y="2453"/>
              <a:ext cx="2072" cy="371"/>
              <a:chOff x="2128" y="3113"/>
              <a:chExt cx="2072" cy="615"/>
            </a:xfrm>
          </p:grpSpPr>
          <p:sp>
            <p:nvSpPr>
              <p:cNvPr id="20517"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真理的</a:t>
                </a:r>
                <a:r>
                  <a:rPr lang="zh-CN" altLang="en-US" b="1">
                    <a:solidFill>
                      <a:schemeClr val="bg1"/>
                    </a:solidFill>
                    <a:ea typeface="SimSun" pitchFamily="2" charset="-122"/>
                  </a:rPr>
                  <a:t>保卫</a:t>
                </a:r>
                <a:endParaRPr lang="en-US" altLang="zh-CN" b="1">
                  <a:solidFill>
                    <a:schemeClr val="bg1"/>
                  </a:solidFill>
                  <a:ea typeface="SimSun" pitchFamily="2" charset="-122"/>
                </a:endParaRPr>
              </a:p>
            </p:txBody>
          </p:sp>
          <p:sp>
            <p:nvSpPr>
              <p:cNvPr id="20518"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6" name="Group 56"/>
            <p:cNvGrpSpPr>
              <a:grpSpLocks/>
            </p:cNvGrpSpPr>
            <p:nvPr/>
          </p:nvGrpSpPr>
          <p:grpSpPr bwMode="auto">
            <a:xfrm>
              <a:off x="24" y="2824"/>
              <a:ext cx="712" cy="562"/>
              <a:chOff x="0" y="3728"/>
              <a:chExt cx="712" cy="933"/>
            </a:xfrm>
          </p:grpSpPr>
          <p:sp>
            <p:nvSpPr>
              <p:cNvPr id="20515" name="Rectangle 25"/>
              <p:cNvSpPr>
                <a:spLocks noChangeArrowheads="1"/>
              </p:cNvSpPr>
              <p:nvPr/>
            </p:nvSpPr>
            <p:spPr bwMode="auto">
              <a:xfrm>
                <a:off x="32"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以真理和爱的问安</a:t>
                </a:r>
                <a:r>
                  <a:rPr lang="en-US" altLang="zh-CN" sz="1800">
                    <a:solidFill>
                      <a:schemeClr val="bg1"/>
                    </a:solidFill>
                    <a:latin typeface="Arial Narrow" pitchFamily="34" charset="0"/>
                    <a:ea typeface="SimSun" pitchFamily="2" charset="-122"/>
                  </a:rPr>
                  <a:t>(1-3)</a:t>
                </a:r>
              </a:p>
            </p:txBody>
          </p:sp>
          <p:sp>
            <p:nvSpPr>
              <p:cNvPr id="20516"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7" name="Group 58"/>
            <p:cNvGrpSpPr>
              <a:grpSpLocks/>
            </p:cNvGrpSpPr>
            <p:nvPr/>
          </p:nvGrpSpPr>
          <p:grpSpPr bwMode="auto">
            <a:xfrm>
              <a:off x="736" y="2824"/>
              <a:ext cx="712" cy="562"/>
              <a:chOff x="712" y="3728"/>
              <a:chExt cx="712" cy="933"/>
            </a:xfrm>
          </p:grpSpPr>
          <p:sp>
            <p:nvSpPr>
              <p:cNvPr id="20513"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1800" b="1">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赞扬儿童的守纪 </a:t>
                </a:r>
                <a:r>
                  <a:rPr lang="en-US" altLang="zh-CN" sz="1800">
                    <a:solidFill>
                      <a:schemeClr val="bg1"/>
                    </a:solidFill>
                    <a:latin typeface="Arial Narrow" pitchFamily="34" charset="0"/>
                    <a:ea typeface="SimSun" pitchFamily="2" charset="-122"/>
                  </a:rPr>
                  <a:t>(4)</a:t>
                </a:r>
              </a:p>
            </p:txBody>
          </p:sp>
          <p:sp>
            <p:nvSpPr>
              <p:cNvPr id="20514"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8" name="Group 60"/>
            <p:cNvGrpSpPr>
              <a:grpSpLocks/>
            </p:cNvGrpSpPr>
            <p:nvPr/>
          </p:nvGrpSpPr>
          <p:grpSpPr bwMode="auto">
            <a:xfrm>
              <a:off x="1448" y="2824"/>
              <a:ext cx="704" cy="562"/>
              <a:chOff x="1424" y="3728"/>
              <a:chExt cx="704" cy="933"/>
            </a:xfrm>
          </p:grpSpPr>
          <p:sp>
            <p:nvSpPr>
              <p:cNvPr id="20511"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solidFill>
                      <a:srgbClr val="000000"/>
                    </a:solidFill>
                    <a:latin typeface="Arial" pitchFamily="34" charset="0"/>
                    <a:ea typeface="SimSun" pitchFamily="2" charset="-122"/>
                  </a:rPr>
                  <a:t>对爱的</a:t>
                </a:r>
                <a:r>
                  <a:rPr lang="zh-CN" altLang="en-US" sz="1800">
                    <a:solidFill>
                      <a:srgbClr val="000000"/>
                    </a:solidFill>
                    <a:ea typeface="SimSun" pitchFamily="2" charset="-122"/>
                  </a:rPr>
                  <a:t>叮嘱</a:t>
                </a:r>
                <a:r>
                  <a:rPr lang="en-US" altLang="zh-CN" sz="1800">
                    <a:solidFill>
                      <a:srgbClr val="000000"/>
                    </a:solidFill>
                    <a:latin typeface="Arial" pitchFamily="34" charset="0"/>
                    <a:cs typeface="Arial" pitchFamily="34" charset="0"/>
                  </a:rPr>
                  <a:t>(5-6)</a:t>
                </a:r>
              </a:p>
            </p:txBody>
          </p:sp>
          <p:sp>
            <p:nvSpPr>
              <p:cNvPr id="20512"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9" name="Group 62"/>
            <p:cNvGrpSpPr>
              <a:grpSpLocks/>
            </p:cNvGrpSpPr>
            <p:nvPr/>
          </p:nvGrpSpPr>
          <p:grpSpPr bwMode="auto">
            <a:xfrm>
              <a:off x="2152" y="2824"/>
              <a:ext cx="1040" cy="562"/>
              <a:chOff x="2128" y="3728"/>
              <a:chExt cx="1040" cy="933"/>
            </a:xfrm>
          </p:grpSpPr>
          <p:sp>
            <p:nvSpPr>
              <p:cNvPr id="20509"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000" b="1">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禁止帮助假的老师</a:t>
                </a:r>
                <a:r>
                  <a:rPr lang="en-US" altLang="zh-CN" sz="1800">
                    <a:solidFill>
                      <a:schemeClr val="bg1"/>
                    </a:solidFill>
                    <a:latin typeface="Arial Narrow" pitchFamily="34" charset="0"/>
                    <a:ea typeface="SimSun" pitchFamily="2" charset="-122"/>
                  </a:rPr>
                  <a:t>(7-11)</a:t>
                </a:r>
              </a:p>
            </p:txBody>
          </p:sp>
          <p:sp>
            <p:nvSpPr>
              <p:cNvPr id="20510"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0" name="Group 64"/>
            <p:cNvGrpSpPr>
              <a:grpSpLocks/>
            </p:cNvGrpSpPr>
            <p:nvPr/>
          </p:nvGrpSpPr>
          <p:grpSpPr bwMode="auto">
            <a:xfrm>
              <a:off x="3192" y="2824"/>
              <a:ext cx="1032" cy="562"/>
              <a:chOff x="3168" y="3728"/>
              <a:chExt cx="1032" cy="933"/>
            </a:xfrm>
          </p:grpSpPr>
          <p:sp>
            <p:nvSpPr>
              <p:cNvPr id="20507"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期待的探望与问候</a:t>
                </a:r>
                <a:r>
                  <a:rPr lang="en-US" altLang="zh-CN" sz="1800">
                    <a:solidFill>
                      <a:schemeClr val="bg1"/>
                    </a:solidFill>
                    <a:latin typeface="Arial Narrow" pitchFamily="34" charset="0"/>
                    <a:ea typeface="SimSun" pitchFamily="2" charset="-122"/>
                  </a:rPr>
                  <a:t>(12-13)</a:t>
                </a:r>
              </a:p>
            </p:txBody>
          </p:sp>
          <p:sp>
            <p:nvSpPr>
              <p:cNvPr id="20508"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1" name="Group 68"/>
            <p:cNvGrpSpPr>
              <a:grpSpLocks/>
            </p:cNvGrpSpPr>
            <p:nvPr/>
          </p:nvGrpSpPr>
          <p:grpSpPr bwMode="auto">
            <a:xfrm>
              <a:off x="24" y="3386"/>
              <a:ext cx="4200" cy="371"/>
              <a:chOff x="0" y="4661"/>
              <a:chExt cx="5712" cy="615"/>
            </a:xfrm>
          </p:grpSpPr>
          <p:sp>
            <p:nvSpPr>
              <p:cNvPr id="20505"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以弗所</a:t>
                </a:r>
                <a:endParaRPr lang="zh-CN" altLang="en-US">
                  <a:solidFill>
                    <a:schemeClr val="bg1"/>
                  </a:solidFill>
                  <a:latin typeface="Arial" pitchFamily="34" charset="0"/>
                  <a:ea typeface="SimSun" pitchFamily="2" charset="-122"/>
                </a:endParaRPr>
              </a:p>
            </p:txBody>
          </p:sp>
          <p:sp>
            <p:nvSpPr>
              <p:cNvPr id="20506"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2" name="Group 70"/>
            <p:cNvGrpSpPr>
              <a:grpSpLocks/>
            </p:cNvGrpSpPr>
            <p:nvPr/>
          </p:nvGrpSpPr>
          <p:grpSpPr bwMode="auto">
            <a:xfrm>
              <a:off x="24" y="3757"/>
              <a:ext cx="4200" cy="371"/>
              <a:chOff x="0" y="5276"/>
              <a:chExt cx="5712" cy="615"/>
            </a:xfrm>
          </p:grpSpPr>
          <p:sp>
            <p:nvSpPr>
              <p:cNvPr id="20503"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85-95</a:t>
                </a:r>
                <a:endParaRPr lang="en-US" altLang="zh-CN">
                  <a:solidFill>
                    <a:schemeClr val="bg1"/>
                  </a:solidFill>
                  <a:latin typeface="Arial" pitchFamily="34" charset="0"/>
                  <a:ea typeface="SimSun" pitchFamily="2" charset="-122"/>
                </a:endParaRPr>
              </a:p>
            </p:txBody>
          </p:sp>
          <p:sp>
            <p:nvSpPr>
              <p:cNvPr id="20504"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Tree>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在关系中跟进（</a:t>
            </a:r>
            <a:r>
              <a:rPr lang="en-US" altLang="zh-CN" b="1" dirty="0">
                <a:effectLst>
                  <a:glow rad="127000">
                    <a:schemeClr val="tx1"/>
                  </a:glow>
                </a:effectLst>
                <a:latin typeface="Arial" charset="0"/>
                <a:ea typeface="ＭＳ Ｐゴシック" charset="0"/>
                <a:cs typeface="ＭＳ Ｐゴシック" charset="0"/>
              </a:rPr>
              <a:t>12-13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我还有许多话要写给你们，可是我不想借用纸墨，只是盼望到你们那里当面谈谈，好让我们的喜乐充足。 </a:t>
            </a:r>
            <a:r>
              <a:rPr lang="en-US" altLang="zh-CN" sz="3600" b="1" baseline="30000" dirty="0">
                <a:solidFill>
                  <a:srgbClr val="FFFFFF"/>
                </a:solidFill>
                <a:effectLst>
                  <a:glow rad="127000">
                    <a:srgbClr val="000000"/>
                  </a:glow>
                </a:effectLst>
                <a:latin typeface="Arial" charset="0"/>
                <a:ea typeface="ＭＳ Ｐゴシック" charset="0"/>
                <a:cs typeface="ＭＳ Ｐゴシック" charset="0"/>
              </a:rPr>
              <a:t>13</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你那蒙拣选的姊妹的儿女都问候你。</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约贰　</a:t>
            </a:r>
            <a:r>
              <a:rPr lang="en-US" sz="3600" b="1" dirty="0">
                <a:solidFill>
                  <a:srgbClr val="FFFFFF"/>
                </a:solidFill>
                <a:effectLst>
                  <a:glow rad="127000">
                    <a:srgbClr val="000000"/>
                  </a:glow>
                </a:effectLst>
                <a:latin typeface="Arial" charset="0"/>
                <a:ea typeface="ＭＳ Ｐゴシック" charset="0"/>
                <a:cs typeface="ＭＳ Ｐゴシック" charset="0"/>
              </a:rPr>
              <a:t>12-13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ＣＮＶＳ</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6787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8241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借着不帮助</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阻碍福音的人</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活出福音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Tree>
    <p:extLst>
      <p:ext uri="{BB962C8B-B14F-4D97-AF65-F5344CB8AC3E}">
        <p14:creationId xmlns:p14="http://schemas.microsoft.com/office/powerpoint/2010/main" val="24358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zh-CN" alt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概述</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300-301</a:t>
            </a:r>
          </a:p>
        </p:txBody>
      </p:sp>
      <p:sp>
        <p:nvSpPr>
          <p:cNvPr id="20488" name="Text Box 8"/>
          <p:cNvSpPr txBox="1">
            <a:spLocks noChangeArrowheads="1"/>
          </p:cNvSpPr>
          <p:nvPr/>
        </p:nvSpPr>
        <p:spPr bwMode="auto">
          <a:xfrm>
            <a:off x="381000" y="2330450"/>
            <a:ext cx="8382000" cy="954088"/>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I. (1-6)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约翰用真理和爱来</a:t>
            </a:r>
            <a:r>
              <a:rPr kumimoji="0" lang="zh-CN"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鼓励</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一名妇女</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为了他对她后来的谴责作准备。</a:t>
            </a:r>
          </a:p>
        </p:txBody>
      </p:sp>
      <p:sp>
        <p:nvSpPr>
          <p:cNvPr id="20489" name="Text Box 9"/>
          <p:cNvSpPr txBox="1">
            <a:spLocks noChangeArrowheads="1"/>
          </p:cNvSpPr>
          <p:nvPr/>
        </p:nvSpPr>
        <p:spPr bwMode="auto">
          <a:xfrm>
            <a:off x="381000" y="4073525"/>
            <a:ext cx="8382000" cy="955675"/>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	II. (7-13)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约翰</a:t>
            </a:r>
            <a:r>
              <a:rPr kumimoji="0" lang="zh-CN"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警告</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妇女不要帮助假的老师</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并且帮助她认清她的爱是有极限的。</a:t>
            </a: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71775"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47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7221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2"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grpSp>
      <p:sp>
        <p:nvSpPr>
          <p:cNvPr id="4" name="Title 3"/>
          <p:cNvSpPr>
            <a:spLocks noGrp="1"/>
          </p:cNvSpPr>
          <p:nvPr>
            <p:ph type="title" idx="4294967295"/>
          </p:nvPr>
        </p:nvSpPr>
        <p:spPr>
          <a:xfrm>
            <a:off x="971600" y="20644"/>
            <a:ext cx="7772400" cy="1680163"/>
          </a:xfrm>
        </p:spPr>
        <p:txBody>
          <a:bodyPr/>
          <a:lstStyle/>
          <a:p>
            <a:r>
              <a:rPr lang="zh-CN" altLang="en-US" b="1" dirty="0">
                <a:latin typeface="Arial"/>
                <a:cs typeface="Arial"/>
              </a:rPr>
              <a:t>“嗯，查尔斯，当我给你施洗的时候</a:t>
            </a:r>
            <a:r>
              <a:rPr lang="en-US" altLang="zh-CN" b="1" dirty="0">
                <a:latin typeface="Arial"/>
                <a:cs typeface="Arial"/>
              </a:rPr>
              <a:t>……”</a:t>
            </a:r>
            <a:endParaRPr lang="en-US" b="1" dirty="0">
              <a:latin typeface="Arial"/>
              <a:cs typeface="Arial"/>
            </a:endParaRPr>
          </a:p>
        </p:txBody>
      </p:sp>
    </p:spTree>
    <p:extLst>
      <p:ext uri="{BB962C8B-B14F-4D97-AF65-F5344CB8AC3E}">
        <p14:creationId xmlns:p14="http://schemas.microsoft.com/office/powerpoint/2010/main" val="865290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zh-CN" altLang="en-US" b="1" kern="1200" dirty="0">
                <a:latin typeface="Arial"/>
                <a:cs typeface="Arial"/>
              </a:rPr>
              <a:t>凡沉入水中的，都属于上帝。</a:t>
            </a:r>
            <a:endParaRPr lang="en-US" b="1" kern="1200" dirty="0">
              <a:latin typeface="Arial"/>
              <a:cs typeface="Arial"/>
            </a:endParaRPr>
          </a:p>
        </p:txBody>
      </p:sp>
    </p:spTree>
    <p:extLst>
      <p:ext uri="{BB962C8B-B14F-4D97-AF65-F5344CB8AC3E}">
        <p14:creationId xmlns:p14="http://schemas.microsoft.com/office/powerpoint/2010/main" val="636539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en-US" sz="6000" b="1" dirty="0"/>
              <a:t>“Boat”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The boat was a vessel of eight people</a:t>
            </a:r>
          </a:p>
          <a:p>
            <a:pPr algn="l">
              <a:defRPr/>
            </a:pPr>
            <a:r>
              <a:rPr lang="zh-CN" altLang="en-US" sz="2800" dirty="0"/>
              <a:t>这艘船是一个载有八人的船只。</a:t>
            </a: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Boat</a:t>
            </a: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Vessel + Eight + People</a:t>
            </a:r>
          </a:p>
        </p:txBody>
      </p:sp>
    </p:spTree>
    <p:extLst>
      <p:ext uri="{BB962C8B-B14F-4D97-AF65-F5344CB8AC3E}">
        <p14:creationId xmlns:p14="http://schemas.microsoft.com/office/powerpoint/2010/main" val="1675567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4167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2658" name="Text Box 2"/>
          <p:cNvSpPr txBox="1">
            <a:spLocks noChangeArrowheads="1"/>
          </p:cNvSpPr>
          <p:nvPr/>
        </p:nvSpPr>
        <p:spPr bwMode="auto">
          <a:xfrm>
            <a:off x="152400" y="44624"/>
            <a:ext cx="8839200"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接待你们的，就是接待我；接待我的，就是接待那差我来的。</a:t>
            </a: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马太</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10:40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ＣＮＶＳ</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p>
        </p:txBody>
      </p:sp>
      <p:sp>
        <p:nvSpPr>
          <p:cNvPr id="582660" name="Text Box 4"/>
          <p:cNvSpPr txBox="1">
            <a:spLocks noChangeArrowheads="1"/>
          </p:cNvSpPr>
          <p:nvPr/>
        </p:nvSpPr>
        <p:spPr bwMode="auto">
          <a:xfrm>
            <a:off x="685800" y="2602647"/>
            <a:ext cx="835069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无论谁因门徒的名，只把一杯凉水给这些微不足道的人中的一个喝，</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
        <p:nvSpPr>
          <p:cNvPr id="582662" name="Text Box 6"/>
          <p:cNvSpPr txBox="1">
            <a:spLocks noChangeArrowheads="1"/>
          </p:cNvSpPr>
          <p:nvPr/>
        </p:nvSpPr>
        <p:spPr bwMode="auto">
          <a:xfrm>
            <a:off x="685800" y="4483224"/>
            <a:ext cx="7924800" cy="1610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我实在告诉你们，他决不会得不到他的赏赐。</a:t>
            </a: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a:t>
            </a:r>
          </a:p>
        </p:txBody>
      </p:sp>
      <p:sp>
        <p:nvSpPr>
          <p:cNvPr id="582663" name="Text Box 7"/>
          <p:cNvSpPr txBox="1">
            <a:spLocks noChangeArrowheads="1"/>
          </p:cNvSpPr>
          <p:nvPr/>
        </p:nvSpPr>
        <p:spPr bwMode="auto">
          <a:xfrm>
            <a:off x="35496" y="6019800"/>
            <a:ext cx="9132763" cy="838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马太</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10:42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ＣＮＶＳ</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1470471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82663"/>
                                        </p:tgtEl>
                                        <p:attrNameLst>
                                          <p:attrName>style.visibility</p:attrName>
                                        </p:attrNameLst>
                                      </p:cBhvr>
                                      <p:to>
                                        <p:strVal val="visible"/>
                                      </p:to>
                                    </p:set>
                                    <p:animEffect transition="in" filter="dissolve">
                                      <p:cBhvr>
                                        <p:cTn id="7" dur="500"/>
                                        <p:tgtEl>
                                          <p:spTgt spid="582663"/>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582660"/>
                                        </p:tgtEl>
                                        <p:attrNameLst>
                                          <p:attrName>style.visibility</p:attrName>
                                        </p:attrNameLst>
                                      </p:cBhvr>
                                      <p:to>
                                        <p:strVal val="visible"/>
                                      </p:to>
                                    </p:set>
                                    <p:animEffect transition="in" filter="dissolve">
                                      <p:cBhvr>
                                        <p:cTn id="11" dur="75"/>
                                        <p:tgtEl>
                                          <p:spTgt spid="582660"/>
                                        </p:tgtEl>
                                      </p:cBhvr>
                                    </p:animEffect>
                                  </p:childTnLst>
                                </p:cTn>
                              </p:par>
                            </p:childTnLst>
                          </p:cTn>
                        </p:par>
                        <p:par>
                          <p:cTn id="12" fill="hold" nodeType="afterGroup">
                            <p:stCondLst>
                              <p:cond delay="7825"/>
                            </p:stCondLst>
                            <p:childTnLst>
                              <p:par>
                                <p:cTn id="13" presetID="9" presetClass="entr" presetSubtype="0" fill="hold" nodeType="afterEffect">
                                  <p:stCondLst>
                                    <p:cond delay="1000"/>
                                  </p:stCondLst>
                                  <p:childTnLst>
                                    <p:set>
                                      <p:cBhvr>
                                        <p:cTn id="14" dur="1" fill="hold">
                                          <p:stCondLst>
                                            <p:cond delay="0"/>
                                          </p:stCondLst>
                                        </p:cTn>
                                        <p:tgtEl>
                                          <p:spTgt spid="582659"/>
                                        </p:tgtEl>
                                        <p:attrNameLst>
                                          <p:attrName>style.visibility</p:attrName>
                                        </p:attrNameLst>
                                      </p:cBhvr>
                                      <p:to>
                                        <p:strVal val="visible"/>
                                      </p:to>
                                    </p:set>
                                    <p:animEffect transition="in" filter="dissolve">
                                      <p:cBhvr>
                                        <p:cTn id="15" dur="500"/>
                                        <p:tgtEl>
                                          <p:spTgt spid="582659"/>
                                        </p:tgtEl>
                                      </p:cBhvr>
                                    </p:animEffect>
                                  </p:childTnLst>
                                </p:cTn>
                              </p:par>
                            </p:childTnLst>
                          </p:cTn>
                        </p:par>
                        <p:par>
                          <p:cTn id="16" fill="hold" nodeType="afterGroup">
                            <p:stCondLst>
                              <p:cond delay="9325"/>
                            </p:stCondLst>
                            <p:childTnLst>
                              <p:par>
                                <p:cTn id="17" presetID="9" presetClass="entr" presetSubtype="0" fill="hold" grpId="0" nodeType="afterEffect">
                                  <p:stCondLst>
                                    <p:cond delay="2000"/>
                                  </p:stCondLst>
                                  <p:iterate type="lt">
                                    <p:tmPct val="100000"/>
                                  </p:iterate>
                                  <p:childTnLst>
                                    <p:set>
                                      <p:cBhvr>
                                        <p:cTn id="18" dur="1" fill="hold">
                                          <p:stCondLst>
                                            <p:cond delay="0"/>
                                          </p:stCondLst>
                                        </p:cTn>
                                        <p:tgtEl>
                                          <p:spTgt spid="582662"/>
                                        </p:tgtEl>
                                        <p:attrNameLst>
                                          <p:attrName>style.visibility</p:attrName>
                                        </p:attrNameLst>
                                      </p:cBhvr>
                                      <p:to>
                                        <p:strVal val="visible"/>
                                      </p:to>
                                    </p:set>
                                    <p:animEffect transition="in" filter="dissolve">
                                      <p:cBhvr>
                                        <p:cTn id="19" dur="75"/>
                                        <p:tgtEl>
                                          <p:spTgt spid="582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P spid="582662" grpId="0" autoUpdateAnimBg="0"/>
      <p:bldP spid="58266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8" name="Rectangle 2"/>
          <p:cNvSpPr>
            <a:spLocks noChangeArrowheads="1"/>
          </p:cNvSpPr>
          <p:nvPr/>
        </p:nvSpPr>
        <p:spPr bwMode="auto">
          <a:xfrm>
            <a:off x="228600" y="1355725"/>
            <a:ext cx="4953000" cy="415498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8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主也曾这样吩咐，叫传福音的人靠福音为生。</a:t>
            </a:r>
            <a:endParaRPr kumimoji="0" lang="en-US" altLang="zh-CN" sz="48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林前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9:14</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p>
        </p:txBody>
      </p:sp>
    </p:spTree>
    <p:extLst>
      <p:ext uri="{BB962C8B-B14F-4D97-AF65-F5344CB8AC3E}">
        <p14:creationId xmlns:p14="http://schemas.microsoft.com/office/powerpoint/2010/main" val="3054535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6" name="Rectangle 1028"/>
          <p:cNvSpPr>
            <a:spLocks noChangeArrowheads="1"/>
          </p:cNvSpPr>
          <p:nvPr/>
        </p:nvSpPr>
        <p:spPr bwMode="auto">
          <a:xfrm>
            <a:off x="228600" y="1355725"/>
            <a:ext cx="4953000" cy="286232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在圣道上受教的，应该和施教的人分享自己的一切美物。</a:t>
            </a:r>
            <a:endParaRPr kumimoji="0" lang="en-US" altLang="zh-CN"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加拉太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6:6</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p>
        </p:txBody>
      </p:sp>
    </p:spTree>
    <p:extLst>
      <p:ext uri="{BB962C8B-B14F-4D97-AF65-F5344CB8AC3E}">
        <p14:creationId xmlns:p14="http://schemas.microsoft.com/office/powerpoint/2010/main" val="699131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100013"/>
            <a:ext cx="91440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4" name="Text Box 2"/>
          <p:cNvSpPr txBox="1">
            <a:spLocks noChangeArrowheads="1"/>
          </p:cNvSpPr>
          <p:nvPr/>
        </p:nvSpPr>
        <p:spPr bwMode="auto">
          <a:xfrm>
            <a:off x="685800" y="76200"/>
            <a:ext cx="7924800" cy="32932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弟兄们，你们应该记得我们的辛苦和劳碌；我们把　神的福音传给你们的时候，怎样昼夜作工，免得你们有人受累。</a:t>
            </a:r>
            <a:endParaRPr kumimoji="0" lang="en-US" altLang="zh-CN"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贴前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2:9 (</a:t>
            </a: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p>
        </p:txBody>
      </p:sp>
    </p:spTree>
    <p:extLst>
      <p:ext uri="{BB962C8B-B14F-4D97-AF65-F5344CB8AC3E}">
        <p14:creationId xmlns:p14="http://schemas.microsoft.com/office/powerpoint/2010/main" val="31583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18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60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下战场的得多少，留守武器的也得多少，应当大家平分。</a:t>
            </a:r>
            <a:r>
              <a:rPr kumimoji="0" lang="en-US" sz="60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撒母耳记上　</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30:24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ＣＮＶＳ</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p>
        </p:txBody>
      </p:sp>
    </p:spTree>
    <p:extLst>
      <p:ext uri="{BB962C8B-B14F-4D97-AF65-F5344CB8AC3E}">
        <p14:creationId xmlns:p14="http://schemas.microsoft.com/office/powerpoint/2010/main" val="4113223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Text Box 2"/>
          <p:cNvSpPr txBox="1">
            <a:spLocks noChangeArrowheads="1"/>
          </p:cNvSpPr>
          <p:nvPr/>
        </p:nvSpPr>
        <p:spPr bwMode="auto">
          <a:xfrm>
            <a:off x="1828800" y="2909888"/>
            <a:ext cx="5638800" cy="2677656"/>
          </a:xfrm>
          <a:prstGeom prst="rect">
            <a:avLst/>
          </a:prstGeom>
          <a:gradFill rotWithShape="0">
            <a:gsLst>
              <a:gs pos="0">
                <a:srgbClr val="774F27"/>
              </a:gs>
              <a:gs pos="50000">
                <a:srgbClr val="774F27">
                  <a:gamma/>
                  <a:shade val="46275"/>
                  <a:invGamma/>
                </a:srgbClr>
              </a:gs>
              <a:gs pos="100000">
                <a:srgbClr val="774F27"/>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我并不求礼物，只求你们的果子不断增加，归在你们的帐上。</a:t>
            </a:r>
            <a:endPar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腓立比</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 4:17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a:t>
            </a:r>
          </a:p>
        </p:txBody>
      </p:sp>
    </p:spTree>
    <p:extLst>
      <p:ext uri="{BB962C8B-B14F-4D97-AF65-F5344CB8AC3E}">
        <p14:creationId xmlns:p14="http://schemas.microsoft.com/office/powerpoint/2010/main" val="10821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因为　神并不是不公义，以致忘记了你们的工作，和你们为他的名所表现的爱心，就是你们以前服事圣徒，现在还是服事他们。</a:t>
            </a:r>
            <a:r>
              <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 			</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615429" name="Text Box 1029"/>
          <p:cNvSpPr txBox="1">
            <a:spLocks noChangeArrowheads="1"/>
          </p:cNvSpPr>
          <p:nvPr/>
        </p:nvSpPr>
        <p:spPr bwMode="auto">
          <a:xfrm>
            <a:off x="4648200" y="5334000"/>
            <a:ext cx="4114800" cy="1138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希伯来　</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6:10 (</a:t>
            </a: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343990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615427"/>
                                        </p:tgtEl>
                                        <p:attrNameLst>
                                          <p:attrName>style.visibility</p:attrName>
                                        </p:attrNameLst>
                                      </p:cBhvr>
                                      <p:to>
                                        <p:strVal val="visible"/>
                                      </p:to>
                                    </p:set>
                                    <p:animEffect transition="in" filter="dissolve">
                                      <p:cBhvr>
                                        <p:cTn id="7" dur="75"/>
                                        <p:tgtEl>
                                          <p:spTgt spid="615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避开传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假道</a:t>
            </a:r>
            <a:r>
              <a:rPr lang="zh-CN" altLang="en-US" sz="4800" b="1" dirty="0">
                <a:effectLst>
                  <a:glow rad="127000">
                    <a:schemeClr val="tx1"/>
                  </a:glow>
                </a:effectLst>
                <a:latin typeface="Arial" charset="0"/>
                <a:ea typeface="ＭＳ Ｐゴシック" charset="0"/>
                <a:cs typeface="ＭＳ Ｐゴシック" charset="0"/>
              </a:rPr>
              <a:t>的人</a:t>
            </a:r>
            <a:r>
              <a:rPr lang="en-US" sz="4800" b="1" dirty="0">
                <a:effectLst>
                  <a:glow rad="127000">
                    <a:schemeClr val="tx1"/>
                  </a:glow>
                </a:effectLst>
                <a:latin typeface="Arial" charset="0"/>
                <a:ea typeface="ＭＳ Ｐゴシック" charset="0"/>
                <a:cs typeface="ＭＳ Ｐゴシック" charset="0"/>
              </a:rPr>
              <a:t>(7-13)。</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393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392363" y="228600"/>
            <a:ext cx="4389437" cy="533400"/>
          </a:xfrm>
          <a:solidFill>
            <a:schemeClr val="tx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关键词</a:t>
            </a: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经文</a:t>
            </a:r>
            <a:endParaRPr lang="en-US" sz="2800" b="1" dirty="0">
              <a:solidFill>
                <a:srgbClr val="FFFFFF"/>
              </a:solidFill>
              <a:latin typeface="Arial" charset="0"/>
              <a:ea typeface="ＭＳ Ｐゴシック" charset="0"/>
              <a:cs typeface="ＭＳ Ｐゴシック" charset="0"/>
            </a:endParaRPr>
          </a:p>
        </p:txBody>
      </p:sp>
      <p:sp>
        <p:nvSpPr>
          <p:cNvPr id="130050" name="Text Box 60"/>
          <p:cNvSpPr txBox="1">
            <a:spLocks noChangeArrowheads="1"/>
          </p:cNvSpPr>
          <p:nvPr/>
        </p:nvSpPr>
        <p:spPr bwMode="auto">
          <a:xfrm>
            <a:off x="3918810" y="1406525"/>
            <a:ext cx="1266693" cy="954107"/>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uLnTx/>
                <a:uFillTx/>
                <a:latin typeface="Arial" charset="0"/>
                <a:ea typeface="宋体" charset="0"/>
                <a:cs typeface="宋体" charset="0"/>
              </a:rPr>
              <a:t>关键词</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极限</a:t>
            </a:r>
          </a:p>
        </p:txBody>
      </p:sp>
      <p:sp>
        <p:nvSpPr>
          <p:cNvPr id="10301" name="Text Box 61"/>
          <p:cNvSpPr txBox="1">
            <a:spLocks noChangeArrowheads="1"/>
          </p:cNvSpPr>
          <p:nvPr/>
        </p:nvSpPr>
        <p:spPr bwMode="auto">
          <a:xfrm>
            <a:off x="304800" y="2895600"/>
            <a:ext cx="8534400" cy="2677656"/>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uLnTx/>
                <a:uFillTx/>
                <a:latin typeface="Arial" charset="0"/>
                <a:ea typeface="宋体" charset="0"/>
                <a:cs typeface="宋体" charset="0"/>
              </a:rPr>
              <a:t>关键经文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凡越过基督的教训、不常守著的，就没有神；常守这教训的，就有父又有子。</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若有人到你们那里，不是传这教训，不要接他到家里，也不要问他的安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约翰二书第</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9</a:t>
            </a: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至</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10</a:t>
            </a: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节</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a:t>
            </a:r>
          </a:p>
        </p:txBody>
      </p:sp>
      <p:pic>
        <p:nvPicPr>
          <p:cNvPr id="130052" name="Picture 62" descr="j03363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43600" y="2209800"/>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spTree>
    <p:extLst>
      <p:ext uri="{BB962C8B-B14F-4D97-AF65-F5344CB8AC3E}">
        <p14:creationId xmlns:p14="http://schemas.microsoft.com/office/powerpoint/2010/main" val="1721364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en-US" sz="6000" b="1" dirty="0"/>
              <a:t>“Righteousness”</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Lamb</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I or Me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28235554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总结报告</a:t>
            </a:r>
            <a:endParaRPr lang="en-US" sz="2800" b="1" dirty="0">
              <a:solidFill>
                <a:srgbClr val="FFFFFF"/>
              </a:solidFill>
              <a:latin typeface="Arial" charset="0"/>
              <a:ea typeface="ＭＳ Ｐゴシック" charset="0"/>
              <a:cs typeface="ＭＳ Ｐゴシック" charset="0"/>
            </a:endParaRP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300</a:t>
            </a:r>
          </a:p>
        </p:txBody>
      </p:sp>
      <p:sp>
        <p:nvSpPr>
          <p:cNvPr id="50180" name="Text Box 4"/>
          <p:cNvSpPr txBox="1">
            <a:spLocks noChangeArrowheads="1"/>
          </p:cNvSpPr>
          <p:nvPr/>
        </p:nvSpPr>
        <p:spPr bwMode="auto">
          <a:xfrm>
            <a:off x="1835150" y="1484313"/>
            <a:ext cx="5545138" cy="440120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宋体" charset="0"/>
                <a:cs typeface="宋体" charset="0"/>
              </a:rPr>
              <a:t>约翰劝勉以</a:t>
            </a:r>
            <a:r>
              <a:rPr kumimoji="0" lang="zh-CN" altLang="en-US" sz="4000" b="1" i="0" u="none" strike="noStrike" kern="1200" cap="none" spc="0" normalizeH="0" baseline="0" noProof="0" dirty="0">
                <a:ln>
                  <a:noFill/>
                </a:ln>
                <a:solidFill>
                  <a:srgbClr val="FFFF00"/>
                </a:solidFill>
                <a:effectLst/>
                <a:uLnTx/>
                <a:uFillTx/>
                <a:latin typeface="Arial" charset="0"/>
                <a:ea typeface="宋体" charset="0"/>
                <a:cs typeface="宋体" charset="0"/>
              </a:rPr>
              <a:t>有限的爱</a:t>
            </a:r>
            <a:r>
              <a:rPr kumimoji="0" lang="zh-CN" altLang="en-US" sz="4000" b="1" i="0" u="none" strike="noStrike" kern="1200" cap="none" spc="0" normalizeH="0" baseline="0" noProof="0" dirty="0">
                <a:ln>
                  <a:noFill/>
                </a:ln>
                <a:solidFill>
                  <a:srgbClr val="FFFFFF"/>
                </a:solidFill>
                <a:effectLst/>
                <a:uLnTx/>
                <a:uFillTx/>
                <a:latin typeface="Arial" charset="0"/>
                <a:ea typeface="宋体" charset="0"/>
                <a:cs typeface="宋体" charset="0"/>
              </a:rPr>
              <a:t>来招待传教士的那位好客的基督徒妇女和她的孩子</a:t>
            </a:r>
            <a:r>
              <a:rPr kumimoji="0" lang="en-US" altLang="zh-CN" sz="40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zh-CN" altLang="en-US" sz="4000" b="1" i="0" u="none" strike="noStrike" kern="1200" cap="none" spc="0" normalizeH="0" baseline="0" noProof="0" dirty="0">
                <a:ln>
                  <a:noFill/>
                </a:ln>
                <a:solidFill>
                  <a:srgbClr val="FFFFFF"/>
                </a:solidFill>
                <a:effectLst/>
                <a:uLnTx/>
                <a:uFillTx/>
                <a:latin typeface="Arial" charset="0"/>
                <a:ea typeface="宋体" charset="0"/>
                <a:cs typeface="宋体" charset="0"/>
              </a:rPr>
              <a:t>但也警告她不要以同样热诚来招待假的老师以便援助传播具有破坏性的异端邪说。</a:t>
            </a:r>
          </a:p>
        </p:txBody>
      </p:sp>
    </p:spTree>
    <p:extLst>
      <p:ext uri="{BB962C8B-B14F-4D97-AF65-F5344CB8AC3E}">
        <p14:creationId xmlns:p14="http://schemas.microsoft.com/office/powerpoint/2010/main" val="215525610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Shadowed</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3384677"/>
          </a:xfrm>
          <a:prstGeom prst="rect">
            <a:avLst/>
          </a:prstGeom>
        </p:spPr>
      </p:pic>
      <p:pic>
        <p:nvPicPr>
          <p:cNvPr id="5" name="Picture 4"/>
          <p:cNvPicPr>
            <a:picLocks noChangeAspect="1"/>
          </p:cNvPicPr>
          <p:nvPr/>
        </p:nvPicPr>
        <p:blipFill>
          <a:blip r:embed="rId4"/>
          <a:stretch>
            <a:fillRect/>
          </a:stretch>
        </p:blipFill>
        <p:spPr>
          <a:xfrm>
            <a:off x="5701553" y="2042433"/>
            <a:ext cx="3528965" cy="4815567"/>
          </a:xfrm>
          <a:prstGeom prst="rect">
            <a:avLst/>
          </a:prstGeom>
        </p:spPr>
      </p:pic>
      <p:sp>
        <p:nvSpPr>
          <p:cNvPr id="2" name="文本框 1">
            <a:extLst>
              <a:ext uri="{FF2B5EF4-FFF2-40B4-BE49-F238E27FC236}">
                <a16:creationId xmlns:a16="http://schemas.microsoft.com/office/drawing/2014/main" id="{B01B6BBE-4E5F-794E-5E38-ED738A364935}"/>
              </a:ext>
            </a:extLst>
          </p:cNvPr>
          <p:cNvSpPr txBox="1"/>
          <p:nvPr/>
        </p:nvSpPr>
        <p:spPr>
          <a:xfrm>
            <a:off x="6934200" y="67404"/>
            <a:ext cx="800219" cy="830997"/>
          </a:xfrm>
          <a:prstGeom prst="rect">
            <a:avLst/>
          </a:prstGeom>
          <a:noFill/>
        </p:spPr>
        <p:txBody>
          <a:bodyPr wrap="none" rtlCol="0">
            <a:spAutoFit/>
          </a:bodyPr>
          <a:lstStyle/>
          <a:p>
            <a:r>
              <a:rPr kumimoji="1" lang="zh-CN" altLang="en-US" dirty="0">
                <a:solidFill>
                  <a:schemeClr val="bg1"/>
                </a:solidFill>
              </a:rPr>
              <a:t>电影</a:t>
            </a:r>
            <a:endParaRPr kumimoji="1" lang="en-US" altLang="zh-CN" dirty="0">
              <a:solidFill>
                <a:schemeClr val="bg1"/>
              </a:solidFill>
            </a:endParaRPr>
          </a:p>
          <a:p>
            <a:r>
              <a:rPr kumimoji="1" lang="zh-CN" altLang="en-US" dirty="0">
                <a:solidFill>
                  <a:schemeClr val="bg1"/>
                </a:solidFill>
              </a:rPr>
              <a:t>诺亚</a:t>
            </a:r>
          </a:p>
        </p:txBody>
      </p:sp>
    </p:spTree>
    <p:extLst>
      <p:ext uri="{BB962C8B-B14F-4D97-AF65-F5344CB8AC3E}">
        <p14:creationId xmlns:p14="http://schemas.microsoft.com/office/powerpoint/2010/main" val="4105095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8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因为人们没有保护好环境，所以地球必须被毁灭</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200104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50" y="1069041"/>
            <a:ext cx="9120051" cy="5410200"/>
          </a:xfrm>
          <a:prstGeom prst="rect">
            <a:avLst/>
          </a:prstGeom>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zh-CN" altLang="en-US" sz="4000" b="1" kern="1200" dirty="0">
                <a:effectLst>
                  <a:glow rad="152400">
                    <a:schemeClr val="tx1"/>
                  </a:glow>
                </a:effectLst>
              </a:rPr>
              <a:t>自无神论的制片人</a:t>
            </a:r>
            <a:r>
              <a:rPr lang="en-US" sz="4000" b="1" kern="1200" dirty="0">
                <a:effectLst>
                  <a:glow rad="152400">
                    <a:schemeClr val="tx1"/>
                  </a:glow>
                </a:effectLst>
              </a:rPr>
              <a:t> </a:t>
            </a:r>
            <a:r>
              <a:rPr lang="zh-CN" altLang="en-US" sz="4000" b="1" kern="1200" dirty="0">
                <a:effectLst>
                  <a:glow rad="152400">
                    <a:schemeClr val="tx1"/>
                  </a:glow>
                </a:effectLst>
              </a:rPr>
              <a:t>达伦 阿罗诺夫斯基 </a:t>
            </a:r>
            <a:endParaRPr lang="en-US" sz="4000" b="1" kern="1200" dirty="0">
              <a:effectLst>
                <a:glow rad="1524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6" name="Rectangle 1026"/>
          <p:cNvSpPr txBox="1">
            <a:spLocks noChangeArrowheads="1"/>
          </p:cNvSpPr>
          <p:nvPr/>
        </p:nvSpPr>
        <p:spPr bwMode="auto">
          <a:xfrm>
            <a:off x="5088553" y="1416531"/>
            <a:ext cx="4007548" cy="213600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最不符合圣经的圣经题材电影”</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671192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5357" y="1478970"/>
            <a:ext cx="77089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409001" y="2694414"/>
            <a:ext cx="3915256" cy="41751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基督徒因该看吗</a:t>
            </a:r>
            <a:r>
              <a:rPr kumimoji="0" lang="en-US" sz="44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endParaRPr kumimoji="0" lang="en-US" sz="44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4389391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Verdana" charset="0"/>
                <a:ea typeface="ＭＳ Ｐゴシック" charset="0"/>
                <a:cs typeface="ＭＳ Ｐゴシック" charset="0"/>
              </a:rPr>
              <a:t>对电影“诺亚”的赞美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zh-CN" alt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Times New Roman" charset="0"/>
              </a:rPr>
              <a:t>“聚焦在家庭”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主席吉姆 达利 说道</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p>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诺亚</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是对于经文具有创意的诠释使得我们可以 </a:t>
            </a:r>
            <a:r>
              <a:rPr kumimoji="0" lang="zh-CN" alt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Times New Roman" charset="0"/>
              </a:rPr>
              <a:t>想象诺亚深深的挣扎</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对于诺亚回应上帝对他在他生命中的呼召</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这部电影版本的诺亚的故事</a:t>
            </a:r>
            <a:r>
              <a:rPr kumimoji="0" lang="zh-CN" alt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Times New Roman" charset="0"/>
              </a:rPr>
              <a:t>给了我们基督徒一个很好的机会给我们的这个世代的文化来展现一个符合圣经经文的诺亚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并且和我们的朋友还有家庭吗来讨论关于永恒的意义。”</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https://</a:t>
            </a:r>
            <a:r>
              <a:rPr kumimoji="0" lang="en-US" sz="12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Times New Roman" charset="0"/>
              </a:rPr>
              <a:t>en.wikipedia.org</a:t>
            </a: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/wiki/Noah_%282014_film%29#Test_screenings</a:t>
            </a:r>
            <a:endParaRPr kumimoji="0" lang="en-US" altLang="zh-CN"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3" name="Picture 2"/>
          <p:cNvPicPr>
            <a:picLocks noChangeAspect="1"/>
          </p:cNvPicPr>
          <p:nvPr/>
        </p:nvPicPr>
        <p:blipFill>
          <a:blip r:embed="rId4"/>
          <a:stretch>
            <a:fillRect/>
          </a:stretch>
        </p:blipFill>
        <p:spPr>
          <a:xfrm>
            <a:off x="0" y="1117599"/>
            <a:ext cx="2954478" cy="4439789"/>
          </a:xfrm>
          <a:prstGeom prst="rect">
            <a:avLst/>
          </a:prstGeom>
        </p:spPr>
      </p:pic>
    </p:spTree>
    <p:extLst>
      <p:ext uri="{BB962C8B-B14F-4D97-AF65-F5344CB8AC3E}">
        <p14:creationId xmlns:p14="http://schemas.microsoft.com/office/powerpoint/2010/main" val="3335325873"/>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对电影“诺亚”的批评</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http://</a:t>
            </a:r>
            <a:r>
              <a:rPr kumimoji="0" lang="en-US" sz="12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Times New Roman" charset="0"/>
              </a:rPr>
              <a:t>time.com</a:t>
            </a: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/42274/ken-ham-the-unbiblical-</a:t>
            </a:r>
            <a:r>
              <a:rPr kumimoji="0" lang="en-US" sz="12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Times New Roman" charset="0"/>
              </a:rPr>
              <a:t>noah</a:t>
            </a: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-is-a-fable-of-a-film/</a:t>
            </a:r>
            <a:endParaRPr kumimoji="0" lang="en-US" altLang="zh-CN"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sp>
        <p:nvSpPr>
          <p:cNvPr id="1049605" name="Rectangle 5"/>
          <p:cNvSpPr>
            <a:spLocks noChangeArrowheads="1"/>
          </p:cNvSpPr>
          <p:nvPr/>
        </p:nvSpPr>
        <p:spPr bwMode="auto">
          <a:xfrm>
            <a:off x="33478" y="885332"/>
            <a:ext cx="6100622"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肯 哈姆</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创世纪的解答者</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除了一些名字的记载</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我们很难发现有关圣经创世纪第</a:t>
            </a:r>
            <a:r>
              <a:rPr kumimoji="0" lang="en-US" altLang="zh-CN"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6</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章至第</a:t>
            </a:r>
            <a:r>
              <a:rPr kumimoji="0" lang="en-US" altLang="zh-CN"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9</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章的内容出现在电影中。</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是的</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电影里出现了方舟，并且在圣经中出现了很多次</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但是电影里的方舟看起来不可以航行</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有很多的动物进入方舟</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但是有太多的动物挤进去了</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确实比所需的还要多。”</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2" name="Picture 1"/>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1357548205"/>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信徒怎么帮助异端</a:t>
            </a:r>
            <a:r>
              <a:rPr lang="en-US" b="1" dirty="0">
                <a:latin typeface="Microsoft YaHei UI" panose="020B0503020204020204" pitchFamily="34" charset="-122"/>
                <a:ea typeface="Microsoft YaHei UI" panose="020B0503020204020204" pitchFamily="34" charset="-122"/>
                <a:cs typeface="Arial" charset="0"/>
              </a:rPr>
              <a:t>?</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鼓励迭代异端</a:t>
            </a:r>
            <a:endParaRPr lang="en-US"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把钱交给邪教 </a:t>
            </a:r>
            <a:r>
              <a:rPr lang="en-US" b="1" dirty="0">
                <a:latin typeface="Microsoft YaHei UI" panose="020B0503020204020204" pitchFamily="34" charset="-122"/>
                <a:ea typeface="Microsoft YaHei UI" panose="020B0503020204020204" pitchFamily="34" charset="-122"/>
                <a:cs typeface="Arial" charset="0"/>
              </a:rPr>
              <a:t>(</a:t>
            </a:r>
            <a:r>
              <a:rPr lang="zh-CN" altLang="en-US" b="1" dirty="0">
                <a:latin typeface="Microsoft YaHei UI" panose="020B0503020204020204" pitchFamily="34" charset="-122"/>
                <a:ea typeface="Microsoft YaHei UI" panose="020B0503020204020204" pitchFamily="34" charset="-122"/>
                <a:cs typeface="Arial" charset="0"/>
              </a:rPr>
              <a:t>视频传道士等</a:t>
            </a:r>
            <a:r>
              <a:rPr lang="en-US" b="1" dirty="0">
                <a:latin typeface="Microsoft YaHei UI" panose="020B0503020204020204" pitchFamily="34" charset="-122"/>
                <a:ea typeface="Microsoft YaHei UI" panose="020B0503020204020204" pitchFamily="34" charset="-122"/>
                <a:cs typeface="Arial" charset="0"/>
              </a:rPr>
              <a:t>)</a:t>
            </a:r>
          </a:p>
          <a:p>
            <a:pPr eaLnBrk="1" hangingPunct="1"/>
            <a:r>
              <a:rPr lang="zh-CN" altLang="en-US" b="1" dirty="0">
                <a:latin typeface="Microsoft YaHei UI" panose="020B0503020204020204" pitchFamily="34" charset="-122"/>
                <a:ea typeface="Microsoft YaHei UI" panose="020B0503020204020204" pitchFamily="34" charset="-122"/>
                <a:cs typeface="Arial" charset="0"/>
              </a:rPr>
              <a:t>买异端的书籍</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观看违背圣经的电影</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从假传道士接收文献</a:t>
            </a:r>
            <a:endParaRPr lang="en-US" b="1" dirty="0">
              <a:latin typeface="Microsoft YaHei UI" panose="020B0503020204020204" pitchFamily="34" charset="-122"/>
              <a:ea typeface="Microsoft YaHei UI" panose="020B0503020204020204" pitchFamily="34" charset="-122"/>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Text Box 7"/>
          <p:cNvSpPr txBox="1">
            <a:spLocks noChangeArrowheads="1"/>
          </p:cNvSpPr>
          <p:nvPr/>
        </p:nvSpPr>
        <p:spPr bwMode="auto">
          <a:xfrm>
            <a:off x="8386935" y="44450"/>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69454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这意味着什么？</a:t>
            </a:r>
            <a:endParaRPr lang="en-US" sz="2800" b="1" dirty="0">
              <a:solidFill>
                <a:srgbClr val="FFFFFF"/>
              </a:solidFill>
              <a:latin typeface="Arial" charset="0"/>
              <a:ea typeface="ＭＳ Ｐゴシック" charset="0"/>
              <a:cs typeface="ＭＳ Ｐゴシック" charset="0"/>
            </a:endParaRP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3046988"/>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ea typeface="宋体" charset="0"/>
                <a:cs typeface="宋体" charset="0"/>
              </a:rPr>
              <a:t>你是一个守望塔！</a:t>
            </a:r>
            <a:endParaRPr lang="en-US" altLang="zh-CN" sz="3200" b="1" dirty="0">
              <a:solidFill>
                <a:srgbClr val="FFFFFF"/>
              </a:solidFill>
              <a:latin typeface="Arial" charset="0"/>
              <a:ea typeface="宋体" charset="0"/>
              <a:cs typeface="宋体" charset="0"/>
            </a:endParaRPr>
          </a:p>
          <a:p>
            <a:pPr algn="ctr" eaLnBrk="1" hangingPunct="1"/>
            <a:endParaRPr lang="zh-CN" altLang="en-US" sz="3200" b="1" dirty="0">
              <a:solidFill>
                <a:srgbClr val="FFFFFF"/>
              </a:solidFill>
              <a:latin typeface="Arial" charset="0"/>
              <a:ea typeface="宋体" charset="0"/>
              <a:cs typeface="宋体" charset="0"/>
            </a:endParaRPr>
          </a:p>
          <a:p>
            <a:pPr algn="ctr" eaLnBrk="1" hangingPunct="1"/>
            <a:r>
              <a:rPr lang="zh-CN" altLang="en-US" sz="3200" b="1" dirty="0">
                <a:solidFill>
                  <a:srgbClr val="FFFFFF"/>
                </a:solidFill>
                <a:latin typeface="Arial" charset="0"/>
                <a:ea typeface="宋体" charset="0"/>
                <a:cs typeface="宋体" charset="0"/>
              </a:rPr>
              <a:t>不要以任何方式助长或鼓励佛教、伊斯兰教、印度教、摩门教、耶和华见证人或任何其他虚假宗教。</a:t>
            </a:r>
          </a:p>
        </p:txBody>
      </p:sp>
    </p:spTree>
    <p:extLst>
      <p:ext uri="{BB962C8B-B14F-4D97-AF65-F5344CB8AC3E}">
        <p14:creationId xmlns:p14="http://schemas.microsoft.com/office/powerpoint/2010/main" val="1063710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2425693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en-US" b="1" dirty="0">
                <a:solidFill>
                  <a:srgbClr val="FE2700"/>
                </a:solidFill>
              </a:rPr>
              <a:t>Garden of Eden</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West</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21537644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3.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2601</TotalTime>
  <Words>6232</Words>
  <Application>Microsoft Macintosh PowerPoint</Application>
  <PresentationFormat>On-screen Show (4:3)</PresentationFormat>
  <Paragraphs>641</Paragraphs>
  <Slides>90</Slides>
  <Notes>59</Notes>
  <HiddenSlides>0</HiddenSlides>
  <MMClips>1</MMClips>
  <ScaleCrop>false</ScaleCrop>
  <HeadingPairs>
    <vt:vector size="6" baseType="variant">
      <vt:variant>
        <vt:lpstr>Fonts Used</vt:lpstr>
      </vt:variant>
      <vt:variant>
        <vt:i4>17</vt:i4>
      </vt:variant>
      <vt:variant>
        <vt:lpstr>Theme</vt:lpstr>
      </vt:variant>
      <vt:variant>
        <vt:i4>26</vt:i4>
      </vt:variant>
      <vt:variant>
        <vt:lpstr>Slide Titles</vt:lpstr>
      </vt:variant>
      <vt:variant>
        <vt:i4>90</vt:i4>
      </vt:variant>
    </vt:vector>
  </HeadingPairs>
  <TitlesOfParts>
    <vt:vector size="133" baseType="lpstr">
      <vt:lpstr>Aril</vt:lpstr>
      <vt:lpstr>Microsoft YaHei UI</vt:lpstr>
      <vt:lpstr>MS Gothic</vt:lpstr>
      <vt:lpstr>ＭＳ Ｐゴシック</vt:lpstr>
      <vt:lpstr>ＭＳ Ｐゴシック</vt:lpstr>
      <vt:lpstr>SimSun</vt:lpstr>
      <vt:lpstr>ヒラギノ角ゴ Pro W3</vt:lpstr>
      <vt:lpstr>Abadi MT Condensed Extra Bold</vt:lpstr>
      <vt:lpstr>Arial</vt:lpstr>
      <vt:lpstr>Arial Narrow</vt:lpstr>
      <vt:lpstr>Calibri</vt:lpstr>
      <vt:lpstr>Comic Sans MS</vt:lpstr>
      <vt:lpstr>Impact</vt:lpstr>
      <vt:lpstr>Tahoma</vt:lpstr>
      <vt:lpstr>Times New Roman</vt:lpstr>
      <vt:lpstr>Verdana</vt:lpstr>
      <vt:lpstr>Wingdings</vt:lpstr>
      <vt:lpstr>Dad`s Tie</vt:lpstr>
      <vt:lpstr>1_Dad`s Tie</vt:lpstr>
      <vt:lpstr>2_Dad`s Tie</vt:lpstr>
      <vt:lpstr>50_Blank Presentation</vt:lpstr>
      <vt:lpstr>1_Default Design</vt:lpstr>
      <vt:lpstr>3_Dad`s Tie</vt:lpstr>
      <vt:lpstr>1_Compass</vt:lpstr>
      <vt:lpstr>51_Blank Presentation</vt:lpstr>
      <vt:lpstr>5_Dad`s Tie</vt:lpstr>
      <vt:lpstr>7_Dad`s Tie</vt:lpstr>
      <vt:lpstr>4_Dad`s Tie</vt:lpstr>
      <vt:lpstr>54_Blank Presentation</vt:lpstr>
      <vt:lpstr>2_Compass</vt:lpstr>
      <vt:lpstr>8_Blank Presentation</vt:lpstr>
      <vt:lpstr>57_Blank Presentation</vt:lpstr>
      <vt:lpstr>7_Office Theme</vt:lpstr>
      <vt:lpstr>56_Blank Presentation</vt:lpstr>
      <vt:lpstr>12_Dad`s Tie</vt:lpstr>
      <vt:lpstr>3_Default Design</vt:lpstr>
      <vt:lpstr>5_Default Design</vt:lpstr>
      <vt:lpstr>8_Dad`s Tie</vt:lpstr>
      <vt:lpstr>2_Office Theme</vt:lpstr>
      <vt:lpstr>11_Blank Presentation</vt:lpstr>
      <vt:lpstr>12_Blank Presentation</vt:lpstr>
      <vt:lpstr>Columns</vt:lpstr>
      <vt:lpstr>25_Blank Presentation</vt:lpstr>
      <vt:lpstr>要有辨识能力</vt:lpstr>
      <vt:lpstr>农历新年祝福</vt:lpstr>
      <vt:lpstr>“Blessing”</vt:lpstr>
      <vt:lpstr>Genesis in Chinese Characters</vt:lpstr>
      <vt:lpstr>“Create”</vt:lpstr>
      <vt:lpstr>“Devil” &amp; “Tempter”</vt:lpstr>
      <vt:lpstr>“Boat”</vt:lpstr>
      <vt:lpstr>“Righteousness”</vt:lpstr>
      <vt:lpstr>Garden of Eden</vt:lpstr>
      <vt:lpstr>One man in a garden = West</vt:lpstr>
      <vt:lpstr>Title</vt:lpstr>
      <vt:lpstr>Timeline</vt:lpstr>
      <vt:lpstr>“幸运（ Lucky ）”?</vt:lpstr>
      <vt:lpstr>专题研究时刻…</vt:lpstr>
      <vt:lpstr>关键节</vt:lpstr>
      <vt:lpstr>什么是全备的福音?</vt:lpstr>
      <vt:lpstr>全备的福音</vt:lpstr>
      <vt:lpstr>福音</vt:lpstr>
      <vt:lpstr>你要怎么样活出福音?</vt:lpstr>
      <vt:lpstr>新约综览(普通书信 ＋ 关键字)</vt:lpstr>
      <vt:lpstr>新约书中的章节</vt:lpstr>
      <vt:lpstr>新约的电子邮件</vt:lpstr>
      <vt:lpstr>日期</vt:lpstr>
      <vt:lpstr>布朗的主要来源是相信神秘直觉</vt:lpstr>
      <vt:lpstr>起源地/接收者</vt:lpstr>
      <vt:lpstr>谁是那“被检选的夫人与她的孩子"?</vt:lpstr>
      <vt:lpstr>场合</vt:lpstr>
      <vt:lpstr>场合</vt:lpstr>
      <vt:lpstr>你要怎么样活出福音?</vt:lpstr>
      <vt:lpstr>I. 帮助传真道的人(1-6)。 </vt:lpstr>
      <vt:lpstr>平衡爱和真理</vt:lpstr>
      <vt:lpstr>“ 我这作长老的，写信给蒙拣选的夫人和她的儿女。你们是我在真理中所爱的；不单是我，凡认识真理的， 2 也因为真理的缘故爱你们。这真理在我们里面，也必与我们同在，直到永远。” (约贰1-2 CNVS).</vt:lpstr>
      <vt:lpstr>“愿恩惠、怜悯、平安，从父　神和他儿子耶稣基督在真理和爱中与我们同在。   4 我看见你的儿女中，有人照着我们从父领受的命令在真理中行事，我就非常欣慰。”  (约贰 3-4 CNVS).</vt:lpstr>
      <vt:lpstr>“ 夫人哪，我现在请求你，我们要彼此相爱。我写给你的，不是一条新命令，而是我们从起初就有的。 6 我们要照着他的命令行事，这就是爱。你们从起初所听见的那命令，就是要你们凭着爱心行事。”  (约贰 5-6 CNVS).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你要怎么样活出福音?</vt:lpstr>
      <vt:lpstr>I. 帮助传真道的人(1-6)。 </vt:lpstr>
      <vt:lpstr>II. 避开传假道的人(7-13)。</vt:lpstr>
      <vt:lpstr>“有许多欺骗人的已经在世上出现，他们否认耶稣基督是成了肉身来的；这就是那骗人的和敌基督的。”  (约贰 7 CNVS).</vt:lpstr>
      <vt:lpstr>“你们要小心，不要拆毁我们已经完成的工作，却要得着美满的赏赐。 9 凡越过基督的教训又不持守的，就没有　神；持守这教训的，就有父和子了。”  (约贰 8-9 ＣＮＶＳ).</vt:lpstr>
      <vt:lpstr>“如果有人到你们那里，不传这教训，你们就不要接待他到家里，也不要问候他； 11 因为问候他的，就在他的恶事上有分了。”  (约贰10-11 ＣＮＶＳ).</vt:lpstr>
      <vt:lpstr>《约翰二书》10节的含义 不同观点总结</vt:lpstr>
      <vt:lpstr>关键词/经文</vt:lpstr>
      <vt:lpstr>好得令人难以置信的神学</vt:lpstr>
      <vt:lpstr>“乔伊斯·梅耶斯 （Joyce Meyers）乘坐她的200万美元飞机，等等…”</vt:lpstr>
      <vt:lpstr>Oprah Winfrey</vt:lpstr>
      <vt:lpstr>乔尔·奥斯汀</vt:lpstr>
      <vt:lpstr>激励演讲</vt:lpstr>
      <vt:lpstr>世界愿景（World Vision）争议</vt:lpstr>
      <vt:lpstr>世界愿景（World Vision）争议</vt:lpstr>
      <vt:lpstr>约翰二书- 概略图</vt:lpstr>
      <vt:lpstr>在关系中跟进（12-13）</vt:lpstr>
      <vt:lpstr>你要怎么样活出福音?</vt:lpstr>
      <vt:lpstr>主要思想</vt:lpstr>
      <vt:lpstr>概述</vt:lpstr>
      <vt:lpstr>I. 帮助传真道的人(1-6)。 </vt:lpstr>
      <vt:lpstr>“嗯，查尔斯，当我给你施洗的时候……”</vt:lpstr>
      <vt:lpstr>凡沉入水中的，都属于上帝。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避开传假道的人(7-13)。</vt:lpstr>
      <vt:lpstr>关键词/经文</vt:lpstr>
      <vt:lpstr>总结报告</vt:lpstr>
      <vt:lpstr>Noah</vt:lpstr>
      <vt:lpstr>Noah</vt:lpstr>
      <vt:lpstr>自无神论的制片人 达伦 阿罗诺夫斯基 </vt:lpstr>
      <vt:lpstr>Noah</vt:lpstr>
      <vt:lpstr>对电影“诺亚”的赞美</vt:lpstr>
      <vt:lpstr>对电影“诺亚”的批评</vt:lpstr>
      <vt:lpstr>信徒怎么帮助异端?</vt:lpstr>
      <vt:lpstr>这意味着什么？</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128</cp:revision>
  <dcterms:created xsi:type="dcterms:W3CDTF">2010-12-09T09:54:32Z</dcterms:created>
  <dcterms:modified xsi:type="dcterms:W3CDTF">2025-03-14T05:38:50Z</dcterms:modified>
</cp:coreProperties>
</file>