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4.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12" r:id="rId4"/>
    <p:sldMasterId id="2147483736" r:id="rId5"/>
    <p:sldMasterId id="2147483751" r:id="rId6"/>
    <p:sldMasterId id="2147483781" r:id="rId7"/>
    <p:sldMasterId id="2147483811" r:id="rId8"/>
    <p:sldMasterId id="2147483848" r:id="rId9"/>
    <p:sldMasterId id="2147483860" r:id="rId10"/>
    <p:sldMasterId id="2147483862" r:id="rId11"/>
    <p:sldMasterId id="2147484024" r:id="rId12"/>
    <p:sldMasterId id="2147484026" r:id="rId13"/>
    <p:sldMasterId id="2147484062" r:id="rId14"/>
    <p:sldMasterId id="2147484195" r:id="rId15"/>
    <p:sldMasterId id="2147484271" r:id="rId16"/>
    <p:sldMasterId id="2147484283" r:id="rId17"/>
    <p:sldMasterId id="2147484295" r:id="rId18"/>
    <p:sldMasterId id="2147484319" r:id="rId19"/>
    <p:sldMasterId id="2147484331" r:id="rId20"/>
    <p:sldMasterId id="2147484429" r:id="rId21"/>
    <p:sldMasterId id="2147484454" r:id="rId22"/>
    <p:sldMasterId id="2147484468" r:id="rId23"/>
    <p:sldMasterId id="2147484508" r:id="rId24"/>
    <p:sldMasterId id="2147484582" r:id="rId25"/>
    <p:sldMasterId id="2147484606" r:id="rId26"/>
    <p:sldMasterId id="2147484618" r:id="rId27"/>
    <p:sldMasterId id="2147484631" r:id="rId28"/>
    <p:sldMasterId id="2147484667" r:id="rId29"/>
    <p:sldMasterId id="2147484679" r:id="rId30"/>
    <p:sldMasterId id="2147484717" r:id="rId31"/>
  </p:sldMasterIdLst>
  <p:notesMasterIdLst>
    <p:notesMasterId r:id="rId131"/>
  </p:notesMasterIdLst>
  <p:sldIdLst>
    <p:sldId id="4180" r:id="rId32"/>
    <p:sldId id="4188" r:id="rId33"/>
    <p:sldId id="4181" r:id="rId34"/>
    <p:sldId id="1185" r:id="rId35"/>
    <p:sldId id="1183" r:id="rId36"/>
    <p:sldId id="1184" r:id="rId37"/>
    <p:sldId id="4189" r:id="rId38"/>
    <p:sldId id="1221" r:id="rId39"/>
    <p:sldId id="4182" r:id="rId40"/>
    <p:sldId id="4178" r:id="rId41"/>
    <p:sldId id="420" r:id="rId42"/>
    <p:sldId id="421" r:id="rId43"/>
    <p:sldId id="422" r:id="rId44"/>
    <p:sldId id="283" r:id="rId45"/>
    <p:sldId id="279" r:id="rId46"/>
    <p:sldId id="286" r:id="rId47"/>
    <p:sldId id="4179" r:id="rId48"/>
    <p:sldId id="4190" r:id="rId49"/>
    <p:sldId id="4211" r:id="rId50"/>
    <p:sldId id="430" r:id="rId51"/>
    <p:sldId id="4183" r:id="rId52"/>
    <p:sldId id="1223" r:id="rId53"/>
    <p:sldId id="461" r:id="rId54"/>
    <p:sldId id="1209" r:id="rId55"/>
    <p:sldId id="1225" r:id="rId56"/>
    <p:sldId id="302" r:id="rId57"/>
    <p:sldId id="303" r:id="rId58"/>
    <p:sldId id="305" r:id="rId59"/>
    <p:sldId id="4194" r:id="rId60"/>
    <p:sldId id="1222" r:id="rId61"/>
    <p:sldId id="1210" r:id="rId62"/>
    <p:sldId id="1226" r:id="rId63"/>
    <p:sldId id="795" r:id="rId64"/>
    <p:sldId id="432" r:id="rId65"/>
    <p:sldId id="1212" r:id="rId66"/>
    <p:sldId id="352" r:id="rId67"/>
    <p:sldId id="1229" r:id="rId68"/>
    <p:sldId id="4193" r:id="rId69"/>
    <p:sldId id="322" r:id="rId70"/>
    <p:sldId id="323" r:id="rId71"/>
    <p:sldId id="281" r:id="rId72"/>
    <p:sldId id="324" r:id="rId73"/>
    <p:sldId id="276" r:id="rId74"/>
    <p:sldId id="1233" r:id="rId75"/>
    <p:sldId id="1228" r:id="rId76"/>
    <p:sldId id="4196" r:id="rId77"/>
    <p:sldId id="4197" r:id="rId78"/>
    <p:sldId id="378" r:id="rId79"/>
    <p:sldId id="312" r:id="rId80"/>
    <p:sldId id="313" r:id="rId81"/>
    <p:sldId id="314" r:id="rId82"/>
    <p:sldId id="315" r:id="rId83"/>
    <p:sldId id="4210" r:id="rId84"/>
    <p:sldId id="433" r:id="rId85"/>
    <p:sldId id="1193" r:id="rId86"/>
    <p:sldId id="4199" r:id="rId87"/>
    <p:sldId id="1235" r:id="rId88"/>
    <p:sldId id="1234" r:id="rId89"/>
    <p:sldId id="1192" r:id="rId90"/>
    <p:sldId id="1232" r:id="rId91"/>
    <p:sldId id="1231" r:id="rId92"/>
    <p:sldId id="1191" r:id="rId93"/>
    <p:sldId id="1217" r:id="rId94"/>
    <p:sldId id="1236" r:id="rId95"/>
    <p:sldId id="1190" r:id="rId96"/>
    <p:sldId id="1224" r:id="rId97"/>
    <p:sldId id="1211" r:id="rId98"/>
    <p:sldId id="1237" r:id="rId99"/>
    <p:sldId id="435" r:id="rId100"/>
    <p:sldId id="1189" r:id="rId101"/>
    <p:sldId id="1230" r:id="rId102"/>
    <p:sldId id="437" r:id="rId103"/>
    <p:sldId id="4202" r:id="rId104"/>
    <p:sldId id="1239" r:id="rId105"/>
    <p:sldId id="1240" r:id="rId106"/>
    <p:sldId id="1188" r:id="rId107"/>
    <p:sldId id="1213" r:id="rId108"/>
    <p:sldId id="436" r:id="rId109"/>
    <p:sldId id="428" r:id="rId110"/>
    <p:sldId id="1241" r:id="rId111"/>
    <p:sldId id="4209" r:id="rId112"/>
    <p:sldId id="1142" r:id="rId113"/>
    <p:sldId id="1208" r:id="rId114"/>
    <p:sldId id="1214" r:id="rId115"/>
    <p:sldId id="1207" r:id="rId116"/>
    <p:sldId id="309" r:id="rId117"/>
    <p:sldId id="1206" r:id="rId118"/>
    <p:sldId id="1215" r:id="rId119"/>
    <p:sldId id="371" r:id="rId120"/>
    <p:sldId id="1205" r:id="rId121"/>
    <p:sldId id="1244" r:id="rId122"/>
    <p:sldId id="1181" r:id="rId123"/>
    <p:sldId id="289" r:id="rId124"/>
    <p:sldId id="1245" r:id="rId125"/>
    <p:sldId id="1220" r:id="rId126"/>
    <p:sldId id="4208" r:id="rId127"/>
    <p:sldId id="418" r:id="rId128"/>
    <p:sldId id="4177" r:id="rId129"/>
    <p:sldId id="1977" r:id="rId1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Sermon" id="{463404F4-E404-E545-BD31-11C7AFAE3EA7}">
          <p14:sldIdLst>
            <p14:sldId id="4180"/>
            <p14:sldId id="4188"/>
            <p14:sldId id="4181"/>
            <p14:sldId id="1185"/>
            <p14:sldId id="1183"/>
            <p14:sldId id="1184"/>
            <p14:sldId id="4189"/>
            <p14:sldId id="1221"/>
            <p14:sldId id="4182"/>
            <p14:sldId id="4178"/>
            <p14:sldId id="420"/>
            <p14:sldId id="421"/>
            <p14:sldId id="422"/>
            <p14:sldId id="283"/>
            <p14:sldId id="279"/>
            <p14:sldId id="286"/>
            <p14:sldId id="4179"/>
            <p14:sldId id="4190"/>
            <p14:sldId id="4211"/>
          </p14:sldIdLst>
        </p14:section>
        <p14:section name="Chapters" id="{A936F449-54A9-D247-9013-0C07766E7F8E}">
          <p14:sldIdLst>
            <p14:sldId id="430"/>
            <p14:sldId id="4183"/>
            <p14:sldId id="1223"/>
            <p14:sldId id="461"/>
            <p14:sldId id="1209"/>
            <p14:sldId id="1225"/>
            <p14:sldId id="302"/>
            <p14:sldId id="303"/>
            <p14:sldId id="305"/>
            <p14:sldId id="4194"/>
            <p14:sldId id="1222"/>
            <p14:sldId id="1210"/>
            <p14:sldId id="1226"/>
            <p14:sldId id="795"/>
            <p14:sldId id="432"/>
            <p14:sldId id="1212"/>
            <p14:sldId id="352"/>
            <p14:sldId id="1229"/>
            <p14:sldId id="4193"/>
            <p14:sldId id="322"/>
            <p14:sldId id="323"/>
            <p14:sldId id="281"/>
            <p14:sldId id="324"/>
            <p14:sldId id="276"/>
            <p14:sldId id="1233"/>
            <p14:sldId id="1228"/>
            <p14:sldId id="4196"/>
            <p14:sldId id="4197"/>
            <p14:sldId id="378"/>
            <p14:sldId id="312"/>
            <p14:sldId id="313"/>
            <p14:sldId id="314"/>
            <p14:sldId id="315"/>
            <p14:sldId id="4210"/>
            <p14:sldId id="433"/>
            <p14:sldId id="1193"/>
            <p14:sldId id="4199"/>
            <p14:sldId id="1235"/>
            <p14:sldId id="1234"/>
            <p14:sldId id="1192"/>
            <p14:sldId id="1232"/>
            <p14:sldId id="1231"/>
            <p14:sldId id="1191"/>
            <p14:sldId id="1217"/>
            <p14:sldId id="1236"/>
            <p14:sldId id="1190"/>
            <p14:sldId id="1224"/>
            <p14:sldId id="1211"/>
            <p14:sldId id="1237"/>
            <p14:sldId id="435"/>
            <p14:sldId id="1189"/>
            <p14:sldId id="1230"/>
            <p14:sldId id="437"/>
            <p14:sldId id="4202"/>
            <p14:sldId id="1239"/>
            <p14:sldId id="1240"/>
            <p14:sldId id="1188"/>
            <p14:sldId id="1213"/>
            <p14:sldId id="436"/>
            <p14:sldId id="428"/>
            <p14:sldId id="1241"/>
            <p14:sldId id="4209"/>
            <p14:sldId id="1142"/>
            <p14:sldId id="1208"/>
            <p14:sldId id="1214"/>
            <p14:sldId id="1207"/>
            <p14:sldId id="309"/>
            <p14:sldId id="1206"/>
            <p14:sldId id="1215"/>
            <p14:sldId id="371"/>
            <p14:sldId id="1205"/>
            <p14:sldId id="1244"/>
            <p14:sldId id="1181"/>
            <p14:sldId id="289"/>
            <p14:sldId id="1245"/>
          </p14:sldIdLst>
        </p14:section>
        <p14:section name="Conclusion" id="{EE68CF23-2259-4848-91FD-5DCEAD0E7274}">
          <p14:sldIdLst>
            <p14:sldId id="1220"/>
            <p14:sldId id="4208"/>
            <p14:sldId id="418"/>
            <p14:sldId id="4177"/>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E10"/>
    <a:srgbClr val="96DB76"/>
    <a:srgbClr val="B25DFF"/>
    <a:srgbClr val="44C6F8"/>
    <a:srgbClr val="F75164"/>
    <a:srgbClr val="2E1B11"/>
    <a:srgbClr val="CC00CC"/>
    <a:srgbClr val="2E1C11"/>
    <a:srgbClr val="669900"/>
    <a:srgbClr val="F6F9F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39"/>
    <p:restoredTop sz="87071"/>
  </p:normalViewPr>
  <p:slideViewPr>
    <p:cSldViewPr>
      <p:cViewPr varScale="1">
        <p:scale>
          <a:sx n="96" d="100"/>
          <a:sy n="96" d="100"/>
        </p:scale>
        <p:origin x="192" y="9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55" d="100"/>
          <a:sy n="55" d="100"/>
        </p:scale>
        <p:origin x="-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theme" Target="theme/theme1.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notesMaster" Target="notesMasters/notesMaster1.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117BA5C-5F3C-4790-8C97-3491F40A1088}" type="datetime1">
              <a:rPr lang="en-US" altLang="en-US"/>
              <a:pPr/>
              <a:t>3/14/25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08DED03-512F-4C4E-9A62-00333F4D0C69}" type="slidenum">
              <a:rPr lang="en-US" altLang="en-US"/>
              <a:pPr/>
              <a:t>‹#›</a:t>
            </a:fld>
            <a:endParaRPr lang="en-US" altLang="en-US"/>
          </a:p>
        </p:txBody>
      </p:sp>
    </p:spTree>
    <p:extLst>
      <p:ext uri="{BB962C8B-B14F-4D97-AF65-F5344CB8AC3E}">
        <p14:creationId xmlns:p14="http://schemas.microsoft.com/office/powerpoint/2010/main" val="256526063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arthlymission.com/gps-tracking-shows-how-much-wolf-packs-avoid-each-others-range/"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2158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normAutofit fontScale="62500" lnSpcReduction="20000"/>
          </a:bodyPr>
          <a:lstStyle/>
          <a:p>
            <a:r>
              <a:rPr lang="en-US" altLang="en-US" sz="2000" dirty="0">
                <a:latin typeface="Arial" pitchFamily="34" charset="0"/>
                <a:ea typeface="ＭＳ Ｐゴシック" pitchFamily="34" charset="-128"/>
              </a:rPr>
              <a:t>Text from Hannah for this chart:</a:t>
            </a:r>
          </a:p>
          <a:p>
            <a:endParaRPr lang="en-US" altLang="en-US" sz="2000" dirty="0">
              <a:latin typeface="Arial" pitchFamily="34" charset="0"/>
              <a:ea typeface="ＭＳ Ｐゴシック" pitchFamily="34" charset="-128"/>
            </a:endParaRPr>
          </a:p>
          <a:p>
            <a:r>
              <a:rPr lang="en-US" altLang="en-US" sz="2000" dirty="0">
                <a:latin typeface="Arial" pitchFamily="34" charset="0"/>
                <a:ea typeface="ＭＳ Ｐゴシック" pitchFamily="34" charset="-128"/>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a:p>
            <a:endParaRPr lang="en-US" altLang="en-US" sz="2000" dirty="0">
              <a:latin typeface="Arial" pitchFamily="34" charset="0"/>
              <a:ea typeface="ＭＳ Ｐゴシック" pitchFamily="34" charset="-128"/>
            </a:endParaRPr>
          </a:p>
          <a:p>
            <a:r>
              <a:rPr lang="zh-CN" altLang="en-US" sz="3200" dirty="0"/>
              <a:t>汉娜对这个图表的文字：</a:t>
            </a:r>
          </a:p>
          <a:p>
            <a:endParaRPr lang="zh-CN" altLang="en-US" sz="3200" dirty="0"/>
          </a:p>
          <a:p>
            <a:r>
              <a:rPr lang="zh-CN" altLang="en-US" sz="3200" dirty="0"/>
              <a:t>“基督教信仰面临着许多对手</a:t>
            </a:r>
            <a:r>
              <a:rPr lang="en-US" altLang="zh-CN" sz="3200" dirty="0"/>
              <a:t>——</a:t>
            </a:r>
            <a:r>
              <a:rPr lang="zh-CN" altLang="en-US" sz="3200" dirty="0"/>
              <a:t>来自国家的威胁、令人不安的假宗教，以及内部的异端。最具威胁的宗教挑战来自诺斯替主义，特别因为它具有知识上的一致性。尽管诺斯替主义似乎为令人困惑的问题提供了答案，但它最终只是将一部分圣经真理与错误混合在一起。”</a:t>
            </a:r>
          </a:p>
          <a:p>
            <a:endParaRPr lang="en-US" altLang="en-US" sz="2000" dirty="0">
              <a:latin typeface="Arial" pitchFamily="34" charset="0"/>
              <a:ea typeface="ＭＳ Ｐゴシック" pitchFamily="34" charset="-128"/>
            </a:endParaRPr>
          </a:p>
          <a:p>
            <a:endParaRPr lang="en-US" altLang="en-US" sz="2000" dirty="0">
              <a:latin typeface="Arial" pitchFamily="34" charset="0"/>
              <a:ea typeface="ＭＳ Ｐゴシック" pitchFamily="34" charset="-128"/>
            </a:endParaRPr>
          </a:p>
        </p:txBody>
      </p:sp>
      <p:sp>
        <p:nvSpPr>
          <p:cNvPr id="28262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9E8856-9282-4118-BC39-DC54D460963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4310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r>
              <a:rPr lang="en-US" altLang="en-US" dirty="0">
                <a:latin typeface="Arial" pitchFamily="34" charset="0"/>
                <a:ea typeface="ＭＳ Ｐゴシック" pitchFamily="34" charset="-128"/>
              </a:rPr>
              <a:t>Text from Hannah for this chart:</a:t>
            </a:r>
          </a:p>
          <a:p>
            <a:r>
              <a:rPr lang="en-US" altLang="en-US" dirty="0">
                <a:latin typeface="Arial" pitchFamily="34" charset="0"/>
                <a:ea typeface="ＭＳ Ｐゴシック" pitchFamily="34" charset="-128"/>
              </a:rPr>
              <a:t>"Gnosticism taught (1) that there is a radical </a:t>
            </a:r>
            <a:r>
              <a:rPr lang="en-US" altLang="en-US" b="1" u="sng" dirty="0">
                <a:latin typeface="Arial" pitchFamily="34" charset="0"/>
                <a:ea typeface="ＭＳ Ｐゴシック" pitchFamily="34" charset="-128"/>
              </a:rPr>
              <a:t>dualism</a:t>
            </a:r>
            <a:r>
              <a:rPr lang="en-US" altLang="en-US" dirty="0">
                <a:latin typeface="Arial" pitchFamily="34" charset="0"/>
                <a:ea typeface="ＭＳ Ｐゴシック" pitchFamily="34" charset="-128"/>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altLang="en-US" b="1" u="sng" dirty="0">
                <a:latin typeface="Arial" pitchFamily="34" charset="0"/>
                <a:ea typeface="ＭＳ Ｐゴシック" pitchFamily="34" charset="-128"/>
              </a:rPr>
              <a:t>emanation</a:t>
            </a:r>
            <a:r>
              <a:rPr lang="en-US" altLang="en-US" dirty="0">
                <a:latin typeface="Arial" pitchFamily="34" charset="0"/>
                <a:ea typeface="ＭＳ Ｐゴシック" pitchFamily="34" charset="-128"/>
              </a:rPr>
              <a:t> from God), and man is a material being with an entrapped spirit; and (3) that through a "secret </a:t>
            </a:r>
            <a:r>
              <a:rPr lang="en-US" altLang="en-US" b="1" u="sng" dirty="0">
                <a:latin typeface="Arial" pitchFamily="34" charset="0"/>
                <a:ea typeface="ＭＳ Ｐゴシック" pitchFamily="34" charset="-128"/>
              </a:rPr>
              <a:t>knowledge</a:t>
            </a:r>
            <a:r>
              <a:rPr lang="en-US" altLang="en-US" dirty="0">
                <a:latin typeface="Arial" pitchFamily="34" charset="0"/>
                <a:ea typeface="ＭＳ Ｐゴシック" pitchFamily="34" charset="-128"/>
              </a:rPr>
              <a:t>," salvation becomes the life of escape from the material confines of the body.”</a:t>
            </a:r>
          </a:p>
          <a:p>
            <a:endParaRPr lang="en-US" altLang="en-US" dirty="0">
              <a:latin typeface="Arial" pitchFamily="34" charset="0"/>
              <a:ea typeface="ＭＳ Ｐゴシック" pitchFamily="34" charset="-128"/>
            </a:endParaRPr>
          </a:p>
          <a:p>
            <a:r>
              <a:rPr lang="zh-CN" altLang="en-US" dirty="0"/>
              <a:t>汉娜对这个图表的文字：</a:t>
            </a:r>
            <a:br>
              <a:rPr lang="zh-CN" altLang="en-US" dirty="0"/>
            </a:br>
            <a:endParaRPr lang="zh-CN" altLang="en-US" dirty="0"/>
          </a:p>
          <a:p>
            <a:r>
              <a:rPr lang="zh-CN" altLang="en-US" dirty="0"/>
              <a:t>“诺斯替主义教义（</a:t>
            </a:r>
            <a:r>
              <a:rPr lang="en-US" altLang="zh-CN" dirty="0"/>
              <a:t>1</a:t>
            </a:r>
            <a:r>
              <a:rPr lang="zh-CN" altLang="en-US" dirty="0"/>
              <a:t>）认为灵与物质之间存在根本的二元对立（神是灵，是至高的善，而物质是邪恶的）；（</a:t>
            </a:r>
            <a:r>
              <a:rPr lang="en-US" altLang="zh-CN" dirty="0"/>
              <a:t>2</a:t>
            </a:r>
            <a:r>
              <a:rPr lang="zh-CN" altLang="en-US" dirty="0"/>
              <a:t>）认为神不可能创造物质，因为物质与神的本性相悖；相反，物质与邪恶的世界是由造物主（神的一个流派）创造的，而人类是一个物质的存在，拥有被束缚的灵魂；（</a:t>
            </a:r>
            <a:r>
              <a:rPr lang="en-US" altLang="zh-CN" dirty="0"/>
              <a:t>3</a:t>
            </a:r>
            <a:r>
              <a:rPr lang="zh-CN" altLang="en-US" dirty="0"/>
              <a:t>）通过‘秘密知识’，救赎成为从身体的物质束缚中逃脱的生命。”</a:t>
            </a:r>
          </a:p>
          <a:p>
            <a:endParaRPr lang="en-US" altLang="en-US" dirty="0">
              <a:latin typeface="Arial" pitchFamily="34" charset="0"/>
              <a:ea typeface="ＭＳ Ｐゴシック" pitchFamily="34" charset="-128"/>
            </a:endParaRPr>
          </a:p>
        </p:txBody>
      </p:sp>
      <p:sp>
        <p:nvSpPr>
          <p:cNvPr id="28365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E0798-E88A-45C3-9C07-EA89BD30709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95483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r>
              <a:rPr lang="en-US" altLang="en-US" dirty="0">
                <a:latin typeface="Arial" pitchFamily="34" charset="0"/>
                <a:ea typeface="ＭＳ Ｐゴシック" pitchFamily="34" charset="-128"/>
              </a:rPr>
              <a:t>Text from Hannah for this chart [animation brackets mine]:</a:t>
            </a:r>
          </a:p>
          <a:p>
            <a:r>
              <a:rPr lang="en-US" altLang="en-US" dirty="0">
                <a:latin typeface="Arial" pitchFamily="34" charset="0"/>
                <a:ea typeface="ＭＳ Ｐゴシック" pitchFamily="34" charset="-128"/>
              </a:rPr>
              <a:t>“Gnosticism</a:t>
            </a:r>
            <a:r>
              <a:rPr lang="fr-FR" altLang="en-US" dirty="0">
                <a:latin typeface="Arial" pitchFamily="34" charset="0"/>
                <a:ea typeface="ＭＳ Ｐゴシック" pitchFamily="34" charset="-128"/>
              </a:rPr>
              <a:t>‘</a:t>
            </a:r>
            <a:r>
              <a:rPr lang="en-US" altLang="en-US" dirty="0">
                <a:latin typeface="Arial" pitchFamily="34" charset="0"/>
                <a:ea typeface="ＭＳ Ｐゴシック" pitchFamily="34" charset="-128"/>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zh-CN" altLang="en-US" dirty="0">
                <a:latin typeface="Arial" pitchFamily="34" charset="0"/>
                <a:ea typeface="ＭＳ Ｐゴシック" pitchFamily="34" charset="-128"/>
              </a:rPr>
              <a:t> </a:t>
            </a:r>
            <a:endParaRPr lang="en-US" altLang="zh-CN" dirty="0">
              <a:latin typeface="Arial" pitchFamily="34" charset="0"/>
              <a:ea typeface="ＭＳ Ｐゴシック" pitchFamily="34" charset="-128"/>
            </a:endParaRPr>
          </a:p>
          <a:p>
            <a:endParaRPr lang="en-US" altLang="en-US" dirty="0">
              <a:latin typeface="Arial" pitchFamily="34" charset="0"/>
              <a:ea typeface="ＭＳ Ｐゴシック" pitchFamily="34" charset="-128"/>
            </a:endParaRPr>
          </a:p>
          <a:p>
            <a:r>
              <a:rPr lang="zh-CN" altLang="en-US" dirty="0">
                <a:solidFill>
                  <a:srgbClr val="0E0E0E"/>
                </a:solidFill>
                <a:effectLst/>
                <a:latin typeface=".SF NS"/>
              </a:rPr>
              <a:t>汉娜对这个图表的文字：</a:t>
            </a:r>
            <a:br>
              <a:rPr lang="zh-CN" altLang="en-US" dirty="0">
                <a:solidFill>
                  <a:srgbClr val="0E0E0E"/>
                </a:solidFill>
                <a:effectLst/>
                <a:latin typeface=".SF NS"/>
              </a:rPr>
            </a:br>
            <a:endParaRPr lang="zh-CN" altLang="en-US" dirty="0">
              <a:solidFill>
                <a:srgbClr val="0E0E0E"/>
              </a:solidFill>
              <a:effectLst/>
              <a:latin typeface=".SF NS"/>
            </a:endParaRPr>
          </a:p>
          <a:p>
            <a:r>
              <a:rPr lang="zh-CN" altLang="en-US" dirty="0">
                <a:solidFill>
                  <a:srgbClr val="0E0E0E"/>
                </a:solidFill>
                <a:effectLst/>
                <a:latin typeface=".SF NS"/>
              </a:rPr>
              <a:t>“诺斯替主义的救赎观念如下：神没有创造这个世界，</a:t>
            </a:r>
            <a:r>
              <a:rPr lang="en-US" altLang="zh-CN" dirty="0">
                <a:solidFill>
                  <a:srgbClr val="0E0E0E"/>
                </a:solidFill>
                <a:effectLst/>
                <a:latin typeface=".SF NS"/>
              </a:rPr>
              <a:t>[1] </a:t>
            </a:r>
            <a:r>
              <a:rPr lang="zh-CN" altLang="en-US" dirty="0">
                <a:solidFill>
                  <a:srgbClr val="0E0E0E"/>
                </a:solidFill>
                <a:effectLst/>
                <a:latin typeface=".SF NS"/>
              </a:rPr>
              <a:t>而是一个较低但强大的存在（造物主）创造了这个邪恶的世界，</a:t>
            </a:r>
            <a:r>
              <a:rPr lang="en-US" altLang="zh-CN" dirty="0">
                <a:solidFill>
                  <a:srgbClr val="0E0E0E"/>
                </a:solidFill>
                <a:effectLst/>
                <a:latin typeface=".SF NS"/>
              </a:rPr>
              <a:t>[2] </a:t>
            </a:r>
            <a:r>
              <a:rPr lang="zh-CN" altLang="en-US" dirty="0">
                <a:solidFill>
                  <a:srgbClr val="0E0E0E"/>
                </a:solidFill>
                <a:effectLst/>
                <a:latin typeface=".SF NS"/>
              </a:rPr>
              <a:t>并创造了人类</a:t>
            </a:r>
            <a:r>
              <a:rPr lang="en-US" altLang="zh-CN" dirty="0">
                <a:solidFill>
                  <a:srgbClr val="0E0E0E"/>
                </a:solidFill>
                <a:effectLst/>
                <a:latin typeface=".SF NS"/>
              </a:rPr>
              <a:t>——</a:t>
            </a:r>
            <a:r>
              <a:rPr lang="zh-CN" altLang="en-US" dirty="0">
                <a:solidFill>
                  <a:srgbClr val="0E0E0E"/>
                </a:solidFill>
                <a:effectLst/>
                <a:latin typeface=".SF NS"/>
              </a:rPr>
              <a:t>尽管人类内部存在一丝善的火花。</a:t>
            </a:r>
            <a:r>
              <a:rPr lang="en-US" altLang="zh-CN" dirty="0">
                <a:solidFill>
                  <a:srgbClr val="0E0E0E"/>
                </a:solidFill>
                <a:effectLst/>
                <a:latin typeface=".SF NS"/>
              </a:rPr>
              <a:t>[3] </a:t>
            </a:r>
            <a:r>
              <a:rPr lang="zh-CN" altLang="en-US" dirty="0">
                <a:solidFill>
                  <a:srgbClr val="0E0E0E"/>
                </a:solidFill>
                <a:effectLst/>
                <a:latin typeface=".SF NS"/>
              </a:rPr>
              <a:t>救赎来自于扩大这种天性的发展，同时最小化物质主义的束缚，</a:t>
            </a:r>
            <a:r>
              <a:rPr lang="en-US" altLang="zh-CN" dirty="0">
                <a:solidFill>
                  <a:srgbClr val="0E0E0E"/>
                </a:solidFill>
                <a:effectLst/>
                <a:latin typeface=".SF NS"/>
              </a:rPr>
              <a:t>[4] </a:t>
            </a:r>
            <a:r>
              <a:rPr lang="zh-CN" altLang="en-US" dirty="0">
                <a:solidFill>
                  <a:srgbClr val="0E0E0E"/>
                </a:solidFill>
                <a:effectLst/>
                <a:latin typeface=".SF NS"/>
              </a:rPr>
              <a:t>这通过诺斯替主义教师的秘密教义来实现。为了抵制这一教义，基督教作家们采纳了一种世界观，接受了圣经中的神作为神圣创造者，肯定了创造是美好的，尽管后来的破坏让它受损，并提倡身体与灵魂的共同救赎。”</a:t>
            </a:r>
          </a:p>
          <a:p>
            <a:endParaRPr lang="en-US" altLang="en-US" dirty="0">
              <a:latin typeface="Arial" pitchFamily="34" charset="0"/>
              <a:ea typeface="ＭＳ Ｐゴシック" pitchFamily="34" charset="-128"/>
            </a:endParaRPr>
          </a:p>
        </p:txBody>
      </p:sp>
      <p:sp>
        <p:nvSpPr>
          <p:cNvPr id="28467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3A9A42-36D8-4E6D-833C-18B671611BDB}"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922250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14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1C15163-BF26-4897-AD0B-5EBF9BAD6D36}" type="slidenum">
              <a:rPr lang="zh-CN" altLang="en-US" sz="1200"/>
              <a:pPr eaLnBrk="1" hangingPunct="1"/>
              <a:t>15</a:t>
            </a:fld>
            <a:endParaRPr lang="en-US" altLang="zh-CN"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solidFill>
                  <a:prstClr val="black"/>
                </a:solidFill>
              </a:rPr>
              <a:pPr eaLnBrk="1" hangingPunct="1"/>
              <a:t>16</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4352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endParaRPr lang="en-US" dirty="0">
              <a:latin typeface="Arial" panose="020B0604020202020204" pitchFamily="34" charset="0"/>
              <a:cs typeface="Arial" panose="020B0604020202020204" pitchFamily="34" charset="0"/>
            </a:endParaRPr>
          </a:p>
          <a:p>
            <a:r>
              <a:rPr lang="zh-CN" altLang="en-US" dirty="0"/>
              <a:t>使徒约翰的第一封信告诉我们：有三种关键的方法可以让我们不再迷失方向</a:t>
            </a:r>
            <a:r>
              <a:rPr lang="en-US" altLang="zh-CN" dirty="0"/>
              <a:t>——</a:t>
            </a:r>
            <a:r>
              <a:rPr lang="zh-CN" altLang="en-US" dirty="0"/>
              <a:t>像羊一样偏离、漂流。</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08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在如此多关于神的谎言中，你应该做些什么才能保持一致？</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645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遵循主的话语，这样你就不会偏离（约翰一书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63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圣经最常将我们比作的动物是羊。你认为为什么会这样呢？</a:t>
            </a:r>
          </a:p>
          <a:p>
            <a:endParaRPr lang="en-US" dirty="0">
              <a:cs typeface="ＭＳ Ｐゴシック" charset="0"/>
            </a:endParaRPr>
          </a:p>
        </p:txBody>
      </p:sp>
    </p:spTree>
    <p:extLst>
      <p:ext uri="{BB962C8B-B14F-4D97-AF65-F5344CB8AC3E}">
        <p14:creationId xmlns:p14="http://schemas.microsoft.com/office/powerpoint/2010/main" val="437633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6297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58904DA3-F4D7-49E3-8CBA-29A59C13199E}" type="slidenum">
              <a:rPr lang="en-US" altLang="zh-CN" smtClean="0">
                <a:solidFill>
                  <a:prstClr val="black"/>
                </a:solidFill>
                <a:ea typeface="SimSun" pitchFamily="2" charset="-122"/>
              </a:rPr>
              <a:pPr/>
              <a:t>23</a:t>
            </a:fld>
            <a:endParaRPr lang="en-US" altLang="zh-CN">
              <a:solidFill>
                <a:prstClr val="black"/>
              </a:solidFill>
              <a:ea typeface="SimSun" pitchFamily="2" charset="-122"/>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5618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1748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26</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normAutofit fontScale="47500" lnSpcReduction="20000"/>
          </a:bodyPr>
          <a:lstStyle/>
          <a:p>
            <a:r>
              <a:rPr lang="en-US" dirty="0"/>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dirty="0"/>
              <a:t> </a:t>
            </a:r>
          </a:p>
          <a:p>
            <a:r>
              <a:rPr lang="en-US" dirty="0"/>
              <a:t>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dirty="0"/>
              <a:t> </a:t>
            </a:r>
          </a:p>
          <a:p>
            <a:r>
              <a:rPr lang="en-US" dirty="0"/>
              <a:t>By the time he died in 1982, Hall had turned two shoe boxes of postcards into a multi-billion dollar company.</a:t>
            </a:r>
          </a:p>
          <a:p>
            <a:r>
              <a:rPr lang="en-US" dirty="0"/>
              <a:t> </a:t>
            </a:r>
          </a:p>
          <a:p>
            <a:r>
              <a:rPr lang="en-US" dirty="0"/>
              <a:t>Says the Hallmark corporate website, "J.C. Hall took greeting cards out of drawers in retail stores, and into displays that let shoppers see all their choices, dramatically changing the way cards were merchandised."</a:t>
            </a:r>
          </a:p>
          <a:p>
            <a:r>
              <a:rPr lang="en-US" dirty="0"/>
              <a:t> </a:t>
            </a:r>
          </a:p>
          <a:p>
            <a:r>
              <a:rPr lang="en-US" b="1" dirty="0"/>
              <a:t>Application</a:t>
            </a:r>
            <a:r>
              <a:rPr lang="en-US" dirty="0"/>
              <a:t>:</a:t>
            </a:r>
          </a:p>
          <a:p>
            <a:endParaRPr lang="en-US" dirty="0"/>
          </a:p>
          <a:p>
            <a:r>
              <a:rPr lang="en-US" dirty="0"/>
              <a:t>God did the same thing when He sent Jesus Christ into the world. That's when the Word of Life was moved from behind the counters, out of the drawers and placed in a display case for all the world to see, handle and admire. </a:t>
            </a:r>
          </a:p>
          <a:p>
            <a:r>
              <a:rPr lang="en-US" dirty="0"/>
              <a:t> </a:t>
            </a:r>
          </a:p>
          <a:p>
            <a:r>
              <a:rPr lang="en-US" dirty="0"/>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p>
          <a:p>
            <a:endParaRPr lang="en-US" dirty="0">
              <a:latin typeface="Arial" charset="0"/>
              <a:cs typeface="ＭＳ Ｐゴシック" charset="0"/>
            </a:endParaRPr>
          </a:p>
          <a:p>
            <a:r>
              <a:rPr lang="en-US" altLang="zh-CN" dirty="0"/>
              <a:t>J.C. Hall</a:t>
            </a:r>
            <a:r>
              <a:rPr lang="zh-CN" altLang="en-US" dirty="0"/>
              <a:t>的生活，</a:t>
            </a:r>
            <a:r>
              <a:rPr lang="en-US" altLang="zh-CN" dirty="0"/>
              <a:t>Hallmark</a:t>
            </a:r>
            <a:r>
              <a:rPr lang="zh-CN" altLang="en-US" dirty="0"/>
              <a:t>卡片的创始人，是一个真正的白手起家的故事。</a:t>
            </a:r>
            <a:r>
              <a:rPr lang="en-US" altLang="zh-CN" dirty="0"/>
              <a:t>J.C.</a:t>
            </a:r>
            <a:r>
              <a:rPr lang="zh-CN" altLang="en-US" dirty="0"/>
              <a:t>出生在贫困的家庭，很早就开始工作，主要从事销售工作，帮助自己和家人度过难关。与他的兄弟们一起，他在内布拉斯加州诺福克开始卖明信片。但明信片生意在那里并不兴旺。因此，除了几盒明信片，他决定搬到密苏里州重新开始。充满创新思维的他，从明信片转向了贺卡。当他经营的商店在</a:t>
            </a:r>
            <a:r>
              <a:rPr lang="en-US" altLang="zh-CN" dirty="0"/>
              <a:t>1915</a:t>
            </a:r>
            <a:r>
              <a:rPr lang="zh-CN" altLang="en-US" dirty="0"/>
              <a:t>年被火烧毁时，他和他的兄弟们投资了一家雕刻公司，并开始自己打印贺卡。</a:t>
            </a:r>
          </a:p>
          <a:p>
            <a:br>
              <a:rPr lang="zh-CN" altLang="en-US" dirty="0"/>
            </a:br>
            <a:endParaRPr lang="zh-CN" altLang="en-US" dirty="0"/>
          </a:p>
          <a:p>
            <a:r>
              <a:rPr lang="zh-CN" altLang="en-US" dirty="0"/>
              <a:t>但推动这个生意发展的，不仅仅是贺卡的质量。更重要的是</a:t>
            </a:r>
            <a:r>
              <a:rPr lang="en-US" altLang="zh-CN" dirty="0"/>
              <a:t>Hall</a:t>
            </a:r>
            <a:r>
              <a:rPr lang="zh-CN" altLang="en-US" dirty="0"/>
              <a:t>的创新想法：将贺卡从柜台后面拿出来，过去店员会挑选一张“合适”的卡片给顾客，现在将卡片放入展示柜，让顾客可以看到、触摸并欣赏它们。</a:t>
            </a:r>
          </a:p>
          <a:p>
            <a:br>
              <a:rPr lang="zh-CN" altLang="en-US" dirty="0"/>
            </a:br>
            <a:endParaRPr lang="zh-CN" altLang="en-US" dirty="0"/>
          </a:p>
          <a:p>
            <a:r>
              <a:rPr lang="zh-CN" altLang="en-US" dirty="0"/>
              <a:t>到</a:t>
            </a:r>
            <a:r>
              <a:rPr lang="en-US" altLang="zh-CN" dirty="0"/>
              <a:t>1982</a:t>
            </a:r>
            <a:r>
              <a:rPr lang="zh-CN" altLang="en-US" dirty="0"/>
              <a:t>年他去世时，</a:t>
            </a:r>
            <a:r>
              <a:rPr lang="en-US" altLang="zh-CN" dirty="0"/>
              <a:t>Hall</a:t>
            </a:r>
            <a:r>
              <a:rPr lang="zh-CN" altLang="en-US" dirty="0"/>
              <a:t>已将两盒明信片变成了一家数十亿美元的公司。</a:t>
            </a:r>
          </a:p>
          <a:p>
            <a:br>
              <a:rPr lang="zh-CN" altLang="en-US" dirty="0"/>
            </a:br>
            <a:endParaRPr lang="zh-CN" altLang="en-US" dirty="0"/>
          </a:p>
          <a:p>
            <a:r>
              <a:rPr lang="en-US" altLang="zh-CN" dirty="0"/>
              <a:t>Hallmark</a:t>
            </a:r>
            <a:r>
              <a:rPr lang="zh-CN" altLang="en-US" dirty="0"/>
              <a:t>公司官网表示：“</a:t>
            </a:r>
            <a:r>
              <a:rPr lang="en-US" altLang="zh-CN" dirty="0"/>
              <a:t>J.C. Hall</a:t>
            </a:r>
            <a:r>
              <a:rPr lang="zh-CN" altLang="en-US" dirty="0"/>
              <a:t>将贺卡从零售商店的抽屉中拿出来，放到展示架上，让顾客可以看到所有的选择，从而彻底改变了卡片的销售方式。”</a:t>
            </a:r>
          </a:p>
          <a:p>
            <a:br>
              <a:rPr lang="zh-CN" altLang="en-US" dirty="0"/>
            </a:br>
            <a:endParaRPr lang="zh-CN" altLang="en-US" dirty="0"/>
          </a:p>
          <a:p>
            <a:r>
              <a:rPr lang="zh-CN" altLang="en-US" b="1" dirty="0"/>
              <a:t>应用：</a:t>
            </a:r>
            <a:endParaRPr lang="zh-CN" altLang="en-US" dirty="0"/>
          </a:p>
          <a:p>
            <a:br>
              <a:rPr lang="zh-CN" altLang="en-US" dirty="0"/>
            </a:br>
            <a:endParaRPr lang="zh-CN" altLang="en-US" dirty="0"/>
          </a:p>
          <a:p>
            <a:r>
              <a:rPr lang="zh-CN" altLang="en-US" dirty="0"/>
              <a:t>神在差遣耶稣基督进入这个世界时做了同样的事情。那时，生命之道从柜台后面、抽屉里被拿出来，放进展示柜中，供全世界观看、触摸和欣赏。</a:t>
            </a:r>
          </a:p>
          <a:p>
            <a:br>
              <a:rPr lang="zh-CN" altLang="en-US" dirty="0"/>
            </a:br>
            <a:endParaRPr lang="zh-CN" altLang="en-US" dirty="0"/>
          </a:p>
          <a:p>
            <a:r>
              <a:rPr lang="zh-CN" altLang="en-US" dirty="0"/>
              <a:t>“那从起初原有的，我们听见过的、眼睛看见过的、亲眼看过的、我们的手摸过的</a:t>
            </a:r>
            <a:r>
              <a:rPr lang="en-US" altLang="zh-CN" dirty="0"/>
              <a:t>——</a:t>
            </a:r>
            <a:r>
              <a:rPr lang="zh-CN" altLang="en-US" dirty="0"/>
              <a:t>这就是我们论到生命之道所宣讲的。生命显现出来了，我们看见了，并且作见证，将永生宣讲给你们，这永生与父同在，并且显现给我们”（约翰一书 </a:t>
            </a:r>
            <a:r>
              <a:rPr lang="en-US" altLang="zh-CN" dirty="0"/>
              <a:t>1:1-2</a:t>
            </a:r>
            <a:r>
              <a:rPr lang="zh-CN" altLang="en-US" dirty="0"/>
              <a:t>）。</a:t>
            </a:r>
          </a:p>
          <a:p>
            <a:endParaRPr lang="en-US" dirty="0">
              <a:latin typeface="Arial"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dirty="0">
                <a:latin typeface="Calibri" charset="0"/>
              </a:rPr>
              <a:t>Do you know </a:t>
            </a:r>
            <a:r>
              <a:rPr lang="en-US" i="1" dirty="0">
                <a:latin typeface="Calibri" charset="0"/>
              </a:rPr>
              <a:t>why</a:t>
            </a:r>
            <a:r>
              <a:rPr lang="en-US" dirty="0">
                <a:latin typeface="Calibri" charset="0"/>
              </a:rPr>
              <a:t> Jesus became a man?  Why did God have to take on human flesh?  Hebrews 2:14 tells us clearly…</a:t>
            </a:r>
          </a:p>
          <a:p>
            <a:pPr eaLnBrk="1" hangingPunct="1">
              <a:spcBef>
                <a:spcPct val="0"/>
              </a:spcBef>
            </a:pPr>
            <a:endParaRPr lang="en-US" dirty="0">
              <a:latin typeface="Calibri" charset="0"/>
            </a:endParaRPr>
          </a:p>
          <a:p>
            <a:pPr eaLnBrk="1" hangingPunct="1">
              <a:spcBef>
                <a:spcPct val="0"/>
              </a:spcBef>
            </a:pPr>
            <a:r>
              <a:rPr lang="en-US" dirty="0">
                <a:latin typeface="Calibri" charset="0"/>
              </a:rPr>
              <a:t>We rightfully think of God becoming man this season—a concept the theologians call the “incarnation.”  This comes from the Latin </a:t>
            </a:r>
            <a:r>
              <a:rPr lang="en-US" i="1" dirty="0">
                <a:latin typeface="Calibri" charset="0"/>
              </a:rPr>
              <a:t>in</a:t>
            </a:r>
            <a:r>
              <a:rPr lang="en-US" dirty="0">
                <a:latin typeface="Calibri" charset="0"/>
              </a:rPr>
              <a:t> </a:t>
            </a:r>
            <a:r>
              <a:rPr lang="en-US" i="1" dirty="0">
                <a:latin typeface="Calibri" charset="0"/>
              </a:rPr>
              <a:t>carne</a:t>
            </a:r>
            <a:r>
              <a:rPr lang="en-US" dirty="0">
                <a:latin typeface="Calibri" charset="0"/>
              </a:rPr>
              <a:t> that literally means </a:t>
            </a:r>
            <a:r>
              <a:rPr lang="en-US" i="1" dirty="0">
                <a:latin typeface="Calibri" charset="0"/>
              </a:rPr>
              <a:t>in flesh.</a:t>
            </a:r>
            <a:endParaRPr lang="en-US" dirty="0">
              <a:latin typeface="Calibri" charset="0"/>
            </a:endParaRPr>
          </a:p>
          <a:p>
            <a:pPr eaLnBrk="1" hangingPunct="1">
              <a:spcBef>
                <a:spcPct val="0"/>
              </a:spcBef>
            </a:pPr>
            <a:r>
              <a:rPr lang="en-US" dirty="0">
                <a:latin typeface="Calibri" charset="0"/>
              </a:rPr>
              <a:t> </a:t>
            </a:r>
          </a:p>
          <a:p>
            <a:pPr eaLnBrk="1" hangingPunct="1">
              <a:spcBef>
                <a:spcPct val="0"/>
              </a:spcBef>
            </a:pPr>
            <a:r>
              <a:rPr lang="en-US" dirty="0">
                <a:latin typeface="Calibri" charset="0"/>
              </a:rPr>
              <a:t>But </a:t>
            </a:r>
            <a:r>
              <a:rPr lang="en-US" i="1" dirty="0">
                <a:latin typeface="Calibri" charset="0"/>
              </a:rPr>
              <a:t>how long</a:t>
            </a:r>
            <a:r>
              <a:rPr lang="en-US" dirty="0">
                <a:latin typeface="Calibri" charset="0"/>
              </a:rPr>
              <a:t> will Jesus be a man “in flesh”?  I’ll tell you—FOR ALWAYS!</a:t>
            </a:r>
          </a:p>
          <a:p>
            <a:pPr eaLnBrk="1" hangingPunct="1">
              <a:spcBef>
                <a:spcPct val="0"/>
              </a:spcBef>
            </a:pPr>
            <a:endParaRPr lang="en-US" dirty="0">
              <a:latin typeface="Calibri" charset="0"/>
            </a:endParaRPr>
          </a:p>
          <a:p>
            <a:r>
              <a:rPr lang="zh-CN" altLang="en-US" dirty="0"/>
              <a:t>你知道为什么耶稣成为人吗？为什么神必须取了人的肉身？希伯来书</a:t>
            </a:r>
            <a:r>
              <a:rPr lang="en-US" altLang="zh-CN" dirty="0"/>
              <a:t>2:14</a:t>
            </a:r>
            <a:r>
              <a:rPr lang="zh-CN" altLang="en-US" dirty="0"/>
              <a:t>清楚地告诉我们</a:t>
            </a:r>
            <a:r>
              <a:rPr lang="en-US" altLang="zh-CN" dirty="0"/>
              <a:t>……</a:t>
            </a:r>
          </a:p>
          <a:p>
            <a:br>
              <a:rPr lang="en-US" altLang="zh-CN" dirty="0"/>
            </a:br>
            <a:endParaRPr lang="en-US" altLang="zh-CN" dirty="0"/>
          </a:p>
          <a:p>
            <a:r>
              <a:rPr lang="zh-CN" altLang="en-US" dirty="0"/>
              <a:t>我们在这个季节理所当然地想到神成为人</a:t>
            </a:r>
            <a:r>
              <a:rPr lang="en-US" altLang="zh-CN" dirty="0"/>
              <a:t>——</a:t>
            </a:r>
            <a:r>
              <a:rPr lang="zh-CN" altLang="en-US" dirty="0"/>
              <a:t>这个概念神学家称之为“道成肉身”（</a:t>
            </a:r>
            <a:r>
              <a:rPr lang="en-US" altLang="zh-CN" dirty="0"/>
              <a:t>incarnation</a:t>
            </a:r>
            <a:r>
              <a:rPr lang="zh-CN" altLang="en-US" dirty="0"/>
              <a:t>）。这个词来自拉丁语“</a:t>
            </a:r>
            <a:r>
              <a:rPr lang="en-US" altLang="zh-CN" dirty="0"/>
              <a:t>in carne”</a:t>
            </a:r>
            <a:r>
              <a:rPr lang="zh-CN" altLang="en-US" dirty="0"/>
              <a:t>，字面意思是“在肉身中”。</a:t>
            </a:r>
          </a:p>
          <a:p>
            <a:br>
              <a:rPr lang="zh-CN" altLang="en-US" dirty="0"/>
            </a:br>
            <a:endParaRPr lang="zh-CN" altLang="en-US" dirty="0"/>
          </a:p>
          <a:p>
            <a:r>
              <a:rPr lang="zh-CN" altLang="en-US" dirty="0"/>
              <a:t>但是，耶稣将会成为“肉身”多久呢？我告诉你</a:t>
            </a:r>
            <a:r>
              <a:rPr lang="en-US" altLang="zh-CN" dirty="0"/>
              <a:t>——</a:t>
            </a:r>
            <a:r>
              <a:rPr lang="zh-CN" altLang="en-US" b="1" dirty="0"/>
              <a:t>永远</a:t>
            </a:r>
            <a:r>
              <a:rPr lang="zh-CN" altLang="en-US" dirty="0"/>
              <a:t>！</a:t>
            </a:r>
          </a:p>
          <a:p>
            <a:pPr eaLnBrk="1" hangingPunct="1">
              <a:spcBef>
                <a:spcPct val="0"/>
              </a:spcBef>
            </a:pPr>
            <a:endParaRPr lang="en-US" dirty="0">
              <a:latin typeface="Calibri" charset="0"/>
            </a:endParaRP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28</a:t>
            </a:fld>
            <a:endParaRPr lang="en-US" sz="1200">
              <a:solidFill>
                <a:srgbClr val="00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遵循主的话语，这样你就不会迷失（约翰一书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76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1828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9124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7992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1293832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latin typeface="Arial" panose="020B0604020202020204" pitchFamily="34" charset="0"/>
                <a:ea typeface="ＭＳ Ｐゴシック" charset="0"/>
                <a:cs typeface="Arial" panose="020B0604020202020204" pitchFamily="34" charset="0"/>
              </a:rPr>
              <a:t>当我们犯罪时我们与神仍然有关系吗？是的！</a:t>
            </a:r>
            <a:r>
              <a:rPr lang="en-US" altLang="zh-CN" dirty="0">
                <a:latin typeface="Arial" panose="020B0604020202020204" pitchFamily="34" charset="0"/>
                <a:ea typeface="ＭＳ Ｐゴシック" charset="0"/>
                <a:cs typeface="Arial" panose="020B0604020202020204" pitchFamily="34" charset="0"/>
              </a:rPr>
              <a:t>Do we still have a relationship with God when we sin?</a:t>
            </a:r>
            <a:r>
              <a:rPr lang="en-US" altLang="zh-CN" baseline="0" dirty="0">
                <a:latin typeface="Arial" panose="020B0604020202020204" pitchFamily="34" charset="0"/>
                <a:ea typeface="ＭＳ Ｐゴシック" charset="0"/>
                <a:cs typeface="Arial" panose="020B0604020202020204" pitchFamily="34" charset="0"/>
              </a:rPr>
              <a:t>  Yes!</a:t>
            </a:r>
          </a:p>
          <a:p>
            <a:pPr eaLnBrk="1" hangingPunct="1"/>
            <a:r>
              <a:rPr lang="zh-CN" altLang="en-US" baseline="0" dirty="0">
                <a:latin typeface="Arial" panose="020B0604020202020204" pitchFamily="34" charset="0"/>
                <a:ea typeface="ＭＳ Ｐゴシック" charset="0"/>
                <a:cs typeface="Arial" panose="020B0604020202020204" pitchFamily="34" charset="0"/>
              </a:rPr>
              <a:t>罪不阻碍我们与神的关系但会阻碍我们与神的交通。</a:t>
            </a:r>
            <a:r>
              <a:rPr lang="en-US" altLang="zh-CN"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zh-CN" altLang="en-US" baseline="0" dirty="0">
                <a:latin typeface="Arial" panose="020B0604020202020204" pitchFamily="34" charset="0"/>
                <a:ea typeface="ＭＳ Ｐゴシック" charset="0"/>
                <a:cs typeface="Arial" panose="020B0604020202020204" pitchFamily="34" charset="0"/>
              </a:rPr>
              <a:t>旧约中的献祭并不能帮助人与神建立关系，而是帮助人恢复与神的交通。</a:t>
            </a:r>
            <a:r>
              <a:rPr lang="en-US" altLang="zh-CN"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r>
              <a:rPr lang="en-US" dirty="0">
                <a:latin typeface="Arial" panose="020B0604020202020204" pitchFamily="34" charset="0"/>
                <a:ea typeface="ＭＳ Ｐゴシック" charset="0"/>
                <a:cs typeface="Arial" panose="020B0604020202020204" pitchFamily="34" charset="0"/>
              </a:rPr>
              <a:t>NS-23-1Jn-79</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4680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6405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88921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8913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遵循主的话语，这样你就不会迷失（约翰一书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30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C48827E-5037-4203-B92A-C604D392EDC5}" type="slidenum">
              <a:rPr lang="en-US" altLang="en-US" sz="1200">
                <a:solidFill>
                  <a:srgbClr val="000000"/>
                </a:solidFill>
              </a:rPr>
              <a:pPr eaLnBrk="1" hangingPunct="1"/>
              <a:t>41</a:t>
            </a:fld>
            <a:endParaRPr lang="en-US" altLang="en-US" sz="1200">
              <a:solidFill>
                <a:srgbClr val="000000"/>
              </a:solidFill>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我们是如何被欺骗的？那种与耶稣相对立的事物欺骗我们，使我们认为它是真实且有益的。</a:t>
            </a:r>
          </a:p>
          <a:p>
            <a:pPr eaLnBrk="1" hangingPunct="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417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a:p>
            <a:endParaRPr lang="en-US"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这是否意味着每个离开教会的人都是敌基督者？不是的，因为我们中的一些羊只是偏离了道路。他只是说，那些反对耶稣的人通常无法在教会中长久，他们最终会离开，尤其是当教会教导真理时。</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696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31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羊是群居动物，因此离开羊群会感到孤独。</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221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661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82A306-835A-C646-B684-B3B378D8BCC8}" type="slidenum">
              <a:rPr lang="en-US" sz="1200">
                <a:solidFill>
                  <a:prstClr val="black"/>
                </a:solidFill>
              </a:rPr>
              <a:pPr eaLnBrk="1" hangingPunct="1"/>
              <a:t>48</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3420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487921-66A4-CE43-B5D1-8F30724A99DB}" type="slidenum">
              <a:rPr lang="en-US" sz="1200">
                <a:solidFill>
                  <a:prstClr val="black"/>
                </a:solidFill>
              </a:rPr>
              <a:pPr eaLnBrk="1" hangingPunct="1"/>
              <a:t>49</a:t>
            </a:fld>
            <a:endParaRPr 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See 2:25 on the timer at https://</a:t>
            </a:r>
            <a:r>
              <a:rPr lang="en-US" dirty="0" err="1"/>
              <a:t>www.youtube.com</a:t>
            </a:r>
            <a:r>
              <a:rPr lang="en-US" dirty="0"/>
              <a:t>/</a:t>
            </a:r>
            <a:r>
              <a:rPr lang="en-US" dirty="0" err="1"/>
              <a:t>watch?v</a:t>
            </a:r>
            <a:r>
              <a:rPr lang="en-US" dirty="0"/>
              <a:t>=oq6ejJqpOTs</a:t>
            </a:r>
          </a:p>
          <a:p>
            <a:endParaRPr lang="en-US" dirty="0"/>
          </a:p>
          <a:p>
            <a:r>
              <a:rPr lang="en-US" dirty="0"/>
              <a:t>See also http://</a:t>
            </a:r>
            <a:r>
              <a:rPr lang="en-US" dirty="0" err="1"/>
              <a:t>www.jesus</a:t>
            </a:r>
            <a:r>
              <a:rPr lang="en-US" dirty="0"/>
              <a:t>-is-</a:t>
            </a:r>
            <a:r>
              <a:rPr lang="en-US" dirty="0" err="1"/>
              <a:t>savior.com</a:t>
            </a:r>
            <a:r>
              <a:rPr lang="en-US" dirty="0"/>
              <a:t>/Wolves/</a:t>
            </a:r>
            <a:r>
              <a:rPr lang="en-US" dirty="0" err="1"/>
              <a:t>oprah-fool.htm</a:t>
            </a:r>
            <a:r>
              <a:rPr lang="en-US" dirty="0"/>
              <a:t> where she dies Christ as the only way to God.</a:t>
            </a:r>
          </a:p>
          <a:p>
            <a:endParaRPr lang="en-US" dirty="0"/>
          </a:p>
          <a:p>
            <a:r>
              <a:rPr lang="zh-CN" altLang="en-US" dirty="0"/>
              <a:t>请查看以下内容：</a:t>
            </a:r>
          </a:p>
          <a:p>
            <a:endParaRPr lang="zh-CN" altLang="en-US" dirty="0"/>
          </a:p>
          <a:p>
            <a:r>
              <a:rPr lang="zh-CN" altLang="en-US" dirty="0"/>
              <a:t>在</a:t>
            </a:r>
            <a:r>
              <a:rPr lang="en-US" altLang="zh-CN" dirty="0"/>
              <a:t>https://</a:t>
            </a:r>
            <a:r>
              <a:rPr lang="en-US" altLang="zh-CN" dirty="0" err="1"/>
              <a:t>www.youtube.com</a:t>
            </a:r>
            <a:r>
              <a:rPr lang="en-US" altLang="zh-CN" dirty="0"/>
              <a:t>/</a:t>
            </a:r>
            <a:r>
              <a:rPr lang="en-US" altLang="zh-CN" dirty="0" err="1"/>
              <a:t>watch?v</a:t>
            </a:r>
            <a:r>
              <a:rPr lang="en-US" altLang="zh-CN" dirty="0"/>
              <a:t>=oq6ejJqpOTs</a:t>
            </a:r>
            <a:r>
              <a:rPr lang="zh-CN" altLang="en-US" dirty="0"/>
              <a:t>的计时器上查看</a:t>
            </a:r>
            <a:r>
              <a:rPr lang="en-US" altLang="zh-CN" dirty="0"/>
              <a:t>2:25</a:t>
            </a:r>
            <a:r>
              <a:rPr lang="zh-CN" altLang="en-US" dirty="0"/>
              <a:t>。</a:t>
            </a:r>
          </a:p>
          <a:p>
            <a:endParaRPr lang="zh-CN" altLang="en-US" dirty="0"/>
          </a:p>
          <a:p>
            <a:r>
              <a:rPr lang="zh-CN" altLang="en-US" dirty="0"/>
              <a:t>另外，请参阅 </a:t>
            </a:r>
            <a:r>
              <a:rPr lang="en-US" altLang="zh-CN" dirty="0"/>
              <a:t>http://</a:t>
            </a:r>
            <a:r>
              <a:rPr lang="en-US" altLang="zh-CN" dirty="0" err="1"/>
              <a:t>www.jesus</a:t>
            </a:r>
            <a:r>
              <a:rPr lang="en-US" altLang="zh-CN" dirty="0"/>
              <a:t>-is-</a:t>
            </a:r>
            <a:r>
              <a:rPr lang="en-US" altLang="zh-CN" dirty="0" err="1"/>
              <a:t>savior.com</a:t>
            </a:r>
            <a:r>
              <a:rPr lang="en-US" altLang="zh-CN" dirty="0"/>
              <a:t>/Wolves/</a:t>
            </a:r>
            <a:r>
              <a:rPr lang="en-US" altLang="zh-CN" dirty="0" err="1"/>
              <a:t>oprah-fool.htm</a:t>
            </a:r>
            <a:r>
              <a:rPr lang="zh-CN" altLang="en-US" dirty="0"/>
              <a:t>，其中她将基督描述为通向神唯一的道路。</a:t>
            </a:r>
          </a:p>
          <a:p>
            <a:endParaRPr lang="en-US" dirty="0"/>
          </a:p>
        </p:txBody>
      </p:sp>
      <p:sp>
        <p:nvSpPr>
          <p:cNvPr id="3440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62E29E-B784-8347-A2BC-22319091CE67}" type="slidenum">
              <a:rPr lang="en-US" sz="1200">
                <a:solidFill>
                  <a:prstClr val="black"/>
                </a:solidFill>
              </a:rPr>
              <a:pPr eaLnBrk="1" hangingPunct="1"/>
              <a:t>50</a:t>
            </a:fld>
            <a:endParaRPr lang="en-US" sz="120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Oprah Winfrey: ‘I Am a Christian’ </a:t>
            </a:r>
          </a:p>
          <a:p>
            <a:r>
              <a:rPr lang="en-US"/>
              <a:t>2:20PM EDT 4/26/2012 </a:t>
            </a:r>
            <a:r>
              <a:rPr lang="en-US">
                <a:hlinkClick r:id="rId3"/>
              </a:rPr>
              <a:t>Jennifer LeClaire</a:t>
            </a:r>
            <a:endParaRPr lang="en-US"/>
          </a:p>
          <a:p>
            <a:endParaRPr lang="en-US"/>
          </a:p>
          <a:p>
            <a:r>
              <a:rPr lang="en-US"/>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E464B1-6155-CD4A-9241-64A8F1B5449B}" type="slidenum">
              <a:rPr lang="en-US" sz="1200">
                <a:solidFill>
                  <a:prstClr val="black"/>
                </a:solidFill>
              </a:rPr>
              <a:pPr eaLnBrk="1" hangingPunct="1"/>
              <a:t>51</a:t>
            </a:fld>
            <a:endParaRPr lang="en-US" sz="120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t>Oprah Winfrey: Jesus Did Not Come To Die On The Cross</a:t>
            </a:r>
          </a:p>
          <a:p>
            <a:r>
              <a:rPr lang="en-US"/>
              <a:t>http://www.curezone.com/forums/am.asp?i=1862458</a:t>
            </a:r>
          </a:p>
        </p:txBody>
      </p:sp>
      <p:sp>
        <p:nvSpPr>
          <p:cNvPr id="348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6FE826-75B3-5049-9ED2-B7950C8AB6A2}" type="slidenum">
              <a:rPr lang="en-US" sz="1200">
                <a:solidFill>
                  <a:prstClr val="black"/>
                </a:solidFill>
              </a:rPr>
              <a:pPr eaLnBrk="1" hangingPunct="1"/>
              <a:t>52</a:t>
            </a:fld>
            <a:endParaRPr lang="en-US" sz="120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在充斥着许多关于神的谎言中，你应该如何保持坚定不变？</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050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44313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903630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34771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这里有一只名叫</a:t>
            </a:r>
            <a:r>
              <a:rPr lang="en-US" altLang="zh-CN" dirty="0"/>
              <a:t>Chris</a:t>
            </a:r>
            <a:r>
              <a:rPr lang="zh-CN" altLang="en-US" dirty="0"/>
              <a:t>的羊，它在澳大利亚迷路了。经过大约</a:t>
            </a:r>
            <a:r>
              <a:rPr lang="en-US" altLang="zh-CN" dirty="0"/>
              <a:t>6</a:t>
            </a:r>
            <a:r>
              <a:rPr lang="zh-CN" altLang="en-US" dirty="0"/>
              <a:t>年的漫游，它在</a:t>
            </a:r>
            <a:r>
              <a:rPr lang="en-US" altLang="zh-CN" dirty="0"/>
              <a:t>2015</a:t>
            </a:r>
            <a:r>
              <a:rPr lang="zh-CN" altLang="en-US" dirty="0"/>
              <a:t>年被徒步旅行者发现。正如你从它重达</a:t>
            </a:r>
            <a:r>
              <a:rPr lang="en-US" altLang="zh-CN" dirty="0"/>
              <a:t>90</a:t>
            </a:r>
            <a:r>
              <a:rPr lang="zh-CN" altLang="en-US" dirty="0"/>
              <a:t>磅的厚毛皮上可以看到的那样</a:t>
            </a:r>
            <a:r>
              <a:rPr lang="en-US" altLang="zh-CN" dirty="0"/>
              <a:t>……</a:t>
            </a:r>
          </a:p>
          <a:p>
            <a:endParaRPr lang="en-SG"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731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84965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786406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522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66978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449836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81804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62330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416315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0652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08253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40000" lnSpcReduction="20000"/>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altLang="zh-CN" b="1" dirty="0"/>
              <a:t>Chris</a:t>
            </a:r>
            <a:r>
              <a:rPr lang="zh-CN" altLang="en-US" b="1" dirty="0"/>
              <a:t>，这只著名的毛茸茸的羊，已去世</a:t>
            </a:r>
            <a:endParaRPr lang="zh-CN" altLang="en-US" dirty="0"/>
          </a:p>
          <a:p>
            <a:r>
              <a:rPr lang="zh-CN" altLang="en-US" b="1" dirty="0"/>
              <a:t>作者：</a:t>
            </a:r>
            <a:r>
              <a:rPr lang="en-US" altLang="zh-CN" b="1" dirty="0"/>
              <a:t>Elizabeth Wolfe </a:t>
            </a:r>
            <a:r>
              <a:rPr lang="zh-CN" altLang="en-US" b="1" dirty="0"/>
              <a:t>和 </a:t>
            </a:r>
            <a:r>
              <a:rPr lang="en-US" altLang="zh-CN" b="1" dirty="0"/>
              <a:t>Saeed Ahmed</a:t>
            </a:r>
            <a:r>
              <a:rPr lang="zh-CN" altLang="en-US" b="1" dirty="0"/>
              <a:t>，</a:t>
            </a:r>
            <a:r>
              <a:rPr lang="en-US" altLang="zh-CN" b="1" dirty="0"/>
              <a:t>CNN</a:t>
            </a:r>
            <a:endParaRPr lang="en-US" altLang="zh-CN" dirty="0"/>
          </a:p>
          <a:p>
            <a:r>
              <a:rPr lang="zh-CN" altLang="en-US" b="1" dirty="0"/>
              <a:t>更新时间：</a:t>
            </a:r>
            <a:r>
              <a:rPr lang="en-US" altLang="zh-CN" b="1" dirty="0"/>
              <a:t>2019</a:t>
            </a:r>
            <a:r>
              <a:rPr lang="zh-CN" altLang="en-US" b="1" dirty="0"/>
              <a:t>年</a:t>
            </a:r>
            <a:r>
              <a:rPr lang="en-US" altLang="zh-CN" b="1" dirty="0"/>
              <a:t>10</a:t>
            </a:r>
            <a:r>
              <a:rPr lang="zh-CN" altLang="en-US" b="1" dirty="0"/>
              <a:t>月</a:t>
            </a:r>
            <a:r>
              <a:rPr lang="en-US" altLang="zh-CN" b="1" dirty="0"/>
              <a:t>22</a:t>
            </a:r>
            <a:r>
              <a:rPr lang="zh-CN" altLang="en-US" b="1" dirty="0"/>
              <a:t>日 </a:t>
            </a:r>
            <a:r>
              <a:rPr lang="en-US" altLang="zh-CN" b="1" dirty="0"/>
              <a:t>16:23 GMT</a:t>
            </a:r>
            <a:r>
              <a:rPr lang="zh-CN" altLang="en-US" b="1" dirty="0"/>
              <a:t>（</a:t>
            </a:r>
            <a:r>
              <a:rPr lang="en-US" altLang="zh-CN" b="1" dirty="0"/>
              <a:t>2023 HKT</a:t>
            </a:r>
            <a:r>
              <a:rPr lang="zh-CN" altLang="en-US" b="1" dirty="0"/>
              <a:t>）</a:t>
            </a:r>
            <a:endParaRPr lang="en-US" altLang="zh-CN" dirty="0"/>
          </a:p>
          <a:p>
            <a:br>
              <a:rPr lang="en-US" altLang="zh-CN" dirty="0"/>
            </a:br>
            <a:endParaRPr lang="en-US" altLang="zh-CN" dirty="0"/>
          </a:p>
          <a:p>
            <a:r>
              <a:rPr lang="en-US" altLang="zh-CN" b="1" dirty="0"/>
              <a:t>Chris</a:t>
            </a:r>
            <a:r>
              <a:rPr lang="zh-CN" altLang="en-US" b="1" dirty="0"/>
              <a:t>，这只羊在小橡树庇护所去世。</a:t>
            </a:r>
            <a:endParaRPr lang="zh-CN" altLang="en-US" dirty="0"/>
          </a:p>
          <a:p>
            <a:br>
              <a:rPr lang="zh-CN" altLang="en-US" dirty="0"/>
            </a:br>
            <a:endParaRPr lang="zh-CN" altLang="en-US" dirty="0"/>
          </a:p>
          <a:p>
            <a:r>
              <a:rPr lang="zh-CN" altLang="en-US" dirty="0"/>
              <a:t>（</a:t>
            </a:r>
            <a:r>
              <a:rPr lang="en-US" altLang="zh-CN" dirty="0"/>
              <a:t>CNN</a:t>
            </a:r>
            <a:r>
              <a:rPr lang="zh-CN" altLang="en-US" dirty="0"/>
              <a:t>）</a:t>
            </a:r>
            <a:r>
              <a:rPr lang="en-US" altLang="zh-CN" dirty="0"/>
              <a:t>Chris</a:t>
            </a:r>
            <a:r>
              <a:rPr lang="zh-CN" altLang="en-US" dirty="0"/>
              <a:t>这只羊过着，我们可以说，是充实且毛茸茸的生活，因其独特的毛发而深受全球粉丝喜爱。</a:t>
            </a:r>
          </a:p>
          <a:p>
            <a:br>
              <a:rPr lang="zh-CN" altLang="en-US" dirty="0"/>
            </a:br>
            <a:endParaRPr lang="zh-CN" altLang="en-US" dirty="0"/>
          </a:p>
          <a:p>
            <a:r>
              <a:rPr lang="zh-CN" altLang="en-US" dirty="0"/>
              <a:t>他在</a:t>
            </a:r>
            <a:r>
              <a:rPr lang="en-US" altLang="zh-CN" dirty="0"/>
              <a:t>2015</a:t>
            </a:r>
            <a:r>
              <a:rPr lang="zh-CN" altLang="en-US" dirty="0"/>
              <a:t>年因其毛发而成名后，便一直住在小橡树庇护所。</a:t>
            </a:r>
          </a:p>
          <a:p>
            <a:r>
              <a:rPr lang="zh-CN" altLang="en-US" dirty="0"/>
              <a:t>尽管</a:t>
            </a:r>
            <a:r>
              <a:rPr lang="en-US" altLang="zh-CN" dirty="0"/>
              <a:t>Chris</a:t>
            </a:r>
            <a:r>
              <a:rPr lang="zh-CN" altLang="en-US" dirty="0"/>
              <a:t>因他那温和的眼神和微微下垂的鼻子等众多可爱的特质而应受到赞赏，但他是在成为世界非官方记录保持者后才广为人知的</a:t>
            </a:r>
            <a:r>
              <a:rPr lang="en-US" altLang="zh-CN" dirty="0"/>
              <a:t>——</a:t>
            </a:r>
            <a:r>
              <a:rPr lang="zh-CN" altLang="en-US" dirty="0"/>
              <a:t>他拥有最重的羊毛。</a:t>
            </a:r>
          </a:p>
          <a:p>
            <a:r>
              <a:rPr lang="zh-CN" altLang="en-US" dirty="0"/>
              <a:t>他在澳大利亚首都堪培拉附近被发现时，毛发已经长得过于茂盛，几乎无法行走。毛重将近</a:t>
            </a:r>
            <a:r>
              <a:rPr lang="en-US" altLang="zh-CN" dirty="0"/>
              <a:t>90</a:t>
            </a:r>
            <a:r>
              <a:rPr lang="zh-CN" altLang="en-US" dirty="0"/>
              <a:t>磅！</a:t>
            </a:r>
          </a:p>
          <a:p>
            <a:r>
              <a:rPr lang="zh-CN" altLang="en-US" dirty="0"/>
              <a:t>当他被发现时，</a:t>
            </a:r>
            <a:r>
              <a:rPr lang="en-US" altLang="zh-CN" dirty="0"/>
              <a:t>Chris</a:t>
            </a:r>
            <a:r>
              <a:rPr lang="zh-CN" altLang="en-US" dirty="0"/>
              <a:t>身上背负了多年的羊毛，使得他走路变得困难。</a:t>
            </a:r>
          </a:p>
          <a:p>
            <a:br>
              <a:rPr lang="zh-CN" altLang="en-US" dirty="0"/>
            </a:br>
            <a:endParaRPr lang="zh-CN" altLang="en-US" dirty="0"/>
          </a:p>
          <a:p>
            <a:r>
              <a:rPr lang="zh-CN" altLang="en-US" dirty="0"/>
              <a:t>小橡树庇护所在周二通过一则</a:t>
            </a:r>
            <a:r>
              <a:rPr lang="en-US" altLang="zh-CN" dirty="0"/>
              <a:t>Facebook</a:t>
            </a:r>
            <a:r>
              <a:rPr lang="zh-CN" altLang="en-US" dirty="0"/>
              <a:t>帖子宣布了这只传奇羊的死讯。</a:t>
            </a:r>
          </a:p>
          <a:p>
            <a:r>
              <a:rPr lang="zh-CN" altLang="en-US" dirty="0"/>
              <a:t>“我们对这只甜美、智慧、友好的灵魂的离世感到心碎，”帖子中写道。</a:t>
            </a:r>
          </a:p>
          <a:p>
            <a:r>
              <a:rPr lang="zh-CN" altLang="en-US" dirty="0"/>
              <a:t>小橡树庇护所特别强调，</a:t>
            </a:r>
            <a:r>
              <a:rPr lang="en-US" altLang="zh-CN" dirty="0"/>
              <a:t>Chris</a:t>
            </a:r>
            <a:r>
              <a:rPr lang="zh-CN" altLang="en-US" dirty="0"/>
              <a:t>不仅仅是一个展览品，而是一个值得尊敬的伙伴。</a:t>
            </a:r>
          </a:p>
          <a:p>
            <a:r>
              <a:rPr lang="zh-CN" altLang="en-US" dirty="0"/>
              <a:t>“他远不止这些，真的远不止这些，”帖子中写道，“我们会记住他的一切</a:t>
            </a:r>
            <a:r>
              <a:rPr lang="en-US" altLang="zh-CN" dirty="0"/>
              <a:t>——</a:t>
            </a:r>
            <a:r>
              <a:rPr lang="zh-CN" altLang="en-US" dirty="0"/>
              <a:t>他是一个人，而不是一个物品</a:t>
            </a:r>
            <a:r>
              <a:rPr lang="en-US" altLang="zh-CN" dirty="0"/>
              <a:t>——</a:t>
            </a:r>
            <a:r>
              <a:rPr lang="zh-CN" altLang="en-US" dirty="0"/>
              <a:t>他与我们同在，而不是为了我们。亲爱的</a:t>
            </a:r>
            <a:r>
              <a:rPr lang="en-US" altLang="zh-CN" dirty="0"/>
              <a:t>Chris</a:t>
            </a:r>
            <a:r>
              <a:rPr lang="zh-CN" altLang="en-US" dirty="0"/>
              <a:t>，安息吧。”</a:t>
            </a:r>
          </a:p>
          <a:p>
            <a:r>
              <a:rPr lang="zh-CN" altLang="en-US" dirty="0"/>
              <a:t>那些希望悼念</a:t>
            </a:r>
            <a:r>
              <a:rPr lang="en-US" altLang="zh-CN" dirty="0"/>
              <a:t>Chris</a:t>
            </a:r>
            <a:r>
              <a:rPr lang="zh-CN" altLang="en-US" dirty="0"/>
              <a:t>的人可以去参观他著名的羊毛，现已在澳大利亚国家博物馆展出。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665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68242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237249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4375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71410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08877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3184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018466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885776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26042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4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SG" dirty="0">
              <a:latin typeface="Arial" panose="020B0604020202020204" pitchFamily="34" charset="0"/>
              <a:cs typeface="Arial" panose="020B0604020202020204" pitchFamily="34" charset="0"/>
            </a:endParaRPr>
          </a:p>
          <a:p>
            <a:r>
              <a:rPr lang="en-US" altLang="zh-CN" b="1" dirty="0"/>
              <a:t>GPS</a:t>
            </a:r>
            <a:r>
              <a:rPr lang="zh-CN" altLang="en-US" b="1" dirty="0"/>
              <a:t>追踪显示狼群如何避开彼此的领地</a:t>
            </a:r>
            <a:endParaRPr lang="zh-CN" altLang="en-US" dirty="0"/>
          </a:p>
          <a:p>
            <a:br>
              <a:rPr lang="zh-CN" altLang="en-US" dirty="0"/>
            </a:br>
            <a:endParaRPr lang="zh-CN" altLang="en-US" dirty="0"/>
          </a:p>
          <a:p>
            <a:r>
              <a:rPr lang="zh-CN" altLang="en-US" dirty="0"/>
              <a:t>“狼群的追踪显示它们如何避免互相的领地”</a:t>
            </a:r>
          </a:p>
          <a:p>
            <a:r>
              <a:rPr lang="zh-CN" altLang="en-US" dirty="0"/>
              <a:t>这张显示在</a:t>
            </a:r>
            <a:r>
              <a:rPr lang="en-US" altLang="zh-CN" b="1" dirty="0"/>
              <a:t>Voyageurs</a:t>
            </a:r>
            <a:r>
              <a:rPr lang="zh-CN" altLang="en-US" b="1" dirty="0"/>
              <a:t>国家公园</a:t>
            </a:r>
            <a:r>
              <a:rPr lang="zh-CN" altLang="en-US" dirty="0"/>
              <a:t>周围六个不同狼群的</a:t>
            </a:r>
            <a:r>
              <a:rPr lang="en-US" altLang="zh-CN" dirty="0"/>
              <a:t>GPS</a:t>
            </a:r>
            <a:r>
              <a:rPr lang="zh-CN" altLang="en-US" dirty="0"/>
              <a:t>追踪图，出自</a:t>
            </a:r>
            <a:r>
              <a:rPr lang="en-US" altLang="zh-CN" b="1" dirty="0"/>
              <a:t>Voyageurs</a:t>
            </a:r>
            <a:r>
              <a:rPr lang="zh-CN" altLang="en-US" b="1" dirty="0"/>
              <a:t>狼项目</a:t>
            </a:r>
            <a:r>
              <a:rPr lang="zh-CN" altLang="en-US" dirty="0"/>
              <a:t>。它是一个很好的例子，展示了狼群通常如何避开彼此的领地。</a:t>
            </a:r>
          </a:p>
          <a:p>
            <a:br>
              <a:rPr lang="zh-CN" altLang="en-US" dirty="0"/>
            </a:br>
            <a:endParaRPr lang="zh-CN" altLang="en-US" dirty="0"/>
          </a:p>
          <a:p>
            <a:r>
              <a:rPr lang="zh-CN" altLang="en-US" dirty="0"/>
              <a:t>在</a:t>
            </a:r>
            <a:r>
              <a:rPr lang="en-US" altLang="zh-CN" dirty="0"/>
              <a:t>Voyageurs</a:t>
            </a:r>
            <a:r>
              <a:rPr lang="zh-CN" altLang="en-US" dirty="0"/>
              <a:t>国家公园，典型的狼群领地大约是</a:t>
            </a:r>
            <a:r>
              <a:rPr lang="en-US" altLang="zh-CN" dirty="0"/>
              <a:t>50-70</a:t>
            </a:r>
            <a:r>
              <a:rPr lang="zh-CN" altLang="en-US" dirty="0"/>
              <a:t>平方英里，但这一面积会随着年份变化而有所不同。所以，这大约是不同颜色标记区域的大小。白线标记了国家公园的边界。</a:t>
            </a:r>
          </a:p>
          <a:p>
            <a:br>
              <a:rPr lang="zh-CN" altLang="en-US" dirty="0"/>
            </a:br>
            <a:endParaRPr lang="zh-CN" altLang="en-US" dirty="0"/>
          </a:p>
          <a:p>
            <a:r>
              <a:rPr lang="zh-CN" altLang="en-US" dirty="0"/>
              <a:t>正如动画所清晰展示的那样，狼群通常避免彼此靠近，除非它们因为食物短缺而发生争斗。当这种情况发生时，它们可能会与其他狼群争斗，以继续保持对某个区域的控制，并争夺该地区的食物资源。</a:t>
            </a:r>
          </a:p>
          <a:p>
            <a:br>
              <a:rPr lang="zh-CN" altLang="en-US" dirty="0"/>
            </a:br>
            <a:endParaRPr lang="zh-CN" altLang="en-US" dirty="0"/>
          </a:p>
          <a:p>
            <a:r>
              <a:rPr lang="zh-CN" altLang="en-US" dirty="0"/>
              <a:t>狼群可能还需要因人类活动而调整领地。当人类清理掉部分自然栖息地时，狼群可能不得不寻找新的路线前往食物来源。这也可能导致狼群之间的冲突，因为它们可能会越过自己的领地边界。</a:t>
            </a:r>
          </a:p>
          <a:p>
            <a:br>
              <a:rPr lang="zh-CN" altLang="en-US" dirty="0"/>
            </a:br>
            <a:endParaRPr lang="zh-CN" altLang="en-US" dirty="0"/>
          </a:p>
          <a:p>
            <a:r>
              <a:rPr lang="en-US" altLang="zh-CN" dirty="0"/>
              <a:t>———————</a:t>
            </a:r>
          </a:p>
          <a:p>
            <a:br>
              <a:rPr lang="en-US" altLang="zh-CN" dirty="0"/>
            </a:br>
            <a:endParaRPr lang="en-US" altLang="zh-CN" dirty="0"/>
          </a:p>
          <a:p>
            <a:r>
              <a:rPr lang="zh-CN" altLang="en-US" dirty="0">
                <a:hlinkClick r:id="rId4"/>
              </a:rPr>
              <a:t>来源链接</a:t>
            </a:r>
            <a:endParaRPr lang="zh-CN" altLang="en-US" dirty="0"/>
          </a:p>
          <a:p>
            <a:r>
              <a:rPr lang="zh-CN" altLang="en-US" dirty="0"/>
              <a:t>访问时间：</a:t>
            </a:r>
            <a:r>
              <a:rPr lang="en-US" altLang="zh-CN" dirty="0"/>
              <a:t>2020</a:t>
            </a:r>
            <a:r>
              <a:rPr lang="zh-CN" altLang="en-US" dirty="0"/>
              <a:t>年</a:t>
            </a:r>
            <a:r>
              <a:rPr lang="en-US" altLang="zh-CN" dirty="0"/>
              <a:t>1</a:t>
            </a:r>
            <a:r>
              <a:rPr lang="zh-CN" altLang="en-US" dirty="0"/>
              <a:t>月</a:t>
            </a:r>
            <a:r>
              <a:rPr lang="en-US" altLang="zh-CN" dirty="0"/>
              <a:t>8</a:t>
            </a:r>
            <a:r>
              <a:rPr lang="zh-CN" altLang="en-US" dirty="0"/>
              <a:t>日</a:t>
            </a:r>
          </a:p>
          <a:p>
            <a:br>
              <a:rPr lang="zh-CN" altLang="en-US" dirty="0"/>
            </a:br>
            <a:endParaRPr lang="zh-CN" altLang="en-US" dirty="0"/>
          </a:p>
          <a:p>
            <a:r>
              <a:rPr lang="zh-CN" altLang="en-US" b="1" dirty="0"/>
              <a:t>关于（</a:t>
            </a:r>
            <a:r>
              <a:rPr lang="en-US" altLang="zh-CN" b="1" dirty="0"/>
              <a:t>2015</a:t>
            </a:r>
            <a:r>
              <a:rPr lang="zh-CN" altLang="en-US" b="1" dirty="0"/>
              <a:t>年开始的</a:t>
            </a:r>
            <a:r>
              <a:rPr lang="en-US" altLang="zh-CN" b="1" dirty="0"/>
              <a:t>Facebook</a:t>
            </a:r>
            <a:r>
              <a:rPr lang="zh-CN" altLang="en-US" b="1" dirty="0"/>
              <a:t>页面）</a:t>
            </a:r>
            <a:endParaRPr lang="zh-CN" altLang="en-US" dirty="0"/>
          </a:p>
          <a:p>
            <a:r>
              <a:rPr lang="en-US" altLang="zh-CN" b="1" dirty="0"/>
              <a:t>Voyageurs</a:t>
            </a:r>
            <a:r>
              <a:rPr lang="zh-CN" altLang="en-US" b="1" dirty="0"/>
              <a:t>狼项目</a:t>
            </a:r>
            <a:r>
              <a:rPr lang="zh-CN" altLang="en-US" dirty="0"/>
              <a:t>研究狼及其猎物（如驼鹿、鹿和海狸）在夏季在</a:t>
            </a:r>
            <a:r>
              <a:rPr lang="en-US" altLang="zh-CN" dirty="0"/>
              <a:t>Voyageurs</a:t>
            </a:r>
            <a:r>
              <a:rPr lang="zh-CN" altLang="en-US" dirty="0"/>
              <a:t>国家公园及其周边的生态环境。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419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69006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在充斥着许多关于神的谎言中，你应该做些什么才能保持一致？</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1695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926576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你将不再过一种失败的生活，而是征服世界</a:t>
            </a:r>
            <a:r>
              <a:rPr lang="en-US" altLang="zh-CN" dirty="0"/>
              <a:t>——</a:t>
            </a:r>
            <a:r>
              <a:rPr lang="zh-CN" altLang="en-US" dirty="0"/>
              <a:t>字面意义上！</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2281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1824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与其怀疑你现在和永远的状况，不如确信你拥有永生！</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4383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p>
          <a:p>
            <a:pPr>
              <a:defRPr/>
            </a:pPr>
            <a:endParaRPr lang="en-SG" dirty="0"/>
          </a:p>
          <a:p>
            <a:r>
              <a:rPr lang="zh-CN" altLang="en-US" dirty="0"/>
              <a:t>你有儿子吗？那么你还有什么？生命！永生！</a:t>
            </a:r>
          </a:p>
          <a:p>
            <a:endParaRPr lang="zh-CN" altLang="en-US" dirty="0"/>
          </a:p>
          <a:p>
            <a:r>
              <a:rPr lang="zh-CN" altLang="en-US" dirty="0"/>
              <a:t>你相信儿子吗？那么你可以知道自己拥有永生</a:t>
            </a:r>
            <a:r>
              <a:rPr lang="en-US" altLang="zh-CN" dirty="0"/>
              <a:t>——</a:t>
            </a:r>
            <a:r>
              <a:rPr lang="zh-CN" altLang="en-US" dirty="0"/>
              <a:t>不是希望有永生， 不是盼望有永生， 不是为了永生而努力，而是知道自己拥有永生。</a:t>
            </a:r>
            <a:br>
              <a:rPr lang="zh-CN" altLang="en-US" dirty="0"/>
            </a:br>
            <a:endParaRPr lang="zh-CN" altLang="en-US" dirty="0"/>
          </a:p>
          <a:p>
            <a:r>
              <a:rPr lang="zh-CN" altLang="en-US" dirty="0"/>
              <a:t>所以，今年圣诞节的问题是，你是否拥有儿子？他邀请你进入他的马槽，可以信靠他，这样你就能“永远”与他同在。</a:t>
            </a:r>
          </a:p>
          <a:p>
            <a:pPr>
              <a:defRPr/>
            </a:pPr>
            <a:endParaRPr lang="en-US" dirty="0"/>
          </a:p>
        </p:txBody>
      </p:sp>
      <p:sp>
        <p:nvSpPr>
          <p:cNvPr id="333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86</a:t>
            </a:fld>
            <a:endParaRPr lang="en-US" sz="1200">
              <a:solidFill>
                <a:srgbClr val="000000"/>
              </a:solidFill>
              <a:latin typeface="Calibri"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你将不再无目的地生活，而是通过与神交谈，神将引导你。</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9810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78144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89</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lnSpcReduction="10000"/>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a:p>
            <a:endParaRPr lang="en-US" dirty="0">
              <a:latin typeface="Arial" panose="020B0604020202020204" pitchFamily="34" charset="0"/>
              <a:cs typeface="Arial" panose="020B0604020202020204" pitchFamily="34" charset="0"/>
            </a:endParaRPr>
          </a:p>
          <a:p>
            <a:r>
              <a:rPr lang="zh-CN" altLang="en-US" dirty="0"/>
              <a:t>你呢？你曾经被诱导去跟随与圣经相违背的教义吗？</a:t>
            </a:r>
          </a:p>
          <a:p>
            <a:r>
              <a:rPr lang="en-US" altLang="zh-CN" dirty="0"/>
              <a:t>• </a:t>
            </a:r>
            <a:r>
              <a:rPr lang="zh-CN" altLang="en-US" dirty="0"/>
              <a:t>你曾经是否相信过买东西能让你快乐的谎言？它真的让你快乐了吗？这是关于物质的虚假教义。</a:t>
            </a:r>
          </a:p>
          <a:p>
            <a:r>
              <a:rPr lang="en-US" altLang="zh-CN" dirty="0"/>
              <a:t>• </a:t>
            </a:r>
            <a:r>
              <a:rPr lang="zh-CN" altLang="en-US" dirty="0"/>
              <a:t>你是否曾经看过色情内容？它错误地教导了关于性的观念。</a:t>
            </a:r>
          </a:p>
          <a:p>
            <a:r>
              <a:rPr lang="en-US" altLang="zh-CN" dirty="0"/>
              <a:t>• </a:t>
            </a:r>
            <a:r>
              <a:rPr lang="zh-CN" altLang="en-US" dirty="0"/>
              <a:t>你是否曾经在恩典或律法的理解上过于偏向一方？</a:t>
            </a:r>
          </a:p>
          <a:p>
            <a:r>
              <a:rPr lang="en-US" altLang="zh-CN" dirty="0"/>
              <a:t>• </a:t>
            </a:r>
            <a:r>
              <a:rPr lang="zh-CN" altLang="en-US" dirty="0"/>
              <a:t>现在呢？你是否在对神的理解上有任何偏差，或者你现在完全理解神并在每一方面都完全顺服他吗？</a:t>
            </a:r>
          </a:p>
          <a:p>
            <a:r>
              <a:rPr lang="zh-CN" altLang="en-US" dirty="0"/>
              <a:t>所以，你也是容易受虚假教义影响的，对吧？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8174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你将不再成为欲望的奴隶，而是得到释放。</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4003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7321623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你将不再被其他事物束缚，而是像小孩子一样信靠神。</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217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1973677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64993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在如此多关于神的谎言中，你应该做些什么才能保持一致？</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2677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通过遵守神的命令和彼此相爱，我们在属灵上保持正轨，并从中获得极大的益处（命令重述）。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6204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solidFill>
                  <a:prstClr val="black"/>
                </a:solidFill>
              </a:rPr>
              <a:pPr eaLnBrk="1" hangingPunct="1"/>
              <a:t>97</a:t>
            </a:fld>
            <a:endParaRPr lang="en-US" sz="1200">
              <a:solidFill>
                <a:prstClr val="black"/>
              </a:solidFill>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使徒约翰的第一封信告诉我们，防止迷失方向、像羊一样偏离、漂流的三种关键方式。</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937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141891F-C34D-4699-82BE-8DFB71534D5E}" type="slidenum">
              <a:rPr lang="en-US" altLang="en-US"/>
              <a:pPr/>
              <a:t>‹#›</a:t>
            </a:fld>
            <a:endParaRPr lang="en-US" altLang="en-US"/>
          </a:p>
        </p:txBody>
      </p:sp>
    </p:spTree>
    <p:extLst>
      <p:ext uri="{BB962C8B-B14F-4D97-AF65-F5344CB8AC3E}">
        <p14:creationId xmlns:p14="http://schemas.microsoft.com/office/powerpoint/2010/main" val="391263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11EE08-A253-4BB3-82EF-31FD9F61405F}" type="slidenum">
              <a:rPr lang="en-US" altLang="en-US"/>
              <a:pPr/>
              <a:t>‹#›</a:t>
            </a:fld>
            <a:endParaRPr lang="en-US" altLang="en-US"/>
          </a:p>
        </p:txBody>
      </p:sp>
    </p:spTree>
    <p:extLst>
      <p:ext uri="{BB962C8B-B14F-4D97-AF65-F5344CB8AC3E}">
        <p14:creationId xmlns:p14="http://schemas.microsoft.com/office/powerpoint/2010/main" val="1274039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8135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8078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655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5702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919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877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18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365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993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508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183D61-94E4-48CC-B9A9-C96C0A525C3B}" type="slidenum">
              <a:rPr lang="en-US" altLang="en-US"/>
              <a:pPr/>
              <a:t>‹#›</a:t>
            </a:fld>
            <a:endParaRPr lang="en-US" altLang="en-US"/>
          </a:p>
        </p:txBody>
      </p:sp>
    </p:spTree>
    <p:extLst>
      <p:ext uri="{BB962C8B-B14F-4D97-AF65-F5344CB8AC3E}">
        <p14:creationId xmlns:p14="http://schemas.microsoft.com/office/powerpoint/2010/main" val="34499967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68330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3483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07182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365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53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24084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738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4980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9505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774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9831685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885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705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7260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234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047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5544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791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5008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6682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77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5747815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7740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188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1606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593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3170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493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7768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686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8820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92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37201087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496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242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110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315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9527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76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769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6683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970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51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13236798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8566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2864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1474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872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4185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1670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2199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7595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19443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056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34691806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0676133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6423010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15673408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38626002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22363779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7446250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1532360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4273080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568350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374662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177481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320533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18197791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5087645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4961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6829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3285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0800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01215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2264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6353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03726595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14653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44727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72425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9220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7569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7967183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923316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2165104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21804367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167650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30815885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28120687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6153596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7899699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7940127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1414685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42475148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55713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629919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628663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04712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D1A4488-12EA-461D-BE30-07850B51CE95}" type="slidenum">
              <a:rPr lang="en-US" altLang="en-US"/>
              <a:pPr/>
              <a:t>‹#›</a:t>
            </a:fld>
            <a:endParaRPr lang="en-US" altLang="en-US"/>
          </a:p>
        </p:txBody>
      </p:sp>
    </p:spTree>
    <p:extLst>
      <p:ext uri="{BB962C8B-B14F-4D97-AF65-F5344CB8AC3E}">
        <p14:creationId xmlns:p14="http://schemas.microsoft.com/office/powerpoint/2010/main" val="288771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989703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77750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55190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77272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27626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898094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4546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41339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654179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92180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2096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2129177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70671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100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9756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40451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0917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85448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5788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9583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4925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665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4239831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863550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5190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3494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250688"/>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265198"/>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84647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12699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10258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653560"/>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72456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28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05339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262623"/>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99699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77889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048629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857987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389058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22568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766518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14460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6513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86522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0560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573520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943869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13750368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26765118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20353267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33994205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24887953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292492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18475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41832633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4752359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41654861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38899257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5610126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1099687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9984919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6596491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6998203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2086915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9645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5951257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37343306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6990121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12903585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4914278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5173632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39126137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6381379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7387560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63045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0264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534522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2044861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8424693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6460046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2328587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8980141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7449132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8126234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7987859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69609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2543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1591474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06572323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1894607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2986956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0590508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4728841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5948099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2821857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1938156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2576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99113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64611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E0A3A1-6F5B-4BAD-B025-B0E9D7F4E820}" type="slidenum">
              <a:rPr lang="en-US" altLang="en-US"/>
              <a:pPr/>
              <a:t>‹#›</a:t>
            </a:fld>
            <a:endParaRPr lang="en-US" altLang="en-US"/>
          </a:p>
        </p:txBody>
      </p:sp>
    </p:spTree>
    <p:extLst>
      <p:ext uri="{BB962C8B-B14F-4D97-AF65-F5344CB8AC3E}">
        <p14:creationId xmlns:p14="http://schemas.microsoft.com/office/powerpoint/2010/main" val="2140455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520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105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501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8394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07594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3959180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2714393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2552057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3/14/25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3827192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3/14/25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45889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FDA4C5-9972-479B-8D03-808174171700}" type="slidenum">
              <a:rPr lang="en-US" altLang="en-US"/>
              <a:pPr/>
              <a:t>‹#›</a:t>
            </a:fld>
            <a:endParaRPr lang="en-US" altLang="en-US"/>
          </a:p>
        </p:txBody>
      </p:sp>
    </p:spTree>
    <p:extLst>
      <p:ext uri="{BB962C8B-B14F-4D97-AF65-F5344CB8AC3E}">
        <p14:creationId xmlns:p14="http://schemas.microsoft.com/office/powerpoint/2010/main" val="1804958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3/14/25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1594265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2288594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941977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8996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60084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3874042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428659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543936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2537825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815665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318CD68-1B15-4AA7-BF2F-1EEE2DF72E81}" type="slidenum">
              <a:rPr lang="en-US" altLang="en-US"/>
              <a:pPr/>
              <a:t>‹#›</a:t>
            </a:fld>
            <a:endParaRPr lang="en-US" altLang="en-US"/>
          </a:p>
        </p:txBody>
      </p:sp>
    </p:spTree>
    <p:extLst>
      <p:ext uri="{BB962C8B-B14F-4D97-AF65-F5344CB8AC3E}">
        <p14:creationId xmlns:p14="http://schemas.microsoft.com/office/powerpoint/2010/main" val="3067477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279120706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2719837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423410538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332551892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38869061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75390635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147958283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406609045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2490909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28574015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CB5826-C865-446E-B2BE-C9F09D912E33}" type="slidenum">
              <a:rPr lang="en-US" altLang="en-US"/>
              <a:pPr/>
              <a:t>‹#›</a:t>
            </a:fld>
            <a:endParaRPr lang="en-US" altLang="en-US"/>
          </a:p>
        </p:txBody>
      </p:sp>
    </p:spTree>
    <p:extLst>
      <p:ext uri="{BB962C8B-B14F-4D97-AF65-F5344CB8AC3E}">
        <p14:creationId xmlns:p14="http://schemas.microsoft.com/office/powerpoint/2010/main" val="626573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76918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4253062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7419700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631724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5913145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2308172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2510779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0804811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2493898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002936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875D970-7229-4D7F-AC4A-DC963CECA5B1}" type="slidenum">
              <a:rPr lang="en-US" altLang="en-US"/>
              <a:pPr/>
              <a:t>‹#›</a:t>
            </a:fld>
            <a:endParaRPr lang="en-US" altLang="en-US"/>
          </a:p>
        </p:txBody>
      </p:sp>
    </p:spTree>
    <p:extLst>
      <p:ext uri="{BB962C8B-B14F-4D97-AF65-F5344CB8AC3E}">
        <p14:creationId xmlns:p14="http://schemas.microsoft.com/office/powerpoint/2010/main" val="822954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0893655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713801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90868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2680213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812021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2967439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3174948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45301310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23679767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903868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CDE8824-176F-447C-9F13-A0EEB5C3E27C}" type="slidenum">
              <a:rPr lang="en-US" altLang="en-US"/>
              <a:pPr/>
              <a:t>‹#›</a:t>
            </a:fld>
            <a:endParaRPr lang="en-US" altLang="en-US"/>
          </a:p>
        </p:txBody>
      </p:sp>
    </p:spTree>
    <p:extLst>
      <p:ext uri="{BB962C8B-B14F-4D97-AF65-F5344CB8AC3E}">
        <p14:creationId xmlns:p14="http://schemas.microsoft.com/office/powerpoint/2010/main" val="1179265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9186831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40469323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0025516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5960903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7430416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0968794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0791640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3905384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7822765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340773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B96651E-54B9-4C9B-8792-29FCB5BB21A3}" type="slidenum">
              <a:rPr lang="en-US" altLang="en-US"/>
              <a:pPr/>
              <a:t>‹#›</a:t>
            </a:fld>
            <a:endParaRPr lang="en-US" altLang="en-US"/>
          </a:p>
        </p:txBody>
      </p:sp>
    </p:spTree>
    <p:extLst>
      <p:ext uri="{BB962C8B-B14F-4D97-AF65-F5344CB8AC3E}">
        <p14:creationId xmlns:p14="http://schemas.microsoft.com/office/powerpoint/2010/main" val="285303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99254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9997276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381369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1728647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261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609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78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743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48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354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13.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4.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5.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8.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9.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2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6" Type="http://schemas.openxmlformats.org/officeDocument/2006/relationships/image" Target="../media/image3.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2.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4.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5.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6.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4.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8.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15B7873-B8E6-4A76-81B3-354D6AFEE53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01898119"/>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1303125143"/>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834040566"/>
      </p:ext>
    </p:extLst>
  </p:cSld>
  <p:clrMap bg1="lt1" tx1="dk1" bg2="lt2" tx2="dk2" accent1="accent1" accent2="accent2" accent3="accent3" accent4="accent4" accent5="accent5" accent6="accent6" hlink="hlink" folHlink="folHlink"/>
  <p:sldLayoutIdLst>
    <p:sldLayoutId id="214748402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312209227"/>
      </p:ext>
    </p:extLst>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4092102467"/>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00951131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365220"/>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5392546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21445106"/>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51712790"/>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08937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11648378"/>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a typeface="ＭＳ Ｐゴシック" pitchFamily="34" charset="-128"/>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solidFill>
                <a:srgbClr val="FFFFFF"/>
              </a:solidFill>
              <a:ea typeface="ＭＳ Ｐゴシック" pitchFamily="34" charset="-128"/>
            </a:endParaRP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solidFill>
                  <a:srgbClr val="FFFFFF"/>
                </a:solidFill>
                <a:ea typeface="ＭＳ Ｐゴシック" pitchFamily="34" charset="-128"/>
              </a:rPr>
              <a:pPr>
                <a:defRPr/>
              </a:pPr>
              <a:t>‹#›</a:t>
            </a:fld>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482925531"/>
      </p:ext>
    </p:extLst>
  </p:cSld>
  <p:clrMap bg1="dk2" tx1="lt1" bg2="dk1" tx2="lt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extLst>
      <p:ext uri="{BB962C8B-B14F-4D97-AF65-F5344CB8AC3E}">
        <p14:creationId xmlns:p14="http://schemas.microsoft.com/office/powerpoint/2010/main" val="1528309305"/>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7357976"/>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ADE087D3-4B94-0449-9642-88B11C8468C5}"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130334897"/>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4275900346"/>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769542663"/>
      </p:ext>
    </p:extLst>
  </p:cSld>
  <p:clrMap bg1="dk2" tx1="lt1" bg2="dk1"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3395946377"/>
      </p:ext>
    </p:extLst>
  </p:cSld>
  <p:clrMap bg1="lt1" tx1="dk1" bg2="lt2" tx2="dk2" accent1="accent1" accent2="accent2" accent3="accent3" accent4="accent4" accent5="accent5" accent6="accent6" hlink="hlink" folHlink="folHlink"/>
  <p:sldLayoutIdLst>
    <p:sldLayoutId id="214748461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190374490"/>
      </p:ext>
    </p:extLst>
  </p:cSld>
  <p:clrMap bg1="dk2" tx1="lt1" bg2="dk1" tx2="lt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extLst>
      <p:ext uri="{BB962C8B-B14F-4D97-AF65-F5344CB8AC3E}">
        <p14:creationId xmlns:p14="http://schemas.microsoft.com/office/powerpoint/2010/main" val="237614765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6501933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9849"/>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599231528"/>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 id="2147484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extLst>
      <p:ext uri="{BB962C8B-B14F-4D97-AF65-F5344CB8AC3E}">
        <p14:creationId xmlns:p14="http://schemas.microsoft.com/office/powerpoint/2010/main" val="289088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239179899"/>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extLst>
      <p:ext uri="{BB962C8B-B14F-4D97-AF65-F5344CB8AC3E}">
        <p14:creationId xmlns:p14="http://schemas.microsoft.com/office/powerpoint/2010/main" val="3105091361"/>
      </p:ext>
    </p:extLst>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9617799"/>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3722968489"/>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128870026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8.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7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7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73.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9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9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9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9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9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9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3.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9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3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98.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98.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5.xml"/></Relationships>
</file>

<file path=ppt/slides/_rels/slide4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1.xml"/><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19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9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8.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19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8.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198.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198.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19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8.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98.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9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8.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198.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19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5.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19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98.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198.xml"/></Relationships>
</file>

<file path=ppt/slides/_rels/slide8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1.xml"/><Relationship Id="rId1" Type="http://schemas.openxmlformats.org/officeDocument/2006/relationships/slideLayout" Target="../slideLayouts/slideLayout198.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198.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3.xml"/><Relationship Id="rId1" Type="http://schemas.openxmlformats.org/officeDocument/2006/relationships/slideLayout" Target="../slideLayouts/slideLayout19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8.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5.xml"/><Relationship Id="rId1" Type="http://schemas.openxmlformats.org/officeDocument/2006/relationships/slideLayout" Target="../slideLayouts/slideLayout198.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7.xml"/><Relationship Id="rId1" Type="http://schemas.openxmlformats.org/officeDocument/2006/relationships/slideLayout" Target="../slideLayouts/slideLayout198.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198.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9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0.xml"/><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62.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2.xml"/><Relationship Id="rId1" Type="http://schemas.openxmlformats.org/officeDocument/2006/relationships/slideLayout" Target="../slideLayouts/slideLayout198.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4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5.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6.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7.xml"/><Relationship Id="rId1" Type="http://schemas.openxmlformats.org/officeDocument/2006/relationships/slideLayout" Target="../slideLayouts/slideLayout111.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8.xml"/><Relationship Id="rId1" Type="http://schemas.openxmlformats.org/officeDocument/2006/relationships/slideLayout" Target="../slideLayouts/slideLayout278.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要互相服从</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856175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在爱中顺服可抵抗</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早期</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诺斯替教</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16173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32946A"/>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02754" name="Picture 3" descr="I:\DEPTCOMM\Zamcomm\Jody\ChartsEPS\43 copy.jpg"/>
          <p:cNvPicPr>
            <a:picLocks noChangeAspect="1" noChangeArrowheads="1"/>
          </p:cNvPicPr>
          <p:nvPr/>
        </p:nvPicPr>
        <p:blipFill>
          <a:blip r:embed="rId3" cstate="print"/>
          <a:srcRect/>
          <a:stretch>
            <a:fillRect/>
          </a:stretch>
        </p:blipFill>
        <p:spPr bwMode="auto">
          <a:xfrm>
            <a:off x="-3581400" y="1219200"/>
            <a:ext cx="3436937" cy="4038600"/>
          </a:xfrm>
          <a:prstGeom prst="rect">
            <a:avLst/>
          </a:prstGeom>
          <a:noFill/>
          <a:ln w="9525">
            <a:noFill/>
            <a:miter lim="800000"/>
            <a:headEnd/>
            <a:tailEnd/>
          </a:ln>
        </p:spPr>
      </p:pic>
      <p:sp>
        <p:nvSpPr>
          <p:cNvPr id="202755"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 (Grand Rapids: Zondervan, 2001)</a:t>
            </a:r>
          </a:p>
        </p:txBody>
      </p:sp>
      <p:sp>
        <p:nvSpPr>
          <p:cNvPr id="202756" name="Title 1"/>
          <p:cNvSpPr>
            <a:spLocks noGrp="1"/>
          </p:cNvSpPr>
          <p:nvPr>
            <p:ph type="title" idx="4294967295"/>
          </p:nvPr>
        </p:nvSpPr>
        <p:spPr>
          <a:xfrm>
            <a:off x="5334000" y="30163"/>
            <a:ext cx="3833813" cy="2438400"/>
          </a:xfrm>
        </p:spPr>
        <p:txBody>
          <a:bodyPr/>
          <a:lstStyle/>
          <a:p>
            <a:pPr eaLnBrk="1" hangingPunct="1"/>
            <a:r>
              <a:rPr lang="en-US" altLang="en-US" sz="4000" b="0">
                <a:solidFill>
                  <a:srgbClr val="FFFFFF"/>
                </a:solidFill>
                <a:latin typeface="SimSun" pitchFamily="2" charset="-122"/>
                <a:ea typeface="SimSun" pitchFamily="2" charset="-122"/>
                <a:cs typeface="Arial" pitchFamily="34" charset="0"/>
              </a:rPr>
              <a:t> 诺斯底主义：</a:t>
            </a:r>
            <a:br>
              <a:rPr lang="en-US" altLang="en-US" sz="4000" b="0">
                <a:solidFill>
                  <a:srgbClr val="FFFFFF"/>
                </a:solidFill>
                <a:latin typeface="SimSun" pitchFamily="2" charset="-122"/>
                <a:ea typeface="SimSun" pitchFamily="2" charset="-122"/>
                <a:cs typeface="Arial" pitchFamily="34" charset="0"/>
              </a:rPr>
            </a:br>
            <a:r>
              <a:rPr lang="en-US" altLang="en-US" sz="4000" b="0">
                <a:solidFill>
                  <a:srgbClr val="FFFFFF"/>
                </a:solidFill>
                <a:latin typeface="SimSun" pitchFamily="2" charset="-122"/>
                <a:ea typeface="SimSun" pitchFamily="2" charset="-122"/>
                <a:cs typeface="Arial" pitchFamily="34" charset="0"/>
              </a:rPr>
              <a:t>令人困惑的问题</a:t>
            </a:r>
            <a:endParaRPr lang="en-US" sz="4000" b="0">
              <a:solidFill>
                <a:srgbClr val="FFFFFF"/>
              </a:solidFill>
              <a:latin typeface="SimSun" pitchFamily="2" charset="-122"/>
              <a:ea typeface="SimSun" pitchFamily="2" charset="-122"/>
              <a:cs typeface="Arial" pitchFamily="34" charset="0"/>
            </a:endParaRPr>
          </a:p>
        </p:txBody>
      </p:sp>
      <p:sp>
        <p:nvSpPr>
          <p:cNvPr id="7" name="TextBox 6"/>
          <p:cNvSpPr txBox="1"/>
          <p:nvPr/>
        </p:nvSpPr>
        <p:spPr>
          <a:xfrm>
            <a:off x="1447800" y="596205"/>
            <a:ext cx="3886200"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要如何解释创造</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的存在？</a:t>
            </a:r>
            <a:endParaRPr kumimoji="0" lang="en-US" sz="3200" b="0" i="0" u="none" strike="noStrike" kern="1200" cap="none" spc="0" normalizeH="0" baseline="0" noProof="0" dirty="0">
              <a:ln>
                <a:noFill/>
              </a:ln>
              <a:solidFill>
                <a:srgbClr val="000000"/>
              </a:solidFill>
              <a:effectLst/>
              <a:uLnTx/>
              <a:uFillTx/>
              <a:latin typeface="SimSun" charset="0"/>
              <a:ea typeface="SimSun" charset="0"/>
              <a:cs typeface="SimSun" charset="0"/>
            </a:endParaRPr>
          </a:p>
        </p:txBody>
      </p:sp>
      <p:sp>
        <p:nvSpPr>
          <p:cNvPr id="8" name="TextBox 7"/>
          <p:cNvSpPr txBox="1"/>
          <p:nvPr/>
        </p:nvSpPr>
        <p:spPr>
          <a:xfrm>
            <a:off x="4533900" y="4603348"/>
            <a:ext cx="3576404"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圣洁的神怎么能创造有罪恶的宇宙？</a:t>
            </a:r>
            <a:endParaRPr kumimoji="0" lang="en-US" sz="3200" b="0" i="0" u="none" strike="noStrike" kern="1200" cap="none" spc="0" normalizeH="0" baseline="0" noProof="0" dirty="0">
              <a:ln>
                <a:noFill/>
              </a:ln>
              <a:solidFill>
                <a:srgbClr val="000000"/>
              </a:solidFill>
              <a:effectLst/>
              <a:uLnTx/>
              <a:uFillTx/>
              <a:latin typeface="SimSun" charset="0"/>
              <a:ea typeface="SimSun" charset="0"/>
              <a:cs typeface="SimSun" charset="0"/>
            </a:endParaRPr>
          </a:p>
        </p:txBody>
      </p:sp>
      <p:sp>
        <p:nvSpPr>
          <p:cNvPr id="9" name="TextBox 8"/>
          <p:cNvSpPr txBox="1"/>
          <p:nvPr/>
        </p:nvSpPr>
        <p:spPr>
          <a:xfrm>
            <a:off x="3124201" y="2562138"/>
            <a:ext cx="3352800" cy="1200329"/>
          </a:xfrm>
          <a:prstGeom prst="rect">
            <a:avLst/>
          </a:prstGeom>
          <a:solidFill>
            <a:schemeClr val="tx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600" b="0" i="0" u="none" strike="noStrike" kern="1200" cap="none" spc="0" normalizeH="0" baseline="0" noProof="0" dirty="0">
                <a:ln>
                  <a:noFill/>
                </a:ln>
                <a:solidFill>
                  <a:srgbClr val="FFFFFF"/>
                </a:solidFill>
                <a:effectLst/>
                <a:uLnTx/>
                <a:uFillTx/>
                <a:latin typeface="SimSun" charset="0"/>
                <a:ea typeface="SimSun" charset="0"/>
                <a:cs typeface="SimSun" charset="0"/>
              </a:rPr>
              <a:t>什么是罪恶的起源？</a:t>
            </a:r>
            <a:endParaRPr kumimoji="0" lang="en-US" sz="3600" b="0" i="0" u="none" strike="noStrike" kern="1200" cap="none" spc="0" normalizeH="0" baseline="0" noProof="0" dirty="0">
              <a:ln>
                <a:noFill/>
              </a:ln>
              <a:solidFill>
                <a:srgbClr val="FFFFFF"/>
              </a:solidFill>
              <a:effectLst/>
              <a:uLnTx/>
              <a:uFillTx/>
              <a:latin typeface="SimSun" charset="0"/>
              <a:ea typeface="SimSun" charset="0"/>
              <a:cs typeface="SimSun" charset="0"/>
            </a:endParaRPr>
          </a:p>
        </p:txBody>
      </p:sp>
      <p:sp>
        <p:nvSpPr>
          <p:cNvPr id="202766" name="TextBox 9"/>
          <p:cNvSpPr txBox="1">
            <a:spLocks noChangeArrowheads="1"/>
          </p:cNvSpPr>
          <p:nvPr/>
        </p:nvSpPr>
        <p:spPr bwMode="auto">
          <a:xfrm>
            <a:off x="3962400" y="6096000"/>
            <a:ext cx="1143000" cy="338138"/>
          </a:xfrm>
          <a:prstGeom prst="rect">
            <a:avLst/>
          </a:prstGeom>
          <a:solidFill>
            <a:srgbClr val="000000"/>
          </a:solid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43</a:t>
            </a:r>
          </a:p>
        </p:txBody>
      </p:sp>
      <p:sp>
        <p:nvSpPr>
          <p:cNvPr id="15259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153a</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3608637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4" descr="earth middle east.jpg"/>
          <p:cNvPicPr>
            <a:picLocks noChangeAspect="1"/>
          </p:cNvPicPr>
          <p:nvPr/>
        </p:nvPicPr>
        <p:blipFill>
          <a:blip r:embed="rId3" cstate="print"/>
          <a:srcRect b="50000"/>
          <a:stretch>
            <a:fillRect/>
          </a:stretch>
        </p:blipFill>
        <p:spPr bwMode="auto">
          <a:xfrm>
            <a:off x="2438401" y="3962400"/>
            <a:ext cx="4267200" cy="2133600"/>
          </a:xfrm>
          <a:prstGeom prst="rect">
            <a:avLst/>
          </a:prstGeom>
          <a:noFill/>
          <a:ln w="9525">
            <a:noFill/>
            <a:miter lim="800000"/>
            <a:headEnd/>
            <a:tailEnd/>
          </a:ln>
        </p:spPr>
      </p:pic>
      <p:pic>
        <p:nvPicPr>
          <p:cNvPr id="203779" name="Picture 3" descr="I:\DEPTCOMM\Zamcomm\Jody\ChartsEPS\44copy.jpg"/>
          <p:cNvPicPr>
            <a:picLocks noChangeAspect="1" noChangeArrowheads="1"/>
          </p:cNvPicPr>
          <p:nvPr/>
        </p:nvPicPr>
        <p:blipFill>
          <a:blip r:embed="rId4" cstate="print"/>
          <a:srcRect/>
          <a:stretch>
            <a:fillRect/>
          </a:stretch>
        </p:blipFill>
        <p:spPr bwMode="auto">
          <a:xfrm>
            <a:off x="-4419600" y="1066801"/>
            <a:ext cx="4343400" cy="4495800"/>
          </a:xfrm>
          <a:prstGeom prst="rect">
            <a:avLst/>
          </a:prstGeom>
          <a:noFill/>
          <a:ln w="9525">
            <a:noFill/>
            <a:miter lim="800000"/>
            <a:headEnd/>
            <a:tailEnd/>
          </a:ln>
        </p:spPr>
      </p:pic>
      <p:sp>
        <p:nvSpPr>
          <p:cNvPr id="203780" name="Title 1"/>
          <p:cNvSpPr>
            <a:spLocks noGrp="1"/>
          </p:cNvSpPr>
          <p:nvPr>
            <p:ph type="title" idx="4294967295"/>
          </p:nvPr>
        </p:nvSpPr>
        <p:spPr>
          <a:xfrm>
            <a:off x="0" y="152400"/>
            <a:ext cx="9144000" cy="914400"/>
          </a:xfrm>
        </p:spPr>
        <p:txBody>
          <a:bodyPr/>
          <a:lstStyle/>
          <a:p>
            <a:pPr eaLnBrk="1" hangingPunct="1"/>
            <a:r>
              <a:rPr lang="en-US" altLang="en-US" sz="3600">
                <a:solidFill>
                  <a:schemeClr val="bg1"/>
                </a:solidFill>
                <a:latin typeface="SimSun" pitchFamily="2" charset="-122"/>
                <a:ea typeface="SimSun" pitchFamily="2" charset="-122"/>
                <a:cs typeface="Arial" pitchFamily="34" charset="0"/>
              </a:rPr>
              <a:t>诺斯底主义的重要组成部分</a:t>
            </a:r>
            <a:endParaRPr lang="en-US" sz="3600">
              <a:solidFill>
                <a:schemeClr val="bg1"/>
              </a:solidFill>
              <a:latin typeface="SimSun" pitchFamily="2" charset="-122"/>
              <a:ea typeface="SimSun" pitchFamily="2" charset="-122"/>
              <a:cs typeface="Arial" pitchFamily="34" charset="0"/>
            </a:endParaRPr>
          </a:p>
        </p:txBody>
      </p:sp>
      <p:sp>
        <p:nvSpPr>
          <p:cNvPr id="203781"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 (Grand Rapids: Zondervan, 2001)</a:t>
            </a:r>
          </a:p>
        </p:txBody>
      </p:sp>
      <p:sp>
        <p:nvSpPr>
          <p:cNvPr id="203782" name="TextBox 7"/>
          <p:cNvSpPr txBox="1">
            <a:spLocks noChangeArrowheads="1"/>
          </p:cNvSpPr>
          <p:nvPr/>
        </p:nvSpPr>
        <p:spPr bwMode="auto">
          <a:xfrm>
            <a:off x="1714500" y="4114803"/>
            <a:ext cx="1409700" cy="523875"/>
          </a:xfrm>
          <a:prstGeom prst="rect">
            <a:avLst/>
          </a:prstGeom>
          <a:noFill/>
          <a:ln w="9525">
            <a:noFill/>
            <a:miter lim="800000"/>
            <a:headEnd/>
            <a:tailEnd/>
          </a:ln>
        </p:spPr>
        <p:txBody>
          <a:bodyPr lIns="91425" tIns="45713" rIns="91425" bIns="45713">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世界</a:t>
            </a:r>
          </a:p>
        </p:txBody>
      </p:sp>
      <p:sp>
        <p:nvSpPr>
          <p:cNvPr id="10" name="TextBox 9"/>
          <p:cNvSpPr txBox="1">
            <a:spLocks noChangeArrowheads="1"/>
          </p:cNvSpPr>
          <p:nvPr/>
        </p:nvSpPr>
        <p:spPr bwMode="auto">
          <a:xfrm>
            <a:off x="3505200" y="3590928"/>
            <a:ext cx="2209800" cy="523875"/>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造物主</a:t>
            </a:r>
          </a:p>
        </p:txBody>
      </p:sp>
      <p:sp>
        <p:nvSpPr>
          <p:cNvPr id="203784" name="TextBox 10"/>
          <p:cNvSpPr txBox="1">
            <a:spLocks noChangeArrowheads="1"/>
          </p:cNvSpPr>
          <p:nvPr/>
        </p:nvSpPr>
        <p:spPr bwMode="auto">
          <a:xfrm>
            <a:off x="3962400" y="6248401"/>
            <a:ext cx="1143000" cy="33813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44</a:t>
            </a:r>
          </a:p>
        </p:txBody>
      </p:sp>
      <p:sp>
        <p:nvSpPr>
          <p:cNvPr id="203785" name="TextBox 11"/>
          <p:cNvSpPr txBox="1">
            <a:spLocks noChangeArrowheads="1"/>
          </p:cNvSpPr>
          <p:nvPr/>
        </p:nvSpPr>
        <p:spPr bwMode="auto">
          <a:xfrm>
            <a:off x="6019800" y="4114803"/>
            <a:ext cx="1409700" cy="523875"/>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人</a:t>
            </a:r>
          </a:p>
        </p:txBody>
      </p:sp>
      <p:sp>
        <p:nvSpPr>
          <p:cNvPr id="14" name="TextBox 13"/>
          <p:cNvSpPr txBox="1">
            <a:spLocks noChangeArrowheads="1"/>
          </p:cNvSpPr>
          <p:nvPr/>
        </p:nvSpPr>
        <p:spPr bwMode="auto">
          <a:xfrm>
            <a:off x="611188" y="1636716"/>
            <a:ext cx="3816350"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(1) 二元论</a:t>
            </a:r>
          </a:p>
        </p:txBody>
      </p:sp>
      <p:sp>
        <p:nvSpPr>
          <p:cNvPr id="16" name="TextBox 15"/>
          <p:cNvSpPr txBox="1">
            <a:spLocks noChangeArrowheads="1"/>
          </p:cNvSpPr>
          <p:nvPr/>
        </p:nvSpPr>
        <p:spPr bwMode="auto">
          <a:xfrm>
            <a:off x="611191" y="2132016"/>
            <a:ext cx="4103687"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(2) 放射物</a:t>
            </a:r>
          </a:p>
        </p:txBody>
      </p:sp>
      <p:sp>
        <p:nvSpPr>
          <p:cNvPr id="17" name="TextBox 16"/>
          <p:cNvSpPr txBox="1">
            <a:spLocks noChangeArrowheads="1"/>
          </p:cNvSpPr>
          <p:nvPr/>
        </p:nvSpPr>
        <p:spPr bwMode="auto">
          <a:xfrm>
            <a:off x="611189" y="2627316"/>
            <a:ext cx="4441825"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(3) 知识</a:t>
            </a:r>
          </a:p>
        </p:txBody>
      </p:sp>
      <p:sp>
        <p:nvSpPr>
          <p:cNvPr id="203789" name="TextBox 12"/>
          <p:cNvSpPr txBox="1">
            <a:spLocks noChangeAspect="1"/>
          </p:cNvSpPr>
          <p:nvPr/>
        </p:nvSpPr>
        <p:spPr bwMode="auto">
          <a:xfrm>
            <a:off x="4495800" y="1281113"/>
            <a:ext cx="3886200" cy="1755775"/>
          </a:xfrm>
          <a:prstGeom prst="rect">
            <a:avLst/>
          </a:prstGeom>
          <a:noFill/>
          <a:ln w="9525">
            <a:noFill/>
            <a:miter lim="800000"/>
            <a:headEnd/>
            <a:tailEnd/>
          </a:ln>
        </p:spPr>
        <p:txBody>
          <a:bodyPr lIns="91425" tIns="45713" rIns="91425" bIns="45713"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神</a:t>
            </a:r>
            <a:b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br>
            <a: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（纯洁的灵）</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sp>
        <p:nvSpPr>
          <p:cNvPr id="153614" name="Text Box 7"/>
          <p:cNvSpPr txBox="1">
            <a:spLocks noChangeArrowheads="1"/>
          </p:cNvSpPr>
          <p:nvPr/>
        </p:nvSpPr>
        <p:spPr bwMode="auto">
          <a:xfrm>
            <a:off x="8243888" y="1"/>
            <a:ext cx="885825"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153b</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3321757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altLang="en-US" sz="3600" dirty="0">
                <a:solidFill>
                  <a:srgbClr val="FFFFFF"/>
                </a:solidFill>
                <a:effectLst>
                  <a:outerShdw blurRad="38100" dist="38100" dir="2700000" algn="tl">
                    <a:srgbClr val="000000"/>
                  </a:outerShdw>
                </a:effectLst>
                <a:latin typeface="SimSun" charset="0"/>
                <a:ea typeface="SimSun" charset="0"/>
                <a:cs typeface="SimSun" charset="0"/>
              </a:rPr>
              <a:t>诺斯底主义对于救赎的概念</a:t>
            </a:r>
            <a:endParaRPr lang="en-US" altLang="en-US" sz="3600" dirty="0">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6" name="TextBox 5"/>
          <p:cNvSpPr txBox="1">
            <a:spLocks noChangeArrowheads="1"/>
          </p:cNvSpPr>
          <p:nvPr/>
        </p:nvSpPr>
        <p:spPr bwMode="auto">
          <a:xfrm>
            <a:off x="5264150" y="11430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灵</a:t>
            </a:r>
          </a:p>
        </p:txBody>
      </p:sp>
      <p:sp>
        <p:nvSpPr>
          <p:cNvPr id="8" name="TextBox 7"/>
          <p:cNvSpPr txBox="1">
            <a:spLocks noChangeArrowheads="1"/>
          </p:cNvSpPr>
          <p:nvPr/>
        </p:nvSpPr>
        <p:spPr bwMode="auto">
          <a:xfrm>
            <a:off x="5264150" y="16002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魂</a:t>
            </a:r>
          </a:p>
        </p:txBody>
      </p:sp>
      <p:sp>
        <p:nvSpPr>
          <p:cNvPr id="9" name="TextBox 8"/>
          <p:cNvSpPr txBox="1">
            <a:spLocks noChangeArrowheads="1"/>
          </p:cNvSpPr>
          <p:nvPr/>
        </p:nvSpPr>
        <p:spPr bwMode="auto">
          <a:xfrm>
            <a:off x="5264150" y="19812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肌体</a:t>
            </a:r>
          </a:p>
        </p:txBody>
      </p:sp>
      <p:sp>
        <p:nvSpPr>
          <p:cNvPr id="11" name="TextBox 10"/>
          <p:cNvSpPr txBox="1">
            <a:spLocks noChangeAspect="1"/>
          </p:cNvSpPr>
          <p:nvPr/>
        </p:nvSpPr>
        <p:spPr>
          <a:xfrm>
            <a:off x="1600200" y="1653459"/>
            <a:ext cx="1856998" cy="2246769"/>
          </a:xfrm>
          <a:prstGeom prst="rect">
            <a:avLst/>
          </a:prstGeom>
          <a:solidFill>
            <a:srgbClr val="FFFFFF"/>
          </a:solidFill>
          <a:effectLst>
            <a:glow rad="228600">
              <a:schemeClr val="accent1">
                <a:satMod val="175000"/>
                <a:alpha val="40000"/>
              </a:schemeClr>
            </a:glow>
          </a:effectLst>
        </p:spPr>
        <p:txBody>
          <a:bodyPr lIns="91425" tIns="45713" rIns="91425" bIns="45713"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rPr>
              <a:t>至高的神</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rPr>
              <a:t>“好的”</a:t>
            </a: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p:txBody>
      </p:sp>
      <p:grpSp>
        <p:nvGrpSpPr>
          <p:cNvPr id="3" name="Group 19462"/>
          <p:cNvGrpSpPr>
            <a:grpSpLocks/>
          </p:cNvGrpSpPr>
          <p:nvPr/>
        </p:nvGrpSpPr>
        <p:grpSpPr bwMode="auto">
          <a:xfrm>
            <a:off x="3608388" y="1219201"/>
            <a:ext cx="1600200" cy="762000"/>
            <a:chOff x="3608078" y="1219200"/>
            <a:chExt cx="1600200" cy="762000"/>
          </a:xfrm>
        </p:grpSpPr>
        <p:sp>
          <p:nvSpPr>
            <p:cNvPr id="13" name="Notched Right Arrow 12"/>
            <p:cNvSpPr>
              <a:spLocks noChangeArrowheads="1"/>
            </p:cNvSpPr>
            <p:nvPr/>
          </p:nvSpPr>
          <p:spPr bwMode="auto">
            <a:xfrm rot="10800000">
              <a:off x="3608078" y="12192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04827" name="TextBox 14"/>
            <p:cNvSpPr txBox="1">
              <a:spLocks noChangeArrowheads="1"/>
            </p:cNvSpPr>
            <p:nvPr/>
          </p:nvSpPr>
          <p:spPr bwMode="auto">
            <a:xfrm>
              <a:off x="3886200" y="1371600"/>
              <a:ext cx="990600" cy="400110"/>
            </a:xfrm>
            <a:prstGeom prst="rect">
              <a:avLst/>
            </a:prstGeom>
            <a:noFill/>
            <a:ln w="9525">
              <a:noFill/>
              <a:miter lim="800000"/>
              <a:headEnd/>
              <a:tailEn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mic Sans MS" pitchFamily="66" charset="0"/>
                  <a:ea typeface="ＭＳ Ｐゴシック"/>
                  <a:cs typeface="Arial" pitchFamily="34" charset="0"/>
                </a:rPr>
                <a:t>灵知</a:t>
              </a:r>
            </a:p>
          </p:txBody>
        </p:sp>
      </p:grpSp>
      <p:sp>
        <p:nvSpPr>
          <p:cNvPr id="16" name="TextBox 15"/>
          <p:cNvSpPr txBox="1">
            <a:spLocks noChangeArrowheads="1"/>
          </p:cNvSpPr>
          <p:nvPr/>
        </p:nvSpPr>
        <p:spPr bwMode="auto">
          <a:xfrm>
            <a:off x="2133600" y="5772150"/>
            <a:ext cx="15240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造物主</a:t>
            </a:r>
          </a:p>
        </p:txBody>
      </p:sp>
      <p:sp>
        <p:nvSpPr>
          <p:cNvPr id="204812" name="TextBox 16"/>
          <p:cNvSpPr txBox="1">
            <a:spLocks noChangeArrowheads="1"/>
          </p:cNvSpPr>
          <p:nvPr/>
        </p:nvSpPr>
        <p:spPr bwMode="auto">
          <a:xfrm>
            <a:off x="3962400" y="6215063"/>
            <a:ext cx="1143000" cy="338137"/>
          </a:xfrm>
          <a:prstGeom prst="rect">
            <a:avLst/>
          </a:prstGeom>
          <a:solidFill>
            <a:srgbClr val="000000"/>
          </a:solid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45</a:t>
            </a:r>
          </a:p>
        </p:txBody>
      </p:sp>
      <p:pic>
        <p:nvPicPr>
          <p:cNvPr id="204813" name="Picture 17" descr="earth middle east.jpg"/>
          <p:cNvPicPr>
            <a:picLocks noChangeAspect="1"/>
          </p:cNvPicPr>
          <p:nvPr/>
        </p:nvPicPr>
        <p:blipFill>
          <a:blip r:embed="rId3" cstate="print"/>
          <a:srcRect/>
          <a:stretch>
            <a:fillRect/>
          </a:stretch>
        </p:blipFill>
        <p:spPr bwMode="auto">
          <a:xfrm>
            <a:off x="4876801" y="3505201"/>
            <a:ext cx="2819400" cy="2819400"/>
          </a:xfrm>
          <a:prstGeom prst="rect">
            <a:avLst/>
          </a:prstGeom>
          <a:noFill/>
          <a:ln w="9525">
            <a:noFill/>
            <a:miter lim="800000"/>
            <a:headEnd/>
            <a:tailEnd/>
          </a:ln>
        </p:spPr>
      </p:pic>
      <p:sp>
        <p:nvSpPr>
          <p:cNvPr id="19" name="Notched Right Arrow 18"/>
          <p:cNvSpPr>
            <a:spLocks noChangeArrowheads="1"/>
          </p:cNvSpPr>
          <p:nvPr/>
        </p:nvSpPr>
        <p:spPr bwMode="auto">
          <a:xfrm rot="5400000">
            <a:off x="1638300" y="46101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2" name="Bent Arrow 21"/>
          <p:cNvSpPr>
            <a:spLocks/>
          </p:cNvSpPr>
          <p:nvPr/>
        </p:nvSpPr>
        <p:spPr bwMode="auto">
          <a:xfrm>
            <a:off x="3200400" y="4267200"/>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a:cs typeface="+mn-cs"/>
            </a:endParaRPr>
          </a:p>
        </p:txBody>
      </p:sp>
      <p:sp>
        <p:nvSpPr>
          <p:cNvPr id="24" name="Bent Arrow 23"/>
          <p:cNvSpPr>
            <a:spLocks/>
          </p:cNvSpPr>
          <p:nvPr/>
        </p:nvSpPr>
        <p:spPr bwMode="auto">
          <a:xfrm rot="3599752" flipV="1">
            <a:off x="4135438" y="2492375"/>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a:cs typeface="+mn-cs"/>
            </a:endParaRPr>
          </a:p>
        </p:txBody>
      </p:sp>
      <p:pic>
        <p:nvPicPr>
          <p:cNvPr id="204817" name="Picture 3" descr="I:\DEPTCOMM\Zamcomm\Jody\ChartsEPS\45 copy.jpg"/>
          <p:cNvPicPr>
            <a:picLocks noChangeAspect="1" noChangeArrowheads="1"/>
          </p:cNvPicPr>
          <p:nvPr/>
        </p:nvPicPr>
        <p:blipFill>
          <a:blip r:embed="rId4" cstate="print"/>
          <a:srcRect l="1770" r="1631"/>
          <a:stretch>
            <a:fillRect/>
          </a:stretch>
        </p:blipFill>
        <p:spPr bwMode="auto">
          <a:xfrm>
            <a:off x="-4267200" y="1447800"/>
            <a:ext cx="4089400" cy="4343400"/>
          </a:xfrm>
          <a:prstGeom prst="rect">
            <a:avLst/>
          </a:prstGeom>
          <a:solidFill>
            <a:schemeClr val="tx1"/>
          </a:solidFill>
          <a:ln w="9525">
            <a:noFill/>
            <a:miter lim="800000"/>
            <a:headEnd/>
            <a:tailEnd/>
          </a:ln>
        </p:spPr>
      </p:pic>
      <p:grpSp>
        <p:nvGrpSpPr>
          <p:cNvPr id="4" name="Group 19461"/>
          <p:cNvGrpSpPr>
            <a:grpSpLocks/>
          </p:cNvGrpSpPr>
          <p:nvPr/>
        </p:nvGrpSpPr>
        <p:grpSpPr bwMode="auto">
          <a:xfrm>
            <a:off x="6254750" y="1219201"/>
            <a:ext cx="1517650" cy="2076461"/>
            <a:chOff x="6255048" y="1219200"/>
            <a:chExt cx="1517352" cy="2076522"/>
          </a:xfrm>
        </p:grpSpPr>
        <p:sp>
          <p:nvSpPr>
            <p:cNvPr id="204824" name="TextBox 9"/>
            <p:cNvSpPr txBox="1">
              <a:spLocks noChangeArrowheads="1"/>
            </p:cNvSpPr>
            <p:nvPr/>
          </p:nvSpPr>
          <p:spPr bwMode="auto">
            <a:xfrm>
              <a:off x="6477000" y="2895600"/>
              <a:ext cx="838200" cy="40012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人</a:t>
              </a:r>
            </a:p>
          </p:txBody>
        </p:sp>
        <p:pic>
          <p:nvPicPr>
            <p:cNvPr id="204825" name="Picture 22" descr="rev 17 man brazos-abiertos.jpg"/>
            <p:cNvPicPr>
              <a:picLocks noChangeAspect="1"/>
            </p:cNvPicPr>
            <p:nvPr/>
          </p:nvPicPr>
          <p:blipFill>
            <a:blip r:embed="rId5" cstate="print">
              <a:grayscl/>
              <a:biLevel thresh="50000"/>
            </a:blip>
            <a:srcRect/>
            <a:stretch>
              <a:fillRect/>
            </a:stretch>
          </p:blipFill>
          <p:spPr bwMode="auto">
            <a:xfrm>
              <a:off x="6255048" y="1219200"/>
              <a:ext cx="1517352" cy="1752600"/>
            </a:xfrm>
            <a:prstGeom prst="rect">
              <a:avLst/>
            </a:prstGeom>
            <a:noFill/>
            <a:ln w="9525">
              <a:noFill/>
              <a:miter lim="800000"/>
              <a:headEnd/>
              <a:tailEnd/>
            </a:ln>
          </p:spPr>
        </p:pic>
      </p:grpSp>
      <p:cxnSp>
        <p:nvCxnSpPr>
          <p:cNvPr id="28" name="Straight Connector 27"/>
          <p:cNvCxnSpPr>
            <a:cxnSpLocks noChangeShapeType="1"/>
          </p:cNvCxnSpPr>
          <p:nvPr/>
        </p:nvCxnSpPr>
        <p:spPr bwMode="auto">
          <a:xfrm>
            <a:off x="5264150" y="1600200"/>
            <a:ext cx="914400" cy="0"/>
          </a:xfrm>
          <a:prstGeom prst="line">
            <a:avLst/>
          </a:prstGeom>
          <a:noFill/>
          <a:ln w="25400">
            <a:solidFill>
              <a:srgbClr val="FFFFFF"/>
            </a:solidFill>
            <a:round/>
            <a:headEnd/>
            <a:tailEnd/>
          </a:ln>
          <a:effectLst>
            <a:outerShdw blurRad="40000" dist="20000" dir="5400000" rotWithShape="0">
              <a:srgbClr val="000000">
                <a:alpha val="37999"/>
              </a:srgbClr>
            </a:outerShdw>
          </a:effectLst>
        </p:spPr>
      </p:cxnSp>
      <p:cxnSp>
        <p:nvCxnSpPr>
          <p:cNvPr id="31" name="Straight Arrow Connector 30"/>
          <p:cNvCxnSpPr>
            <a:cxnSpLocks noChangeShapeType="1"/>
          </p:cNvCxnSpPr>
          <p:nvPr/>
        </p:nvCxnSpPr>
        <p:spPr bwMode="auto">
          <a:xfrm>
            <a:off x="6026151" y="1371600"/>
            <a:ext cx="762000" cy="228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5" name="Straight Arrow Connector 34"/>
          <p:cNvCxnSpPr>
            <a:cxnSpLocks noChangeShapeType="1"/>
          </p:cNvCxnSpPr>
          <p:nvPr/>
        </p:nvCxnSpPr>
        <p:spPr bwMode="auto">
          <a:xfrm flipV="1">
            <a:off x="6026150" y="1828800"/>
            <a:ext cx="83820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19461" name="Oval 19460"/>
          <p:cNvSpPr>
            <a:spLocks noChangeArrowheads="1"/>
          </p:cNvSpPr>
          <p:nvPr/>
        </p:nvSpPr>
        <p:spPr bwMode="auto">
          <a:xfrm>
            <a:off x="6788150" y="1524000"/>
            <a:ext cx="228600" cy="2286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5464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153c</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256634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以弗所</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p>
        </p:txBody>
      </p:sp>
      <p:sp>
        <p:nvSpPr>
          <p:cNvPr id="11" name="TextBox 10"/>
          <p:cNvSpPr txBox="1"/>
          <p:nvPr/>
        </p:nvSpPr>
        <p:spPr>
          <a:xfrm>
            <a:off x="3621088" y="4479925"/>
            <a:ext cx="2390775"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非拉铁非</a:t>
            </a:r>
          </a:p>
        </p:txBody>
      </p:sp>
      <p:sp>
        <p:nvSpPr>
          <p:cNvPr id="12" name="TextBox 11"/>
          <p:cNvSpPr txBox="1"/>
          <p:nvPr/>
        </p:nvSpPr>
        <p:spPr>
          <a:xfrm>
            <a:off x="2987675" y="3644900"/>
            <a:ext cx="1671638"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a:t>
            </a:r>
          </a:p>
        </p:txBody>
      </p:sp>
      <p:sp>
        <p:nvSpPr>
          <p:cNvPr id="13" name="TextBox 12"/>
          <p:cNvSpPr txBox="1"/>
          <p:nvPr/>
        </p:nvSpPr>
        <p:spPr>
          <a:xfrm>
            <a:off x="2268538" y="2565400"/>
            <a:ext cx="1885950"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14" name="TextBox 13"/>
          <p:cNvSpPr txBox="1"/>
          <p:nvPr/>
        </p:nvSpPr>
        <p:spPr>
          <a:xfrm>
            <a:off x="827088" y="3933825"/>
            <a:ext cx="1887537"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7657" name="Text Box 9"/>
          <p:cNvSpPr txBox="1">
            <a:spLocks noChangeArrowheads="1"/>
          </p:cNvSpPr>
          <p:nvPr/>
        </p:nvSpPr>
        <p:spPr bwMode="auto">
          <a:xfrm>
            <a:off x="3924300" y="995363"/>
            <a:ext cx="4968875" cy="1077218"/>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rPr>
              <a:t>一封由年迈的约翰在以弗所寄出的普通书信</a:t>
            </a: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4" name="TextBox 23"/>
          <p:cNvSpPr txBox="1"/>
          <p:nvPr/>
        </p:nvSpPr>
        <p:spPr>
          <a:xfrm>
            <a:off x="900113" y="1916113"/>
            <a:ext cx="1885950"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zh-CN" altLang="en-US" sz="3600" b="1" dirty="0">
                <a:solidFill>
                  <a:schemeClr val="bg1"/>
                </a:solidFill>
                <a:latin typeface="Arial" charset="0"/>
                <a:ea typeface="ＭＳ Ｐゴシック" charset="0"/>
                <a:cs typeface="Arial" charset="0"/>
              </a:rPr>
              <a:t>原始</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目的地</a:t>
            </a:r>
            <a:endParaRPr lang="en-US" sz="3600" b="1" dirty="0">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291</a:t>
            </a:r>
          </a:p>
        </p:txBody>
      </p:sp>
    </p:spTree>
    <p:extLst>
      <p:ext uri="{BB962C8B-B14F-4D97-AF65-F5344CB8AC3E}">
        <p14:creationId xmlns:p14="http://schemas.microsoft.com/office/powerpoint/2010/main" val="1186776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2000">
                <a:effectLst>
                  <a:outerShdw blurRad="38100" dist="38100" dir="2700000" algn="tl">
                    <a:srgbClr val="FFFFFF"/>
                  </a:outerShdw>
                </a:effectLst>
                <a:latin typeface="MS PGothic" pitchFamily="34" charset="-128"/>
              </a:rPr>
              <a:t>“直 到 地 极</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使</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徒</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行</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传</a:t>
            </a:r>
            <a:r>
              <a:rPr lang="en-US" altLang="ja-JP" sz="2000">
                <a:effectLst>
                  <a:outerShdw blurRad="38100" dist="38100" dir="2700000" algn="tl">
                    <a:srgbClr val="FFFFFF"/>
                  </a:outerShdw>
                </a:effectLst>
                <a:latin typeface="MS PGothic" pitchFamily="34" charset="-128"/>
              </a:rPr>
              <a:t> 1:8</a:t>
            </a:r>
            <a:r>
              <a:rPr lang="en-US" altLang="ja-JP" sz="2000">
                <a:effectLst>
                  <a:outerShdw blurRad="38100" dist="38100" dir="2700000" algn="tl">
                    <a:srgbClr val="FFFFFF"/>
                  </a:outerShdw>
                </a:effectLst>
              </a:rPr>
              <a:t>)</a:t>
            </a:r>
          </a:p>
          <a:p>
            <a:pPr eaLnBrk="1" hangingPunct="1"/>
            <a:r>
              <a:rPr lang="en-US" altLang="en-US" sz="1200">
                <a:solidFill>
                  <a:srgbClr val="000000"/>
                </a:solidFill>
                <a:effectLst>
                  <a:outerShdw blurRad="38100" dist="38100" dir="2700000" algn="tl">
                    <a:srgbClr val="FFFFFF"/>
                  </a:outerShdw>
                </a:effectLst>
              </a:rPr>
              <a:t>使 徒  </a:t>
            </a:r>
            <a:r>
              <a:rPr lang="en-US" altLang="en-US" sz="2000" b="1">
                <a:solidFill>
                  <a:srgbClr val="000000"/>
                </a:solidFill>
                <a:effectLst>
                  <a:outerShdw blurRad="38100" dist="38100" dir="2700000" algn="tl">
                    <a:srgbClr val="FFFFFF"/>
                  </a:outerShdw>
                </a:effectLst>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198688"/>
            <a:ext cx="990600" cy="11541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sz="1800">
                <a:solidFill>
                  <a:srgbClr val="000000"/>
                </a:solidFill>
                <a:latin typeface="Arial Narrow" pitchFamily="34" charset="0"/>
              </a:rPr>
              <a:t>1</a:t>
            </a:r>
            <a:br>
              <a:rPr lang="en-US" altLang="en-US" sz="1800">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sz="1800">
                <a:solidFill>
                  <a:srgbClr val="000404"/>
                </a:solidFill>
                <a:latin typeface="Arial Narrow" pitchFamily="34" charset="0"/>
              </a:rPr>
              <a:t>3</a:t>
            </a:r>
            <a:br>
              <a:rPr lang="en-US" altLang="en-US" sz="1800">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257800" y="2119313"/>
            <a:ext cx="1066800" cy="1216025"/>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sz="1800">
                <a:solidFill>
                  <a:srgbClr val="FFFFFF"/>
                </a:solidFill>
                <a:latin typeface="Arial Narrow" pitchFamily="34" charset="0"/>
              </a:rPr>
              <a:t>1</a:t>
            </a:r>
            <a:br>
              <a:rPr lang="en-US" altLang="en-US" sz="1800">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151063"/>
            <a:ext cx="1066800" cy="118427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sz="1800">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sz="1800">
                <a:solidFill>
                  <a:srgbClr val="000000"/>
                </a:solidFill>
                <a:latin typeface="Arial Narrow" pitchFamily="34" charset="0"/>
              </a:rPr>
              <a:t>4</a:t>
            </a:r>
            <a:br>
              <a:rPr lang="en-US" altLang="en-US" sz="1800">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4000" b="1">
                <a:solidFill>
                  <a:schemeClr val="bg1"/>
                </a:solidFill>
                <a:latin typeface="MS Gothic" pitchFamily="49" charset="-128"/>
                <a:ea typeface="MS Gothic" pitchFamily="49" charset="-128"/>
              </a:rPr>
              <a:t>新约</a:t>
            </a:r>
            <a:r>
              <a:rPr lang="zh-CN" altLang="en-US" sz="4000" b="1">
                <a:solidFill>
                  <a:schemeClr val="bg1"/>
                </a:solidFill>
                <a:latin typeface="MS Gothic" pitchFamily="49" charset="-128"/>
                <a:ea typeface="MS Gothic" pitchFamily="49" charset="-128"/>
              </a:rPr>
              <a:t>综览</a:t>
            </a:r>
            <a:r>
              <a:rPr lang="en-US" altLang="ja-JP" sz="4000" b="1">
                <a:solidFill>
                  <a:schemeClr val="bg1"/>
                </a:solidFill>
                <a:effectLst>
                  <a:outerShdw blurRad="38100" dist="38100" dir="2700000" algn="tl">
                    <a:srgbClr val="000000"/>
                  </a:outerShdw>
                </a:effectLst>
                <a:latin typeface="MS Gothic" pitchFamily="49" charset="-128"/>
                <a:ea typeface="MS Gothic" pitchFamily="49" charset="-128"/>
              </a:rPr>
              <a:t>(</a:t>
            </a:r>
            <a:r>
              <a:rPr lang="zh-CN" altLang="en-US" sz="4000">
                <a:solidFill>
                  <a:schemeClr val="bg1"/>
                </a:solidFill>
                <a:latin typeface="Arial Narrow" pitchFamily="34" charset="0"/>
                <a:cs typeface="Times New Roman" pitchFamily="18" charset="0"/>
              </a:rPr>
              <a:t>普通书信</a:t>
            </a:r>
            <a:r>
              <a:rPr lang="en-US" altLang="zh-CN" sz="4000">
                <a:solidFill>
                  <a:schemeClr val="bg1"/>
                </a:solidFill>
                <a:latin typeface="Arial Narrow" pitchFamily="34" charset="0"/>
                <a:cs typeface="Times New Roman" pitchFamily="18" charset="0"/>
              </a:rPr>
              <a:t> + </a:t>
            </a:r>
            <a:r>
              <a:rPr lang="en-US" altLang="en-US" sz="4000">
                <a:solidFill>
                  <a:schemeClr val="bg1"/>
                </a:solidFill>
                <a:effectLst>
                  <a:outerShdw blurRad="38100" dist="38100" dir="2700000" algn="tl">
                    <a:srgbClr val="000000"/>
                  </a:outerShdw>
                </a:effectLst>
                <a:latin typeface="SimSun" pitchFamily="2" charset="-122"/>
                <a:ea typeface="SimSun" pitchFamily="2" charset="-122"/>
              </a:rPr>
              <a:t>关键</a:t>
            </a:r>
            <a:r>
              <a:rPr lang="zh-CN" altLang="en-US" sz="4000">
                <a:solidFill>
                  <a:schemeClr val="bg1"/>
                </a:solidFill>
                <a:effectLst>
                  <a:outerShdw blurRad="38100" dist="38100" dir="2700000" algn="tl">
                    <a:srgbClr val="000000"/>
                  </a:outerShdw>
                </a:effectLst>
                <a:latin typeface="SimSun" pitchFamily="2" charset="-122"/>
                <a:ea typeface="SimSun" pitchFamily="2" charset="-122"/>
              </a:rPr>
              <a:t>字</a:t>
            </a:r>
            <a:r>
              <a:rPr lang="en-US" altLang="zh-CN" sz="4000" b="1">
                <a:solidFill>
                  <a:schemeClr val="bg1"/>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chemeClr val="bg1"/>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保罗书信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类别</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198688"/>
            <a:ext cx="990600" cy="11541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sz="1800">
                <a:solidFill>
                  <a:srgbClr val="000000"/>
                </a:solidFill>
                <a:latin typeface="Arial Narrow" pitchFamily="34" charset="0"/>
              </a:rPr>
              <a:t>2</a:t>
            </a:r>
            <a:br>
              <a:rPr lang="en-US" altLang="en-US" sz="1800">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和提供救世的</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保证</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(5:13) </a:t>
            </a:r>
          </a:p>
          <a:p>
            <a:pPr marL="419100" indent="-419100">
              <a:buFont typeface="Wingdings" charset="2"/>
              <a:buAutoNum type="arabicPeriod"/>
              <a:defRPr/>
            </a:pPr>
            <a:endPar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这个五重目的使这本书</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不容易以一个主材或目的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也难以概述</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特别是主题的重叠性。 </a:t>
            </a:r>
          </a:p>
          <a:p>
            <a:pPr marL="419100" indent="-419100">
              <a:buFont typeface="Wingdings" charset="2"/>
              <a:buChar char="Ø"/>
              <a:defRPr/>
            </a:pPr>
            <a:endPar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但是</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看起来守纪是最笼统的一个主题</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特别是被展示在</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爱</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其他人方面</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它</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包含了所有</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上述目的。 </a:t>
            </a:r>
          </a:p>
          <a:p>
            <a:pPr marL="419100" indent="-419100">
              <a:buFont typeface="Wingdings" charset="2"/>
              <a:buChar char="Ø"/>
              <a:defRPr/>
            </a:pPr>
            <a:endPar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守纪的好处有许多</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但</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最直接的好处</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是爱可以</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保护</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和免受早期的相信神秘直觉论。</a:t>
            </a:r>
          </a:p>
          <a:p>
            <a:pPr marL="419100" indent="-419100">
              <a:buFont typeface="Wingdings" charset="2"/>
              <a:buChar char="Ø"/>
              <a:defRPr/>
            </a:pPr>
            <a:endPar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57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9" name="Text Box 7"/>
          <p:cNvSpPr txBox="1">
            <a:spLocks noChangeArrowheads="1"/>
          </p:cNvSpPr>
          <p:nvPr/>
        </p:nvSpPr>
        <p:spPr bwMode="auto">
          <a:xfrm>
            <a:off x="8123410" y="228600"/>
            <a:ext cx="7521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以爱守纪来与早期的诺斯底主义交战</a:t>
                </a: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守纪的必要</a:t>
                </a: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爱的特征</a:t>
                </a: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守纪的好处</a:t>
                </a: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1–2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章</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基督的人性</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守纪的前提</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守纪的妨碍</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不犯罪</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不恨信徒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有慈心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对上帝有信心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服从使徒所教</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关心信徒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服从上帝的命令</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对世界的胜利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得救的保证</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祷告的教导</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从罪孽中解放</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对上帝的保真</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以弗所对小亞西亞的教会</a:t>
                </a: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公元</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85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至</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95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年间</a:t>
                </a: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41" name="Rectangle 2"/>
          <p:cNvSpPr txBox="1">
            <a:spLocks noChangeArrowheads="1"/>
          </p:cNvSpPr>
          <p:nvPr/>
        </p:nvSpPr>
        <p:spPr bwMode="auto">
          <a:xfrm>
            <a:off x="2286000" y="152400"/>
            <a:ext cx="4419600" cy="6096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01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68226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6350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你是一只羊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244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16518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4666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论到太初就已经存在的生命之道，就是我们所听见，亲眼所看见，仔细观察过，亲手摸过的；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约翰一书</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1:1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790538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57200" y="533400"/>
            <a:ext cx="8077200" cy="2514600"/>
          </a:xfrm>
          <a:prstGeom prst="downArrowCallout">
            <a:avLst>
              <a:gd name="adj1" fmla="val 80303"/>
              <a:gd name="adj2" fmla="val 80303"/>
              <a:gd name="adj3" fmla="val 16667"/>
              <a:gd name="adj4" fmla="val 66667"/>
            </a:avLst>
          </a:prstGeom>
          <a:solidFill>
            <a:schemeClr val="accent6">
              <a:lumMod val="50000"/>
            </a:schemeClr>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431107" name="Rectangle 3"/>
          <p:cNvSpPr>
            <a:spLocks noGrp="1" noRot="1" noChangeArrowheads="1"/>
          </p:cNvSpPr>
          <p:nvPr>
            <p:ph type="title"/>
          </p:nvPr>
        </p:nvSpPr>
        <p:spPr>
          <a:xfrm>
            <a:off x="301625" y="457200"/>
            <a:ext cx="8540750" cy="1143000"/>
          </a:xfrm>
          <a:effectLst>
            <a:outerShdw dist="107763" dir="13500000" algn="ctr" rotWithShape="0">
              <a:srgbClr val="000000"/>
            </a:outerShdw>
          </a:effectLst>
        </p:spPr>
        <p:txBody>
          <a:bodyPr/>
          <a:lstStyle/>
          <a:p>
            <a:pPr eaLnBrk="1" hangingPunct="1">
              <a:defRPr/>
            </a:pPr>
            <a:r>
              <a:rPr lang="zh-CN" altLang="en-US" b="1">
                <a:ea typeface="SimSun" pitchFamily="2" charset="-122"/>
              </a:rPr>
              <a:t>约翰（一）中的早期的诺斯替教</a:t>
            </a:r>
            <a:endParaRPr lang="zh-CN" altLang="en-US">
              <a:ea typeface="SimSun" pitchFamily="2" charset="-122"/>
            </a:endParaRPr>
          </a:p>
        </p:txBody>
      </p:sp>
      <p:sp>
        <p:nvSpPr>
          <p:cNvPr id="431108" name="Rectangle 4"/>
          <p:cNvSpPr>
            <a:spLocks noGrp="1" noRot="1" noChangeArrowheads="1"/>
          </p:cNvSpPr>
          <p:nvPr>
            <p:ph type="body" sz="half" idx="1"/>
          </p:nvPr>
        </p:nvSpPr>
        <p:spPr>
          <a:xfrm>
            <a:off x="76200" y="3151584"/>
            <a:ext cx="4267200" cy="3657600"/>
          </a:xfrm>
        </p:spPr>
        <p:txBody>
          <a:bodyPr/>
          <a:lstStyle/>
          <a:p>
            <a:pPr eaLnBrk="1" hangingPunct="1">
              <a:buFont typeface="Arial" pitchFamily="34" charset="0"/>
              <a:buNone/>
              <a:defRPr/>
            </a:pPr>
            <a:r>
              <a:rPr lang="zh-CN" altLang="en-US" u="sng">
                <a:ea typeface="SimSun" pitchFamily="2" charset="-122"/>
              </a:rPr>
              <a:t>幻影说诺斯替教 </a:t>
            </a:r>
          </a:p>
          <a:p>
            <a:pPr eaLnBrk="1" hangingPunct="1">
              <a:buFont typeface="Arial" pitchFamily="34" charset="0"/>
              <a:buNone/>
              <a:defRPr/>
            </a:pPr>
            <a:r>
              <a:rPr lang="zh-CN" altLang="en-US" b="1">
                <a:ea typeface="SimSun" pitchFamily="2" charset="-122"/>
              </a:rPr>
              <a:t>物质是恶魔</a:t>
            </a:r>
          </a:p>
          <a:p>
            <a:pPr eaLnBrk="1" hangingPunct="1">
              <a:buFont typeface="Arial" pitchFamily="34" charset="0"/>
              <a:buNone/>
              <a:defRPr/>
            </a:pPr>
            <a:r>
              <a:rPr lang="zh-CN" altLang="en-US" b="1">
                <a:ea typeface="SimSun" pitchFamily="2" charset="-122"/>
              </a:rPr>
              <a:t>贬低唯物主义</a:t>
            </a:r>
          </a:p>
          <a:p>
            <a:pPr eaLnBrk="1" hangingPunct="1">
              <a:buFont typeface="Arial" pitchFamily="34" charset="0"/>
              <a:buNone/>
              <a:defRPr/>
            </a:pPr>
            <a:r>
              <a:rPr lang="zh-CN" altLang="en-US" b="1">
                <a:ea typeface="SimSun" pitchFamily="2" charset="-122"/>
              </a:rPr>
              <a:t>不承认基督的博爱</a:t>
            </a:r>
          </a:p>
          <a:p>
            <a:pPr eaLnBrk="1" hangingPunct="1">
              <a:buFont typeface="Arial" pitchFamily="34" charset="0"/>
              <a:buNone/>
              <a:defRPr/>
            </a:pPr>
            <a:r>
              <a:rPr lang="zh-CN" altLang="en-US" b="1">
                <a:ea typeface="SimSun" pitchFamily="2" charset="-122"/>
              </a:rPr>
              <a:t>涉及耶稣 (1:1)</a:t>
            </a:r>
          </a:p>
          <a:p>
            <a:pPr eaLnBrk="1" hangingPunct="1">
              <a:buFont typeface="Arial" pitchFamily="34" charset="0"/>
              <a:buNone/>
              <a:defRPr/>
            </a:pPr>
            <a:r>
              <a:rPr lang="zh-CN" altLang="en-US" b="1">
                <a:ea typeface="SimSun" pitchFamily="2" charset="-122"/>
              </a:rPr>
              <a:t>禁欲主义</a:t>
            </a:r>
          </a:p>
          <a:p>
            <a:pPr eaLnBrk="1" hangingPunct="1">
              <a:buFont typeface="Arial" pitchFamily="34" charset="0"/>
              <a:buNone/>
              <a:defRPr/>
            </a:pPr>
            <a:r>
              <a:rPr lang="zh-CN" altLang="en-US" b="1">
                <a:ea typeface="SimSun" pitchFamily="2" charset="-122"/>
              </a:rPr>
              <a:t>道德败坏</a:t>
            </a:r>
          </a:p>
        </p:txBody>
      </p:sp>
      <p:sp>
        <p:nvSpPr>
          <p:cNvPr id="431109" name="Rectangle 5"/>
          <p:cNvSpPr>
            <a:spLocks noGrp="1" noRot="1" noChangeArrowheads="1"/>
          </p:cNvSpPr>
          <p:nvPr>
            <p:ph type="body" sz="half" idx="2"/>
          </p:nvPr>
        </p:nvSpPr>
        <p:spPr>
          <a:xfrm>
            <a:off x="4495800" y="3151584"/>
            <a:ext cx="4572000" cy="3733800"/>
          </a:xfrm>
          <a:solidFill>
            <a:srgbClr val="C70045"/>
          </a:solidFill>
          <a:ln w="9525">
            <a:noFill/>
            <a:miter lim="800000"/>
            <a:headEnd/>
            <a:tailEnd/>
          </a:ln>
          <a:effectLst/>
        </p:spPr>
        <p:txBody>
          <a:bodyPr/>
          <a:lstStyle/>
          <a:p>
            <a:pPr>
              <a:lnSpc>
                <a:spcPct val="90000"/>
              </a:lnSpc>
              <a:buClr>
                <a:srgbClr val="66CCFF"/>
              </a:buClr>
              <a:buSzPct val="80000"/>
              <a:buFont typeface="Arial" charset="0"/>
              <a:buNone/>
            </a:pPr>
            <a:r>
              <a:rPr lang="en-US" altLang="zh-CN" sz="2400" b="1" kern="1200">
                <a:solidFill>
                  <a:srgbClr val="FFFFFF"/>
                </a:solidFill>
                <a:latin typeface="Tahoma" charset="0"/>
                <a:cs typeface="+mn-cs"/>
              </a:rPr>
              <a:t>Cerinthian</a:t>
            </a:r>
            <a:r>
              <a:rPr lang="zh-CN" altLang="en-US" sz="2400" b="1" kern="1200">
                <a:solidFill>
                  <a:srgbClr val="FFFFFF"/>
                </a:solidFill>
                <a:latin typeface="Tahoma" charset="0"/>
                <a:cs typeface="+mn-cs"/>
              </a:rPr>
              <a:t>诺斯替教 </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精神是好的</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知识丰富 (诺斯</a:t>
            </a:r>
            <a:r>
              <a:rPr lang="en-US" altLang="zh-CN" sz="2400" b="1" kern="1200">
                <a:solidFill>
                  <a:srgbClr val="FFFFFF"/>
                </a:solidFill>
                <a:latin typeface="Tahoma" charset="0"/>
                <a:cs typeface="+mn-cs"/>
              </a:rPr>
              <a:t>)</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不承认基督的神的身份</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水和血 (5:6)</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骄傲自大</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教育</a:t>
            </a:r>
          </a:p>
        </p:txBody>
      </p:sp>
      <p:sp>
        <p:nvSpPr>
          <p:cNvPr id="128006" name="Text Box 6"/>
          <p:cNvSpPr txBox="1">
            <a:spLocks noChangeArrowheads="1"/>
          </p:cNvSpPr>
          <p:nvPr/>
        </p:nvSpPr>
        <p:spPr bwMode="auto">
          <a:xfrm>
            <a:off x="8305800" y="82550"/>
            <a:ext cx="692150" cy="457200"/>
          </a:xfrm>
          <a:prstGeom prst="rect">
            <a:avLst/>
          </a:prstGeom>
          <a:noFill/>
          <a:ln w="9525">
            <a:noFill/>
            <a:miter lim="800000"/>
            <a:headEnd/>
            <a:tailEnd/>
          </a:ln>
        </p:spPr>
        <p:txBody>
          <a:bodyPr wrap="none">
            <a:spAutoFit/>
          </a:bodyPr>
          <a:lstStyle/>
          <a:p>
            <a:pPr eaLnBrk="0" hangingPunct="0"/>
            <a:r>
              <a:rPr lang="zh-CN" altLang="en-US" sz="2400" b="1">
                <a:solidFill>
                  <a:srgbClr val="FFFFFF"/>
                </a:solidFill>
                <a:ea typeface="SimSun" pitchFamily="2" charset="-122"/>
              </a:rPr>
              <a:t>186</a:t>
            </a:r>
            <a:endParaRPr lang="zh-CN" altLang="en-US" sz="2000" b="1">
              <a:solidFill>
                <a:srgbClr val="FFFFFF"/>
              </a:solidFill>
              <a:ea typeface="SimSun" pitchFamily="2" charset="-122"/>
            </a:endParaRPr>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dist="81320" dir="2319588" algn="ctr" rotWithShape="0">
              <a:srgbClr val="808080"/>
            </a:outerShdw>
          </a:effectLst>
        </p:spPr>
        <p:txBody>
          <a:bodyPr>
            <a:spAutoFit/>
          </a:bodyPr>
          <a:lstStyle/>
          <a:p>
            <a:pPr algn="ctr" eaLnBrk="0" hangingPunct="0">
              <a:spcBef>
                <a:spcPct val="50000"/>
              </a:spcBef>
              <a:defRPr/>
            </a:pPr>
            <a:r>
              <a:rPr lang="zh-CN" altLang="en-US" sz="3200" b="1" i="1">
                <a:solidFill>
                  <a:srgbClr val="FFFFFF"/>
                </a:solidFill>
                <a:effectLst>
                  <a:outerShdw blurRad="38100" dist="38100" dir="2700000" algn="tl">
                    <a:srgbClr val="000000"/>
                  </a:outerShdw>
                </a:effectLst>
                <a:latin typeface="Tahoma" pitchFamily="34" charset="0"/>
                <a:ea typeface="SimSun" pitchFamily="2" charset="-122"/>
              </a:rPr>
              <a:t>两种类型</a:t>
            </a:r>
          </a:p>
        </p:txBody>
      </p:sp>
    </p:spTree>
    <p:extLst>
      <p:ext uri="{BB962C8B-B14F-4D97-AF65-F5344CB8AC3E}">
        <p14:creationId xmlns:p14="http://schemas.microsoft.com/office/powerpoint/2010/main" val="3926554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这生命已经显现出来，我们见过了，现在也作见证，并且向你们宣扬这本来与父同在，又向我们显现过的永远的生命。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1:2 </a:t>
            </a:r>
            <a:r>
              <a:rPr lang="en-US" sz="3200" b="1" dirty="0" err="1">
                <a:effectLst>
                  <a:glow rad="127000">
                    <a:schemeClr val="tx1"/>
                  </a:glow>
                </a:effectLst>
                <a:latin typeface="Arial" charset="0"/>
                <a:ea typeface="ＭＳ Ｐゴシック" charset="0"/>
                <a:cs typeface="ＭＳ Ｐゴシック" charset="0"/>
              </a:rPr>
              <a:t>新译本</a:t>
            </a:r>
            <a:r>
              <a:rPr lang="zh-CN" altLang="en-US" sz="32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77222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我们把所看见所听见的向你们宣扬，使你们也可以和我们</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彼此相通</a:t>
            </a:r>
            <a:r>
              <a:rPr lang="zh-CN" altLang="en-US" sz="3600" b="1" dirty="0">
                <a:effectLst>
                  <a:glow rad="127000">
                    <a:schemeClr val="tx1"/>
                  </a:glow>
                </a:effectLst>
                <a:latin typeface="Arial" charset="0"/>
                <a:ea typeface="ＭＳ Ｐゴシック" charset="0"/>
                <a:cs typeface="ＭＳ Ｐゴシック" charset="0"/>
              </a:rPr>
              <a:t>。我们是与父和他的儿子耶稣基督彼此相通的。</a:t>
            </a:r>
            <a:r>
              <a:rPr lang="en-US" altLang="zh-CN" sz="3600" b="1" dirty="0">
                <a:effectLst>
                  <a:glow rad="127000">
                    <a:schemeClr val="tx1"/>
                  </a:glow>
                </a:effectLst>
                <a:latin typeface="Arial" charset="0"/>
                <a:ea typeface="ＭＳ Ｐゴシック" charset="0"/>
                <a:cs typeface="ＭＳ Ｐゴシック" charset="0"/>
              </a:rPr>
              <a:t>4</a:t>
            </a:r>
            <a:r>
              <a:rPr lang="zh-CN" altLang="en-US" sz="3600" b="1" dirty="0">
                <a:effectLst>
                  <a:glow rad="127000">
                    <a:schemeClr val="tx1"/>
                  </a:glow>
                </a:effectLst>
                <a:latin typeface="Arial" charset="0"/>
                <a:ea typeface="ＭＳ Ｐゴシック" charset="0"/>
                <a:cs typeface="ＭＳ Ｐゴシック" charset="0"/>
              </a:rPr>
              <a:t>我们写这些事，是要使我们的喜乐充足。 </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1:3-4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6408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zh-CN" altLang="en-US" sz="3200" dirty="0">
                <a:latin typeface="Aril" charset="0"/>
                <a:ea typeface="ＭＳ Ｐゴシック" charset="0"/>
              </a:rPr>
              <a:t>约翰教导神展示了耶稣</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2000" dirty="0">
                <a:solidFill>
                  <a:srgbClr val="FFFFFF"/>
                </a:solidFill>
                <a:latin typeface="Arial"/>
                <a:ea typeface="ＭＳ Ｐゴシック" charset="0"/>
                <a:cs typeface="Arial"/>
              </a:rPr>
              <a:t>神在差遣耶稣基督进入这个世界时做了同样的事情。那时，生命之道从柜台后面、抽屉里被拿出来，放进展示柜中，供全世界观看、触摸和欣赏。</a:t>
            </a:r>
          </a:p>
          <a:p>
            <a:pPr>
              <a:defRPr/>
            </a:pPr>
            <a:r>
              <a:rPr lang="en-US" sz="2000" dirty="0">
                <a:solidFill>
                  <a:srgbClr val="FFFFFF"/>
                </a:solidFill>
                <a:latin typeface="Arial"/>
                <a:ea typeface="ＭＳ Ｐゴシック" charset="0"/>
                <a:cs typeface="Arial"/>
              </a:rPr>
              <a:t> </a:t>
            </a:r>
          </a:p>
          <a:p>
            <a:pPr>
              <a:defRPr/>
            </a:pPr>
            <a:r>
              <a:rPr lang="en-US" altLang="zh-CN" sz="2000" dirty="0">
                <a:solidFill>
                  <a:srgbClr val="FFFFFF"/>
                </a:solidFill>
                <a:latin typeface="Arial"/>
                <a:ea typeface="ＭＳ Ｐゴシック" charset="0"/>
                <a:cs typeface="Arial"/>
              </a:rPr>
              <a:t>1</a:t>
            </a:r>
            <a:r>
              <a:rPr lang="zh-CN" altLang="en-US" sz="2000" dirty="0">
                <a:solidFill>
                  <a:srgbClr val="FFFFFF"/>
                </a:solidFill>
                <a:latin typeface="Arial"/>
                <a:ea typeface="ＭＳ Ｐゴシック" charset="0"/>
                <a:cs typeface="Arial"/>
              </a:rPr>
              <a:t>论到太初就已经存在的生命之道，就是我们所听见，亲眼所看见，仔细观察过，亲手摸过的；</a:t>
            </a:r>
            <a:r>
              <a:rPr lang="en-US" altLang="zh-CN" sz="2000" dirty="0">
                <a:solidFill>
                  <a:srgbClr val="FFFFFF"/>
                </a:solidFill>
                <a:latin typeface="Arial"/>
                <a:ea typeface="ＭＳ Ｐゴシック" charset="0"/>
                <a:cs typeface="Arial"/>
              </a:rPr>
              <a:t>2</a:t>
            </a:r>
            <a:r>
              <a:rPr lang="zh-CN" altLang="en-US" sz="2000" dirty="0">
                <a:solidFill>
                  <a:srgbClr val="FFFFFF"/>
                </a:solidFill>
                <a:latin typeface="Arial"/>
                <a:ea typeface="ＭＳ Ｐゴシック" charset="0"/>
                <a:cs typeface="Arial"/>
              </a:rPr>
              <a:t>这生命已经显现出来，我们见过了，现在也作见证，并且向你们宣扬这本来与父同在，又向我们显现过的永远的生命。</a:t>
            </a:r>
            <a:endParaRPr lang="en-US" altLang="zh-CN" sz="2000" dirty="0">
              <a:solidFill>
                <a:srgbClr val="FFFFFF"/>
              </a:solidFill>
              <a:latin typeface="Arial"/>
              <a:ea typeface="ＭＳ Ｐゴシック" charset="0"/>
              <a:cs typeface="Arial"/>
            </a:endParaRPr>
          </a:p>
          <a:p>
            <a:pPr>
              <a:defRPr/>
            </a:pPr>
            <a:r>
              <a:rPr lang="zh-CN" altLang="en-US" sz="2000" dirty="0">
                <a:solidFill>
                  <a:srgbClr val="FFFFFF"/>
                </a:solidFill>
                <a:latin typeface="Arial"/>
                <a:ea typeface="ＭＳ Ｐゴシック" charset="0"/>
                <a:cs typeface="Arial"/>
              </a:rPr>
              <a:t> </a:t>
            </a:r>
            <a:r>
              <a:rPr lang="en-US" sz="2000" dirty="0">
                <a:solidFill>
                  <a:srgbClr val="FFFFFF"/>
                </a:solidFill>
                <a:latin typeface="Arial"/>
                <a:ea typeface="ＭＳ Ｐゴシック" charset="0"/>
                <a:cs typeface="Arial"/>
              </a:rPr>
              <a:t>(</a:t>
            </a:r>
            <a:r>
              <a:rPr lang="en-US" sz="2000" dirty="0" err="1">
                <a:solidFill>
                  <a:srgbClr val="FFFFFF"/>
                </a:solidFill>
                <a:latin typeface="Arial"/>
                <a:ea typeface="ＭＳ Ｐゴシック" charset="0"/>
                <a:cs typeface="Arial"/>
              </a:rPr>
              <a:t>约翰一书</a:t>
            </a:r>
            <a:r>
              <a:rPr lang="zh-CN" altLang="en-US" sz="2000" dirty="0">
                <a:solidFill>
                  <a:srgbClr val="FFFFFF"/>
                </a:solidFill>
                <a:latin typeface="Arial"/>
                <a:ea typeface="ＭＳ Ｐゴシック" charset="0"/>
                <a:cs typeface="Arial"/>
              </a:rPr>
              <a:t> </a:t>
            </a:r>
            <a:r>
              <a:rPr lang="en-US" sz="2000" dirty="0">
                <a:solidFill>
                  <a:srgbClr val="FFFFFF"/>
                </a:solidFill>
                <a:latin typeface="Arial"/>
                <a:ea typeface="ＭＳ Ｐゴシック" charset="0"/>
                <a:cs typeface="Arial"/>
              </a:rPr>
              <a:t>1:1-2).</a:t>
            </a:r>
            <a:endParaRPr lang="en-US" sz="2800" dirty="0">
              <a:solidFill>
                <a:srgbClr val="CCECFF"/>
              </a:solidFill>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rgbClr val="FFFFFF"/>
                </a:solidFill>
                <a:latin typeface="Arial"/>
                <a:ea typeface="ＭＳ Ｐゴシック" charset="0"/>
                <a:cs typeface="Arial"/>
              </a:rPr>
              <a:t>JC Hall</a:t>
            </a:r>
            <a:endParaRPr lang="en-US" sz="4800" dirty="0">
              <a:solidFill>
                <a:srgbClr val="CCECFF"/>
              </a:solidFill>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1600" dirty="0">
                <a:solidFill>
                  <a:srgbClr val="FFFFFF"/>
                </a:solidFill>
                <a:latin typeface="Arial"/>
                <a:ea typeface="ＭＳ Ｐゴシック" charset="0"/>
                <a:cs typeface="Arial"/>
              </a:rPr>
              <a:t>插图交流 </a:t>
            </a:r>
            <a:r>
              <a:rPr lang="en-US" altLang="zh-CN" sz="1600" dirty="0">
                <a:solidFill>
                  <a:srgbClr val="FFFFFF"/>
                </a:solidFill>
                <a:latin typeface="Arial"/>
                <a:ea typeface="ＭＳ Ｐゴシック" charset="0"/>
                <a:cs typeface="Arial"/>
              </a:rPr>
              <a:t>2013</a:t>
            </a:r>
            <a:r>
              <a:rPr lang="zh-CN" altLang="en-US" sz="1600" dirty="0">
                <a:solidFill>
                  <a:srgbClr val="FFFFFF"/>
                </a:solidFill>
                <a:latin typeface="Arial"/>
                <a:ea typeface="ＭＳ Ｐゴシック" charset="0"/>
                <a:cs typeface="Arial"/>
              </a:rPr>
              <a:t>年</a:t>
            </a:r>
            <a:r>
              <a:rPr lang="en-US" altLang="zh-CN" sz="1600" dirty="0">
                <a:solidFill>
                  <a:srgbClr val="FFFFFF"/>
                </a:solidFill>
                <a:latin typeface="Arial"/>
                <a:ea typeface="ＭＳ Ｐゴシック" charset="0"/>
                <a:cs typeface="Arial"/>
              </a:rPr>
              <a:t>6</a:t>
            </a:r>
            <a:r>
              <a:rPr lang="zh-CN" altLang="en-US" sz="1600" dirty="0">
                <a:solidFill>
                  <a:srgbClr val="FFFFFF"/>
                </a:solidFill>
                <a:latin typeface="Arial"/>
                <a:ea typeface="ＭＳ Ｐゴシック" charset="0"/>
                <a:cs typeface="Arial"/>
              </a:rPr>
              <a:t>月</a:t>
            </a:r>
            <a:r>
              <a:rPr lang="en-US" altLang="zh-CN" sz="1600" dirty="0">
                <a:solidFill>
                  <a:srgbClr val="FFFFFF"/>
                </a:solidFill>
                <a:latin typeface="Arial"/>
                <a:ea typeface="ＭＳ Ｐゴシック" charset="0"/>
                <a:cs typeface="Arial"/>
              </a:rPr>
              <a:t>26</a:t>
            </a:r>
            <a:r>
              <a:rPr lang="zh-CN" altLang="en-US" sz="1600" dirty="0">
                <a:solidFill>
                  <a:srgbClr val="FFFFFF"/>
                </a:solidFill>
                <a:latin typeface="Arial"/>
                <a:ea typeface="ＭＳ Ｐゴシック" charset="0"/>
                <a:cs typeface="Arial"/>
              </a:rPr>
              <a:t>日</a:t>
            </a:r>
          </a:p>
        </p:txBody>
      </p:sp>
    </p:spTree>
    <p:extLst>
      <p:ext uri="{BB962C8B-B14F-4D97-AF65-F5344CB8AC3E}">
        <p14:creationId xmlns:p14="http://schemas.microsoft.com/office/powerpoint/2010/main" val="3882126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zh-CN" alt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神成为人</a:t>
            </a:r>
            <a:endPar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754997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zh-CN" altLang="en-US" sz="4000" kern="1200" dirty="0">
                <a:solidFill>
                  <a:srgbClr val="FFFFFF"/>
                </a:solidFill>
                <a:effectLst>
                  <a:glow rad="127000">
                    <a:srgbClr val="000000">
                      <a:alpha val="99000"/>
                    </a:srgbClr>
                  </a:glow>
                </a:effectLst>
                <a:latin typeface="Chalkboard SE Bold"/>
                <a:ea typeface="宋体" charset="0"/>
                <a:cs typeface="Chalkboard SE Bold"/>
              </a:rPr>
              <a:t>希伯来 </a:t>
            </a:r>
            <a:r>
              <a:rPr lang="en-US" sz="4000" kern="1200" dirty="0">
                <a:solidFill>
                  <a:srgbClr val="FFFFFF"/>
                </a:solidFill>
                <a:effectLst>
                  <a:glow rad="127000">
                    <a:srgbClr val="000000">
                      <a:alpha val="99000"/>
                    </a:srgbClr>
                  </a:glow>
                </a:effectLst>
                <a:latin typeface="Chalkboard SE Bold"/>
                <a:ea typeface="宋体" charset="0"/>
                <a:cs typeface="Chalkboard SE Bold"/>
              </a:rPr>
              <a:t>2:14 (</a:t>
            </a:r>
            <a:r>
              <a:rPr lang="en-US" altLang="zh-CN" sz="4000" kern="1200" dirty="0">
                <a:solidFill>
                  <a:srgbClr val="FFFFFF"/>
                </a:solidFill>
                <a:effectLst>
                  <a:glow rad="127000">
                    <a:srgbClr val="000000">
                      <a:alpha val="99000"/>
                    </a:srgbClr>
                  </a:glow>
                </a:effectLst>
                <a:latin typeface="Chalkboard SE Bold"/>
                <a:ea typeface="宋体" charset="0"/>
                <a:cs typeface="Chalkboard SE Bold"/>
              </a:rPr>
              <a:t>CNVS</a:t>
            </a:r>
            <a:r>
              <a:rPr lang="en-US" sz="4000" kern="1200" dirty="0">
                <a:solidFill>
                  <a:srgbClr val="FFFFFF"/>
                </a:solidFill>
                <a:effectLst>
                  <a:glow rad="127000">
                    <a:srgbClr val="000000">
                      <a:alpha val="99000"/>
                    </a:srgbClr>
                  </a:glow>
                </a:effectLst>
                <a:latin typeface="Chalkboard SE Bold"/>
                <a:ea typeface="宋体" charset="0"/>
                <a:cs typeface="Chalkboard SE Bold"/>
              </a:rPr>
              <a:t>)</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zh-CN" altLang="en-US" sz="4800" dirty="0">
                <a:solidFill>
                  <a:srgbClr val="FFFFFF"/>
                </a:solidFill>
                <a:effectLst>
                  <a:glow rad="127000">
                    <a:srgbClr val="000000">
                      <a:alpha val="99000"/>
                    </a:srgbClr>
                  </a:glow>
                </a:effectLst>
                <a:latin typeface="Chalkboard SE Bold"/>
                <a:ea typeface="宋体" charset="0"/>
                <a:cs typeface="Chalkboard SE Bold"/>
              </a:rPr>
              <a:t>孩子们既然同有血肉之体，他自己也照样成为血肉之体，</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
        <p:nvSpPr>
          <p:cNvPr id="5" name="Title 1"/>
          <p:cNvSpPr txBox="1">
            <a:spLocks/>
          </p:cNvSpPr>
          <p:nvPr/>
        </p:nvSpPr>
        <p:spPr bwMode="auto">
          <a:xfrm>
            <a:off x="5004048" y="272837"/>
            <a:ext cx="4157709" cy="41549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zh-CN" altLang="en-US" sz="6600" dirty="0">
                <a:solidFill>
                  <a:schemeClr val="bg1"/>
                </a:solidFill>
                <a:effectLst>
                  <a:glow rad="127000">
                    <a:srgbClr val="000000">
                      <a:alpha val="99000"/>
                    </a:srgbClr>
                  </a:glow>
                </a:effectLst>
                <a:latin typeface="Chalkboard SE Bold"/>
                <a:ea typeface="宋体" charset="0"/>
                <a:cs typeface="Chalkboard SE Bold"/>
              </a:rPr>
              <a:t>为要借着死，消灭那掌握死权的魔鬼</a:t>
            </a:r>
            <a:r>
              <a:rPr lang="en-US" sz="6600" dirty="0">
                <a:solidFill>
                  <a:schemeClr val="bg1"/>
                </a:solidFill>
                <a:effectLst>
                  <a:glow rad="127000">
                    <a:srgbClr val="000000">
                      <a:alpha val="99000"/>
                    </a:srgbClr>
                  </a:glow>
                </a:effectLst>
                <a:latin typeface="Chalkboard SE Bold"/>
                <a:ea typeface="宋体" charset="0"/>
                <a:cs typeface="Chalkboard SE Bold"/>
              </a:rPr>
              <a:t>.</a:t>
            </a:r>
            <a:r>
              <a:rPr lang="en-US" sz="3600" dirty="0">
                <a:solidFill>
                  <a:srgbClr val="FFFFFF"/>
                </a:solidFill>
                <a:effectLst>
                  <a:glow rad="127000">
                    <a:srgbClr val="000000">
                      <a:alpha val="99000"/>
                    </a:srgbClr>
                  </a:glow>
                </a:effectLst>
                <a:latin typeface="Chalkboard SE Bold"/>
                <a:ea typeface="宋体" charset="0"/>
                <a:cs typeface="Chalkboard SE Bold"/>
              </a:rPr>
              <a:t> </a:t>
            </a:r>
          </a:p>
        </p:txBody>
      </p:sp>
    </p:spTree>
    <p:extLst>
      <p:ext uri="{BB962C8B-B14F-4D97-AF65-F5344CB8AC3E}">
        <p14:creationId xmlns:p14="http://schemas.microsoft.com/office/powerpoint/2010/main" val="21968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6633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羊趋向迷失方向</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7790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神是光，在他里面毫无黑暗；这就是我们从他那里听见，现在传给你们的信息。”</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
        <p:nvSpPr>
          <p:cNvPr id="2" name="文本框 1">
            <a:extLst>
              <a:ext uri="{FF2B5EF4-FFF2-40B4-BE49-F238E27FC236}">
                <a16:creationId xmlns:a16="http://schemas.microsoft.com/office/drawing/2014/main" id="{8D460010-32F2-26FA-30BC-253DF6E78D40}"/>
              </a:ext>
            </a:extLst>
          </p:cNvPr>
          <p:cNvSpPr txBox="1"/>
          <p:nvPr/>
        </p:nvSpPr>
        <p:spPr>
          <a:xfrm>
            <a:off x="914400" y="457200"/>
            <a:ext cx="748923" cy="769441"/>
          </a:xfrm>
          <a:prstGeom prst="rect">
            <a:avLst/>
          </a:prstGeom>
          <a:noFill/>
        </p:spPr>
        <p:txBody>
          <a:bodyPr wrap="none" rtlCol="0">
            <a:spAutoFit/>
          </a:bodyPr>
          <a:lstStyle/>
          <a:p>
            <a:r>
              <a:rPr kumimoji="1" lang="zh-CN" altLang="en-US" sz="4400" dirty="0"/>
              <a:t>光</a:t>
            </a:r>
          </a:p>
        </p:txBody>
      </p:sp>
      <p:sp>
        <p:nvSpPr>
          <p:cNvPr id="3" name="文本框 2">
            <a:extLst>
              <a:ext uri="{FF2B5EF4-FFF2-40B4-BE49-F238E27FC236}">
                <a16:creationId xmlns:a16="http://schemas.microsoft.com/office/drawing/2014/main" id="{E367FBB0-7FF1-1048-155C-D83028920A18}"/>
              </a:ext>
            </a:extLst>
          </p:cNvPr>
          <p:cNvSpPr txBox="1"/>
          <p:nvPr/>
        </p:nvSpPr>
        <p:spPr>
          <a:xfrm>
            <a:off x="6172200" y="21996"/>
            <a:ext cx="1107996" cy="646331"/>
          </a:xfrm>
          <a:prstGeom prst="rect">
            <a:avLst/>
          </a:prstGeom>
          <a:noFill/>
        </p:spPr>
        <p:txBody>
          <a:bodyPr wrap="none" rtlCol="0">
            <a:spAutoFit/>
          </a:bodyPr>
          <a:lstStyle/>
          <a:p>
            <a:r>
              <a:rPr kumimoji="1" lang="zh-CN" altLang="en-US" sz="3600" dirty="0">
                <a:solidFill>
                  <a:schemeClr val="bg1"/>
                </a:solidFill>
              </a:rPr>
              <a:t>黑暗</a:t>
            </a:r>
          </a:p>
        </p:txBody>
      </p:sp>
    </p:spTree>
    <p:extLst>
      <p:ext uri="{BB962C8B-B14F-4D97-AF65-F5344CB8AC3E}">
        <p14:creationId xmlns:p14="http://schemas.microsoft.com/office/powerpoint/2010/main" val="41731354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我们若说自己与他彼此相通，却行在黑暗里，就是说谎话，不实行真理了。</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24096" y="29469"/>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altLang="zh-CN" sz="3600" b="1" kern="0" baseline="30000" dirty="0">
              <a:solidFill>
                <a:srgbClr val="000000"/>
              </a:solidFill>
              <a:latin typeface="Arial" charset="0"/>
              <a:ea typeface="ＭＳ Ｐゴシック" charset="0"/>
              <a:cs typeface="ＭＳ Ｐゴシック" charset="0"/>
            </a:endParaRPr>
          </a:p>
          <a:p>
            <a:pPr>
              <a:defRPr/>
            </a:pPr>
            <a:r>
              <a:rPr lang="en-US" altLang="zh-CN" sz="3600" b="1" kern="0" baseline="30000" dirty="0">
                <a:solidFill>
                  <a:srgbClr val="000000"/>
                </a:solidFill>
                <a:latin typeface="Arial" charset="0"/>
                <a:ea typeface="ＭＳ Ｐゴシック" charset="0"/>
                <a:cs typeface="ＭＳ Ｐゴシック" charset="0"/>
              </a:rPr>
              <a:t>7</a:t>
            </a:r>
            <a:r>
              <a:rPr lang="zh-CN" altLang="en-US" sz="3600" b="1" kern="0" baseline="30000" dirty="0">
                <a:solidFill>
                  <a:srgbClr val="000000"/>
                </a:solidFill>
                <a:latin typeface="Arial" charset="0"/>
                <a:ea typeface="ＭＳ Ｐゴシック" charset="0"/>
                <a:cs typeface="ＭＳ Ｐゴシック" charset="0"/>
              </a:rPr>
              <a:t>我们若行在光中，像他在光中一样，就彼此相通，他儿子耶稣的血也洁净我们脱离一切罪。</a:t>
            </a:r>
            <a:r>
              <a:rPr kumimoji="0" lang="ru-RU"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约翰一书</a:t>
            </a:r>
            <a:r>
              <a:rPr kumimoji="0" lang="zh-CN" alt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1:6-7 </a:t>
            </a:r>
            <a:r>
              <a:rPr lang="en-US" sz="2400" b="1" kern="0" dirty="0" err="1">
                <a:solidFill>
                  <a:srgbClr val="000000"/>
                </a:solidFill>
                <a:latin typeface="Arial" charset="0"/>
                <a:ea typeface="ＭＳ Ｐゴシック" charset="0"/>
                <a:cs typeface="ＭＳ Ｐゴシック" charset="0"/>
              </a:rPr>
              <a:t>新译本</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70490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8</a:t>
            </a:r>
            <a:r>
              <a:rPr lang="zh-CN" altLang="en-US" sz="3600" b="1" dirty="0">
                <a:effectLst>
                  <a:glow rad="127000">
                    <a:schemeClr val="tx1"/>
                  </a:glow>
                </a:effectLst>
                <a:latin typeface="Arial" charset="0"/>
                <a:ea typeface="ＭＳ Ｐゴシック" charset="0"/>
                <a:cs typeface="ＭＳ Ｐゴシック" charset="0"/>
              </a:rPr>
              <a:t>我们若说自己没有罪，就是自欺，真理就不在我们里面了。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约翰一书</a:t>
            </a:r>
            <a:r>
              <a:rPr lang="zh-CN" altLang="en-US" sz="2800" b="1" dirty="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1:8 </a:t>
            </a:r>
            <a:r>
              <a:rPr lang="en-US" sz="2800" b="1" dirty="0" err="1">
                <a:effectLst>
                  <a:glow rad="127000">
                    <a:schemeClr val="tx1"/>
                  </a:glow>
                </a:effectLst>
                <a:latin typeface="Arial" charset="0"/>
                <a:ea typeface="ＭＳ Ｐゴシック" charset="0"/>
                <a:cs typeface="ＭＳ Ｐゴシック" charset="0"/>
              </a:rPr>
              <a:t>新译本</a:t>
            </a:r>
            <a:r>
              <a:rPr lang="en-US" sz="28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我们若说自己没有犯过罪，就是把　神当作说谎的，他的道就不在我们心里了。 </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altLang="zh-CN" sz="2400" b="1" dirty="0" err="1">
                <a:effectLst>
                  <a:glow rad="127000">
                    <a:schemeClr val="tx1"/>
                  </a:glow>
                </a:effectLst>
                <a:latin typeface="Arial" charset="0"/>
                <a:ea typeface="ＭＳ Ｐゴシック" charset="0"/>
                <a:cs typeface="ＭＳ Ｐゴシック" charset="0"/>
              </a:rPr>
              <a:t>约翰一书</a:t>
            </a:r>
            <a:r>
              <a:rPr lang="zh-CN" altLang="en-US" sz="2400" b="1" dirty="0">
                <a:effectLst>
                  <a:glow rad="127000">
                    <a:schemeClr val="tx1"/>
                  </a:glow>
                </a:effectLst>
                <a:latin typeface="Arial" charset="0"/>
                <a:ea typeface="ＭＳ Ｐゴシック" charset="0"/>
                <a:cs typeface="ＭＳ Ｐゴシック" charset="0"/>
              </a:rPr>
              <a:t> </a:t>
            </a:r>
            <a:r>
              <a:rPr lang="en-US" altLang="zh-CN" sz="2400" b="1" dirty="0">
                <a:effectLst>
                  <a:glow rad="127000">
                    <a:schemeClr val="tx1"/>
                  </a:glow>
                </a:effectLst>
                <a:latin typeface="Arial" charset="0"/>
                <a:ea typeface="ＭＳ Ｐゴシック" charset="0"/>
                <a:cs typeface="ＭＳ Ｐゴシック" charset="0"/>
              </a:rPr>
              <a:t>1:10 </a:t>
            </a:r>
            <a:r>
              <a:rPr lang="en-US" altLang="zh-CN" sz="2400" b="1" dirty="0" err="1">
                <a:effectLst>
                  <a:glow rad="127000">
                    <a:schemeClr val="tx1"/>
                  </a:glow>
                </a:effectLst>
                <a:latin typeface="Arial" charset="0"/>
                <a:ea typeface="ＭＳ Ｐゴシック" charset="0"/>
                <a:cs typeface="ＭＳ Ｐゴシック" charset="0"/>
              </a:rPr>
              <a:t>新译本</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026417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管道</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（永不改变）</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堵塞</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团契</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（被罪阻碍）</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基督的牺牲</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认罪</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的基础（罪孽被原谅恢复团契，但是从未威胁过与神的关系）</a:t>
            </a:r>
            <a:endParaRPr kumimoji="1"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4067944" y="1340768"/>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zh-TW" altLang="en-US" sz="2800" b="0" i="0" u="none" strike="noStrike" kern="1200" cap="none" spc="0" normalizeH="0" baseline="0" noProof="0" dirty="0">
                <a:ln>
                  <a:noFill/>
                </a:ln>
                <a:solidFill>
                  <a:srgbClr val="FFFFFF"/>
                </a:solidFill>
                <a:effectLst/>
                <a:uLnTx/>
                <a:uFillTx/>
                <a:latin typeface="Arial"/>
                <a:ea typeface="ＭＳ Ｐゴシック" pitchFamily="-111" charset="-128"/>
                <a:cs typeface="Arial"/>
              </a:rPr>
              <a:t>我 们 若 认 自 己 的 罪 ， 神 是 信 实 的 ， 是 公 义 的 ， 必 要 赦 免 我 们 的 罪 ， 洗 净 我 们 一 切 的 不 义 。”</a:t>
            </a:r>
            <a:b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477157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2689511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我的孩子们，</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我写这些给你们，是要你们不犯罪</a:t>
            </a:r>
            <a:r>
              <a:rPr lang="zh-CN" altLang="en-US" sz="3600" b="1" dirty="0">
                <a:effectLst>
                  <a:glow rad="127000">
                    <a:schemeClr val="tx1"/>
                  </a:glow>
                </a:effectLst>
                <a:latin typeface="Arial" charset="0"/>
                <a:ea typeface="ＭＳ Ｐゴシック" charset="0"/>
                <a:cs typeface="ＭＳ Ｐゴシック" charset="0"/>
              </a:rPr>
              <a:t>。如果有人犯了罪，在父的面前我们有一位</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维护者</a:t>
            </a:r>
            <a:r>
              <a:rPr lang="zh-CN" altLang="en-US" sz="3600" b="1" dirty="0">
                <a:effectLst>
                  <a:glow rad="127000">
                    <a:schemeClr val="tx1"/>
                  </a:glow>
                </a:effectLst>
                <a:latin typeface="Arial" charset="0"/>
                <a:ea typeface="ＭＳ Ｐゴシック" charset="0"/>
                <a:cs typeface="ＭＳ Ｐゴシック" charset="0"/>
              </a:rPr>
              <a:t>，就是那义者耶稣基督。</a:t>
            </a:r>
            <a:r>
              <a:rPr lang="ru-RU"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2:1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824030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200" b="1" dirty="0">
                <a:solidFill>
                  <a:schemeClr val="tx1"/>
                </a:solidFill>
                <a:effectLst>
                  <a:glow rad="330200">
                    <a:srgbClr val="000000"/>
                  </a:glow>
                </a:effectLst>
              </a:rPr>
              <a:t>谁能定我们的罪呢．有基督耶稣已经死了、而且从死里复活、现今在　神的右边、也替我们祈求</a:t>
            </a:r>
            <a:endParaRPr lang="en-US" sz="3200" b="1" dirty="0">
              <a:solidFill>
                <a:schemeClr val="tx1"/>
              </a:solidFill>
              <a:effectLst>
                <a:glow rad="330200">
                  <a:srgbClr val="000000"/>
                </a:glow>
              </a:effectLst>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罗马书</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a:t>
            </a:r>
          </a:p>
        </p:txBody>
      </p:sp>
    </p:spTree>
    <p:extLst>
      <p:ext uri="{BB962C8B-B14F-4D97-AF65-F5344CB8AC3E}">
        <p14:creationId xmlns:p14="http://schemas.microsoft.com/office/powerpoint/2010/main" val="155623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“他为我们的罪作了赎罪祭，不仅为我们的罪，也为全人类的罪。 ”</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2:2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84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4232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ctr">
              <a:defRPr/>
            </a:pPr>
            <a:r>
              <a:rPr lang="en-US" dirty="0">
                <a:effectLst>
                  <a:glow rad="190500">
                    <a:schemeClr val="bg1"/>
                  </a:glow>
                </a:effectLst>
              </a:rPr>
              <a:t>“</a:t>
            </a:r>
            <a:r>
              <a:rPr lang="zh-CN" altLang="en-US" dirty="0">
                <a:effectLst>
                  <a:glow rad="190500">
                    <a:schemeClr val="bg1"/>
                  </a:glow>
                </a:effectLst>
              </a:rPr>
              <a:t>不要爱世界和世上的东西</a:t>
            </a:r>
            <a:r>
              <a:rPr lang="en-US" dirty="0">
                <a:effectLst>
                  <a:glow rad="190500">
                    <a:schemeClr val="bg1"/>
                  </a:glow>
                </a:effectLst>
              </a:rPr>
              <a:t>” (</a:t>
            </a:r>
            <a:r>
              <a:rPr lang="zh-CN" altLang="en-US" dirty="0">
                <a:effectLst>
                  <a:glow rad="190500">
                    <a:schemeClr val="bg1"/>
                  </a:glow>
                </a:effectLst>
              </a:rPr>
              <a:t>约壹</a:t>
            </a:r>
            <a:r>
              <a:rPr lang="en-US" dirty="0">
                <a:effectLst>
                  <a:glow rad="190500">
                    <a:schemeClr val="bg1"/>
                  </a:glow>
                </a:effectLst>
              </a:rPr>
              <a:t>2:15)</a:t>
            </a:r>
          </a:p>
        </p:txBody>
      </p:sp>
    </p:spTree>
    <p:extLst>
      <p:ext uri="{BB962C8B-B14F-4D97-AF65-F5344CB8AC3E}">
        <p14:creationId xmlns:p14="http://schemas.microsoft.com/office/powerpoint/2010/main" val="9986898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迷失的羊会感到孤独。</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1091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48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不要爱世界和世上的东西。人若爱世界，爱父的心就不在他里面了。</a:t>
            </a:r>
            <a:r>
              <a:rPr lang="en-US" sz="48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a:t>
            </a:r>
            <a:endParaRPr lang="en-US" sz="40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endParaRP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zh-CN" alt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2:15 (</a:t>
            </a:r>
            <a:r>
              <a:rPr lang="en-US" altLang="zh-CN"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134609"/>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4400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4000">
                <a:solidFill>
                  <a:srgbClr val="FFFFFF"/>
                </a:solidFill>
              </a:rPr>
              <a:t>因 为 凡 世 界 上 的 事 ， 就 像 肉 体 的 情 欲 ， 眼 目 的 情 欲 ， 并 今 生 的 骄 傲 ， 都 不 是 从 父 来 的 ， 乃 是 从 世 界 来 的 。 </a:t>
            </a:r>
            <a:r>
              <a:rPr lang="en-US" altLang="en-US" sz="4000" b="1">
                <a:solidFill>
                  <a:srgbClr val="FFFFFF"/>
                </a:solidFill>
              </a:rPr>
              <a:t>这 世 界 和 其 上 的 情 欲 都 要 过 去 ， 惟 独 遵 行 神 旨 意 的 ， 是 永 远 常 存 。</a:t>
            </a:r>
            <a:endParaRPr lang="en-US" altLang="en-US" sz="4000" b="1" i="1">
              <a:solidFill>
                <a:srgbClr val="FFFFFF"/>
              </a:solidFill>
              <a:latin typeface="Times New Roman" pitchFamily="18" charset="0"/>
            </a:endParaRPr>
          </a:p>
        </p:txBody>
      </p:sp>
      <p:sp>
        <p:nvSpPr>
          <p:cNvPr id="5" name="Title 4"/>
          <p:cNvSpPr>
            <a:spLocks noGrp="1"/>
          </p:cNvSpPr>
          <p:nvPr>
            <p:ph type="title" idx="4294967295"/>
          </p:nvPr>
        </p:nvSpPr>
        <p:spPr>
          <a:xfrm>
            <a:off x="3505200" y="5969000"/>
            <a:ext cx="5257800" cy="584200"/>
          </a:xfrm>
        </p:spPr>
        <p:txBody>
          <a:bodyPr>
            <a:spAutoFit/>
          </a:bodyPr>
          <a:lstStyle/>
          <a:p>
            <a:pPr algn="l" eaLnBrk="1" hangingPunct="1">
              <a:spcBef>
                <a:spcPct val="50000"/>
              </a:spcBef>
            </a:pPr>
            <a:r>
              <a:rPr lang="zh-CN" altLang="en-US" sz="3200" b="1">
                <a:solidFill>
                  <a:schemeClr val="bg1"/>
                </a:solidFill>
                <a:effectLst>
                  <a:outerShdw blurRad="38100" dist="38100" dir="2700000" algn="tl">
                    <a:srgbClr val="000000"/>
                  </a:outerShdw>
                </a:effectLst>
              </a:rPr>
              <a:t>约翰一书</a:t>
            </a:r>
            <a:r>
              <a:rPr lang="en-US" altLang="zh-CN" sz="3200" b="1">
                <a:solidFill>
                  <a:schemeClr val="bg1"/>
                </a:solidFill>
                <a:effectLst>
                  <a:outerShdw blurRad="38100" dist="38100" dir="2700000" algn="tl">
                    <a:srgbClr val="000000"/>
                  </a:outerShdw>
                </a:effectLst>
              </a:rPr>
              <a:t> </a:t>
            </a:r>
            <a:r>
              <a:rPr lang="zh-CN" altLang="en-US" sz="3200" b="1">
                <a:solidFill>
                  <a:schemeClr val="bg1"/>
                </a:solidFill>
                <a:effectLst>
                  <a:outerShdw blurRad="38100" dist="38100" dir="2700000" algn="tl">
                    <a:srgbClr val="000000"/>
                  </a:outerShdw>
                </a:effectLst>
              </a:rPr>
              <a:t>二章十六－十七节</a:t>
            </a:r>
            <a:r>
              <a:rPr lang="en-US" altLang="ja-JP" sz="3200" b="1">
                <a:solidFill>
                  <a:schemeClr val="bg1"/>
                </a:solidFill>
                <a:effectLst>
                  <a:outerShdw blurRad="38100" dist="38100" dir="2700000" algn="tl">
                    <a:srgbClr val="000000"/>
                  </a:outerShdw>
                </a:effectLst>
              </a:rPr>
              <a:t> </a:t>
            </a:r>
            <a:endParaRPr lang="en-US" altLang="en-US" sz="3200" b="1">
              <a:solidFill>
                <a:schemeClr val="bg1"/>
              </a:solidFill>
              <a:effectLst>
                <a:outerShdw blurRad="38100" dist="38100" dir="2700000" algn="tl">
                  <a:srgbClr val="000000"/>
                </a:outerShdw>
              </a:effectLst>
            </a:endParaRPr>
          </a:p>
        </p:txBody>
      </p:sp>
      <p:sp>
        <p:nvSpPr>
          <p:cNvPr id="37893" name="Rectangle 5"/>
          <p:cNvSpPr>
            <a:spLocks noChangeArrowheads="1"/>
          </p:cNvSpPr>
          <p:nvPr/>
        </p:nvSpPr>
        <p:spPr bwMode="auto">
          <a:xfrm>
            <a:off x="4068763" y="3244850"/>
            <a:ext cx="10064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跳 下 去</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a:t>
            </a:r>
            <a:r>
              <a:rPr lang="zh-CN" altLang="en-US" b="1" dirty="0">
                <a:effectLst>
                  <a:glow rad="190500">
                    <a:schemeClr val="bg1"/>
                  </a:glow>
                </a:effectLst>
              </a:rPr>
              <a:t>这世界和世上的私欲都要渐渐过去</a:t>
            </a:r>
            <a:r>
              <a:rPr lang="en-US" b="1" dirty="0">
                <a:effectLst>
                  <a:glow rad="190500">
                    <a:schemeClr val="bg1"/>
                  </a:glow>
                </a:effectLst>
              </a:rPr>
              <a:t>” </a:t>
            </a:r>
            <a:br>
              <a:rPr lang="en-US" b="1" dirty="0">
                <a:effectLst>
                  <a:glow rad="190500">
                    <a:schemeClr val="bg1"/>
                  </a:glow>
                </a:effectLst>
              </a:rPr>
            </a:br>
            <a:r>
              <a:rPr lang="en-US" b="1" dirty="0">
                <a:effectLst>
                  <a:glow rad="190500">
                    <a:schemeClr val="bg1"/>
                  </a:glow>
                </a:effectLst>
              </a:rPr>
              <a:t>(</a:t>
            </a:r>
            <a:r>
              <a:rPr lang="zh-CN" altLang="en-US" b="1" dirty="0">
                <a:effectLst>
                  <a:glow rad="190500">
                    <a:schemeClr val="bg1"/>
                  </a:glow>
                </a:effectLst>
              </a:rPr>
              <a:t>约壹 </a:t>
            </a:r>
            <a:r>
              <a:rPr lang="en-US" b="1" dirty="0">
                <a:effectLst>
                  <a:glow rad="190500">
                    <a:schemeClr val="bg1"/>
                  </a:glow>
                </a:effectLst>
              </a:rPr>
              <a:t>2:17a)</a:t>
            </a:r>
          </a:p>
        </p:txBody>
      </p:sp>
    </p:spTree>
    <p:extLst>
      <p:ext uri="{BB962C8B-B14F-4D97-AF65-F5344CB8AC3E}">
        <p14:creationId xmlns:p14="http://schemas.microsoft.com/office/powerpoint/2010/main" val="18537648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381000"/>
            <a:ext cx="4419600" cy="1143000"/>
          </a:xfrm>
          <a:solidFill>
            <a:srgbClr val="000000"/>
          </a:solidFill>
        </p:spPr>
        <p:txBody>
          <a:bodyPr/>
          <a:lstStyle/>
          <a:p>
            <a:pPr eaLnBrk="1" hangingPunct="1"/>
            <a:r>
              <a:rPr lang="zh-CN" altLang="en-US" sz="2800" b="1">
                <a:solidFill>
                  <a:schemeClr val="bg1"/>
                </a:solidFill>
                <a:ea typeface="SimSun" pitchFamily="2" charset="-122"/>
              </a:rPr>
              <a:t>属</a:t>
            </a:r>
            <a:r>
              <a:rPr lang="ja-JP" altLang="en-US" sz="2800" b="1">
                <a:solidFill>
                  <a:schemeClr val="bg1"/>
                </a:solidFill>
                <a:ea typeface="SimSun" pitchFamily="2" charset="-122"/>
              </a:rPr>
              <a:t>世</a:t>
            </a:r>
            <a:r>
              <a:rPr lang="zh-CN" altLang="en-US" sz="2800" b="1">
                <a:solidFill>
                  <a:schemeClr val="bg1"/>
                </a:solidFill>
                <a:ea typeface="SimSun" pitchFamily="2" charset="-122"/>
              </a:rPr>
              <a:t>的事物</a:t>
            </a:r>
            <a:br>
              <a:rPr lang="en-US" altLang="zh-CN" sz="2800" b="1">
                <a:solidFill>
                  <a:schemeClr val="bg1"/>
                </a:solidFill>
                <a:cs typeface="Times New Roman" pitchFamily="18" charset="0"/>
              </a:rPr>
            </a:br>
            <a:r>
              <a:rPr lang="zh-CN" altLang="en-US" sz="2800" b="1">
                <a:solidFill>
                  <a:schemeClr val="bg1"/>
                </a:solidFill>
                <a:ea typeface="SimSun" pitchFamily="2" charset="-122"/>
              </a:rPr>
              <a:t>（各列</a:t>
            </a:r>
            <a:r>
              <a:rPr lang="zh-CN" altLang="en-US" sz="2800">
                <a:solidFill>
                  <a:srgbClr val="FFFFFF"/>
                </a:solidFill>
              </a:rPr>
              <a:t>经文的对</a:t>
            </a:r>
            <a:r>
              <a:rPr lang="zh-CN" altLang="en-US" sz="2800" b="1">
                <a:solidFill>
                  <a:schemeClr val="bg1"/>
                </a:solidFill>
                <a:ea typeface="SimSun" pitchFamily="2" charset="-122"/>
              </a:rPr>
              <a:t>比）</a:t>
            </a:r>
            <a:br>
              <a:rPr lang="zh-CN" altLang="en-US" sz="2800" b="1">
                <a:solidFill>
                  <a:srgbClr val="FFFFFF"/>
                </a:solidFill>
                <a:ea typeface="SimSun" pitchFamily="2" charset="-122"/>
              </a:rPr>
            </a:br>
            <a:endParaRPr lang="en-US" altLang="en-US" sz="2800" b="1">
              <a:solidFill>
                <a:srgbClr val="FFFFFF"/>
              </a:solidFill>
              <a:ea typeface="SimSun" pitchFamily="2" charset="-122"/>
            </a:endParaRPr>
          </a:p>
        </p:txBody>
      </p:sp>
      <p:sp>
        <p:nvSpPr>
          <p:cNvPr id="39939" name="Text Box 3"/>
          <p:cNvSpPr txBox="1">
            <a:spLocks noChangeArrowheads="1"/>
          </p:cNvSpPr>
          <p:nvPr/>
        </p:nvSpPr>
        <p:spPr bwMode="auto">
          <a:xfrm>
            <a:off x="8153400" y="228600"/>
            <a:ext cx="693738" cy="457200"/>
          </a:xfrm>
          <a:prstGeom prst="rect">
            <a:avLst/>
          </a:prstGeom>
          <a:noFill/>
          <a:ln>
            <a:noFill/>
          </a:ln>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rPr>
              <a:t>296</a:t>
            </a:r>
          </a:p>
        </p:txBody>
      </p:sp>
      <p:sp>
        <p:nvSpPr>
          <p:cNvPr id="8" name="Text Box 4"/>
          <p:cNvSpPr txBox="1">
            <a:spLocks noChangeArrowheads="1"/>
          </p:cNvSpPr>
          <p:nvPr/>
        </p:nvSpPr>
        <p:spPr bwMode="auto">
          <a:xfrm>
            <a:off x="2438400" y="1562100"/>
            <a:ext cx="2590800" cy="7397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试探的来源</a:t>
            </a:r>
            <a:endParaRPr lang="en-US" altLang="zh-CN" sz="1100" b="1">
              <a:solidFill>
                <a:schemeClr val="bg1"/>
              </a:solidFill>
              <a:ea typeface="SimSun" pitchFamily="2" charset="-122"/>
            </a:endParaRPr>
          </a:p>
          <a:p>
            <a:pPr eaLnBrk="1" hangingPunct="1"/>
            <a:endParaRPr lang="en-US" altLang="zh-CN" sz="1100" b="1">
              <a:solidFill>
                <a:schemeClr val="bg1"/>
              </a:solidFill>
              <a:ea typeface="SimSun" pitchFamily="2" charset="-122"/>
            </a:endParaRPr>
          </a:p>
          <a:p>
            <a:pPr eaLnBrk="1" hangingPunct="1"/>
            <a:endParaRPr lang="en-US" altLang="en-US" sz="1100" b="1" i="1">
              <a:solidFill>
                <a:schemeClr val="bg1"/>
              </a:solidFill>
              <a:ea typeface="SimSun" pitchFamily="2" charset="-122"/>
            </a:endParaRPr>
          </a:p>
        </p:txBody>
      </p:sp>
      <p:sp>
        <p:nvSpPr>
          <p:cNvPr id="9"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夏娃</a:t>
            </a:r>
            <a:br>
              <a:rPr lang="en-US" altLang="ja-JP" sz="2000" b="1">
                <a:solidFill>
                  <a:schemeClr val="bg1"/>
                </a:solidFill>
                <a:ea typeface="SimSun" pitchFamily="2" charset="-122"/>
              </a:rPr>
            </a:br>
            <a:r>
              <a:rPr lang="en-US" altLang="ja-JP" sz="2000" b="1">
                <a:solidFill>
                  <a:schemeClr val="bg1"/>
                </a:solidFill>
                <a:ea typeface="SimSun" pitchFamily="2" charset="-122"/>
              </a:rPr>
              <a:t>(</a:t>
            </a:r>
            <a:r>
              <a:rPr lang="zh-CN" altLang="en-US" sz="2000" b="1">
                <a:solidFill>
                  <a:schemeClr val="bg1"/>
                </a:solidFill>
                <a:ea typeface="SimSun" pitchFamily="2" charset="-122"/>
              </a:rPr>
              <a:t>创</a:t>
            </a:r>
            <a:r>
              <a:rPr lang="en-US" altLang="ja-JP" sz="2000" b="1">
                <a:solidFill>
                  <a:schemeClr val="bg1"/>
                </a:solidFill>
                <a:ea typeface="SimSun" pitchFamily="2" charset="-122"/>
              </a:rPr>
              <a:t> 3)</a:t>
            </a:r>
            <a:endParaRPr lang="en-US" altLang="en-US" sz="1600" b="1" i="1">
              <a:solidFill>
                <a:schemeClr val="bg1"/>
              </a:solidFill>
              <a:ea typeface="SimSun" pitchFamily="2" charset="-122"/>
            </a:endParaRPr>
          </a:p>
        </p:txBody>
      </p:sp>
      <p:sp>
        <p:nvSpPr>
          <p:cNvPr id="10" name="Text Box 6"/>
          <p:cNvSpPr txBox="1">
            <a:spLocks noChangeArrowheads="1"/>
          </p:cNvSpPr>
          <p:nvPr/>
        </p:nvSpPr>
        <p:spPr bwMode="auto">
          <a:xfrm>
            <a:off x="2438400" y="2424113"/>
            <a:ext cx="2590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不讨神喜悦的</a:t>
            </a:r>
            <a:r>
              <a:rPr lang="en-US" altLang="en-US" sz="1800">
                <a:solidFill>
                  <a:srgbClr val="FFFFFF"/>
                </a:solidFill>
                <a:ea typeface="SimSun" pitchFamily="2" charset="-122"/>
              </a:rPr>
              <a:t>肉体私欲</a:t>
            </a:r>
            <a:r>
              <a:rPr lang="en-US" altLang="ja-JP" sz="1800">
                <a:solidFill>
                  <a:srgbClr val="FFFFFF"/>
                </a:solidFill>
                <a:ea typeface="SimSun" pitchFamily="2" charset="-122"/>
              </a:rPr>
              <a:t> </a:t>
            </a:r>
            <a:r>
              <a:rPr lang="en-US" altLang="ja-JP" sz="1800" b="1">
                <a:solidFill>
                  <a:srgbClr val="FFFFFF"/>
                </a:solidFill>
                <a:ea typeface="SimSun" pitchFamily="2" charset="-122"/>
              </a:rPr>
              <a:t>(</a:t>
            </a:r>
            <a:r>
              <a:rPr lang="zh-CN" altLang="en-US" sz="1800" b="1">
                <a:solidFill>
                  <a:srgbClr val="FFFFFF"/>
                </a:solidFill>
                <a:ea typeface="SimSun" pitchFamily="2" charset="-122"/>
              </a:rPr>
              <a:t>如婚外的性交，</a:t>
            </a:r>
            <a:r>
              <a:rPr lang="en-US" altLang="en-US" sz="1800">
                <a:solidFill>
                  <a:srgbClr val="FFFFFF"/>
                </a:solidFill>
                <a:ea typeface="SimSun" pitchFamily="2" charset="-122"/>
              </a:rPr>
              <a:t>暴食</a:t>
            </a:r>
            <a:r>
              <a:rPr lang="zh-CN" altLang="en-US" sz="1800">
                <a:solidFill>
                  <a:srgbClr val="FFFFFF"/>
                </a:solidFill>
                <a:ea typeface="SimSun" pitchFamily="2" charset="-122"/>
              </a:rPr>
              <a:t>）</a:t>
            </a:r>
            <a:endParaRPr lang="en-US" altLang="en-US" sz="1400" b="1" i="1">
              <a:solidFill>
                <a:srgbClr val="FFFFFF"/>
              </a:solidFill>
              <a:ea typeface="SimSun" pitchFamily="2" charset="-122"/>
            </a:endParaRPr>
          </a:p>
        </p:txBody>
      </p:sp>
      <p:sp>
        <p:nvSpPr>
          <p:cNvPr id="11"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那 棵 树 的 果 子 好 作 食 物</a:t>
            </a:r>
            <a:r>
              <a:rPr lang="en-US" altLang="ja-JP" sz="1800" b="1">
                <a:solidFill>
                  <a:srgbClr val="FFFFFF"/>
                </a:solidFill>
              </a:rPr>
              <a:t>”</a:t>
            </a:r>
            <a:endParaRPr lang="en-US" altLang="en-US" sz="1400" b="1" i="1">
              <a:solidFill>
                <a:srgbClr val="FFFFFF"/>
              </a:solidFill>
            </a:endParaRPr>
          </a:p>
        </p:txBody>
      </p:sp>
      <p:sp>
        <p:nvSpPr>
          <p:cNvPr id="12" name="Text Box 8"/>
          <p:cNvSpPr txBox="1">
            <a:spLocks noChangeArrowheads="1"/>
          </p:cNvSpPr>
          <p:nvPr/>
        </p:nvSpPr>
        <p:spPr bwMode="auto">
          <a:xfrm>
            <a:off x="2438400" y="3887788"/>
            <a:ext cx="2590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rPr>
              <a:t>贪</a:t>
            </a:r>
            <a:r>
              <a:rPr lang="zh-CN" altLang="en-US" sz="1800">
                <a:solidFill>
                  <a:srgbClr val="FFFFFF"/>
                </a:solidFill>
                <a:ea typeface="SimSun" pitchFamily="2" charset="-122"/>
              </a:rPr>
              <a:t>心，</a:t>
            </a:r>
            <a:r>
              <a:rPr lang="en-US" altLang="zh-CN" sz="1800">
                <a:solidFill>
                  <a:srgbClr val="FFFFFF"/>
                </a:solidFill>
                <a:ea typeface="SimSun" pitchFamily="2" charset="-122"/>
              </a:rPr>
              <a:t> </a:t>
            </a:r>
            <a:r>
              <a:rPr lang="zh-CN" altLang="en-US" sz="1800" b="1">
                <a:solidFill>
                  <a:srgbClr val="FFFFFF"/>
                </a:solidFill>
                <a:ea typeface="SimSun" pitchFamily="2" charset="-122"/>
              </a:rPr>
              <a:t>贪</a:t>
            </a:r>
            <a:r>
              <a:rPr lang="en-US" altLang="en-US" sz="1800">
                <a:solidFill>
                  <a:srgbClr val="FFFFFF"/>
                </a:solidFill>
                <a:ea typeface="SimSun" pitchFamily="2" charset="-122"/>
              </a:rPr>
              <a:t>恋</a:t>
            </a:r>
            <a:r>
              <a:rPr lang="en-US" altLang="ja-JP" sz="1800">
                <a:solidFill>
                  <a:srgbClr val="FFFFFF"/>
                </a:solidFill>
                <a:ea typeface="SimSun" pitchFamily="2" charset="-122"/>
              </a:rPr>
              <a:t> </a:t>
            </a:r>
            <a:r>
              <a:rPr lang="en-US" altLang="ja-JP" sz="1800" b="1">
                <a:solidFill>
                  <a:srgbClr val="FFFFFF"/>
                </a:solidFill>
                <a:ea typeface="SimSun" pitchFamily="2" charset="-122"/>
              </a:rPr>
              <a:t> (</a:t>
            </a:r>
            <a:r>
              <a:rPr lang="zh-CN" altLang="en-US" sz="1800" b="1">
                <a:solidFill>
                  <a:srgbClr val="FFFFFF"/>
                </a:solidFill>
                <a:ea typeface="SimSun" pitchFamily="2" charset="-122"/>
              </a:rPr>
              <a:t>第十条</a:t>
            </a:r>
            <a:r>
              <a:rPr lang="en-US" altLang="en-US" sz="1800">
                <a:solidFill>
                  <a:srgbClr val="FFFFFF"/>
                </a:solidFill>
                <a:ea typeface="SimSun" pitchFamily="2" charset="-122"/>
              </a:rPr>
              <a:t>律</a:t>
            </a:r>
            <a:r>
              <a:rPr lang="en-US" altLang="ja-JP" sz="1800">
                <a:solidFill>
                  <a:srgbClr val="FFFFFF"/>
                </a:solidFill>
                <a:ea typeface="SimSun" pitchFamily="2" charset="-122"/>
              </a:rPr>
              <a:t> </a:t>
            </a:r>
            <a:r>
              <a:rPr lang="en-US" altLang="en-US" sz="1800">
                <a:solidFill>
                  <a:srgbClr val="FFFFFF"/>
                </a:solidFill>
                <a:ea typeface="SimSun" pitchFamily="2" charset="-122"/>
              </a:rPr>
              <a:t>法</a:t>
            </a:r>
            <a:r>
              <a:rPr lang="zh-CN" altLang="en-US" sz="1800">
                <a:solidFill>
                  <a:srgbClr val="FFFFFF"/>
                </a:solidFill>
                <a:ea typeface="SimSun" pitchFamily="2" charset="-122"/>
              </a:rPr>
              <a:t>：</a:t>
            </a:r>
            <a:r>
              <a:rPr lang="en-US" altLang="en-US" sz="1800">
                <a:solidFill>
                  <a:srgbClr val="FFFFFF"/>
                </a:solidFill>
                <a:ea typeface="SimSun" pitchFamily="2" charset="-122"/>
              </a:rPr>
              <a:t>不</a:t>
            </a:r>
            <a:r>
              <a:rPr lang="en-US" altLang="ja-JP" sz="1800">
                <a:solidFill>
                  <a:srgbClr val="FFFFFF"/>
                </a:solidFill>
                <a:ea typeface="SimSun" pitchFamily="2" charset="-122"/>
              </a:rPr>
              <a:t> </a:t>
            </a:r>
            <a:r>
              <a:rPr lang="en-US" altLang="en-US" sz="1800">
                <a:solidFill>
                  <a:srgbClr val="FFFFFF"/>
                </a:solidFill>
                <a:ea typeface="SimSun" pitchFamily="2" charset="-122"/>
              </a:rPr>
              <a:t>可</a:t>
            </a:r>
            <a:r>
              <a:rPr lang="en-US" altLang="ja-JP" sz="1800">
                <a:solidFill>
                  <a:srgbClr val="FFFFFF"/>
                </a:solidFill>
                <a:ea typeface="SimSun" pitchFamily="2" charset="-122"/>
              </a:rPr>
              <a:t> </a:t>
            </a:r>
            <a:r>
              <a:rPr lang="en-US" altLang="en-US" sz="1800">
                <a:solidFill>
                  <a:srgbClr val="FFFFFF"/>
                </a:solidFill>
                <a:ea typeface="SimSun" pitchFamily="2" charset="-122"/>
              </a:rPr>
              <a:t>贪恋</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sp>
        <p:nvSpPr>
          <p:cNvPr id="13" name="Text Box 9"/>
          <p:cNvSpPr txBox="1">
            <a:spLocks noChangeArrowheads="1"/>
          </p:cNvSpPr>
          <p:nvPr/>
        </p:nvSpPr>
        <p:spPr bwMode="auto">
          <a:xfrm>
            <a:off x="5029200" y="3887788"/>
            <a:ext cx="190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a:t>
            </a:r>
            <a:r>
              <a:rPr lang="en-US" altLang="en-US" sz="1800">
                <a:solidFill>
                  <a:srgbClr val="FFFFFF"/>
                </a:solidFill>
                <a:ea typeface="SimSun" pitchFamily="2" charset="-122"/>
              </a:rPr>
              <a:t>悦 人 的 眼 目</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sp>
        <p:nvSpPr>
          <p:cNvPr id="14" name="Text Box 10"/>
          <p:cNvSpPr txBox="1">
            <a:spLocks noChangeArrowheads="1"/>
          </p:cNvSpPr>
          <p:nvPr/>
        </p:nvSpPr>
        <p:spPr bwMode="auto">
          <a:xfrm>
            <a:off x="2438400" y="4995863"/>
            <a:ext cx="2590800"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rPr>
              <a:t>骄 傲</a:t>
            </a:r>
            <a:r>
              <a:rPr lang="zh-CN" altLang="en-US" sz="1800">
                <a:solidFill>
                  <a:srgbClr val="FFFFFF"/>
                </a:solidFill>
                <a:ea typeface="SimSun" pitchFamily="2" charset="-122"/>
              </a:rPr>
              <a:t>与夸</a:t>
            </a:r>
            <a:r>
              <a:rPr lang="zh-CN" altLang="en-US" sz="1800" b="1">
                <a:solidFill>
                  <a:srgbClr val="FFFFFF"/>
                </a:solidFill>
                <a:ea typeface="SimSun" pitchFamily="2" charset="-122"/>
              </a:rPr>
              <a:t>耀</a:t>
            </a:r>
            <a:r>
              <a:rPr lang="en-US" altLang="ja-JP" sz="1800" b="1">
                <a:solidFill>
                  <a:srgbClr val="FFFFFF"/>
                </a:solidFill>
                <a:ea typeface="SimSun" pitchFamily="2" charset="-122"/>
              </a:rPr>
              <a:t>:</a:t>
            </a: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事业</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地位</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属世得优</a:t>
            </a:r>
            <a:r>
              <a:rPr lang="en-US" altLang="en-US" sz="1800">
                <a:solidFill>
                  <a:srgbClr val="FFFFFF"/>
                </a:solidFill>
                <a:ea typeface="SimSun" pitchFamily="2" charset="-122"/>
              </a:rPr>
              <a:t>势</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等等。。。。</a:t>
            </a:r>
            <a:endParaRPr lang="en-US" altLang="en-US" sz="1400" b="1" i="1">
              <a:solidFill>
                <a:srgbClr val="FFFFFF"/>
              </a:solidFill>
              <a:ea typeface="SimSun" pitchFamily="2" charset="-122"/>
            </a:endParaRPr>
          </a:p>
        </p:txBody>
      </p:sp>
      <p:sp>
        <p:nvSpPr>
          <p:cNvPr id="15" name="Text Box 11"/>
          <p:cNvSpPr txBox="1">
            <a:spLocks noChangeArrowheads="1"/>
          </p:cNvSpPr>
          <p:nvPr/>
        </p:nvSpPr>
        <p:spPr bwMode="auto">
          <a:xfrm>
            <a:off x="5029200" y="4995863"/>
            <a:ext cx="18288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使 人 有 智 慧</a:t>
            </a:r>
            <a:r>
              <a:rPr lang="en-US" altLang="ja-JP" sz="1800" b="1">
                <a:solidFill>
                  <a:srgbClr val="FFFFFF"/>
                </a:solidFill>
              </a:rPr>
              <a:t>”</a:t>
            </a:r>
            <a:endParaRPr lang="en-US" altLang="en-US" sz="1400" b="1" i="1">
              <a:solidFill>
                <a:srgbClr val="FFFFFF"/>
              </a:solidFill>
            </a:endParaRPr>
          </a:p>
        </p:txBody>
      </p:sp>
      <p:sp>
        <p:nvSpPr>
          <p:cNvPr id="16" name="Text Box 13"/>
          <p:cNvSpPr txBox="1">
            <a:spLocks noChangeArrowheads="1"/>
          </p:cNvSpPr>
          <p:nvPr/>
        </p:nvSpPr>
        <p:spPr bwMode="auto">
          <a:xfrm>
            <a:off x="381000" y="1565275"/>
            <a:ext cx="2133600" cy="73818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属世</a:t>
            </a:r>
            <a:r>
              <a:rPr lang="en-US" altLang="ja-JP" sz="2000" b="1">
                <a:solidFill>
                  <a:schemeClr val="bg1"/>
                </a:solidFill>
                <a:ea typeface="SimSun" pitchFamily="2" charset="-122"/>
              </a:rPr>
              <a:t> </a:t>
            </a:r>
            <a:br>
              <a:rPr lang="en-US" altLang="ja-JP" sz="2000" b="1">
                <a:solidFill>
                  <a:schemeClr val="bg1"/>
                </a:solidFill>
                <a:ea typeface="SimSun" pitchFamily="2" charset="-122"/>
              </a:rPr>
            </a:br>
            <a:r>
              <a:rPr lang="zh-CN" altLang="en-US" sz="1400" b="1">
                <a:solidFill>
                  <a:schemeClr val="bg1"/>
                </a:solidFill>
                <a:ea typeface="SimSun" pitchFamily="2" charset="-122"/>
              </a:rPr>
              <a:t>约翰一书二章十五十六节</a:t>
            </a:r>
            <a:endParaRPr lang="en-US" altLang="zh-CN" sz="1400" b="1">
              <a:solidFill>
                <a:schemeClr val="bg1"/>
              </a:solidFill>
              <a:cs typeface="Times New Roman" pitchFamily="18" charset="0"/>
            </a:endParaRPr>
          </a:p>
          <a:p>
            <a:pPr eaLnBrk="1" hangingPunct="1"/>
            <a:endParaRPr lang="en-US" altLang="en-US" sz="800" b="1" i="1">
              <a:solidFill>
                <a:schemeClr val="bg1"/>
              </a:solidFill>
              <a:cs typeface="Times New Roman" pitchFamily="18" charset="0"/>
            </a:endParaRPr>
          </a:p>
        </p:txBody>
      </p:sp>
      <p:sp>
        <p:nvSpPr>
          <p:cNvPr id="17" name="Text Box 14"/>
          <p:cNvSpPr txBox="1">
            <a:spLocks noChangeArrowheads="1"/>
          </p:cNvSpPr>
          <p:nvPr/>
        </p:nvSpPr>
        <p:spPr bwMode="auto">
          <a:xfrm>
            <a:off x="457200" y="2424113"/>
            <a:ext cx="2057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chemeClr val="bg1"/>
                </a:solidFill>
              </a:rPr>
              <a:t>“</a:t>
            </a:r>
            <a:r>
              <a:rPr lang="en-US" altLang="en-US" sz="1800">
                <a:solidFill>
                  <a:srgbClr val="FFFFFF"/>
                </a:solidFill>
              </a:rPr>
              <a:t>肉 体 的 情 欲</a:t>
            </a:r>
            <a:r>
              <a:rPr lang="en-US" altLang="ja-JP" sz="1800" b="1">
                <a:solidFill>
                  <a:srgbClr val="FFFFFF"/>
                </a:solidFill>
              </a:rPr>
              <a:t>”</a:t>
            </a:r>
            <a:endParaRPr lang="en-US" altLang="en-US" sz="1400" b="1" i="1">
              <a:solidFill>
                <a:srgbClr val="FFFFFF"/>
              </a:solidFill>
            </a:endParaRPr>
          </a:p>
        </p:txBody>
      </p:sp>
      <p:sp>
        <p:nvSpPr>
          <p:cNvPr id="18" name="Text Box 15"/>
          <p:cNvSpPr txBox="1">
            <a:spLocks noChangeArrowheads="1"/>
          </p:cNvSpPr>
          <p:nvPr/>
        </p:nvSpPr>
        <p:spPr bwMode="auto">
          <a:xfrm>
            <a:off x="457200" y="3887788"/>
            <a:ext cx="2057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rPr>
              <a:t>“</a:t>
            </a:r>
            <a:r>
              <a:rPr lang="en-US" altLang="en-US" sz="2000">
                <a:solidFill>
                  <a:srgbClr val="FFFFFF"/>
                </a:solidFill>
              </a:rPr>
              <a:t>眼 目 的 情 欲</a:t>
            </a:r>
            <a:r>
              <a:rPr lang="en-US" altLang="ja-JP" sz="2000" b="1">
                <a:solidFill>
                  <a:srgbClr val="FFFFFF"/>
                </a:solidFill>
              </a:rPr>
              <a:t>”</a:t>
            </a:r>
            <a:endParaRPr lang="en-US" altLang="en-US" sz="2000" b="1">
              <a:solidFill>
                <a:srgbClr val="FFFFFF"/>
              </a:solidFill>
            </a:endParaRPr>
          </a:p>
        </p:txBody>
      </p:sp>
      <p:sp>
        <p:nvSpPr>
          <p:cNvPr id="19" name="Text Box 16"/>
          <p:cNvSpPr txBox="1">
            <a:spLocks noChangeArrowheads="1"/>
          </p:cNvSpPr>
          <p:nvPr/>
        </p:nvSpPr>
        <p:spPr bwMode="auto">
          <a:xfrm>
            <a:off x="457200" y="4995863"/>
            <a:ext cx="2057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今 生 的 骄 傲</a:t>
            </a:r>
            <a:r>
              <a:rPr lang="en-US" altLang="ja-JP" sz="1800" b="1">
                <a:solidFill>
                  <a:srgbClr val="FFFFFF"/>
                </a:solidFill>
              </a:rPr>
              <a:t>”</a:t>
            </a:r>
            <a:endParaRPr lang="en-US" altLang="en-US" sz="1800" b="1">
              <a:solidFill>
                <a:srgbClr val="FFFFFF"/>
              </a:solidFill>
            </a:endParaRPr>
          </a:p>
        </p:txBody>
      </p:sp>
      <p:sp>
        <p:nvSpPr>
          <p:cNvPr id="20"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基督</a:t>
            </a:r>
            <a:r>
              <a:rPr lang="en-US" altLang="ja-JP" sz="2000" b="1">
                <a:solidFill>
                  <a:schemeClr val="bg1"/>
                </a:solidFill>
                <a:ea typeface="SimSun" pitchFamily="2" charset="-122"/>
              </a:rPr>
              <a:t> </a:t>
            </a:r>
            <a:br>
              <a:rPr lang="en-US" altLang="ja-JP" sz="2000" b="1">
                <a:solidFill>
                  <a:schemeClr val="bg1"/>
                </a:solidFill>
                <a:ea typeface="SimSun" pitchFamily="2" charset="-122"/>
              </a:rPr>
            </a:br>
            <a:r>
              <a:rPr lang="en-US" altLang="ja-JP" sz="2000" b="1">
                <a:solidFill>
                  <a:schemeClr val="bg1"/>
                </a:solidFill>
                <a:ea typeface="SimSun" pitchFamily="2" charset="-122"/>
              </a:rPr>
              <a:t>(</a:t>
            </a:r>
            <a:r>
              <a:rPr lang="zh-CN" altLang="en-US" sz="2000" b="1">
                <a:solidFill>
                  <a:schemeClr val="bg1"/>
                </a:solidFill>
                <a:ea typeface="SimSun" pitchFamily="2" charset="-122"/>
              </a:rPr>
              <a:t>马太</a:t>
            </a:r>
            <a:r>
              <a:rPr lang="en-US" altLang="ja-JP" sz="2000" b="1">
                <a:solidFill>
                  <a:schemeClr val="bg1"/>
                </a:solidFill>
                <a:ea typeface="SimSun" pitchFamily="2" charset="-122"/>
              </a:rPr>
              <a:t> 4)</a:t>
            </a:r>
            <a:endParaRPr lang="en-US" altLang="en-US" sz="1600" b="1" i="1">
              <a:solidFill>
                <a:schemeClr val="bg1"/>
              </a:solidFill>
              <a:ea typeface="SimSun" pitchFamily="2" charset="-122"/>
            </a:endParaRPr>
          </a:p>
        </p:txBody>
      </p:sp>
      <p:sp>
        <p:nvSpPr>
          <p:cNvPr id="21" name="Text Box 18"/>
          <p:cNvSpPr txBox="1">
            <a:spLocks noChangeArrowheads="1"/>
          </p:cNvSpPr>
          <p:nvPr/>
        </p:nvSpPr>
        <p:spPr bwMode="auto">
          <a:xfrm>
            <a:off x="6781800" y="2424113"/>
            <a:ext cx="21050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latin typeface="MS PGothic" pitchFamily="34" charset="-128"/>
              </a:rPr>
              <a:t>石 头 变 成 食 物</a:t>
            </a:r>
            <a:endParaRPr lang="en-US" altLang="en-US" sz="1400" b="1" i="1">
              <a:solidFill>
                <a:srgbClr val="FFFFFF"/>
              </a:solidFill>
              <a:latin typeface="MS PGothic" pitchFamily="34" charset="-128"/>
            </a:endParaRPr>
          </a:p>
        </p:txBody>
      </p:sp>
      <p:sp>
        <p:nvSpPr>
          <p:cNvPr id="22" name="Text Box 19"/>
          <p:cNvSpPr txBox="1">
            <a:spLocks noChangeArrowheads="1"/>
          </p:cNvSpPr>
          <p:nvPr/>
        </p:nvSpPr>
        <p:spPr bwMode="auto">
          <a:xfrm>
            <a:off x="6781800" y="3887788"/>
            <a:ext cx="2105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拥有</a:t>
            </a:r>
            <a:r>
              <a:rPr lang="en-US" altLang="en-US" sz="1800">
                <a:solidFill>
                  <a:srgbClr val="FFFFFF"/>
                </a:solidFill>
                <a:ea typeface="SimSun" pitchFamily="2" charset="-122"/>
              </a:rPr>
              <a:t>世</a:t>
            </a:r>
            <a:r>
              <a:rPr lang="en-US" altLang="ja-JP" sz="1800">
                <a:solidFill>
                  <a:srgbClr val="FFFFFF"/>
                </a:solidFill>
                <a:ea typeface="SimSun" pitchFamily="2" charset="-122"/>
              </a:rPr>
              <a:t> </a:t>
            </a:r>
            <a:r>
              <a:rPr lang="en-US" altLang="en-US" sz="1800">
                <a:solidFill>
                  <a:srgbClr val="FFFFFF"/>
                </a:solidFill>
                <a:ea typeface="SimSun" pitchFamily="2" charset="-122"/>
              </a:rPr>
              <a:t>上的</a:t>
            </a:r>
            <a:r>
              <a:rPr lang="en-US" altLang="ja-JP" sz="1800">
                <a:solidFill>
                  <a:srgbClr val="FFFFFF"/>
                </a:solidFill>
                <a:ea typeface="SimSun" pitchFamily="2" charset="-122"/>
              </a:rPr>
              <a:t> </a:t>
            </a:r>
            <a:r>
              <a:rPr lang="en-US" altLang="en-US" sz="1800">
                <a:solidFill>
                  <a:srgbClr val="FFFFFF"/>
                </a:solidFill>
                <a:ea typeface="SimSun" pitchFamily="2" charset="-122"/>
              </a:rPr>
              <a:t>万</a:t>
            </a:r>
            <a:r>
              <a:rPr lang="en-US" altLang="ja-JP" sz="1800">
                <a:solidFill>
                  <a:srgbClr val="FFFFFF"/>
                </a:solidFill>
                <a:ea typeface="SimSun" pitchFamily="2" charset="-122"/>
              </a:rPr>
              <a:t> </a:t>
            </a:r>
            <a:r>
              <a:rPr lang="en-US" altLang="en-US" sz="1800">
                <a:solidFill>
                  <a:srgbClr val="FFFFFF"/>
                </a:solidFill>
                <a:ea typeface="SimSun" pitchFamily="2" charset="-122"/>
              </a:rPr>
              <a:t>国</a:t>
            </a:r>
            <a:r>
              <a:rPr lang="en-US" altLang="ja-JP" sz="1800">
                <a:solidFill>
                  <a:srgbClr val="FFFFFF"/>
                </a:solidFill>
                <a:ea typeface="SimSun" pitchFamily="2" charset="-122"/>
              </a:rPr>
              <a:t> </a:t>
            </a:r>
            <a:r>
              <a:rPr lang="en-US" altLang="en-US" sz="1800">
                <a:solidFill>
                  <a:srgbClr val="FFFFFF"/>
                </a:solidFill>
                <a:ea typeface="SimSun" pitchFamily="2" charset="-122"/>
              </a:rPr>
              <a:t>与</a:t>
            </a:r>
            <a:r>
              <a:rPr lang="en-US" altLang="ja-JP" sz="1800">
                <a:solidFill>
                  <a:srgbClr val="FFFFFF"/>
                </a:solidFill>
                <a:ea typeface="SimSun" pitchFamily="2" charset="-122"/>
              </a:rPr>
              <a:t> </a:t>
            </a:r>
            <a:r>
              <a:rPr lang="en-US" altLang="en-US" sz="1800">
                <a:solidFill>
                  <a:srgbClr val="FFFFFF"/>
                </a:solidFill>
                <a:ea typeface="SimSun" pitchFamily="2" charset="-122"/>
              </a:rPr>
              <a:t>万</a:t>
            </a:r>
            <a:r>
              <a:rPr lang="en-US" altLang="ja-JP" sz="1800">
                <a:solidFill>
                  <a:srgbClr val="FFFFFF"/>
                </a:solidFill>
                <a:ea typeface="SimSun" pitchFamily="2" charset="-122"/>
              </a:rPr>
              <a:t> </a:t>
            </a:r>
            <a:r>
              <a:rPr lang="en-US" altLang="en-US" sz="1800">
                <a:solidFill>
                  <a:srgbClr val="FFFFFF"/>
                </a:solidFill>
                <a:ea typeface="SimSun" pitchFamily="2" charset="-122"/>
              </a:rPr>
              <a:t>国</a:t>
            </a:r>
            <a:r>
              <a:rPr lang="en-US" altLang="ja-JP" sz="1800">
                <a:solidFill>
                  <a:srgbClr val="FFFFFF"/>
                </a:solidFill>
                <a:ea typeface="SimSun" pitchFamily="2" charset="-122"/>
              </a:rPr>
              <a:t> </a:t>
            </a:r>
            <a:r>
              <a:rPr lang="en-US" altLang="en-US" sz="1800">
                <a:solidFill>
                  <a:srgbClr val="FFFFFF"/>
                </a:solidFill>
                <a:ea typeface="SimSun" pitchFamily="2" charset="-122"/>
              </a:rPr>
              <a:t>的</a:t>
            </a:r>
            <a:r>
              <a:rPr lang="en-US" altLang="ja-JP" sz="1800">
                <a:solidFill>
                  <a:srgbClr val="FFFFFF"/>
                </a:solidFill>
                <a:ea typeface="SimSun" pitchFamily="2" charset="-122"/>
              </a:rPr>
              <a:t> </a:t>
            </a:r>
            <a:r>
              <a:rPr lang="en-US" altLang="en-US" sz="1800">
                <a:solidFill>
                  <a:srgbClr val="FFFFFF"/>
                </a:solidFill>
                <a:ea typeface="SimSun" pitchFamily="2" charset="-122"/>
              </a:rPr>
              <a:t>荣</a:t>
            </a:r>
            <a:r>
              <a:rPr lang="en-US" altLang="ja-JP" sz="1800">
                <a:solidFill>
                  <a:srgbClr val="FFFFFF"/>
                </a:solidFill>
                <a:ea typeface="SimSun" pitchFamily="2" charset="-122"/>
              </a:rPr>
              <a:t> </a:t>
            </a:r>
            <a:r>
              <a:rPr lang="en-US" altLang="en-US" sz="1800">
                <a:solidFill>
                  <a:srgbClr val="FFFFFF"/>
                </a:solidFill>
                <a:ea typeface="SimSun" pitchFamily="2" charset="-122"/>
              </a:rPr>
              <a:t>华</a:t>
            </a:r>
            <a:endParaRPr lang="en-US" altLang="en-US" sz="1400" b="1" i="1">
              <a:solidFill>
                <a:srgbClr val="FFFFFF"/>
              </a:solidFill>
              <a:ea typeface="SimSun" pitchFamily="2" charset="-122"/>
            </a:endParaRPr>
          </a:p>
        </p:txBody>
      </p:sp>
      <p:sp>
        <p:nvSpPr>
          <p:cNvPr id="23" name="Text Box 20"/>
          <p:cNvSpPr txBox="1">
            <a:spLocks noChangeArrowheads="1"/>
          </p:cNvSpPr>
          <p:nvPr/>
        </p:nvSpPr>
        <p:spPr bwMode="auto">
          <a:xfrm>
            <a:off x="6781800" y="4995863"/>
            <a:ext cx="2105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b="1">
                <a:solidFill>
                  <a:srgbClr val="FFFFFF"/>
                </a:solidFill>
                <a:ea typeface="SimSun" pitchFamily="2" charset="-122"/>
              </a:rPr>
              <a:t>人所段定</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a:t>
            </a:r>
            <a:r>
              <a:rPr lang="zh-CN" altLang="en-US" sz="1800" b="1">
                <a:solidFill>
                  <a:srgbClr val="FFFFFF"/>
                </a:solidFill>
                <a:ea typeface="SimSun" pitchFamily="2" charset="-122"/>
              </a:rPr>
              <a:t>从</a:t>
            </a:r>
            <a:r>
              <a:rPr lang="en-US" altLang="en-US" sz="1800">
                <a:solidFill>
                  <a:srgbClr val="FFFFFF"/>
                </a:solidFill>
                <a:ea typeface="SimSun" pitchFamily="2" charset="-122"/>
              </a:rPr>
              <a:t>殿</a:t>
            </a:r>
            <a:r>
              <a:rPr lang="en-US" altLang="ja-JP" sz="1800">
                <a:solidFill>
                  <a:srgbClr val="FFFFFF"/>
                </a:solidFill>
                <a:ea typeface="SimSun" pitchFamily="2" charset="-122"/>
              </a:rPr>
              <a:t> </a:t>
            </a:r>
            <a:r>
              <a:rPr lang="en-US" altLang="en-US" sz="1800">
                <a:solidFill>
                  <a:srgbClr val="FFFFFF"/>
                </a:solidFill>
                <a:ea typeface="SimSun" pitchFamily="2" charset="-122"/>
              </a:rPr>
              <a:t>顶跳下去</a:t>
            </a:r>
            <a:r>
              <a:rPr lang="en-US" altLang="ja-JP" sz="1800">
                <a:solidFill>
                  <a:srgbClr val="FFFFFF"/>
                </a:solidFill>
                <a:ea typeface="SimSun" pitchFamily="2" charset="-122"/>
              </a:rPr>
              <a:t>”</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pic>
        <p:nvPicPr>
          <p:cNvPr id="39956" name="Picture 3" descr="0-8091-411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fltVal val="0"/>
                                          </p:val>
                                        </p:tav>
                                        <p:tav tm="100000">
                                          <p:val>
                                            <p:strVal val="#ppt_w"/>
                                          </p:val>
                                        </p:tav>
                                      </p:tavLst>
                                    </p:anim>
                                    <p:anim calcmode="lin" valueType="num">
                                      <p:cBhvr>
                                        <p:cTn id="84" dur="1000" fill="hold"/>
                                        <p:tgtEl>
                                          <p:spTgt spid="21"/>
                                        </p:tgtEl>
                                        <p:attrNameLst>
                                          <p:attrName>ppt_h</p:attrName>
                                        </p:attrNameLst>
                                      </p:cBhvr>
                                      <p:tavLst>
                                        <p:tav tm="0">
                                          <p:val>
                                            <p:fltVal val="0"/>
                                          </p:val>
                                        </p:tav>
                                        <p:tav tm="100000">
                                          <p:val>
                                            <p:strVal val="#ppt_h"/>
                                          </p:val>
                                        </p:tav>
                                      </p:tavLst>
                                    </p:anim>
                                    <p:anim calcmode="lin" valueType="num">
                                      <p:cBhvr>
                                        <p:cTn id="85"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1000" fill="hold"/>
                                        <p:tgtEl>
                                          <p:spTgt spid="22"/>
                                        </p:tgtEl>
                                        <p:attrNameLst>
                                          <p:attrName>ppt_w</p:attrName>
                                        </p:attrNameLst>
                                      </p:cBhvr>
                                      <p:tavLst>
                                        <p:tav tm="0">
                                          <p:val>
                                            <p:fltVal val="0"/>
                                          </p:val>
                                        </p:tav>
                                        <p:tav tm="100000">
                                          <p:val>
                                            <p:strVal val="#ppt_w"/>
                                          </p:val>
                                        </p:tav>
                                      </p:tavLst>
                                    </p:anim>
                                    <p:anim calcmode="lin" valueType="num">
                                      <p:cBhvr>
                                        <p:cTn id="92" dur="1000" fill="hold"/>
                                        <p:tgtEl>
                                          <p:spTgt spid="22"/>
                                        </p:tgtEl>
                                        <p:attrNameLst>
                                          <p:attrName>ppt_h</p:attrName>
                                        </p:attrNameLst>
                                      </p:cBhvr>
                                      <p:tavLst>
                                        <p:tav tm="0">
                                          <p:val>
                                            <p:fltVal val="0"/>
                                          </p:val>
                                        </p:tav>
                                        <p:tav tm="100000">
                                          <p:val>
                                            <p:strVal val="#ppt_h"/>
                                          </p:val>
                                        </p:tav>
                                      </p:tavLst>
                                    </p:anim>
                                    <p:anim calcmode="lin" valueType="num">
                                      <p:cBhvr>
                                        <p:cTn id="9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1000" fill="hold"/>
                                        <p:tgtEl>
                                          <p:spTgt spid="23"/>
                                        </p:tgtEl>
                                        <p:attrNameLst>
                                          <p:attrName>ppt_w</p:attrName>
                                        </p:attrNameLst>
                                      </p:cBhvr>
                                      <p:tavLst>
                                        <p:tav tm="0">
                                          <p:val>
                                            <p:fltVal val="0"/>
                                          </p:val>
                                        </p:tav>
                                        <p:tav tm="100000">
                                          <p:val>
                                            <p:strVal val="#ppt_w"/>
                                          </p:val>
                                        </p:tav>
                                      </p:tavLst>
                                    </p:anim>
                                    <p:anim calcmode="lin" valueType="num">
                                      <p:cBhvr>
                                        <p:cTn id="100" dur="1000" fill="hold"/>
                                        <p:tgtEl>
                                          <p:spTgt spid="23"/>
                                        </p:tgtEl>
                                        <p:attrNameLst>
                                          <p:attrName>ppt_h</p:attrName>
                                        </p:attrNameLst>
                                      </p:cBhvr>
                                      <p:tavLst>
                                        <p:tav tm="0">
                                          <p:val>
                                            <p:fltVal val="0"/>
                                          </p:val>
                                        </p:tav>
                                        <p:tav tm="100000">
                                          <p:val>
                                            <p:strVal val="#ppt_h"/>
                                          </p:val>
                                        </p:tav>
                                      </p:tavLst>
                                    </p:anim>
                                    <p:anim calcmode="lin" valueType="num">
                                      <p:cBhvr>
                                        <p:cTn id="10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8" grpId="0"/>
      <p:bldP spid="19" grpId="0"/>
      <p:bldP spid="20" grpId="0" animBg="1"/>
      <p:bldP spid="2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err="1">
                <a:ln>
                  <a:noFill/>
                </a:ln>
                <a:solidFill>
                  <a:srgbClr val="FFFF00"/>
                </a:solidFill>
                <a:effectLst>
                  <a:outerShdw blurRad="288925" dist="127000" dir="2700000" algn="tl" rotWithShape="0">
                    <a:srgbClr val="000000">
                      <a:alpha val="43000"/>
                    </a:srgbClr>
                  </a:outerShdw>
                </a:effectLst>
                <a:uLnTx/>
                <a:uFillTx/>
                <a:latin typeface="Arial"/>
                <a:ea typeface="ＭＳ Ｐゴシック" charset="0"/>
                <a:cs typeface="Arial"/>
              </a:rPr>
              <a:t>欺骗</a:t>
            </a: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 </a:t>
            </a:r>
            <a:b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err="1">
                <a:ln>
                  <a:noFill/>
                </a:ln>
                <a:solidFill>
                  <a:srgbClr val="FFFF00"/>
                </a:solidFill>
                <a:effectLst>
                  <a:outerShdw blurRad="288925" dist="127000" dir="2700000" algn="tl" rotWithShape="0">
                    <a:srgbClr val="000000">
                      <a:alpha val="43000"/>
                    </a:srgbClr>
                  </a:outerShdw>
                </a:effectLst>
                <a:uLnTx/>
                <a:uFillTx/>
                <a:latin typeface="Arial"/>
                <a:ea typeface="ＭＳ Ｐゴシック" charset="0"/>
                <a:cs typeface="Arial"/>
              </a:rPr>
              <a:t>世俗</a:t>
            </a:r>
            <a:b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避免两种妨碍顺服的障碍，以对抗早期的诺斯替主义（</a:t>
            </a:r>
            <a:r>
              <a:rPr kumimoji="0" lang="en-US" altLang="zh-CN"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2:15-29</a:t>
            </a:r>
            <a:r>
              <a:rPr kumimoji="0" lang="zh-CN" alt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a:t>
            </a:r>
          </a:p>
        </p:txBody>
      </p:sp>
    </p:spTree>
    <p:extLst>
      <p:ext uri="{BB962C8B-B14F-4D97-AF65-F5344CB8AC3E}">
        <p14:creationId xmlns:p14="http://schemas.microsoft.com/office/powerpoint/2010/main" val="1917653757"/>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18</a:t>
            </a:r>
            <a:r>
              <a:rPr lang="zh-CN" altLang="en-US" sz="3200" b="1" dirty="0">
                <a:effectLst>
                  <a:glow rad="127000">
                    <a:schemeClr val="tx1"/>
                  </a:glow>
                </a:effectLst>
                <a:latin typeface="Arial" charset="0"/>
                <a:ea typeface="ＭＳ Ｐゴシック" charset="0"/>
                <a:cs typeface="ＭＳ Ｐゴシック" charset="0"/>
              </a:rPr>
              <a:t>孩子们，现在是末世的时候了。你们听过敌基督者要来，现在已经有不少敌基督起来了；因此我们就知道这是末世的时候了。</a:t>
            </a:r>
            <a:r>
              <a:rPr lang="en-US" altLang="zh-CN" sz="3200" b="1"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他们从我们中间离去，这就表明他们是不属于我们的。其实他们并不属于我们，如果真的属于我们，就一定会留在我们中间。 </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约翰一书</a:t>
            </a:r>
            <a:r>
              <a:rPr lang="en-US" sz="3200" b="1" dirty="0">
                <a:effectLst>
                  <a:glow rad="127000">
                    <a:schemeClr val="tx1"/>
                  </a:glow>
                </a:effectLst>
                <a:latin typeface="Arial" charset="0"/>
                <a:ea typeface="ＭＳ Ｐゴシック" charset="0"/>
                <a:cs typeface="ＭＳ Ｐゴシック" charset="0"/>
              </a:rPr>
              <a:t> 2:18-19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556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sz="3600" baseline="30000" dirty="0">
                <a:latin typeface="Arial"/>
                <a:cs typeface="Arial"/>
              </a:rPr>
              <a:t>"</a:t>
            </a:r>
            <a:r>
              <a:rPr lang="zh-CN" altLang="en-US" sz="3600" dirty="0">
                <a:latin typeface="Arial"/>
                <a:ea typeface="+mn-ea"/>
                <a:cs typeface="Arial"/>
              </a:rPr>
              <a:t>你们从那圣者</a:t>
            </a:r>
            <a:r>
              <a:rPr lang="zh-CN" altLang="en-US" sz="3600" dirty="0">
                <a:solidFill>
                  <a:srgbClr val="FFFF00"/>
                </a:solidFill>
                <a:latin typeface="Arial"/>
                <a:ea typeface="+mn-ea"/>
                <a:cs typeface="Arial"/>
              </a:rPr>
              <a:t>得着膏抹</a:t>
            </a:r>
            <a:r>
              <a:rPr lang="zh-CN" altLang="en-US" sz="3600" dirty="0">
                <a:latin typeface="Arial"/>
                <a:ea typeface="+mn-ea"/>
                <a:cs typeface="Arial"/>
              </a:rPr>
              <a:t>，这是你们都知道的。</a:t>
            </a:r>
            <a:r>
              <a:rPr lang="en-US" sz="3600" dirty="0">
                <a:latin typeface="Arial"/>
                <a:ea typeface="+mn-ea"/>
                <a:cs typeface="Arial"/>
              </a:rPr>
              <a:t>…</a:t>
            </a:r>
            <a:r>
              <a:rPr lang="en-US" sz="3600" baseline="30000" dirty="0">
                <a:latin typeface="Arial"/>
                <a:cs typeface="Arial"/>
              </a:rPr>
              <a:t>27</a:t>
            </a:r>
            <a:r>
              <a:rPr lang="zh-CN" altLang="en-US" sz="3600" dirty="0">
                <a:solidFill>
                  <a:srgbClr val="FFFF00"/>
                </a:solidFill>
                <a:latin typeface="Arial"/>
                <a:cs typeface="Arial"/>
              </a:rPr>
              <a:t>你们既然在你们里面有从主领受的膏抹，</a:t>
            </a:r>
            <a:r>
              <a:rPr lang="zh-CN" altLang="en-US" sz="3600" dirty="0">
                <a:latin typeface="Arial"/>
                <a:cs typeface="Arial"/>
              </a:rPr>
              <a:t>就不需要别人教导你们了，因为在一切事上有主的膏抹教导你们；这膏抹是真的，不是假的，你们应该按着他所教导的住在他里面。</a:t>
            </a:r>
            <a:r>
              <a:rPr lang="ru-RU" sz="3600" dirty="0">
                <a:latin typeface="Arial"/>
                <a:cs typeface="Arial"/>
              </a:rPr>
              <a:t>"</a:t>
            </a:r>
            <a:r>
              <a:rPr lang="en-US" sz="3600" dirty="0">
                <a:latin typeface="Arial"/>
                <a:cs typeface="Arial"/>
              </a:rPr>
              <a:t> (</a:t>
            </a:r>
            <a:r>
              <a:rPr lang="en-US" sz="3600" dirty="0" err="1">
                <a:latin typeface="Arial"/>
                <a:cs typeface="Arial"/>
              </a:rPr>
              <a:t>约翰一书</a:t>
            </a:r>
            <a:r>
              <a:rPr lang="en-US" sz="3600" dirty="0">
                <a:latin typeface="Arial"/>
                <a:cs typeface="Arial"/>
              </a:rPr>
              <a:t> 2:20, 27, CUV)</a:t>
            </a:r>
            <a:endParaRPr lang="en-US" sz="3600"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40035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恩膏和内住的分别在于它们不同的目的。</a:t>
            </a:r>
            <a:r>
              <a:rPr lang="en-US" dirty="0">
                <a:latin typeface="Arial"/>
                <a:cs typeface="Arial"/>
              </a:rPr>
              <a:t> </a:t>
            </a:r>
            <a:r>
              <a:rPr lang="zh-CN" altLang="en-US" dirty="0">
                <a:solidFill>
                  <a:srgbClr val="FFFF00"/>
                </a:solidFill>
                <a:latin typeface="Arial"/>
                <a:cs typeface="Arial"/>
              </a:rPr>
              <a:t>内住</a:t>
            </a:r>
            <a:r>
              <a:rPr lang="en-US" dirty="0">
                <a:latin typeface="Arial"/>
                <a:cs typeface="Arial"/>
              </a:rPr>
              <a:t> </a:t>
            </a:r>
            <a:r>
              <a:rPr lang="zh-CN" altLang="en-US" dirty="0">
                <a:latin typeface="Arial"/>
                <a:cs typeface="Arial"/>
              </a:rPr>
              <a:t>带来神的</a:t>
            </a:r>
            <a:r>
              <a:rPr lang="en-US" dirty="0">
                <a:latin typeface="Arial"/>
                <a:cs typeface="Arial"/>
              </a:rPr>
              <a:t> </a:t>
            </a:r>
            <a:r>
              <a:rPr lang="zh-CN" altLang="en-US" dirty="0">
                <a:solidFill>
                  <a:srgbClr val="FFFF00"/>
                </a:solidFill>
                <a:latin typeface="Arial"/>
                <a:cs typeface="Arial"/>
              </a:rPr>
              <a:t>同在</a:t>
            </a:r>
            <a:r>
              <a:rPr lang="en-US" dirty="0">
                <a:latin typeface="Arial"/>
                <a:cs typeface="Arial"/>
              </a:rPr>
              <a:t> </a:t>
            </a:r>
            <a:r>
              <a:rPr lang="zh-CN" altLang="en-US" dirty="0">
                <a:latin typeface="Arial"/>
                <a:cs typeface="Arial"/>
              </a:rPr>
              <a:t>在信徒的生命里</a:t>
            </a:r>
            <a:r>
              <a:rPr lang="en-US" dirty="0">
                <a:latin typeface="Arial"/>
                <a:cs typeface="Arial"/>
              </a:rPr>
              <a:t>.   </a:t>
            </a:r>
            <a:r>
              <a:rPr lang="zh-CN" altLang="en-US" dirty="0">
                <a:solidFill>
                  <a:srgbClr val="FFFF00"/>
                </a:solidFill>
                <a:latin typeface="Arial"/>
                <a:cs typeface="Arial"/>
              </a:rPr>
              <a:t>恩膏</a:t>
            </a:r>
            <a:r>
              <a:rPr lang="en-US" dirty="0">
                <a:latin typeface="Arial"/>
                <a:cs typeface="Arial"/>
              </a:rPr>
              <a:t>, </a:t>
            </a:r>
            <a:r>
              <a:rPr lang="zh-CN" altLang="en-US" dirty="0">
                <a:latin typeface="Arial"/>
                <a:cs typeface="Arial"/>
              </a:rPr>
              <a:t>对于信徒来说</a:t>
            </a:r>
            <a:r>
              <a:rPr lang="en-US" dirty="0">
                <a:latin typeface="Arial"/>
                <a:cs typeface="Arial"/>
              </a:rPr>
              <a:t>, </a:t>
            </a:r>
            <a:r>
              <a:rPr lang="zh-CN" altLang="en-US" dirty="0">
                <a:latin typeface="Arial"/>
                <a:cs typeface="Arial"/>
              </a:rPr>
              <a:t>就是</a:t>
            </a:r>
            <a:r>
              <a:rPr lang="zh-CN" altLang="en-US" dirty="0">
                <a:solidFill>
                  <a:srgbClr val="FFFF00"/>
                </a:solidFill>
                <a:latin typeface="Arial"/>
                <a:cs typeface="Arial"/>
              </a:rPr>
              <a:t>可能可以被教导的意思</a:t>
            </a:r>
            <a:r>
              <a:rPr lang="en-US" dirty="0">
                <a:latin typeface="Arial"/>
                <a:cs typeface="Arial"/>
              </a:rPr>
              <a:t>(</a:t>
            </a:r>
            <a:r>
              <a:rPr lang="zh-CN" altLang="en-SG" dirty="0">
                <a:latin typeface="Arial"/>
                <a:cs typeface="Arial"/>
              </a:rPr>
              <a:t>约前</a:t>
            </a:r>
            <a:r>
              <a:rPr lang="en-US" dirty="0">
                <a:latin typeface="Arial"/>
                <a:cs typeface="Arial"/>
              </a:rPr>
              <a:t> 2:20, 27).  </a:t>
            </a:r>
            <a:r>
              <a:rPr lang="zh-CN" altLang="en-US" dirty="0">
                <a:latin typeface="Arial"/>
                <a:cs typeface="Arial"/>
              </a:rPr>
              <a:t>事实上</a:t>
            </a:r>
            <a:r>
              <a:rPr lang="en-US" dirty="0">
                <a:latin typeface="Arial"/>
                <a:cs typeface="Arial"/>
              </a:rPr>
              <a:t>,</a:t>
            </a:r>
            <a:r>
              <a:rPr lang="zh-CN" altLang="en-US" dirty="0">
                <a:latin typeface="Arial"/>
                <a:cs typeface="Arial"/>
              </a:rPr>
              <a:t>这也是唯一清楚列明会发生在信徒身上的例子</a:t>
            </a:r>
            <a:r>
              <a:rPr lang="en-US" dirty="0">
                <a:latin typeface="Arial"/>
                <a:cs typeface="Arial"/>
              </a:rPr>
              <a:t>.</a:t>
            </a:r>
            <a:r>
              <a:rPr lang="zh-CN" altLang="en-US" dirty="0">
                <a:latin typeface="Arial"/>
                <a:cs typeface="Arial"/>
              </a:rPr>
              <a:t>”</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43754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关键节</a:t>
            </a:r>
            <a:endParaRPr lang="en-US" sz="2800" dirty="0">
              <a:solidFill>
                <a:schemeClr val="bg1"/>
              </a:solidFill>
              <a:latin typeface="Arial" charset="0"/>
            </a:endParaRP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003366"/>
                </a:solidFill>
                <a:latin typeface="Arial" charset="0"/>
                <a:ea typeface="宋体" charset="0"/>
                <a:cs typeface="宋体" charset="0"/>
              </a:rPr>
              <a:t>约翰写此书的主要目的</a:t>
            </a:r>
          </a:p>
          <a:p>
            <a:pPr algn="ctr" eaLnBrk="1" hangingPunct="1"/>
            <a:r>
              <a:rPr lang="zh-CN" altLang="en-US" sz="2800" b="1" dirty="0">
                <a:solidFill>
                  <a:srgbClr val="003366"/>
                </a:solidFill>
                <a:latin typeface="Arial" charset="0"/>
                <a:ea typeface="宋体" charset="0"/>
                <a:cs typeface="宋体" charset="0"/>
              </a:rPr>
              <a:t>我将这些话写给你们，是指著</a:t>
            </a:r>
            <a:r>
              <a:rPr lang="zh-CN" altLang="en-US" sz="2800" b="1" dirty="0">
                <a:solidFill>
                  <a:srgbClr val="CC00CC"/>
                </a:solidFill>
                <a:latin typeface="Arial" charset="0"/>
                <a:ea typeface="宋体" charset="0"/>
                <a:cs typeface="宋体" charset="0"/>
              </a:rPr>
              <a:t>那引诱你们的人</a:t>
            </a:r>
            <a:r>
              <a:rPr lang="zh-CN" altLang="en-US" sz="2800" b="1" dirty="0">
                <a:solidFill>
                  <a:srgbClr val="003366"/>
                </a:solidFill>
                <a:latin typeface="Arial" charset="0"/>
                <a:ea typeface="宋体" charset="0"/>
                <a:cs typeface="宋体" charset="0"/>
              </a:rPr>
              <a:t>说的</a:t>
            </a:r>
            <a:r>
              <a:rPr lang="en-US" altLang="zh-CN" sz="2800" b="1" dirty="0">
                <a:solidFill>
                  <a:srgbClr val="003366"/>
                </a:solidFill>
                <a:latin typeface="Arial" charset="0"/>
                <a:ea typeface="宋体" charset="0"/>
                <a:cs typeface="宋体" charset="0"/>
              </a:rPr>
              <a:t>…  </a:t>
            </a:r>
            <a:r>
              <a:rPr lang="zh-CN" altLang="en-US" sz="2800" b="1" dirty="0">
                <a:solidFill>
                  <a:srgbClr val="003366"/>
                </a:solidFill>
                <a:latin typeface="Arial" charset="0"/>
                <a:ea typeface="宋体" charset="0"/>
                <a:cs typeface="宋体" charset="0"/>
              </a:rPr>
              <a:t>小子们哪，你们</a:t>
            </a:r>
            <a:r>
              <a:rPr lang="zh-CN" altLang="en-US" sz="2800" b="1" dirty="0">
                <a:solidFill>
                  <a:srgbClr val="CC00CC"/>
                </a:solidFill>
                <a:latin typeface="Arial" charset="0"/>
                <a:ea typeface="宋体" charset="0"/>
                <a:cs typeface="宋体" charset="0"/>
              </a:rPr>
              <a:t>要住在主里面</a:t>
            </a:r>
            <a:r>
              <a:rPr lang="zh-CN" altLang="en-US" sz="2800" b="1" dirty="0">
                <a:solidFill>
                  <a:srgbClr val="003366"/>
                </a:solidFill>
                <a:latin typeface="Arial" charset="0"/>
                <a:ea typeface="宋体" charset="0"/>
                <a:cs typeface="宋体" charset="0"/>
              </a:rPr>
              <a:t>。这样，他若显现，我们就可以坦然无惧；当他来的时候，在他面前也不至於惭愧。</a:t>
            </a:r>
          </a:p>
          <a:p>
            <a:pPr algn="ctr" eaLnBrk="1" hangingPunct="1"/>
            <a:r>
              <a:rPr lang="en-US" altLang="zh-CN" sz="2800" b="1" dirty="0">
                <a:solidFill>
                  <a:srgbClr val="003366"/>
                </a:solidFill>
                <a:latin typeface="Arial" charset="0"/>
                <a:ea typeface="宋体" charset="0"/>
                <a:cs typeface="宋体" charset="0"/>
              </a:rPr>
              <a:t>(</a:t>
            </a:r>
            <a:r>
              <a:rPr lang="zh-CN" altLang="en-US" sz="2800" b="1" dirty="0">
                <a:solidFill>
                  <a:srgbClr val="003366"/>
                </a:solidFill>
                <a:latin typeface="Arial" charset="0"/>
                <a:ea typeface="宋体" charset="0"/>
                <a:cs typeface="宋体" charset="0"/>
              </a:rPr>
              <a:t>约翰一书第二章第二十六至二十八节</a:t>
            </a:r>
            <a:r>
              <a:rPr lang="en-US" altLang="zh-CN" sz="2800" b="1" dirty="0">
                <a:solidFill>
                  <a:srgbClr val="003366"/>
                </a:solidFill>
                <a:latin typeface="Arial" charset="0"/>
                <a:ea typeface="宋体" charset="0"/>
                <a:cs typeface="宋体" charset="0"/>
              </a:rPr>
              <a:t>)</a:t>
            </a:r>
          </a:p>
          <a:p>
            <a:pPr algn="ctr" eaLnBrk="1" hangingPunct="1"/>
            <a:endParaRPr lang="en-US" altLang="zh-CN" sz="2800" b="1" dirty="0">
              <a:solidFill>
                <a:srgbClr val="003366"/>
              </a:solidFill>
              <a:latin typeface="Arial" charset="0"/>
              <a:ea typeface="宋体" charset="0"/>
              <a:cs typeface="宋体" charset="0"/>
            </a:endParaRP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6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zh-CN" altLang="en-US" sz="3600" b="1" dirty="0"/>
              <a:t>奥普拉</a:t>
            </a:r>
            <a:r>
              <a:rPr lang="en-US" altLang="zh-CN" sz="3600" b="1" dirty="0"/>
              <a:t>·</a:t>
            </a:r>
            <a:r>
              <a:rPr lang="zh-CN" altLang="en-US" sz="3600" b="1" dirty="0"/>
              <a:t>温弗瑞的影响力</a:t>
            </a:r>
            <a:endParaRPr lang="en-US" sz="3600" b="1" dirty="0"/>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3200" b="1" dirty="0">
                <a:solidFill>
                  <a:srgbClr val="FFFFFF"/>
                </a:solidFill>
              </a:rPr>
              <a:t>每天有</a:t>
            </a:r>
            <a:r>
              <a:rPr lang="en-US" altLang="zh-CN" sz="3200" b="1" dirty="0">
                <a:solidFill>
                  <a:srgbClr val="FFFFFF"/>
                </a:solidFill>
              </a:rPr>
              <a:t>2200</a:t>
            </a:r>
            <a:r>
              <a:rPr lang="zh-CN" altLang="en-US" sz="3200" b="1" dirty="0">
                <a:solidFill>
                  <a:srgbClr val="FFFFFF"/>
                </a:solidFill>
              </a:rPr>
              <a:t>万观众！</a:t>
            </a:r>
          </a:p>
          <a:p>
            <a:pPr>
              <a:defRPr/>
            </a:pPr>
            <a:endParaRPr lang="en-US" sz="3200" b="1" dirty="0">
              <a:solidFill>
                <a:srgbClr val="FFFFFF"/>
              </a:solidFill>
            </a:endParaRPr>
          </a:p>
          <a:p>
            <a:pPr>
              <a:defRPr/>
            </a:pPr>
            <a:r>
              <a:rPr lang="zh-CN" altLang="en-US" sz="3200" b="1" dirty="0">
                <a:solidFill>
                  <a:srgbClr val="FFFFFF"/>
                </a:solidFill>
              </a:rPr>
              <a:t>连续两年被评为最具影响力的名人</a:t>
            </a:r>
            <a:endParaRPr lang="en-US" altLang="zh-CN" sz="3200" b="1" dirty="0">
              <a:solidFill>
                <a:srgbClr val="FFFFFF"/>
              </a:solidFill>
            </a:endParaRPr>
          </a:p>
          <a:p>
            <a:pPr>
              <a:defRPr/>
            </a:pPr>
            <a:r>
              <a:rPr lang="zh-CN" altLang="en-US" sz="3200" b="1" dirty="0">
                <a:solidFill>
                  <a:srgbClr val="FFFFFF"/>
                </a:solidFill>
              </a:rPr>
              <a:t>（</a:t>
            </a:r>
            <a:r>
              <a:rPr lang="en-US" altLang="zh-CN" sz="3200" b="1" dirty="0">
                <a:solidFill>
                  <a:srgbClr val="FFFFFF"/>
                </a:solidFill>
              </a:rPr>
              <a:t>2012-2013</a:t>
            </a:r>
            <a:r>
              <a:rPr lang="zh-CN" altLang="en-US" sz="3200" b="1" dirty="0">
                <a:solidFill>
                  <a:srgbClr val="FFFFFF"/>
                </a:solidFill>
              </a:rPr>
              <a:t>年）。</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6182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羊往往会回归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8253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zh-CN" altLang="en-US" sz="3600" b="1" dirty="0"/>
              <a:t>奥普拉引领数百万人误入歧途</a:t>
            </a:r>
            <a:endParaRPr lang="en-US" sz="3600" b="1" dirty="0"/>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2800" b="1" dirty="0">
                <a:solidFill>
                  <a:srgbClr val="FFFFFF"/>
                </a:solidFill>
              </a:rPr>
              <a:t>“所有神圣的，我的心对你敞开</a:t>
            </a:r>
            <a:r>
              <a:rPr lang="en-US" altLang="zh-CN" sz="2800" b="1" dirty="0">
                <a:solidFill>
                  <a:srgbClr val="FFFFFF"/>
                </a:solidFill>
              </a:rPr>
              <a:t>……”</a:t>
            </a:r>
          </a:p>
          <a:p>
            <a:pPr>
              <a:defRPr/>
            </a:pPr>
            <a:endParaRPr lang="en-US" sz="2800" b="1" dirty="0">
              <a:solidFill>
                <a:srgbClr val="FFFFFF"/>
              </a:solidFill>
            </a:endParaRPr>
          </a:p>
          <a:p>
            <a:pPr>
              <a:defRPr/>
            </a:pPr>
            <a:r>
              <a:rPr lang="zh-CN" altLang="en-US" sz="2800" b="1" dirty="0">
                <a:solidFill>
                  <a:srgbClr val="FFFFFF"/>
                </a:solidFill>
              </a:rPr>
              <a:t>“宇宙对你的挣扎、痛苦和悲伤不感兴趣</a:t>
            </a:r>
            <a:r>
              <a:rPr lang="en-US" altLang="zh-CN" sz="2800" b="1" dirty="0">
                <a:solidFill>
                  <a:srgbClr val="FFFFFF"/>
                </a:solidFill>
              </a:rPr>
              <a:t>……”</a:t>
            </a:r>
          </a:p>
          <a:p>
            <a:pPr>
              <a:defRPr/>
            </a:pPr>
            <a:endParaRPr lang="en-US" sz="2800" b="1" dirty="0">
              <a:solidFill>
                <a:srgbClr val="FFFFFF"/>
              </a:solidFill>
            </a:endParaRPr>
          </a:p>
          <a:p>
            <a:pPr>
              <a:defRPr/>
            </a:pPr>
            <a:r>
              <a:rPr lang="zh-CN" altLang="en-US" sz="2800" b="1" dirty="0">
                <a:solidFill>
                  <a:srgbClr val="FFFFFF"/>
                </a:solidFill>
              </a:rPr>
              <a:t>“我的心敞开去寻找那流动，那个流动，那个流动，那个就是我的生命。”</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9518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zh-CN" altLang="en-US" sz="3600" b="1" dirty="0"/>
              <a:t>奥普拉引领数百万人误入歧途</a:t>
            </a:r>
            <a:endParaRPr lang="en-US" sz="3600" b="1" dirty="0"/>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FFFFFF"/>
                </a:solidFill>
                <a:effectLst>
                  <a:outerShdw blurRad="38100" dist="38100" dir="2700000" algn="tl">
                    <a:srgbClr val="000000"/>
                  </a:outerShdw>
                </a:effectLst>
                <a:latin typeface="Arial" charset="0"/>
              </a:rPr>
              <a:t>“我不是在谈论宗教。我是基督徒。这是我的信仰。我不是要你成为基督徒。如果你想成为基督徒，我可以教你。但这不是必须的。我尊重所有的信仰。所有的信仰。但是我所谈论的不是信仰或宗教。我谈论的是灵性，”温弗瑞说。</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12388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zh-CN" altLang="en-US" sz="3600" b="1" dirty="0"/>
              <a:t>奥普拉引领数百万人误入歧途</a:t>
            </a:r>
            <a:endParaRPr lang="en-US" sz="3600" b="1" dirty="0"/>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2400" b="1" dirty="0">
                <a:solidFill>
                  <a:srgbClr val="FFFFFF"/>
                </a:solidFill>
              </a:rPr>
              <a:t>有人这样评论她</a:t>
            </a:r>
            <a:r>
              <a:rPr lang="en-US" altLang="zh-CN" sz="2400" b="1" dirty="0">
                <a:solidFill>
                  <a:srgbClr val="FFFFFF"/>
                </a:solidFill>
              </a:rPr>
              <a:t>……</a:t>
            </a:r>
          </a:p>
          <a:p>
            <a:pPr>
              <a:defRPr/>
            </a:pPr>
            <a:endParaRPr lang="en-US" sz="2400" b="1" dirty="0">
              <a:solidFill>
                <a:srgbClr val="FFFFFF"/>
              </a:solidFill>
            </a:endParaRPr>
          </a:p>
          <a:p>
            <a:pPr>
              <a:defRPr/>
            </a:pPr>
            <a:r>
              <a:rPr lang="zh-CN" altLang="en-US" sz="2400" b="1" dirty="0">
                <a:solidFill>
                  <a:srgbClr val="FFFFFF"/>
                </a:solidFill>
              </a:rPr>
              <a:t>“花点时间想象一种宗教，在这种宗教中，耶稣没有来为我们的罪死在十字架上，这里没有天堂、没有地狱、没有罪、没有救赎、没有教义，所有世界上的灵性道路都是平等有效的，‘神’就在你内心以及你看到的其他一切事物中。</a:t>
            </a:r>
          </a:p>
          <a:p>
            <a:pPr>
              <a:defRPr/>
            </a:pPr>
            <a:br>
              <a:rPr lang="en-US" sz="2400" b="1" dirty="0">
                <a:solidFill>
                  <a:srgbClr val="FFFFFF"/>
                </a:solidFill>
              </a:rPr>
            </a:br>
            <a:r>
              <a:rPr lang="zh-CN" altLang="en-US" sz="2400" b="1" dirty="0">
                <a:solidFill>
                  <a:srgbClr val="FFFFFF"/>
                </a:solidFill>
              </a:rPr>
              <a:t>这就是奥普拉</a:t>
            </a:r>
            <a:r>
              <a:rPr lang="en-US" altLang="zh-CN" sz="2400" b="1" dirty="0">
                <a:solidFill>
                  <a:srgbClr val="FFFFFF"/>
                </a:solidFill>
              </a:rPr>
              <a:t>·</a:t>
            </a:r>
            <a:r>
              <a:rPr lang="zh-CN" altLang="en-US" sz="2400" b="1" dirty="0">
                <a:solidFill>
                  <a:srgbClr val="FFFFFF"/>
                </a:solidFill>
              </a:rPr>
              <a:t>温弗瑞的宗教。</a:t>
            </a:r>
          </a:p>
          <a:p>
            <a:pPr>
              <a:defRPr/>
            </a:pPr>
            <a:br>
              <a:rPr lang="zh-CN" altLang="en-US" sz="2400" b="1" dirty="0">
                <a:solidFill>
                  <a:srgbClr val="FFFFFF"/>
                </a:solidFill>
              </a:rPr>
            </a:br>
            <a:endParaRPr lang="zh-CN" altLang="en-US" sz="2400" b="1" dirty="0">
              <a:solidFill>
                <a:srgbClr val="FFFFFF"/>
              </a:solidFill>
            </a:endParaRPr>
          </a:p>
          <a:p>
            <a:pPr>
              <a:defRPr/>
            </a:pPr>
            <a:r>
              <a:rPr lang="zh-CN" altLang="en-US" sz="2400" b="1" dirty="0">
                <a:solidFill>
                  <a:srgbClr val="FFFFFF"/>
                </a:solidFill>
              </a:rPr>
              <a:t>它也是许多其他世界各地灵性导师所努力实现的新时代‘一世界宗教’。”</a:t>
            </a:r>
          </a:p>
        </p:txBody>
      </p:sp>
    </p:spTree>
    <p:extLst>
      <p:ext uri="{BB962C8B-B14F-4D97-AF65-F5344CB8AC3E}">
        <p14:creationId xmlns:p14="http://schemas.microsoft.com/office/powerpoint/2010/main" val="35629345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46941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203644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二、</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defRPr/>
            </a:pPr>
            <a:r>
              <a:rPr lang="zh-CN" altLang="en-US" sz="3600" b="1" dirty="0">
                <a:solidFill>
                  <a:srgbClr val="FFFF00"/>
                </a:solidFill>
                <a:effectLst>
                  <a:glow rad="228600">
                    <a:srgbClr val="000000">
                      <a:satMod val="175000"/>
                    </a:srgbClr>
                  </a:glow>
                </a:effectLst>
              </a:rPr>
              <a:t>不要犯罪（</a:t>
            </a:r>
            <a:r>
              <a:rPr lang="en-US" altLang="zh-CN" sz="3600" b="1" dirty="0">
                <a:solidFill>
                  <a:srgbClr val="FFFF00"/>
                </a:solidFill>
                <a:effectLst>
                  <a:glow rad="228600">
                    <a:srgbClr val="000000">
                      <a:satMod val="175000"/>
                    </a:srgbClr>
                  </a:glow>
                </a:effectLst>
              </a:rPr>
              <a:t>3:1-10</a:t>
            </a:r>
            <a:r>
              <a:rPr lang="zh-CN" altLang="en-US" sz="3600" b="1" dirty="0">
                <a:solidFill>
                  <a:srgbClr val="FFFF00"/>
                </a:solidFill>
                <a:effectLst>
                  <a:glow rad="228600">
                    <a:srgbClr val="000000">
                      <a:satMod val="175000"/>
                    </a:srgbClr>
                  </a:glow>
                </a:effectLst>
              </a:rPr>
              <a:t>）。</a:t>
            </a:r>
          </a:p>
        </p:txBody>
      </p:sp>
    </p:spTree>
    <p:extLst>
      <p:ext uri="{BB962C8B-B14F-4D97-AF65-F5344CB8AC3E}">
        <p14:creationId xmlns:p14="http://schemas.microsoft.com/office/powerpoint/2010/main" val="4075454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zh-CN" altLang="en-US" sz="4000" b="1" dirty="0">
                <a:latin typeface="Arial" charset="0"/>
                <a:ea typeface="ＭＳ Ｐゴシック" charset="0"/>
              </a:rPr>
              <a:t>信徒能犯多少罪？</a:t>
            </a:r>
            <a:br>
              <a:rPr lang="en-US" altLang="zh-CN" sz="4000" b="1" dirty="0">
                <a:latin typeface="Arial" charset="0"/>
                <a:ea typeface="ＭＳ Ｐゴシック" charset="0"/>
              </a:rPr>
            </a:br>
            <a:r>
              <a:rPr lang="zh-CN" altLang="en-US" sz="4000" b="1" dirty="0">
                <a:latin typeface="Arial" charset="0"/>
                <a:ea typeface="ＭＳ Ｐゴシック" charset="0"/>
              </a:rPr>
              <a:t>（约翰一书 </a:t>
            </a:r>
            <a:r>
              <a:rPr lang="en-US" altLang="zh-CN" sz="4000" b="1" dirty="0">
                <a:latin typeface="Arial" charset="0"/>
                <a:ea typeface="ＭＳ Ｐゴシック" charset="0"/>
              </a:rPr>
              <a:t>3:4</a:t>
            </a:r>
            <a:r>
              <a:rPr lang="zh-CN" altLang="en-US" sz="4000" b="1" dirty="0">
                <a:latin typeface="Arial" charset="0"/>
                <a:ea typeface="ＭＳ Ｐゴシック" charset="0"/>
              </a:rPr>
              <a:t>）</a:t>
            </a:r>
            <a:br>
              <a:rPr lang="zh-CN" altLang="en-US" sz="4000" b="1" dirty="0">
                <a:latin typeface="Arial" charset="0"/>
                <a:ea typeface="ＭＳ Ｐゴシック" charset="0"/>
              </a:rPr>
            </a:br>
            <a:endParaRPr lang="en-US" sz="4000" b="1" dirty="0">
              <a:latin typeface="Arial" charset="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err="1">
                <a:effectLst>
                  <a:glow rad="292100">
                    <a:srgbClr val="000000"/>
                  </a:glow>
                </a:effectLst>
                <a:latin typeface="Arial" charset="0"/>
                <a:ea typeface="ＭＳ Ｐゴシック" charset="0"/>
                <a:cs typeface="ＭＳ Ｐゴシック" charset="0"/>
              </a:rPr>
              <a:t>新译本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 </a:t>
            </a:r>
            <a:r>
              <a:rPr lang="en-US" altLang="zh-CN" sz="2800" b="1" dirty="0">
                <a:effectLst>
                  <a:glow rad="292100">
                    <a:srgbClr val="000000"/>
                  </a:glow>
                </a:effectLst>
                <a:latin typeface="Arial" charset="0"/>
                <a:ea typeface="ＭＳ Ｐゴシック" charset="0"/>
                <a:cs typeface="ＭＳ Ｐゴシック" charset="0"/>
              </a:rPr>
              <a:t>4</a:t>
            </a:r>
            <a:r>
              <a:rPr lang="zh-CN" altLang="en-US" sz="2800" b="1" dirty="0">
                <a:effectLst>
                  <a:glow rad="292100">
                    <a:srgbClr val="000000"/>
                  </a:glow>
                </a:effectLst>
                <a:latin typeface="Arial" charset="0"/>
                <a:ea typeface="ＭＳ Ｐゴシック" charset="0"/>
                <a:cs typeface="ＭＳ Ｐゴシック" charset="0"/>
              </a:rPr>
              <a:t>凡是</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的，就是作了不法的事；罪就是不法。</a:t>
            </a:r>
            <a:endParaRPr lang="en-US" altLang="zh-CN"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绝对的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和合本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凡</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的，就是违背律法；违背律法就是罪。</a:t>
            </a:r>
            <a:endParaRPr lang="en-US" altLang="zh-CN"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习惯性的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zh-CN" altLang="en-US" sz="2800" b="1" dirty="0">
                <a:effectLst>
                  <a:glow rad="292100">
                    <a:srgbClr val="000000"/>
                  </a:glow>
                </a:effectLst>
                <a:latin typeface="Arial" charset="0"/>
                <a:ea typeface="ＭＳ Ｐゴシック" charset="0"/>
                <a:cs typeface="ＭＳ Ｐゴシック" charset="0"/>
              </a:rPr>
              <a:t>两种翻译在希腊文中都是可能的。</a:t>
            </a:r>
          </a:p>
          <a:p>
            <a:pPr lvl="0">
              <a:defRPr/>
            </a:pPr>
            <a:br>
              <a:rPr lang="zh-CN" altLang="en-US" sz="2800" b="1" dirty="0">
                <a:effectLst>
                  <a:glow rad="292100">
                    <a:srgbClr val="000000"/>
                  </a:glow>
                </a:effectLst>
                <a:latin typeface="Arial" charset="0"/>
                <a:ea typeface="ＭＳ Ｐゴシック" charset="0"/>
                <a:cs typeface="ＭＳ Ｐゴシック" charset="0"/>
              </a:rPr>
            </a:br>
            <a:endParaRPr lang="zh-CN" altLang="en-US" sz="2800" b="1" dirty="0">
              <a:effectLst>
                <a:glow rad="292100">
                  <a:srgbClr val="000000"/>
                </a:glow>
              </a:effectLst>
              <a:latin typeface="Arial" charset="0"/>
              <a:ea typeface="ＭＳ Ｐゴシック" charset="0"/>
              <a:cs typeface="ＭＳ Ｐゴシック" charset="0"/>
            </a:endParaRPr>
          </a:p>
          <a:p>
            <a:pPr lvl="0">
              <a:defRPr/>
            </a:pPr>
            <a:r>
              <a:rPr lang="zh-CN" altLang="en-US" sz="2800" b="1" dirty="0">
                <a:effectLst>
                  <a:glow rad="292100">
                    <a:srgbClr val="000000"/>
                  </a:glow>
                </a:effectLst>
                <a:latin typeface="Arial" charset="0"/>
                <a:ea typeface="ＭＳ Ｐゴシック" charset="0"/>
                <a:cs typeface="ＭＳ Ｐゴシック" charset="0"/>
              </a:rPr>
              <a:t>然而，难道一次犯罪就不是不法的吗？</a:t>
            </a:r>
          </a:p>
        </p:txBody>
      </p:sp>
    </p:spTree>
    <p:extLst>
      <p:ext uri="{BB962C8B-B14F-4D97-AF65-F5344CB8AC3E}">
        <p14:creationId xmlns:p14="http://schemas.microsoft.com/office/powerpoint/2010/main" val="196622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zh-CN" altLang="en-US" sz="4000" b="1" dirty="0">
                <a:latin typeface="Arial" charset="0"/>
                <a:ea typeface="ＭＳ Ｐゴシック" charset="0"/>
              </a:rPr>
              <a:t>信徒能犯多少罪？</a:t>
            </a:r>
            <a:br>
              <a:rPr lang="en-US" altLang="zh-CN" sz="4000" b="1" dirty="0">
                <a:latin typeface="Arial" charset="0"/>
                <a:ea typeface="ＭＳ Ｐゴシック" charset="0"/>
              </a:rPr>
            </a:br>
            <a:r>
              <a:rPr lang="zh-CN" altLang="en-US" sz="4000" b="1" dirty="0">
                <a:latin typeface="Arial" charset="0"/>
                <a:ea typeface="ＭＳ Ｐゴシック" charset="0"/>
              </a:rPr>
              <a:t>（约翰一书 </a:t>
            </a:r>
            <a:r>
              <a:rPr lang="en-US" altLang="zh-CN" sz="4000" b="1" dirty="0">
                <a:latin typeface="Arial" charset="0"/>
                <a:ea typeface="ＭＳ Ｐゴシック" charset="0"/>
              </a:rPr>
              <a:t>3:6</a:t>
            </a:r>
            <a:r>
              <a:rPr lang="zh-CN" altLang="en-US" sz="4000" b="1" dirty="0">
                <a:latin typeface="Arial" charset="0"/>
                <a:ea typeface="ＭＳ Ｐゴシック" charset="0"/>
              </a:rPr>
              <a:t>）</a:t>
            </a:r>
            <a:br>
              <a:rPr lang="zh-CN" altLang="en-US" sz="4000" b="1" dirty="0">
                <a:latin typeface="Arial" charset="0"/>
                <a:ea typeface="ＭＳ Ｐゴシック" charset="0"/>
              </a:rPr>
            </a:br>
            <a:endParaRPr lang="en-US" sz="4000" b="1" dirty="0">
              <a:latin typeface="Arial" charset="0"/>
              <a:ea typeface="ＭＳ Ｐゴシック" charset="0"/>
            </a:endParaRPr>
          </a:p>
        </p:txBody>
      </p:sp>
      <p:sp>
        <p:nvSpPr>
          <p:cNvPr id="6" name="Rectangle 2"/>
          <p:cNvSpPr txBox="1">
            <a:spLocks noChangeArrowheads="1"/>
          </p:cNvSpPr>
          <p:nvPr/>
        </p:nvSpPr>
        <p:spPr>
          <a:xfrm>
            <a:off x="4552208" y="1521166"/>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中文标准译本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凡是住在基督里面的，就不继续犯罪；</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凡是继续犯罪的</a:t>
            </a:r>
            <a:r>
              <a:rPr lang="zh-CN" altLang="en-US" sz="2800" b="1" dirty="0">
                <a:effectLst>
                  <a:glow rad="292100">
                    <a:srgbClr val="000000"/>
                  </a:glow>
                </a:effectLst>
                <a:latin typeface="Arial" charset="0"/>
                <a:ea typeface="ＭＳ Ｐゴシック" charset="0"/>
                <a:cs typeface="ＭＳ Ｐゴシック" charset="0"/>
              </a:rPr>
              <a:t>，就未曾看到他，也未曾认识他。</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绝对的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a:xfrm>
            <a:off x="129784" y="1503353"/>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和合本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凡住在他里面的，</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就不犯罪</a:t>
            </a:r>
            <a:r>
              <a:rPr lang="zh-CN" altLang="en-US" sz="2800" b="1" dirty="0">
                <a:effectLst>
                  <a:glow rad="292100">
                    <a:srgbClr val="000000"/>
                  </a:glow>
                </a:effectLst>
                <a:latin typeface="Arial" charset="0"/>
                <a:ea typeface="ＭＳ Ｐゴシック" charset="0"/>
                <a:cs typeface="ＭＳ Ｐゴシック" charset="0"/>
              </a:rPr>
              <a:t>；凡犯罪的，是未曾看见他，也未曾认识他。”</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习惯性</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43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前四个翻译在翻译第</a:t>
            </a:r>
            <a:r>
              <a:rPr lang="en-US" altLang="zh-CN" sz="3200" b="1" dirty="0">
                <a:effectLst>
                  <a:glow rad="127000">
                    <a:schemeClr val="tx1"/>
                  </a:glow>
                </a:effectLst>
                <a:latin typeface="Arial" charset="0"/>
                <a:ea typeface="ＭＳ Ｐゴシック" charset="0"/>
                <a:cs typeface="ＭＳ Ｐゴシック" charset="0"/>
              </a:rPr>
              <a:t>4</a:t>
            </a:r>
            <a:r>
              <a:rPr lang="zh-CN" altLang="en-US" sz="3200" b="1" dirty="0">
                <a:effectLst>
                  <a:glow rad="127000">
                    <a:schemeClr val="tx1"/>
                  </a:glow>
                </a:effectLst>
                <a:latin typeface="Arial" charset="0"/>
                <a:ea typeface="ＭＳ Ｐゴシック" charset="0"/>
                <a:cs typeface="ＭＳ Ｐゴシック" charset="0"/>
              </a:rPr>
              <a:t>节和第</a:t>
            </a:r>
            <a:r>
              <a:rPr lang="en-US" altLang="zh-CN" sz="3200" b="1" dirty="0">
                <a:effectLst>
                  <a:glow rad="127000">
                    <a:schemeClr val="tx1"/>
                  </a:glow>
                </a:effectLst>
                <a:latin typeface="Arial" charset="0"/>
                <a:ea typeface="ＭＳ Ｐゴシック" charset="0"/>
                <a:cs typeface="ＭＳ Ｐゴシック" charset="0"/>
              </a:rPr>
              <a:t>6</a:t>
            </a:r>
            <a:r>
              <a:rPr lang="zh-CN" altLang="en-US" sz="3200" b="1" dirty="0">
                <a:effectLst>
                  <a:glow rad="127000">
                    <a:schemeClr val="tx1"/>
                  </a:glow>
                </a:effectLst>
                <a:latin typeface="Arial" charset="0"/>
                <a:ea typeface="ＭＳ Ｐゴシック" charset="0"/>
                <a:cs typeface="ＭＳ Ｐゴシック" charset="0"/>
              </a:rPr>
              <a:t>节时不一致。</a:t>
            </a:r>
            <a:br>
              <a:rPr lang="zh-CN"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但是中文标准译本和和合本都为第</a:t>
            </a:r>
            <a:r>
              <a:rPr lang="en-US" altLang="zh-CN" sz="3600" b="1" dirty="0">
                <a:effectLst>
                  <a:glow rad="127000">
                    <a:schemeClr val="tx1"/>
                  </a:glow>
                </a:effectLst>
                <a:latin typeface="Arial" charset="0"/>
                <a:ea typeface="ＭＳ Ｐゴシック" charset="0"/>
                <a:cs typeface="ＭＳ Ｐゴシック" charset="0"/>
              </a:rPr>
              <a:t>6</a:t>
            </a:r>
            <a:r>
              <a:rPr lang="zh-CN" altLang="en-US" sz="3600" b="1" dirty="0">
                <a:effectLst>
                  <a:glow rad="127000">
                    <a:schemeClr val="tx1"/>
                  </a:glow>
                </a:effectLst>
                <a:latin typeface="Arial" charset="0"/>
                <a:ea typeface="ＭＳ Ｐゴシック" charset="0"/>
                <a:cs typeface="ＭＳ Ｐゴシック" charset="0"/>
              </a:rPr>
              <a:t>节提供了习惯性的解释，而新译本则给出了绝对的解释，翻译为：“凡是犯罪的，就是作了不法的事；罪就是不法。”</a:t>
            </a:r>
            <a:br>
              <a:rPr lang="zh-CN"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结论：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我们犯罪的原因是因为我们跟随撒旦，而不是神。</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68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5477289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但迷失也要付出代价。</a:t>
            </a:r>
            <a:endParaRPr lang="en-US" sz="5400" b="1" dirty="0">
              <a:effectLst>
                <a:glow rad="127000">
                  <a:schemeClr val="tx1"/>
                </a:glow>
              </a:effectLst>
              <a:latin typeface="Arial" charset="0"/>
              <a:ea typeface="ＭＳ Ｐゴシック" charset="0"/>
              <a:cs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36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我们应当彼此相爱，因为这是你们从起初听见的信息。</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约翰一书</a:t>
            </a:r>
            <a:r>
              <a:rPr lang="en-US" sz="3200" b="1" dirty="0">
                <a:effectLst>
                  <a:glow rad="127000">
                    <a:schemeClr val="tx1"/>
                  </a:glow>
                </a:effectLst>
                <a:latin typeface="Arial" charset="0"/>
                <a:ea typeface="ＭＳ Ｐゴシック" charset="0"/>
                <a:cs typeface="ＭＳ Ｐゴシック" charset="0"/>
              </a:rPr>
              <a:t> 3:11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866835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仇恨来自撒旦。</a:t>
            </a:r>
            <a:endParaRPr lang="en-US" sz="3600" b="1" dirty="0">
              <a:effectLst>
                <a:glow rad="127000">
                  <a:schemeClr val="tx1"/>
                </a:glow>
              </a:effectLst>
              <a:latin typeface="Arial" charset="0"/>
              <a:ea typeface="ＭＳ Ｐゴシック" charset="0"/>
              <a:cs typeface="ＭＳ Ｐゴシック" charset="0"/>
            </a:endParaRPr>
          </a:p>
        </p:txBody>
      </p:sp>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9938"/>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AE5B3744-6F10-C84C-D23F-ECC7C7FC6EE9}"/>
              </a:ext>
            </a:extLst>
          </p:cNvPr>
          <p:cNvSpPr txBox="1"/>
          <p:nvPr/>
        </p:nvSpPr>
        <p:spPr>
          <a:xfrm>
            <a:off x="4419600" y="1217767"/>
            <a:ext cx="2438400" cy="4832092"/>
          </a:xfrm>
          <a:prstGeom prst="rect">
            <a:avLst/>
          </a:prstGeom>
          <a:noFill/>
        </p:spPr>
        <p:txBody>
          <a:bodyPr wrap="square">
            <a:spAutoFit/>
          </a:bodyPr>
          <a:lstStyle/>
          <a:p>
            <a:r>
              <a:rPr lang="zh-CN" altLang="en-US" sz="2800" dirty="0">
                <a:solidFill>
                  <a:schemeClr val="bg1"/>
                </a:solidFill>
              </a:rPr>
              <a:t>“黑暗无法驱除黑暗，只有光能做到这一点。</a:t>
            </a:r>
          </a:p>
          <a:p>
            <a:r>
              <a:rPr lang="zh-CN" altLang="en-US" sz="2800" dirty="0">
                <a:solidFill>
                  <a:schemeClr val="bg1"/>
                </a:solidFill>
              </a:rPr>
              <a:t>仇恨无法驱除仇恨，</a:t>
            </a:r>
            <a:endParaRPr lang="en-US" altLang="zh-CN" sz="2800" dirty="0">
              <a:solidFill>
                <a:schemeClr val="bg1"/>
              </a:solidFill>
            </a:endParaRPr>
          </a:p>
          <a:p>
            <a:r>
              <a:rPr lang="zh-CN" altLang="en-US" sz="2800" dirty="0">
                <a:solidFill>
                  <a:schemeClr val="bg1"/>
                </a:solidFill>
              </a:rPr>
              <a:t>只有爱能做到这一点。”</a:t>
            </a:r>
          </a:p>
          <a:p>
            <a:endParaRPr lang="en-US" altLang="zh-CN" sz="2800" dirty="0">
              <a:solidFill>
                <a:schemeClr val="bg1"/>
              </a:solidFill>
            </a:endParaRPr>
          </a:p>
          <a:p>
            <a:r>
              <a:rPr lang="en-US" altLang="zh-CN" sz="2800" dirty="0">
                <a:solidFill>
                  <a:schemeClr val="bg1"/>
                </a:solidFill>
              </a:rPr>
              <a:t>——</a:t>
            </a:r>
            <a:r>
              <a:rPr lang="zh-CN" altLang="en-US" sz="2800" dirty="0">
                <a:solidFill>
                  <a:schemeClr val="bg1"/>
                </a:solidFill>
              </a:rPr>
              <a:t>马丁</a:t>
            </a:r>
            <a:r>
              <a:rPr lang="en-US" altLang="zh-CN" sz="2800" dirty="0">
                <a:solidFill>
                  <a:schemeClr val="bg1"/>
                </a:solidFill>
              </a:rPr>
              <a:t>·</a:t>
            </a:r>
            <a:r>
              <a:rPr lang="zh-CN" altLang="en-US" sz="2800" dirty="0">
                <a:solidFill>
                  <a:schemeClr val="bg1"/>
                </a:solidFill>
              </a:rPr>
              <a:t>路德</a:t>
            </a:r>
            <a:r>
              <a:rPr lang="en-US" altLang="zh-CN" sz="2800" dirty="0">
                <a:solidFill>
                  <a:schemeClr val="bg1"/>
                </a:solidFill>
              </a:rPr>
              <a:t>·</a:t>
            </a:r>
            <a:r>
              <a:rPr lang="zh-CN" altLang="en-US" sz="2800" dirty="0">
                <a:solidFill>
                  <a:schemeClr val="bg1"/>
                </a:solidFill>
              </a:rPr>
              <a:t>金博士</a:t>
            </a:r>
          </a:p>
        </p:txBody>
      </p:sp>
    </p:spTree>
    <p:extLst>
      <p:ext uri="{BB962C8B-B14F-4D97-AF65-F5344CB8AC3E}">
        <p14:creationId xmlns:p14="http://schemas.microsoft.com/office/powerpoint/2010/main" val="20670902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37307919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16</a:t>
            </a:r>
            <a:r>
              <a:rPr lang="zh-CN" altLang="en-US" sz="3600" b="1" dirty="0">
                <a:effectLst>
                  <a:glow rad="127000">
                    <a:schemeClr val="tx1"/>
                  </a:glow>
                </a:effectLst>
                <a:latin typeface="Arial" charset="0"/>
                <a:ea typeface="ＭＳ Ｐゴシック" charset="0"/>
                <a:cs typeface="ＭＳ Ｐゴシック" charset="0"/>
              </a:rPr>
              <a:t>主为我们舍命，这样，我们就知道甚么是爱；我们也应当为弟兄舍命。</a:t>
            </a:r>
            <a:r>
              <a:rPr lang="en-US" altLang="zh-CN" sz="3600" b="1" dirty="0">
                <a:effectLst>
                  <a:glow rad="127000">
                    <a:schemeClr val="tx1"/>
                  </a:glow>
                </a:effectLst>
                <a:latin typeface="Arial" charset="0"/>
                <a:ea typeface="ＭＳ Ｐゴシック" charset="0"/>
                <a:cs typeface="ＭＳ Ｐゴシック" charset="0"/>
              </a:rPr>
              <a:t>17</a:t>
            </a:r>
            <a:r>
              <a:rPr lang="zh-CN" altLang="en-US" sz="3600" b="1" dirty="0">
                <a:effectLst>
                  <a:glow rad="127000">
                    <a:schemeClr val="tx1"/>
                  </a:glow>
                </a:effectLst>
                <a:latin typeface="Arial" charset="0"/>
                <a:ea typeface="ＭＳ Ｐゴシック" charset="0"/>
                <a:cs typeface="ＭＳ Ｐゴシック" charset="0"/>
              </a:rPr>
              <a:t>凡有世上财物的，看见弟兄穷乏，却硬着心肠不理，他怎能说他心里有　神的爱呢？</a:t>
            </a:r>
            <a:br>
              <a:rPr lang="en-US" altLang="zh-CN" sz="3600" b="1" dirty="0">
                <a:effectLst>
                  <a:glow rad="127000">
                    <a:schemeClr val="tx1"/>
                  </a:glow>
                </a:effectLst>
                <a:latin typeface="Arial" charset="0"/>
                <a:ea typeface="ＭＳ Ｐゴシック" charset="0"/>
                <a:cs typeface="ＭＳ Ｐゴシック" charset="0"/>
              </a:rPr>
            </a:br>
            <a:r>
              <a:rPr lang="ru-RU"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3:16-17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67306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18</a:t>
            </a:r>
            <a:r>
              <a:rPr lang="zh-CN" altLang="en-US" sz="3600" b="1" dirty="0">
                <a:effectLst>
                  <a:glow rad="127000">
                    <a:schemeClr val="tx1"/>
                  </a:glow>
                </a:effectLst>
                <a:latin typeface="Arial" charset="0"/>
                <a:ea typeface="ＭＳ Ｐゴシック" charset="0"/>
                <a:cs typeface="ＭＳ Ｐゴシック" charset="0"/>
              </a:rPr>
              <a:t>孩子们，我们爱人，不要只在言语和舌头上，总要在行动和真诚上表现出来。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　神面前可以坦然无惧</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19-20</a:t>
            </a:r>
            <a:r>
              <a:rPr lang="zh-CN" altLang="en-US" sz="3600" b="1" dirty="0">
                <a:effectLst>
                  <a:glow rad="127000">
                    <a:schemeClr val="tx1"/>
                  </a:glow>
                </a:effectLst>
                <a:latin typeface="Arial" charset="0"/>
                <a:ea typeface="ＭＳ Ｐゴシック" charset="0"/>
                <a:cs typeface="ＭＳ Ｐゴシック" charset="0"/>
              </a:rPr>
              <a:t>这样，我们就知道我们是属于真理的。即使我们的心责备我们，在　神面前我们也可以心安理得，因为他比我们的心大，他知道一切。</a:t>
            </a:r>
            <a:br>
              <a:rPr lang="zh-CN" altLang="en-US" sz="3600" b="1" dirty="0">
                <a:effectLst>
                  <a:glow rad="127000">
                    <a:schemeClr val="tx1"/>
                  </a:glow>
                </a:effectLst>
                <a:latin typeface="Arial" charset="0"/>
                <a:ea typeface="ＭＳ Ｐゴシック" charset="0"/>
                <a:cs typeface="ＭＳ Ｐゴシック" charset="0"/>
              </a:rPr>
            </a:b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3:18-20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966093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206750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21</a:t>
            </a:r>
            <a:r>
              <a:rPr lang="zh-CN" altLang="en-US" sz="3600" b="1" dirty="0">
                <a:effectLst>
                  <a:glow rad="127000">
                    <a:schemeClr val="tx1"/>
                  </a:glow>
                </a:effectLst>
                <a:latin typeface="Arial" charset="0"/>
                <a:ea typeface="ＭＳ Ｐゴシック" charset="0"/>
                <a:cs typeface="ＭＳ Ｐゴシック" charset="0"/>
              </a:rPr>
              <a:t>亲爱的，我们的心若不责备我们，在　神面前我们就可以坦然无惧了。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3:21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981556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凡我们所求的，就必从他得着，因为我们遵守他的命令，作他所喜悦的事。</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3:22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5732D009-5C78-A209-BBF8-1B49C5684764}"/>
              </a:ext>
            </a:extLst>
          </p:cNvPr>
          <p:cNvSpPr txBox="1"/>
          <p:nvPr/>
        </p:nvSpPr>
        <p:spPr>
          <a:xfrm rot="20162909">
            <a:off x="2055168" y="3823902"/>
            <a:ext cx="1107996" cy="646331"/>
          </a:xfrm>
          <a:prstGeom prst="rect">
            <a:avLst/>
          </a:prstGeom>
          <a:noFill/>
        </p:spPr>
        <p:txBody>
          <a:bodyPr wrap="none" rtlCol="0">
            <a:spAutoFit/>
          </a:bodyPr>
          <a:lstStyle/>
          <a:p>
            <a:r>
              <a:rPr kumimoji="1" lang="zh-CN" altLang="en-US" sz="3600" dirty="0">
                <a:solidFill>
                  <a:srgbClr val="FFC000"/>
                </a:solidFill>
              </a:rPr>
              <a:t>跟随</a:t>
            </a:r>
          </a:p>
        </p:txBody>
      </p:sp>
      <p:sp>
        <p:nvSpPr>
          <p:cNvPr id="3" name="文本框 2">
            <a:extLst>
              <a:ext uri="{FF2B5EF4-FFF2-40B4-BE49-F238E27FC236}">
                <a16:creationId xmlns:a16="http://schemas.microsoft.com/office/drawing/2014/main" id="{DB4EA53E-576A-B05A-3AA6-EB0B300D9219}"/>
              </a:ext>
            </a:extLst>
          </p:cNvPr>
          <p:cNvSpPr txBox="1"/>
          <p:nvPr/>
        </p:nvSpPr>
        <p:spPr>
          <a:xfrm rot="20162909">
            <a:off x="5415884" y="4085158"/>
            <a:ext cx="1107996" cy="646331"/>
          </a:xfrm>
          <a:prstGeom prst="rect">
            <a:avLst/>
          </a:prstGeom>
          <a:noFill/>
        </p:spPr>
        <p:txBody>
          <a:bodyPr wrap="none" rtlCol="0">
            <a:spAutoFit/>
          </a:bodyPr>
          <a:lstStyle/>
          <a:p>
            <a:r>
              <a:rPr kumimoji="1" lang="zh-CN" altLang="en-US" sz="3600" dirty="0">
                <a:solidFill>
                  <a:srgbClr val="FFC000"/>
                </a:solidFill>
              </a:rPr>
              <a:t>耶稣</a:t>
            </a:r>
          </a:p>
        </p:txBody>
      </p:sp>
    </p:spTree>
    <p:extLst>
      <p:ext uri="{BB962C8B-B14F-4D97-AF65-F5344CB8AC3E}">
        <p14:creationId xmlns:p14="http://schemas.microsoft.com/office/powerpoint/2010/main" val="79507127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23 </a:t>
            </a:r>
            <a:r>
              <a:rPr lang="zh-CN" altLang="en-US" sz="3600" b="1" dirty="0">
                <a:effectLst>
                  <a:glow rad="127000">
                    <a:schemeClr val="tx1"/>
                  </a:glow>
                </a:effectLst>
                <a:latin typeface="Arial" charset="0"/>
                <a:ea typeface="ＭＳ Ｐゴシック" charset="0"/>
                <a:cs typeface="ＭＳ Ｐゴシック" charset="0"/>
              </a:rPr>
              <a:t>　神的命令，就是要我们信他的儿子耶稣基督的名，并且照着他的吩咐彼此相爱。</a:t>
            </a:r>
            <a:r>
              <a:rPr lang="en-US" altLang="zh-CN" sz="3600" b="1" dirty="0">
                <a:effectLst>
                  <a:glow rad="127000">
                    <a:schemeClr val="tx1"/>
                  </a:glow>
                </a:effectLst>
                <a:latin typeface="Arial" charset="0"/>
                <a:ea typeface="ＭＳ Ｐゴシック" charset="0"/>
                <a:cs typeface="ＭＳ Ｐゴシック" charset="0"/>
              </a:rPr>
              <a:t>24</a:t>
            </a:r>
            <a:r>
              <a:rPr lang="zh-CN" altLang="en-US" sz="3600" b="1" dirty="0">
                <a:effectLst>
                  <a:glow rad="127000">
                    <a:schemeClr val="tx1"/>
                  </a:glow>
                </a:effectLst>
                <a:latin typeface="Arial" charset="0"/>
                <a:ea typeface="ＭＳ Ｐゴシック" charset="0"/>
                <a:cs typeface="ＭＳ Ｐゴシック" charset="0"/>
              </a:rPr>
              <a:t>凡是遵守　神命令的，就住在　神里面，　神也住在他里面。凭着　神所赐给我们的圣灵，我们就可以知道　神住在我们里面。</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3:23-24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6268699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08846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a:t>
            </a:r>
            <a:r>
              <a:rPr lang="zh-CN" altLang="en-US" sz="3200" b="1" dirty="0"/>
              <a:t>追踪显示狼群是如何避开彼此领地的。</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266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3753381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EBCD21ED-C9DB-BEC0-869B-FB5BFB0B441E}"/>
              </a:ext>
            </a:extLst>
          </p:cNvPr>
          <p:cNvSpPr txBox="1"/>
          <p:nvPr/>
        </p:nvSpPr>
        <p:spPr>
          <a:xfrm>
            <a:off x="1600200" y="23729"/>
            <a:ext cx="1909498" cy="2492990"/>
          </a:xfrm>
          <a:prstGeom prst="rect">
            <a:avLst/>
          </a:prstGeom>
          <a:noFill/>
        </p:spPr>
        <p:txBody>
          <a:bodyPr wrap="none" rtlCol="0">
            <a:spAutoFit/>
          </a:bodyPr>
          <a:lstStyle/>
          <a:p>
            <a:pPr algn="ctr"/>
            <a:r>
              <a:rPr lang="zh-CN" altLang="en-US" sz="6600" b="1" dirty="0">
                <a:solidFill>
                  <a:schemeClr val="bg1"/>
                </a:solidFill>
              </a:rPr>
              <a:t>分辨</a:t>
            </a:r>
            <a:endParaRPr lang="en-US" altLang="zh-CN" sz="6600" b="1" dirty="0">
              <a:solidFill>
                <a:schemeClr val="bg1"/>
              </a:solidFill>
            </a:endParaRPr>
          </a:p>
          <a:p>
            <a:pPr algn="ctr"/>
            <a:r>
              <a:rPr lang="zh-CN" altLang="en-US" sz="6600" b="1" dirty="0">
                <a:solidFill>
                  <a:schemeClr val="bg1"/>
                </a:solidFill>
              </a:rPr>
              <a:t>诸灵</a:t>
            </a:r>
            <a:endParaRPr lang="en-US" altLang="zh-CN" sz="6600" b="1" dirty="0">
              <a:solidFill>
                <a:schemeClr val="bg1"/>
              </a:solidFill>
            </a:endParaRPr>
          </a:p>
          <a:p>
            <a:pPr algn="ctr"/>
            <a:r>
              <a:rPr lang="zh-CN" altLang="en-US" sz="2400" b="1" dirty="0">
                <a:solidFill>
                  <a:schemeClr val="bg1"/>
                </a:solidFill>
              </a:rPr>
              <a:t>约翰一书</a:t>
            </a:r>
            <a:r>
              <a:rPr lang="en-US" altLang="zh-CN" sz="2400" b="1" dirty="0">
                <a:solidFill>
                  <a:schemeClr val="bg1"/>
                </a:solidFill>
              </a:rPr>
              <a:t>4:1</a:t>
            </a:r>
            <a:endParaRPr lang="zh-CN" altLang="en-US" sz="2400" b="1" dirty="0">
              <a:solidFill>
                <a:schemeClr val="bg1"/>
              </a:solidFill>
            </a:endParaRPr>
          </a:p>
        </p:txBody>
      </p:sp>
    </p:spTree>
    <p:extLst>
      <p:ext uri="{BB962C8B-B14F-4D97-AF65-F5344CB8AC3E}">
        <p14:creationId xmlns:p14="http://schemas.microsoft.com/office/powerpoint/2010/main" val="237614732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32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63137" y="1295399"/>
            <a:ext cx="8603426" cy="5318029"/>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亲爱的，不要每个灵都信，总要试验那些灵是否出于　神，因为有许多假先知已经来到世上了。 </a:t>
            </a:r>
            <a:r>
              <a:rPr lang="en-US" altLang="zh-CN" sz="4000" b="1" baseline="30000" dirty="0">
                <a:effectLst>
                  <a:glow rad="127000">
                    <a:schemeClr val="tx1"/>
                  </a:glow>
                </a:effectLst>
                <a:latin typeface="Arial" charset="0"/>
                <a:ea typeface="ＭＳ Ｐゴシック" charset="0"/>
                <a:cs typeface="ＭＳ Ｐゴシック" charset="0"/>
              </a:rPr>
              <a:t>2</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你们可以这样认出　神的灵：凡是承认耶稣基督是成了肉身来的，那灵就是出于　神。</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约翰一 </a:t>
            </a:r>
            <a:r>
              <a:rPr lang="en-US" sz="4000" b="1" dirty="0">
                <a:effectLst>
                  <a:glow rad="127000">
                    <a:schemeClr val="tx1"/>
                  </a:glow>
                </a:effectLst>
                <a:latin typeface="Arial" charset="0"/>
                <a:ea typeface="ＭＳ Ｐゴシック" charset="0"/>
                <a:cs typeface="ＭＳ Ｐゴシック" charset="0"/>
              </a:rPr>
              <a:t>4:1-2 </a:t>
            </a:r>
            <a:r>
              <a:rPr lang="en-US" altLang="zh-CN" sz="40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9288553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32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63137" y="1600199"/>
            <a:ext cx="8603426" cy="5013229"/>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凡是不承认耶稣基督是成了肉身来的，那灵就不是出于　神，而是敌基督者的灵；你们听过他要来，现在他已经在世上了。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约翰一 </a:t>
            </a:r>
            <a:r>
              <a:rPr lang="en-US" sz="4000" b="1" dirty="0">
                <a:effectLst>
                  <a:glow rad="127000">
                    <a:schemeClr val="tx1"/>
                  </a:glow>
                </a:effectLst>
                <a:latin typeface="Arial" charset="0"/>
                <a:ea typeface="ＭＳ Ｐゴシック" charset="0"/>
                <a:cs typeface="ＭＳ Ｐゴシック" charset="0"/>
              </a:rPr>
              <a:t>4:3 </a:t>
            </a:r>
            <a:r>
              <a:rPr lang="en-US" altLang="zh-CN" sz="40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77456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en-US" altLang="zh-CN" sz="3600" b="1" dirty="0">
                <a:effectLst>
                  <a:glow rad="127000">
                    <a:schemeClr val="tx1"/>
                  </a:glow>
                </a:effectLst>
                <a:latin typeface="Arial" charset="0"/>
                <a:ea typeface="ＭＳ Ｐゴシック" charset="0"/>
                <a:cs typeface="ＭＳ Ｐゴシック" charset="0"/>
              </a:rPr>
              <a:t>4</a:t>
            </a:r>
            <a:r>
              <a:rPr lang="zh-CN" altLang="en-US" sz="3600" b="1" dirty="0">
                <a:effectLst>
                  <a:glow rad="127000">
                    <a:schemeClr val="tx1"/>
                  </a:glow>
                </a:effectLst>
                <a:latin typeface="Arial" charset="0"/>
                <a:ea typeface="ＭＳ Ｐゴシック" charset="0"/>
                <a:cs typeface="ＭＳ Ｐゴシック" charset="0"/>
              </a:rPr>
              <a:t>孩子们，你们是属于　神的，并且已经胜过他们，因为那在你们里面的比那在世上的更大。</a:t>
            </a:r>
            <a:r>
              <a:rPr lang="en-US" altLang="zh-CN" sz="3600" b="1" dirty="0">
                <a:effectLst>
                  <a:glow rad="127000">
                    <a:schemeClr val="tx1"/>
                  </a:glow>
                </a:effectLst>
                <a:latin typeface="Arial" charset="0"/>
                <a:ea typeface="ＭＳ Ｐゴシック" charset="0"/>
                <a:cs typeface="ＭＳ Ｐゴシック" charset="0"/>
              </a:rPr>
              <a:t>5</a:t>
            </a:r>
            <a:r>
              <a:rPr lang="zh-CN" altLang="en-US" sz="3600" b="1" dirty="0">
                <a:effectLst>
                  <a:glow rad="127000">
                    <a:schemeClr val="tx1"/>
                  </a:glow>
                </a:effectLst>
                <a:latin typeface="Arial" charset="0"/>
                <a:ea typeface="ＭＳ Ｐゴシック" charset="0"/>
                <a:cs typeface="ＭＳ Ｐゴシック" charset="0"/>
              </a:rPr>
              <a:t>他们是属于世界的，因此讲论属世的事，世界也就听从他们。</a:t>
            </a:r>
            <a:r>
              <a:rPr lang="ru-RU"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4:4-5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95775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6</a:t>
            </a:r>
            <a:r>
              <a:rPr lang="zh-CN" altLang="en-US" sz="3600" b="1" dirty="0">
                <a:effectLst>
                  <a:glow rad="127000">
                    <a:schemeClr val="tx1"/>
                  </a:glow>
                </a:effectLst>
                <a:latin typeface="Arial" charset="0"/>
                <a:ea typeface="ＭＳ Ｐゴシック" charset="0"/>
                <a:cs typeface="ＭＳ Ｐゴシック" charset="0"/>
              </a:rPr>
              <a:t>我们是属于　神的，认识　神的就听从我们，不属于　神的就不听从我们。这样，我们就可以辨别真理的灵和谬妄的灵了。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4:6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968557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1686872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 y="2060848"/>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7</a:t>
            </a:r>
            <a:r>
              <a:rPr lang="zh-CN" altLang="en-US" sz="3600" b="1" dirty="0">
                <a:effectLst>
                  <a:glow rad="127000">
                    <a:schemeClr val="tx1"/>
                  </a:glow>
                </a:effectLst>
                <a:latin typeface="Arial" charset="0"/>
                <a:ea typeface="ＭＳ Ｐゴシック" charset="0"/>
                <a:cs typeface="ＭＳ Ｐゴシック" charset="0"/>
              </a:rPr>
              <a:t>亲爱的，我们应当彼此相爱，因为爱是从　神那里来的。凡是爱人的，都是从　神生的，并且认识　神。</a:t>
            </a:r>
            <a:r>
              <a:rPr lang="en-US" altLang="zh-CN" sz="3600" b="1" dirty="0">
                <a:effectLst>
                  <a:glow rad="127000">
                    <a:schemeClr val="tx1"/>
                  </a:glow>
                </a:effectLst>
                <a:latin typeface="Arial" charset="0"/>
                <a:ea typeface="ＭＳ Ｐゴシック" charset="0"/>
                <a:cs typeface="ＭＳ Ｐゴシック" charset="0"/>
              </a:rPr>
              <a:t>8</a:t>
            </a:r>
            <a:r>
              <a:rPr lang="zh-CN" altLang="en-US" sz="3600" b="1" dirty="0">
                <a:effectLst>
                  <a:glow rad="127000">
                    <a:schemeClr val="tx1"/>
                  </a:glow>
                </a:effectLst>
                <a:latin typeface="Arial" charset="0"/>
                <a:ea typeface="ＭＳ Ｐゴシック" charset="0"/>
                <a:cs typeface="ＭＳ Ｐゴシック" charset="0"/>
              </a:rPr>
              <a:t>不爱人的，就不认识　神，因为　神就是爱。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4:7-8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565052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24446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要遵守神的命令</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(5:1-3)</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74051622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你是否迷失了？</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购物</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色情</a:t>
            </a:r>
            <a:r>
              <a:rPr lang="en-US" sz="4800" b="1" dirty="0">
                <a:solidFill>
                  <a:srgbClr val="FFFFFF"/>
                </a:solidFill>
                <a:effectLst>
                  <a:glow rad="127000">
                    <a:srgbClr val="000000"/>
                  </a:glow>
                </a:effectLst>
                <a:latin typeface="Arial" charset="0"/>
                <a:ea typeface="ＭＳ Ｐゴシック" charset="0"/>
                <a:cs typeface="ＭＳ Ｐゴシック" charset="0"/>
              </a:rPr>
              <a:t>?</a:t>
            </a:r>
          </a:p>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律法与恩典的对比</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不平衡</a:t>
            </a:r>
            <a:r>
              <a:rPr lang="en-US" sz="48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128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凡信耶稣是基督的，都是从　神生的，凡爱那生他的，也必爱那从他而生的。</a:t>
            </a: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我们若爱　神，并且遵行他的命令，就知道我们是爱　神的儿女了。</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我们遵守　神的命令，就是爱他了；而且他的命令是不难遵守的，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5:1-3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02064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800600"/>
            <a:ext cx="9144000" cy="15087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kumimoji="0" lang="zh-CN" altLang="en-US" sz="36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需要</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的东西</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5:4-21)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22862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altLang="zh-CN" sz="2800" b="1" i="1" dirty="0">
                <a:effectLst>
                  <a:glow rad="127000">
                    <a:schemeClr val="tx1"/>
                  </a:glow>
                </a:effectLst>
                <a:latin typeface="Arial" charset="0"/>
                <a:ea typeface="ＭＳ Ｐゴシック" charset="0"/>
                <a:cs typeface="ＭＳ Ｐゴシック" charset="0"/>
              </a:rPr>
              <a:t>—— </a:t>
            </a:r>
            <a:r>
              <a:rPr lang="zh-CN" altLang="en-US" sz="2800" b="1" i="1" dirty="0">
                <a:effectLst>
                  <a:glow rad="127000">
                    <a:schemeClr val="tx1"/>
                  </a:glow>
                </a:effectLst>
                <a:latin typeface="Arial" charset="0"/>
                <a:ea typeface="ＭＳ Ｐゴシック" charset="0"/>
                <a:cs typeface="ＭＳ Ｐゴシック" charset="0"/>
              </a:rPr>
              <a:t>弗朗西斯</a:t>
            </a:r>
            <a:r>
              <a:rPr lang="en-US" altLang="zh-CN" sz="2800" b="1" i="1" dirty="0">
                <a:effectLst>
                  <a:glow rad="127000">
                    <a:schemeClr val="tx1"/>
                  </a:glow>
                </a:effectLst>
                <a:latin typeface="Arial" charset="0"/>
                <a:ea typeface="ＭＳ Ｐゴシック" charset="0"/>
                <a:cs typeface="ＭＳ Ｐゴシック" charset="0"/>
              </a:rPr>
              <a:t>·</a:t>
            </a:r>
            <a:r>
              <a:rPr lang="zh-CN" altLang="en-US" sz="2800" b="1" i="1" dirty="0">
                <a:effectLst>
                  <a:glow rad="127000">
                    <a:schemeClr val="tx1"/>
                  </a:glow>
                </a:effectLst>
                <a:latin typeface="Arial" charset="0"/>
                <a:ea typeface="ＭＳ Ｐゴシック" charset="0"/>
                <a:cs typeface="ＭＳ Ｐゴシック" charset="0"/>
              </a:rPr>
              <a:t>陈 </a:t>
            </a:r>
            <a:r>
              <a:rPr lang="en-US" altLang="zh-CN" sz="2800" b="1" i="1" dirty="0">
                <a:effectLst>
                  <a:glow rad="127000">
                    <a:schemeClr val="tx1"/>
                  </a:glow>
                </a:effectLst>
                <a:latin typeface="Arial" charset="0"/>
                <a:ea typeface="ＭＳ Ｐゴシック" charset="0"/>
                <a:cs typeface="ＭＳ Ｐゴシック" charset="0"/>
              </a:rPr>
              <a:t>——</a:t>
            </a:r>
            <a:endParaRPr lang="en-US" sz="28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圣经说，当我们遵守神的命令时，我们会受益。我想我们自然会认为，如果我们关注自己的利益和关切，我们会感到幸福。但那些为他人牺牲的人会告诉你，给予的季节是他们一生中最有回报的时光。</a:t>
            </a:r>
          </a:p>
        </p:txBody>
      </p:sp>
    </p:spTree>
    <p:extLst>
      <p:ext uri="{BB962C8B-B14F-4D97-AF65-F5344CB8AC3E}">
        <p14:creationId xmlns:p14="http://schemas.microsoft.com/office/powerpoint/2010/main" val="256241139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000" b="1" kern="0" dirty="0">
                <a:solidFill>
                  <a:srgbClr val="FFFF00"/>
                </a:solidFill>
                <a:effectLst>
                  <a:glow rad="127000">
                    <a:srgbClr val="000000"/>
                  </a:glow>
                </a:effectLst>
                <a:latin typeface="Arial" charset="0"/>
                <a:ea typeface="ＭＳ Ｐゴシック" charset="0"/>
                <a:cs typeface="ＭＳ Ｐゴシック" charset="0"/>
              </a:rPr>
              <a:t>胜过世界（</a:t>
            </a:r>
            <a:r>
              <a:rPr lang="en-US" altLang="zh-CN" sz="4000" b="1" kern="0" dirty="0">
                <a:solidFill>
                  <a:srgbClr val="FFFF00"/>
                </a:solidFill>
                <a:effectLst>
                  <a:glow rad="127000">
                    <a:srgbClr val="000000"/>
                  </a:glow>
                </a:effectLst>
                <a:latin typeface="Arial" charset="0"/>
                <a:ea typeface="ＭＳ Ｐゴシック" charset="0"/>
                <a:cs typeface="ＭＳ Ｐゴシック" charset="0"/>
              </a:rPr>
              <a:t>5:4-5</a:t>
            </a:r>
            <a:r>
              <a:rPr lang="zh-CN" altLang="en-US" sz="4000" b="1" kern="0" dirty="0">
                <a:solidFill>
                  <a:srgbClr val="FFFF00"/>
                </a:solidFill>
                <a:effectLst>
                  <a:glow rad="127000">
                    <a:srgbClr val="000000"/>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要明白只有借着服从才能得到你真正需要的东西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80360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4</a:t>
            </a:r>
            <a:r>
              <a:rPr lang="zh-CN" altLang="en-US" sz="3600" b="1" dirty="0">
                <a:effectLst>
                  <a:glow rad="127000">
                    <a:schemeClr val="tx1"/>
                  </a:glow>
                </a:effectLst>
                <a:latin typeface="Arial" charset="0"/>
                <a:ea typeface="ＭＳ Ｐゴシック" charset="0"/>
                <a:cs typeface="ＭＳ Ｐゴシック" charset="0"/>
              </a:rPr>
              <a:t>因为凡从　神生的就胜过世界。使我们胜过世界的，就是我们的信心。</a:t>
            </a:r>
            <a:r>
              <a:rPr lang="en-US" altLang="zh-CN" sz="3600" b="1" dirty="0">
                <a:effectLst>
                  <a:glow rad="127000">
                    <a:schemeClr val="tx1"/>
                  </a:glow>
                </a:effectLst>
                <a:latin typeface="Arial" charset="0"/>
                <a:ea typeface="ＭＳ Ｐゴシック" charset="0"/>
                <a:cs typeface="ＭＳ Ｐゴシック" charset="0"/>
              </a:rPr>
              <a:t>5</a:t>
            </a:r>
            <a:r>
              <a:rPr lang="zh-CN" altLang="en-US" sz="3600" b="1" dirty="0">
                <a:effectLst>
                  <a:glow rad="127000">
                    <a:schemeClr val="tx1"/>
                  </a:glow>
                </a:effectLst>
                <a:latin typeface="Arial" charset="0"/>
                <a:ea typeface="ＭＳ Ｐゴシック" charset="0"/>
                <a:cs typeface="ＭＳ Ｐゴシック" charset="0"/>
              </a:rPr>
              <a:t>胜过世界的是谁呢？不就是那信耶稣是　神的儿子的吗？</a:t>
            </a:r>
            <a:br>
              <a:rPr lang="zh-CN"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5:4-5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6410375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胜过世界体系（</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5:4-5</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得着救恩的确据（</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5:6-13</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要明白只有借着服从才能得到你真正需要的东西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523343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zh-CN" altLang="en-US" dirty="0">
                <a:solidFill>
                  <a:schemeClr val="bg1"/>
                </a:solidFill>
                <a:effectLst>
                  <a:glow rad="101600">
                    <a:schemeClr val="tx1"/>
                  </a:glow>
                </a:effectLst>
                <a:latin typeface="Chalkboard SE Bold"/>
                <a:cs typeface="Chalkboard SE Bold"/>
              </a:rPr>
              <a:t>上帝的礼物 </a:t>
            </a:r>
            <a:r>
              <a:rPr lang="en-US" dirty="0">
                <a:solidFill>
                  <a:schemeClr val="bg1"/>
                </a:solidFill>
                <a:effectLst>
                  <a:glow rad="101600">
                    <a:schemeClr val="tx1"/>
                  </a:glow>
                </a:effectLst>
                <a:latin typeface="Chalkboard SE Bold"/>
                <a:cs typeface="Chalkboard SE Bold"/>
              </a:rPr>
              <a:t>(</a:t>
            </a:r>
            <a:r>
              <a:rPr lang="zh-CN" altLang="en-US" dirty="0">
                <a:solidFill>
                  <a:schemeClr val="bg1"/>
                </a:solidFill>
                <a:effectLst>
                  <a:glow rad="101600">
                    <a:schemeClr val="tx1"/>
                  </a:glow>
                </a:effectLst>
                <a:latin typeface="Chalkboard SE Bold"/>
                <a:cs typeface="Chalkboard SE Bold"/>
              </a:rPr>
              <a:t>约翰一书</a:t>
            </a:r>
            <a:r>
              <a:rPr lang="en-US" dirty="0">
                <a:solidFill>
                  <a:schemeClr val="bg1"/>
                </a:solidFill>
                <a:effectLst>
                  <a:glow rad="101600">
                    <a:schemeClr val="tx1"/>
                  </a:glow>
                </a:effectLst>
                <a:latin typeface="Chalkboard SE Bold"/>
                <a:cs typeface="Chalkboard SE Bold"/>
              </a:rPr>
              <a:t>5)</a:t>
            </a:r>
          </a:p>
        </p:txBody>
      </p:sp>
      <p:sp>
        <p:nvSpPr>
          <p:cNvPr id="4" name="Text Box 6"/>
          <p:cNvSpPr txBox="1">
            <a:spLocks noChangeArrowheads="1"/>
          </p:cNvSpPr>
          <p:nvPr/>
        </p:nvSpPr>
        <p:spPr bwMode="auto">
          <a:xfrm>
            <a:off x="7778" y="18322"/>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r>
              <a:rPr lang="zh-CN" altLang="en-US" sz="3200" dirty="0">
                <a:solidFill>
                  <a:srgbClr val="FFFFFF"/>
                </a:solidFill>
                <a:effectLst>
                  <a:glow rad="127000">
                    <a:srgbClr val="000000">
                      <a:alpha val="99000"/>
                    </a:srgbClr>
                  </a:glow>
                </a:effectLst>
                <a:latin typeface="Chalkboard SE Bold"/>
                <a:ea typeface="宋体" charset="0"/>
                <a:cs typeface="Chalkboard SE Bold"/>
              </a:rPr>
              <a:t>这见证就是　</a:t>
            </a:r>
            <a:r>
              <a:rPr lang="zh-CN" altLang="en-US" sz="3200" dirty="0">
                <a:solidFill>
                  <a:srgbClr val="FFFF00"/>
                </a:solidFill>
                <a:effectLst>
                  <a:glow rad="127000">
                    <a:srgbClr val="000000">
                      <a:alpha val="99000"/>
                    </a:srgbClr>
                  </a:glow>
                </a:effectLst>
                <a:latin typeface="Chalkboard SE Bold"/>
                <a:ea typeface="宋体" charset="0"/>
                <a:cs typeface="Chalkboard SE Bold"/>
              </a:rPr>
              <a:t>神已经把永远的生命赐给我们</a:t>
            </a:r>
            <a:r>
              <a:rPr lang="zh-CN" altLang="en-US" sz="3200" dirty="0">
                <a:solidFill>
                  <a:srgbClr val="FFFFFF"/>
                </a:solidFill>
                <a:effectLst>
                  <a:glow rad="127000">
                    <a:srgbClr val="000000">
                      <a:alpha val="99000"/>
                    </a:srgbClr>
                  </a:glow>
                </a:effectLst>
                <a:latin typeface="Chalkboard SE Bold"/>
                <a:ea typeface="宋体" charset="0"/>
                <a:cs typeface="Chalkboard SE Bold"/>
              </a:rPr>
              <a:t>，这生命是在他儿子里面的。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12</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zh-CN" altLang="en-US" sz="3200" dirty="0">
                <a:solidFill>
                  <a:srgbClr val="FFFF00"/>
                </a:solidFill>
                <a:effectLst>
                  <a:glow rad="127000">
                    <a:srgbClr val="000000">
                      <a:alpha val="99000"/>
                    </a:srgbClr>
                  </a:glow>
                </a:effectLst>
                <a:latin typeface="Chalkboard SE Bold"/>
                <a:ea typeface="宋体" charset="0"/>
                <a:cs typeface="Chalkboard SE Bold"/>
              </a:rPr>
              <a:t>凡有　神儿子的，就有生命</a:t>
            </a:r>
            <a:r>
              <a:rPr lang="zh-CN" altLang="en-US" sz="3200" dirty="0">
                <a:solidFill>
                  <a:srgbClr val="FFFFFF"/>
                </a:solidFill>
                <a:effectLst>
                  <a:glow rad="127000">
                    <a:srgbClr val="000000">
                      <a:alpha val="99000"/>
                    </a:srgbClr>
                  </a:glow>
                </a:effectLst>
                <a:latin typeface="Chalkboard SE Bold"/>
                <a:ea typeface="宋体" charset="0"/>
                <a:cs typeface="Chalkboard SE Bold"/>
              </a:rPr>
              <a:t>；没有　神儿子的，就没有生命。</a:t>
            </a:r>
          </a:p>
          <a:p>
            <a:pPr algn="ctr" defTabSz="457200" eaLnBrk="1" hangingPunct="1">
              <a:defRPr/>
            </a:pPr>
            <a:endParaRPr lang="zh-CN" altLang="en-US" sz="3200" dirty="0">
              <a:solidFill>
                <a:srgbClr val="FFFFFF"/>
              </a:solidFill>
              <a:effectLst>
                <a:glow rad="127000">
                  <a:srgbClr val="000000">
                    <a:alpha val="99000"/>
                  </a:srgbClr>
                </a:glow>
              </a:effectLst>
              <a:latin typeface="Chalkboard SE Bold"/>
              <a:ea typeface="宋体" charset="0"/>
              <a:cs typeface="Chalkboard SE Bold"/>
            </a:endParaRPr>
          </a:p>
          <a:p>
            <a:pPr algn="ctr" defTabSz="457200" eaLnBrk="1" hangingPunct="1">
              <a:defRPr/>
            </a:pP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zh-CN" altLang="en-US" sz="3200" dirty="0">
                <a:solidFill>
                  <a:srgbClr val="FFFFFF"/>
                </a:solidFill>
                <a:effectLst>
                  <a:glow rad="127000">
                    <a:srgbClr val="000000">
                      <a:alpha val="99000"/>
                    </a:srgbClr>
                  </a:glow>
                </a:effectLst>
                <a:latin typeface="Chalkboard SE Bold"/>
                <a:ea typeface="宋体" charset="0"/>
                <a:cs typeface="Chalkboard SE Bold"/>
              </a:rPr>
              <a:t>我把这些事写给你们信　神的儿子之名的人，是</a:t>
            </a:r>
            <a:r>
              <a:rPr lang="zh-CN" altLang="en-US" sz="3200" dirty="0">
                <a:solidFill>
                  <a:srgbClr val="FFFF00"/>
                </a:solidFill>
                <a:effectLst>
                  <a:glow rad="127000">
                    <a:srgbClr val="000000">
                      <a:alpha val="99000"/>
                    </a:srgbClr>
                  </a:glow>
                </a:effectLst>
                <a:latin typeface="Chalkboard SE Bold"/>
                <a:ea typeface="宋体" charset="0"/>
                <a:cs typeface="Chalkboard SE Bold"/>
              </a:rPr>
              <a:t>要你们知道自己有永生</a:t>
            </a:r>
            <a:r>
              <a:rPr lang="zh-CN" altLang="en-US"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extLst>
      <p:ext uri="{BB962C8B-B14F-4D97-AF65-F5344CB8AC3E}">
        <p14:creationId xmlns:p14="http://schemas.microsoft.com/office/powerpoint/2010/main" val="29893183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要明白只有借着服从才能得到你真正需要的东西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94772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14</a:t>
            </a:r>
            <a:r>
              <a:rPr lang="zh-CN" altLang="en-US" sz="3600" b="1" dirty="0">
                <a:effectLst>
                  <a:glow rad="127000">
                    <a:schemeClr val="tx1"/>
                  </a:glow>
                </a:effectLst>
                <a:latin typeface="Arial" charset="0"/>
                <a:ea typeface="ＭＳ Ｐゴシック" charset="0"/>
                <a:cs typeface="ＭＳ Ｐゴシック" charset="0"/>
              </a:rPr>
              <a:t>如果我们照着　神的旨意祈求，他必听我们；这就是我们对　神所存的坦然无惧的心。</a:t>
            </a:r>
            <a:r>
              <a:rPr lang="en-US" altLang="zh-CN" sz="3600" b="1" dirty="0">
                <a:effectLst>
                  <a:glow rad="127000">
                    <a:schemeClr val="tx1"/>
                  </a:glow>
                </a:effectLst>
                <a:latin typeface="Arial" charset="0"/>
                <a:ea typeface="ＭＳ Ｐゴシック" charset="0"/>
                <a:cs typeface="ＭＳ Ｐゴシック" charset="0"/>
              </a:rPr>
              <a:t>15</a:t>
            </a:r>
            <a:r>
              <a:rPr lang="zh-CN" altLang="en-US" sz="3600" b="1" dirty="0">
                <a:effectLst>
                  <a:glow rad="127000">
                    <a:schemeClr val="tx1"/>
                  </a:glow>
                </a:effectLst>
                <a:latin typeface="Arial" charset="0"/>
                <a:ea typeface="ＭＳ Ｐゴシック" charset="0"/>
                <a:cs typeface="ＭＳ Ｐゴシック" charset="0"/>
              </a:rPr>
              <a:t>既然我们知道他听我们的祈求，我们就知道，我们无论求甚么，他必赐给我们。</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5:14-15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170983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779687"/>
            <a:ext cx="4896669" cy="507831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000000"/>
                </a:solidFill>
                <a:effectLst>
                  <a:glow rad="228600">
                    <a:srgbClr val="FFFFFF"/>
                  </a:glow>
                </a:effectLst>
                <a:ea typeface="ＭＳ Ｐゴシック" charset="0"/>
              </a:rPr>
              <a:t>“</a:t>
            </a:r>
            <a:r>
              <a:rPr lang="zh-CN" altLang="en-US" sz="36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3600" dirty="0">
                <a:solidFill>
                  <a:srgbClr val="C00000"/>
                </a:solidFill>
                <a:effectLst>
                  <a:glow rad="228600">
                    <a:srgbClr val="FFFFFF"/>
                  </a:glow>
                </a:effectLst>
                <a:ea typeface="ＭＳ Ｐゴシック" charset="0"/>
              </a:rPr>
              <a:t>有至于死的罪，我不说他应当为那罪祈求。</a:t>
            </a:r>
            <a:r>
              <a:rPr lang="en-US" altLang="zh-CN" sz="3600" dirty="0">
                <a:solidFill>
                  <a:srgbClr val="000000"/>
                </a:solidFill>
                <a:effectLst>
                  <a:glow rad="228600">
                    <a:srgbClr val="FFFFFF"/>
                  </a:glow>
                </a:effectLst>
                <a:ea typeface="ＭＳ Ｐゴシック" charset="0"/>
              </a:rPr>
              <a:t> </a:t>
            </a:r>
            <a:r>
              <a:rPr lang="zh-CN" altLang="en-US" sz="3600" dirty="0">
                <a:solidFill>
                  <a:srgbClr val="000000"/>
                </a:solidFill>
                <a:effectLst>
                  <a:glow rad="228600">
                    <a:srgbClr val="FFFFFF"/>
                  </a:glow>
                </a:effectLst>
                <a:ea typeface="ＭＳ Ｐゴシック" charset="0"/>
              </a:rPr>
              <a:t>一切不义都是罪，但也有不至于死的罪。</a:t>
            </a:r>
            <a:r>
              <a:rPr lang="en-US" sz="36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2712657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380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需要</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68997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zh-CN" altLang="en-US" sz="4000" b="1" dirty="0">
                <a:latin typeface="Arial" charset="0"/>
                <a:ea typeface="ＭＳ Ｐゴシック" charset="0"/>
              </a:rPr>
              <a:t>信徒能犯多少罪（约翰一书 </a:t>
            </a:r>
            <a:r>
              <a:rPr lang="en-US" altLang="zh-CN" sz="4000" b="1" dirty="0">
                <a:latin typeface="Arial" charset="0"/>
                <a:ea typeface="ＭＳ Ｐゴシック" charset="0"/>
              </a:rPr>
              <a:t>5:18</a:t>
            </a:r>
            <a:r>
              <a:rPr lang="zh-CN" altLang="en-US" sz="4000" b="1" dirty="0">
                <a:latin typeface="Arial" charset="0"/>
                <a:ea typeface="ＭＳ Ｐゴシック" charset="0"/>
              </a:rPr>
              <a:t>）？</a:t>
            </a:r>
            <a:endParaRPr lang="en-US" sz="4000" b="1" dirty="0">
              <a:latin typeface="Arial" charset="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新译本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en-US" altLang="zh-CN" sz="2800" b="1" dirty="0">
                <a:effectLst>
                  <a:glow rad="292100">
                    <a:srgbClr val="000000"/>
                  </a:glow>
                </a:effectLst>
                <a:latin typeface="Arial" charset="0"/>
                <a:ea typeface="ＭＳ Ｐゴシック" charset="0"/>
                <a:cs typeface="ＭＳ Ｐゴシック" charset="0"/>
              </a:rPr>
              <a:t>18</a:t>
            </a:r>
            <a:r>
              <a:rPr lang="zh-CN" altLang="en-US" sz="2800" b="1" dirty="0">
                <a:effectLst>
                  <a:glow rad="292100">
                    <a:srgbClr val="000000"/>
                  </a:glow>
                </a:effectLst>
                <a:latin typeface="Arial" charset="0"/>
                <a:ea typeface="ＭＳ Ｐゴシック" charset="0"/>
                <a:cs typeface="ＭＳ Ｐゴシック" charset="0"/>
              </a:rPr>
              <a:t>我们知道凡从　神生的</a:t>
            </a:r>
            <a:r>
              <a:rPr lang="zh-CN" altLang="en-US" sz="2800" b="1" dirty="0">
                <a:solidFill>
                  <a:schemeClr val="bg1"/>
                </a:solidFill>
                <a:effectLst>
                  <a:glow rad="292100">
                    <a:srgbClr val="000000"/>
                  </a:glow>
                </a:effectLst>
                <a:latin typeface="Arial" charset="0"/>
                <a:ea typeface="ＭＳ Ｐゴシック" charset="0"/>
                <a:cs typeface="ＭＳ Ｐゴシック" charset="0"/>
              </a:rPr>
              <a:t>就不</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，而且从　神生的那一位也必保守他，连那恶者也不能碰他。</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习惯性的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新标点和合本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en-US" altLang="zh-CN" sz="2800" b="1" dirty="0">
                <a:effectLst>
                  <a:glow rad="292100">
                    <a:srgbClr val="000000"/>
                  </a:glow>
                </a:effectLst>
                <a:latin typeface="Arial" charset="0"/>
                <a:ea typeface="ＭＳ Ｐゴシック" charset="0"/>
                <a:cs typeface="ＭＳ Ｐゴシック" charset="0"/>
              </a:rPr>
              <a:t>18</a:t>
            </a:r>
            <a:r>
              <a:rPr lang="zh-CN" altLang="en-US" sz="2800" b="1" dirty="0">
                <a:effectLst>
                  <a:glow rad="292100">
                    <a:srgbClr val="000000"/>
                  </a:glow>
                </a:effectLst>
                <a:latin typeface="Arial" charset="0"/>
                <a:ea typeface="ＭＳ Ｐゴシック" charset="0"/>
                <a:cs typeface="ＭＳ Ｐゴシック" charset="0"/>
              </a:rPr>
              <a:t>我们知道凡从　神生的，</a:t>
            </a:r>
            <a:r>
              <a:rPr lang="zh-CN" altLang="en-US" sz="2800" b="1" dirty="0">
                <a:solidFill>
                  <a:schemeClr val="bg1"/>
                </a:solidFill>
                <a:effectLst>
                  <a:glow rad="292100">
                    <a:srgbClr val="000000"/>
                  </a:glow>
                </a:effectLst>
                <a:latin typeface="Arial" charset="0"/>
                <a:ea typeface="ＭＳ Ｐゴシック" charset="0"/>
                <a:cs typeface="ＭＳ Ｐゴシック" charset="0"/>
              </a:rPr>
              <a:t>必不</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，从　神生的，必保守自己，那恶者也就无法害他。</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绝对的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1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避开偶像忠于神 </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需要</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15905513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53"/>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226109"/>
            <a:ext cx="4392613"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kumimoji="0" lang="zh-CN" altLang="en-US" sz="36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“保守自己远离偶像”</a:t>
            </a:r>
            <a:endParaRPr kumimoji="0" lang="en-US" sz="36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endParaRPr>
          </a:p>
        </p:txBody>
      </p:sp>
      <p:sp>
        <p:nvSpPr>
          <p:cNvPr id="5" name="Title 4"/>
          <p:cNvSpPr>
            <a:spLocks noGrp="1"/>
          </p:cNvSpPr>
          <p:nvPr>
            <p:ph type="title" idx="4294967295"/>
          </p:nvPr>
        </p:nvSpPr>
        <p:spPr>
          <a:xfrm>
            <a:off x="5105400" y="6229062"/>
            <a:ext cx="3810000" cy="584775"/>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约翰一书5:21 </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832532FF-EA93-9B30-1D0F-4E91083ECAC1}"/>
              </a:ext>
            </a:extLst>
          </p:cNvPr>
          <p:cNvSpPr txBox="1"/>
          <p:nvPr/>
        </p:nvSpPr>
        <p:spPr>
          <a:xfrm>
            <a:off x="179387" y="706437"/>
            <a:ext cx="3783013" cy="523220"/>
          </a:xfrm>
          <a:prstGeom prst="rect">
            <a:avLst/>
          </a:prstGeom>
          <a:solidFill>
            <a:srgbClr val="C00000"/>
          </a:solidFill>
        </p:spPr>
        <p:txBody>
          <a:bodyPr wrap="square" rtlCol="0">
            <a:spAutoFit/>
          </a:bodyPr>
          <a:lstStyle/>
          <a:p>
            <a:pPr algn="ctr"/>
            <a:r>
              <a:rPr lang="zh-CN" altLang="en-US" sz="2800" dirty="0">
                <a:solidFill>
                  <a:schemeClr val="bg1"/>
                </a:solidFill>
              </a:rPr>
              <a:t>德里克</a:t>
            </a:r>
            <a:r>
              <a:rPr lang="en-US" altLang="zh-CN" sz="2800" dirty="0">
                <a:solidFill>
                  <a:schemeClr val="bg1"/>
                </a:solidFill>
              </a:rPr>
              <a:t>·</a:t>
            </a:r>
            <a:r>
              <a:rPr lang="zh-CN" altLang="en-US" sz="2800" dirty="0">
                <a:solidFill>
                  <a:schemeClr val="bg1"/>
                </a:solidFill>
              </a:rPr>
              <a:t>提德巴尔</a:t>
            </a:r>
            <a:endParaRPr kumimoji="1" lang="zh-CN" altLang="en-US" sz="2800" dirty="0">
              <a:solidFill>
                <a:schemeClr val="bg1"/>
              </a:solidFill>
            </a:endParaRPr>
          </a:p>
        </p:txBody>
      </p:sp>
      <p:sp>
        <p:nvSpPr>
          <p:cNvPr id="8" name="文本框 7">
            <a:extLst>
              <a:ext uri="{FF2B5EF4-FFF2-40B4-BE49-F238E27FC236}">
                <a16:creationId xmlns:a16="http://schemas.microsoft.com/office/drawing/2014/main" id="{135DFB0F-7FD1-3D17-043C-77730D2E414C}"/>
              </a:ext>
            </a:extLst>
          </p:cNvPr>
          <p:cNvSpPr txBox="1"/>
          <p:nvPr/>
        </p:nvSpPr>
        <p:spPr>
          <a:xfrm>
            <a:off x="8640" y="1600200"/>
            <a:ext cx="4380797" cy="1938992"/>
          </a:xfrm>
          <a:prstGeom prst="rect">
            <a:avLst/>
          </a:prstGeom>
          <a:solidFill>
            <a:srgbClr val="F6F9FC"/>
          </a:solidFill>
        </p:spPr>
        <p:txBody>
          <a:bodyPr wrap="square">
            <a:spAutoFit/>
          </a:bodyPr>
          <a:lstStyle/>
          <a:p>
            <a:pPr algn="ctr"/>
            <a:r>
              <a:rPr lang="en-US" altLang="zh-CN" sz="4000" dirty="0"/>
              <a:t>《</a:t>
            </a:r>
            <a:r>
              <a:rPr lang="zh-CN" altLang="en-US" sz="4000" dirty="0"/>
              <a:t>传道者，</a:t>
            </a:r>
            <a:endParaRPr lang="en-US" altLang="zh-CN" sz="4000" dirty="0"/>
          </a:p>
          <a:p>
            <a:pPr algn="ctr"/>
            <a:r>
              <a:rPr lang="zh-CN" altLang="en-US" sz="4000" dirty="0"/>
              <a:t>保守自己</a:t>
            </a:r>
            <a:endParaRPr lang="en-US" altLang="zh-CN" sz="4000" dirty="0"/>
          </a:p>
          <a:p>
            <a:pPr algn="ctr"/>
            <a:r>
              <a:rPr lang="zh-CN" altLang="en-US" sz="4000" dirty="0"/>
              <a:t>远离偶像</a:t>
            </a:r>
            <a:r>
              <a:rPr lang="en-US" altLang="zh-CN" sz="4000" dirty="0"/>
              <a:t>》</a:t>
            </a:r>
            <a:endParaRPr lang="zh-CN" altLang="en-US" sz="4000" dirty="0"/>
          </a:p>
        </p:txBody>
      </p:sp>
    </p:spTree>
    <p:extLst>
      <p:ext uri="{BB962C8B-B14F-4D97-AF65-F5344CB8AC3E}">
        <p14:creationId xmlns:p14="http://schemas.microsoft.com/office/powerpoint/2010/main" val="1357581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孩子们，你们要保守自己远离偶像。</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5:21</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8046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800600"/>
            <a:ext cx="9144000" cy="15087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lang="zh-CN" altLang="en-US" sz="3600" b="1" kern="0" dirty="0">
                <a:solidFill>
                  <a:srgbClr val="FFFF00"/>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需要</a:t>
            </a:r>
            <a:r>
              <a:rPr lang="zh-CN" alt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的东西</a:t>
            </a:r>
            <a:r>
              <a:rPr lang="en-US" altLang="zh-CN"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a:t>
            </a:r>
            <a:r>
              <a:rPr 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5:4-21)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32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约翰一书</a:t>
            </a:r>
            <a:endParaRPr lang="en-US" sz="32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0336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若是你服从神与彼此相爱，</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你就会拥有你真正所需要的，</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就不会听信家教诲。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275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应用</a:t>
            </a:r>
            <a:endParaRPr lang="en-US" sz="2000" dirty="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2554545"/>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您应该</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怎样</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对其它信徒</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显示爱</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以便异端邪说无法盾形</a:t>
            </a:r>
            <a:r>
              <a:rPr lang="en-US" altLang="zh-CN" sz="3200" b="1" dirty="0">
                <a:solidFill>
                  <a:schemeClr val="bg1"/>
                </a:solidFill>
                <a:effectLst>
                  <a:outerShdw blurRad="38100" dist="38100" dir="2700000" algn="tl">
                    <a:srgbClr val="000000">
                      <a:alpha val="43137"/>
                    </a:srgbClr>
                  </a:outerShdw>
                </a:effectLst>
                <a:latin typeface="Arial" charset="0"/>
                <a:cs typeface="宋体" charset="0"/>
              </a:rPr>
              <a:t>? </a:t>
            </a:r>
          </a:p>
          <a:p>
            <a:pPr marL="454025" indent="-454025" algn="ctr" eaLnBrk="1" hangingPunct="1">
              <a:buFont typeface="Wingdings" charset="0"/>
              <a:buChar char="Ø"/>
              <a:defRPr/>
            </a:pPr>
            <a:endParaRPr lang="en-US" altLang="zh-CN" sz="3200" b="1" dirty="0">
              <a:solidFill>
                <a:schemeClr val="bg1"/>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您知道</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谁需要</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看见基督徒的爱被显示才会从假的教学中回头</a:t>
            </a:r>
            <a:r>
              <a:rPr lang="en-US" altLang="zh-CN" sz="3200" b="1" dirty="0">
                <a:solidFill>
                  <a:schemeClr val="bg1"/>
                </a:solidFill>
                <a:effectLst>
                  <a:outerShdw blurRad="38100" dist="38100" dir="2700000" algn="tl">
                    <a:srgbClr val="000000">
                      <a:alpha val="43137"/>
                    </a:srgbClr>
                  </a:outerShdw>
                </a:effectLst>
                <a:latin typeface="Arial" charset="0"/>
                <a:cs typeface="宋体" charset="0"/>
              </a:rPr>
              <a:t>?</a:t>
            </a:r>
          </a:p>
        </p:txBody>
      </p:sp>
    </p:spTree>
    <p:extLst>
      <p:ext uri="{BB962C8B-B14F-4D97-AF65-F5344CB8AC3E}">
        <p14:creationId xmlns:p14="http://schemas.microsoft.com/office/powerpoint/2010/main" val="1404167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4317971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9745</TotalTime>
  <Words>9407</Words>
  <Application>Microsoft Macintosh PowerPoint</Application>
  <PresentationFormat>On-screen Show (4:3)</PresentationFormat>
  <Paragraphs>802</Paragraphs>
  <Slides>99</Slides>
  <Notes>88</Notes>
  <HiddenSlides>0</HiddenSlides>
  <MMClips>0</MMClips>
  <ScaleCrop>false</ScaleCrop>
  <HeadingPairs>
    <vt:vector size="6" baseType="variant">
      <vt:variant>
        <vt:lpstr>Fonts Used</vt:lpstr>
      </vt:variant>
      <vt:variant>
        <vt:i4>17</vt:i4>
      </vt:variant>
      <vt:variant>
        <vt:lpstr>Theme</vt:lpstr>
      </vt:variant>
      <vt:variant>
        <vt:i4>31</vt:i4>
      </vt:variant>
      <vt:variant>
        <vt:lpstr>Slide Titles</vt:lpstr>
      </vt:variant>
      <vt:variant>
        <vt:i4>99</vt:i4>
      </vt:variant>
    </vt:vector>
  </HeadingPairs>
  <TitlesOfParts>
    <vt:vector size="147" baseType="lpstr">
      <vt:lpstr>.SF NS</vt:lpstr>
      <vt:lpstr>Aril</vt:lpstr>
      <vt:lpstr>Microsoft YaHei UI</vt:lpstr>
      <vt:lpstr>MS Gothic</vt:lpstr>
      <vt:lpstr>MS PGothic</vt:lpstr>
      <vt:lpstr>MS PGothic</vt:lpstr>
      <vt:lpstr>SimSun</vt:lpstr>
      <vt:lpstr>Arial</vt:lpstr>
      <vt:lpstr>Arial Narrow</vt:lpstr>
      <vt:lpstr>Bradley Hand ITC TT-Bold</vt:lpstr>
      <vt:lpstr>Calibri</vt:lpstr>
      <vt:lpstr>Chalkboard SE Bold</vt:lpstr>
      <vt:lpstr>Comic Sans MS</vt:lpstr>
      <vt:lpstr>Helvetica</vt:lpstr>
      <vt:lpstr>Tahoma</vt:lpstr>
      <vt:lpstr>Times New Roman</vt:lpstr>
      <vt:lpstr>Wingdings</vt:lpstr>
      <vt:lpstr>Default Design</vt:lpstr>
      <vt:lpstr>1_Dad`s Tie</vt:lpstr>
      <vt:lpstr>Capsules</vt:lpstr>
      <vt:lpstr>Office Theme</vt:lpstr>
      <vt:lpstr>14_Default Design</vt:lpstr>
      <vt:lpstr>2_Blank Presentation</vt:lpstr>
      <vt:lpstr>1_Compass</vt:lpstr>
      <vt:lpstr>Orbit</vt:lpstr>
      <vt:lpstr>1_Selling a Product or Service</vt:lpstr>
      <vt:lpstr>2_Default Design</vt:lpstr>
      <vt:lpstr>2_Selling a Product or Service</vt:lpstr>
      <vt:lpstr>7_Default Design</vt:lpstr>
      <vt:lpstr>5_Orbit</vt:lpstr>
      <vt:lpstr>5_Capsules</vt:lpstr>
      <vt:lpstr>9_Capsules</vt:lpstr>
      <vt:lpstr>5_Blank Presentation</vt:lpstr>
      <vt:lpstr>6_Blank Presentation</vt:lpstr>
      <vt:lpstr>7_Blank Presentation</vt:lpstr>
      <vt:lpstr>8_Blank Presentation</vt:lpstr>
      <vt:lpstr>51_Blank Presentation</vt:lpstr>
      <vt:lpstr>Beam</vt:lpstr>
      <vt:lpstr>63_Blank Presentation</vt:lpstr>
      <vt:lpstr>50_Blank Presentation</vt:lpstr>
      <vt:lpstr>10_Capsules</vt:lpstr>
      <vt:lpstr>11_Default Design</vt:lpstr>
      <vt:lpstr>2_Slit</vt:lpstr>
      <vt:lpstr>12_Default Design</vt:lpstr>
      <vt:lpstr>Frame</vt:lpstr>
      <vt:lpstr>13_Default Design</vt:lpstr>
      <vt:lpstr>8_Default Design</vt:lpstr>
      <vt:lpstr>25_Blank Presentation</vt:lpstr>
      <vt:lpstr>要互相服从</vt:lpstr>
      <vt:lpstr>你是一只羊</vt:lpstr>
      <vt:lpstr>羊趋向迷失方向</vt:lpstr>
      <vt:lpstr>迷失的羊会感到孤独。</vt:lpstr>
      <vt:lpstr>羊往往会回归</vt:lpstr>
      <vt:lpstr>但迷失也要付出代价。</vt:lpstr>
      <vt:lpstr>GPS追踪显示狼群是如何避开彼此领地的。</vt:lpstr>
      <vt:lpstr>你是否迷失了？</vt:lpstr>
      <vt:lpstr>怎么不因为假教诲而 迷失方向?</vt:lpstr>
      <vt:lpstr>主题</vt:lpstr>
      <vt:lpstr> 诺斯底主义： 令人困惑的问题</vt:lpstr>
      <vt:lpstr>诺斯底主义的重要组成部分</vt:lpstr>
      <vt:lpstr>诺斯底主义对于救赎的概念</vt:lpstr>
      <vt:lpstr>原始/目的地</vt:lpstr>
      <vt:lpstr>新约综览(普通书信 + 关键字)</vt:lpstr>
      <vt:lpstr>论据</vt:lpstr>
      <vt:lpstr>PowerPoint Presentation</vt:lpstr>
      <vt:lpstr>怎么不因为假教诲而 迷失方向?</vt:lpstr>
      <vt:lpstr>怎么不因为假教诲而…</vt:lpstr>
      <vt:lpstr>Slides on  约壹 1</vt:lpstr>
      <vt:lpstr>I. 遵守 神的命令(1–2). </vt:lpstr>
      <vt:lpstr>“ 1论到太初就已经存在的生命之道，就是我们所听见，亲眼所看见，仔细观察过，亲手摸过的； ”  (约翰一书 1:1 新译本).</vt:lpstr>
      <vt:lpstr>约翰（一）中的早期的诺斯替教</vt:lpstr>
      <vt:lpstr>“这生命已经显现出来，我们见过了，现在也作见证，并且向你们宣扬这本来与父同在，又向我们显现过的永远的生命。 ”  (约翰一书 1:2 新译本）</vt:lpstr>
      <vt:lpstr>“ 3我们把所看见所听见的向你们宣扬，使你们也可以和我们彼此相通。我们是与父和他的儿子耶稣基督彼此相通的。4我们写这些事，是要使我们的喜乐充足。  (约翰一书 1:3-4 新译本).</vt:lpstr>
      <vt:lpstr>约翰教导神展示了耶稣</vt:lpstr>
      <vt:lpstr>神成为人</vt:lpstr>
      <vt:lpstr>希伯来 2:14 (CNVS)</vt:lpstr>
      <vt:lpstr>I. 遵守 神的命令(1–2). </vt:lpstr>
      <vt:lpstr>“神是光，在他里面毫无黑暗；这就是我们从他那里听见，现在传给你们的信息。”  (约翰一书 1:5 新译本).</vt:lpstr>
      <vt:lpstr>"我们若说自己与他彼此相通，却行在黑暗里，就是说谎话，不实行真理了。</vt:lpstr>
      <vt:lpstr>“ 8我们若说自己没有罪，就是自欺，真理就不在我们里面了。 ”  (约翰一书 1:8 新译本).</vt:lpstr>
      <vt:lpstr>新约中的罪得赦免</vt:lpstr>
      <vt:lpstr>Slides on  约壹 2</vt:lpstr>
      <vt:lpstr>1我的孩子们，我写这些给你们，是要你们不犯罪。如果有人犯了罪，在父的面前我们有一位维护者，就是那义者耶稣基督。  (约翰一书 2:1 新译本).</vt:lpstr>
      <vt:lpstr>谁能定我们的罪呢．有基督耶稣已经死了、而且从死里复活、现今在　神的右边、也替我们祈求</vt:lpstr>
      <vt:lpstr>2“他为我们的罪作了赎罪祭，不仅为我们的罪，也为全人类的罪。 ”  (约翰一书 2:2 新译本).</vt:lpstr>
      <vt:lpstr>I. 遵守 神的命令(1–2). </vt:lpstr>
      <vt:lpstr>“不要爱世界和世上的东西” (约壹2:15)</vt:lpstr>
      <vt:lpstr>约壹 2:15 (CNVS)</vt:lpstr>
      <vt:lpstr>约翰一书 二章十六－十七节 </vt:lpstr>
      <vt:lpstr>“…这世界和世上的私欲都要渐渐过去”  (约壹 2:17a)</vt:lpstr>
      <vt:lpstr>属世的事物 （各列经文的对比） </vt:lpstr>
      <vt:lpstr>PowerPoint Presentation</vt:lpstr>
      <vt:lpstr>" 18孩子们，现在是末世的时候了。你们听过敌基督者要来，现在已经有不少敌基督起来了；因此我们就知道这是末世的时候了。19他们从我们中间离去，这就表明他们是不属于我们的。其实他们并不属于我们，如果真的属于我们，就一定会留在我们中间。  (约翰一书 2:18-19 新译本).</vt:lpstr>
      <vt:lpstr>圣灵的恩膏</vt:lpstr>
      <vt:lpstr>雷历论恩膏</vt:lpstr>
      <vt:lpstr>关键节</vt:lpstr>
      <vt:lpstr>奥普拉·温弗瑞的影响力</vt:lpstr>
      <vt:lpstr>奥普拉引领数百万人误入歧途</vt:lpstr>
      <vt:lpstr>奥普拉引领数百万人误入歧途</vt:lpstr>
      <vt:lpstr>奥普拉引领数百万人误入歧途</vt:lpstr>
      <vt:lpstr>怎么不因为假教诲而…</vt:lpstr>
      <vt:lpstr>Slides on  约壹 3</vt:lpstr>
      <vt:lpstr>二、爱他人（3:1-5:3）。</vt:lpstr>
      <vt:lpstr>信徒能犯多少罪？ （约翰一书 3:4） </vt:lpstr>
      <vt:lpstr>信徒能犯多少罪？ （约翰一书 3:6） </vt:lpstr>
      <vt:lpstr>前四个翻译在翻译第4节和第6节时不一致。  但是中文标准译本和和合本都为第6节提供了习惯性的解释，而新译本则给出了绝对的解释，翻译为：“凡是犯罪的，就是作了不法的事；罪就是不法。”  结论： 我们犯罪的原因是因为我们跟随撒旦，而不是神。</vt:lpstr>
      <vt:lpstr>II. 爱他人（3:1-5:3）。</vt:lpstr>
      <vt:lpstr>"11我们应当彼此相爱，因为这是你们从起初听见的信息。"  (约翰一书 3:11 新译本).</vt:lpstr>
      <vt:lpstr>仇恨来自撒旦。</vt:lpstr>
      <vt:lpstr>II. 爱他人（3:1-5:3）。</vt:lpstr>
      <vt:lpstr>16主为我们舍命，这样，我们就知道甚么是爱；我们也应当为弟兄舍命。17凡有世上财物的，看见弟兄穷乏，却硬着心肠不理，他怎能说他心里有　神的爱呢？   (约翰一书 3:16-17 新译本).</vt:lpstr>
      <vt:lpstr>18孩子们，我们爱人，不要只在言语和舌头上，总要在行动和真诚上表现出来。 在　神面前可以坦然无惧 19-20这样，我们就知道我们是属于真理的。即使我们的心责备我们，在　神面前我们也可以心安理得，因为他比我们的心大，他知道一切。 “ (约翰一书 3:18-20 新译本).</vt:lpstr>
      <vt:lpstr>II. 爱他人（3:1-5:3）。</vt:lpstr>
      <vt:lpstr>"21亲爱的，我们的心若不责备我们，在　神面前我们就可以坦然无惧了。"  (约翰一书 3:21 新译本).</vt:lpstr>
      <vt:lpstr>凡我们所求的，就必从他得着，因为我们遵守他的命令，作他所喜悦的事。"  (约翰一书 3:22 新译本)."</vt:lpstr>
      <vt:lpstr>“23 　神的命令，就是要我们信他的儿子耶稣基督的名，并且照着他的吩咐彼此相爱。24凡是遵守　神命令的，就住在　神里面，　神也住在他里面。凭着　神所赐给我们的圣灵，我们就可以知道　神住在我们里面。”  (约翰一书 3:23-24 新译本).</vt:lpstr>
      <vt:lpstr>Slides on  约壹 4</vt:lpstr>
      <vt:lpstr>II. 爱他人（3:1-5:3）。</vt:lpstr>
      <vt:lpstr>Test the spirits (4:1)</vt:lpstr>
      <vt:lpstr>“亲爱的，不要每个灵都信，总要试验那些灵是否出于　神，因为有许多假先知已经来到世上了。 2 你们可以这样认出　神的灵：凡是承认耶稣基督是成了肉身来的，那灵就是出于　神。”  (约翰一 4:1-2 CNV).</vt:lpstr>
      <vt:lpstr>“凡是不承认耶稣基督是成了肉身来的，那灵就不是出于　神，而是敌基督者的灵；你们听过他要来，现在他已经在世上了。”  (约翰一 4:3 CNV).</vt:lpstr>
      <vt:lpstr>4孩子们，你们是属于　神的，并且已经胜过他们，因为那在你们里面的比那在世上的更大。5他们是属于世界的，因此讲论属世的事，世界也就听从他们。  (约翰一书 4:4-5 新译本).</vt:lpstr>
      <vt:lpstr>“6我们是属于　神的，认识　神的就听从我们，不属于　神的就不听从我们。这样，我们就可以辨别真理的灵和谬妄的灵了。”  (约翰一书 4:6 新译本).</vt:lpstr>
      <vt:lpstr>II. 爱他人（3:1-5:3）。</vt:lpstr>
      <vt:lpstr>"7亲爱的，我们应当彼此相爱，因为爱是从　神那里来的。凡是爱人的，都是从　神生的，并且认识　神。8不爱人的，就不认识　神，因为　神就是爱。"  (约翰一书 4:7-8 新译本).</vt:lpstr>
      <vt:lpstr>Slides on  约壹 5</vt:lpstr>
      <vt:lpstr>II. 爱他人（3:1-5:3）。</vt:lpstr>
      <vt:lpstr>“1凡信耶稣是基督的，都是从　神生的，凡爱那生他的，也必爱那从他而生的。2我们若爱　神，并且遵行他的命令，就知道我们是爱　神的儿女了。3我们遵守　神的命令，就是爱他了；而且他的命令是不难遵守的，”  (约翰一书 5:1-3 新译本).</vt:lpstr>
      <vt:lpstr>怎么不因为假教诲而…</vt:lpstr>
      <vt:lpstr>—— 弗朗西斯·陈 ——</vt:lpstr>
      <vt:lpstr>服从的好处：</vt:lpstr>
      <vt:lpstr>" 4因为凡从　神生的就胜过世界。使我们胜过世界的，就是我们的信心。5胜过世界的是谁呢？不就是那信耶稣是　神的儿子的吗？  (约翰一书 5:4-5 新译本).</vt:lpstr>
      <vt:lpstr>服从的好处：</vt:lpstr>
      <vt:lpstr>上帝的礼物 (约翰一书5)</vt:lpstr>
      <vt:lpstr>服从的好处：</vt:lpstr>
      <vt:lpstr>“14如果我们照着　神的旨意祈求，他必听我们；这就是我们对　神所存的坦然无惧的心。15既然我们知道他听我们的祈求，我们就知道，我们无论求甚么，他必赐给我们。  (约翰一书 5:14-15 新译本).</vt:lpstr>
      <vt:lpstr>有至于死的罪 (约壹 5:16-17 CNVS)</vt:lpstr>
      <vt:lpstr>服从的好处：</vt:lpstr>
      <vt:lpstr>信徒能犯多少罪（约翰一书 5:18）？</vt:lpstr>
      <vt:lpstr>服从的好处：</vt:lpstr>
      <vt:lpstr>约翰一书5:21 </vt:lpstr>
      <vt:lpstr>“孩子们，你们要保守自己远离偶像。”  (约翰一书 5:21 新译本).</vt:lpstr>
      <vt:lpstr>怎么不因为假教诲而…</vt:lpstr>
      <vt:lpstr>主要思想</vt:lpstr>
      <vt:lpstr>应用</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Acrostic Bible – 1 John</dc:title>
  <dc:creator>Abel Lee</dc:creator>
  <cp:lastModifiedBy>Rick Griffith</cp:lastModifiedBy>
  <cp:revision>73</cp:revision>
  <dcterms:created xsi:type="dcterms:W3CDTF">2010-12-09T08:28:17Z</dcterms:created>
  <dcterms:modified xsi:type="dcterms:W3CDTF">2025-03-14T11:52:09Z</dcterms:modified>
</cp:coreProperties>
</file>