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0.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1.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2.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6" r:id="rId2"/>
    <p:sldMasterId id="2147483662" r:id="rId3"/>
    <p:sldMasterId id="2147483653" r:id="rId4"/>
    <p:sldMasterId id="2147484837" r:id="rId5"/>
    <p:sldMasterId id="2147484849" r:id="rId6"/>
    <p:sldMasterId id="2147484873" r:id="rId7"/>
    <p:sldMasterId id="2147484885" r:id="rId8"/>
    <p:sldMasterId id="2147484909" r:id="rId9"/>
    <p:sldMasterId id="2147484957" r:id="rId10"/>
    <p:sldMasterId id="2147485023" r:id="rId11"/>
    <p:sldMasterId id="2147485049" r:id="rId12"/>
    <p:sldMasterId id="2147485079" r:id="rId13"/>
    <p:sldMasterId id="2147485121" r:id="rId14"/>
    <p:sldMasterId id="2147485137" r:id="rId15"/>
    <p:sldMasterId id="2147485153" r:id="rId16"/>
    <p:sldMasterId id="2147485167" r:id="rId17"/>
    <p:sldMasterId id="2147485193" r:id="rId18"/>
    <p:sldMasterId id="2147485205" r:id="rId19"/>
    <p:sldMasterId id="2147485234" r:id="rId20"/>
    <p:sldMasterId id="2147485285" r:id="rId21"/>
    <p:sldMasterId id="2147485299" r:id="rId22"/>
  </p:sldMasterIdLst>
  <p:notesMasterIdLst>
    <p:notesMasterId r:id="rId122"/>
  </p:notesMasterIdLst>
  <p:sldIdLst>
    <p:sldId id="4185" r:id="rId23"/>
    <p:sldId id="4189" r:id="rId24"/>
    <p:sldId id="412" r:id="rId25"/>
    <p:sldId id="1210" r:id="rId26"/>
    <p:sldId id="1211" r:id="rId27"/>
    <p:sldId id="4186" r:id="rId28"/>
    <p:sldId id="1240" r:id="rId29"/>
    <p:sldId id="4183" r:id="rId30"/>
    <p:sldId id="4184" r:id="rId31"/>
    <p:sldId id="1196" r:id="rId32"/>
    <p:sldId id="1197" r:id="rId33"/>
    <p:sldId id="1195" r:id="rId34"/>
    <p:sldId id="4190" r:id="rId35"/>
    <p:sldId id="4195" r:id="rId36"/>
    <p:sldId id="4196" r:id="rId37"/>
    <p:sldId id="4193" r:id="rId38"/>
    <p:sldId id="1977" r:id="rId39"/>
    <p:sldId id="4197" r:id="rId40"/>
    <p:sldId id="1204" r:id="rId41"/>
    <p:sldId id="1203" r:id="rId42"/>
    <p:sldId id="1200" r:id="rId43"/>
    <p:sldId id="4198" r:id="rId44"/>
    <p:sldId id="4201" r:id="rId45"/>
    <p:sldId id="1249" r:id="rId46"/>
    <p:sldId id="1250" r:id="rId47"/>
    <p:sldId id="1251" r:id="rId48"/>
    <p:sldId id="1252" r:id="rId49"/>
    <p:sldId id="1253" r:id="rId50"/>
    <p:sldId id="1254" r:id="rId51"/>
    <p:sldId id="1201" r:id="rId52"/>
    <p:sldId id="4199" r:id="rId53"/>
    <p:sldId id="4187" r:id="rId54"/>
    <p:sldId id="4191" r:id="rId55"/>
    <p:sldId id="458" r:id="rId56"/>
    <p:sldId id="494" r:id="rId57"/>
    <p:sldId id="499" r:id="rId58"/>
    <p:sldId id="501" r:id="rId59"/>
    <p:sldId id="503" r:id="rId60"/>
    <p:sldId id="505" r:id="rId61"/>
    <p:sldId id="508" r:id="rId62"/>
    <p:sldId id="509" r:id="rId63"/>
    <p:sldId id="512" r:id="rId64"/>
    <p:sldId id="513" r:id="rId65"/>
    <p:sldId id="514" r:id="rId66"/>
    <p:sldId id="515" r:id="rId67"/>
    <p:sldId id="308" r:id="rId68"/>
    <p:sldId id="516" r:id="rId69"/>
    <p:sldId id="517" r:id="rId70"/>
    <p:sldId id="518" r:id="rId71"/>
    <p:sldId id="521" r:id="rId72"/>
    <p:sldId id="522" r:id="rId73"/>
    <p:sldId id="523" r:id="rId74"/>
    <p:sldId id="525" r:id="rId75"/>
    <p:sldId id="365" r:id="rId76"/>
    <p:sldId id="367" r:id="rId77"/>
    <p:sldId id="370" r:id="rId78"/>
    <p:sldId id="1259" r:id="rId79"/>
    <p:sldId id="1260" r:id="rId80"/>
    <p:sldId id="1262" r:id="rId81"/>
    <p:sldId id="1261" r:id="rId82"/>
    <p:sldId id="1236" r:id="rId83"/>
    <p:sldId id="356" r:id="rId84"/>
    <p:sldId id="366" r:id="rId85"/>
    <p:sldId id="4203" r:id="rId86"/>
    <p:sldId id="4188" r:id="rId87"/>
    <p:sldId id="4204" r:id="rId88"/>
    <p:sldId id="459" r:id="rId89"/>
    <p:sldId id="372" r:id="rId90"/>
    <p:sldId id="529" r:id="rId91"/>
    <p:sldId id="375" r:id="rId92"/>
    <p:sldId id="313" r:id="rId93"/>
    <p:sldId id="393" r:id="rId94"/>
    <p:sldId id="462" r:id="rId95"/>
    <p:sldId id="395" r:id="rId96"/>
    <p:sldId id="402" r:id="rId97"/>
    <p:sldId id="4206" r:id="rId98"/>
    <p:sldId id="4192" r:id="rId99"/>
    <p:sldId id="4205" r:id="rId100"/>
    <p:sldId id="465" r:id="rId101"/>
    <p:sldId id="535" r:id="rId102"/>
    <p:sldId id="536" r:id="rId103"/>
    <p:sldId id="537" r:id="rId104"/>
    <p:sldId id="538" r:id="rId105"/>
    <p:sldId id="467" r:id="rId106"/>
    <p:sldId id="886" r:id="rId107"/>
    <p:sldId id="469" r:id="rId108"/>
    <p:sldId id="470" r:id="rId109"/>
    <p:sldId id="471" r:id="rId110"/>
    <p:sldId id="530" r:id="rId111"/>
    <p:sldId id="4208" r:id="rId112"/>
    <p:sldId id="4212" r:id="rId113"/>
    <p:sldId id="4211" r:id="rId114"/>
    <p:sldId id="4215" r:id="rId115"/>
    <p:sldId id="4213" r:id="rId116"/>
    <p:sldId id="4214" r:id="rId117"/>
    <p:sldId id="1241" r:id="rId118"/>
    <p:sldId id="1192" r:id="rId119"/>
    <p:sldId id="1190" r:id="rId120"/>
    <p:sldId id="4216" r:id="rId12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Sermon" id="{32804EFD-6931-194D-B01A-300EAC5F1738}">
          <p14:sldIdLst>
            <p14:sldId id="4185"/>
            <p14:sldId id="4189"/>
            <p14:sldId id="412"/>
            <p14:sldId id="1210"/>
            <p14:sldId id="1211"/>
            <p14:sldId id="4186"/>
            <p14:sldId id="1240"/>
            <p14:sldId id="4183"/>
            <p14:sldId id="4184"/>
            <p14:sldId id="1196"/>
            <p14:sldId id="1197"/>
            <p14:sldId id="1195"/>
            <p14:sldId id="4190"/>
            <p14:sldId id="4195"/>
            <p14:sldId id="4196"/>
            <p14:sldId id="4193"/>
            <p14:sldId id="1977"/>
            <p14:sldId id="4197"/>
            <p14:sldId id="1204"/>
            <p14:sldId id="1203"/>
            <p14:sldId id="1200"/>
            <p14:sldId id="4198"/>
            <p14:sldId id="4201"/>
            <p14:sldId id="1249"/>
            <p14:sldId id="1250"/>
            <p14:sldId id="1251"/>
            <p14:sldId id="1252"/>
            <p14:sldId id="1253"/>
            <p14:sldId id="1254"/>
            <p14:sldId id="1201"/>
            <p14:sldId id="4199"/>
            <p14:sldId id="4187"/>
            <p14:sldId id="4191"/>
          </p14:sldIdLst>
        </p14:section>
        <p14:section name="Chapters" id="{EB8ED78F-FDF6-384D-8AF1-7F74C59BCA3D}">
          <p14:sldIdLst>
            <p14:sldId id="458"/>
            <p14:sldId id="494"/>
            <p14:sldId id="499"/>
            <p14:sldId id="501"/>
            <p14:sldId id="503"/>
            <p14:sldId id="505"/>
            <p14:sldId id="508"/>
            <p14:sldId id="509"/>
            <p14:sldId id="512"/>
            <p14:sldId id="513"/>
            <p14:sldId id="514"/>
            <p14:sldId id="515"/>
            <p14:sldId id="308"/>
            <p14:sldId id="516"/>
            <p14:sldId id="517"/>
            <p14:sldId id="518"/>
            <p14:sldId id="521"/>
            <p14:sldId id="522"/>
            <p14:sldId id="523"/>
            <p14:sldId id="525"/>
            <p14:sldId id="365"/>
            <p14:sldId id="367"/>
            <p14:sldId id="370"/>
            <p14:sldId id="1259"/>
            <p14:sldId id="1260"/>
            <p14:sldId id="1262"/>
            <p14:sldId id="1261"/>
            <p14:sldId id="1236"/>
            <p14:sldId id="356"/>
            <p14:sldId id="366"/>
            <p14:sldId id="4203"/>
            <p14:sldId id="4188"/>
            <p14:sldId id="4204"/>
            <p14:sldId id="459"/>
            <p14:sldId id="372"/>
            <p14:sldId id="529"/>
            <p14:sldId id="375"/>
            <p14:sldId id="313"/>
            <p14:sldId id="393"/>
            <p14:sldId id="462"/>
            <p14:sldId id="395"/>
            <p14:sldId id="402"/>
            <p14:sldId id="4206"/>
            <p14:sldId id="4192"/>
            <p14:sldId id="4205"/>
            <p14:sldId id="465"/>
            <p14:sldId id="535"/>
            <p14:sldId id="536"/>
            <p14:sldId id="537"/>
            <p14:sldId id="538"/>
            <p14:sldId id="467"/>
            <p14:sldId id="886"/>
            <p14:sldId id="469"/>
            <p14:sldId id="470"/>
            <p14:sldId id="471"/>
            <p14:sldId id="530"/>
          </p14:sldIdLst>
        </p14:section>
        <p14:section name="Conclusion" id="{261FDCFB-BE90-2E44-9F8E-B3DBEC7583E5}">
          <p14:sldIdLst>
            <p14:sldId id="4208"/>
            <p14:sldId id="4212"/>
            <p14:sldId id="4211"/>
            <p14:sldId id="4215"/>
            <p14:sldId id="4213"/>
            <p14:sldId id="4214"/>
            <p14:sldId id="1241"/>
            <p14:sldId id="1192"/>
            <p14:sldId id="1190"/>
            <p14:sldId id="4216"/>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DC1"/>
    <a:srgbClr val="0099FF"/>
    <a:srgbClr val="1648A7"/>
    <a:srgbClr val="4C4D3F"/>
    <a:srgbClr val="66FF33"/>
    <a:srgbClr val="4F4F4F"/>
    <a:srgbClr val="6E0457"/>
    <a:srgbClr val="FFFFFF"/>
    <a:srgbClr val="00000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3"/>
    <p:restoredTop sz="82401"/>
  </p:normalViewPr>
  <p:slideViewPr>
    <p:cSldViewPr>
      <p:cViewPr varScale="1">
        <p:scale>
          <a:sx n="91" d="100"/>
          <a:sy n="91" d="100"/>
        </p:scale>
        <p:origin x="192" y="952"/>
      </p:cViewPr>
      <p:guideLst>
        <p:guide orient="horz" pos="26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7968"/>
    </p:cViewPr>
  </p:sorterViewPr>
  <p:notesViewPr>
    <p:cSldViewPr>
      <p:cViewPr varScale="1">
        <p:scale>
          <a:sx n="23" d="100"/>
          <a:sy n="23" d="100"/>
        </p:scale>
        <p:origin x="-186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viewProps" Target="viewProps.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en-US" alt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en-US" altLang="en-US"/>
          </a:p>
        </p:txBody>
      </p:sp>
      <p:sp>
        <p:nvSpPr>
          <p:cNvPr id="177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en-US" alt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6F644785-A79A-4A8E-B0B7-FC06F61C3406}" type="slidenum">
              <a:rPr lang="en-US" altLang="en-US"/>
              <a:pPr/>
              <a:t>‹#›</a:t>
            </a:fld>
            <a:endParaRPr lang="en-US" altLang="en-US"/>
          </a:p>
        </p:txBody>
      </p:sp>
    </p:spTree>
    <p:extLst>
      <p:ext uri="{BB962C8B-B14F-4D97-AF65-F5344CB8AC3E}">
        <p14:creationId xmlns:p14="http://schemas.microsoft.com/office/powerpoint/2010/main" val="17051511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ＭＳ Ｐゴシック" pitchFamily="26"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Rom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en.wikipedia.org/wiki/Great_Fire_of_Rome" TargetMode="External"/><Relationship Id="rId4" Type="http://schemas.openxmlformats.org/officeDocument/2006/relationships/hyperlink" Target="https://www.nationalgeographic.org/thisday/jul19/great-fire-rom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tionalgeographic.org/thisday/jul19/great-fire-rom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ionalgeographic.org/thisday/jul19/great-fire-rom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friendlyatheist.patheos.com/author/sarahbeth/" TargetMode="External"/><Relationship Id="rId3" Type="http://schemas.openxmlformats.org/officeDocument/2006/relationships/hyperlink" Target="https://amzn.to/2YdolbN" TargetMode="External"/><Relationship Id="rId7" Type="http://schemas.openxmlformats.org/officeDocument/2006/relationships/hyperlink" Target="https://friendlyatheist.patheos.com/2018/10/26/purity-culture-advocate-joshua-harris-is-finally-and-sincerely-apologizin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friendlyatheist.patheos.com/2018/12/19/even-while-apologizing-purity-culture-advocate-joshua-harris-is-screwing-up/" TargetMode="External"/><Relationship Id="rId5" Type="http://schemas.openxmlformats.org/officeDocument/2006/relationships/hyperlink" Target="https://friendlyatheist.patheos.com/2016/07/28/the-christian-who-jumpstarted-the-purity-movement-admits-he-may-have-done-more-harm-than-good/" TargetMode="External"/><Relationship Id="rId4" Type="http://schemas.openxmlformats.org/officeDocument/2006/relationships/hyperlink" Target="https://amzn.to/2Y045WO" TargetMode="External"/><Relationship Id="rId9" Type="http://schemas.openxmlformats.org/officeDocument/2006/relationships/hyperlink" Target="https://friendlyatheist.patheos.com/2019/07/18/purity-culture-advocate-joshua-harris-announces-separation-from-spous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6" Type="http://schemas.openxmlformats.org/officeDocument/2006/relationships/hyperlink" Target="https://en.wikipedia.org/wiki/Rob_Bell#cite_note-2" TargetMode="External"/><Relationship Id="rId117" Type="http://schemas.openxmlformats.org/officeDocument/2006/relationships/hyperlink" Target="https://en.wikipedia.org/wiki/Special:BookSources/0-310-26345-X" TargetMode="External"/><Relationship Id="rId21" Type="http://schemas.openxmlformats.org/officeDocument/2006/relationships/hyperlink" Target="https://en.wikipedia.org/wiki/Rob_Bell#References" TargetMode="External"/><Relationship Id="rId42" Type="http://schemas.openxmlformats.org/officeDocument/2006/relationships/hyperlink" Target="https://en.wikipedia.org/wiki/Rob_Bell#cite_note-6" TargetMode="External"/><Relationship Id="rId47" Type="http://schemas.openxmlformats.org/officeDocument/2006/relationships/hyperlink" Target="https://en.wikipedia.org/wiki/Rob_Bell#cite_note-myst-9" TargetMode="External"/><Relationship Id="rId63" Type="http://schemas.openxmlformats.org/officeDocument/2006/relationships/hyperlink" Target="https://en.wikipedia.org/wiki/Infectious_disease" TargetMode="External"/><Relationship Id="rId68" Type="http://schemas.openxmlformats.org/officeDocument/2006/relationships/hyperlink" Target="https://en.wikipedia.org/wiki/Justification_(theology)" TargetMode="External"/><Relationship Id="rId84" Type="http://schemas.openxmlformats.org/officeDocument/2006/relationships/hyperlink" Target="https://en.wikipedia.org/wiki/Rob_Bell#cite_note-28" TargetMode="External"/><Relationship Id="rId89" Type="http://schemas.openxmlformats.org/officeDocument/2006/relationships/hyperlink" Target="https://en.wikipedia.org/wiki/Rob_Bell#cite_note-31" TargetMode="External"/><Relationship Id="rId112" Type="http://schemas.openxmlformats.org/officeDocument/2006/relationships/hyperlink" Target="https://en.wikipedia.org/wiki/Rob_Bell#cite_note-45" TargetMode="External"/><Relationship Id="rId16" Type="http://schemas.openxmlformats.org/officeDocument/2006/relationships/hyperlink" Target="https://en.wikipedia.org/wiki/Rob_Bell#Mars_Hill_Bible_Church" TargetMode="External"/><Relationship Id="rId107" Type="http://schemas.openxmlformats.org/officeDocument/2006/relationships/hyperlink" Target="https://en.wikipedia.org/wiki/Rob_Bell#cite_note-40" TargetMode="External"/><Relationship Id="rId11" Type="http://schemas.openxmlformats.org/officeDocument/2006/relationships/hyperlink" Target="https://en.wikipedia.org/wiki/Short_film" TargetMode="External"/><Relationship Id="rId32" Type="http://schemas.openxmlformats.org/officeDocument/2006/relationships/hyperlink" Target="https://en.wikipedia.org/wiki/Talking_Heads" TargetMode="External"/><Relationship Id="rId37" Type="http://schemas.openxmlformats.org/officeDocument/2006/relationships/hyperlink" Target="https://en.wikipedia.org/wiki/M.Div." TargetMode="External"/><Relationship Id="rId53" Type="http://schemas.openxmlformats.org/officeDocument/2006/relationships/hyperlink" Target="https://en.wikipedia.org/wiki/Rob_Bell#cite_note-15" TargetMode="External"/><Relationship Id="rId58" Type="http://schemas.openxmlformats.org/officeDocument/2006/relationships/hyperlink" Target="https://en.wikipedia.org/wiki/Zondervan_Publishing" TargetMode="External"/><Relationship Id="rId74" Type="http://schemas.openxmlformats.org/officeDocument/2006/relationships/hyperlink" Target="https://en.wikipedia.org/wiki/Carlton_Cuse" TargetMode="External"/><Relationship Id="rId79" Type="http://schemas.openxmlformats.org/officeDocument/2006/relationships/hyperlink" Target="https://en.wikipedia.org/wiki/Rob_Bell#cite_note-25" TargetMode="External"/><Relationship Id="rId102" Type="http://schemas.openxmlformats.org/officeDocument/2006/relationships/hyperlink" Target="https://en.wikipedia.org/wiki/Eugene_Peterson" TargetMode="External"/><Relationship Id="rId123" Type="http://schemas.openxmlformats.org/officeDocument/2006/relationships/hyperlink" Target="https://en.wikipedia.org/wiki/Special:BookSources/978-0-06-204964-3" TargetMode="External"/><Relationship Id="rId5" Type="http://schemas.openxmlformats.org/officeDocument/2006/relationships/hyperlink" Target="https://en.wikipedia.org/wiki/Rob_Bell#mw-head" TargetMode="External"/><Relationship Id="rId90" Type="http://schemas.openxmlformats.org/officeDocument/2006/relationships/hyperlink" Target="https://en.wikipedia.org/wiki/Universal_reconciliation" TargetMode="External"/><Relationship Id="rId95" Type="http://schemas.openxmlformats.org/officeDocument/2006/relationships/hyperlink" Target="https://en.wikipedia.org/wiki/Rob_Bell#cite_note-32" TargetMode="External"/><Relationship Id="rId22" Type="http://schemas.openxmlformats.org/officeDocument/2006/relationships/hyperlink" Target="https://en.wikipedia.org/wiki/Rob_Bell#External_links" TargetMode="External"/><Relationship Id="rId27" Type="http://schemas.openxmlformats.org/officeDocument/2006/relationships/hyperlink" Target="https://en.wikipedia.org/wiki/Rob_Bell#cite_note-3" TargetMode="External"/><Relationship Id="rId43" Type="http://schemas.openxmlformats.org/officeDocument/2006/relationships/hyperlink" Target="https://en.wikipedia.org/wiki/Wyoming,_Michigan" TargetMode="External"/><Relationship Id="rId48" Type="http://schemas.openxmlformats.org/officeDocument/2006/relationships/hyperlink" Target="https://en.wikipedia.org/wiki/Rob_Bell#cite_note-10" TargetMode="External"/><Relationship Id="rId64" Type="http://schemas.openxmlformats.org/officeDocument/2006/relationships/hyperlink" Target="https://en.wikipedia.org/wiki/Safe_water" TargetMode="External"/><Relationship Id="rId69" Type="http://schemas.openxmlformats.org/officeDocument/2006/relationships/hyperlink" Target="https://en.wikipedia.org/wiki/Microfinance" TargetMode="External"/><Relationship Id="rId113" Type="http://schemas.openxmlformats.org/officeDocument/2006/relationships/hyperlink" Target="https://en.wikipedia.org/wiki/Rob_Bell#cite_note-46" TargetMode="External"/><Relationship Id="rId118" Type="http://schemas.openxmlformats.org/officeDocument/2006/relationships/hyperlink" Target="https://en.wikipedia.org/wiki/Special:BookSources/0-310-26346-8" TargetMode="External"/><Relationship Id="rId80" Type="http://schemas.openxmlformats.org/officeDocument/2006/relationships/hyperlink" Target="https://en.wikipedia.org/wiki/Rob_Bell#cite_note-26" TargetMode="External"/><Relationship Id="rId85" Type="http://schemas.openxmlformats.org/officeDocument/2006/relationships/hyperlink" Target="https://en.wikipedia.org/wiki/Evangelical" TargetMode="External"/><Relationship Id="rId12" Type="http://schemas.openxmlformats.org/officeDocument/2006/relationships/hyperlink" Target="https://en.wikipedia.org/wiki/NOOMA" TargetMode="External"/><Relationship Id="rId17" Type="http://schemas.openxmlformats.org/officeDocument/2006/relationships/hyperlink" Target="https://en.wikipedia.org/wiki/Rob_Bell#Other_projects" TargetMode="External"/><Relationship Id="rId33" Type="http://schemas.openxmlformats.org/officeDocument/2006/relationships/hyperlink" Target="https://en.wikipedia.org/wiki/Velvet_Elvis" TargetMode="External"/><Relationship Id="rId38" Type="http://schemas.openxmlformats.org/officeDocument/2006/relationships/hyperlink" Target="https://en.wikipedia.org/wiki/Fuller_Theological_Seminary" TargetMode="External"/><Relationship Id="rId59" Type="http://schemas.openxmlformats.org/officeDocument/2006/relationships/hyperlink" Target="https://en.wikipedia.org/wiki/Rob_Bell#cite_note-18" TargetMode="External"/><Relationship Id="rId103" Type="http://schemas.openxmlformats.org/officeDocument/2006/relationships/hyperlink" Target="https://en.wikipedia.org/wiki/Rob_Bell#cite_note-37" TargetMode="External"/><Relationship Id="rId108" Type="http://schemas.openxmlformats.org/officeDocument/2006/relationships/hyperlink" Target="https://en.wikipedia.org/wiki/Rob_Bell#cite_note-41" TargetMode="External"/><Relationship Id="rId124" Type="http://schemas.openxmlformats.org/officeDocument/2006/relationships/hyperlink" Target="https://en.wikipedia.org/wiki/Special:BookSources/978-0062049667" TargetMode="External"/><Relationship Id="rId54" Type="http://schemas.openxmlformats.org/officeDocument/2006/relationships/hyperlink" Target="https://en.wikipedia.org/wiki/Viper_Room" TargetMode="External"/><Relationship Id="rId70" Type="http://schemas.openxmlformats.org/officeDocument/2006/relationships/hyperlink" Target="https://en.wikipedia.org/wiki/Rob_Bell#cite_note-20" TargetMode="External"/><Relationship Id="rId75" Type="http://schemas.openxmlformats.org/officeDocument/2006/relationships/hyperlink" Target="https://en.wikipedia.org/wiki/Lost_(TV_series)" TargetMode="External"/><Relationship Id="rId91" Type="http://schemas.openxmlformats.org/officeDocument/2006/relationships/hyperlink" Target="https://en.wikipedia.org/wiki/Reformed_churches" TargetMode="External"/><Relationship Id="rId96" Type="http://schemas.openxmlformats.org/officeDocument/2006/relationships/hyperlink" Target="https://en.wikipedia.org/wiki/Rob_Bell#cite_note-33" TargetMode="External"/><Relationship Id="rId1" Type="http://schemas.openxmlformats.org/officeDocument/2006/relationships/notesMaster" Target="../notesMasters/notesMaster1.xml"/><Relationship Id="rId6" Type="http://schemas.openxmlformats.org/officeDocument/2006/relationships/hyperlink" Target="https://en.wikipedia.org/wiki/Rob_Bell#p-search" TargetMode="External"/><Relationship Id="rId23" Type="http://schemas.openxmlformats.org/officeDocument/2006/relationships/hyperlink" Target="https://en.wikipedia.org/wiki/Robert_Holmes_Bell" TargetMode="External"/><Relationship Id="rId28" Type="http://schemas.openxmlformats.org/officeDocument/2006/relationships/hyperlink" Target="https://en.wikipedia.org/wiki/Wheaton_College_(Illinois)" TargetMode="External"/><Relationship Id="rId49" Type="http://schemas.openxmlformats.org/officeDocument/2006/relationships/hyperlink" Target="https://en.wikipedia.org/wiki/Rob_Bell#cite_note-11" TargetMode="External"/><Relationship Id="rId114" Type="http://schemas.openxmlformats.org/officeDocument/2006/relationships/hyperlink" Target="https://en.wikipedia.org/wiki/Rob_Bell#cite_note-47" TargetMode="External"/><Relationship Id="rId119" Type="http://schemas.openxmlformats.org/officeDocument/2006/relationships/hyperlink" Target="https://en.wikipedia.org/wiki/Special:BookSources/0-310-28556-9" TargetMode="External"/><Relationship Id="rId44" Type="http://schemas.openxmlformats.org/officeDocument/2006/relationships/hyperlink" Target="https://en.wikipedia.org/wiki/Rob_Bell#cite_note-7" TargetMode="External"/><Relationship Id="rId60" Type="http://schemas.openxmlformats.org/officeDocument/2006/relationships/hyperlink" Target="https://en.wikipedia.org/wiki/Chicago" TargetMode="External"/><Relationship Id="rId65" Type="http://schemas.openxmlformats.org/officeDocument/2006/relationships/hyperlink" Target="https://en.wikipedia.org/wiki/Sanitation" TargetMode="External"/><Relationship Id="rId81" Type="http://schemas.openxmlformats.org/officeDocument/2006/relationships/hyperlink" Target="https://en.wikipedia.org/wiki/Rob_Bell#cite_note-27" TargetMode="External"/><Relationship Id="rId86" Type="http://schemas.openxmlformats.org/officeDocument/2006/relationships/hyperlink" Target="https://en.wikipedia.org/wiki/Time_(magazine)" TargetMode="External"/><Relationship Id="rId13" Type="http://schemas.openxmlformats.org/officeDocument/2006/relationships/hyperlink" Target="https://en.wikipedia.org/wiki/Rob_Bell#cite_note-1" TargetMode="External"/><Relationship Id="rId18" Type="http://schemas.openxmlformats.org/officeDocument/2006/relationships/hyperlink" Target="https://en.wikipedia.org/wiki/Rob_Bell#Television" TargetMode="External"/><Relationship Id="rId39" Type="http://schemas.openxmlformats.org/officeDocument/2006/relationships/hyperlink" Target="https://en.wikipedia.org/wiki/Eagle_Rock,_California" TargetMode="External"/><Relationship Id="rId109" Type="http://schemas.openxmlformats.org/officeDocument/2006/relationships/hyperlink" Target="https://en.wikipedia.org/wiki/Rob_Bell#cite_note-42" TargetMode="External"/><Relationship Id="rId34" Type="http://schemas.openxmlformats.org/officeDocument/2006/relationships/hyperlink" Target="https://en.wikipedia.org/wiki/Rob_Bell#cite_note-4" TargetMode="External"/><Relationship Id="rId50" Type="http://schemas.openxmlformats.org/officeDocument/2006/relationships/hyperlink" Target="https://en.wikipedia.org/wiki/Rob_Bell#cite_note-12" TargetMode="External"/><Relationship Id="rId55" Type="http://schemas.openxmlformats.org/officeDocument/2006/relationships/hyperlink" Target="https://en.wikipedia.org/wiki/Rob_Bell#cite_note-16" TargetMode="External"/><Relationship Id="rId76" Type="http://schemas.openxmlformats.org/officeDocument/2006/relationships/hyperlink" Target="https://en.wikipedia.org/wiki/Rob_Bell#cite_note-22" TargetMode="External"/><Relationship Id="rId97" Type="http://schemas.openxmlformats.org/officeDocument/2006/relationships/hyperlink" Target="https://en.wikipedia.org/wiki/Brian_McLaren" TargetMode="External"/><Relationship Id="rId104" Type="http://schemas.openxmlformats.org/officeDocument/2006/relationships/hyperlink" Target="https://en.wikipedia.org/wiki/Rob_Bell#cite_note-Dalrymple_2011-38" TargetMode="External"/><Relationship Id="rId120" Type="http://schemas.openxmlformats.org/officeDocument/2006/relationships/hyperlink" Target="https://en.wikipedia.org/wiki/Special:BookSources/0-310-29074-0" TargetMode="External"/><Relationship Id="rId125" Type="http://schemas.openxmlformats.org/officeDocument/2006/relationships/hyperlink" Target="https://en.wikipedia.org/wiki/Special:BookSources/978-0062194244" TargetMode="External"/><Relationship Id="rId7" Type="http://schemas.openxmlformats.org/officeDocument/2006/relationships/hyperlink" Target="https://en.wikipedia.org/wiki/Robert_Bell_(disambiguation)" TargetMode="External"/><Relationship Id="rId71" Type="http://schemas.openxmlformats.org/officeDocument/2006/relationships/hyperlink" Target="https://en.wikipedia.org/wiki/Oprah" TargetMode="External"/><Relationship Id="rId92" Type="http://schemas.openxmlformats.org/officeDocument/2006/relationships/hyperlink" Target="https://en.wikipedia.org/wiki/Albert_Mohler" TargetMode="External"/><Relationship Id="rId2" Type="http://schemas.openxmlformats.org/officeDocument/2006/relationships/slide" Target="../slides/slide57.xml"/><Relationship Id="rId29" Type="http://schemas.openxmlformats.org/officeDocument/2006/relationships/hyperlink" Target="https://en.wikipedia.org/wiki/Ian_Eskelin" TargetMode="External"/><Relationship Id="rId24" Type="http://schemas.openxmlformats.org/officeDocument/2006/relationships/hyperlink" Target="https://en.wikipedia.org/wiki/United_States_federal_court" TargetMode="External"/><Relationship Id="rId40" Type="http://schemas.openxmlformats.org/officeDocument/2006/relationships/hyperlink" Target="https://en.wikipedia.org/wiki/Big_Fil" TargetMode="External"/><Relationship Id="rId45" Type="http://schemas.openxmlformats.org/officeDocument/2006/relationships/hyperlink" Target="https://en.wikipedia.org/wiki/Wikipedia:Citing_sources#What_information_to_include" TargetMode="External"/><Relationship Id="rId66" Type="http://schemas.openxmlformats.org/officeDocument/2006/relationships/hyperlink" Target="https://en.wikipedia.org/wiki/Wikipedia:Citation_needed" TargetMode="External"/><Relationship Id="rId87" Type="http://schemas.openxmlformats.org/officeDocument/2006/relationships/hyperlink" Target="https://en.wikipedia.org/wiki/Rob_Bell#cite_note-29" TargetMode="External"/><Relationship Id="rId110" Type="http://schemas.openxmlformats.org/officeDocument/2006/relationships/hyperlink" Target="https://en.wikipedia.org/wiki/Rob_Bell#cite_note-43" TargetMode="External"/><Relationship Id="rId115" Type="http://schemas.openxmlformats.org/officeDocument/2006/relationships/hyperlink" Target="https://en.wikipedia.org/wiki/Rob_Bell#cite_note-mlive.com-48" TargetMode="External"/><Relationship Id="rId61" Type="http://schemas.openxmlformats.org/officeDocument/2006/relationships/hyperlink" Target="https://en.wikipedia.org/wiki/WaterAid" TargetMode="External"/><Relationship Id="rId82" Type="http://schemas.openxmlformats.org/officeDocument/2006/relationships/hyperlink" Target="https://en.wikipedia.org/wiki/Cathleen_Falsani" TargetMode="External"/><Relationship Id="rId19" Type="http://schemas.openxmlformats.org/officeDocument/2006/relationships/hyperlink" Target="https://en.wikipedia.org/wiki/Rob_Bell#Beliefs" TargetMode="External"/><Relationship Id="rId14" Type="http://schemas.openxmlformats.org/officeDocument/2006/relationships/hyperlink" Target="https://en.wikipedia.org/wiki/Rob_Bell#Biography" TargetMode="External"/><Relationship Id="rId30" Type="http://schemas.openxmlformats.org/officeDocument/2006/relationships/hyperlink" Target="https://en.wikipedia.org/wiki/All_Star_United" TargetMode="External"/><Relationship Id="rId35" Type="http://schemas.openxmlformats.org/officeDocument/2006/relationships/hyperlink" Target="https://en.wikipedia.org/wiki/Rob_Bell#cite_note-5" TargetMode="External"/><Relationship Id="rId56" Type="http://schemas.openxmlformats.org/officeDocument/2006/relationships/hyperlink" Target="https://en.wikipedia.org/wiki/Rob_Bell#cite_note-ROB_BELL-17" TargetMode="External"/><Relationship Id="rId77" Type="http://schemas.openxmlformats.org/officeDocument/2006/relationships/hyperlink" Target="https://en.wikipedia.org/wiki/Rob_Bell#cite_note-23" TargetMode="External"/><Relationship Id="rId100" Type="http://schemas.openxmlformats.org/officeDocument/2006/relationships/hyperlink" Target="https://en.wikipedia.org/wiki/Greg_Boyd_(theologian)" TargetMode="External"/><Relationship Id="rId105" Type="http://schemas.openxmlformats.org/officeDocument/2006/relationships/hyperlink" Target="https://en.wikipedia.org/wiki/Rob_Bell#cite_note-39" TargetMode="External"/><Relationship Id="rId126" Type="http://schemas.openxmlformats.org/officeDocument/2006/relationships/hyperlink" Target="https://en.wikipedia.org/wiki/Special:BookSources/978-0007591329" TargetMode="External"/><Relationship Id="rId8" Type="http://schemas.openxmlformats.org/officeDocument/2006/relationships/hyperlink" Target="https://en.wikipedia.org/wiki/Mars_Hill_Bible_Church" TargetMode="External"/><Relationship Id="rId51" Type="http://schemas.openxmlformats.org/officeDocument/2006/relationships/hyperlink" Target="https://en.wikipedia.org/wiki/Rob_Bell#cite_note-13" TargetMode="External"/><Relationship Id="rId72" Type="http://schemas.openxmlformats.org/officeDocument/2006/relationships/hyperlink" Target="https://en.wikipedia.org/wiki/Super_Soul_Sunday" TargetMode="External"/><Relationship Id="rId93" Type="http://schemas.openxmlformats.org/officeDocument/2006/relationships/hyperlink" Target="https://en.wikipedia.org/wiki/John_Piper_(theologian)" TargetMode="External"/><Relationship Id="rId98" Type="http://schemas.openxmlformats.org/officeDocument/2006/relationships/hyperlink" Target="https://en.wikipedia.org/wiki/Rob_Bell#cite_note-34" TargetMode="External"/><Relationship Id="rId121" Type="http://schemas.openxmlformats.org/officeDocument/2006/relationships/hyperlink" Target="https://en.wikipedia.org/wiki/Special:BookSources/0-310-27502-4" TargetMode="External"/><Relationship Id="rId3" Type="http://schemas.openxmlformats.org/officeDocument/2006/relationships/hyperlink" Target="https://en.wikipedia.org/wiki/Time_Magazine" TargetMode="External"/><Relationship Id="rId25" Type="http://schemas.openxmlformats.org/officeDocument/2006/relationships/hyperlink" Target="https://en.wikipedia.org/wiki/Ronald_Reagan" TargetMode="External"/><Relationship Id="rId46" Type="http://schemas.openxmlformats.org/officeDocument/2006/relationships/hyperlink" Target="https://en.wikipedia.org/wiki/Rob_Bell#cite_note-8" TargetMode="External"/><Relationship Id="rId67" Type="http://schemas.openxmlformats.org/officeDocument/2006/relationships/hyperlink" Target="https://en.wikipedia.org/wiki/Rob_Bell#cite_note-19" TargetMode="External"/><Relationship Id="rId116" Type="http://schemas.openxmlformats.org/officeDocument/2006/relationships/hyperlink" Target="https://en.wikipedia.org/wiki/International_Standard_Book_Number" TargetMode="External"/><Relationship Id="rId20" Type="http://schemas.openxmlformats.org/officeDocument/2006/relationships/hyperlink" Target="https://en.wikipedia.org/wiki/Rob_Bell#Publications" TargetMode="External"/><Relationship Id="rId41" Type="http://schemas.openxmlformats.org/officeDocument/2006/relationships/hyperlink" Target="https://en.wikipedia.org/wiki/Ed_Dobson" TargetMode="External"/><Relationship Id="rId62" Type="http://schemas.openxmlformats.org/officeDocument/2006/relationships/hyperlink" Target="https://en.wikipedia.org/wiki/Poverty" TargetMode="External"/><Relationship Id="rId83" Type="http://schemas.openxmlformats.org/officeDocument/2006/relationships/hyperlink" Target="https://en.wikipedia.org/wiki/Eco-warrior" TargetMode="External"/><Relationship Id="rId88" Type="http://schemas.openxmlformats.org/officeDocument/2006/relationships/hyperlink" Target="https://en.wikipedia.org/wiki/Rob_Bell#cite_note-30" TargetMode="External"/><Relationship Id="rId111" Type="http://schemas.openxmlformats.org/officeDocument/2006/relationships/hyperlink" Target="https://en.wikipedia.org/wiki/Rob_Bell#cite_note-44" TargetMode="External"/><Relationship Id="rId15" Type="http://schemas.openxmlformats.org/officeDocument/2006/relationships/hyperlink" Target="https://en.wikipedia.org/wiki/Rob_Bell#Education_and_ministry" TargetMode="External"/><Relationship Id="rId36" Type="http://schemas.openxmlformats.org/officeDocument/2006/relationships/hyperlink" Target="https://en.wikipedia.org/wiki/Pasadena,_California" TargetMode="External"/><Relationship Id="rId57" Type="http://schemas.openxmlformats.org/officeDocument/2006/relationships/hyperlink" Target="https://en.wikipedia.org/wiki/The_Album_Leaf" TargetMode="External"/><Relationship Id="rId106" Type="http://schemas.openxmlformats.org/officeDocument/2006/relationships/hyperlink" Target="https://en.wikipedia.org/wiki/Jon_Meacham" TargetMode="External"/><Relationship Id="rId127" Type="http://schemas.openxmlformats.org/officeDocument/2006/relationships/hyperlink" Target="https://en.wikipedia.org/wiki/Special:BookSources/978-0062194268" TargetMode="External"/><Relationship Id="rId10" Type="http://schemas.openxmlformats.org/officeDocument/2006/relationships/hyperlink" Target="https://en.wikipedia.org/wiki/New_York_Times" TargetMode="External"/><Relationship Id="rId31" Type="http://schemas.openxmlformats.org/officeDocument/2006/relationships/hyperlink" Target="https://en.wikipedia.org/wiki/R.E.M._(band)" TargetMode="External"/><Relationship Id="rId52" Type="http://schemas.openxmlformats.org/officeDocument/2006/relationships/hyperlink" Target="https://en.wikipedia.org/wiki/Rob_Bell#cite_note-14" TargetMode="External"/><Relationship Id="rId73" Type="http://schemas.openxmlformats.org/officeDocument/2006/relationships/hyperlink" Target="https://en.wikipedia.org/wiki/Rob_Bell#cite_note-21" TargetMode="External"/><Relationship Id="rId78" Type="http://schemas.openxmlformats.org/officeDocument/2006/relationships/hyperlink" Target="https://en.wikipedia.org/wiki/Rob_Bell#cite_note-24" TargetMode="External"/><Relationship Id="rId94" Type="http://schemas.openxmlformats.org/officeDocument/2006/relationships/hyperlink" Target="https://en.wikipedia.org/wiki/David_Platt_(pastor)" TargetMode="External"/><Relationship Id="rId99" Type="http://schemas.openxmlformats.org/officeDocument/2006/relationships/hyperlink" Target="https://en.wikipedia.org/wiki/Rob_Bell#cite_note-35" TargetMode="External"/><Relationship Id="rId101" Type="http://schemas.openxmlformats.org/officeDocument/2006/relationships/hyperlink" Target="https://en.wikipedia.org/wiki/Rob_Bell#cite_note-Boyd-36" TargetMode="External"/><Relationship Id="rId122" Type="http://schemas.openxmlformats.org/officeDocument/2006/relationships/hyperlink" Target="https://en.wikipedia.org/wiki/Special:BookSources/0-310-32704-0" TargetMode="External"/><Relationship Id="rId4" Type="http://schemas.openxmlformats.org/officeDocument/2006/relationships/hyperlink" Target="https://en.wikipedia.org/wiki/Time_100" TargetMode="External"/><Relationship Id="rId9" Type="http://schemas.openxmlformats.org/officeDocument/2006/relationships/hyperlink" Target="https://en.wikipedia.org/wiki/Grandville,_Michigan"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4593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a:p>
            <a:r>
              <a:rPr lang="en-US" dirty="0"/>
              <a:t>______</a:t>
            </a:r>
          </a:p>
          <a:p>
            <a:endParaRPr lang="en-US" dirty="0"/>
          </a:p>
          <a:p>
            <a:r>
              <a:rPr lang="en-US" dirty="0"/>
              <a:t>To translate this slide, delete the picture and translate the text underneath it.</a:t>
            </a:r>
          </a:p>
          <a:p>
            <a:endParaRPr lang="en-US" dirty="0"/>
          </a:p>
          <a:p>
            <a:r>
              <a:rPr lang="zh-CN" altLang="en-US" b="1" dirty="0"/>
              <a:t>但彼得的重点是在恩典中成长。这是什么意思？</a:t>
            </a:r>
            <a:endParaRPr lang="zh-CN" altLang="en-US" dirty="0"/>
          </a:p>
          <a:p>
            <a:r>
              <a:rPr lang="zh-CN" altLang="en-US" b="1" dirty="0"/>
              <a:t>要翻译此幻灯片，请删除图片并翻译其下方的文本。</a:t>
            </a:r>
            <a:endParaRPr lang="zh-CN" altLang="en-US" dirty="0"/>
          </a:p>
          <a:p>
            <a:endParaRPr lang="en-US" dirty="0"/>
          </a:p>
        </p:txBody>
      </p:sp>
    </p:spTree>
    <p:extLst>
      <p:ext uri="{BB962C8B-B14F-4D97-AF65-F5344CB8AC3E}">
        <p14:creationId xmlns:p14="http://schemas.microsoft.com/office/powerpoint/2010/main" val="316913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Even further, Peter says his letter tells us to grow in the grace and knowledge of the Lord Jesus Christ. Put that in your own words for your neighbor sitting next to you.</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更进一步，彼得说，他的书信教导我们要在主耶稣基督的恩典和知识上成长。请用你自己的话，将这句话分享给你身边的邻座。</a:t>
            </a:r>
          </a:p>
          <a:p>
            <a:endParaRPr lang="en-US" dirty="0"/>
          </a:p>
        </p:txBody>
      </p:sp>
    </p:spTree>
    <p:extLst>
      <p:ext uri="{BB962C8B-B14F-4D97-AF65-F5344CB8AC3E}">
        <p14:creationId xmlns:p14="http://schemas.microsoft.com/office/powerpoint/2010/main" val="2123674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746819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76685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465956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To answer this question, let’s see the context in which Peter wrote…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为了回答这个问题，让我们来看彼得写这封书信时的背景</a:t>
            </a:r>
            <a:r>
              <a:rPr lang="en-US" altLang="zh-CN" dirty="0"/>
              <a:t>……</a:t>
            </a:r>
          </a:p>
          <a:p>
            <a:endParaRPr lang="en-US" dirty="0">
              <a:cs typeface="ＭＳ Ｐゴシック" charset="0"/>
            </a:endParaRPr>
          </a:p>
        </p:txBody>
      </p:sp>
    </p:spTree>
    <p:extLst>
      <p:ext uri="{BB962C8B-B14F-4D97-AF65-F5344CB8AC3E}">
        <p14:creationId xmlns:p14="http://schemas.microsoft.com/office/powerpoint/2010/main" val="251903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17</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225357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B45381B-44EE-4663-8A5F-4155CD3944DF}" type="slidenum">
              <a:rPr lang="zh-CN" altLang="en-US" sz="1200"/>
              <a:pPr eaLnBrk="1" hangingPunct="1"/>
              <a:t>18</a:t>
            </a:fld>
            <a:endParaRPr lang="en-US" altLang="zh-CN" sz="1200"/>
          </a:p>
        </p:txBody>
      </p:sp>
    </p:spTree>
    <p:extLst>
      <p:ext uri="{BB962C8B-B14F-4D97-AF65-F5344CB8AC3E}">
        <p14:creationId xmlns:p14="http://schemas.microsoft.com/office/powerpoint/2010/main" val="3988186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“On July 19, AD 64, a fire started in Rome. When the fire was extinguished six days later, more than 70% of the city was in ruins.”</a:t>
            </a:r>
          </a:p>
          <a:p>
            <a:r>
              <a:rPr lang="en-SG" dirty="0">
                <a:latin typeface="Arial" panose="020B0604020202020204" pitchFamily="34" charset="0"/>
                <a:cs typeface="Arial" panose="020B0604020202020204" pitchFamily="34" charset="0"/>
              </a:rPr>
              <a:t>____________</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“After six days the fire was brought under control, and before the damage could be measured, the fire reignited and burned for another three days. In the aftermath of the fire, two thirds of </a:t>
            </a:r>
            <a:r>
              <a:rPr lang="en-SG" dirty="0">
                <a:latin typeface="Arial" panose="020B0604020202020204" pitchFamily="34" charset="0"/>
                <a:cs typeface="Arial" panose="020B0604020202020204" pitchFamily="34" charset="0"/>
                <a:hlinkClick r:id="rId3" tooltip="Rome"/>
              </a:rPr>
              <a:t>Rome</a:t>
            </a:r>
            <a:r>
              <a:rPr lang="en-SG" dirty="0">
                <a:latin typeface="Arial" panose="020B0604020202020204" pitchFamily="34" charset="0"/>
                <a:cs typeface="Arial" panose="020B0604020202020204" pitchFamily="34" charset="0"/>
              </a:rPr>
              <a:t> had been destroyed.”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Great Fire of Rome</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Great_Fire_of_Rome</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zh-CN" altLang="en-US" b="1" dirty="0"/>
              <a:t>公元</a:t>
            </a:r>
            <a:r>
              <a:rPr lang="en-US" altLang="zh-CN" b="1" dirty="0"/>
              <a:t>64</a:t>
            </a:r>
            <a:r>
              <a:rPr lang="zh-CN" altLang="en-US" b="1" dirty="0"/>
              <a:t>年</a:t>
            </a:r>
            <a:r>
              <a:rPr lang="en-US" altLang="zh-CN" b="1" dirty="0"/>
              <a:t>7</a:t>
            </a:r>
            <a:r>
              <a:rPr lang="zh-CN" altLang="en-US" b="1" dirty="0"/>
              <a:t>月</a:t>
            </a:r>
            <a:r>
              <a:rPr lang="en-US" altLang="zh-CN" b="1" dirty="0"/>
              <a:t>19</a:t>
            </a:r>
            <a:r>
              <a:rPr lang="zh-CN" altLang="en-US" b="1" dirty="0"/>
              <a:t>日，罗马发生大火。六天后大火被扑灭时，超过</a:t>
            </a:r>
            <a:r>
              <a:rPr lang="en-US" altLang="zh-CN" b="1" dirty="0"/>
              <a:t>70%</a:t>
            </a:r>
            <a:r>
              <a:rPr lang="zh-CN" altLang="en-US" b="1" dirty="0"/>
              <a:t>的城市已成废墟。</a:t>
            </a:r>
            <a:endParaRPr lang="zh-CN" altLang="en-US" dirty="0"/>
          </a:p>
          <a:p>
            <a:r>
              <a:rPr lang="en-US" altLang="zh-CN" dirty="0"/>
              <a:t>—— </a:t>
            </a:r>
            <a:r>
              <a:rPr lang="zh-CN" altLang="en-US" dirty="0">
                <a:hlinkClick r:id="rId4"/>
              </a:rPr>
              <a:t>来源：国家地理</a:t>
            </a:r>
            <a:endParaRPr lang="zh-CN" altLang="en-US" dirty="0"/>
          </a:p>
          <a:p>
            <a:br>
              <a:rPr lang="zh-CN" altLang="en-US" dirty="0"/>
            </a:br>
            <a:endParaRPr lang="zh-CN" altLang="en-US" dirty="0"/>
          </a:p>
          <a:p>
            <a:r>
              <a:rPr lang="zh-CN" altLang="en-US" b="1" dirty="0"/>
              <a:t>六天后，大火终于得到控制，但在灾情尚未统计完成之前，火势再次复燃，并持续燃烧了三天。大火过后，罗马三分之二的城市被毁。</a:t>
            </a:r>
            <a:endParaRPr lang="zh-CN" altLang="en-US" dirty="0"/>
          </a:p>
          <a:p>
            <a:r>
              <a:rPr lang="en-US" altLang="zh-CN" dirty="0"/>
              <a:t>—— </a:t>
            </a:r>
            <a:r>
              <a:rPr lang="zh-CN" altLang="en-US" dirty="0">
                <a:hlinkClick r:id="rId5"/>
              </a:rPr>
              <a:t>来源：维基百科 </a:t>
            </a:r>
            <a:r>
              <a:rPr lang="en-US" altLang="zh-CN" dirty="0">
                <a:hlinkClick r:id="rId5"/>
              </a:rPr>
              <a:t>- </a:t>
            </a:r>
            <a:r>
              <a:rPr lang="zh-CN" altLang="en-US" dirty="0">
                <a:hlinkClick r:id="rId5"/>
              </a:rPr>
              <a:t>罗马大火</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620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The “fire started in the enormous Circus Maximus stadium in Rome, now the capital of Italy. When the fire was finally extinguished six days later, 10 of Rome’s 14 districts were burned.</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Ancient historians blamed Rome’s infamous emperor, Nero, for the fire. One historian said Nero was playing the fiddle while his city went up in flames [even though the fiddle wasn’t invented until another 1000 years later!]. Other historians say Nero wanted to raze the city so he could build a new palace.” This grand palace was planned to take 30% of the area of Rome!</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zh-CN" altLang="en-US" b="1" dirty="0"/>
              <a:t>这场大火起于罗马巨大的马克西穆斯竞技场（</a:t>
            </a:r>
            <a:r>
              <a:rPr lang="en-US" altLang="zh-CN" b="1" dirty="0"/>
              <a:t>Circus Maximus</a:t>
            </a:r>
            <a:r>
              <a:rPr lang="zh-CN" altLang="en-US" b="1" dirty="0"/>
              <a:t>），罗马如今是意大利的首都。大火最终在六天后被扑灭，罗马</a:t>
            </a:r>
            <a:r>
              <a:rPr lang="en-US" altLang="zh-CN" b="1" dirty="0"/>
              <a:t>14</a:t>
            </a:r>
            <a:r>
              <a:rPr lang="zh-CN" altLang="en-US" b="1" dirty="0"/>
              <a:t>个区中有</a:t>
            </a:r>
            <a:r>
              <a:rPr lang="en-US" altLang="zh-CN" b="1" dirty="0"/>
              <a:t>10</a:t>
            </a:r>
            <a:r>
              <a:rPr lang="zh-CN" altLang="en-US" b="1" dirty="0"/>
              <a:t>个被烧毁。</a:t>
            </a:r>
            <a:endParaRPr lang="zh-CN" altLang="en-US" dirty="0"/>
          </a:p>
          <a:p>
            <a:br>
              <a:rPr lang="zh-CN" altLang="en-US" dirty="0"/>
            </a:br>
            <a:endParaRPr lang="zh-CN" altLang="en-US" dirty="0"/>
          </a:p>
          <a:p>
            <a:r>
              <a:rPr lang="zh-CN" altLang="en-US" b="1" dirty="0"/>
              <a:t>古代历史学家将这场火灾归咎于罗马臭名昭著的皇帝尼禄（</a:t>
            </a:r>
            <a:r>
              <a:rPr lang="en-US" altLang="zh-CN" b="1" dirty="0"/>
              <a:t>Nero</a:t>
            </a:r>
            <a:r>
              <a:rPr lang="zh-CN" altLang="en-US" b="1" dirty="0"/>
              <a:t>）。有一位历史学家称，在大火燃烧罗马城时，尼禄正拉着小提琴（尽管小提琴直到一千年后才被发明！）。其他历史学家则认为，尼禄想要夷平罗马，以便修建一座新的宫殿。</a:t>
            </a:r>
            <a:r>
              <a:rPr lang="zh-CN" altLang="en-US" dirty="0"/>
              <a:t> 这座宏伟的宫殿计划占据罗马 </a:t>
            </a:r>
            <a:r>
              <a:rPr lang="en-US" altLang="zh-CN" b="1" dirty="0"/>
              <a:t>30%</a:t>
            </a:r>
            <a:r>
              <a:rPr lang="zh-CN" altLang="en-US" dirty="0"/>
              <a:t> 的土地！</a:t>
            </a:r>
          </a:p>
          <a:p>
            <a:br>
              <a:rPr lang="zh-CN" altLang="en-US" dirty="0"/>
            </a:br>
            <a:endParaRPr lang="zh-CN" altLang="en-US" dirty="0"/>
          </a:p>
          <a:p>
            <a:r>
              <a:rPr lang="en-US" altLang="zh-CN" dirty="0"/>
              <a:t>—— </a:t>
            </a:r>
            <a:r>
              <a:rPr lang="zh-CN" altLang="en-US" b="1" dirty="0"/>
              <a:t>公元</a:t>
            </a:r>
            <a:r>
              <a:rPr lang="en-US" altLang="zh-CN" b="1" dirty="0"/>
              <a:t>64</a:t>
            </a:r>
            <a:r>
              <a:rPr lang="zh-CN" altLang="en-US" b="1" dirty="0"/>
              <a:t>年</a:t>
            </a:r>
            <a:r>
              <a:rPr lang="en-US" altLang="zh-CN" b="1" dirty="0"/>
              <a:t>7</a:t>
            </a:r>
            <a:r>
              <a:rPr lang="zh-CN" altLang="en-US" b="1" dirty="0"/>
              <a:t>月</a:t>
            </a:r>
            <a:r>
              <a:rPr lang="en-US" altLang="zh-CN" b="1" dirty="0"/>
              <a:t>19</a:t>
            </a:r>
            <a:r>
              <a:rPr lang="zh-CN" altLang="en-US" b="1" dirty="0"/>
              <a:t>日：罗马大火</a:t>
            </a:r>
            <a:endParaRPr lang="zh-CN" altLang="en-US" dirty="0"/>
          </a:p>
          <a:p>
            <a:r>
              <a:rPr lang="zh-CN" altLang="en-US" dirty="0">
                <a:hlinkClick r:id="rId3"/>
              </a:rPr>
              <a:t>来源：国家地理</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263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42610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“Nero himself blamed [what he considered] a rebellious new cult—the Christians.</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“Most modern historians don’t blame Nero for the Great Fire of Rome. Ancient Rome was a city of more than two million people, with thousands living in slums. These slums were filled with poorly constructed wooden apartment buildings. A fire in one apartment could quickly engulf the entire block.”</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any case, the fire made it very difficult to live as a Christian—especially in Rome. Christians were soon fed to lions and dogs and even used to light Nero’s evening gardens.</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zh-CN" altLang="en-US" b="1" dirty="0"/>
              <a:t>尼禄将这场大火归咎于他认为是反叛的新兴教派</a:t>
            </a:r>
            <a:r>
              <a:rPr lang="en-US" altLang="zh-CN" b="1" dirty="0"/>
              <a:t>——</a:t>
            </a:r>
            <a:r>
              <a:rPr lang="zh-CN" altLang="en-US" b="1" dirty="0"/>
              <a:t>基督徒。</a:t>
            </a:r>
            <a:endParaRPr lang="zh-CN" altLang="en-US" dirty="0"/>
          </a:p>
          <a:p>
            <a:br>
              <a:rPr lang="zh-CN" altLang="en-US" dirty="0"/>
            </a:br>
            <a:endParaRPr lang="zh-CN" altLang="en-US" dirty="0"/>
          </a:p>
          <a:p>
            <a:r>
              <a:rPr lang="zh-CN" altLang="en-US" b="1" dirty="0"/>
              <a:t>大多数现代历史学家并不认为尼禄是罗马大火的罪魁祸首。</a:t>
            </a:r>
            <a:endParaRPr lang="zh-CN" altLang="en-US" dirty="0"/>
          </a:p>
          <a:p>
            <a:r>
              <a:rPr lang="zh-CN" altLang="en-US" dirty="0"/>
              <a:t>古代罗马是一个拥有超过两百万人口的城市，其中成千上万的人居住在贫民窟。这些贫民窟中充满了结构不稳固的木质公寓楼，一间公寓起火，整栋建筑很快就会被大火吞噬，甚至蔓延至整个街区。</a:t>
            </a:r>
          </a:p>
          <a:p>
            <a:br>
              <a:rPr lang="zh-CN" altLang="en-US" dirty="0"/>
            </a:br>
            <a:endParaRPr lang="zh-CN" altLang="en-US" dirty="0"/>
          </a:p>
          <a:p>
            <a:r>
              <a:rPr lang="zh-CN" altLang="en-US" b="1" dirty="0"/>
              <a:t>无论如何，大火使基督徒的生存变得极其艰难，尤其是在罗马。</a:t>
            </a:r>
            <a:endParaRPr lang="zh-CN" altLang="en-US" dirty="0"/>
          </a:p>
          <a:p>
            <a:r>
              <a:rPr lang="zh-CN" altLang="en-US" dirty="0"/>
              <a:t>基督徒很快就被投入斗兽场，供狮子和狗吞食，甚至被用作火把来照亮尼禄的夜间花园。</a:t>
            </a:r>
          </a:p>
          <a:p>
            <a:br>
              <a:rPr lang="zh-CN" altLang="en-US" dirty="0"/>
            </a:br>
            <a:endParaRPr lang="zh-CN" altLang="en-US" dirty="0"/>
          </a:p>
          <a:p>
            <a:r>
              <a:rPr lang="en-US" altLang="zh-CN" dirty="0"/>
              <a:t>—— </a:t>
            </a:r>
            <a:r>
              <a:rPr lang="zh-CN" altLang="en-US" b="1" dirty="0"/>
              <a:t>公元</a:t>
            </a:r>
            <a:r>
              <a:rPr lang="en-US" altLang="zh-CN" b="1" dirty="0"/>
              <a:t>64</a:t>
            </a:r>
            <a:r>
              <a:rPr lang="zh-CN" altLang="en-US" b="1" dirty="0"/>
              <a:t>年</a:t>
            </a:r>
            <a:r>
              <a:rPr lang="en-US" altLang="zh-CN" b="1" dirty="0"/>
              <a:t>7</a:t>
            </a:r>
            <a:r>
              <a:rPr lang="zh-CN" altLang="en-US" b="1" dirty="0"/>
              <a:t>月</a:t>
            </a:r>
            <a:r>
              <a:rPr lang="en-US" altLang="zh-CN" b="1" dirty="0"/>
              <a:t>19</a:t>
            </a:r>
            <a:r>
              <a:rPr lang="zh-CN" altLang="en-US" b="1" dirty="0"/>
              <a:t>日：罗马大火</a:t>
            </a:r>
            <a:endParaRPr lang="zh-CN" altLang="en-US" dirty="0"/>
          </a:p>
          <a:p>
            <a:r>
              <a:rPr lang="zh-CN" altLang="en-US" dirty="0">
                <a:hlinkClick r:id="rId3"/>
              </a:rPr>
              <a:t>来源：国家地理</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152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48D23FE-547C-45D5-B741-71310339BC08}" type="slidenum">
              <a:rPr lang="en-US" altLang="en-US" sz="1200"/>
              <a:pPr eaLnBrk="1" hangingPunct="1"/>
              <a:t>23</a:t>
            </a:fld>
            <a:endParaRPr lang="en-US" alt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AD 64, believers were falling away not due to persecution but due to lack of knowledge.</a:t>
            </a:r>
          </a:p>
          <a:p>
            <a:pPr eaLnBrk="1" hangingPunct="1"/>
            <a:r>
              <a:rPr lang="en-US" dirty="0">
                <a:latin typeface="Arial" panose="020B0604020202020204" pitchFamily="34" charset="0"/>
                <a:ea typeface="ＭＳ Ｐゴシック" charset="0"/>
                <a:cs typeface="Arial" panose="020B0604020202020204" pitchFamily="34" charset="0"/>
              </a:rPr>
              <a:t>Peter had likely sent his first letter to the readers only months before. </a:t>
            </a:r>
          </a:p>
          <a:p>
            <a:pPr eaLnBrk="1" hangingPunct="1"/>
            <a:r>
              <a:rPr lang="en-US" dirty="0">
                <a:latin typeface="Arial" panose="020B0604020202020204" pitchFamily="34" charset="0"/>
                <a:ea typeface="ＭＳ Ｐゴシック" charset="0"/>
                <a:cs typeface="Arial" panose="020B0604020202020204" pitchFamily="34" charset="0"/>
              </a:rPr>
              <a:t>In fact, more NT letters were written in the 60s than in any other decade. Why? Two reasons:</a:t>
            </a:r>
          </a:p>
          <a:p>
            <a:pPr eaLnBrk="1" hangingPunct="1"/>
            <a:r>
              <a:rPr lang="en-US" dirty="0">
                <a:latin typeface="Arial" panose="020B0604020202020204" pitchFamily="34" charset="0"/>
                <a:ea typeface="ＭＳ Ｐゴシック" charset="0"/>
                <a:cs typeface="Arial" panose="020B0604020202020204" pitchFamily="34" charset="0"/>
              </a:rPr>
              <a:t>In 1 Peter, Peter advised believers to stand firm in God’s grace during unjust suffering—as this was the first big wave of suffering to hit the church.</a:t>
            </a:r>
          </a:p>
          <a:p>
            <a:pPr eaLnBrk="1" hangingPunct="1"/>
            <a:r>
              <a:rPr lang="en-US" dirty="0">
                <a:latin typeface="Arial" panose="020B0604020202020204" pitchFamily="34" charset="0"/>
                <a:ea typeface="ＭＳ Ｐゴシック" charset="0"/>
                <a:cs typeface="Arial" panose="020B0604020202020204" pitchFamily="34" charset="0"/>
              </a:rPr>
              <a:t>More than that, though, was the proliferation of false teachers in the 60s.</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r>
              <a:rPr lang="zh-CN" altLang="en-US" b="1" dirty="0"/>
              <a:t>在公元</a:t>
            </a:r>
            <a:r>
              <a:rPr lang="en-US" altLang="zh-CN" b="1" dirty="0"/>
              <a:t>64</a:t>
            </a:r>
            <a:r>
              <a:rPr lang="zh-CN" altLang="en-US" b="1" dirty="0"/>
              <a:t>年，信徒离弃信仰的原因不是因为逼迫，而是由于缺乏知识。</a:t>
            </a:r>
            <a:endParaRPr lang="zh-CN" altLang="en-US" dirty="0"/>
          </a:p>
          <a:p>
            <a:r>
              <a:rPr lang="zh-CN" altLang="en-US" dirty="0"/>
              <a:t>彼得很可能在几个月前才将他的第一封书信寄给这些读者。</a:t>
            </a:r>
          </a:p>
          <a:p>
            <a:br>
              <a:rPr lang="zh-CN" altLang="en-US" dirty="0"/>
            </a:br>
            <a:endParaRPr lang="zh-CN" altLang="en-US" dirty="0"/>
          </a:p>
          <a:p>
            <a:r>
              <a:rPr lang="zh-CN" altLang="en-US" dirty="0"/>
              <a:t>事实上，新约书信在</a:t>
            </a:r>
            <a:r>
              <a:rPr lang="en-US" altLang="zh-CN" b="1" dirty="0"/>
              <a:t>60</a:t>
            </a:r>
            <a:r>
              <a:rPr lang="zh-CN" altLang="en-US" b="1" dirty="0"/>
              <a:t>年代</a:t>
            </a:r>
            <a:r>
              <a:rPr lang="zh-CN" altLang="en-US" dirty="0"/>
              <a:t>的写作数量比任何其他十年都要多。为什么？有两个原因：</a:t>
            </a:r>
          </a:p>
          <a:p>
            <a:r>
              <a:rPr lang="en-US" altLang="zh-CN" dirty="0"/>
              <a:t>1. </a:t>
            </a:r>
            <a:r>
              <a:rPr lang="zh-CN" altLang="en-US" dirty="0"/>
              <a:t>在</a:t>
            </a:r>
            <a:r>
              <a:rPr lang="en-US" altLang="zh-CN" dirty="0"/>
              <a:t>《</a:t>
            </a:r>
            <a:r>
              <a:rPr lang="zh-CN" altLang="en-US" dirty="0"/>
              <a:t>彼得前书</a:t>
            </a:r>
            <a:r>
              <a:rPr lang="en-US" altLang="zh-CN" dirty="0"/>
              <a:t>》</a:t>
            </a:r>
            <a:r>
              <a:rPr lang="zh-CN" altLang="en-US" dirty="0"/>
              <a:t>中，彼得劝勉信徒，在不公义的苦难中要坚立在神的恩典里</a:t>
            </a:r>
            <a:r>
              <a:rPr lang="en-US" altLang="zh-CN" dirty="0"/>
              <a:t>——</a:t>
            </a:r>
            <a:r>
              <a:rPr lang="zh-CN" altLang="en-US" dirty="0"/>
              <a:t>因为这是教会所经历的第一波大规模苦难。</a:t>
            </a:r>
          </a:p>
          <a:p>
            <a:r>
              <a:rPr lang="en-US" altLang="zh-CN" dirty="0"/>
              <a:t>2. </a:t>
            </a:r>
            <a:r>
              <a:rPr lang="zh-CN" altLang="en-US" b="1" dirty="0"/>
              <a:t>更重要的是，</a:t>
            </a:r>
            <a:r>
              <a:rPr lang="en-US" altLang="zh-CN" b="1" dirty="0"/>
              <a:t>60</a:t>
            </a:r>
            <a:r>
              <a:rPr lang="zh-CN" altLang="en-US" b="1" dirty="0"/>
              <a:t>年代</a:t>
            </a:r>
            <a:r>
              <a:rPr lang="zh-CN" altLang="en-US" dirty="0"/>
              <a:t>假教师的迅速</a:t>
            </a:r>
            <a:r>
              <a:rPr lang="zh-CN" altLang="en-US" b="1" dirty="0"/>
              <a:t>泛滥</a:t>
            </a:r>
            <a:r>
              <a:rPr lang="zh-CN" altLang="en-US" dirty="0"/>
              <a:t>，对教会带来了极大的挑战。</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altLang="en-US" dirty="0">
              <a:latin typeface="Times New Roman" pitchFamily="18" charset="0"/>
            </a:endParaRPr>
          </a:p>
        </p:txBody>
      </p:sp>
    </p:spTree>
    <p:extLst>
      <p:ext uri="{BB962C8B-B14F-4D97-AF65-F5344CB8AC3E}">
        <p14:creationId xmlns:p14="http://schemas.microsoft.com/office/powerpoint/2010/main" val="2898761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Perhaps you have heard of Joshua Harris. In 1997 at age 21 he wrote a significant book called </a:t>
            </a:r>
            <a:r>
              <a:rPr lang="en-US" i="1" dirty="0">
                <a:latin typeface="Arial" panose="020B0604020202020204" pitchFamily="34" charset="0"/>
                <a:cs typeface="Arial" panose="020B0604020202020204" pitchFamily="34" charset="0"/>
              </a:rPr>
              <a:t>I Kissed Dating Goodbye.</a:t>
            </a:r>
            <a:r>
              <a:rPr lang="en-US" i="0" dirty="0">
                <a:latin typeface="Arial" panose="020B0604020202020204" pitchFamily="34" charset="0"/>
                <a:cs typeface="Arial" panose="020B0604020202020204" pitchFamily="34" charset="0"/>
              </a:rPr>
              <a:t> It was a hit and God used it mightily to support the purity movement. He himself waited until marriage for sex and later wrote </a:t>
            </a:r>
            <a:r>
              <a:rPr lang="en-US" i="1" dirty="0">
                <a:latin typeface="Arial" panose="020B0604020202020204" pitchFamily="34" charset="0"/>
                <a:cs typeface="Arial" panose="020B0604020202020204" pitchFamily="34" charset="0"/>
              </a:rPr>
              <a:t>Boy Meets Girl.</a:t>
            </a:r>
          </a:p>
          <a:p>
            <a:endParaRPr lang="en-US" i="1" dirty="0">
              <a:latin typeface="Arial" panose="020B0604020202020204" pitchFamily="34" charset="0"/>
              <a:cs typeface="Arial" panose="020B0604020202020204" pitchFamily="34" charset="0"/>
            </a:endParaRPr>
          </a:p>
          <a:p>
            <a:r>
              <a:rPr lang="zh-CN" altLang="en-US" dirty="0"/>
              <a:t>或许你听说过约书亚</a:t>
            </a:r>
            <a:r>
              <a:rPr lang="en-US" altLang="zh-CN" dirty="0"/>
              <a:t>·</a:t>
            </a:r>
            <a:r>
              <a:rPr lang="zh-CN" altLang="en-US" dirty="0"/>
              <a:t>哈里斯。</a:t>
            </a:r>
            <a:r>
              <a:rPr lang="en-US" altLang="zh-CN" b="1" dirty="0"/>
              <a:t>1997</a:t>
            </a:r>
            <a:r>
              <a:rPr lang="zh-CN" altLang="en-US" b="1" dirty="0"/>
              <a:t>年，</a:t>
            </a:r>
            <a:r>
              <a:rPr lang="en-US" altLang="zh-CN" b="1" dirty="0"/>
              <a:t>21</a:t>
            </a:r>
            <a:r>
              <a:rPr lang="zh-CN" altLang="en-US" b="1" dirty="0"/>
              <a:t>岁的他写了一本重要的书籍</a:t>
            </a:r>
            <a:r>
              <a:rPr lang="en-US" altLang="zh-CN" b="1" dirty="0"/>
              <a:t>《</a:t>
            </a:r>
            <a:r>
              <a:rPr lang="zh-CN" altLang="en-US" b="1" dirty="0"/>
              <a:t>我与约会告别</a:t>
            </a:r>
            <a:r>
              <a:rPr lang="en-US" altLang="zh-CN" b="1" dirty="0"/>
              <a:t>》</a:t>
            </a:r>
            <a:r>
              <a:rPr lang="zh-CN" altLang="en-US" b="1" dirty="0"/>
              <a:t>（</a:t>
            </a:r>
            <a:r>
              <a:rPr lang="en-US" altLang="zh-CN" b="1" dirty="0"/>
              <a:t>I Kissed Dating Goodbye</a:t>
            </a:r>
            <a:r>
              <a:rPr lang="zh-CN" altLang="en-US" b="1" dirty="0"/>
              <a:t>）</a:t>
            </a:r>
            <a:r>
              <a:rPr lang="zh-CN" altLang="en-US" dirty="0"/>
              <a:t>。</a:t>
            </a:r>
          </a:p>
          <a:p>
            <a:r>
              <a:rPr lang="zh-CN" altLang="en-US" dirty="0"/>
              <a:t>这本书大受欢迎，并被神大大使用来支持</a:t>
            </a:r>
            <a:r>
              <a:rPr lang="zh-CN" altLang="en-US" b="1" dirty="0"/>
              <a:t>贞洁运动</a:t>
            </a:r>
            <a:r>
              <a:rPr lang="zh-CN" altLang="en-US" dirty="0"/>
              <a:t>（</a:t>
            </a:r>
            <a:r>
              <a:rPr lang="en-US" altLang="zh-CN" dirty="0"/>
              <a:t>Purity Movement</a:t>
            </a:r>
            <a:r>
              <a:rPr lang="zh-CN" altLang="en-US" dirty="0"/>
              <a:t>）。</a:t>
            </a:r>
          </a:p>
          <a:p>
            <a:r>
              <a:rPr lang="zh-CN" altLang="en-US" dirty="0"/>
              <a:t>他本人也选择在婚后才发生性关系，并在后来写了**</a:t>
            </a:r>
            <a:r>
              <a:rPr lang="en-US" altLang="zh-CN" dirty="0"/>
              <a:t>《</a:t>
            </a:r>
            <a:r>
              <a:rPr lang="zh-CN" altLang="en-US" dirty="0"/>
              <a:t>男孩遇见女孩</a:t>
            </a:r>
            <a:r>
              <a:rPr lang="en-US" altLang="zh-CN" dirty="0"/>
              <a:t>》</a:t>
            </a:r>
            <a:r>
              <a:rPr lang="zh-CN" altLang="en-US" dirty="0"/>
              <a:t>（</a:t>
            </a:r>
            <a:r>
              <a:rPr lang="en-US" altLang="zh-CN" i="1" dirty="0"/>
              <a:t>Boy Meets Girl</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89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It happened in his own life when God gave him his wife Shannon and three great kids.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当神赐给他妻子香农和三个优秀的孩子时，这也在他自己的生命中实现了。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713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Yet in July 2019, Harris announced the breakup of his marriage.</a:t>
            </a: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约书亚</a:t>
            </a:r>
            <a:r>
              <a:rPr lang="en-US" altLang="zh-CN" b="1" dirty="0"/>
              <a:t>·</a:t>
            </a:r>
            <a:r>
              <a:rPr lang="zh-CN" altLang="en-US" b="1" dirty="0"/>
              <a:t>哈里斯（</a:t>
            </a:r>
            <a:r>
              <a:rPr lang="en-US" altLang="zh-CN" b="1" dirty="0"/>
              <a:t>Joshua Harris</a:t>
            </a:r>
            <a:r>
              <a:rPr lang="zh-CN" altLang="en-US" b="1" dirty="0"/>
              <a:t>），</a:t>
            </a:r>
            <a:r>
              <a:rPr lang="en-US" altLang="zh-CN" b="1" dirty="0"/>
              <a:t>《</a:t>
            </a:r>
            <a:r>
              <a:rPr lang="zh-CN" altLang="en-US" b="1" dirty="0"/>
              <a:t>不再约会</a:t>
            </a:r>
            <a:r>
              <a:rPr lang="en-US" altLang="zh-CN" b="1" dirty="0"/>
              <a:t>》</a:t>
            </a:r>
            <a:r>
              <a:rPr lang="zh-CN" altLang="en-US" b="1" dirty="0"/>
              <a:t>（</a:t>
            </a:r>
            <a:r>
              <a:rPr lang="en-US" altLang="zh-CN" b="1" i="1" dirty="0"/>
              <a:t>I Kissed Dating Goodbye</a:t>
            </a:r>
            <a:r>
              <a:rPr lang="zh-CN" altLang="en-US" b="1" dirty="0"/>
              <a:t>）一书的作者，正在与结婚</a:t>
            </a:r>
            <a:r>
              <a:rPr lang="en-US" altLang="zh-CN" b="1" dirty="0"/>
              <a:t>20</a:t>
            </a:r>
            <a:r>
              <a:rPr lang="zh-CN" altLang="en-US" b="1" dirty="0"/>
              <a:t>年的妻子分开，并且正在远离基督教信仰</a:t>
            </a:r>
            <a:r>
              <a:rPr lang="en-US" altLang="zh-CN" b="1" dirty="0"/>
              <a:t>……</a:t>
            </a:r>
            <a:endParaRPr lang="zh-CN" altLang="en-US" dirty="0"/>
          </a:p>
          <a:p>
            <a:endParaRPr lang="en-US" dirty="0">
              <a:cs typeface="ＭＳ Ｐゴシック" charset="0"/>
            </a:endParaRPr>
          </a:p>
        </p:txBody>
      </p:sp>
    </p:spTree>
    <p:extLst>
      <p:ext uri="{BB962C8B-B14F-4D97-AF65-F5344CB8AC3E}">
        <p14:creationId xmlns:p14="http://schemas.microsoft.com/office/powerpoint/2010/main" val="4055355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also claimed to be leaving his faith [read second paragraph above].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他还声称自己正在放弃信仰</a:t>
            </a:r>
            <a:r>
              <a:rPr lang="en-US" altLang="zh-CN" dirty="0"/>
              <a:t>【</a:t>
            </a:r>
            <a:r>
              <a:rPr lang="zh-CN" altLang="en-US" dirty="0"/>
              <a:t>参见上方第二段</a:t>
            </a:r>
            <a:r>
              <a:rPr lang="en-US" altLang="zh-CN" dirty="0"/>
              <a:t>】</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175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has now started waving the rainbow flag too. Sadder than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他现在也开始挥舞彩虹旗了。比这更令人悲哀的是</a:t>
            </a:r>
            <a:r>
              <a:rPr lang="en-US" altLang="zh-CN"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377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 website “Friendly Atheist” notes, “The man who urged Christians to embrace ‘purity’ if they wanted a happy marriage is now ending his own.”</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news that surely marks the end of an era, </a:t>
            </a:r>
            <a:r>
              <a:rPr lang="en-SG" b="1" dirty="0">
                <a:latin typeface="Arial" panose="020B0604020202020204" pitchFamily="34" charset="0"/>
                <a:cs typeface="Arial" panose="020B0604020202020204" pitchFamily="34" charset="0"/>
              </a:rPr>
              <a:t>Joshua Harris</a:t>
            </a:r>
            <a:r>
              <a:rPr lang="en-SG" dirty="0">
                <a:latin typeface="Arial" panose="020B0604020202020204" pitchFamily="34" charset="0"/>
                <a:cs typeface="Arial" panose="020B0604020202020204" pitchFamily="34" charset="0"/>
              </a:rPr>
              <a:t> has announced that he and his wife </a:t>
            </a:r>
            <a:r>
              <a:rPr lang="en-SG" b="1" dirty="0">
                <a:latin typeface="Arial" panose="020B0604020202020204" pitchFamily="34" charset="0"/>
                <a:cs typeface="Arial" panose="020B0604020202020204" pitchFamily="34" charset="0"/>
              </a:rPr>
              <a:t>Shannon</a:t>
            </a:r>
            <a:r>
              <a:rPr lang="en-SG" dirty="0">
                <a:latin typeface="Arial" panose="020B0604020202020204" pitchFamily="34" charset="0"/>
                <a:cs typeface="Arial" panose="020B0604020202020204" pitchFamily="34" charset="0"/>
              </a:rPr>
              <a:t> are separating. </a:t>
            </a:r>
          </a:p>
          <a:p>
            <a:r>
              <a:rPr lang="en-SG" dirty="0">
                <a:latin typeface="Arial" panose="020B0604020202020204" pitchFamily="34" charset="0"/>
                <a:cs typeface="Arial" panose="020B0604020202020204" pitchFamily="34" charset="0"/>
              </a:rPr>
              <a:t>Why is that noteworthy? Because Harris is the infamous author of </a:t>
            </a:r>
            <a:r>
              <a:rPr lang="en-SG" i="1" dirty="0">
                <a:latin typeface="Arial" panose="020B0604020202020204" pitchFamily="34" charset="0"/>
                <a:cs typeface="Arial" panose="020B0604020202020204" pitchFamily="34" charset="0"/>
                <a:hlinkClick r:id="rId3"/>
              </a:rPr>
              <a:t>I Kissed Dating Goodbye</a:t>
            </a:r>
            <a:r>
              <a:rPr lang="en-SG" dirty="0">
                <a:latin typeface="Arial" panose="020B0604020202020204" pitchFamily="34" charset="0"/>
                <a:cs typeface="Arial" panose="020B0604020202020204" pitchFamily="34" charset="0"/>
              </a:rPr>
              <a:t>, the 1997 book that jumpstarted the “purity culture” movement among evangelical Christians. He got married to Shannon a few years after his book was released and wrote about the relationship in </a:t>
            </a:r>
            <a:r>
              <a:rPr lang="en-SG" i="1" dirty="0">
                <a:latin typeface="Arial" panose="020B0604020202020204" pitchFamily="34" charset="0"/>
                <a:cs typeface="Arial" panose="020B0604020202020204" pitchFamily="34" charset="0"/>
                <a:hlinkClick r:id="rId4"/>
              </a:rPr>
              <a:t>Boy Meets Girl: Say Hello to Courtship</a:t>
            </a:r>
            <a:r>
              <a:rPr lang="en-SG" dirty="0">
                <a:latin typeface="Arial" panose="020B0604020202020204" pitchFamily="34" charset="0"/>
                <a:cs typeface="Arial" panose="020B0604020202020204" pitchFamily="34" charset="0"/>
              </a:rPr>
              <a:t> (2000).</a:t>
            </a:r>
          </a:p>
          <a:p>
            <a:r>
              <a:rPr lang="en-SG" dirty="0">
                <a:latin typeface="Arial" panose="020B0604020202020204" pitchFamily="34" charset="0"/>
                <a:cs typeface="Arial" panose="020B0604020202020204" pitchFamily="34" charset="0"/>
              </a:rPr>
              <a:t>The man who urged Christians to embrace “purity” if they wanted a happy marriage is now ending his own. </a:t>
            </a:r>
          </a:p>
          <a:p>
            <a:r>
              <a:rPr lang="en-SG" dirty="0">
                <a:latin typeface="Arial" panose="020B0604020202020204" pitchFamily="34" charset="0"/>
                <a:cs typeface="Arial" panose="020B0604020202020204" pitchFamily="34" charset="0"/>
              </a:rPr>
              <a:t>We’re not saying that with any delight or schadenfreude. The couple has three kids who will be affected by this, and what they’re all going through is entirely between them. We don’t know why they’re separating, and frankly, it shouldn’t matter.</a:t>
            </a:r>
          </a:p>
          <a:p>
            <a:r>
              <a:rPr lang="en-SG" dirty="0">
                <a:latin typeface="Arial" panose="020B0604020202020204" pitchFamily="34" charset="0"/>
                <a:cs typeface="Arial" panose="020B0604020202020204" pitchFamily="34" charset="0"/>
              </a:rPr>
              <a:t>But it’s still worth mentioning because Harris is best known for telling other people how to conduct </a:t>
            </a:r>
            <a:r>
              <a:rPr lang="en-SG" i="1" dirty="0">
                <a:latin typeface="Arial" panose="020B0604020202020204" pitchFamily="34" charset="0"/>
                <a:cs typeface="Arial" panose="020B0604020202020204" pitchFamily="34" charset="0"/>
              </a:rPr>
              <a:t>their</a:t>
            </a:r>
            <a:r>
              <a:rPr lang="en-SG" dirty="0">
                <a:latin typeface="Arial" panose="020B0604020202020204" pitchFamily="34" charset="0"/>
                <a:cs typeface="Arial" panose="020B0604020202020204" pitchFamily="34" charset="0"/>
              </a:rPr>
              <a:t> relationships.</a:t>
            </a:r>
          </a:p>
          <a:p>
            <a:r>
              <a:rPr lang="en-SG" dirty="0">
                <a:latin typeface="Arial" panose="020B0604020202020204" pitchFamily="34" charset="0"/>
                <a:cs typeface="Arial" panose="020B0604020202020204" pitchFamily="34" charset="0"/>
              </a:rPr>
              <a:t>His book, which came out when he was only 21, advised an entire generation of Christians to practice “courtship” instead of dating, the latter of which he saw as a “fast track” to divorce. Harris also advised against “emotional infidelity” — that is, falling in love with someone whom you don’t eventually marry. </a:t>
            </a:r>
          </a:p>
          <a:p>
            <a:r>
              <a:rPr lang="en-SG" dirty="0">
                <a:latin typeface="Arial" panose="020B0604020202020204" pitchFamily="34" charset="0"/>
                <a:cs typeface="Arial" panose="020B0604020202020204" pitchFamily="34" charset="0"/>
              </a:rPr>
              <a:t>His words were embraced by untold numbers of parents, youth pastors, and other church authority figures. Consequently, many people took his words as gospel, and ended up marrying the first person they ever had a crush on, at extremely young ages, with no prior relationship experience.</a:t>
            </a:r>
          </a:p>
          <a:p>
            <a:r>
              <a:rPr lang="en-SG" dirty="0">
                <a:latin typeface="Arial" panose="020B0604020202020204" pitchFamily="34" charset="0"/>
                <a:cs typeface="Arial" panose="020B0604020202020204" pitchFamily="34" charset="0"/>
              </a:rPr>
              <a:t>A few years ago, Harris went on an </a:t>
            </a:r>
            <a:r>
              <a:rPr lang="en-SG" dirty="0">
                <a:latin typeface="Arial" panose="020B0604020202020204" pitchFamily="34" charset="0"/>
                <a:cs typeface="Arial" panose="020B0604020202020204" pitchFamily="34" charset="0"/>
                <a:hlinkClick r:id="rId5"/>
              </a:rPr>
              <a:t>apology tour</a:t>
            </a:r>
            <a:r>
              <a:rPr lang="en-SG" dirty="0">
                <a:latin typeface="Arial" panose="020B0604020202020204" pitchFamily="34" charset="0"/>
                <a:cs typeface="Arial" panose="020B0604020202020204" pitchFamily="34" charset="0"/>
              </a:rPr>
              <a:t> of sorts, saying he regretted wrecking so many people’s lives. Many of his former fans, however, found his apologies </a:t>
            </a:r>
            <a:r>
              <a:rPr lang="en-SG" dirty="0">
                <a:latin typeface="Arial" panose="020B0604020202020204" pitchFamily="34" charset="0"/>
                <a:cs typeface="Arial" panose="020B0604020202020204" pitchFamily="34" charset="0"/>
                <a:hlinkClick r:id="rId6"/>
              </a:rPr>
              <a:t>empty and insincere</a:t>
            </a:r>
            <a:r>
              <a:rPr lang="en-SG" dirty="0">
                <a:latin typeface="Arial" panose="020B0604020202020204" pitchFamily="34" charset="0"/>
                <a:cs typeface="Arial" panose="020B0604020202020204" pitchFamily="34" charset="0"/>
              </a:rPr>
              <a:t>. While he said the book would no longer be printed (or reprinted), Harris didn’t really acknowledge that he was wrong in principle. He still rejected LGBTQ relationships. While he </a:t>
            </a:r>
            <a:r>
              <a:rPr lang="en-SG" dirty="0">
                <a:latin typeface="Arial" panose="020B0604020202020204" pitchFamily="34" charset="0"/>
                <a:cs typeface="Arial" panose="020B0604020202020204" pitchFamily="34" charset="0"/>
                <a:hlinkClick r:id="rId7"/>
              </a:rPr>
              <a:t>now said</a:t>
            </a:r>
            <a:r>
              <a:rPr lang="en-SG" dirty="0">
                <a:latin typeface="Arial" panose="020B0604020202020204" pitchFamily="34" charset="0"/>
                <a:cs typeface="Arial" panose="020B0604020202020204" pitchFamily="34" charset="0"/>
              </a:rPr>
              <a:t> that dating might have its benefits even if it didn’t lead to marriage, he blamed people for how they followed his advice, not the crux of the advice itself. </a:t>
            </a:r>
          </a:p>
          <a:p>
            <a:r>
              <a:rPr lang="en-SG" dirty="0">
                <a:latin typeface="Arial" panose="020B0604020202020204" pitchFamily="34" charset="0"/>
                <a:cs typeface="Arial" panose="020B0604020202020204" pitchFamily="34" charset="0"/>
              </a:rPr>
              <a:t>And now the man who convinced countless Christians to jump into a marriage before ever truly knowing themselves will be single once again.</a:t>
            </a:r>
          </a:p>
          <a:p>
            <a:r>
              <a:rPr lang="en-SG" dirty="0">
                <a:latin typeface="Arial" panose="020B0604020202020204" pitchFamily="34" charset="0"/>
                <a:cs typeface="Arial" panose="020B0604020202020204" pitchFamily="34" charset="0"/>
              </a:rPr>
              <a:t>Tempting though it may be to gloat about this news, keep in mind that Harris was indoctrinated, too. While he is fully responsible for perpetuating toxic ideologies as an adult, he grew up in the same toxic purity culture that he encouraged with his readers. He likely didn’t know any better when he inadvertently became the father of a movement. </a:t>
            </a:r>
          </a:p>
          <a:p>
            <a:r>
              <a:rPr lang="en-SG" dirty="0">
                <a:latin typeface="Arial" panose="020B0604020202020204" pitchFamily="34" charset="0"/>
                <a:cs typeface="Arial" panose="020B0604020202020204" pitchFamily="34" charset="0"/>
              </a:rPr>
              <a:t>The news of his separation essentially confirms what we already knew: Purity culture makes extraordinary promises that it ultimately cannot keep. </a:t>
            </a:r>
          </a:p>
          <a:p>
            <a:r>
              <a:rPr lang="en-SG" dirty="0">
                <a:latin typeface="Arial" panose="020B0604020202020204" pitchFamily="34" charset="0"/>
                <a:cs typeface="Arial" panose="020B0604020202020204" pitchFamily="34" charset="0"/>
              </a:rPr>
              <a:t>The prevailing message of </a:t>
            </a:r>
            <a:r>
              <a:rPr lang="en-SG" i="1" dirty="0">
                <a:latin typeface="Arial" panose="020B0604020202020204" pitchFamily="34" charset="0"/>
                <a:cs typeface="Arial" panose="020B0604020202020204" pitchFamily="34" charset="0"/>
              </a:rPr>
              <a:t>I Kissed Dating Goodbye</a:t>
            </a:r>
            <a:r>
              <a:rPr lang="en-SG" dirty="0">
                <a:latin typeface="Arial" panose="020B0604020202020204" pitchFamily="34" charset="0"/>
                <a:cs typeface="Arial" panose="020B0604020202020204" pitchFamily="34" charset="0"/>
              </a:rPr>
              <a:t> was this: Follow these rules, and your marriage will be safe. Your relationship will be happier and more successful than those of your peers who dated around before settling down.</a:t>
            </a:r>
          </a:p>
          <a:p>
            <a:r>
              <a:rPr lang="en-SG" dirty="0">
                <a:latin typeface="Arial" panose="020B0604020202020204" pitchFamily="34" charset="0"/>
                <a:cs typeface="Arial" panose="020B0604020202020204" pitchFamily="34" charset="0"/>
              </a:rPr>
              <a:t>As it turns out, relationships are as complex as the people in them. Being abstinent doesn’t change that. Dating around doesn’t change that. There aren’t any </a:t>
            </a:r>
            <a:r>
              <a:rPr lang="en-SG" dirty="0" err="1">
                <a:latin typeface="Arial" panose="020B0604020202020204" pitchFamily="34" charset="0"/>
                <a:cs typeface="Arial" panose="020B0604020202020204" pitchFamily="34" charset="0"/>
              </a:rPr>
              <a:t>foolproof</a:t>
            </a:r>
            <a:r>
              <a:rPr lang="en-SG" dirty="0">
                <a:latin typeface="Arial" panose="020B0604020202020204" pitchFamily="34" charset="0"/>
                <a:cs typeface="Arial" panose="020B0604020202020204" pitchFamily="34" charset="0"/>
              </a:rPr>
              <a:t> “rules” after all. </a:t>
            </a:r>
          </a:p>
          <a:p>
            <a:r>
              <a:rPr lang="en-SG" dirty="0">
                <a:latin typeface="Arial" panose="020B0604020202020204" pitchFamily="34" charset="0"/>
                <a:cs typeface="Arial" panose="020B0604020202020204" pitchFamily="34" charset="0"/>
              </a:rPr>
              <a:t>It’s long past time for the “purity” advocates to update their guidebooks.”</a:t>
            </a:r>
          </a:p>
          <a:p>
            <a:endParaRPr lang="en-S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dirty="0">
                <a:latin typeface="Arial" panose="020B0604020202020204" pitchFamily="34" charset="0"/>
                <a:cs typeface="Arial" panose="020B0604020202020204" pitchFamily="34" charset="0"/>
                <a:hlinkClick r:id="rId8"/>
              </a:rPr>
              <a:t>By Sarahbeth Caplin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July 18, 2019 </a:t>
            </a: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friendlyatheist.patheos.com</a:t>
            </a:r>
            <a:r>
              <a:rPr lang="en-SG" dirty="0">
                <a:latin typeface="Arial" panose="020B0604020202020204" pitchFamily="34" charset="0"/>
                <a:cs typeface="Arial" panose="020B0604020202020204" pitchFamily="34" charset="0"/>
              </a:rPr>
              <a:t>/2019/07/18/purity-culture-advocate-joshua-harris-announces-separation-from-spouse/</a:t>
            </a:r>
          </a:p>
          <a:p>
            <a:endParaRPr lang="en-SG" dirty="0">
              <a:latin typeface="Arial" panose="020B0604020202020204" pitchFamily="34" charset="0"/>
              <a:cs typeface="Arial" panose="020B0604020202020204" pitchFamily="34" charset="0"/>
            </a:endParaRPr>
          </a:p>
          <a:p>
            <a:r>
              <a:rPr lang="en-US" altLang="zh-CN" b="1" dirty="0"/>
              <a:t>《</a:t>
            </a:r>
            <a:r>
              <a:rPr lang="zh-CN" altLang="en-US" b="1" dirty="0"/>
              <a:t>友善无神论者</a:t>
            </a:r>
            <a:r>
              <a:rPr lang="en-US" altLang="zh-CN" b="1" dirty="0"/>
              <a:t>》</a:t>
            </a:r>
            <a:r>
              <a:rPr lang="zh-CN" altLang="en-US" b="1" dirty="0"/>
              <a:t>网站报道：</a:t>
            </a:r>
            <a:endParaRPr lang="zh-CN" altLang="en-US" dirty="0"/>
          </a:p>
          <a:p>
            <a:br>
              <a:rPr lang="zh-CN" altLang="en-US" dirty="0"/>
            </a:br>
            <a:endParaRPr lang="zh-CN" altLang="en-US" dirty="0"/>
          </a:p>
          <a:p>
            <a:r>
              <a:rPr lang="zh-CN" altLang="en-US" b="1" dirty="0"/>
              <a:t>“那个曾敦促基督徒拥抱‘纯洁’以获得幸福婚姻的人，如今却结束了自己的婚姻。”</a:t>
            </a:r>
            <a:endParaRPr lang="zh-CN" altLang="en-US" dirty="0"/>
          </a:p>
          <a:p>
            <a:r>
              <a:rPr lang="zh-CN" altLang="en-US" b="1" dirty="0"/>
              <a:t>“纯洁文化”倡导者约书亚</a:t>
            </a:r>
            <a:r>
              <a:rPr lang="en-US" altLang="zh-CN" b="1" dirty="0"/>
              <a:t>·</a:t>
            </a:r>
            <a:r>
              <a:rPr lang="zh-CN" altLang="en-US" b="1" dirty="0"/>
              <a:t>哈里斯宣布与妻子分居</a:t>
            </a:r>
            <a:endParaRPr lang="zh-CN" altLang="en-US" dirty="0"/>
          </a:p>
          <a:p>
            <a:br>
              <a:rPr lang="zh-CN" altLang="en-US" dirty="0"/>
            </a:br>
            <a:endParaRPr lang="zh-CN" altLang="en-US" dirty="0"/>
          </a:p>
          <a:p>
            <a:r>
              <a:rPr lang="zh-CN" altLang="en-US" b="1" dirty="0"/>
              <a:t>作者：</a:t>
            </a:r>
            <a:r>
              <a:rPr lang="en-US" altLang="zh-CN" b="1" dirty="0" err="1"/>
              <a:t>Sarahbeth</a:t>
            </a:r>
            <a:r>
              <a:rPr lang="en-US" altLang="zh-CN" b="1" dirty="0"/>
              <a:t> Caplin</a:t>
            </a:r>
            <a:endParaRPr lang="en-US" altLang="zh-CN" dirty="0"/>
          </a:p>
          <a:p>
            <a:r>
              <a:rPr lang="en-US" altLang="zh-CN" b="1" dirty="0"/>
              <a:t>2019</a:t>
            </a:r>
            <a:r>
              <a:rPr lang="zh-CN" altLang="en-US" b="1" dirty="0"/>
              <a:t>年</a:t>
            </a:r>
            <a:r>
              <a:rPr lang="en-US" altLang="zh-CN" b="1" dirty="0"/>
              <a:t>7</a:t>
            </a:r>
            <a:r>
              <a:rPr lang="zh-CN" altLang="en-US" b="1" dirty="0"/>
              <a:t>月</a:t>
            </a:r>
            <a:r>
              <a:rPr lang="en-US" altLang="zh-CN" b="1" dirty="0"/>
              <a:t>18</a:t>
            </a:r>
            <a:r>
              <a:rPr lang="zh-CN" altLang="en-US" b="1" dirty="0"/>
              <a:t>日</a:t>
            </a:r>
            <a:endParaRPr lang="zh-CN" altLang="en-US" dirty="0"/>
          </a:p>
          <a:p>
            <a:r>
              <a:rPr lang="zh-CN" altLang="en-US" dirty="0">
                <a:hlinkClick r:id="rId9"/>
              </a:rPr>
              <a:t>原文链接</a:t>
            </a:r>
            <a:endParaRPr lang="zh-CN" altLang="en-US" dirty="0"/>
          </a:p>
          <a:p>
            <a:br>
              <a:rPr lang="zh-CN" altLang="en-US" dirty="0"/>
            </a:br>
            <a:endParaRPr lang="zh-CN" altLang="en-US" dirty="0"/>
          </a:p>
          <a:p>
            <a:r>
              <a:rPr lang="zh-CN" altLang="en-US" dirty="0"/>
              <a:t>在一则无疑标志着一个时代终结的新闻中，</a:t>
            </a:r>
            <a:r>
              <a:rPr lang="zh-CN" altLang="en-US" b="1" dirty="0"/>
              <a:t>约书亚</a:t>
            </a:r>
            <a:r>
              <a:rPr lang="en-US" altLang="zh-CN" b="1" dirty="0"/>
              <a:t>·</a:t>
            </a:r>
            <a:r>
              <a:rPr lang="zh-CN" altLang="en-US" b="1" dirty="0"/>
              <a:t>哈里斯</a:t>
            </a:r>
            <a:r>
              <a:rPr lang="zh-CN" altLang="en-US" dirty="0"/>
              <a:t>宣布他与妻子香农（</a:t>
            </a:r>
            <a:r>
              <a:rPr lang="en-US" altLang="zh-CN" dirty="0"/>
              <a:t>Shannon</a:t>
            </a:r>
            <a:r>
              <a:rPr lang="zh-CN" altLang="en-US" dirty="0"/>
              <a:t>）正在分居。</a:t>
            </a:r>
          </a:p>
          <a:p>
            <a:br>
              <a:rPr lang="zh-CN" altLang="en-US" dirty="0"/>
            </a:br>
            <a:endParaRPr lang="zh-CN" altLang="en-US" dirty="0"/>
          </a:p>
          <a:p>
            <a:r>
              <a:rPr lang="zh-CN" altLang="en-US" dirty="0"/>
              <a:t>为什么这条新闻值得注意？因为</a:t>
            </a:r>
            <a:r>
              <a:rPr lang="zh-CN" altLang="en-US" b="1" dirty="0"/>
              <a:t>哈里斯是</a:t>
            </a:r>
            <a:r>
              <a:rPr lang="en-US" altLang="zh-CN" b="1" dirty="0"/>
              <a:t>1997</a:t>
            </a:r>
            <a:r>
              <a:rPr lang="zh-CN" altLang="en-US" b="1" dirty="0"/>
              <a:t>年出版的</a:t>
            </a:r>
            <a:r>
              <a:rPr lang="en-US" altLang="zh-CN" b="1" dirty="0"/>
              <a:t>《</a:t>
            </a:r>
            <a:r>
              <a:rPr lang="zh-CN" altLang="en-US" b="1" dirty="0"/>
              <a:t>不再约会</a:t>
            </a:r>
            <a:r>
              <a:rPr lang="en-US" altLang="zh-CN" b="1" dirty="0"/>
              <a:t>》</a:t>
            </a:r>
            <a:r>
              <a:rPr lang="zh-CN" altLang="en-US" b="1" dirty="0"/>
              <a:t>（</a:t>
            </a:r>
            <a:r>
              <a:rPr lang="en-US" altLang="zh-CN" b="1" dirty="0"/>
              <a:t>I Kissed Dating Goodbye</a:t>
            </a:r>
            <a:r>
              <a:rPr lang="zh-CN" altLang="en-US" b="1" dirty="0"/>
              <a:t>）一书的作者</a:t>
            </a:r>
            <a:r>
              <a:rPr lang="zh-CN" altLang="en-US" dirty="0"/>
              <a:t>，这本书在福音派基督徒群体中掀起了“</a:t>
            </a:r>
            <a:r>
              <a:rPr lang="zh-CN" altLang="en-US" b="1" dirty="0"/>
              <a:t>纯洁文化（</a:t>
            </a:r>
            <a:r>
              <a:rPr lang="en-US" altLang="zh-CN" b="1" dirty="0"/>
              <a:t>Purity Culture</a:t>
            </a:r>
            <a:r>
              <a:rPr lang="zh-CN" altLang="en-US" b="1" dirty="0"/>
              <a:t>）</a:t>
            </a:r>
            <a:r>
              <a:rPr lang="en-US" altLang="zh-CN" dirty="0"/>
              <a:t>”</a:t>
            </a:r>
            <a:r>
              <a:rPr lang="zh-CN" altLang="en-US" dirty="0"/>
              <a:t>运动。他在书出版几年后与香农结婚，并在</a:t>
            </a:r>
            <a:r>
              <a:rPr lang="en-US" altLang="zh-CN" dirty="0"/>
              <a:t>2000</a:t>
            </a:r>
            <a:r>
              <a:rPr lang="zh-CN" altLang="en-US" dirty="0"/>
              <a:t>年出版的</a:t>
            </a:r>
            <a:r>
              <a:rPr lang="en-US" altLang="zh-CN" dirty="0"/>
              <a:t>《</a:t>
            </a:r>
            <a:r>
              <a:rPr lang="zh-CN" altLang="en-US" dirty="0"/>
              <a:t>男孩遇见女孩：向求婚说你好</a:t>
            </a:r>
            <a:r>
              <a:rPr lang="en-US" altLang="zh-CN" dirty="0"/>
              <a:t>》</a:t>
            </a:r>
            <a:r>
              <a:rPr lang="zh-CN" altLang="en-US" dirty="0"/>
              <a:t>（</a:t>
            </a:r>
            <a:r>
              <a:rPr lang="en-US" altLang="zh-CN" i="1" dirty="0"/>
              <a:t>Boy Meets Girl: Say Hello to Courtship</a:t>
            </a:r>
            <a:r>
              <a:rPr lang="zh-CN" altLang="en-US" dirty="0"/>
              <a:t>）一书中写到了他们的关系。</a:t>
            </a:r>
          </a:p>
          <a:p>
            <a:br>
              <a:rPr lang="zh-CN" altLang="en-US" dirty="0"/>
            </a:br>
            <a:endParaRPr lang="zh-CN" altLang="en-US" dirty="0"/>
          </a:p>
          <a:p>
            <a:r>
              <a:rPr lang="zh-CN" altLang="en-US" b="1" dirty="0"/>
              <a:t>如今，那位曾敦促基督徒拥抱“纯洁”以获得幸福婚姻的人，正在结束自己的婚姻。</a:t>
            </a:r>
            <a:endParaRPr lang="zh-CN" altLang="en-US" dirty="0"/>
          </a:p>
          <a:p>
            <a:br>
              <a:rPr lang="zh-CN" altLang="en-US" dirty="0"/>
            </a:br>
            <a:endParaRPr lang="zh-CN" altLang="en-US" dirty="0"/>
          </a:p>
          <a:p>
            <a:r>
              <a:rPr lang="zh-CN" altLang="en-US" dirty="0"/>
              <a:t>我们并不是带着幸灾乐祸的心态来看待这件事。哈里斯夫妇育有三个孩子，他们都会受到这次分开的影响，而他们的私事也完全属于他们自己。我们并不知道他们分居的具体原因，事实上，这也不重要。</a:t>
            </a:r>
          </a:p>
          <a:p>
            <a:br>
              <a:rPr lang="zh-CN" altLang="en-US" dirty="0"/>
            </a:br>
            <a:endParaRPr lang="zh-CN" altLang="en-US" dirty="0"/>
          </a:p>
          <a:p>
            <a:r>
              <a:rPr lang="zh-CN" altLang="en-US" dirty="0"/>
              <a:t>但这件事仍然值得一提，因为</a:t>
            </a:r>
            <a:r>
              <a:rPr lang="zh-CN" altLang="en-US" b="1" dirty="0"/>
              <a:t>哈里斯最为人所知的身份，就是教导别人如何建立关系</a:t>
            </a:r>
            <a:r>
              <a:rPr lang="zh-CN" altLang="en-US" dirty="0"/>
              <a:t>。</a:t>
            </a:r>
          </a:p>
          <a:p>
            <a:br>
              <a:rPr lang="zh-CN" altLang="en-US" dirty="0"/>
            </a:br>
            <a:endParaRPr lang="zh-CN" altLang="en-US" dirty="0"/>
          </a:p>
          <a:p>
            <a:r>
              <a:rPr lang="zh-CN" altLang="en-US" dirty="0"/>
              <a:t>哈里斯的书出版时，他才 </a:t>
            </a:r>
            <a:r>
              <a:rPr lang="en-US" altLang="zh-CN" b="1" dirty="0"/>
              <a:t>21 </a:t>
            </a:r>
            <a:r>
              <a:rPr lang="zh-CN" altLang="en-US" b="1" dirty="0"/>
              <a:t>岁</a:t>
            </a:r>
            <a:r>
              <a:rPr lang="zh-CN" altLang="en-US" dirty="0"/>
              <a:t>，书中建议整个基督徒世代应该</a:t>
            </a:r>
            <a:r>
              <a:rPr lang="zh-CN" altLang="en-US" b="1" dirty="0"/>
              <a:t>用“求婚”（</a:t>
            </a:r>
            <a:r>
              <a:rPr lang="en-US" altLang="zh-CN" b="1" dirty="0"/>
              <a:t>courtship</a:t>
            </a:r>
            <a:r>
              <a:rPr lang="zh-CN" altLang="en-US" b="1" dirty="0"/>
              <a:t>）取代“约会”（</a:t>
            </a:r>
            <a:r>
              <a:rPr lang="en-US" altLang="zh-CN" b="1" dirty="0"/>
              <a:t>dating</a:t>
            </a:r>
            <a:r>
              <a:rPr lang="zh-CN" altLang="en-US" b="1" dirty="0"/>
              <a:t>）</a:t>
            </a:r>
            <a:r>
              <a:rPr lang="zh-CN" altLang="en-US" dirty="0"/>
              <a:t>，因为他认为</a:t>
            </a:r>
            <a:r>
              <a:rPr lang="zh-CN" altLang="en-US" b="1" dirty="0"/>
              <a:t>约会是一条“通往离婚的快车道”</a:t>
            </a:r>
            <a:r>
              <a:rPr lang="zh-CN" altLang="en-US" dirty="0"/>
              <a:t>。他还</a:t>
            </a:r>
            <a:r>
              <a:rPr lang="zh-CN" altLang="en-US" b="1" dirty="0"/>
              <a:t>反对“情感上的不忠”</a:t>
            </a:r>
            <a:r>
              <a:rPr lang="zh-CN" altLang="en-US" dirty="0"/>
              <a:t>，即爱上一个最终没有结婚的人。</a:t>
            </a:r>
          </a:p>
          <a:p>
            <a:br>
              <a:rPr lang="zh-CN" altLang="en-US" dirty="0"/>
            </a:br>
            <a:endParaRPr lang="zh-CN" altLang="en-US" dirty="0"/>
          </a:p>
          <a:p>
            <a:r>
              <a:rPr lang="zh-CN" altLang="en-US" dirty="0"/>
              <a:t>他的言论被无数的父母、青少年牧师和教会领袖接受，许多人甚至</a:t>
            </a:r>
            <a:r>
              <a:rPr lang="zh-CN" altLang="en-US" b="1" dirty="0"/>
              <a:t>把他的话当作“福音真理”</a:t>
            </a:r>
            <a:r>
              <a:rPr lang="zh-CN" altLang="en-US" dirty="0"/>
              <a:t>，结果，很多人在</a:t>
            </a:r>
            <a:r>
              <a:rPr lang="zh-CN" altLang="en-US" b="1" dirty="0"/>
              <a:t>极其年轻、没有任何恋爱经验的情况下，就与他们的初恋结婚</a:t>
            </a:r>
            <a:r>
              <a:rPr lang="zh-CN" altLang="en-US" dirty="0"/>
              <a:t>。</a:t>
            </a:r>
          </a:p>
          <a:p>
            <a:br>
              <a:rPr lang="zh-CN" altLang="en-US" dirty="0"/>
            </a:br>
            <a:endParaRPr lang="zh-CN" altLang="en-US" dirty="0"/>
          </a:p>
          <a:p>
            <a:r>
              <a:rPr lang="zh-CN" altLang="en-US" dirty="0"/>
              <a:t>几年前，哈里斯开始了一场“道歉之旅”，表示</a:t>
            </a:r>
            <a:r>
              <a:rPr lang="zh-CN" altLang="en-US" b="1" dirty="0"/>
              <a:t>他后悔毁掉了这么多人的生活</a:t>
            </a:r>
            <a:r>
              <a:rPr lang="zh-CN" altLang="en-US" dirty="0"/>
              <a:t>。然而，许多曾追随他的信徒认为他的道歉</a:t>
            </a:r>
            <a:r>
              <a:rPr lang="zh-CN" altLang="en-US" b="1" dirty="0"/>
              <a:t>空洞且缺乏诚意</a:t>
            </a:r>
            <a:r>
              <a:rPr lang="zh-CN" altLang="en-US" dirty="0"/>
              <a:t>。虽然他宣布</a:t>
            </a:r>
            <a:r>
              <a:rPr lang="en-US" altLang="zh-CN" dirty="0"/>
              <a:t>《</a:t>
            </a:r>
            <a:r>
              <a:rPr lang="zh-CN" altLang="en-US" dirty="0"/>
              <a:t>不再约会</a:t>
            </a:r>
            <a:r>
              <a:rPr lang="en-US" altLang="zh-CN" dirty="0"/>
              <a:t>》</a:t>
            </a:r>
            <a:r>
              <a:rPr lang="zh-CN" altLang="en-US" dirty="0"/>
              <a:t>将不再出版（或再版），但</a:t>
            </a:r>
            <a:r>
              <a:rPr lang="zh-CN" altLang="en-US" b="1" dirty="0"/>
              <a:t>他并未真正承认自己在原则上的错误</a:t>
            </a:r>
            <a:r>
              <a:rPr lang="zh-CN" altLang="en-US" dirty="0"/>
              <a:t>。他仍然</a:t>
            </a:r>
            <a:r>
              <a:rPr lang="zh-CN" altLang="en-US" b="1" dirty="0"/>
              <a:t>拒绝</a:t>
            </a:r>
            <a:r>
              <a:rPr lang="en-US" altLang="zh-CN" b="1" dirty="0"/>
              <a:t>LGBTQ</a:t>
            </a:r>
            <a:r>
              <a:rPr lang="zh-CN" altLang="en-US" b="1" dirty="0"/>
              <a:t>关系</a:t>
            </a:r>
            <a:r>
              <a:rPr lang="zh-CN" altLang="en-US" dirty="0"/>
              <a:t>，尽管他现在承认“约会”可能有其好处，即使它并不一定导致婚姻。但他</a:t>
            </a:r>
            <a:r>
              <a:rPr lang="zh-CN" altLang="en-US" b="1" dirty="0"/>
              <a:t>将错误归咎于人们对他建议的执行方式，而不是他的建议本身</a:t>
            </a:r>
            <a:r>
              <a:rPr lang="zh-CN" altLang="en-US" dirty="0"/>
              <a:t>。</a:t>
            </a:r>
          </a:p>
          <a:p>
            <a:br>
              <a:rPr lang="zh-CN" altLang="en-US" dirty="0"/>
            </a:br>
            <a:endParaRPr lang="zh-CN" altLang="en-US" dirty="0"/>
          </a:p>
          <a:p>
            <a:r>
              <a:rPr lang="zh-CN" altLang="en-US" b="1" dirty="0"/>
              <a:t>而如今，那位曾说服无数基督徒在真正了解自己之前就步入婚姻的人，即将再次成为单身。</a:t>
            </a:r>
            <a:endParaRPr lang="zh-CN" altLang="en-US" dirty="0"/>
          </a:p>
          <a:p>
            <a:br>
              <a:rPr lang="zh-CN" altLang="en-US" dirty="0"/>
            </a:br>
            <a:endParaRPr lang="zh-CN" altLang="en-US" dirty="0"/>
          </a:p>
          <a:p>
            <a:r>
              <a:rPr lang="zh-CN" altLang="en-US" dirty="0"/>
              <a:t>尽管很多人可能想要对这条新闻幸灾乐祸，但我们需要记住，</a:t>
            </a:r>
            <a:r>
              <a:rPr lang="zh-CN" altLang="en-US" b="1" dirty="0"/>
              <a:t>哈里斯自己也是被灌输这些观念的人</a:t>
            </a:r>
            <a:r>
              <a:rPr lang="zh-CN" altLang="en-US" dirty="0"/>
              <a:t>。虽然作为成年人，他要对自己所推广的有害思想负责，但</a:t>
            </a:r>
            <a:r>
              <a:rPr lang="zh-CN" altLang="en-US" b="1" dirty="0"/>
              <a:t>他自己也是在这个“纯洁文化”中长大的</a:t>
            </a:r>
            <a:r>
              <a:rPr lang="zh-CN" altLang="en-US" dirty="0"/>
              <a:t>。当他无意间成为这场运动的领袖时，他可能并不知道有其他选择。</a:t>
            </a:r>
          </a:p>
          <a:p>
            <a:br>
              <a:rPr lang="zh-CN" altLang="en-US" dirty="0"/>
            </a:br>
            <a:endParaRPr lang="zh-CN" altLang="en-US" dirty="0"/>
          </a:p>
          <a:p>
            <a:r>
              <a:rPr lang="zh-CN" altLang="en-US" dirty="0"/>
              <a:t>他的分居消息</a:t>
            </a:r>
            <a:r>
              <a:rPr lang="zh-CN" altLang="en-US" b="1" dirty="0"/>
              <a:t>验证了一个我们早已知道的事实</a:t>
            </a:r>
            <a:r>
              <a:rPr lang="zh-CN" altLang="en-US" dirty="0"/>
              <a:t>：</a:t>
            </a:r>
            <a:r>
              <a:rPr lang="zh-CN" altLang="en-US" b="1" dirty="0"/>
              <a:t>纯洁文化许下了它最终无法兑现的承诺。</a:t>
            </a:r>
            <a:endParaRPr lang="zh-CN" altLang="en-US" dirty="0"/>
          </a:p>
          <a:p>
            <a:br>
              <a:rPr lang="zh-CN" altLang="en-US" dirty="0"/>
            </a:br>
            <a:endParaRPr lang="zh-CN" altLang="en-US" dirty="0"/>
          </a:p>
          <a:p>
            <a:r>
              <a:rPr lang="en-US" altLang="zh-CN" dirty="0"/>
              <a:t>《</a:t>
            </a:r>
            <a:r>
              <a:rPr lang="zh-CN" altLang="en-US" dirty="0"/>
              <a:t>不再约会</a:t>
            </a:r>
            <a:r>
              <a:rPr lang="en-US" altLang="zh-CN" dirty="0"/>
              <a:t>》</a:t>
            </a:r>
            <a:r>
              <a:rPr lang="zh-CN" altLang="en-US" dirty="0"/>
              <a:t>的核心信息是：</a:t>
            </a:r>
            <a:r>
              <a:rPr lang="zh-CN" altLang="en-US" b="1" dirty="0"/>
              <a:t>“只要遵循这些规则，你的婚姻就会稳固，你的关系会比那些婚前有过恋爱经历的人更幸福、更成功。”</a:t>
            </a:r>
            <a:endParaRPr lang="zh-CN" altLang="en-US" dirty="0"/>
          </a:p>
          <a:p>
            <a:br>
              <a:rPr lang="zh-CN" altLang="en-US" dirty="0"/>
            </a:br>
            <a:endParaRPr lang="zh-CN" altLang="en-US" dirty="0"/>
          </a:p>
          <a:p>
            <a:r>
              <a:rPr lang="zh-CN" altLang="en-US" dirty="0"/>
              <a:t>但现实是，</a:t>
            </a:r>
            <a:r>
              <a:rPr lang="zh-CN" altLang="en-US" b="1" dirty="0"/>
              <a:t>人际关系的复杂性取决于其中的个体</a:t>
            </a:r>
            <a:r>
              <a:rPr lang="zh-CN" altLang="en-US" dirty="0"/>
              <a:t>。</a:t>
            </a:r>
          </a:p>
          <a:p>
            <a:r>
              <a:rPr lang="en-US" altLang="zh-CN" dirty="0"/>
              <a:t>• </a:t>
            </a:r>
            <a:r>
              <a:rPr lang="zh-CN" altLang="en-US" b="1" dirty="0"/>
              <a:t>守贞不会改变这一点</a:t>
            </a:r>
            <a:r>
              <a:rPr lang="zh-CN" altLang="en-US" dirty="0"/>
              <a:t>，</a:t>
            </a:r>
          </a:p>
          <a:p>
            <a:r>
              <a:rPr lang="en-US" altLang="zh-CN" dirty="0"/>
              <a:t>• </a:t>
            </a:r>
            <a:r>
              <a:rPr lang="zh-CN" altLang="en-US" b="1" dirty="0"/>
              <a:t>婚前恋爱也不会改变这一点</a:t>
            </a:r>
            <a:r>
              <a:rPr lang="zh-CN" altLang="en-US" dirty="0"/>
              <a:t>，</a:t>
            </a:r>
          </a:p>
          <a:p>
            <a:r>
              <a:rPr lang="en-US" altLang="zh-CN" dirty="0"/>
              <a:t>• </a:t>
            </a:r>
            <a:r>
              <a:rPr lang="zh-CN" altLang="en-US" b="1" dirty="0"/>
              <a:t>事实上，并不存在任何“万无一失”的规则。</a:t>
            </a:r>
            <a:endParaRPr lang="zh-CN" altLang="en-US" dirty="0"/>
          </a:p>
          <a:p>
            <a:br>
              <a:rPr lang="zh-CN" altLang="en-US" dirty="0"/>
            </a:br>
            <a:endParaRPr lang="zh-CN" altLang="en-US" dirty="0"/>
          </a:p>
          <a:p>
            <a:r>
              <a:rPr lang="zh-CN" altLang="en-US" dirty="0"/>
              <a:t>是时候让“纯洁文化”的倡导者们</a:t>
            </a:r>
            <a:r>
              <a:rPr lang="zh-CN" altLang="en-US" b="1" dirty="0"/>
              <a:t>更新他们的手册了</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542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Today we will see three things that we need to know to grow in grace rather than fall for false teaching.</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今天，我们将看到三个关键点，帮助我们在恩典中成长，而不是陷入虚假教导。</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264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AE67E5-3738-420D-AABB-B416304D580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72378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Of course, we all want knowledge about our family.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当然，我们都希望了解关于自己家庭的情况。</a:t>
            </a:r>
          </a:p>
          <a:p>
            <a:endParaRPr lang="en-US" dirty="0"/>
          </a:p>
        </p:txBody>
      </p:sp>
    </p:spTree>
    <p:extLst>
      <p:ext uri="{BB962C8B-B14F-4D97-AF65-F5344CB8AC3E}">
        <p14:creationId xmlns:p14="http://schemas.microsoft.com/office/powerpoint/2010/main" val="4008354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23765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9376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When you consider how many things there are to know, it can be daunting. You seminary students came to SBC to get answers to your questions, but now your list of questions has grown!</a:t>
            </a:r>
            <a:r>
              <a:rPr lang="en-SG" dirty="0">
                <a:effectLst/>
                <a:latin typeface="Arial"/>
                <a:cs typeface="Arial"/>
              </a:rPr>
              <a:t> </a:t>
            </a:r>
            <a:r>
              <a:rPr lang="en-US" sz="1200" kern="1200" dirty="0">
                <a:solidFill>
                  <a:schemeClr val="tx1"/>
                </a:solidFill>
                <a:effectLst/>
                <a:latin typeface="Arial"/>
                <a:ea typeface="ＭＳ Ｐゴシック" charset="-128"/>
                <a:cs typeface="Arial"/>
              </a:rPr>
              <a:t> </a:t>
            </a:r>
            <a:r>
              <a:rPr lang="en-US" sz="1200" i="1" kern="1200" dirty="0">
                <a:solidFill>
                  <a:schemeClr val="tx1"/>
                </a:solidFill>
                <a:effectLst/>
                <a:latin typeface="Arial"/>
                <a:ea typeface="ＭＳ Ｐゴシック" charset="-128"/>
                <a:cs typeface="Arial"/>
              </a:rPr>
              <a:t>So</a:t>
            </a:r>
            <a:r>
              <a:rPr lang="en-US" sz="1200" i="1" kern="1200" baseline="0" dirty="0">
                <a:solidFill>
                  <a:schemeClr val="tx1"/>
                </a:solidFill>
                <a:effectLst/>
                <a:latin typeface="Arial"/>
                <a:ea typeface="ＭＳ Ｐゴシック" charset="-128"/>
                <a:cs typeface="Arial"/>
              </a:rPr>
              <a:t> w</a:t>
            </a:r>
            <a:r>
              <a:rPr lang="en-US" sz="1200" i="1" kern="1200" dirty="0">
                <a:solidFill>
                  <a:schemeClr val="tx1"/>
                </a:solidFill>
                <a:effectLst/>
                <a:latin typeface="Arial"/>
                <a:ea typeface="ＭＳ Ｐゴシック" charset="-128"/>
                <a:cs typeface="Arial"/>
              </a:rPr>
              <a:t>hat are the essentials that we really need to know?</a:t>
            </a:r>
            <a:r>
              <a:rPr lang="en-SG" dirty="0">
                <a:effectLst/>
                <a:latin typeface="Arial"/>
                <a:cs typeface="Arial"/>
              </a:rPr>
              <a:t> </a:t>
            </a:r>
          </a:p>
          <a:p>
            <a:r>
              <a:rPr lang="en-US" sz="1200" kern="1200" dirty="0">
                <a:solidFill>
                  <a:schemeClr val="tx1"/>
                </a:solidFill>
                <a:effectLst/>
                <a:latin typeface="Arial"/>
                <a:ea typeface="ＭＳ Ｐゴシック" charset="-128"/>
                <a:cs typeface="Arial"/>
              </a:rPr>
              <a:t>You</a:t>
            </a:r>
            <a:r>
              <a:rPr lang="mr-IN" sz="1200" kern="1200" dirty="0">
                <a:solidFill>
                  <a:schemeClr val="tx1"/>
                </a:solidFill>
                <a:effectLst/>
                <a:latin typeface="Arial"/>
                <a:ea typeface="ＭＳ Ｐゴシック" charset="-128"/>
                <a:cs typeface="Arial"/>
              </a:rPr>
              <a:t>'</a:t>
            </a:r>
            <a:r>
              <a:rPr lang="en-US" sz="1200" kern="1200" dirty="0" err="1">
                <a:solidFill>
                  <a:schemeClr val="tx1"/>
                </a:solidFill>
                <a:effectLst/>
                <a:latin typeface="Arial"/>
                <a:ea typeface="ＭＳ Ｐゴシック" charset="-128"/>
                <a:cs typeface="Arial"/>
              </a:rPr>
              <a:t>ve</a:t>
            </a:r>
            <a:r>
              <a:rPr lang="en-US" sz="1200" kern="1200" dirty="0">
                <a:solidFill>
                  <a:schemeClr val="tx1"/>
                </a:solidFill>
                <a:effectLst/>
                <a:latin typeface="Arial"/>
                <a:ea typeface="ＭＳ Ｐゴシック" charset="-128"/>
                <a:cs typeface="Arial"/>
              </a:rPr>
              <a:t> come to the right place, because Peter has an answer for you in today</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text</a:t>
            </a:r>
            <a:r>
              <a:rPr lang="en-SG" sz="1200" kern="1200" dirty="0">
                <a:solidFill>
                  <a:schemeClr val="tx1"/>
                </a:solidFill>
                <a:effectLst/>
                <a:latin typeface="Arial"/>
                <a:ea typeface="ＭＳ Ｐゴシック" charset="-128"/>
                <a:cs typeface="Arial"/>
              </a:rPr>
              <a:t>.</a:t>
            </a:r>
          </a:p>
          <a:p>
            <a:endParaRPr lang="en-SG" sz="1200" kern="1200" dirty="0">
              <a:solidFill>
                <a:schemeClr val="tx1"/>
              </a:solidFill>
              <a:effectLst/>
              <a:latin typeface="Arial"/>
              <a:ea typeface="ＭＳ Ｐゴシック" charset="-128"/>
              <a:cs typeface="Arial"/>
            </a:endParaRPr>
          </a:p>
          <a:p>
            <a:r>
              <a:rPr lang="zh-CN" altLang="en-US" dirty="0"/>
              <a:t>当你意识到世界上有这么多知识要学时，可能会感到不知所措。</a:t>
            </a:r>
          </a:p>
          <a:p>
            <a:r>
              <a:rPr lang="zh-CN" altLang="en-US" dirty="0"/>
              <a:t>你们这些神学院的学生来到 </a:t>
            </a:r>
            <a:r>
              <a:rPr lang="en-US" altLang="zh-CN" b="1" dirty="0"/>
              <a:t>SBC</a:t>
            </a:r>
            <a:r>
              <a:rPr lang="zh-CN" altLang="en-US" dirty="0"/>
              <a:t>，是为了找到问题的答案，</a:t>
            </a:r>
          </a:p>
          <a:p>
            <a:r>
              <a:rPr lang="zh-CN" altLang="en-US" dirty="0"/>
              <a:t>但现在，你们的问题清单反而变得更长了！</a:t>
            </a:r>
            <a:br>
              <a:rPr lang="zh-CN" altLang="en-US" dirty="0"/>
            </a:br>
            <a:endParaRPr lang="zh-CN" altLang="en-US" dirty="0"/>
          </a:p>
          <a:p>
            <a:r>
              <a:rPr lang="zh-CN" altLang="en-US" dirty="0"/>
              <a:t>那么，我们真正</a:t>
            </a:r>
            <a:r>
              <a:rPr lang="zh-CN" altLang="en-US" b="1" dirty="0"/>
              <a:t>需要知道的核心要点</a:t>
            </a:r>
            <a:r>
              <a:rPr lang="zh-CN" altLang="en-US" dirty="0"/>
              <a:t>是什么呢？</a:t>
            </a:r>
          </a:p>
          <a:p>
            <a:r>
              <a:rPr lang="zh-CN" altLang="en-US" dirty="0"/>
              <a:t>你们来对地方了，因为彼得在今天的经文中为你们提供了答案。</a:t>
            </a:r>
          </a:p>
          <a:p>
            <a:endParaRPr lang="en-US" dirty="0">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神在你对耶稣作为神的</a:t>
            </a:r>
            <a:r>
              <a:rPr lang="zh-CN" altLang="en-US" b="1" dirty="0"/>
              <a:t>知识和信心</a:t>
            </a:r>
            <a:r>
              <a:rPr lang="zh-CN" altLang="en-US" dirty="0"/>
              <a:t>中，赐给你一切所需。</a:t>
            </a:r>
          </a:p>
          <a:p>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dirty="0" err="1">
                <a:solidFill>
                  <a:schemeClr val="tx1"/>
                </a:solidFill>
                <a:effectLst/>
                <a:latin typeface="Times New Roman" pitchFamily="26" charset="0"/>
                <a:ea typeface="ＭＳ Ｐゴシック" charset="-128"/>
                <a:cs typeface="ＭＳ Ｐゴシック" charset="-128"/>
              </a:rPr>
              <a:t>Gangel</a:t>
            </a:r>
            <a:r>
              <a:rPr lang="en-US" sz="1200" kern="1200" dirty="0">
                <a:solidFill>
                  <a:schemeClr val="tx1"/>
                </a:solidFill>
                <a:effectLst/>
                <a:latin typeface="Times New Roman" pitchFamily="26" charset="0"/>
                <a:ea typeface="ＭＳ Ｐゴシック" charset="-128"/>
                <a:cs typeface="ＭＳ Ｐゴシック" charset="-128"/>
              </a:rPr>
              <a:t>,</a:t>
            </a:r>
            <a:r>
              <a:rPr lang="en-SG" dirty="0">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en-US" altLang="zh-CN" b="1" dirty="0"/>
              <a:t>1. </a:t>
            </a:r>
            <a:r>
              <a:rPr lang="zh-CN" altLang="en-US" b="1" dirty="0"/>
              <a:t>因着基督的神性，神赐给你与使徒同样的信心。</a:t>
            </a:r>
            <a:endParaRPr lang="zh-CN" altLang="en-US" dirty="0"/>
          </a:p>
          <a:p>
            <a:endParaRPr lang="zh-CN" altLang="en-US" dirty="0"/>
          </a:p>
          <a:p>
            <a:r>
              <a:rPr lang="zh-CN" altLang="en-US" b="1" dirty="0"/>
              <a:t>彼得指出，他的读者拥有与“我们”相同的信心（</a:t>
            </a:r>
            <a:r>
              <a:rPr lang="en-US" altLang="zh-CN" b="1" dirty="0"/>
              <a:t>1a</a:t>
            </a:r>
            <a:r>
              <a:rPr lang="zh-CN" altLang="en-US" b="1" dirty="0"/>
              <a:t>）。</a:t>
            </a:r>
            <a:endParaRPr lang="en-US" altLang="zh-CN" dirty="0"/>
          </a:p>
          <a:p>
            <a:r>
              <a:rPr lang="zh-CN" altLang="en-US" dirty="0"/>
              <a:t>在这句话中，我们可以感受到极大的谦卑</a:t>
            </a:r>
            <a:r>
              <a:rPr lang="en-US" altLang="zh-CN" dirty="0"/>
              <a:t>——</a:t>
            </a:r>
            <a:r>
              <a:rPr lang="zh-CN" altLang="en-US" b="1" dirty="0"/>
              <a:t>伟大的使徒彼得将自己与那些谦卑的读者置于同等地位</a:t>
            </a:r>
            <a:r>
              <a:rPr lang="zh-CN" altLang="en-US" dirty="0"/>
              <a:t>。</a:t>
            </a:r>
          </a:p>
          <a:p>
            <a:endParaRPr lang="zh-CN" altLang="en-US" dirty="0"/>
          </a:p>
          <a:p>
            <a:r>
              <a:rPr lang="zh-CN" altLang="en-US" dirty="0"/>
              <a:t>在这个**前诺斯底主义（</a:t>
            </a:r>
            <a:r>
              <a:rPr lang="en-US" altLang="zh-CN" dirty="0"/>
              <a:t>pre-Gnostic</a:t>
            </a:r>
            <a:r>
              <a:rPr lang="zh-CN" altLang="en-US" dirty="0"/>
              <a:t>）**的世界里，许多教师以自诩为特权阶层，</a:t>
            </a:r>
            <a:r>
              <a:rPr lang="zh-CN" altLang="en-US" b="1" dirty="0"/>
              <a:t>自豪于他们所谓的“秘密知识”</a:t>
            </a:r>
            <a:r>
              <a:rPr lang="zh-CN" altLang="en-US" dirty="0"/>
              <a:t>。</a:t>
            </a:r>
          </a:p>
          <a:p>
            <a:r>
              <a:rPr lang="zh-CN" altLang="en-US" dirty="0"/>
              <a:t>然而，彼得却说：</a:t>
            </a:r>
            <a:r>
              <a:rPr lang="zh-CN" altLang="en-US" b="1" dirty="0"/>
              <a:t>耶稣基督所赐的公义，使我们都拥有“同样的信心”！</a:t>
            </a:r>
            <a:r>
              <a:rPr lang="zh-CN" altLang="en-US" dirty="0"/>
              <a:t> </a:t>
            </a:r>
            <a:r>
              <a:rPr lang="zh-CN" altLang="en-US" b="1" dirty="0"/>
              <a:t>哇！</a:t>
            </a:r>
            <a:br>
              <a:rPr lang="zh-CN" altLang="en-US" dirty="0"/>
            </a:br>
            <a:endParaRPr lang="zh-CN" altLang="en-US" dirty="0"/>
          </a:p>
          <a:p>
            <a:r>
              <a:rPr lang="zh-CN" altLang="en-US" dirty="0"/>
              <a:t>此外，</a:t>
            </a:r>
            <a:r>
              <a:rPr lang="zh-CN" altLang="en-US" b="1" dirty="0"/>
              <a:t>“我们的神与救主”（</a:t>
            </a:r>
            <a:r>
              <a:rPr lang="en-US" altLang="zh-CN" b="1" dirty="0"/>
              <a:t>1b</a:t>
            </a:r>
            <a:r>
              <a:rPr lang="zh-CN" altLang="en-US" b="1" dirty="0"/>
              <a:t>）</a:t>
            </a:r>
            <a:r>
              <a:rPr lang="en-US" altLang="zh-CN" dirty="0"/>
              <a:t> </a:t>
            </a:r>
            <a:r>
              <a:rPr lang="zh-CN" altLang="en-US" dirty="0"/>
              <a:t>这一短语也</a:t>
            </a:r>
            <a:r>
              <a:rPr lang="zh-CN" altLang="en-US" b="1" dirty="0"/>
              <a:t>直接教导了基督的神性</a:t>
            </a:r>
            <a:r>
              <a:rPr lang="zh-CN" altLang="en-US" dirty="0"/>
              <a:t>。</a:t>
            </a:r>
            <a:br>
              <a:rPr lang="zh-CN" altLang="en-US" dirty="0"/>
            </a:br>
            <a:endParaRPr lang="zh-CN" altLang="en-US" dirty="0"/>
          </a:p>
          <a:p>
            <a:r>
              <a:rPr lang="zh-CN" altLang="en-US" dirty="0"/>
              <a:t>“这里的语法清楚地表明，‘神与救主’（</a:t>
            </a:r>
            <a:r>
              <a:rPr lang="en-US" altLang="zh-CN" dirty="0"/>
              <a:t>God and Savior</a:t>
            </a:r>
            <a:r>
              <a:rPr lang="zh-CN" altLang="en-US" dirty="0"/>
              <a:t>）是指</a:t>
            </a:r>
            <a:r>
              <a:rPr lang="zh-CN" altLang="en-US" b="1" dirty="0"/>
              <a:t>同一位</a:t>
            </a:r>
            <a:r>
              <a:rPr lang="zh-CN" altLang="en-US" dirty="0"/>
              <a:t>（而非两位）</a:t>
            </a:r>
            <a:r>
              <a:rPr lang="en-US" altLang="zh-CN" dirty="0"/>
              <a:t>——</a:t>
            </a:r>
            <a:r>
              <a:rPr lang="zh-CN" altLang="en-US" dirty="0"/>
              <a:t>换句话说，</a:t>
            </a:r>
            <a:r>
              <a:rPr lang="zh-CN" altLang="en-US" b="1" dirty="0"/>
              <a:t>希腊文中‘神’与‘救主’之间共用一个冠词，表明它们是同一位实体</a:t>
            </a:r>
            <a:r>
              <a:rPr lang="zh-CN" altLang="en-US" dirty="0"/>
              <a:t>。这一段经文可以与新约中的伟大基督论经文并列，明确教导</a:t>
            </a:r>
            <a:r>
              <a:rPr lang="zh-CN" altLang="en-US" b="1" dirty="0"/>
              <a:t>耶稣基督在本质上与天父神同等</a:t>
            </a:r>
            <a:r>
              <a:rPr lang="zh-CN" altLang="en-US" dirty="0"/>
              <a:t>。”（</a:t>
            </a:r>
            <a:r>
              <a:rPr lang="en-US" altLang="zh-CN" dirty="0" err="1"/>
              <a:t>Gangel</a:t>
            </a:r>
            <a:r>
              <a:rPr lang="zh-CN" altLang="en-US" dirty="0"/>
              <a:t>，</a:t>
            </a:r>
            <a:r>
              <a:rPr lang="en-US" altLang="zh-CN" dirty="0"/>
              <a:t>《</a:t>
            </a:r>
            <a:r>
              <a:rPr lang="zh-CN" altLang="en-US" dirty="0"/>
              <a:t>圣经知识注释</a:t>
            </a:r>
            <a:r>
              <a:rPr lang="en-US" altLang="zh-CN" dirty="0"/>
              <a:t>》</a:t>
            </a:r>
            <a:r>
              <a:rPr lang="zh-CN" altLang="en-US" dirty="0"/>
              <a:t>（</a:t>
            </a:r>
            <a:r>
              <a:rPr lang="en-US" altLang="zh-CN" dirty="0"/>
              <a:t>BKC</a:t>
            </a:r>
            <a:r>
              <a:rPr lang="zh-CN" altLang="en-US" dirty="0"/>
              <a:t>），第</a:t>
            </a:r>
            <a:r>
              <a:rPr lang="en-US" altLang="zh-CN" dirty="0"/>
              <a:t>2</a:t>
            </a:r>
            <a:r>
              <a:rPr lang="zh-CN" altLang="en-US" dirty="0"/>
              <a:t>卷，第</a:t>
            </a:r>
            <a:r>
              <a:rPr lang="en-US" altLang="zh-CN" dirty="0"/>
              <a:t>863-864</a:t>
            </a:r>
            <a:r>
              <a:rPr lang="zh-CN" altLang="en-US" dirty="0"/>
              <a:t>页）</a:t>
            </a:r>
            <a:br>
              <a:rPr lang="zh-CN" altLang="en-US" dirty="0"/>
            </a:br>
            <a:endParaRPr lang="zh-CN" altLang="en-US" dirty="0"/>
          </a:p>
          <a:p>
            <a:r>
              <a:rPr lang="zh-CN" altLang="en-US" b="1" dirty="0"/>
              <a:t>我们需要明白，我们的信心是建立在耶稣作为神的身份上，而不仅仅是把祂当作一位知识的教师。</a:t>
            </a:r>
            <a:endParaRPr lang="zh-CN" altLang="en-US" dirty="0"/>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shows us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for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word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here implies an intimate, personal relationship.</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grace is in Christ (2a).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Christ alone gives us peace (2b).</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zh-CN" altLang="en-US" b="1" dirty="0"/>
              <a:t>神向我们显明基督的位格，使我们得着恩典和平安（</a:t>
            </a:r>
            <a:r>
              <a:rPr lang="en-US" altLang="zh-CN" b="1" dirty="0"/>
              <a:t>2</a:t>
            </a:r>
            <a:r>
              <a:rPr lang="zh-CN" altLang="en-US" b="1" dirty="0"/>
              <a:t>）。</a:t>
            </a:r>
            <a:endParaRPr lang="zh-CN" altLang="en-US" dirty="0"/>
          </a:p>
          <a:p>
            <a:br>
              <a:rPr lang="zh-CN" altLang="en-US" dirty="0"/>
            </a:br>
            <a:endParaRPr lang="zh-CN" altLang="en-US" dirty="0"/>
          </a:p>
          <a:p>
            <a:r>
              <a:rPr lang="zh-CN" altLang="en-US" dirty="0"/>
              <a:t>这里的“知识”一词意味着</a:t>
            </a:r>
            <a:r>
              <a:rPr lang="zh-CN" altLang="en-US" b="1" dirty="0"/>
              <a:t>一种亲密、个人的关系</a:t>
            </a:r>
            <a:r>
              <a:rPr lang="zh-CN" altLang="en-US" dirty="0"/>
              <a:t>。</a:t>
            </a:r>
          </a:p>
          <a:p>
            <a:r>
              <a:rPr lang="en-US" altLang="zh-CN" dirty="0"/>
              <a:t>• </a:t>
            </a:r>
            <a:r>
              <a:rPr lang="zh-CN" altLang="en-US" b="1" dirty="0"/>
              <a:t>我们需要知道，恩典在基督里（</a:t>
            </a:r>
            <a:r>
              <a:rPr lang="en-US" altLang="zh-CN" b="1" dirty="0"/>
              <a:t>2a</a:t>
            </a:r>
            <a:r>
              <a:rPr lang="zh-CN" altLang="en-US" b="1" dirty="0"/>
              <a:t>）。</a:t>
            </a:r>
            <a:endParaRPr lang="en-US" altLang="zh-CN" dirty="0"/>
          </a:p>
          <a:p>
            <a:r>
              <a:rPr lang="en-US" altLang="zh-CN" dirty="0"/>
              <a:t>• </a:t>
            </a:r>
            <a:r>
              <a:rPr lang="zh-CN" altLang="en-US" b="1" dirty="0"/>
              <a:t>我们需要知道，唯独基督赐给我们平安（</a:t>
            </a:r>
            <a:r>
              <a:rPr lang="en-US" altLang="zh-CN" b="1" dirty="0"/>
              <a:t>2b</a:t>
            </a:r>
            <a:r>
              <a:rPr lang="zh-CN" altLang="en-US" b="1" dirty="0"/>
              <a:t>）。</a:t>
            </a:r>
            <a:endParaRPr lang="en-US" altLang="zh-CN" dirty="0"/>
          </a:p>
          <a:p>
            <a:endParaRPr lang="en-US" dirty="0">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to live a godly life (3).</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Too often we think that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missing some great secret to godliness.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Peter says that we already have all we need!</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Evidently we don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apply or access all that God has in store for us!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zh-CN" altLang="en-US" b="1" dirty="0"/>
              <a:t>神赐给你基督的能力，使你过敬虔的生活（</a:t>
            </a:r>
            <a:r>
              <a:rPr lang="en-US" altLang="zh-CN" b="1" dirty="0"/>
              <a:t>3</a:t>
            </a:r>
            <a:r>
              <a:rPr lang="zh-CN" altLang="en-US" b="1" dirty="0"/>
              <a:t>）。</a:t>
            </a:r>
            <a:endParaRPr lang="zh-CN" altLang="en-US" dirty="0"/>
          </a:p>
          <a:p>
            <a:br>
              <a:rPr lang="zh-CN" altLang="en-US" dirty="0"/>
            </a:br>
            <a:endParaRPr lang="zh-CN" altLang="en-US" dirty="0"/>
          </a:p>
          <a:p>
            <a:r>
              <a:rPr lang="zh-CN" altLang="en-US" dirty="0"/>
              <a:t>我们常常以为自己缺少某种通往敬虔的伟大秘诀。</a:t>
            </a:r>
          </a:p>
          <a:p>
            <a:r>
              <a:rPr lang="zh-CN" altLang="en-US" dirty="0"/>
              <a:t>然而，</a:t>
            </a:r>
            <a:r>
              <a:rPr lang="zh-CN" altLang="en-US" b="1" dirty="0"/>
              <a:t>彼得告诉我们，我们已经拥有一切所需！</a:t>
            </a:r>
            <a:br>
              <a:rPr lang="zh-CN" altLang="en-US" dirty="0"/>
            </a:br>
            <a:endParaRPr lang="zh-CN" altLang="en-US" dirty="0"/>
          </a:p>
          <a:p>
            <a:r>
              <a:rPr lang="zh-CN" altLang="en-US" dirty="0"/>
              <a:t>如果我们已经</a:t>
            </a:r>
            <a:r>
              <a:rPr lang="zh-CN" altLang="en-US" b="1" dirty="0"/>
              <a:t>具备敬虔生活所需的一切</a:t>
            </a:r>
            <a:r>
              <a:rPr lang="zh-CN" altLang="en-US" dirty="0"/>
              <a:t>（</a:t>
            </a:r>
            <a:r>
              <a:rPr lang="en-US" altLang="zh-CN" dirty="0"/>
              <a:t>3</a:t>
            </a:r>
            <a:r>
              <a:rPr lang="zh-CN" altLang="en-US" dirty="0"/>
              <a:t>），那么为什么彼得仍然</a:t>
            </a:r>
            <a:r>
              <a:rPr lang="zh-CN" altLang="en-US" b="1" dirty="0"/>
              <a:t>希望他的读者得到更多的恩典与平安</a:t>
            </a:r>
            <a:r>
              <a:rPr lang="zh-CN" altLang="en-US" dirty="0"/>
              <a:t>（</a:t>
            </a:r>
            <a:r>
              <a:rPr lang="en-US" altLang="zh-CN" dirty="0"/>
              <a:t>2</a:t>
            </a:r>
            <a:r>
              <a:rPr lang="zh-CN" altLang="en-US" dirty="0"/>
              <a:t>）呢？</a:t>
            </a:r>
          </a:p>
          <a:p>
            <a:endParaRPr lang="zh-CN" altLang="en-US" dirty="0"/>
          </a:p>
          <a:p>
            <a:r>
              <a:rPr lang="zh-CN" altLang="en-US" dirty="0"/>
              <a:t>显然，</a:t>
            </a:r>
            <a:r>
              <a:rPr lang="zh-CN" altLang="en-US" b="1" dirty="0"/>
              <a:t>我们并没有完全运用或领取神为我们预备的一切！</a:t>
            </a:r>
            <a:endParaRPr lang="zh-CN" altLang="en-US" dirty="0"/>
          </a:p>
          <a:p>
            <a:endParaRPr lang="en-US" dirty="0">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to live a godly life (4).</a:t>
            </a:r>
            <a:r>
              <a:rPr lang="en-SG" dirty="0">
                <a:effectLst/>
                <a:latin typeface="Arial"/>
                <a:cs typeface="Arial"/>
              </a:rPr>
              <a:t> </a:t>
            </a:r>
            <a:br>
              <a:rPr lang="en-SG" dirty="0">
                <a:effectLst/>
                <a:latin typeface="Arial"/>
                <a:cs typeface="Arial"/>
              </a:rPr>
            </a:br>
            <a:r>
              <a:rPr lang="en-US" sz="1200" kern="1200" dirty="0">
                <a:solidFill>
                  <a:schemeClr val="tx1"/>
                </a:solidFill>
                <a:effectLst/>
                <a:latin typeface="Arial"/>
                <a:ea typeface="ＭＳ Ｐゴシック" charset="-128"/>
                <a:cs typeface="Arial"/>
              </a:rPr>
              <a:t>What specific promises does God give to help us be like Christ (4)?</a:t>
            </a:r>
            <a:r>
              <a:rPr lang="en-SG" dirty="0">
                <a:effectLst/>
                <a:latin typeface="Arial"/>
                <a:cs typeface="Arial"/>
              </a:rPr>
              <a:t> </a:t>
            </a:r>
          </a:p>
          <a:p>
            <a:endParaRPr lang="en-SG" dirty="0">
              <a:effectLst/>
              <a:latin typeface="Arial"/>
              <a:cs typeface="Arial"/>
            </a:endParaRPr>
          </a:p>
          <a:p>
            <a:r>
              <a:rPr lang="zh-CN" altLang="en-US" b="1" dirty="0"/>
              <a:t>神赐给你基督的应许，使你过敬虔的生活（</a:t>
            </a:r>
            <a:r>
              <a:rPr lang="en-US" altLang="zh-CN" b="1" dirty="0"/>
              <a:t>4</a:t>
            </a:r>
            <a:r>
              <a:rPr lang="zh-CN" altLang="en-US" b="1" dirty="0"/>
              <a:t>）。</a:t>
            </a:r>
            <a:endParaRPr lang="zh-CN" altLang="en-US" dirty="0"/>
          </a:p>
          <a:p>
            <a:r>
              <a:rPr lang="zh-CN" altLang="en-US" b="1" dirty="0"/>
              <a:t>神赐下哪些具体的应许，来帮助我们效法基督（</a:t>
            </a:r>
            <a:r>
              <a:rPr lang="en-US" altLang="zh-CN" b="1" dirty="0"/>
              <a:t>4</a:t>
            </a:r>
            <a:r>
              <a:rPr lang="zh-CN" altLang="en-US" b="1" dirty="0"/>
              <a:t>）？</a:t>
            </a:r>
            <a:endParaRPr lang="zh-CN" altLang="en-US" dirty="0"/>
          </a:p>
          <a:p>
            <a:endParaRPr lang="en-US" dirty="0">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 want to know how my grandson is getting along with the dog.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我想知道我的孙子和那只狗相处得怎么样。</a:t>
            </a:r>
          </a:p>
          <a:p>
            <a:endParaRPr lang="en-US" dirty="0"/>
          </a:p>
        </p:txBody>
      </p:sp>
    </p:spTree>
    <p:extLst>
      <p:ext uri="{BB962C8B-B14F-4D97-AF65-F5344CB8AC3E}">
        <p14:creationId xmlns:p14="http://schemas.microsoft.com/office/powerpoint/2010/main" val="356764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Some believers continue to grow and become more effective (8)</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有些信徒不断成长，变得更加有果效（</a:t>
            </a:r>
            <a:r>
              <a:rPr lang="en-US" altLang="zh-CN" b="1" dirty="0"/>
              <a:t>8</a:t>
            </a:r>
            <a:r>
              <a:rPr lang="zh-CN" altLang="en-US" b="1" dirty="0"/>
              <a:t>）。</a:t>
            </a:r>
            <a:endParaRPr lang="zh-CN" altLang="en-US" dirty="0"/>
          </a:p>
          <a:p>
            <a:endParaRPr lang="en-US" dirty="0">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Others stop character growth by forgetting they</a:t>
            </a:r>
            <a:r>
              <a:rPr lang="mr-IN" dirty="0">
                <a:latin typeface="Arial"/>
                <a:cs typeface="Arial"/>
              </a:rPr>
              <a:t>'</a:t>
            </a:r>
            <a:r>
              <a:rPr lang="en-US" dirty="0">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fact, most of the NT addresses believers who are not living up to God</a:t>
            </a:r>
            <a:r>
              <a:rPr lang="mr-IN" dirty="0">
                <a:latin typeface="Arial"/>
                <a:cs typeface="Arial"/>
              </a:rPr>
              <a:t>'</a:t>
            </a:r>
            <a:r>
              <a:rPr lang="en-US" dirty="0">
                <a:latin typeface="Arial"/>
                <a:cs typeface="Arial"/>
              </a:rPr>
              <a:t>s standards. This is why God moved authors like Peter and Paul and James and others to write!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r>
              <a:rPr lang="zh-CN" altLang="en-US" b="1" dirty="0"/>
              <a:t>有些人因忘记自己已被赦免，而停止了品格的成长（</a:t>
            </a:r>
            <a:r>
              <a:rPr lang="en-US" altLang="zh-CN" b="1" dirty="0"/>
              <a:t>9</a:t>
            </a:r>
            <a:r>
              <a:rPr lang="zh-CN" altLang="en-US" b="1" dirty="0"/>
              <a:t>）。</a:t>
            </a:r>
            <a:endParaRPr lang="zh-CN" altLang="en-US" dirty="0"/>
          </a:p>
          <a:p>
            <a:endParaRPr lang="zh-CN" altLang="en-US" dirty="0"/>
          </a:p>
          <a:p>
            <a:r>
              <a:rPr lang="zh-CN" altLang="en-US" dirty="0"/>
              <a:t>事实上，新约的大部分内容都是针对</a:t>
            </a:r>
            <a:r>
              <a:rPr lang="zh-CN" altLang="en-US" b="1" dirty="0"/>
              <a:t>未能活出神标准的信徒</a:t>
            </a:r>
            <a:r>
              <a:rPr lang="zh-CN" altLang="en-US" dirty="0"/>
              <a:t>而写的。</a:t>
            </a:r>
          </a:p>
          <a:p>
            <a:r>
              <a:rPr lang="zh-CN" altLang="en-US" dirty="0"/>
              <a:t>正因如此，神感动彼得、保罗、雅各等人写下这些话语！</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4030903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When we work hard to show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saved, we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away (10).</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make your calling and election sure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 mean that we can add anything to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work to be saved? No. It means we should live consistent with that salvation.</a:t>
            </a:r>
            <a:endParaRPr lang="en-SG" sz="1200" kern="1200" dirty="0">
              <a:solidFill>
                <a:schemeClr val="tx1"/>
              </a:solidFill>
              <a:effectLst/>
              <a:latin typeface="Arial"/>
              <a:ea typeface="ＭＳ Ｐゴシック" charset="-128"/>
              <a:cs typeface="Arial"/>
            </a:endParaRPr>
          </a:p>
          <a:p>
            <a:r>
              <a:rPr lang="en-US" dirty="0">
                <a:effectLst/>
                <a:latin typeface="Arial"/>
                <a:cs typeface="Arial"/>
              </a:rPr>
              <a:t>The NLT captures the idea well: </a:t>
            </a:r>
            <a:r>
              <a:rPr lang="mr-IN" dirty="0">
                <a:effectLst/>
                <a:latin typeface="Arial"/>
                <a:cs typeface="Arial"/>
              </a:rPr>
              <a:t>"</a:t>
            </a:r>
            <a:r>
              <a:rPr lang="en-US" dirty="0">
                <a:effectLst/>
                <a:latin typeface="Arial"/>
                <a:cs typeface="Arial"/>
              </a:rPr>
              <a:t>Work hard to </a:t>
            </a:r>
            <a:r>
              <a:rPr lang="en-US" i="1" dirty="0">
                <a:effectLst/>
                <a:latin typeface="Arial"/>
                <a:cs typeface="Arial"/>
              </a:rPr>
              <a:t>prove</a:t>
            </a:r>
            <a:r>
              <a:rPr lang="en-US" dirty="0">
                <a:effectLst/>
                <a:latin typeface="Arial"/>
                <a:cs typeface="Arial"/>
              </a:rPr>
              <a:t> that you really are among those God has called and chosen.</a:t>
            </a:r>
            <a:r>
              <a:rPr lang="mr-IN" dirty="0">
                <a:effectLst/>
                <a:latin typeface="Arial"/>
                <a:cs typeface="Arial"/>
              </a:rPr>
              <a:t>"</a:t>
            </a:r>
            <a:r>
              <a:rPr lang="en-SG" dirty="0">
                <a:effectLst/>
                <a:latin typeface="Arial"/>
                <a:cs typeface="Arial"/>
              </a:rPr>
              <a:t> </a:t>
            </a:r>
            <a:r>
              <a:rPr lang="en-US" sz="1200" kern="1200" dirty="0">
                <a:solidFill>
                  <a:schemeClr val="tx1"/>
                </a:solidFill>
                <a:effectLst/>
                <a:latin typeface="Arial"/>
                <a:ea typeface="ＭＳ Ｐゴシック" charset="-128"/>
                <a:cs typeface="Arial"/>
              </a:rPr>
              <a:t>When you seek to be more like Christ, you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back. Instead…</a:t>
            </a:r>
            <a:r>
              <a:rPr lang="en-SG" dirty="0">
                <a:effectLst/>
                <a:latin typeface="Arial"/>
                <a:cs typeface="Arial"/>
              </a:rPr>
              <a:t> </a:t>
            </a:r>
          </a:p>
          <a:p>
            <a:endParaRPr lang="en-SG" dirty="0">
              <a:effectLst/>
              <a:latin typeface="Arial"/>
              <a:cs typeface="Arial"/>
            </a:endParaRPr>
          </a:p>
          <a:p>
            <a:r>
              <a:rPr lang="zh-CN" altLang="en-US" b="1" dirty="0"/>
              <a:t>当我们努力显明自己得救时，我们就不会跌倒（</a:t>
            </a:r>
            <a:r>
              <a:rPr lang="en-US" altLang="zh-CN" b="1" dirty="0"/>
              <a:t>10</a:t>
            </a:r>
            <a:r>
              <a:rPr lang="zh-CN" altLang="en-US" b="1" dirty="0"/>
              <a:t>）。</a:t>
            </a:r>
            <a:endParaRPr lang="zh-CN" altLang="en-US" dirty="0"/>
          </a:p>
          <a:p>
            <a:endParaRPr lang="zh-CN" altLang="en-US" dirty="0"/>
          </a:p>
          <a:p>
            <a:r>
              <a:rPr lang="zh-CN" altLang="en-US" b="1" dirty="0"/>
              <a:t>“坚定你们的呼召和拣选”（</a:t>
            </a:r>
            <a:r>
              <a:rPr lang="en-US" altLang="zh-CN" b="1" dirty="0"/>
              <a:t>10</a:t>
            </a:r>
            <a:r>
              <a:rPr lang="zh-CN" altLang="en-US" b="1" dirty="0"/>
              <a:t>）是否意味着我们可以为得救而在基督的工作上添加什么？</a:t>
            </a:r>
            <a:endParaRPr lang="zh-CN" altLang="en-US" dirty="0"/>
          </a:p>
          <a:p>
            <a:r>
              <a:rPr lang="zh-CN" altLang="en-US" b="1" dirty="0"/>
              <a:t>不是。</a:t>
            </a:r>
            <a:r>
              <a:rPr lang="zh-CN" altLang="en-US" dirty="0"/>
              <a:t> 这意味着我们应该活出与救恩相称的生命。</a:t>
            </a:r>
          </a:p>
          <a:p>
            <a:endParaRPr lang="zh-CN" altLang="en-US" dirty="0"/>
          </a:p>
          <a:p>
            <a:r>
              <a:rPr lang="zh-CN" altLang="en-US" b="1" dirty="0"/>
              <a:t>新普及译本（</a:t>
            </a:r>
            <a:r>
              <a:rPr lang="en-US" altLang="zh-CN" b="1" dirty="0"/>
              <a:t>NLT</a:t>
            </a:r>
            <a:r>
              <a:rPr lang="zh-CN" altLang="en-US" b="1" dirty="0"/>
              <a:t>）很好地表达了这个概念：</a:t>
            </a:r>
            <a:endParaRPr lang="zh-CN" altLang="en-US" dirty="0"/>
          </a:p>
          <a:p>
            <a:r>
              <a:rPr lang="zh-CN" altLang="en-US" b="1" dirty="0"/>
              <a:t>“努力去证明自己确实是神所呼召和拣选的人。”</a:t>
            </a:r>
            <a:br>
              <a:rPr lang="zh-CN" altLang="en-US" dirty="0"/>
            </a:br>
            <a:endParaRPr lang="zh-CN" altLang="en-US" dirty="0"/>
          </a:p>
          <a:p>
            <a:r>
              <a:rPr lang="zh-CN" altLang="en-US" dirty="0"/>
              <a:t>当你努力追求更像基督时，</a:t>
            </a:r>
            <a:r>
              <a:rPr lang="zh-CN" altLang="en-US" b="1" dirty="0"/>
              <a:t>你不会后退，反而会</a:t>
            </a:r>
            <a:r>
              <a:rPr lang="en-US" altLang="zh-CN" b="1" dirty="0"/>
              <a:t>……</a:t>
            </a:r>
            <a:endParaRPr lang="zh-CN" altLang="en-US" dirty="0"/>
          </a:p>
          <a:p>
            <a:endParaRPr lang="en-US" dirty="0">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will reward us when we live consistent to our calling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receiving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a rich welcome into the eternal kingdom…</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refer to a person as being saved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It means you do not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fall</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(10b) like the person in verse 9 who has forgotten about his forgiveness.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zh-CN" altLang="en-US" b="1" dirty="0"/>
              <a:t>当我们活出与呼召相称的生命时，神会赏赐我们（</a:t>
            </a:r>
            <a:r>
              <a:rPr lang="en-US" altLang="zh-CN" b="1" dirty="0"/>
              <a:t>11</a:t>
            </a:r>
            <a:r>
              <a:rPr lang="zh-CN" altLang="en-US" b="1" dirty="0"/>
              <a:t>）。</a:t>
            </a:r>
            <a:endParaRPr lang="zh-CN" altLang="en-US" dirty="0"/>
          </a:p>
          <a:p>
            <a:endParaRPr lang="zh-CN" altLang="en-US" dirty="0"/>
          </a:p>
          <a:p>
            <a:r>
              <a:rPr lang="zh-CN" altLang="en-US" b="1" dirty="0"/>
              <a:t>“丰丰富富地进入永恒的国度</a:t>
            </a:r>
            <a:r>
              <a:rPr lang="en-US" altLang="zh-CN" b="1" dirty="0"/>
              <a:t>……” </a:t>
            </a:r>
            <a:r>
              <a:rPr lang="zh-CN" altLang="en-US" b="1" dirty="0"/>
              <a:t>是否指一个人得救（</a:t>
            </a:r>
            <a:r>
              <a:rPr lang="en-US" altLang="zh-CN" b="1" dirty="0"/>
              <a:t>11</a:t>
            </a:r>
            <a:r>
              <a:rPr lang="zh-CN" altLang="en-US" b="1" dirty="0"/>
              <a:t>）？</a:t>
            </a:r>
            <a:endParaRPr lang="zh-CN" altLang="en-US" dirty="0"/>
          </a:p>
          <a:p>
            <a:r>
              <a:rPr lang="zh-CN" altLang="en-US" b="1" dirty="0"/>
              <a:t>不是，</a:t>
            </a:r>
            <a:r>
              <a:rPr lang="zh-CN" altLang="en-US" dirty="0"/>
              <a:t> 这指的是</a:t>
            </a:r>
            <a:r>
              <a:rPr lang="zh-CN" altLang="en-US" b="1" dirty="0"/>
              <a:t>像第</a:t>
            </a:r>
            <a:r>
              <a:rPr lang="en-US" altLang="zh-CN" b="1" dirty="0"/>
              <a:t>8</a:t>
            </a:r>
            <a:r>
              <a:rPr lang="zh-CN" altLang="en-US" b="1" dirty="0"/>
              <a:t>节中不断在品格上成长的人一样，得着完全的奖赏。</a:t>
            </a:r>
            <a:br>
              <a:rPr lang="zh-CN" altLang="en-US" dirty="0"/>
            </a:br>
            <a:endParaRPr lang="zh-CN" altLang="en-US" dirty="0"/>
          </a:p>
          <a:p>
            <a:r>
              <a:rPr lang="zh-CN" altLang="en-US" dirty="0"/>
              <a:t>这意味着</a:t>
            </a:r>
            <a:r>
              <a:rPr lang="zh-CN" altLang="en-US" b="1" dirty="0"/>
              <a:t>你不会像第</a:t>
            </a:r>
            <a:r>
              <a:rPr lang="en-US" altLang="zh-CN" b="1" dirty="0"/>
              <a:t>9</a:t>
            </a:r>
            <a:r>
              <a:rPr lang="zh-CN" altLang="en-US" b="1" dirty="0"/>
              <a:t>节中忘记自己被赦免的人那样“跌倒”（</a:t>
            </a:r>
            <a:r>
              <a:rPr lang="en-US" altLang="zh-CN" b="1" dirty="0"/>
              <a:t>10b</a:t>
            </a:r>
            <a:r>
              <a:rPr lang="zh-CN" altLang="en-US" b="1" dirty="0"/>
              <a:t>）。</a:t>
            </a:r>
            <a:endParaRPr lang="en-US" altLang="zh-CN" dirty="0"/>
          </a:p>
          <a:p>
            <a:endParaRPr lang="en-US" dirty="0">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Have your knowledge of Christ lead you to be Christ-like (restated MI).</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让你对基督的认识引导你活出基督的样式。（重述主要思想）</a:t>
            </a:r>
            <a:endParaRPr lang="zh-CN" altLang="en-US" dirty="0"/>
          </a:p>
          <a:p>
            <a:endParaRPr lang="en-US" dirty="0">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Looks like he has some knowledge to gain about dog kisses!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看起来他还需要学习一些关于狗狗亲吻的知识！</a:t>
            </a:r>
          </a:p>
          <a:p>
            <a:endParaRPr lang="en-US" dirty="0"/>
          </a:p>
        </p:txBody>
      </p:sp>
    </p:spTree>
    <p:extLst>
      <p:ext uri="{BB962C8B-B14F-4D97-AF65-F5344CB8AC3E}">
        <p14:creationId xmlns:p14="http://schemas.microsoft.com/office/powerpoint/2010/main" val="550221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0D7ACBE-B046-4316-8541-6DA90063E7BB}" type="slidenum">
              <a:rPr lang="en-US" altLang="en-US" sz="1200"/>
              <a:pPr eaLnBrk="1" hangingPunct="1"/>
              <a:t>54</a:t>
            </a:fld>
            <a:endParaRPr lang="en-US" altLang="en-US" sz="1200"/>
          </a:p>
        </p:txBody>
      </p:sp>
      <p:sp>
        <p:nvSpPr>
          <p:cNvPr id="230403" name="AutoShape 2"/>
          <p:cNvSpPr>
            <a:spLocks noGrp="1" noRot="1" noChangeAspect="1" noChangeArrowheads="1" noTextEdit="1"/>
          </p:cNvSpPr>
          <p:nvPr>
            <p:ph type="sldImg"/>
          </p:nvPr>
        </p:nvSpPr>
        <p:spPr>
          <a:xfrm>
            <a:off x="841375" y="241300"/>
            <a:ext cx="5233988" cy="3925888"/>
          </a:xfrm>
          <a:ln/>
        </p:spPr>
      </p:sp>
      <p:sp>
        <p:nvSpPr>
          <p:cNvPr id="230404"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2C4E8E8-A14D-4640-BAFE-FAB5926F03A7}" type="slidenum">
              <a:rPr lang="en-US" altLang="en-US" sz="1200"/>
              <a:pPr eaLnBrk="1" hangingPunct="1"/>
              <a:t>55</a:t>
            </a:fld>
            <a:endParaRPr lang="en-US" altLang="en-US" sz="1200"/>
          </a:p>
        </p:txBody>
      </p:sp>
      <p:sp>
        <p:nvSpPr>
          <p:cNvPr id="232451" name="Rectangle 2"/>
          <p:cNvSpPr>
            <a:spLocks noGrp="1" noRot="1" noChangeAspect="1" noChangeArrowheads="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7F120AD-9BE0-4837-A05C-F66AED4695D4}" type="slidenum">
              <a:rPr lang="en-US" altLang="en-US" sz="1200"/>
              <a:pPr eaLnBrk="1" hangingPunct="1"/>
              <a:t>56</a:t>
            </a:fld>
            <a:endParaRPr lang="en-US" altLang="en-US" sz="1200"/>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Another prominent pastor in the news in recent years is Pastor Rob Bell. Until 2011, he pastored Mars Hill Church in Michigan—one of the fastest growing churches in the USA. </a:t>
            </a:r>
            <a:r>
              <a:rPr lang="en-SG" dirty="0">
                <a:latin typeface="Arial" panose="020B0604020202020204" pitchFamily="34" charset="0"/>
                <a:cs typeface="Arial" panose="020B0604020202020204" pitchFamily="34" charset="0"/>
              </a:rPr>
              <a:t>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That same year he wrote the book </a:t>
            </a:r>
            <a:r>
              <a:rPr lang="en-SG" i="1" dirty="0">
                <a:latin typeface="Arial" panose="020B0604020202020204" pitchFamily="34" charset="0"/>
                <a:cs typeface="Arial" panose="020B0604020202020204" pitchFamily="34" charset="0"/>
              </a:rPr>
              <a:t>Love Wins: A Book About Heaven, Hell and the Fate of Every Person Who Ever Lived.</a:t>
            </a:r>
            <a:r>
              <a:rPr lang="en-SG" i="0" dirty="0">
                <a:latin typeface="Arial" panose="020B0604020202020204" pitchFamily="34" charset="0"/>
                <a:cs typeface="Arial" panose="020B0604020202020204" pitchFamily="34" charset="0"/>
              </a:rPr>
              <a:t> What does he say about these things?</a:t>
            </a:r>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Rob Bell</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pPr rtl="0"/>
            <a:r>
              <a:rPr lang="en-SG" dirty="0">
                <a:latin typeface="Arial" panose="020B0604020202020204" pitchFamily="34" charset="0"/>
                <a:cs typeface="Arial" panose="020B0604020202020204" pitchFamily="34" charset="0"/>
                <a:hlinkClick r:id="rId5"/>
              </a:rPr>
              <a:t>Jump to navigation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
              </a:rPr>
              <a:t>Jump to search</a:t>
            </a:r>
            <a:r>
              <a:rPr lang="en-SG" dirty="0">
                <a:latin typeface="Arial" panose="020B0604020202020204" pitchFamily="34" charset="0"/>
                <a:cs typeface="Arial" panose="020B0604020202020204" pitchFamily="34" charset="0"/>
              </a:rPr>
              <a:t> For other people with the same name, see </a:t>
            </a:r>
            <a:r>
              <a:rPr lang="en-SG" dirty="0">
                <a:latin typeface="Arial" panose="020B0604020202020204" pitchFamily="34" charset="0"/>
                <a:cs typeface="Arial" panose="020B0604020202020204" pitchFamily="34" charset="0"/>
                <a:hlinkClick r:id="rId7" tooltip="Robert Bell (disambiguation)"/>
              </a:rPr>
              <a:t>Robert Bell (disambiguation)</a:t>
            </a:r>
            <a:r>
              <a:rPr lang="en-SG" dirty="0">
                <a:latin typeface="Arial" panose="020B0604020202020204" pitchFamily="34" charset="0"/>
                <a:cs typeface="Arial" panose="020B0604020202020204" pitchFamily="34" charset="0"/>
              </a:rPr>
              <a:t>.</a:t>
            </a:r>
          </a:p>
          <a:p>
            <a:r>
              <a:rPr lang="en-SG" dirty="0">
                <a:effectLst/>
                <a:latin typeface="Arial" panose="020B0604020202020204" pitchFamily="34" charset="0"/>
                <a:cs typeface="Arial" panose="020B0604020202020204" pitchFamily="34" charset="0"/>
              </a:rPr>
              <a:t>Bell at the 2011 </a:t>
            </a:r>
            <a:r>
              <a:rPr lang="en-SG" dirty="0">
                <a:effectLst/>
                <a:latin typeface="Arial" panose="020B0604020202020204" pitchFamily="34" charset="0"/>
                <a:cs typeface="Arial" panose="020B0604020202020204" pitchFamily="34" charset="0"/>
                <a:hlinkClick r:id="rId4" tooltip="Time 100"/>
              </a:rPr>
              <a:t>Time 100</a:t>
            </a:r>
            <a:r>
              <a:rPr lang="en-SG" dirty="0">
                <a:effectLst/>
                <a:latin typeface="Arial" panose="020B0604020202020204" pitchFamily="34" charset="0"/>
                <a:cs typeface="Arial" panose="020B0604020202020204" pitchFamily="34" charset="0"/>
              </a:rPr>
              <a:t> gala</a:t>
            </a:r>
          </a:p>
          <a:p>
            <a:r>
              <a:rPr lang="en-SG" b="1" dirty="0">
                <a:latin typeface="Arial" panose="020B0604020202020204" pitchFamily="34" charset="0"/>
                <a:cs typeface="Arial" panose="020B0604020202020204" pitchFamily="34" charset="0"/>
              </a:rPr>
              <a:t>Robert Holmes</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Rob</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Bell Jr.</a:t>
            </a:r>
            <a:r>
              <a:rPr lang="en-SG" dirty="0">
                <a:latin typeface="Arial" panose="020B0604020202020204" pitchFamily="34" charset="0"/>
                <a:cs typeface="Arial" panose="020B0604020202020204" pitchFamily="34" charset="0"/>
              </a:rPr>
              <a:t> (born August 23, 1970) is an American author, speaker and former pastor. Bell was the founder of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located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which he pastored until 2012. Under his leadership Mars Hill was one of the fastest-growing churches in America. He is also the author of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 bestseller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and the writer and narrator of a series of spiritual </a:t>
            </a:r>
            <a:r>
              <a:rPr lang="en-SG" dirty="0">
                <a:latin typeface="Arial" panose="020B0604020202020204" pitchFamily="34" charset="0"/>
                <a:cs typeface="Arial" panose="020B0604020202020204" pitchFamily="34" charset="0"/>
                <a:hlinkClick r:id="rId11" tooltip="Short film"/>
              </a:rPr>
              <a:t>short films</a:t>
            </a:r>
            <a:r>
              <a:rPr lang="en-SG" dirty="0">
                <a:latin typeface="Arial" panose="020B0604020202020204" pitchFamily="34" charset="0"/>
                <a:cs typeface="Arial" panose="020B0604020202020204" pitchFamily="34" charset="0"/>
              </a:rPr>
              <a:t> called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He has since become a freelance writer and speaker appearing on various talk shows and national speaking tours on topics related to spirituality and leadership. He also hosts a popular podcast </a:t>
            </a:r>
            <a:r>
              <a:rPr lang="en-SG" dirty="0" err="1">
                <a:latin typeface="Arial" panose="020B0604020202020204" pitchFamily="34" charset="0"/>
                <a:cs typeface="Arial" panose="020B0604020202020204" pitchFamily="34" charset="0"/>
              </a:rPr>
              <a:t>called,'The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Robcast</a:t>
            </a:r>
            <a:r>
              <a:rPr lang="en-SG" dirty="0">
                <a:latin typeface="Arial" panose="020B0604020202020204" pitchFamily="34" charset="0"/>
                <a:cs typeface="Arial" panose="020B0604020202020204" pitchFamily="34" charset="0"/>
              </a:rPr>
              <a:t>.' In 2018, a documentary about Bell called </a:t>
            </a:r>
            <a:r>
              <a:rPr lang="en-SG" i="1" dirty="0">
                <a:latin typeface="Arial" panose="020B0604020202020204" pitchFamily="34" charset="0"/>
                <a:cs typeface="Arial" panose="020B0604020202020204" pitchFamily="34" charset="0"/>
              </a:rPr>
              <a:t>The Heretic</a:t>
            </a:r>
            <a:r>
              <a:rPr lang="en-SG" dirty="0">
                <a:latin typeface="Arial" panose="020B0604020202020204" pitchFamily="34" charset="0"/>
                <a:cs typeface="Arial" panose="020B0604020202020204" pitchFamily="34" charset="0"/>
              </a:rPr>
              <a:t> was released.</a:t>
            </a:r>
            <a:r>
              <a:rPr lang="en-SG" baseline="30000" dirty="0">
                <a:latin typeface="Arial" panose="020B0604020202020204" pitchFamily="34" charset="0"/>
                <a:cs typeface="Arial" panose="020B0604020202020204" pitchFamily="34" charset="0"/>
                <a:hlinkClick r:id="rId13"/>
              </a:rPr>
              <a:t>[1]</a:t>
            </a:r>
            <a:r>
              <a:rPr lang="en-SG" dirty="0">
                <a:latin typeface="Arial" panose="020B0604020202020204" pitchFamily="34" charset="0"/>
                <a:cs typeface="Arial" panose="020B0604020202020204" pitchFamily="34" charset="0"/>
              </a:rPr>
              <a:t> </a:t>
            </a:r>
          </a:p>
          <a:p>
            <a:pPr rtl="0"/>
            <a:r>
              <a:rPr lang="en-SG" b="1" dirty="0">
                <a:latin typeface="Arial" panose="020B0604020202020204" pitchFamily="34" charset="0"/>
                <a:cs typeface="Arial" panose="020B0604020202020204" pitchFamily="34" charset="0"/>
              </a:rPr>
              <a:t>Contents</a:t>
            </a:r>
          </a:p>
          <a:p>
            <a:r>
              <a:rPr lang="en-SG" dirty="0">
                <a:latin typeface="Arial" panose="020B0604020202020204" pitchFamily="34" charset="0"/>
                <a:cs typeface="Arial" panose="020B0604020202020204" pitchFamily="34" charset="0"/>
                <a:hlinkClick r:id="rId14"/>
              </a:rPr>
              <a:t>1 Biography</a:t>
            </a:r>
            <a:r>
              <a:rPr lang="en-SG" dirty="0">
                <a:latin typeface="Arial" panose="020B0604020202020204" pitchFamily="34" charset="0"/>
                <a:cs typeface="Arial" panose="020B0604020202020204" pitchFamily="34" charset="0"/>
              </a:rPr>
              <a:t> </a:t>
            </a:r>
          </a:p>
          <a:p>
            <a:pPr lvl="1"/>
            <a:r>
              <a:rPr lang="en-SG" dirty="0">
                <a:latin typeface="Arial" panose="020B0604020202020204" pitchFamily="34" charset="0"/>
                <a:cs typeface="Arial" panose="020B0604020202020204" pitchFamily="34" charset="0"/>
                <a:hlinkClick r:id="rId15"/>
              </a:rPr>
              <a:t>1.1 Education and ministry</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6"/>
              </a:rPr>
              <a:t>1.2 Mars Hill Bible Church</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7"/>
              </a:rPr>
              <a:t>1.3 Other projects</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8"/>
              </a:rPr>
              <a:t>1.4 Television</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19"/>
              </a:rPr>
              <a:t>2 Beliefs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0"/>
              </a:rPr>
              <a:t>3 Publications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1"/>
              </a:rPr>
              <a:t>4 References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2"/>
              </a:rPr>
              <a:t>5 External links</a:t>
            </a:r>
            <a:endParaRPr lang="en-SG"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Biography</a:t>
            </a:r>
          </a:p>
          <a:p>
            <a:r>
              <a:rPr lang="en-SG" b="1" dirty="0">
                <a:latin typeface="Arial" panose="020B0604020202020204" pitchFamily="34" charset="0"/>
                <a:cs typeface="Arial" panose="020B0604020202020204" pitchFamily="34" charset="0"/>
              </a:rPr>
              <a:t>Education and ministry</a:t>
            </a:r>
          </a:p>
          <a:p>
            <a:r>
              <a:rPr lang="en-SG" dirty="0">
                <a:latin typeface="Arial" panose="020B0604020202020204" pitchFamily="34" charset="0"/>
                <a:cs typeface="Arial" panose="020B0604020202020204" pitchFamily="34" charset="0"/>
              </a:rPr>
              <a:t>Bell is the son of U.S. District Judge </a:t>
            </a:r>
            <a:r>
              <a:rPr lang="en-SG" dirty="0">
                <a:latin typeface="Arial" panose="020B0604020202020204" pitchFamily="34" charset="0"/>
                <a:cs typeface="Arial" panose="020B0604020202020204" pitchFamily="34" charset="0"/>
                <a:hlinkClick r:id="rId23" tooltip="Robert Holmes Bell"/>
              </a:rPr>
              <a:t>Robert Holmes Bell</a:t>
            </a:r>
            <a:r>
              <a:rPr lang="en-SG" dirty="0">
                <a:latin typeface="Arial" panose="020B0604020202020204" pitchFamily="34" charset="0"/>
                <a:cs typeface="Arial" panose="020B0604020202020204" pitchFamily="34" charset="0"/>
              </a:rPr>
              <a:t>, who was appointed to the </a:t>
            </a:r>
            <a:r>
              <a:rPr lang="en-SG" dirty="0">
                <a:latin typeface="Arial" panose="020B0604020202020204" pitchFamily="34" charset="0"/>
                <a:cs typeface="Arial" panose="020B0604020202020204" pitchFamily="34" charset="0"/>
                <a:hlinkClick r:id="rId24" tooltip="United States federal court"/>
              </a:rPr>
              <a:t>federal bench</a:t>
            </a:r>
            <a:r>
              <a:rPr lang="en-SG" dirty="0">
                <a:latin typeface="Arial" panose="020B0604020202020204" pitchFamily="34" charset="0"/>
                <a:cs typeface="Arial" panose="020B0604020202020204" pitchFamily="34" charset="0"/>
              </a:rPr>
              <a:t> by </a:t>
            </a:r>
            <a:r>
              <a:rPr lang="en-SG" dirty="0">
                <a:latin typeface="Arial" panose="020B0604020202020204" pitchFamily="34" charset="0"/>
                <a:cs typeface="Arial" panose="020B0604020202020204" pitchFamily="34" charset="0"/>
                <a:hlinkClick r:id="rId25" tooltip="Ronald Reagan"/>
              </a:rPr>
              <a:t>Ronald Reagan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26"/>
              </a:rPr>
              <a:t>[2]</a:t>
            </a:r>
            <a:r>
              <a:rPr lang="en-SG" baseline="30000" dirty="0">
                <a:latin typeface="Arial" panose="020B0604020202020204" pitchFamily="34" charset="0"/>
                <a:cs typeface="Arial" panose="020B0604020202020204" pitchFamily="34" charset="0"/>
                <a:hlinkClick r:id="rId27"/>
              </a:rPr>
              <a:t>[3]</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After graduating from high school, Bell attended </a:t>
            </a:r>
            <a:r>
              <a:rPr lang="en-SG" dirty="0">
                <a:latin typeface="Arial" panose="020B0604020202020204" pitchFamily="34" charset="0"/>
                <a:cs typeface="Arial" panose="020B0604020202020204" pitchFamily="34" charset="0"/>
                <a:hlinkClick r:id="rId28" tooltip="Wheaton College (Illinois)"/>
              </a:rPr>
              <a:t>Wheaton College</a:t>
            </a:r>
            <a:r>
              <a:rPr lang="en-SG" dirty="0">
                <a:latin typeface="Arial" panose="020B0604020202020204" pitchFamily="34" charset="0"/>
                <a:cs typeface="Arial" panose="020B0604020202020204" pitchFamily="34" charset="0"/>
              </a:rPr>
              <a:t> in Illinois. While at Wheaton, he roomed with </a:t>
            </a:r>
            <a:r>
              <a:rPr lang="en-SG" dirty="0">
                <a:latin typeface="Arial" panose="020B0604020202020204" pitchFamily="34" charset="0"/>
                <a:cs typeface="Arial" panose="020B0604020202020204" pitchFamily="34" charset="0"/>
                <a:hlinkClick r:id="rId29" tooltip="Ian Eskelin"/>
              </a:rPr>
              <a:t>Ian Eskelin</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30" tooltip="All Star United"/>
              </a:rPr>
              <a:t>All Star United</a:t>
            </a:r>
            <a:r>
              <a:rPr lang="en-SG" dirty="0">
                <a:latin typeface="Arial" panose="020B0604020202020204" pitchFamily="34" charset="0"/>
                <a:cs typeface="Arial" panose="020B0604020202020204" pitchFamily="34" charset="0"/>
              </a:rPr>
              <a:t>. With friends Dave </a:t>
            </a:r>
            <a:r>
              <a:rPr lang="en-SG" dirty="0" err="1">
                <a:latin typeface="Arial" panose="020B0604020202020204" pitchFamily="34" charset="0"/>
                <a:cs typeface="Arial" panose="020B0604020202020204" pitchFamily="34" charset="0"/>
              </a:rPr>
              <a:t>Houk</a:t>
            </a:r>
            <a:r>
              <a:rPr lang="en-SG" dirty="0">
                <a:latin typeface="Arial" panose="020B0604020202020204" pitchFamily="34" charset="0"/>
                <a:cs typeface="Arial" panose="020B0604020202020204" pitchFamily="34" charset="0"/>
              </a:rPr>
              <a:t>, Brian Erickson, Steve Huber and Chris Fall, he formed the indie rock band, "_ton bundle", which was reminiscent of bands such as </a:t>
            </a:r>
            <a:r>
              <a:rPr lang="en-SG" dirty="0">
                <a:latin typeface="Arial" panose="020B0604020202020204" pitchFamily="34" charset="0"/>
                <a:cs typeface="Arial" panose="020B0604020202020204" pitchFamily="34" charset="0"/>
                <a:hlinkClick r:id="rId31" tooltip="R.E.M. (band)"/>
              </a:rPr>
              <a:t>R.E.M.</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32" tooltip="Talking Heads"/>
              </a:rPr>
              <a:t>Talking Heads</a:t>
            </a:r>
            <a:r>
              <a:rPr lang="en-SG" dirty="0">
                <a:latin typeface="Arial" panose="020B0604020202020204" pitchFamily="34" charset="0"/>
                <a:cs typeface="Arial" panose="020B0604020202020204" pitchFamily="34" charset="0"/>
              </a:rPr>
              <a:t>. During this time _ton bundle wrote the song "Velvet Elvis", based upon the same </a:t>
            </a:r>
            <a:r>
              <a:rPr lang="en-SG" dirty="0">
                <a:latin typeface="Arial" panose="020B0604020202020204" pitchFamily="34" charset="0"/>
                <a:cs typeface="Arial" panose="020B0604020202020204" pitchFamily="34" charset="0"/>
                <a:hlinkClick r:id="rId33" tooltip="Velvet Elvis"/>
              </a:rPr>
              <a:t>Velvet Elvis</a:t>
            </a:r>
            <a:r>
              <a:rPr lang="en-SG" dirty="0">
                <a:latin typeface="Arial" panose="020B0604020202020204" pitchFamily="34" charset="0"/>
                <a:cs typeface="Arial" panose="020B0604020202020204" pitchFamily="34" charset="0"/>
              </a:rPr>
              <a:t> painting that he used in his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Wheaton College was also where Bell met his wife, Kristen. The band _ton bundle started to gain some local fame and was even asked to perform at large events, but when Bell was struck with viral meningitis</a:t>
            </a:r>
            <a:r>
              <a:rPr lang="en-SG" baseline="30000" dirty="0">
                <a:latin typeface="Arial" panose="020B0604020202020204" pitchFamily="34" charset="0"/>
                <a:cs typeface="Arial" panose="020B0604020202020204" pitchFamily="34" charset="0"/>
                <a:hlinkClick r:id="rId34"/>
              </a:rPr>
              <a:t>[4]</a:t>
            </a:r>
            <a:r>
              <a:rPr lang="en-SG" dirty="0">
                <a:latin typeface="Arial" panose="020B0604020202020204" pitchFamily="34" charset="0"/>
                <a:cs typeface="Arial" panose="020B0604020202020204" pitchFamily="34" charset="0"/>
              </a:rPr>
              <a:t> these plans fell through.</a:t>
            </a:r>
            <a:r>
              <a:rPr lang="en-SG" baseline="30000" dirty="0">
                <a:latin typeface="Arial" panose="020B0604020202020204" pitchFamily="34" charset="0"/>
                <a:cs typeface="Arial" panose="020B0604020202020204" pitchFamily="34" charset="0"/>
                <a:hlinkClick r:id="rId35"/>
              </a:rPr>
              <a:t>[5]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received his bachelor's degree in 1992 from Wheaton and taught water skiing in the summers at the college's Honey Rock Camp, making about thirty dollars a week. During this time, he offered to teach a Christian message to the camp counselors after no pastor could be found. He taught a message about rest and was later approached by several people, each of them telling him that he should pursue teaching as a career. </a:t>
            </a:r>
          </a:p>
          <a:p>
            <a:r>
              <a:rPr lang="en-SG" dirty="0">
                <a:latin typeface="Arial" panose="020B0604020202020204" pitchFamily="34" charset="0"/>
                <a:cs typeface="Arial" panose="020B0604020202020204" pitchFamily="34" charset="0"/>
              </a:rPr>
              <a:t>Bell moved to </a:t>
            </a:r>
            <a:r>
              <a:rPr lang="en-SG" dirty="0">
                <a:latin typeface="Arial" panose="020B0604020202020204" pitchFamily="34" charset="0"/>
                <a:cs typeface="Arial" panose="020B0604020202020204" pitchFamily="34" charset="0"/>
                <a:hlinkClick r:id="rId36" tooltip="Pasadena, California"/>
              </a:rPr>
              <a:t>Pasadena, California</a:t>
            </a:r>
            <a:r>
              <a:rPr lang="en-SG" dirty="0">
                <a:latin typeface="Arial" panose="020B0604020202020204" pitchFamily="34" charset="0"/>
                <a:cs typeface="Arial" panose="020B0604020202020204" pitchFamily="34" charset="0"/>
              </a:rPr>
              <a:t> to pursue this calling for teaching and received a </a:t>
            </a:r>
            <a:r>
              <a:rPr lang="en-SG" dirty="0">
                <a:latin typeface="Arial" panose="020B0604020202020204" pitchFamily="34" charset="0"/>
                <a:cs typeface="Arial" panose="020B0604020202020204" pitchFamily="34" charset="0"/>
                <a:hlinkClick r:id="rId37" tooltip="M.Div."/>
              </a:rPr>
              <a:t>M.Div.</a:t>
            </a:r>
            <a:r>
              <a:rPr lang="en-SG" dirty="0">
                <a:latin typeface="Arial" panose="020B0604020202020204" pitchFamily="34" charset="0"/>
                <a:cs typeface="Arial" panose="020B0604020202020204" pitchFamily="34" charset="0"/>
              </a:rPr>
              <a:t> from </a:t>
            </a:r>
            <a:r>
              <a:rPr lang="en-SG" dirty="0">
                <a:latin typeface="Arial" panose="020B0604020202020204" pitchFamily="34" charset="0"/>
                <a:cs typeface="Arial" panose="020B0604020202020204" pitchFamily="34" charset="0"/>
                <a:hlinkClick r:id="rId38" tooltip="Fuller Theological Seminary"/>
              </a:rPr>
              <a:t>Fuller Theological Seminary</a:t>
            </a:r>
            <a:r>
              <a:rPr lang="en-SG" dirty="0">
                <a:latin typeface="Arial" panose="020B0604020202020204" pitchFamily="34" charset="0"/>
                <a:cs typeface="Arial" panose="020B0604020202020204" pitchFamily="34" charset="0"/>
              </a:rPr>
              <a:t>. According to Bell, he never received good grades in preaching class because he always tried innovative ways to communicate his ideas. During his time at Fuller he was a youth intern at Lake Avenue Church. He did, however, occasionally attend Christian Assembly in </a:t>
            </a:r>
            <a:r>
              <a:rPr lang="en-SG" dirty="0">
                <a:latin typeface="Arial" panose="020B0604020202020204" pitchFamily="34" charset="0"/>
                <a:cs typeface="Arial" panose="020B0604020202020204" pitchFamily="34" charset="0"/>
                <a:hlinkClick r:id="rId39" tooltip="Eagle Rock, California"/>
              </a:rPr>
              <a:t>Eagle Rock, California</a:t>
            </a:r>
            <a:r>
              <a:rPr lang="en-SG" dirty="0">
                <a:latin typeface="Arial" panose="020B0604020202020204" pitchFamily="34" charset="0"/>
                <a:cs typeface="Arial" panose="020B0604020202020204" pitchFamily="34" charset="0"/>
              </a:rPr>
              <a:t>, which led to him and his wife asking questions in the direction of how a new style of church would appear. </a:t>
            </a:r>
          </a:p>
          <a:p>
            <a:r>
              <a:rPr lang="en-SG" dirty="0">
                <a:latin typeface="Arial" panose="020B0604020202020204" pitchFamily="34" charset="0"/>
                <a:cs typeface="Arial" panose="020B0604020202020204" pitchFamily="34" charset="0"/>
              </a:rPr>
              <a:t>Between 1995 and 1997, Bell formed a band called </a:t>
            </a:r>
            <a:r>
              <a:rPr lang="en-SG" dirty="0">
                <a:latin typeface="Arial" panose="020B0604020202020204" pitchFamily="34" charset="0"/>
                <a:cs typeface="Arial" panose="020B0604020202020204" pitchFamily="34" charset="0"/>
                <a:hlinkClick r:id="rId40" tooltip="Big Fil"/>
              </a:rPr>
              <a:t>Big Fil</a:t>
            </a:r>
            <a:r>
              <a:rPr lang="en-SG" dirty="0">
                <a:latin typeface="Arial" panose="020B0604020202020204" pitchFamily="34" charset="0"/>
                <a:cs typeface="Arial" panose="020B0604020202020204" pitchFamily="34" charset="0"/>
              </a:rPr>
              <a:t> which released two CDs; the first was a self-titled disc and the second was titled </a:t>
            </a:r>
            <a:r>
              <a:rPr lang="en-SG" i="1" dirty="0">
                <a:latin typeface="Arial" panose="020B0604020202020204" pitchFamily="34" charset="0"/>
                <a:cs typeface="Arial" panose="020B0604020202020204" pitchFamily="34" charset="0"/>
              </a:rPr>
              <a:t>Via De La Shekel</a:t>
            </a:r>
            <a:r>
              <a:rPr lang="en-SG" dirty="0">
                <a:latin typeface="Arial" panose="020B0604020202020204" pitchFamily="34" charset="0"/>
                <a:cs typeface="Arial" panose="020B0604020202020204" pitchFamily="34" charset="0"/>
              </a:rPr>
              <a:t>. When asked what style of music they played, Bell would respond with "Northern Gospel!", which later became the name of a song on the second album. Even after Big Fil stopped performing, Bell continued with two more projects by the name of </a:t>
            </a:r>
            <a:r>
              <a:rPr lang="en-SG" i="1" dirty="0">
                <a:latin typeface="Arial" panose="020B0604020202020204" pitchFamily="34" charset="0"/>
                <a:cs typeface="Arial" panose="020B0604020202020204" pitchFamily="34" charset="0"/>
              </a:rPr>
              <a:t>Uno Dos Tres Communications volume 1 and 2</a:t>
            </a:r>
            <a:r>
              <a:rPr lang="en-SG" dirty="0">
                <a:latin typeface="Arial" panose="020B0604020202020204" pitchFamily="34" charset="0"/>
                <a:cs typeface="Arial" panose="020B0604020202020204" pitchFamily="34" charset="0"/>
              </a:rPr>
              <a:t>, both of which had a similar musical sound to Big Fil. </a:t>
            </a:r>
          </a:p>
          <a:p>
            <a:r>
              <a:rPr lang="en-SG" b="1" dirty="0">
                <a:latin typeface="Arial" panose="020B0604020202020204" pitchFamily="34" charset="0"/>
                <a:cs typeface="Arial" panose="020B0604020202020204" pitchFamily="34" charset="0"/>
              </a:rPr>
              <a:t>Mars Hill Bible Church</a:t>
            </a:r>
          </a:p>
          <a:p>
            <a:r>
              <a:rPr lang="en-SG" dirty="0">
                <a:latin typeface="Arial" panose="020B0604020202020204" pitchFamily="34" charset="0"/>
                <a:cs typeface="Arial" panose="020B0604020202020204" pitchFamily="34" charset="0"/>
              </a:rPr>
              <a:t>Bell and his wife moved from California to Grand Rapids to be close to family and on invitation to study under pastor </a:t>
            </a:r>
            <a:r>
              <a:rPr lang="en-SG" dirty="0">
                <a:latin typeface="Arial" panose="020B0604020202020204" pitchFamily="34" charset="0"/>
                <a:cs typeface="Arial" panose="020B0604020202020204" pitchFamily="34" charset="0"/>
                <a:hlinkClick r:id="rId41" tooltip="Ed Dobson"/>
              </a:rPr>
              <a:t>Ed Dobson</a:t>
            </a:r>
            <a:r>
              <a:rPr lang="en-SG" dirty="0">
                <a:latin typeface="Arial" panose="020B0604020202020204" pitchFamily="34" charset="0"/>
                <a:cs typeface="Arial" panose="020B0604020202020204" pitchFamily="34" charset="0"/>
              </a:rPr>
              <a:t>. He handled many of the preaching duties for the Saturday Night service at Calvary Church. Bell announced that he would be branching out on his own to start a new kind of community and he would call it "Mars Hill" after the Greek site where the apostle Paul told a group, "For as I walked around and looked carefully at your objects of worship, I even found an altar with this inscription: TO AN UNKNOWN GOD. Now what you worship as something unknown I am going to proclaim to you."</a:t>
            </a:r>
            <a:r>
              <a:rPr lang="en-SG" baseline="30000" dirty="0">
                <a:latin typeface="Arial" panose="020B0604020202020204" pitchFamily="34" charset="0"/>
                <a:cs typeface="Arial" panose="020B0604020202020204" pitchFamily="34" charset="0"/>
                <a:hlinkClick r:id="rId42"/>
              </a:rPr>
              <a:t>[6]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February 1999, Bell founded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with the church originally meeting in a school gym in </a:t>
            </a:r>
            <a:r>
              <a:rPr lang="en-SG" dirty="0">
                <a:latin typeface="Arial" panose="020B0604020202020204" pitchFamily="34" charset="0"/>
                <a:cs typeface="Arial" panose="020B0604020202020204" pitchFamily="34" charset="0"/>
                <a:hlinkClick r:id="rId43" tooltip="Wyoming, Michigan"/>
              </a:rPr>
              <a:t>Wyoming, Michigan</a:t>
            </a:r>
            <a:r>
              <a:rPr lang="en-SG" dirty="0">
                <a:latin typeface="Arial" panose="020B0604020202020204" pitchFamily="34" charset="0"/>
                <a:cs typeface="Arial" panose="020B0604020202020204" pitchFamily="34" charset="0"/>
              </a:rPr>
              <a:t>. Within a year the church was given a shopping mall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and purchased the surrounding land. In July 2000 the 3,500 "grey chair" facility opened its doors. As of 2005, an estimated 11,000 people attended the two "gatherings" on Sundays at 9 and 11 AM.</a:t>
            </a:r>
            <a:r>
              <a:rPr lang="en-SG" baseline="30000" dirty="0">
                <a:latin typeface="Arial" panose="020B0604020202020204" pitchFamily="34" charset="0"/>
                <a:cs typeface="Arial" panose="020B0604020202020204" pitchFamily="34" charset="0"/>
                <a:hlinkClick r:id="rId44"/>
              </a:rPr>
              <a:t>[7]</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45" tooltip="Wikipedia:Citing sources"/>
              </a:rPr>
              <a:t>full 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As of March 2011, Sunday attendance numbered between 8,000 and 10,000.</a:t>
            </a:r>
            <a:r>
              <a:rPr lang="en-SG" baseline="30000" dirty="0">
                <a:latin typeface="Arial" panose="020B0604020202020204" pitchFamily="34" charset="0"/>
                <a:cs typeface="Arial" panose="020B0604020202020204" pitchFamily="34" charset="0"/>
                <a:hlinkClick r:id="rId46"/>
              </a:rPr>
              <a:t>[8]</a:t>
            </a:r>
            <a:r>
              <a:rPr lang="en-SG" dirty="0">
                <a:latin typeface="Arial" panose="020B0604020202020204" pitchFamily="34" charset="0"/>
                <a:cs typeface="Arial" panose="020B0604020202020204" pitchFamily="34" charset="0"/>
              </a:rPr>
              <a:t> His teachings at Mars Hill inspired the popular "Love Wins" bumper sticker, and the congregation freely distributed these stickers after services.</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order to maintain balance in his life, Bell maintained his Fridays as a personal sabbath, where he did not allow contact by electronic means, and had all pastoral duties transferred to other Mars Hill pastors.</a:t>
            </a:r>
            <a:r>
              <a:rPr lang="en-SG" baseline="30000" dirty="0">
                <a:latin typeface="Arial" panose="020B0604020202020204" pitchFamily="34" charset="0"/>
                <a:cs typeface="Arial" panose="020B0604020202020204" pitchFamily="34" charset="0"/>
                <a:hlinkClick r:id="rId48"/>
              </a:rPr>
              <a:t>[10]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the January 2007 issue of the magazine </a:t>
            </a:r>
            <a:r>
              <a:rPr lang="en-SG" i="1" dirty="0" err="1">
                <a:latin typeface="Arial" panose="020B0604020202020204" pitchFamily="34" charset="0"/>
                <a:cs typeface="Arial" panose="020B0604020202020204" pitchFamily="34" charset="0"/>
              </a:rPr>
              <a:t>TheChurchReport.com</a:t>
            </a:r>
            <a:r>
              <a:rPr lang="en-SG" dirty="0">
                <a:latin typeface="Arial" panose="020B0604020202020204" pitchFamily="34" charset="0"/>
                <a:cs typeface="Arial" panose="020B0604020202020204" pitchFamily="34" charset="0"/>
              </a:rPr>
              <a:t>, Bell was named No. 10 in its list of "The 50 Most Influential Christians in America" as chosen by their readers and online visitors.</a:t>
            </a:r>
            <a:r>
              <a:rPr lang="en-SG" baseline="30000" dirty="0">
                <a:latin typeface="Arial" panose="020B0604020202020204" pitchFamily="34" charset="0"/>
                <a:cs typeface="Arial" panose="020B0604020202020204" pitchFamily="34" charset="0"/>
                <a:hlinkClick r:id="rId49"/>
              </a:rPr>
              <a:t>[11]</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2011, Bell was named by </a:t>
            </a:r>
            <a:r>
              <a:rPr lang="en-SG" i="1" dirty="0">
                <a:latin typeface="Arial" panose="020B0604020202020204" pitchFamily="34" charset="0"/>
                <a:cs typeface="Arial" panose="020B0604020202020204" pitchFamily="34" charset="0"/>
                <a:hlinkClick r:id="rId3" tooltip="Time Magazine"/>
              </a:rPr>
              <a:t>Time Magazine</a:t>
            </a:r>
            <a:r>
              <a:rPr lang="en-SG" dirty="0">
                <a:latin typeface="Arial" panose="020B0604020202020204" pitchFamily="34" charset="0"/>
                <a:cs typeface="Arial" panose="020B0604020202020204" pitchFamily="34" charset="0"/>
              </a:rPr>
              <a:t> as one of the "2011 </a:t>
            </a:r>
            <a:r>
              <a:rPr lang="en-SG" dirty="0">
                <a:latin typeface="Arial" panose="020B0604020202020204" pitchFamily="34" charset="0"/>
                <a:cs typeface="Arial" panose="020B0604020202020204" pitchFamily="34" charset="0"/>
                <a:hlinkClick r:id="rId4" tooltip="Time 100"/>
              </a:rPr>
              <a:t>Time 100</a:t>
            </a:r>
            <a:r>
              <a:rPr lang="en-SG" dirty="0">
                <a:latin typeface="Arial" panose="020B0604020202020204" pitchFamily="34" charset="0"/>
                <a:cs typeface="Arial" panose="020B0604020202020204" pitchFamily="34" charset="0"/>
              </a:rPr>
              <a:t>", the magazine's annual list of the 100 most influential people in the world.</a:t>
            </a:r>
            <a:r>
              <a:rPr lang="en-SG" baseline="30000" dirty="0">
                <a:latin typeface="Arial" panose="020B0604020202020204" pitchFamily="34" charset="0"/>
                <a:cs typeface="Arial" panose="020B0604020202020204" pitchFamily="34" charset="0"/>
                <a:hlinkClick r:id="rId50"/>
              </a:rPr>
              <a:t>[12]</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stepped down from the church he founded on September 22, 2011 in order to pursue other areas to reach a broader audience.</a:t>
            </a:r>
            <a:r>
              <a:rPr lang="en-SG" baseline="30000" dirty="0">
                <a:latin typeface="Arial" panose="020B0604020202020204" pitchFamily="34" charset="0"/>
                <a:cs typeface="Arial" panose="020B0604020202020204" pitchFamily="34" charset="0"/>
                <a:hlinkClick r:id="rId51"/>
              </a:rPr>
              <a:t>[13]</a:t>
            </a:r>
            <a:r>
              <a:rPr lang="en-SG" baseline="30000" dirty="0">
                <a:latin typeface="Arial" panose="020B0604020202020204" pitchFamily="34" charset="0"/>
                <a:cs typeface="Arial" panose="020B0604020202020204" pitchFamily="34" charset="0"/>
                <a:hlinkClick r:id="rId52"/>
              </a:rPr>
              <a:t>[14]</a:t>
            </a:r>
            <a:r>
              <a:rPr lang="en-SG" dirty="0">
                <a:latin typeface="Arial" panose="020B0604020202020204" pitchFamily="34" charset="0"/>
                <a:cs typeface="Arial" panose="020B0604020202020204" pitchFamily="34" charset="0"/>
              </a:rPr>
              <a:t> He later said that his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had led to a fallout with the congregation and forced him on a "search for a more forgiving faith."</a:t>
            </a:r>
            <a:r>
              <a:rPr lang="en-SG" baseline="30000" dirty="0">
                <a:latin typeface="Arial" panose="020B0604020202020204" pitchFamily="34" charset="0"/>
                <a:cs typeface="Arial" panose="020B0604020202020204" pitchFamily="34" charset="0"/>
                <a:hlinkClick r:id="rId53"/>
              </a:rPr>
              <a:t>[15]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July 2012 Bell held his first major event since leaving Mars Hill, speaking at the famous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night club in Los Angeles.</a:t>
            </a:r>
            <a:r>
              <a:rPr lang="en-SG" baseline="30000" dirty="0">
                <a:latin typeface="Arial" panose="020B0604020202020204" pitchFamily="34" charset="0"/>
                <a:cs typeface="Arial" panose="020B0604020202020204" pitchFamily="34" charset="0"/>
                <a:hlinkClick r:id="rId55"/>
              </a:rPr>
              <a:t>[16]</a:t>
            </a:r>
            <a:r>
              <a:rPr lang="en-SG" dirty="0">
                <a:latin typeface="Arial" panose="020B0604020202020204" pitchFamily="34" charset="0"/>
                <a:cs typeface="Arial" panose="020B0604020202020204" pitchFamily="34" charset="0"/>
              </a:rPr>
              <a:t> Bell hosts conferences and workshops in Laguna Beach for "leaders, teachers, preachers, entrepreneurs, artists, pastors—anyone whose work involves creating something and then turning it loose in the world."</a:t>
            </a:r>
            <a:r>
              <a:rPr lang="en-SG" baseline="30000" dirty="0">
                <a:latin typeface="Arial" panose="020B0604020202020204" pitchFamily="34" charset="0"/>
                <a:cs typeface="Arial" panose="020B0604020202020204" pitchFamily="34" charset="0"/>
                <a:hlinkClick r:id="rId56"/>
              </a:rPr>
              <a:t>[17]</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Other projects</a:t>
            </a:r>
          </a:p>
          <a:p>
            <a:r>
              <a:rPr lang="en-SG" dirty="0">
                <a:latin typeface="Arial" panose="020B0604020202020204" pitchFamily="34" charset="0"/>
                <a:cs typeface="Arial" panose="020B0604020202020204" pitchFamily="34" charset="0"/>
              </a:rPr>
              <a:t>Bell is the featured speaker in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 a series of short films. The title of the video series, "NOOMA", is an English variation of the Greek word </a:t>
            </a:r>
            <a:r>
              <a:rPr lang="en-SG" i="1" dirty="0">
                <a:latin typeface="Arial" panose="020B0604020202020204" pitchFamily="34" charset="0"/>
                <a:cs typeface="Arial" panose="020B0604020202020204" pitchFamily="34" charset="0"/>
              </a:rPr>
              <a:t>pneuma</a:t>
            </a:r>
            <a:r>
              <a:rPr lang="en-SG" dirty="0">
                <a:latin typeface="Arial" panose="020B0604020202020204" pitchFamily="34" charset="0"/>
                <a:cs typeface="Arial" panose="020B0604020202020204" pitchFamily="34" charset="0"/>
              </a:rPr>
              <a:t> which means breath or spirit. All the videos feature the teachings of Bell accompanied by music written and sung by local independent artists with the exception of </a:t>
            </a:r>
            <a:r>
              <a:rPr lang="en-SG" i="1" dirty="0">
                <a:latin typeface="Arial" panose="020B0604020202020204" pitchFamily="34" charset="0"/>
                <a:cs typeface="Arial" panose="020B0604020202020204" pitchFamily="34" charset="0"/>
                <a:hlinkClick r:id="rId57" tooltip="The Album Leaf"/>
              </a:rPr>
              <a:t>The Album Leaf</a:t>
            </a:r>
            <a:r>
              <a:rPr lang="en-SG" i="1" dirty="0">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s music being licensed for the NOOMA DVD </a:t>
            </a:r>
            <a:r>
              <a:rPr lang="en-SG" i="1" dirty="0">
                <a:latin typeface="Arial" panose="020B0604020202020204" pitchFamily="34" charset="0"/>
                <a:cs typeface="Arial" panose="020B0604020202020204" pitchFamily="34" charset="0"/>
              </a:rPr>
              <a:t>Lump</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August 2005, </a:t>
            </a:r>
            <a:r>
              <a:rPr lang="en-SG" dirty="0">
                <a:latin typeface="Arial" panose="020B0604020202020204" pitchFamily="34" charset="0"/>
                <a:cs typeface="Arial" panose="020B0604020202020204" pitchFamily="34" charset="0"/>
                <a:hlinkClick r:id="rId58" tooltip="Zondervan Publishing"/>
              </a:rPr>
              <a:t>Zondervan Publishing</a:t>
            </a:r>
            <a:r>
              <a:rPr lang="en-SG" dirty="0">
                <a:latin typeface="Arial" panose="020B0604020202020204" pitchFamily="34" charset="0"/>
                <a:cs typeface="Arial" panose="020B0604020202020204" pitchFamily="34" charset="0"/>
              </a:rPr>
              <a:t> published Bell's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a:t>
            </a:r>
            <a:r>
              <a:rPr lang="en-SG" i="1" dirty="0">
                <a:latin typeface="Arial" panose="020B0604020202020204" pitchFamily="34" charset="0"/>
                <a:cs typeface="Arial" panose="020B0604020202020204" pitchFamily="34" charset="0"/>
              </a:rPr>
              <a:t>Velvet Elvis</a:t>
            </a:r>
            <a:r>
              <a:rPr lang="en-SG" dirty="0">
                <a:latin typeface="Arial" panose="020B0604020202020204" pitchFamily="34" charset="0"/>
                <a:cs typeface="Arial" panose="020B0604020202020204" pitchFamily="34" charset="0"/>
              </a:rPr>
              <a:t> is, according to the official online summary, "for the millions of people who are fascinated by Jesus, but can’t do the standard Christian package. In his debut book, Bell explores a new understanding of the Christian faith."</a:t>
            </a:r>
            <a:r>
              <a:rPr lang="en-SG" baseline="30000" dirty="0">
                <a:latin typeface="Arial" panose="020B0604020202020204" pitchFamily="34" charset="0"/>
                <a:cs typeface="Arial" panose="020B0604020202020204" pitchFamily="34" charset="0"/>
                <a:hlinkClick r:id="rId59"/>
              </a:rPr>
              <a:t>[18]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a:t>
            </a:r>
            <a:r>
              <a:rPr lang="en-SG" i="1" dirty="0">
                <a:latin typeface="Arial" panose="020B0604020202020204" pitchFamily="34" charset="0"/>
                <a:cs typeface="Arial" panose="020B0604020202020204" pitchFamily="34" charset="0"/>
              </a:rPr>
              <a:t>Everything is Spiritual</a:t>
            </a:r>
            <a:r>
              <a:rPr lang="en-SG" dirty="0">
                <a:latin typeface="Arial" panose="020B0604020202020204" pitchFamily="34" charset="0"/>
                <a:cs typeface="Arial" panose="020B0604020202020204" pitchFamily="34" charset="0"/>
              </a:rPr>
              <a:t> national speaking tour launched on June 30, 2006, in </a:t>
            </a:r>
            <a:r>
              <a:rPr lang="en-SG" dirty="0">
                <a:latin typeface="Arial" panose="020B0604020202020204" pitchFamily="34" charset="0"/>
                <a:cs typeface="Arial" panose="020B0604020202020204" pitchFamily="34" charset="0"/>
                <a:hlinkClick r:id="rId60" tooltip="Chicago"/>
              </a:rPr>
              <a:t>Chicago</a:t>
            </a:r>
            <a:r>
              <a:rPr lang="en-SG" dirty="0">
                <a:latin typeface="Arial" panose="020B0604020202020204" pitchFamily="34" charset="0"/>
                <a:cs typeface="Arial" panose="020B0604020202020204" pitchFamily="34" charset="0"/>
              </a:rPr>
              <a:t>, drawing sold-out crowds in cities across North America. The proceeds from ticket sales were used to support </a:t>
            </a:r>
            <a:r>
              <a:rPr lang="en-SG" dirty="0">
                <a:latin typeface="Arial" panose="020B0604020202020204" pitchFamily="34" charset="0"/>
                <a:cs typeface="Arial" panose="020B0604020202020204" pitchFamily="34" charset="0"/>
                <a:hlinkClick r:id="rId61" tooltip="WaterAid"/>
              </a:rPr>
              <a:t>WaterAid</a:t>
            </a:r>
            <a:r>
              <a:rPr lang="en-SG" dirty="0">
                <a:latin typeface="Arial" panose="020B0604020202020204" pitchFamily="34" charset="0"/>
                <a:cs typeface="Arial" panose="020B0604020202020204" pitchFamily="34" charset="0"/>
              </a:rPr>
              <a:t>, an international non-profit organization dedicated to helping people escape the </a:t>
            </a:r>
            <a:r>
              <a:rPr lang="en-SG" dirty="0">
                <a:latin typeface="Arial" panose="020B0604020202020204" pitchFamily="34" charset="0"/>
                <a:cs typeface="Arial" panose="020B0604020202020204" pitchFamily="34" charset="0"/>
                <a:hlinkClick r:id="rId62" tooltip="Poverty"/>
              </a:rPr>
              <a:t>poverty</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3" tooltip="Infectious disease"/>
              </a:rPr>
              <a:t>disease</a:t>
            </a:r>
            <a:r>
              <a:rPr lang="en-SG" dirty="0">
                <a:latin typeface="Arial" panose="020B0604020202020204" pitchFamily="34" charset="0"/>
                <a:cs typeface="Arial" panose="020B0604020202020204" pitchFamily="34" charset="0"/>
              </a:rPr>
              <a:t> caused by living without </a:t>
            </a:r>
            <a:r>
              <a:rPr lang="en-SG" dirty="0">
                <a:latin typeface="Arial" panose="020B0604020202020204" pitchFamily="34" charset="0"/>
                <a:cs typeface="Arial" panose="020B0604020202020204" pitchFamily="34" charset="0"/>
                <a:hlinkClick r:id="rId64" tooltip="Safe water"/>
              </a:rPr>
              <a:t>safe water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5" tooltip="Sanitation"/>
              </a:rPr>
              <a:t>sanitation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second book, titled </a:t>
            </a:r>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was released in March 2007. In February and March 2007 Bell hosted a "Sex God" tour on six university campuses to promote his book. The tour functioned more as a time for engaging questions and conversation. Questions ranged from Old Testament codes to homosexuality to what should Christians do with the word "evangelical". Each night ended with the showing of NOOMA number 15 entitled "YOU".</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66" tooltip="Wikipedia:Citation needed"/>
              </a:rPr>
              <a:t>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2007 Bell toured the United Kingdom and Ireland with a series called </a:t>
            </a:r>
            <a:r>
              <a:rPr lang="en-SG" i="1" dirty="0">
                <a:latin typeface="Arial" panose="020B0604020202020204" pitchFamily="34" charset="0"/>
                <a:cs typeface="Arial" panose="020B0604020202020204" pitchFamily="34" charset="0"/>
              </a:rPr>
              <a:t>Calling All Peacemakers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67"/>
              </a:rPr>
              <a:t>[19]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launched another speaking tour on November 5, 2007, in Chicago. "The Gods Aren't Angry" again drew sold-out crowds in cities across North America. The subject matter was a narrative </a:t>
            </a:r>
            <a:r>
              <a:rPr lang="en-SG" dirty="0" err="1">
                <a:latin typeface="Arial" panose="020B0604020202020204" pitchFamily="34" charset="0"/>
                <a:cs typeface="Arial" panose="020B0604020202020204" pitchFamily="34" charset="0"/>
              </a:rPr>
              <a:t>defense</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68" tooltip="Justification (theology)"/>
              </a:rPr>
              <a:t>justification</a:t>
            </a:r>
            <a:r>
              <a:rPr lang="en-SG" dirty="0">
                <a:latin typeface="Arial" panose="020B0604020202020204" pitchFamily="34" charset="0"/>
                <a:cs typeface="Arial" panose="020B0604020202020204" pitchFamily="34" charset="0"/>
              </a:rPr>
              <a:t> through faith and not works (sacrifice). Proceeds from this tour were used to support the </a:t>
            </a:r>
            <a:r>
              <a:rPr lang="en-SG" dirty="0" err="1">
                <a:latin typeface="Arial" panose="020B0604020202020204" pitchFamily="34" charset="0"/>
                <a:cs typeface="Arial" panose="020B0604020202020204" pitchFamily="34" charset="0"/>
              </a:rPr>
              <a:t>Turame</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9" tooltip="Microfinance"/>
              </a:rPr>
              <a:t>Microfinance</a:t>
            </a:r>
            <a:r>
              <a:rPr lang="en-SG" dirty="0">
                <a:latin typeface="Arial" panose="020B0604020202020204" pitchFamily="34" charset="0"/>
                <a:cs typeface="Arial" panose="020B0604020202020204" pitchFamily="34" charset="0"/>
              </a:rPr>
              <a:t> program supporting the poor in Burundi, a mission supported by Bell's church. </a:t>
            </a:r>
          </a:p>
          <a:p>
            <a:r>
              <a:rPr lang="en-SG" dirty="0">
                <a:latin typeface="Arial" panose="020B0604020202020204" pitchFamily="34" charset="0"/>
                <a:cs typeface="Arial" panose="020B0604020202020204" pitchFamily="34" charset="0"/>
              </a:rPr>
              <a:t>Bell's 2009 project,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explores the links between creativity and suffering.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was an international tour and a book, initially handwritten by Bell, with photographs. The title of the project comes from a young child's view of raindrops on a window at night. Rather than focusing on the conundrum of why an all-powerful God would allow suffering, Bell instead looks at the creativity, empathy, new connections, and growth that can spring from suffering. When asked in an interview how he had become interested in suffering, Bell replied that as a pastor he had been given a front row seat in the most poignant moments of people's lives. At the same time he was doing lectures on creativity and realized, "There was a connection between these two halves of my life – all these connections between suffering and art-making."</a:t>
            </a:r>
            <a:r>
              <a:rPr lang="en-SG" baseline="30000" dirty="0">
                <a:latin typeface="Arial" panose="020B0604020202020204" pitchFamily="34" charset="0"/>
                <a:cs typeface="Arial" panose="020B0604020202020204" pitchFamily="34" charset="0"/>
                <a:hlinkClick r:id="rId70"/>
              </a:rPr>
              <a:t>[20]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September 2013 Bell was interviewed by </a:t>
            </a:r>
            <a:r>
              <a:rPr lang="en-SG" dirty="0">
                <a:latin typeface="Arial" panose="020B0604020202020204" pitchFamily="34" charset="0"/>
                <a:cs typeface="Arial" panose="020B0604020202020204" pitchFamily="34" charset="0"/>
                <a:hlinkClick r:id="rId71" tooltip="Oprah"/>
              </a:rPr>
              <a:t>Oprah</a:t>
            </a:r>
            <a:r>
              <a:rPr lang="en-SG" dirty="0">
                <a:latin typeface="Arial" panose="020B0604020202020204" pitchFamily="34" charset="0"/>
                <a:cs typeface="Arial" panose="020B0604020202020204" pitchFamily="34" charset="0"/>
              </a:rPr>
              <a:t> for her </a:t>
            </a:r>
            <a:r>
              <a:rPr lang="en-SG" i="1" dirty="0">
                <a:latin typeface="Arial" panose="020B0604020202020204" pitchFamily="34" charset="0"/>
                <a:cs typeface="Arial" panose="020B0604020202020204" pitchFamily="34" charset="0"/>
                <a:hlinkClick r:id="rId72" tooltip="Super Soul Sunday"/>
              </a:rPr>
              <a:t>Super Soul Sunday</a:t>
            </a:r>
            <a:r>
              <a:rPr lang="en-SG" dirty="0">
                <a:latin typeface="Arial" panose="020B0604020202020204" pitchFamily="34" charset="0"/>
                <a:cs typeface="Arial" panose="020B0604020202020204" pitchFamily="34" charset="0"/>
              </a:rPr>
              <a:t> television show. Bell's book, </a:t>
            </a:r>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was also listed as the first recommended book that month in Oprah's "Book of the Month" club.</a:t>
            </a:r>
            <a:r>
              <a:rPr lang="en-SG" baseline="30000" dirty="0">
                <a:latin typeface="Arial" panose="020B0604020202020204" pitchFamily="34" charset="0"/>
                <a:cs typeface="Arial" panose="020B0604020202020204" pitchFamily="34" charset="0"/>
                <a:hlinkClick r:id="rId73"/>
              </a:rPr>
              <a:t>[21]</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Television</a:t>
            </a:r>
          </a:p>
          <a:p>
            <a:r>
              <a:rPr lang="en-SG" dirty="0">
                <a:latin typeface="Arial" panose="020B0604020202020204" pitchFamily="34" charset="0"/>
                <a:cs typeface="Arial" panose="020B0604020202020204" pitchFamily="34" charset="0"/>
              </a:rPr>
              <a:t>ABC television announced production of a new television drama,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co-written by Bell and </a:t>
            </a:r>
            <a:r>
              <a:rPr lang="en-SG" dirty="0">
                <a:latin typeface="Arial" panose="020B0604020202020204" pitchFamily="34" charset="0"/>
                <a:cs typeface="Arial" panose="020B0604020202020204" pitchFamily="34" charset="0"/>
                <a:hlinkClick r:id="rId74" tooltip="Carlton Cuse"/>
              </a:rPr>
              <a:t>Carlton Cuse</a:t>
            </a:r>
            <a:r>
              <a:rPr lang="en-SG" dirty="0">
                <a:latin typeface="Arial" panose="020B0604020202020204" pitchFamily="34" charset="0"/>
                <a:cs typeface="Arial" panose="020B0604020202020204" pitchFamily="34" charset="0"/>
              </a:rPr>
              <a:t>, the executive producer of the television series, </a:t>
            </a:r>
            <a:r>
              <a:rPr lang="en-SG" i="1" dirty="0">
                <a:latin typeface="Arial" panose="020B0604020202020204" pitchFamily="34" charset="0"/>
                <a:cs typeface="Arial" panose="020B0604020202020204" pitchFamily="34" charset="0"/>
                <a:hlinkClick r:id="rId75" tooltip="Lost (TV series)"/>
              </a:rPr>
              <a:t>Lost</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76"/>
              </a:rPr>
              <a:t>[22]</a:t>
            </a:r>
            <a:r>
              <a:rPr lang="en-SG" dirty="0">
                <a:latin typeface="Arial" panose="020B0604020202020204" pitchFamily="34" charset="0"/>
                <a:cs typeface="Arial" panose="020B0604020202020204" pitchFamily="34" charset="0"/>
              </a:rPr>
              <a:t> The show, based loosely on Bell's life and his unpublished novel-turned-pilot-script, would follow the life of Tom Stronger, a musician on a spiritual journey.</a:t>
            </a:r>
            <a:r>
              <a:rPr lang="en-SG" baseline="30000" dirty="0">
                <a:latin typeface="Arial" panose="020B0604020202020204" pitchFamily="34" charset="0"/>
                <a:cs typeface="Arial" panose="020B0604020202020204" pitchFamily="34" charset="0"/>
                <a:hlinkClick r:id="rId77"/>
              </a:rPr>
              <a:t>[23]</a:t>
            </a:r>
            <a:r>
              <a:rPr lang="en-SG" dirty="0">
                <a:latin typeface="Arial" panose="020B0604020202020204" pitchFamily="34" charset="0"/>
                <a:cs typeface="Arial" panose="020B0604020202020204" pitchFamily="34" charset="0"/>
              </a:rPr>
              <a:t> Ultimately, 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were unable to get approval to shoot a pilot for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have moved on to another project described as a "faith-inflected talk show" presented by Bell. Two tapings of the proposed show were filmed in September 2012 in a warehouse in Los Angeles' art district in order to put together a reel for network executives.</a:t>
            </a:r>
            <a:r>
              <a:rPr lang="en-SG" baseline="30000" dirty="0">
                <a:latin typeface="Arial" panose="020B0604020202020204" pitchFamily="34" charset="0"/>
                <a:cs typeface="Arial" panose="020B0604020202020204" pitchFamily="34" charset="0"/>
                <a:hlinkClick r:id="rId78"/>
              </a:rPr>
              <a:t>[24]</a:t>
            </a:r>
            <a:r>
              <a:rPr lang="en-SG" dirty="0">
                <a:latin typeface="Arial" panose="020B0604020202020204" pitchFamily="34" charset="0"/>
                <a:cs typeface="Arial" panose="020B0604020202020204" pitchFamily="34" charset="0"/>
              </a:rPr>
              <a:t> At the time, they were referenced as either </a:t>
            </a:r>
            <a:r>
              <a:rPr lang="en-SG" i="1" dirty="0">
                <a:latin typeface="Arial" panose="020B0604020202020204" pitchFamily="34" charset="0"/>
                <a:cs typeface="Arial" panose="020B0604020202020204" pitchFamily="34" charset="0"/>
              </a:rPr>
              <a:t>That One Show Rob Bell and Carlton </a:t>
            </a:r>
            <a:r>
              <a:rPr lang="en-SG" i="1" dirty="0" err="1">
                <a:latin typeface="Arial" panose="020B0604020202020204" pitchFamily="34" charset="0"/>
                <a:cs typeface="Arial" panose="020B0604020202020204" pitchFamily="34" charset="0"/>
              </a:rPr>
              <a:t>Cuse</a:t>
            </a:r>
            <a:r>
              <a:rPr lang="en-SG" i="1" dirty="0">
                <a:latin typeface="Arial" panose="020B0604020202020204" pitchFamily="34" charset="0"/>
                <a:cs typeface="Arial" panose="020B0604020202020204" pitchFamily="34" charset="0"/>
              </a:rPr>
              <a:t> Have Been Working On</a:t>
            </a:r>
            <a:r>
              <a:rPr lang="en-SG" dirty="0">
                <a:latin typeface="Arial" panose="020B0604020202020204" pitchFamily="34" charset="0"/>
                <a:cs typeface="Arial" panose="020B0604020202020204" pitchFamily="34" charset="0"/>
              </a:rPr>
              <a:t>, or </a:t>
            </a:r>
            <a:r>
              <a:rPr lang="en-SG" i="1" dirty="0">
                <a:latin typeface="Arial" panose="020B0604020202020204" pitchFamily="34" charset="0"/>
                <a:cs typeface="Arial" panose="020B0604020202020204" pitchFamily="34" charset="0"/>
              </a:rPr>
              <a:t>The September Shows</a:t>
            </a:r>
            <a:r>
              <a:rPr lang="en-SG" dirty="0">
                <a:latin typeface="Arial" panose="020B0604020202020204" pitchFamily="34" charset="0"/>
                <a:cs typeface="Arial" panose="020B0604020202020204" pitchFamily="34" charset="0"/>
              </a:rPr>
              <a:t> for short.</a:t>
            </a:r>
            <a:r>
              <a:rPr lang="en-SG" baseline="30000" dirty="0">
                <a:latin typeface="Arial" panose="020B0604020202020204" pitchFamily="34" charset="0"/>
                <a:cs typeface="Arial" panose="020B0604020202020204" pitchFamily="34" charset="0"/>
                <a:hlinkClick r:id="rId79"/>
              </a:rPr>
              <a:t>[25]</a:t>
            </a:r>
            <a:r>
              <a:rPr lang="en-SG" baseline="30000" dirty="0">
                <a:latin typeface="Arial" panose="020B0604020202020204" pitchFamily="34" charset="0"/>
                <a:cs typeface="Arial" panose="020B0604020202020204" pitchFamily="34" charset="0"/>
                <a:hlinkClick r:id="rId80"/>
              </a:rPr>
              <a:t>[26]</a:t>
            </a:r>
            <a:r>
              <a:rPr lang="en-SG" baseline="30000" dirty="0">
                <a:latin typeface="Arial" panose="020B0604020202020204" pitchFamily="34" charset="0"/>
                <a:cs typeface="Arial" panose="020B0604020202020204" pitchFamily="34" charset="0"/>
                <a:hlinkClick r:id="rId81"/>
              </a:rPr>
              <a:t>[27]</a:t>
            </a:r>
            <a:r>
              <a:rPr lang="en-SG" dirty="0">
                <a:latin typeface="Arial" panose="020B0604020202020204" pitchFamily="34" charset="0"/>
                <a:cs typeface="Arial" panose="020B0604020202020204" pitchFamily="34" charset="0"/>
              </a:rPr>
              <a:t> A trailer has since been produced using </a:t>
            </a:r>
            <a:r>
              <a:rPr lang="en-SG" i="1" dirty="0">
                <a:latin typeface="Arial" panose="020B0604020202020204" pitchFamily="34" charset="0"/>
                <a:cs typeface="Arial" panose="020B0604020202020204" pitchFamily="34" charset="0"/>
              </a:rPr>
              <a:t>The Rob Bell Show</a:t>
            </a:r>
            <a:r>
              <a:rPr lang="en-SG" dirty="0">
                <a:latin typeface="Arial" panose="020B0604020202020204" pitchFamily="34" charset="0"/>
                <a:cs typeface="Arial" panose="020B0604020202020204" pitchFamily="34" charset="0"/>
              </a:rPr>
              <a:t> as a title card. His first and second guest each night were </a:t>
            </a:r>
            <a:r>
              <a:rPr lang="en-SG" dirty="0">
                <a:latin typeface="Arial" panose="020B0604020202020204" pitchFamily="34" charset="0"/>
                <a:cs typeface="Arial" panose="020B0604020202020204" pitchFamily="34" charset="0"/>
                <a:hlinkClick r:id="rId82" tooltip="Cathleen Falsani"/>
              </a:rPr>
              <a:t>Cathleen Falsani</a:t>
            </a:r>
            <a:r>
              <a:rPr lang="en-SG" dirty="0">
                <a:latin typeface="Arial" panose="020B0604020202020204" pitchFamily="34" charset="0"/>
                <a:cs typeface="Arial" panose="020B0604020202020204" pitchFamily="34" charset="0"/>
              </a:rPr>
              <a:t> and James "</a:t>
            </a:r>
            <a:r>
              <a:rPr lang="en-SG" dirty="0" err="1">
                <a:latin typeface="Arial" panose="020B0604020202020204" pitchFamily="34" charset="0"/>
                <a:cs typeface="Arial" panose="020B0604020202020204" pitchFamily="34" charset="0"/>
              </a:rPr>
              <a:t>Jame</a:t>
            </a:r>
            <a:r>
              <a:rPr lang="en-SG" dirty="0">
                <a:latin typeface="Arial" panose="020B0604020202020204" pitchFamily="34" charset="0"/>
                <a:cs typeface="Arial" panose="020B0604020202020204" pitchFamily="34" charset="0"/>
              </a:rPr>
              <a:t>-o" </a:t>
            </a:r>
            <a:r>
              <a:rPr lang="en-SG" dirty="0" err="1">
                <a:latin typeface="Arial" panose="020B0604020202020204" pitchFamily="34" charset="0"/>
                <a:cs typeface="Arial" panose="020B0604020202020204" pitchFamily="34" charset="0"/>
              </a:rPr>
              <a:t>Primbram</a:t>
            </a:r>
            <a:r>
              <a:rPr lang="en-SG" dirty="0">
                <a:latin typeface="Arial" panose="020B0604020202020204" pitchFamily="34" charset="0"/>
                <a:cs typeface="Arial" panose="020B0604020202020204" pitchFamily="34" charset="0"/>
              </a:rPr>
              <a:t>, an </a:t>
            </a:r>
            <a:r>
              <a:rPr lang="en-SG" dirty="0">
                <a:latin typeface="Arial" panose="020B0604020202020204" pitchFamily="34" charset="0"/>
                <a:cs typeface="Arial" panose="020B0604020202020204" pitchFamily="34" charset="0"/>
                <a:hlinkClick r:id="rId83" tooltip="Eco-warrior"/>
              </a:rPr>
              <a:t>eco-warrior</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Beliefs</a:t>
            </a:r>
          </a:p>
          <a:p>
            <a:r>
              <a:rPr lang="en-SG" dirty="0">
                <a:latin typeface="Arial" panose="020B0604020202020204" pitchFamily="34" charset="0"/>
                <a:cs typeface="Arial" panose="020B0604020202020204" pitchFamily="34" charset="0"/>
              </a:rPr>
              <a:t>In his writings, Bell says "I affirm the truth anywhere in any religious system, in any worldview. If it's true, it belongs to God."</a:t>
            </a:r>
            <a:r>
              <a:rPr lang="en-SG" baseline="30000" dirty="0">
                <a:latin typeface="Arial" panose="020B0604020202020204" pitchFamily="34" charset="0"/>
                <a:cs typeface="Arial" panose="020B0604020202020204" pitchFamily="34" charset="0"/>
                <a:hlinkClick r:id="rId84"/>
              </a:rPr>
              <a:t>[28]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says, "This is not just the same old message with new methods. We're rediscovering Christianity as an Eastern religion, as a way of life. Legal metaphors for faith don't deliver a way of life. We grew up in churches where people knew the nine verses why we don't speak in tongues, but had never experienced the overwhelming presence of God."</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caused a major controversy within the </a:t>
            </a:r>
            <a:r>
              <a:rPr lang="en-SG" dirty="0">
                <a:latin typeface="Arial" panose="020B0604020202020204" pitchFamily="34" charset="0"/>
                <a:cs typeface="Arial" panose="020B0604020202020204" pitchFamily="34" charset="0"/>
                <a:hlinkClick r:id="rId85" tooltip="Evangelical"/>
              </a:rPr>
              <a:t>evangelical</a:t>
            </a:r>
            <a:r>
              <a:rPr lang="en-SG" dirty="0">
                <a:latin typeface="Arial" panose="020B0604020202020204" pitchFamily="34" charset="0"/>
                <a:cs typeface="Arial" panose="020B0604020202020204" pitchFamily="34" charset="0"/>
              </a:rPr>
              <a:t> community. The controversy was the subject of a </a:t>
            </a:r>
            <a:r>
              <a:rPr lang="en-SG" i="1" dirty="0">
                <a:latin typeface="Arial" panose="020B0604020202020204" pitchFamily="34" charset="0"/>
                <a:cs typeface="Arial" panose="020B0604020202020204" pitchFamily="34" charset="0"/>
                <a:hlinkClick r:id="rId86" tooltip="Time (magazine)"/>
              </a:rPr>
              <a:t>Time</a:t>
            </a:r>
            <a:r>
              <a:rPr lang="en-SG" dirty="0">
                <a:latin typeface="Arial" panose="020B0604020202020204" pitchFamily="34" charset="0"/>
                <a:cs typeface="Arial" panose="020B0604020202020204" pitchFamily="34" charset="0"/>
                <a:hlinkClick r:id="rId86" tooltip="Time (magazine)"/>
              </a:rPr>
              <a:t> magazine</a:t>
            </a:r>
            <a:r>
              <a:rPr lang="en-SG" dirty="0">
                <a:latin typeface="Arial" panose="020B0604020202020204" pitchFamily="34" charset="0"/>
                <a:cs typeface="Arial" panose="020B0604020202020204" pitchFamily="34" charset="0"/>
              </a:rPr>
              <a:t> cover story and a featured article in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87"/>
              </a:rPr>
              <a:t>[29]</a:t>
            </a:r>
            <a:r>
              <a:rPr lang="en-SG" baseline="30000" dirty="0">
                <a:latin typeface="Arial" panose="020B0604020202020204" pitchFamily="34" charset="0"/>
                <a:cs typeface="Arial" panose="020B0604020202020204" pitchFamily="34" charset="0"/>
                <a:hlinkClick r:id="rId88"/>
              </a:rPr>
              <a:t>[30]</a:t>
            </a:r>
            <a:r>
              <a:rPr lang="en-SG" baseline="30000" dirty="0">
                <a:latin typeface="Arial" panose="020B0604020202020204" pitchFamily="34" charset="0"/>
                <a:cs typeface="Arial" panose="020B0604020202020204" pitchFamily="34" charset="0"/>
                <a:hlinkClick r:id="rId89"/>
              </a:rPr>
              <a:t>[31]</a:t>
            </a:r>
            <a:r>
              <a:rPr lang="en-SG" dirty="0">
                <a:latin typeface="Arial" panose="020B0604020202020204" pitchFamily="34" charset="0"/>
                <a:cs typeface="Arial" panose="020B0604020202020204" pitchFamily="34" charset="0"/>
              </a:rPr>
              <a:t> 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90"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The book was criticized by numerous conservative evangelical figures (in particular, some </a:t>
            </a:r>
            <a:r>
              <a:rPr lang="en-SG" dirty="0">
                <a:latin typeface="Arial" panose="020B0604020202020204" pitchFamily="34" charset="0"/>
                <a:cs typeface="Arial" panose="020B0604020202020204" pitchFamily="34" charset="0"/>
                <a:hlinkClick r:id="rId91" tooltip="Reformed churches"/>
              </a:rPr>
              <a:t>reformed church</a:t>
            </a:r>
            <a:r>
              <a:rPr lang="en-SG" dirty="0">
                <a:latin typeface="Arial" panose="020B0604020202020204" pitchFamily="34" charset="0"/>
                <a:cs typeface="Arial" panose="020B0604020202020204" pitchFamily="34" charset="0"/>
              </a:rPr>
              <a:t> leaders), such as </a:t>
            </a:r>
            <a:r>
              <a:rPr lang="en-SG" dirty="0">
                <a:latin typeface="Arial" panose="020B0604020202020204" pitchFamily="34" charset="0"/>
                <a:cs typeface="Arial" panose="020B0604020202020204" pitchFamily="34" charset="0"/>
                <a:hlinkClick r:id="rId92" tooltip="Albert Mohler"/>
              </a:rPr>
              <a:t>Albert Mohler</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93" tooltip="John Piper (theologian)"/>
              </a:rPr>
              <a:t>John Piper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94" tooltip="David Platt (pastor)"/>
              </a:rPr>
              <a:t>David Platt</a:t>
            </a:r>
            <a:r>
              <a:rPr lang="en-SG" dirty="0">
                <a:latin typeface="Arial" panose="020B0604020202020204" pitchFamily="34" charset="0"/>
                <a:cs typeface="Arial" panose="020B0604020202020204" pitchFamily="34" charset="0"/>
              </a:rPr>
              <a:t>, with Mohler saying that the book was "theologically disastrous" for not rejecting universalism.</a:t>
            </a:r>
            <a:r>
              <a:rPr lang="en-SG" baseline="30000" dirty="0">
                <a:latin typeface="Arial" panose="020B0604020202020204" pitchFamily="34" charset="0"/>
                <a:cs typeface="Arial" panose="020B0604020202020204" pitchFamily="34" charset="0"/>
                <a:hlinkClick r:id="rId95"/>
              </a:rPr>
              <a:t>[32]</a:t>
            </a:r>
            <a:r>
              <a:rPr lang="en-SG" baseline="30000" dirty="0">
                <a:latin typeface="Arial" panose="020B0604020202020204" pitchFamily="34" charset="0"/>
                <a:cs typeface="Arial" panose="020B0604020202020204" pitchFamily="34" charset="0"/>
                <a:hlinkClick r:id="rId96"/>
              </a:rPr>
              <a:t>[33]</a:t>
            </a:r>
            <a:r>
              <a:rPr lang="en-SG" dirty="0">
                <a:latin typeface="Arial" panose="020B0604020202020204" pitchFamily="34" charset="0"/>
                <a:cs typeface="Arial" panose="020B0604020202020204" pitchFamily="34" charset="0"/>
              </a:rPr>
              <a:t> Other evangelicals, such as </a:t>
            </a:r>
            <a:r>
              <a:rPr lang="en-SG" dirty="0">
                <a:latin typeface="Arial" panose="020B0604020202020204" pitchFamily="34" charset="0"/>
                <a:cs typeface="Arial" panose="020B0604020202020204" pitchFamily="34" charset="0"/>
                <a:hlinkClick r:id="rId97" tooltip="Brian McLaren"/>
              </a:rPr>
              <a:t>Brian McLaren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98"/>
              </a:rPr>
              <a:t>[34]</a:t>
            </a:r>
            <a:r>
              <a:rPr lang="en-SG" baseline="30000" dirty="0">
                <a:latin typeface="Arial" panose="020B0604020202020204" pitchFamily="34" charset="0"/>
                <a:cs typeface="Arial" panose="020B0604020202020204" pitchFamily="34" charset="0"/>
                <a:hlinkClick r:id="rId99"/>
              </a:rPr>
              <a:t>[35]</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00" tooltip="Greg Boyd (theologian)"/>
              </a:rPr>
              <a:t>Greg Boyd</a:t>
            </a:r>
            <a:r>
              <a:rPr lang="en-SG" baseline="30000" dirty="0">
                <a:latin typeface="Arial" panose="020B0604020202020204" pitchFamily="34" charset="0"/>
                <a:cs typeface="Arial" panose="020B0604020202020204" pitchFamily="34" charset="0"/>
                <a:hlinkClick r:id="rId101"/>
              </a:rPr>
              <a:t>[36]</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102" tooltip="Eugene Peterson"/>
              </a:rPr>
              <a:t>Eugene Peterson</a:t>
            </a:r>
            <a:r>
              <a:rPr lang="en-SG" baseline="30000" dirty="0">
                <a:latin typeface="Arial" panose="020B0604020202020204" pitchFamily="34" charset="0"/>
                <a:cs typeface="Arial" panose="020B0604020202020204" pitchFamily="34" charset="0"/>
                <a:hlinkClick r:id="rId103"/>
              </a:rPr>
              <a:t>[37]</a:t>
            </a:r>
            <a:r>
              <a:rPr lang="en-SG" baseline="30000" dirty="0">
                <a:latin typeface="Arial" panose="020B0604020202020204" pitchFamily="34" charset="0"/>
                <a:cs typeface="Arial" panose="020B0604020202020204" pitchFamily="34" charset="0"/>
                <a:hlinkClick r:id="rId104"/>
              </a:rPr>
              <a:t>[38]</a:t>
            </a:r>
            <a:r>
              <a:rPr lang="en-SG" baseline="30000" dirty="0">
                <a:latin typeface="Arial" panose="020B0604020202020204" pitchFamily="34" charset="0"/>
                <a:cs typeface="Arial" panose="020B0604020202020204" pitchFamily="34" charset="0"/>
                <a:hlinkClick r:id="rId105"/>
              </a:rPr>
              <a:t>[39]</a:t>
            </a:r>
            <a:r>
              <a:rPr lang="en-SG" dirty="0">
                <a:latin typeface="Arial" panose="020B0604020202020204" pitchFamily="34" charset="0"/>
                <a:cs typeface="Arial" panose="020B0604020202020204" pitchFamily="34" charset="0"/>
              </a:rPr>
              <a:t> defended Bell's views. Bell denies that he is a universalist and says that he does not embrace any particular view but argues that Christians should leave room for uncertainty on the matter. As </a:t>
            </a:r>
            <a:r>
              <a:rPr lang="en-SG" dirty="0">
                <a:latin typeface="Arial" panose="020B0604020202020204" pitchFamily="34" charset="0"/>
                <a:cs typeface="Arial" panose="020B0604020202020204" pitchFamily="34" charset="0"/>
                <a:hlinkClick r:id="rId106" tooltip="Jon Meacham"/>
              </a:rPr>
              <a:t>Jon Meacham</a:t>
            </a:r>
            <a:r>
              <a:rPr lang="en-SG" dirty="0">
                <a:latin typeface="Arial" panose="020B0604020202020204" pitchFamily="34" charset="0"/>
                <a:cs typeface="Arial" panose="020B0604020202020204" pitchFamily="34" charset="0"/>
              </a:rPr>
              <a:t> stated,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presents [Bell's] "case for living with mystery rather than demanding certitude."</a:t>
            </a:r>
            <a:r>
              <a:rPr lang="en-SG" baseline="30000" dirty="0">
                <a:latin typeface="Arial" panose="020B0604020202020204" pitchFamily="34" charset="0"/>
                <a:cs typeface="Arial" panose="020B0604020202020204" pitchFamily="34" charset="0"/>
                <a:hlinkClick r:id="rId107"/>
              </a:rPr>
              <a:t>[40]</a:t>
            </a:r>
            <a:r>
              <a:rPr lang="en-SG" baseline="30000" dirty="0">
                <a:latin typeface="Arial" panose="020B0604020202020204" pitchFamily="34" charset="0"/>
                <a:cs typeface="Arial" panose="020B0604020202020204" pitchFamily="34" charset="0"/>
                <a:hlinkClick r:id="rId108"/>
              </a:rPr>
              <a:t>[41]</a:t>
            </a:r>
            <a:r>
              <a:rPr lang="en-SG" dirty="0">
                <a:latin typeface="Arial" panose="020B0604020202020204" pitchFamily="34" charset="0"/>
                <a:cs typeface="Arial" panose="020B0604020202020204" pitchFamily="34" charset="0"/>
              </a:rPr>
              <a:t> Some evangelicals argued that this "uncertainty" is incompatible with Scripture,</a:t>
            </a:r>
            <a:r>
              <a:rPr lang="en-SG" baseline="30000" dirty="0">
                <a:latin typeface="Arial" panose="020B0604020202020204" pitchFamily="34" charset="0"/>
                <a:cs typeface="Arial" panose="020B0604020202020204" pitchFamily="34" charset="0"/>
                <a:hlinkClick r:id="rId109"/>
              </a:rPr>
              <a:t>[42]</a:t>
            </a:r>
            <a:r>
              <a:rPr lang="en-SG" dirty="0">
                <a:latin typeface="Arial" panose="020B0604020202020204" pitchFamily="34" charset="0"/>
                <a:cs typeface="Arial" panose="020B0604020202020204" pitchFamily="34" charset="0"/>
              </a:rPr>
              <a:t> while others say that the book is simply promoting overdue conversation about some traditional interpretations of Scripture.</a:t>
            </a:r>
            <a:r>
              <a:rPr lang="en-SG" baseline="30000" dirty="0">
                <a:latin typeface="Arial" panose="020B0604020202020204" pitchFamily="34" charset="0"/>
                <a:cs typeface="Arial" panose="020B0604020202020204" pitchFamily="34" charset="0"/>
                <a:hlinkClick r:id="rId110"/>
              </a:rPr>
              <a:t>[43]</a:t>
            </a:r>
            <a:r>
              <a:rPr lang="en-SG" baseline="30000" dirty="0">
                <a:latin typeface="Arial" panose="020B0604020202020204" pitchFamily="34" charset="0"/>
                <a:cs typeface="Arial" panose="020B0604020202020204" pitchFamily="34" charset="0"/>
                <a:hlinkClick r:id="rId111"/>
              </a:rPr>
              <a:t>[44]</a:t>
            </a:r>
            <a:r>
              <a:rPr lang="en-SG" dirty="0">
                <a:latin typeface="Arial" panose="020B0604020202020204" pitchFamily="34" charset="0"/>
                <a:cs typeface="Arial" panose="020B0604020202020204" pitchFamily="34" charset="0"/>
              </a:rPr>
              <a:t> In the book, Bell also questions "evacuation theology" which has Christians focused on getting to heaven, instead of focusing on God's renewal and transformation of this world. Bell argues that Jesus (and the wider Jewish tradition of which he was a part) focused on God's ongoing restoration of this world, not getting individuals to heaven.</a:t>
            </a:r>
            <a:r>
              <a:rPr lang="en-SG" baseline="30000" dirty="0">
                <a:latin typeface="Arial" panose="020B0604020202020204" pitchFamily="34" charset="0"/>
                <a:cs typeface="Arial" panose="020B0604020202020204" pitchFamily="34" charset="0"/>
                <a:hlinkClick r:id="rId112"/>
              </a:rPr>
              <a:t>[45]</a:t>
            </a:r>
            <a:r>
              <a:rPr lang="en-SG" baseline="30000" dirty="0">
                <a:latin typeface="Arial" panose="020B0604020202020204" pitchFamily="34" charset="0"/>
                <a:cs typeface="Arial" panose="020B0604020202020204" pitchFamily="34" charset="0"/>
                <a:hlinkClick r:id="rId113"/>
              </a:rPr>
              <a:t>[46]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At his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appearance in July 2012, Bell took a question from an audience member concerned about the church's acceptance of gay members. Said Bell, "Some people are gay, and you're our brothers and you're our sisters, and we love you. We love you... [Gay people] are passionate disciples of Jesus just like I'm trying to be, so let's all get together and try to do something about the truly big problems in our world."</a:t>
            </a:r>
            <a:r>
              <a:rPr lang="en-SG" baseline="30000" dirty="0">
                <a:latin typeface="Arial" panose="020B0604020202020204" pitchFamily="34" charset="0"/>
                <a:cs typeface="Arial" panose="020B0604020202020204" pitchFamily="34" charset="0"/>
                <a:hlinkClick r:id="rId114"/>
              </a:rPr>
              <a:t>[47]</a:t>
            </a:r>
            <a:r>
              <a:rPr lang="en-SG" dirty="0">
                <a:latin typeface="Arial" panose="020B0604020202020204" pitchFamily="34" charset="0"/>
                <a:cs typeface="Arial" panose="020B0604020202020204" pitchFamily="34" charset="0"/>
              </a:rPr>
              <a:t> On March 17, 2013, in an interview at Grace Cathedral in San Francisco, Bell said, "I am for marriage. I am for fidelity. I am for love, whether it's a man and a woman, a woman and a woman, a man and a man...And I think the ship has sailed. This is the world we are living in and we need to affirm people wherever they are."</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March 2013, Bell expressed frustration with the state of conservative evangelicalism, calling it "a very narrow, politically intertwined, culturally ghettoized Evangelical subculture." He says that Evangelicals have "turned away lots of people" from the church by talking about God in ways that "don't actually shape people into more loving, compassionate people," adding that Evangelicals "have supported policies and ways of viewing the world that are actually destructive, and we've done it in the name of God and we need to repent."</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Publications</a:t>
            </a:r>
          </a:p>
          <a:p>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(Zondervan, 2005)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7" tooltip="Special:BookSources/0-310-26345-X"/>
              </a:rPr>
              <a:t>0-310-26345-X</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8" tooltip="Special:BookSources/0-310-26346-8"/>
              </a:rPr>
              <a:t>0-310-26346-8</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Everything is Spiritual (DVD)</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9" tooltip="Special:BookSources/0-310-28556-9"/>
              </a:rPr>
              <a:t>0-310-28556-9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Gods Aren't Angry (DVD)</a:t>
            </a:r>
            <a:r>
              <a:rPr lang="en-SG" dirty="0">
                <a:latin typeface="Arial" panose="020B0604020202020204" pitchFamily="34" charset="0"/>
                <a:cs typeface="Arial" panose="020B0604020202020204" pitchFamily="34" charset="0"/>
              </a:rPr>
              <a:t> (Flannel,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0" tooltip="Special:BookSources/0-310-29074-0"/>
              </a:rPr>
              <a:t>0-310-29074-0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Jesus Wants to Save Christians: A Manifesto for the Church in Exile</a:t>
            </a:r>
            <a:r>
              <a:rPr lang="en-SG" dirty="0">
                <a:latin typeface="Arial" panose="020B0604020202020204" pitchFamily="34" charset="0"/>
                <a:cs typeface="Arial" panose="020B0604020202020204" pitchFamily="34" charset="0"/>
              </a:rPr>
              <a:t> (Zondervan,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1" tooltip="Special:BookSources/0-310-27502-4"/>
              </a:rPr>
              <a:t>0-310-27502-4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Drops Like Stars: A Few Thoughts on Creativity and Suffering</a:t>
            </a:r>
            <a:r>
              <a:rPr lang="en-SG" dirty="0">
                <a:latin typeface="Arial" panose="020B0604020202020204" pitchFamily="34" charset="0"/>
                <a:cs typeface="Arial" panose="020B0604020202020204" pitchFamily="34" charset="0"/>
              </a:rPr>
              <a:t> (Zondervan, 2009)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2" tooltip="Special:BookSources/0-310-32704-0"/>
              </a:rPr>
              <a:t>0-310-32704-0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(Harper One, 2011)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3" tooltip="Special:BookSources/978-0-06-204964-3"/>
              </a:rPr>
              <a:t>978-0-06-204964-3</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2013)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4" tooltip="Special:BookSources/978-0062049667"/>
              </a:rPr>
              <a:t>978-0062049667</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Zimzum of Love: A New Way of Understanding Marriage</a:t>
            </a:r>
            <a:r>
              <a:rPr lang="en-SG" dirty="0">
                <a:latin typeface="Arial" panose="020B0604020202020204" pitchFamily="34" charset="0"/>
                <a:cs typeface="Arial" panose="020B0604020202020204" pitchFamily="34" charset="0"/>
              </a:rPr>
              <a:t> co-written with Kristen Bell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2014)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5" tooltip="Special:BookSources/978-0062194244"/>
              </a:rPr>
              <a:t>978-0062194244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How to be Here</a:t>
            </a:r>
            <a:r>
              <a:rPr lang="en-SG" dirty="0">
                <a:latin typeface="Arial" panose="020B0604020202020204" pitchFamily="34" charset="0"/>
                <a:cs typeface="Arial" panose="020B0604020202020204" pitchFamily="34" charset="0"/>
              </a:rPr>
              <a:t> (Harper Collins 2016)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6" tooltip="Special:BookSources/978-0007591329"/>
              </a:rPr>
              <a:t>978-0007591329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hlinkClick r:id="rId12" tooltip="NOOMA"/>
              </a:rPr>
              <a:t>NOOMA Videos</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Is the Bible?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7" tooltip="Special:BookSources/978-0062194268"/>
              </a:rPr>
              <a:t>978-0062194268</a:t>
            </a:r>
            <a:endParaRPr lang="en-SG" dirty="0">
              <a:latin typeface="Arial" panose="020B0604020202020204" pitchFamily="34" charset="0"/>
              <a:cs typeface="Arial" panose="020B0604020202020204" pitchFamily="34" charset="0"/>
            </a:endParaRPr>
          </a:p>
          <a:p>
            <a:endParaRPr lang="en-SG" dirty="0">
              <a:latin typeface="Arial" panose="020B0604020202020204" pitchFamily="34" charset="0"/>
              <a:cs typeface="Arial" panose="020B0604020202020204" pitchFamily="34" charset="0"/>
            </a:endParaRPr>
          </a:p>
          <a:p>
            <a:r>
              <a:rPr lang="zh-CN" altLang="en-US" dirty="0"/>
              <a:t>近几年，另一位在新闻中频繁出现的牧师是罗布</a:t>
            </a:r>
            <a:r>
              <a:rPr lang="en-US" altLang="zh-CN" dirty="0"/>
              <a:t>·</a:t>
            </a:r>
            <a:r>
              <a:rPr lang="zh-CN" altLang="en-US" dirty="0"/>
              <a:t>贝尔（</a:t>
            </a:r>
            <a:r>
              <a:rPr lang="en-US" altLang="zh-CN" dirty="0"/>
              <a:t>Rob Bell</a:t>
            </a:r>
            <a:r>
              <a:rPr lang="zh-CN" altLang="en-US" dirty="0"/>
              <a:t>）。直到</a:t>
            </a:r>
            <a:r>
              <a:rPr lang="en-US" altLang="zh-CN" dirty="0"/>
              <a:t>2011</a:t>
            </a:r>
            <a:r>
              <a:rPr lang="zh-CN" altLang="en-US" dirty="0"/>
              <a:t>年，他一直担任位于密歇根州的火星山教会（</a:t>
            </a:r>
            <a:r>
              <a:rPr lang="en-US" altLang="zh-CN" dirty="0"/>
              <a:t>Mars Hill Church</a:t>
            </a:r>
            <a:r>
              <a:rPr lang="zh-CN" altLang="en-US" dirty="0"/>
              <a:t>）的牧师，这是美国增长最快的教会之一。</a:t>
            </a:r>
            <a:r>
              <a:rPr lang="en-US" altLang="zh-CN" dirty="0"/>
              <a:t>2011</a:t>
            </a:r>
            <a:r>
              <a:rPr lang="zh-CN" altLang="en-US" dirty="0"/>
              <a:t>年，</a:t>
            </a:r>
            <a:r>
              <a:rPr lang="en-US" altLang="zh-CN" dirty="0"/>
              <a:t>《</a:t>
            </a:r>
            <a:r>
              <a:rPr lang="zh-CN" altLang="en-US" dirty="0"/>
              <a:t>时代</a:t>
            </a:r>
            <a:r>
              <a:rPr lang="en-US" altLang="zh-CN" dirty="0"/>
              <a:t>》</a:t>
            </a:r>
            <a:r>
              <a:rPr lang="zh-CN" altLang="en-US" dirty="0"/>
              <a:t>杂志将贝尔列入其“全球</a:t>
            </a:r>
            <a:r>
              <a:rPr lang="en-US" altLang="zh-CN" dirty="0"/>
              <a:t>100</a:t>
            </a:r>
            <a:r>
              <a:rPr lang="zh-CN" altLang="en-US" dirty="0"/>
              <a:t>位最具影响力人物”榜单。就在同一年，他写了</a:t>
            </a:r>
            <a:r>
              <a:rPr lang="en-US" altLang="zh-CN" dirty="0"/>
              <a:t>《</a:t>
            </a:r>
            <a:r>
              <a:rPr lang="zh-CN" altLang="en-US" dirty="0"/>
              <a:t>爱赢：一本关于天堂、地狱和每个曾经活过的人的命运的书</a:t>
            </a:r>
            <a:r>
              <a:rPr lang="en-US" altLang="zh-CN" dirty="0"/>
              <a:t>》</a:t>
            </a:r>
            <a:r>
              <a:rPr lang="zh-CN" altLang="en-US" dirty="0"/>
              <a:t>（</a:t>
            </a:r>
            <a:r>
              <a:rPr lang="en-US" altLang="zh-CN" dirty="0"/>
              <a:t>Love Wins: A Book About Heaven, Hell and the Fate of Every Person Who Ever Lived</a:t>
            </a:r>
            <a:r>
              <a:rPr lang="zh-CN" altLang="en-US" dirty="0"/>
              <a:t>）。他在这本书中讲了些什么？</a:t>
            </a:r>
          </a:p>
          <a:p>
            <a:r>
              <a:rPr lang="zh-CN" altLang="en-US" b="1" dirty="0"/>
              <a:t>“罗布</a:t>
            </a:r>
            <a:r>
              <a:rPr lang="en-US" altLang="zh-CN" b="1" dirty="0"/>
              <a:t>·</a:t>
            </a:r>
            <a:r>
              <a:rPr lang="zh-CN" altLang="en-US" b="1" dirty="0"/>
              <a:t>贝尔”</a:t>
            </a:r>
            <a:endParaRPr lang="zh-CN" altLang="en-US" dirty="0"/>
          </a:p>
          <a:p>
            <a:r>
              <a:rPr lang="zh-CN" altLang="en-US" b="1" dirty="0"/>
              <a:t>来自维基百科，自由百科全书</a:t>
            </a:r>
            <a:endParaRPr lang="zh-CN" altLang="en-US" dirty="0"/>
          </a:p>
          <a:p>
            <a:r>
              <a:rPr lang="en-US" altLang="zh-CN" b="1" dirty="0"/>
              <a:t>https://</a:t>
            </a:r>
            <a:r>
              <a:rPr lang="en-US" altLang="zh-CN" b="1" dirty="0" err="1"/>
              <a:t>en.wikipedia.org</a:t>
            </a:r>
            <a:r>
              <a:rPr lang="en-US" altLang="zh-CN" b="1" dirty="0"/>
              <a:t>/wiki/</a:t>
            </a:r>
            <a:r>
              <a:rPr lang="en-US" altLang="zh-CN" b="1" dirty="0" err="1"/>
              <a:t>Rob_Bell</a:t>
            </a:r>
            <a:r>
              <a:rPr lang="zh-CN" altLang="en-US" b="1" dirty="0"/>
              <a:t>（访问日期：</a:t>
            </a:r>
            <a:r>
              <a:rPr lang="en-US" altLang="zh-CN" b="1" dirty="0"/>
              <a:t>2019</a:t>
            </a:r>
            <a:r>
              <a:rPr lang="zh-CN" altLang="en-US" b="1" dirty="0"/>
              <a:t>年</a:t>
            </a:r>
            <a:r>
              <a:rPr lang="en-US" altLang="zh-CN" b="1" dirty="0"/>
              <a:t>8</a:t>
            </a:r>
            <a:r>
              <a:rPr lang="zh-CN" altLang="en-US" b="1" dirty="0"/>
              <a:t>月</a:t>
            </a:r>
            <a:r>
              <a:rPr lang="en-US" altLang="zh-CN" b="1" dirty="0"/>
              <a:t>10</a:t>
            </a:r>
            <a:r>
              <a:rPr lang="zh-CN" altLang="en-US" b="1" dirty="0"/>
              <a:t>日）</a:t>
            </a:r>
            <a:endParaRPr lang="zh-CN" altLang="en-US" dirty="0"/>
          </a:p>
          <a:p>
            <a:br>
              <a:rPr lang="zh-CN" altLang="en-US" dirty="0"/>
            </a:br>
            <a:endParaRPr lang="zh-CN" altLang="en-US" dirty="0"/>
          </a:p>
          <a:p>
            <a:r>
              <a:rPr lang="zh-CN" altLang="en-US" dirty="0"/>
              <a:t>贝尔在</a:t>
            </a:r>
            <a:r>
              <a:rPr lang="en-US" altLang="zh-CN" dirty="0"/>
              <a:t>2011</a:t>
            </a:r>
            <a:r>
              <a:rPr lang="zh-CN" altLang="en-US" dirty="0"/>
              <a:t>年</a:t>
            </a:r>
            <a:r>
              <a:rPr lang="en-US" altLang="zh-CN" dirty="0"/>
              <a:t>《</a:t>
            </a:r>
            <a:r>
              <a:rPr lang="zh-CN" altLang="en-US" dirty="0"/>
              <a:t>时代</a:t>
            </a:r>
            <a:r>
              <a:rPr lang="en-US" altLang="zh-CN" dirty="0"/>
              <a:t>100》</a:t>
            </a:r>
            <a:r>
              <a:rPr lang="zh-CN" altLang="en-US" dirty="0"/>
              <a:t>盛会上</a:t>
            </a:r>
          </a:p>
          <a:p>
            <a:r>
              <a:rPr lang="zh-CN" altLang="en-US" dirty="0"/>
              <a:t>罗伯特</a:t>
            </a:r>
            <a:r>
              <a:rPr lang="en-US" altLang="zh-CN" dirty="0"/>
              <a:t>·</a:t>
            </a:r>
            <a:r>
              <a:rPr lang="zh-CN" altLang="en-US" dirty="0"/>
              <a:t>霍尔姆斯</a:t>
            </a:r>
            <a:r>
              <a:rPr lang="en-US" altLang="zh-CN" dirty="0"/>
              <a:t>·“</a:t>
            </a:r>
            <a:r>
              <a:rPr lang="zh-CN" altLang="en-US" dirty="0"/>
              <a:t>罗布”</a:t>
            </a:r>
            <a:r>
              <a:rPr lang="en-US" altLang="zh-CN" dirty="0"/>
              <a:t>·</a:t>
            </a:r>
            <a:r>
              <a:rPr lang="zh-CN" altLang="en-US" dirty="0"/>
              <a:t>贝尔（</a:t>
            </a:r>
            <a:r>
              <a:rPr lang="en-US" altLang="zh-CN" dirty="0"/>
              <a:t>Robert Holmes “Rob” Bell Jr.</a:t>
            </a:r>
            <a:r>
              <a:rPr lang="zh-CN" altLang="en-US" dirty="0"/>
              <a:t>，</a:t>
            </a:r>
            <a:r>
              <a:rPr lang="en-US" altLang="zh-CN" dirty="0"/>
              <a:t>1970</a:t>
            </a:r>
            <a:r>
              <a:rPr lang="zh-CN" altLang="en-US" dirty="0"/>
              <a:t>年</a:t>
            </a:r>
            <a:r>
              <a:rPr lang="en-US" altLang="zh-CN" dirty="0"/>
              <a:t>8</a:t>
            </a:r>
            <a:r>
              <a:rPr lang="zh-CN" altLang="en-US" dirty="0"/>
              <a:t>月</a:t>
            </a:r>
            <a:r>
              <a:rPr lang="en-US" altLang="zh-CN" dirty="0"/>
              <a:t>23</a:t>
            </a:r>
            <a:r>
              <a:rPr lang="zh-CN" altLang="en-US" dirty="0"/>
              <a:t>日生）是一位美国作家、演讲者和前牧师。贝尔是火星山圣经教会（</a:t>
            </a:r>
            <a:r>
              <a:rPr lang="en-US" altLang="zh-CN" dirty="0"/>
              <a:t>Mars Hill Bible Church</a:t>
            </a:r>
            <a:r>
              <a:rPr lang="zh-CN" altLang="en-US" dirty="0"/>
              <a:t>）的创始人，该教会位于密歇根州的格兰德维尔，他一直担任牧师直到</a:t>
            </a:r>
            <a:r>
              <a:rPr lang="en-US" altLang="zh-CN" dirty="0"/>
              <a:t>2012</a:t>
            </a:r>
            <a:r>
              <a:rPr lang="zh-CN" altLang="en-US" dirty="0"/>
              <a:t>年。在他的领导下，火星山教会成为美国增长最快的教会之一。他还是</a:t>
            </a:r>
            <a:r>
              <a:rPr lang="en-US" altLang="zh-CN" dirty="0"/>
              <a:t>《</a:t>
            </a:r>
            <a:r>
              <a:rPr lang="zh-CN" altLang="en-US" dirty="0"/>
              <a:t>纽约时报</a:t>
            </a:r>
            <a:r>
              <a:rPr lang="en-US" altLang="zh-CN" dirty="0"/>
              <a:t>》</a:t>
            </a:r>
            <a:r>
              <a:rPr lang="zh-CN" altLang="en-US" dirty="0"/>
              <a:t>畅销书</a:t>
            </a:r>
            <a:r>
              <a:rPr lang="en-US" altLang="zh-CN" dirty="0"/>
              <a:t>《</a:t>
            </a:r>
            <a:r>
              <a:rPr lang="zh-CN" altLang="en-US" dirty="0"/>
              <a:t>爱赢</a:t>
            </a:r>
            <a:r>
              <a:rPr lang="en-US" altLang="zh-CN" dirty="0"/>
              <a:t>》</a:t>
            </a:r>
            <a:r>
              <a:rPr lang="zh-CN" altLang="en-US" dirty="0"/>
              <a:t>的作者，并且是名为</a:t>
            </a:r>
            <a:r>
              <a:rPr lang="en-US" altLang="zh-CN" dirty="0"/>
              <a:t>NOOMA</a:t>
            </a:r>
            <a:r>
              <a:rPr lang="zh-CN" altLang="en-US" dirty="0"/>
              <a:t>的灵修短片系列的编剧和旁白。</a:t>
            </a:r>
            <a:r>
              <a:rPr lang="en-US" altLang="zh-CN" dirty="0"/>
              <a:t>2011</a:t>
            </a:r>
            <a:r>
              <a:rPr lang="zh-CN" altLang="en-US" dirty="0"/>
              <a:t>年，</a:t>
            </a:r>
            <a:r>
              <a:rPr lang="en-US" altLang="zh-CN" dirty="0"/>
              <a:t>《</a:t>
            </a:r>
            <a:r>
              <a:rPr lang="zh-CN" altLang="en-US" dirty="0"/>
              <a:t>时代</a:t>
            </a:r>
            <a:r>
              <a:rPr lang="en-US" altLang="zh-CN" dirty="0"/>
              <a:t>》</a:t>
            </a:r>
            <a:r>
              <a:rPr lang="zh-CN" altLang="en-US" dirty="0"/>
              <a:t>杂志将贝尔列入“</a:t>
            </a:r>
            <a:r>
              <a:rPr lang="en-US" altLang="zh-CN" dirty="0"/>
              <a:t>2011</a:t>
            </a:r>
            <a:r>
              <a:rPr lang="zh-CN" altLang="en-US" dirty="0"/>
              <a:t>年全球</a:t>
            </a:r>
            <a:r>
              <a:rPr lang="en-US" altLang="zh-CN" dirty="0"/>
              <a:t>100</a:t>
            </a:r>
            <a:r>
              <a:rPr lang="zh-CN" altLang="en-US" dirty="0"/>
              <a:t>位最具影响力人物”名单。此后，他成为一名自由作家和演讲者，参加各种脱口秀节目和全国巡回演讲，讨论与灵性和领导力相关的话题。他还主持了一档受欢迎的播客节目</a:t>
            </a:r>
            <a:r>
              <a:rPr lang="en-US" altLang="zh-CN" dirty="0"/>
              <a:t>《The </a:t>
            </a:r>
            <a:r>
              <a:rPr lang="en-US" altLang="zh-CN" dirty="0" err="1"/>
              <a:t>Robcast</a:t>
            </a:r>
            <a:r>
              <a:rPr lang="en-US" altLang="zh-CN" dirty="0"/>
              <a:t>》</a:t>
            </a:r>
            <a:r>
              <a:rPr lang="zh-CN" altLang="en-US" dirty="0"/>
              <a:t>。</a:t>
            </a:r>
            <a:r>
              <a:rPr lang="en-US" altLang="zh-CN" dirty="0"/>
              <a:t>2018</a:t>
            </a:r>
            <a:r>
              <a:rPr lang="zh-CN" altLang="en-US" dirty="0"/>
              <a:t>年，一部名为</a:t>
            </a:r>
            <a:r>
              <a:rPr lang="en-US" altLang="zh-CN" dirty="0"/>
              <a:t>《</a:t>
            </a:r>
            <a:r>
              <a:rPr lang="zh-CN" altLang="en-US" dirty="0"/>
              <a:t>异端</a:t>
            </a:r>
            <a:r>
              <a:rPr lang="en-US" altLang="zh-CN" dirty="0"/>
              <a:t>》</a:t>
            </a:r>
            <a:r>
              <a:rPr lang="zh-CN" altLang="en-US" dirty="0"/>
              <a:t>（</a:t>
            </a:r>
            <a:r>
              <a:rPr lang="en-US" altLang="zh-CN" dirty="0"/>
              <a:t>The Heretic</a:t>
            </a:r>
            <a:r>
              <a:rPr lang="zh-CN" altLang="en-US" dirty="0"/>
              <a:t>）的关于贝尔的纪录片上映。</a:t>
            </a:r>
            <a:r>
              <a:rPr lang="en-US" altLang="zh-CN" dirty="0"/>
              <a:t>[1]</a:t>
            </a:r>
          </a:p>
          <a:p>
            <a:br>
              <a:rPr lang="en-US" altLang="zh-CN" dirty="0"/>
            </a:br>
            <a:endParaRPr lang="en-US" altLang="zh-CN" dirty="0"/>
          </a:p>
          <a:p>
            <a:r>
              <a:rPr lang="zh-CN" altLang="en-US" b="1" dirty="0"/>
              <a:t>内容：</a:t>
            </a:r>
            <a:endParaRPr lang="zh-CN" altLang="en-US" dirty="0"/>
          </a:p>
          <a:p>
            <a:r>
              <a:rPr lang="en-US" altLang="zh-CN" dirty="0"/>
              <a:t>1. </a:t>
            </a:r>
            <a:r>
              <a:rPr lang="zh-CN" altLang="en-US" dirty="0"/>
              <a:t>个人简介</a:t>
            </a:r>
          </a:p>
          <a:p>
            <a:r>
              <a:rPr lang="en-US" altLang="zh-CN" dirty="0"/>
              <a:t>1.1 </a:t>
            </a:r>
            <a:r>
              <a:rPr lang="zh-CN" altLang="en-US" dirty="0"/>
              <a:t>教育和事工</a:t>
            </a:r>
          </a:p>
          <a:p>
            <a:r>
              <a:rPr lang="en-US" altLang="zh-CN" dirty="0"/>
              <a:t>1.2 </a:t>
            </a:r>
            <a:r>
              <a:rPr lang="zh-CN" altLang="en-US" dirty="0"/>
              <a:t>火星山圣经教会</a:t>
            </a:r>
          </a:p>
          <a:p>
            <a:r>
              <a:rPr lang="en-US" altLang="zh-CN" dirty="0"/>
              <a:t>1.3 </a:t>
            </a:r>
            <a:r>
              <a:rPr lang="zh-CN" altLang="en-US" dirty="0"/>
              <a:t>其他项目</a:t>
            </a:r>
          </a:p>
          <a:p>
            <a:r>
              <a:rPr lang="en-US" altLang="zh-CN" dirty="0"/>
              <a:t>1.4 </a:t>
            </a:r>
            <a:r>
              <a:rPr lang="zh-CN" altLang="en-US" dirty="0"/>
              <a:t>电视节目</a:t>
            </a:r>
          </a:p>
          <a:p>
            <a:r>
              <a:rPr lang="en-US" altLang="zh-CN" dirty="0"/>
              <a:t>2. </a:t>
            </a:r>
            <a:r>
              <a:rPr lang="zh-CN" altLang="en-US" dirty="0"/>
              <a:t>信仰</a:t>
            </a:r>
          </a:p>
          <a:p>
            <a:r>
              <a:rPr lang="en-US" altLang="zh-CN" dirty="0"/>
              <a:t>3. </a:t>
            </a:r>
            <a:r>
              <a:rPr lang="zh-CN" altLang="en-US" dirty="0"/>
              <a:t>出版物</a:t>
            </a:r>
          </a:p>
          <a:p>
            <a:r>
              <a:rPr lang="en-US" altLang="zh-CN" dirty="0"/>
              <a:t>4. </a:t>
            </a:r>
            <a:r>
              <a:rPr lang="zh-CN" altLang="en-US" dirty="0"/>
              <a:t>参考文献</a:t>
            </a:r>
          </a:p>
          <a:p>
            <a:r>
              <a:rPr lang="en-US" altLang="zh-CN" dirty="0"/>
              <a:t>5. </a:t>
            </a:r>
            <a:r>
              <a:rPr lang="zh-CN" altLang="en-US" dirty="0"/>
              <a:t>外部链接</a:t>
            </a:r>
          </a:p>
          <a:p>
            <a:br>
              <a:rPr lang="zh-CN" altLang="en-US" dirty="0"/>
            </a:br>
            <a:endParaRPr lang="zh-CN" altLang="en-US" dirty="0"/>
          </a:p>
          <a:p>
            <a:r>
              <a:rPr lang="zh-CN" altLang="en-US" b="1" dirty="0"/>
              <a:t>个人简介</a:t>
            </a:r>
            <a:endParaRPr lang="zh-CN" altLang="en-US" dirty="0"/>
          </a:p>
          <a:p>
            <a:r>
              <a:rPr lang="zh-CN" altLang="en-US" dirty="0"/>
              <a:t>贝尔是美国地区法院法官罗伯特</a:t>
            </a:r>
            <a:r>
              <a:rPr lang="en-US" altLang="zh-CN" dirty="0"/>
              <a:t>·</a:t>
            </a:r>
            <a:r>
              <a:rPr lang="zh-CN" altLang="en-US" dirty="0"/>
              <a:t>霍尔姆斯</a:t>
            </a:r>
            <a:r>
              <a:rPr lang="en-US" altLang="zh-CN" dirty="0"/>
              <a:t>·</a:t>
            </a:r>
            <a:r>
              <a:rPr lang="zh-CN" altLang="en-US" dirty="0"/>
              <a:t>贝尔（</a:t>
            </a:r>
            <a:r>
              <a:rPr lang="en-US" altLang="zh-CN" dirty="0"/>
              <a:t>Robert Holmes Bell</a:t>
            </a:r>
            <a:r>
              <a:rPr lang="zh-CN" altLang="en-US" dirty="0"/>
              <a:t>）的儿子，后者由罗纳德</a:t>
            </a:r>
            <a:r>
              <a:rPr lang="en-US" altLang="zh-CN" dirty="0"/>
              <a:t>·</a:t>
            </a:r>
            <a:r>
              <a:rPr lang="zh-CN" altLang="en-US" dirty="0"/>
              <a:t>里根总统任命担任联邦法官。</a:t>
            </a:r>
            <a:r>
              <a:rPr lang="en-US" altLang="zh-CN" dirty="0"/>
              <a:t>[2][3]</a:t>
            </a:r>
          </a:p>
          <a:p>
            <a:r>
              <a:rPr lang="zh-CN" altLang="en-US" dirty="0"/>
              <a:t>贝尔高中毕业后进入伊利诺伊州的惠顿学院学习。在惠顿学院，他和</a:t>
            </a:r>
            <a:r>
              <a:rPr lang="en-US" altLang="zh-CN" dirty="0"/>
              <a:t>All Star United</a:t>
            </a:r>
            <a:r>
              <a:rPr lang="zh-CN" altLang="en-US" dirty="0"/>
              <a:t>乐队的伊恩</a:t>
            </a:r>
            <a:r>
              <a:rPr lang="en-US" altLang="zh-CN" dirty="0"/>
              <a:t>·</a:t>
            </a:r>
            <a:r>
              <a:rPr lang="zh-CN" altLang="en-US" dirty="0"/>
              <a:t>埃斯基林（</a:t>
            </a:r>
            <a:r>
              <a:rPr lang="en-US" altLang="zh-CN" dirty="0"/>
              <a:t>Ian </a:t>
            </a:r>
            <a:r>
              <a:rPr lang="en-US" altLang="zh-CN" dirty="0" err="1"/>
              <a:t>Eskelin</a:t>
            </a:r>
            <a:r>
              <a:rPr lang="zh-CN" altLang="en-US" dirty="0"/>
              <a:t>）同住一间宿舍。他与朋友戴夫</a:t>
            </a:r>
            <a:r>
              <a:rPr lang="en-US" altLang="zh-CN" dirty="0"/>
              <a:t>·</a:t>
            </a:r>
            <a:r>
              <a:rPr lang="zh-CN" altLang="en-US" dirty="0"/>
              <a:t>霍克（</a:t>
            </a:r>
            <a:r>
              <a:rPr lang="en-US" altLang="zh-CN" dirty="0"/>
              <a:t>Dave </a:t>
            </a:r>
            <a:r>
              <a:rPr lang="en-US" altLang="zh-CN" dirty="0" err="1"/>
              <a:t>Houk</a:t>
            </a:r>
            <a:r>
              <a:rPr lang="zh-CN" altLang="en-US" dirty="0"/>
              <a:t>）、布赖恩</a:t>
            </a:r>
            <a:r>
              <a:rPr lang="en-US" altLang="zh-CN" dirty="0"/>
              <a:t>·</a:t>
            </a:r>
            <a:r>
              <a:rPr lang="zh-CN" altLang="en-US" dirty="0"/>
              <a:t>埃里克森（</a:t>
            </a:r>
            <a:r>
              <a:rPr lang="en-US" altLang="zh-CN" dirty="0"/>
              <a:t>Brian Erickson</a:t>
            </a:r>
            <a:r>
              <a:rPr lang="zh-CN" altLang="en-US" dirty="0"/>
              <a:t>）、史蒂夫</a:t>
            </a:r>
            <a:r>
              <a:rPr lang="en-US" altLang="zh-CN" dirty="0"/>
              <a:t>·</a:t>
            </a:r>
            <a:r>
              <a:rPr lang="zh-CN" altLang="en-US" dirty="0"/>
              <a:t>胡伯（</a:t>
            </a:r>
            <a:r>
              <a:rPr lang="en-US" altLang="zh-CN" dirty="0"/>
              <a:t>Steve Huber</a:t>
            </a:r>
            <a:r>
              <a:rPr lang="zh-CN" altLang="en-US" dirty="0"/>
              <a:t>）和克里斯</a:t>
            </a:r>
            <a:r>
              <a:rPr lang="en-US" altLang="zh-CN" dirty="0"/>
              <a:t>·</a:t>
            </a:r>
            <a:r>
              <a:rPr lang="zh-CN" altLang="en-US" dirty="0"/>
              <a:t>法尔（</a:t>
            </a:r>
            <a:r>
              <a:rPr lang="en-US" altLang="zh-CN" dirty="0"/>
              <a:t>Chris Fall</a:t>
            </a:r>
            <a:r>
              <a:rPr lang="zh-CN" altLang="en-US" dirty="0"/>
              <a:t>）组成了独立摇滚乐队“</a:t>
            </a:r>
            <a:r>
              <a:rPr lang="en-US" altLang="zh-CN" dirty="0"/>
              <a:t>_ton bundle”</a:t>
            </a:r>
            <a:r>
              <a:rPr lang="zh-CN" altLang="en-US" dirty="0"/>
              <a:t>，该乐队的风格类似于</a:t>
            </a:r>
            <a:r>
              <a:rPr lang="en-US" altLang="zh-CN" dirty="0"/>
              <a:t>R.E.M.</a:t>
            </a:r>
            <a:r>
              <a:rPr lang="zh-CN" altLang="en-US" dirty="0"/>
              <a:t>和</a:t>
            </a:r>
            <a:r>
              <a:rPr lang="en-US" altLang="zh-CN" dirty="0"/>
              <a:t>Talking Heads</a:t>
            </a:r>
            <a:r>
              <a:rPr lang="zh-CN" altLang="en-US" dirty="0"/>
              <a:t>等乐队。在这段时间内，“</a:t>
            </a:r>
            <a:r>
              <a:rPr lang="en-US" altLang="zh-CN" dirty="0"/>
              <a:t>_ton bundle”</a:t>
            </a:r>
            <a:r>
              <a:rPr lang="zh-CN" altLang="en-US" dirty="0"/>
              <a:t>创作了歌曲</a:t>
            </a:r>
            <a:r>
              <a:rPr lang="en-US" altLang="zh-CN" dirty="0"/>
              <a:t>《Velvet Elvis》</a:t>
            </a:r>
            <a:r>
              <a:rPr lang="zh-CN" altLang="en-US" dirty="0"/>
              <a:t>，其灵感来自于贝尔在其第一本书</a:t>
            </a:r>
            <a:r>
              <a:rPr lang="en-US" altLang="zh-CN" dirty="0"/>
              <a:t>《Velvet Elvis: Repainting the Christian Faith》</a:t>
            </a:r>
            <a:r>
              <a:rPr lang="zh-CN" altLang="en-US" dirty="0"/>
              <a:t>中使用的同一幅“天鹅绒耶稣”画作。惠顿学院也是贝尔遇见妻子克里斯汀的地方。虽然“</a:t>
            </a:r>
            <a:r>
              <a:rPr lang="en-US" altLang="zh-CN" dirty="0"/>
              <a:t>_ton bundle”</a:t>
            </a:r>
            <a:r>
              <a:rPr lang="zh-CN" altLang="en-US" dirty="0"/>
              <a:t>开始在当地获得一定的知名度，并受邀在大型活动中表演，但由于贝尔患上了病毒性脑膜炎，这些计划被迫取消。</a:t>
            </a:r>
            <a:r>
              <a:rPr lang="en-US" altLang="zh-CN" dirty="0"/>
              <a:t>[5]</a:t>
            </a:r>
          </a:p>
          <a:p>
            <a:r>
              <a:rPr lang="zh-CN" altLang="en-US" dirty="0"/>
              <a:t>贝尔于</a:t>
            </a:r>
            <a:r>
              <a:rPr lang="en-US" altLang="zh-CN" dirty="0"/>
              <a:t>1992</a:t>
            </a:r>
            <a:r>
              <a:rPr lang="zh-CN" altLang="en-US" dirty="0"/>
              <a:t>年获得了惠顿学院的学士学位，并在大学的</a:t>
            </a:r>
            <a:r>
              <a:rPr lang="en-US" altLang="zh-CN" dirty="0"/>
              <a:t>Honey Rock Camp</a:t>
            </a:r>
            <a:r>
              <a:rPr lang="zh-CN" altLang="en-US" dirty="0"/>
              <a:t>担任水上滑雪教练，每周工资约</a:t>
            </a:r>
            <a:r>
              <a:rPr lang="en-US" altLang="zh-CN" dirty="0"/>
              <a:t>30</a:t>
            </a:r>
            <a:r>
              <a:rPr lang="zh-CN" altLang="en-US" dirty="0"/>
              <a:t>美元。在此期间，由于找不到牧师，他主动提出为夏令营的辅导员传讲基督教信息，并讲述了关于休息的主题，后来有几个人找他，告诉他他应该追求教书的职业。</a:t>
            </a:r>
          </a:p>
          <a:p>
            <a:r>
              <a:rPr lang="zh-CN" altLang="en-US" dirty="0"/>
              <a:t>贝尔随后搬到加利福尼亚州的帕萨迪纳，决定追随自己的教学呼召，并获得了富勒神学院的神学硕士学位。贝尔曾表示，他在讲道课程中成绩并不理想，因为他总是试图用创新的方式来传达自己的思想。在富勒神学院期间，他曾在湖大道教会担任青少年实习牧师。尽管如此，他有时还是会去加利福尼亚州鹰岩的基督教集会，这促使他和妻子开始思考如何呈现一种新型的教会风格。</a:t>
            </a:r>
          </a:p>
          <a:p>
            <a:r>
              <a:rPr lang="en-US" altLang="zh-CN" dirty="0"/>
              <a:t>1995</a:t>
            </a:r>
            <a:r>
              <a:rPr lang="zh-CN" altLang="en-US" dirty="0"/>
              <a:t>至</a:t>
            </a:r>
            <a:r>
              <a:rPr lang="en-US" altLang="zh-CN" dirty="0"/>
              <a:t>1997</a:t>
            </a:r>
            <a:r>
              <a:rPr lang="zh-CN" altLang="en-US" dirty="0"/>
              <a:t>年间，贝尔组成了名为</a:t>
            </a:r>
            <a:r>
              <a:rPr lang="en-US" altLang="zh-CN" dirty="0"/>
              <a:t>Big Fil</a:t>
            </a:r>
            <a:r>
              <a:rPr lang="zh-CN" altLang="en-US" dirty="0"/>
              <a:t>的乐队，并发布了两张专辑，分别为同名专辑和</a:t>
            </a:r>
            <a:r>
              <a:rPr lang="en-US" altLang="zh-CN" dirty="0"/>
              <a:t>《Via De La Shekel》</a:t>
            </a:r>
            <a:r>
              <a:rPr lang="zh-CN" altLang="en-US" dirty="0"/>
              <a:t>。当被问及他们演奏何种风格的音乐时，贝尔通常会回答：“北方福音！”这后来成为第二张专辑中的一首歌的名称。即使</a:t>
            </a:r>
            <a:r>
              <a:rPr lang="en-US" altLang="zh-CN" dirty="0"/>
              <a:t>Big Fil</a:t>
            </a:r>
            <a:r>
              <a:rPr lang="zh-CN" altLang="en-US" dirty="0"/>
              <a:t>停止了演出，贝尔仍然继续从事两项名为</a:t>
            </a:r>
            <a:r>
              <a:rPr lang="en-US" altLang="zh-CN" dirty="0"/>
              <a:t>Uno Dos Tres Communications</a:t>
            </a:r>
            <a:r>
              <a:rPr lang="zh-CN" altLang="en-US" dirty="0"/>
              <a:t>第一和第二卷的项目，两者的音乐风格与</a:t>
            </a:r>
            <a:r>
              <a:rPr lang="en-US" altLang="zh-CN" dirty="0"/>
              <a:t>Big Fil</a:t>
            </a:r>
            <a:r>
              <a:rPr lang="zh-CN" altLang="en-US" dirty="0"/>
              <a:t>相似。</a:t>
            </a:r>
          </a:p>
          <a:p>
            <a:br>
              <a:rPr lang="zh-CN" altLang="en-US" dirty="0"/>
            </a:br>
            <a:endParaRPr lang="zh-CN" altLang="en-US" dirty="0"/>
          </a:p>
          <a:p>
            <a:r>
              <a:rPr lang="zh-CN" altLang="en-US" b="1" dirty="0"/>
              <a:t>火星山圣经教会</a:t>
            </a:r>
            <a:endParaRPr lang="zh-CN" altLang="en-US" dirty="0"/>
          </a:p>
          <a:p>
            <a:r>
              <a:rPr lang="zh-CN" altLang="en-US" dirty="0"/>
              <a:t>贝尔和妻子从加利福尼亚州搬到格兰德拉皮兹，以便靠近家人，并受邀向牧师艾德</a:t>
            </a:r>
            <a:r>
              <a:rPr lang="en-US" altLang="zh-CN" dirty="0"/>
              <a:t>·</a:t>
            </a:r>
            <a:r>
              <a:rPr lang="zh-CN" altLang="en-US" dirty="0"/>
              <a:t>多布森（</a:t>
            </a:r>
            <a:r>
              <a:rPr lang="en-US" altLang="zh-CN" dirty="0"/>
              <a:t>Ed Dobson</a:t>
            </a:r>
            <a:r>
              <a:rPr lang="zh-CN" altLang="en-US" dirty="0"/>
              <a:t>）学习。他负责加利福尼亚州圣地亚哥教会星期六晚上的讲道工作。贝尔宣布，他将开始自己的新事业，并称之为“火星山”，以此纪念保罗在希腊的一个地点，他曾在此对一群人说：“我走遍你们的城市，仔细观察你们的神像，甚至找到一个写着‘未知神’的祭坛。你们所敬拜的，虽然是未知的，我现在要向你们宣讲。”</a:t>
            </a:r>
            <a:r>
              <a:rPr lang="en-US" altLang="zh-CN" dirty="0"/>
              <a:t>[6]</a:t>
            </a:r>
          </a:p>
          <a:p>
            <a:r>
              <a:rPr lang="en-US" altLang="zh-CN" dirty="0"/>
              <a:t>1999</a:t>
            </a:r>
            <a:r>
              <a:rPr lang="zh-CN" altLang="en-US" dirty="0"/>
              <a:t>年</a:t>
            </a:r>
            <a:r>
              <a:rPr lang="en-US" altLang="zh-CN" dirty="0"/>
              <a:t>2</a:t>
            </a:r>
            <a:r>
              <a:rPr lang="zh-CN" altLang="en-US" dirty="0"/>
              <a:t>月，贝尔创办了火星山圣经教会，最初教会在密歇根州怀俄明市的一所学校体育馆里举行聚会。一年后，教会获得了位于密歇根州格兰德维尔的一家购物中心，并购买了周围的土地。</a:t>
            </a:r>
            <a:r>
              <a:rPr lang="en-US" altLang="zh-CN" dirty="0"/>
              <a:t>2000</a:t>
            </a:r>
            <a:r>
              <a:rPr lang="zh-CN" altLang="en-US" dirty="0"/>
              <a:t>年</a:t>
            </a:r>
            <a:r>
              <a:rPr lang="en-US" altLang="zh-CN" dirty="0"/>
              <a:t>7</a:t>
            </a:r>
            <a:r>
              <a:rPr lang="zh-CN" altLang="en-US" dirty="0"/>
              <a:t>月，拥有</a:t>
            </a:r>
            <a:r>
              <a:rPr lang="en-US" altLang="zh-CN" dirty="0"/>
              <a:t>3500</a:t>
            </a:r>
            <a:r>
              <a:rPr lang="zh-CN" altLang="en-US" dirty="0"/>
              <a:t>个“灰椅子”的教堂设施正式开放。到</a:t>
            </a:r>
            <a:r>
              <a:rPr lang="en-US" altLang="zh-CN" dirty="0"/>
              <a:t>2005</a:t>
            </a:r>
            <a:r>
              <a:rPr lang="zh-CN" altLang="en-US" dirty="0"/>
              <a:t>年，教会的周日两场聚会的参与人数大约为</a:t>
            </a:r>
            <a:r>
              <a:rPr lang="en-US" altLang="zh-CN" dirty="0"/>
              <a:t>11,000</a:t>
            </a:r>
            <a:r>
              <a:rPr lang="zh-CN" altLang="en-US" dirty="0"/>
              <a:t>人。</a:t>
            </a:r>
            <a:r>
              <a:rPr lang="en-US" altLang="zh-CN" dirty="0"/>
              <a:t>[7] </a:t>
            </a:r>
            <a:r>
              <a:rPr lang="zh-CN" altLang="en-US" dirty="0"/>
              <a:t>截至</a:t>
            </a:r>
            <a:r>
              <a:rPr lang="en-US" altLang="zh-CN" dirty="0"/>
              <a:t>2011</a:t>
            </a:r>
            <a:r>
              <a:rPr lang="zh-CN" altLang="en-US" dirty="0"/>
              <a:t>年</a:t>
            </a:r>
            <a:r>
              <a:rPr lang="en-US" altLang="zh-CN" dirty="0"/>
              <a:t>3</a:t>
            </a:r>
            <a:r>
              <a:rPr lang="zh-CN" altLang="en-US" dirty="0"/>
              <a:t>月，周日的出席人数在</a:t>
            </a:r>
            <a:r>
              <a:rPr lang="en-US" altLang="zh-CN" dirty="0"/>
              <a:t>8,000</a:t>
            </a:r>
            <a:r>
              <a:rPr lang="zh-CN" altLang="en-US" dirty="0"/>
              <a:t>到</a:t>
            </a:r>
            <a:r>
              <a:rPr lang="en-US" altLang="zh-CN" dirty="0"/>
              <a:t>10,000</a:t>
            </a:r>
            <a:r>
              <a:rPr lang="zh-CN" altLang="en-US" dirty="0"/>
              <a:t>人之间。</a:t>
            </a:r>
            <a:r>
              <a:rPr lang="en-US" altLang="zh-CN" dirty="0"/>
              <a:t>[8] </a:t>
            </a:r>
            <a:r>
              <a:rPr lang="zh-CN" altLang="en-US" dirty="0"/>
              <a:t>他的教导启发了流行的“爱赢”车贴，并在服务结束后，教会自由地分发这些贴纸。</a:t>
            </a:r>
            <a:r>
              <a:rPr lang="en-US" altLang="zh-CN" dirty="0"/>
              <a:t>[9]</a:t>
            </a:r>
          </a:p>
          <a:p>
            <a:br>
              <a:rPr lang="en-US" altLang="zh-CN" dirty="0"/>
            </a:br>
            <a:endParaRPr lang="en-US" altLang="zh-CN" dirty="0"/>
          </a:p>
          <a:p>
            <a:r>
              <a:rPr lang="zh-CN" altLang="en-US" dirty="0"/>
              <a:t>贝尔为保持生活的平衡，保持了每周五为个人安息日，不允许任何电子通信，所有牧师职务也交给了其他火星山教会的牧师。</a:t>
            </a:r>
            <a:r>
              <a:rPr lang="en-US" altLang="zh-CN" dirty="0"/>
              <a:t>[10]</a:t>
            </a:r>
          </a:p>
          <a:p>
            <a:br>
              <a:rPr lang="en-US" altLang="zh-CN" dirty="0"/>
            </a:br>
            <a:endParaRPr lang="en-US" altLang="zh-CN" dirty="0"/>
          </a:p>
          <a:p>
            <a:r>
              <a:rPr lang="zh-CN" altLang="en-US" b="1" dirty="0"/>
              <a:t>信仰</a:t>
            </a:r>
            <a:endParaRPr lang="zh-CN" altLang="en-US" dirty="0"/>
          </a:p>
          <a:p>
            <a:r>
              <a:rPr lang="zh-CN" altLang="en-US" dirty="0"/>
              <a:t>在他的著作中，贝尔表示：“我认同任何宗教体系中的真理，如果它是真的，那就属于上帝。”</a:t>
            </a:r>
            <a:r>
              <a:rPr lang="en-US" altLang="zh-CN" dirty="0"/>
              <a:t>[28]</a:t>
            </a:r>
          </a:p>
          <a:p>
            <a:r>
              <a:rPr lang="zh-CN" altLang="en-US" dirty="0"/>
              <a:t>贝尔表示：“这不仅仅是用新方法传递同样的老消息。我们正在重新发现基督教作为一种东方宗教，一种生活方式。信仰的法律隐喻并不能提供一种生活方式。我们在那些教会长大，那里的人知道九段‘我们为什么不讲方言’的经文，但从未体验过上帝那种压倒一切的临在。”</a:t>
            </a:r>
            <a:r>
              <a:rPr lang="en-US" altLang="zh-CN" dirty="0"/>
              <a:t>[9]</a:t>
            </a:r>
          </a:p>
          <a:p>
            <a:br>
              <a:rPr lang="en-US" altLang="zh-CN" dirty="0"/>
            </a:br>
            <a:endParaRPr lang="en-US" altLang="zh-CN" dirty="0"/>
          </a:p>
          <a:p>
            <a:r>
              <a:rPr lang="zh-CN" altLang="en-US" dirty="0"/>
              <a:t>贝尔的书</a:t>
            </a:r>
            <a:r>
              <a:rPr lang="en-US" altLang="zh-CN" dirty="0"/>
              <a:t>《</a:t>
            </a:r>
            <a:r>
              <a:rPr lang="zh-CN" altLang="en-US" dirty="0"/>
              <a:t>爱赢</a:t>
            </a:r>
            <a:r>
              <a:rPr lang="en-US" altLang="zh-CN" dirty="0"/>
              <a:t>》</a:t>
            </a:r>
            <a:r>
              <a:rPr lang="zh-CN" altLang="en-US" dirty="0"/>
              <a:t>在福音派社群中引起了巨大的争议。争议成为</a:t>
            </a:r>
            <a:r>
              <a:rPr lang="en-US" altLang="zh-CN" dirty="0"/>
              <a:t>《</a:t>
            </a:r>
            <a:r>
              <a:rPr lang="zh-CN" altLang="en-US" dirty="0"/>
              <a:t>时代</a:t>
            </a:r>
            <a:r>
              <a:rPr lang="en-US" altLang="zh-CN" dirty="0"/>
              <a:t>》</a:t>
            </a:r>
            <a:r>
              <a:rPr lang="zh-CN" altLang="en-US" dirty="0"/>
              <a:t>杂志封面故事和</a:t>
            </a:r>
            <a:r>
              <a:rPr lang="en-US" altLang="zh-CN" dirty="0"/>
              <a:t>《</a:t>
            </a:r>
            <a:r>
              <a:rPr lang="zh-CN" altLang="en-US" dirty="0"/>
              <a:t>纽约时报</a:t>
            </a:r>
            <a:r>
              <a:rPr lang="en-US" altLang="zh-CN" dirty="0"/>
              <a:t>》</a:t>
            </a:r>
            <a:r>
              <a:rPr lang="zh-CN" altLang="en-US" dirty="0"/>
              <a:t>专题文章的主题。</a:t>
            </a:r>
            <a:r>
              <a:rPr lang="en-US" altLang="zh-CN" dirty="0"/>
              <a:t>[29][30][31] </a:t>
            </a:r>
            <a:r>
              <a:rPr lang="zh-CN" altLang="en-US" dirty="0"/>
              <a:t>在书中，贝尔表示：“许多人已经被清楚地告知，地狱是永恒的、意识的折磨，这一信念是基督信仰的核心真理，拒绝它本质上就是拒绝耶稣。这样的看法是误导的、有毒的，最终破坏了耶稣的爱、和平、宽恕和喜乐的信息的传递，而这些恰恰是我们这个世界急需听到的信息。”在这本书中，贝尔列出了地狱的多种看法，包括普遍和解的观点。尽管他没有选择任何一个看法作为自己的立场，但他表示：“无论人们对</a:t>
            </a:r>
            <a:r>
              <a:rPr lang="en-US" altLang="zh-CN" dirty="0"/>
              <a:t>[</a:t>
            </a:r>
            <a:r>
              <a:rPr lang="zh-CN" altLang="en-US" dirty="0"/>
              <a:t>普遍主义观点</a:t>
            </a:r>
            <a:r>
              <a:rPr lang="en-US" altLang="zh-CN" dirty="0"/>
              <a:t>]</a:t>
            </a:r>
            <a:r>
              <a:rPr lang="zh-CN" altLang="en-US" dirty="0"/>
              <a:t>有何异议，且这些异议很多，但必须承认，这个观点是适当的、恰当的，也是基督徒的观点。”</a:t>
            </a:r>
          </a:p>
          <a:p>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739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says that he is not a universalist, but he writes…</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3"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_______</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endParaRPr lang="en-SG" dirty="0">
              <a:latin typeface="Arial" panose="020B0604020202020204" pitchFamily="34" charset="0"/>
              <a:cs typeface="Arial" panose="020B0604020202020204" pitchFamily="34" charset="0"/>
            </a:endParaRPr>
          </a:p>
          <a:p>
            <a:r>
              <a:rPr lang="zh-CN" altLang="en-US" dirty="0"/>
              <a:t>他说他不是一个普遍主义者，但他在书中写道</a:t>
            </a:r>
            <a:r>
              <a:rPr lang="en-US" altLang="zh-CN" dirty="0"/>
              <a:t>……</a:t>
            </a:r>
          </a:p>
          <a:p>
            <a:r>
              <a:rPr lang="en-US" altLang="zh-CN" dirty="0"/>
              <a:t>“</a:t>
            </a:r>
            <a:r>
              <a:rPr lang="zh-CN" altLang="en-US" dirty="0"/>
              <a:t>在书中，贝尔表示，‘许多人已经被清楚地告知，地狱是永恒的、意识的折磨，这一信念是基督信仰的核心真理，拒绝它本质上就是拒绝耶稣。这是误导的、有毒的，最终会破坏耶稣爱、和平、宽恕和喜乐信息的传递，而这些正是我们这个世界迫切需要听到的信息。’在这本书中，贝尔列出了关于地狱的多种观点，包括普遍和解。尽管他没有选择任何一个观点作为自己的立场，但他表示，‘无论一个人对</a:t>
            </a:r>
            <a:r>
              <a:rPr lang="en-US" altLang="zh-CN" dirty="0"/>
              <a:t>[</a:t>
            </a:r>
            <a:r>
              <a:rPr lang="zh-CN" altLang="en-US" dirty="0"/>
              <a:t>普遍主义观点</a:t>
            </a:r>
            <a:r>
              <a:rPr lang="en-US" altLang="zh-CN" dirty="0"/>
              <a:t>]</a:t>
            </a:r>
            <a:r>
              <a:rPr lang="zh-CN" altLang="en-US" dirty="0"/>
              <a:t>有多少异议，其中有很多，必须承认，渴望这一点是合适的、正当的，也是基督徒的。’”</a:t>
            </a:r>
          </a:p>
          <a:p>
            <a:r>
              <a:rPr lang="zh-CN" altLang="en-US" dirty="0"/>
              <a:t>来自维基百科，自由百科全书</a:t>
            </a:r>
          </a:p>
          <a:p>
            <a:r>
              <a:rPr lang="en-US" altLang="zh-CN" dirty="0"/>
              <a:t>https://</a:t>
            </a:r>
            <a:r>
              <a:rPr lang="en-US" altLang="zh-CN" dirty="0" err="1"/>
              <a:t>en.wikipedia.org</a:t>
            </a:r>
            <a:r>
              <a:rPr lang="en-US" altLang="zh-CN" dirty="0"/>
              <a:t>/wiki/</a:t>
            </a:r>
            <a:r>
              <a:rPr lang="en-US" altLang="zh-CN" dirty="0" err="1"/>
              <a:t>Rob_Bell</a:t>
            </a:r>
            <a:r>
              <a:rPr lang="zh-CN" altLang="en-US" dirty="0"/>
              <a:t>（访问日期：</a:t>
            </a:r>
            <a:r>
              <a:rPr lang="en-US" altLang="zh-CN" dirty="0"/>
              <a:t>2019</a:t>
            </a:r>
            <a:r>
              <a:rPr lang="zh-CN" altLang="en-US" dirty="0"/>
              <a:t>年</a:t>
            </a:r>
            <a:r>
              <a:rPr lang="en-US" altLang="zh-CN" dirty="0"/>
              <a:t>8</a:t>
            </a:r>
            <a:r>
              <a:rPr lang="zh-CN" altLang="en-US" dirty="0"/>
              <a:t>月</a:t>
            </a:r>
            <a:r>
              <a:rPr lang="en-US" altLang="zh-CN" dirty="0"/>
              <a:t>10</a:t>
            </a:r>
            <a:r>
              <a:rPr lang="zh-CN" altLang="en-US" dirty="0"/>
              <a:t>日）</a:t>
            </a:r>
          </a:p>
          <a:p>
            <a:endParaRPr lang="en-S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413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Along with this nowadays seems to go the apology for what God says about homosexuality.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如今，与此一起出现的似乎是对上帝关于同性恋所说的话的道歉。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981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Bell, of course, has his critics who argue from the Bible that he has abandoned the faith. He left his church in 2011 but has new friends in Oprah Winfrey and other apostates like Joel Osteen.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当然，贝尔有他的批评者，他们根据圣经认为他已经背弃了信仰。他在</a:t>
            </a:r>
            <a:r>
              <a:rPr lang="en-US" altLang="zh-CN" dirty="0"/>
              <a:t>2011</a:t>
            </a:r>
            <a:r>
              <a:rPr lang="zh-CN" altLang="en-US" dirty="0"/>
              <a:t>年离开了他的教会，但如今与奥普拉</a:t>
            </a:r>
            <a:r>
              <a:rPr lang="en-US" altLang="zh-CN" dirty="0"/>
              <a:t>·</a:t>
            </a:r>
            <a:r>
              <a:rPr lang="zh-CN" altLang="en-US" dirty="0"/>
              <a:t>温弗瑞以及其他像乔尔</a:t>
            </a:r>
            <a:r>
              <a:rPr lang="en-US" altLang="zh-CN" dirty="0"/>
              <a:t>·</a:t>
            </a:r>
            <a:r>
              <a:rPr lang="zh-CN" altLang="en-US" dirty="0"/>
              <a:t>奥斯汀这样的叛教者成为了新朋友。</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2962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6935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4020287-7723-40CC-81F6-0DC32CDCCDEF}" type="slidenum">
              <a:rPr lang="en-US" altLang="en-US" sz="1200"/>
              <a:pPr eaLnBrk="1" hangingPunct="1"/>
              <a:t>62</a:t>
            </a:fld>
            <a:endParaRPr lang="en-US" altLang="en-US" sz="1200"/>
          </a:p>
        </p:txBody>
      </p:sp>
      <p:sp>
        <p:nvSpPr>
          <p:cNvPr id="244739" name="Rectangle 2"/>
          <p:cNvSpPr>
            <a:spLocks noGrp="1" noRot="1" noChangeAspect="1" noChangeArrowheads="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47ED18E-260F-4F58-B6C7-B8281A5AA90D}" type="slidenum">
              <a:rPr lang="en-US" altLang="en-US" sz="1200"/>
              <a:pPr eaLnBrk="1" hangingPunct="1"/>
              <a:t>63</a:t>
            </a:fld>
            <a:endParaRPr lang="en-US" altLang="en-US" sz="1200"/>
          </a:p>
        </p:txBody>
      </p:sp>
      <p:sp>
        <p:nvSpPr>
          <p:cNvPr id="246787" name="Rectangle 2"/>
          <p:cNvSpPr>
            <a:spLocks noGrp="1" noRot="1" noChangeAspect="1" noChangeArrowheads="1"/>
          </p:cNvSpPr>
          <p:nvPr>
            <p:ph type="sldImg"/>
          </p:nvPr>
        </p:nvSpPr>
        <p:spPr>
          <a:solidFill>
            <a:srgbClr val="FFFFFF"/>
          </a:solidFill>
          <a:ln/>
        </p:spPr>
      </p:sp>
      <p:sp>
        <p:nvSpPr>
          <p:cNvPr id="2467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02687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718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29908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358338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4F57ACD-AEB6-4091-AE4B-C912A29B0DBA}" type="slidenum">
              <a:rPr lang="en-US" altLang="en-US" sz="1200"/>
              <a:pPr eaLnBrk="1" hangingPunct="1"/>
              <a:t>68</a:t>
            </a:fld>
            <a:endParaRPr lang="en-US" altLang="en-US" sz="120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68B06FF-5578-4985-B6AB-F7ADBDD5B8C8}" type="slidenum">
              <a:rPr lang="en-US" altLang="en-US" sz="1200"/>
              <a:pPr eaLnBrk="1" hangingPunct="1"/>
              <a:t>70</a:t>
            </a:fld>
            <a:endParaRPr lang="en-US" altLang="en-US"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7A71F7-35E4-4E89-993B-F007ACDB2F6F}" type="slidenum">
              <a:rPr lang="en-US" altLang="en-US" sz="1200"/>
              <a:pPr eaLnBrk="1" hangingPunct="1"/>
              <a:t>71</a:t>
            </a:fld>
            <a:endParaRPr lang="en-US" altLang="en-US" sz="120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48C5E4D-556C-4A81-9D9A-65C484D48E19}" type="slidenum">
              <a:rPr lang="en-US" altLang="en-US" sz="1200"/>
              <a:pPr eaLnBrk="1" hangingPunct="1"/>
              <a:t>72</a:t>
            </a:fld>
            <a:endParaRPr lang="en-US" altLang="en-US" sz="1200"/>
          </a:p>
        </p:txBody>
      </p:sp>
      <p:sp>
        <p:nvSpPr>
          <p:cNvPr id="300035" name="Rectangle 2"/>
          <p:cNvSpPr>
            <a:spLocks noGrp="1" noRot="1" noChangeAspect="1" noChangeArrowheads="1"/>
          </p:cNvSpPr>
          <p:nvPr>
            <p:ph type="sldImg"/>
          </p:nvPr>
        </p:nvSpPr>
        <p:spPr>
          <a:solidFill>
            <a:srgbClr val="FFFFFF"/>
          </a:solidFill>
          <a:ln/>
        </p:spPr>
      </p:sp>
      <p:sp>
        <p:nvSpPr>
          <p:cNvPr id="300036"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1784F1-2F1B-924B-BB5A-FE1197F63D05}" type="slidenum">
              <a:rPr lang="en-US" sz="1200" b="1">
                <a:solidFill>
                  <a:srgbClr val="000000"/>
                </a:solidFill>
                <a:latin typeface="Times" charset="0"/>
              </a:rPr>
              <a:pPr eaLnBrk="1" hangingPunct="1"/>
              <a:t>73</a:t>
            </a:fld>
            <a:endParaRPr lang="en-US" sz="1200" b="1">
              <a:solidFill>
                <a:srgbClr val="000000"/>
              </a:solidFill>
              <a:latin typeface="Times"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87BBBD3-2165-4B8A-8BF5-2BE9F56CCADC}" type="slidenum">
              <a:rPr lang="en-US" altLang="en-US" sz="1200"/>
              <a:pPr eaLnBrk="1" hangingPunct="1"/>
              <a:t>74</a:t>
            </a:fld>
            <a:endParaRPr lang="en-US" altLang="en-US" sz="1200"/>
          </a:p>
        </p:txBody>
      </p:sp>
      <p:sp>
        <p:nvSpPr>
          <p:cNvPr id="304131" name="Rectangle 2"/>
          <p:cNvSpPr>
            <a:spLocks noGrp="1" noRot="1" noChangeAspect="1" noChangeArrowheads="1"/>
          </p:cNvSpPr>
          <p:nvPr>
            <p:ph type="sldImg"/>
          </p:nvPr>
        </p:nvSpPr>
        <p:spPr>
          <a:solidFill>
            <a:srgbClr val="FFFFFF"/>
          </a:solidFill>
          <a:ln/>
        </p:spPr>
      </p:sp>
      <p:sp>
        <p:nvSpPr>
          <p:cNvPr id="30413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796446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09B5A68-308A-491B-A43C-6DC71896D42E}" type="slidenum">
              <a:rPr lang="en-US" altLang="en-US" sz="1200"/>
              <a:pPr eaLnBrk="1" hangingPunct="1"/>
              <a:t>75</a:t>
            </a:fld>
            <a:endParaRPr lang="en-US" altLang="en-US" sz="1200"/>
          </a:p>
        </p:txBody>
      </p:sp>
      <p:sp>
        <p:nvSpPr>
          <p:cNvPr id="310275" name="Rectangle 2"/>
          <p:cNvSpPr>
            <a:spLocks noGrp="1" noRot="1" noChangeAspect="1" noChangeArrowheads="1"/>
          </p:cNvSpPr>
          <p:nvPr>
            <p:ph type="sldImg"/>
          </p:nvPr>
        </p:nvSpPr>
        <p:spPr>
          <a:solidFill>
            <a:srgbClr val="FFFFFF"/>
          </a:solidFill>
          <a:ln/>
        </p:spPr>
      </p:sp>
      <p:sp>
        <p:nvSpPr>
          <p:cNvPr id="310276"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51095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77727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65559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80</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81</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83</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Big Bang: heat death (cold, dark universe) or big crunch (collapsing universe)</a:t>
            </a:r>
            <a:r>
              <a:rPr lang="en-SG" dirty="0"/>
              <a:t>? OR…</a:t>
            </a:r>
          </a:p>
          <a:p>
            <a:pPr>
              <a:defRPr/>
            </a:pPr>
            <a:r>
              <a:rPr lang="en-US" dirty="0"/>
              <a:t>Bible: literal heat death and then new heavens and new earth</a:t>
            </a:r>
            <a:r>
              <a:rPr lang="en-SG" dirty="0"/>
              <a:t>?</a:t>
            </a:r>
          </a:p>
          <a:p>
            <a:pPr>
              <a:defRPr/>
            </a:pPr>
            <a:endParaRPr lang="en-SG" dirty="0"/>
          </a:p>
          <a:p>
            <a:r>
              <a:rPr lang="zh-CN" altLang="en-US" dirty="0"/>
              <a:t>大爆炸理论：热寂（冷暗宇宙）或大挤压（宇宙坍缩）？</a:t>
            </a:r>
            <a:r>
              <a:rPr lang="zh-CN" altLang="en-US" b="1" dirty="0"/>
              <a:t>还是</a:t>
            </a:r>
            <a:r>
              <a:rPr lang="en-US" altLang="zh-CN" b="1" dirty="0"/>
              <a:t>……</a:t>
            </a:r>
            <a:br>
              <a:rPr lang="zh-CN" altLang="en-US" dirty="0"/>
            </a:br>
            <a:endParaRPr lang="zh-CN" altLang="en-US" dirty="0"/>
          </a:p>
          <a:p>
            <a:r>
              <a:rPr lang="zh-CN" altLang="en-US" dirty="0"/>
              <a:t>圣经：字面的热寂，随后新的天地？</a:t>
            </a:r>
          </a:p>
          <a:p>
            <a:pPr>
              <a:defRPr/>
            </a:pPr>
            <a:endParaRPr lang="en-US" dirty="0"/>
          </a:p>
        </p:txBody>
      </p:sp>
      <p:sp>
        <p:nvSpPr>
          <p:cNvPr id="4" name="Slide Number Placeholder 3"/>
          <p:cNvSpPr>
            <a:spLocks noGrp="1"/>
          </p:cNvSpPr>
          <p:nvPr>
            <p:ph type="sldNum" sz="quarter" idx="5"/>
          </p:nvPr>
        </p:nvSpPr>
        <p:spPr/>
        <p:txBody>
          <a:bodyPr/>
          <a:lstStyle/>
          <a:p>
            <a:pPr>
              <a:defRPr/>
            </a:pPr>
            <a:fld id="{9877CCF3-8485-8047-B6F6-BC6878A86CA4}" type="slidenum">
              <a:rPr lang="en-US" smtClean="0">
                <a:solidFill>
                  <a:prstClr val="black"/>
                </a:solidFill>
              </a:rPr>
              <a:pPr>
                <a:defRPr/>
              </a:pPr>
              <a:t>84</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E49DC-7E82-B847-873A-E2630069A00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24034" name="Rectangle 2"/>
          <p:cNvSpPr>
            <a:spLocks noGrp="1" noRot="1" noChangeAspect="1" noChangeArrowheads="1" noTextEdit="1"/>
          </p:cNvSpPr>
          <p:nvPr>
            <p:ph type="sldImg"/>
          </p:nvPr>
        </p:nvSpPr>
        <p:spPr>
          <a:ln/>
        </p:spPr>
      </p:sp>
      <p:sp>
        <p:nvSpPr>
          <p:cNvPr id="13240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838819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83592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824506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666885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44BE3-C960-4354-9EE9-3C0B2B3431A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6706640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0970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558371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231885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a:p>
            <a:r>
              <a:rPr lang="zh-CN" altLang="en-US" dirty="0"/>
              <a:t>你可能已经听过很多关于在信仰中成长的信息。</a:t>
            </a:r>
            <a:endParaRPr lang="en-US" dirty="0"/>
          </a:p>
        </p:txBody>
      </p:sp>
    </p:spTree>
    <p:extLst>
      <p:ext uri="{BB962C8B-B14F-4D97-AF65-F5344CB8AC3E}">
        <p14:creationId xmlns:p14="http://schemas.microsoft.com/office/powerpoint/2010/main" val="1781400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000"/>
            </a:schemeClr>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endParaRPr lang="en-US" alt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endParaRPr lang="en-US" alt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fld id="{866B458C-72C4-49D8-B93C-03D904112F0F}" type="slidenum">
              <a:rPr lang="en-US" altLang="en-US"/>
              <a:pPr/>
              <a:t>‹#›</a:t>
            </a:fld>
            <a:endParaRPr lang="en-US" altLang="en-US"/>
          </a:p>
        </p:txBody>
      </p:sp>
    </p:spTree>
    <p:extLst>
      <p:ext uri="{BB962C8B-B14F-4D97-AF65-F5344CB8AC3E}">
        <p14:creationId xmlns:p14="http://schemas.microsoft.com/office/powerpoint/2010/main" val="122861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663AAD7D-403A-40F2-A83A-1616D2E609B8}" type="slidenum">
              <a:rPr lang="en-US" altLang="en-US"/>
              <a:pPr/>
              <a:t>‹#›</a:t>
            </a:fld>
            <a:endParaRPr lang="en-US" altLang="en-US" sz="1400"/>
          </a:p>
        </p:txBody>
      </p:sp>
    </p:spTree>
    <p:extLst>
      <p:ext uri="{BB962C8B-B14F-4D97-AF65-F5344CB8AC3E}">
        <p14:creationId xmlns:p14="http://schemas.microsoft.com/office/powerpoint/2010/main" val="871679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6861F7-9588-C549-8C04-BDE5427F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7514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124457-E6D6-EB4C-AD49-DB998C4C1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7664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399B6C-0705-5C40-9222-BD10D6B1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195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28CE5-35BA-F94E-8278-D2291259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6782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172678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821834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87621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537529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21644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4841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975D64F7-F429-400C-9DC1-A95813BBE42F}" type="slidenum">
              <a:rPr lang="en-US" altLang="en-US"/>
              <a:pPr/>
              <a:t>‹#›</a:t>
            </a:fld>
            <a:endParaRPr lang="en-US" altLang="en-US" sz="1400"/>
          </a:p>
        </p:txBody>
      </p:sp>
    </p:spTree>
    <p:extLst>
      <p:ext uri="{BB962C8B-B14F-4D97-AF65-F5344CB8AC3E}">
        <p14:creationId xmlns:p14="http://schemas.microsoft.com/office/powerpoint/2010/main" val="37270535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0835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64873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04086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38168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008578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77022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018653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167070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794012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9174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3040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6" charset="2"/>
              <a:buNone/>
              <a:defRPr>
                <a:solidFill>
                  <a:schemeClr val="tx2"/>
                </a:solidFill>
              </a:defRPr>
            </a:lvl1pPr>
          </a:lstStyle>
          <a:p>
            <a:r>
              <a:rPr lang="en-US"/>
              <a:t>Click to edit Master subtitle style</a:t>
            </a:r>
          </a:p>
        </p:txBody>
      </p:sp>
      <p:sp>
        <p:nvSpPr>
          <p:cNvPr id="23041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endParaRPr lang="en-US" alt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endParaRPr lang="en-US" alt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fld id="{B15D812B-C539-4E5A-BB26-41CAEB6227A3}" type="slidenum">
              <a:rPr lang="en-US" altLang="en-US"/>
              <a:pPr/>
              <a:t>‹#›</a:t>
            </a:fld>
            <a:endParaRPr lang="en-US" altLang="en-US"/>
          </a:p>
        </p:txBody>
      </p:sp>
    </p:spTree>
    <p:extLst>
      <p:ext uri="{BB962C8B-B14F-4D97-AF65-F5344CB8AC3E}">
        <p14:creationId xmlns:p14="http://schemas.microsoft.com/office/powerpoint/2010/main" val="22775615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274813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2271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57198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422494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41485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582197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378083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952800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59896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88538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082A9B1-F8B2-4D8A-AEBF-B07521E70E30}" type="slidenum">
              <a:rPr lang="en-US" altLang="en-US"/>
              <a:pPr/>
              <a:t>‹#›</a:t>
            </a:fld>
            <a:endParaRPr lang="en-US" altLang="en-US"/>
          </a:p>
        </p:txBody>
      </p:sp>
    </p:spTree>
    <p:extLst>
      <p:ext uri="{BB962C8B-B14F-4D97-AF65-F5344CB8AC3E}">
        <p14:creationId xmlns:p14="http://schemas.microsoft.com/office/powerpoint/2010/main" val="29653922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128628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08457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971145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375351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18893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233392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539749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7818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28691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16270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16F5D8A-20E8-40EE-92CC-839F9C583099}" type="slidenum">
              <a:rPr lang="en-US" altLang="en-US"/>
              <a:pPr/>
              <a:t>‹#›</a:t>
            </a:fld>
            <a:endParaRPr lang="en-US" altLang="en-US"/>
          </a:p>
        </p:txBody>
      </p:sp>
    </p:spTree>
    <p:extLst>
      <p:ext uri="{BB962C8B-B14F-4D97-AF65-F5344CB8AC3E}">
        <p14:creationId xmlns:p14="http://schemas.microsoft.com/office/powerpoint/2010/main" val="42763827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068758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877021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043059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306379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491795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216966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854778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612656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76680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29000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CF24A6B1-63DA-4C23-8513-601249CBC96C}" type="slidenum">
              <a:rPr lang="en-US" altLang="en-US"/>
              <a:pPr/>
              <a:t>‹#›</a:t>
            </a:fld>
            <a:endParaRPr lang="en-US" altLang="en-US"/>
          </a:p>
        </p:txBody>
      </p:sp>
    </p:spTree>
    <p:extLst>
      <p:ext uri="{BB962C8B-B14F-4D97-AF65-F5344CB8AC3E}">
        <p14:creationId xmlns:p14="http://schemas.microsoft.com/office/powerpoint/2010/main" val="17143253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796954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975344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43842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548877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02369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699233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5712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6468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2618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64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C53D691F-EEEF-4D68-9AF2-CA4A95E21EEC}" type="slidenum">
              <a:rPr lang="en-US" altLang="en-US"/>
              <a:pPr/>
              <a:t>‹#›</a:t>
            </a:fld>
            <a:endParaRPr lang="en-US" altLang="en-US"/>
          </a:p>
        </p:txBody>
      </p:sp>
    </p:spTree>
    <p:extLst>
      <p:ext uri="{BB962C8B-B14F-4D97-AF65-F5344CB8AC3E}">
        <p14:creationId xmlns:p14="http://schemas.microsoft.com/office/powerpoint/2010/main" val="26322585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3701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8518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35181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3072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2094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1954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1891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223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3517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42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32841517-8DD0-4CD4-BE80-27A7C76407DE}" type="slidenum">
              <a:rPr lang="en-US" altLang="en-US"/>
              <a:pPr/>
              <a:t>‹#›</a:t>
            </a:fld>
            <a:endParaRPr lang="en-US" altLang="en-US"/>
          </a:p>
        </p:txBody>
      </p:sp>
    </p:spTree>
    <p:extLst>
      <p:ext uri="{BB962C8B-B14F-4D97-AF65-F5344CB8AC3E}">
        <p14:creationId xmlns:p14="http://schemas.microsoft.com/office/powerpoint/2010/main" val="29511847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0539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33829385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35506656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759942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15575026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2106061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41955741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16538949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27608797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2491004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39507255-663A-49CB-8BFB-5C40CB48FC72}" type="slidenum">
              <a:rPr lang="en-US" altLang="en-US"/>
              <a:pPr/>
              <a:t>‹#›</a:t>
            </a:fld>
            <a:endParaRPr lang="en-US" altLang="en-US"/>
          </a:p>
        </p:txBody>
      </p:sp>
    </p:spTree>
    <p:extLst>
      <p:ext uri="{BB962C8B-B14F-4D97-AF65-F5344CB8AC3E}">
        <p14:creationId xmlns:p14="http://schemas.microsoft.com/office/powerpoint/2010/main" val="10826220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30851400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27634364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10856207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6876740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24466025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14131110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7309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941264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602002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25592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37EBE66D-4ED0-4E76-9A94-CDAD1C1E9B03}" type="slidenum">
              <a:rPr lang="en-US" altLang="en-US"/>
              <a:pPr/>
              <a:t>‹#›</a:t>
            </a:fld>
            <a:endParaRPr lang="en-US" altLang="en-US"/>
          </a:p>
        </p:txBody>
      </p:sp>
    </p:spTree>
    <p:extLst>
      <p:ext uri="{BB962C8B-B14F-4D97-AF65-F5344CB8AC3E}">
        <p14:creationId xmlns:p14="http://schemas.microsoft.com/office/powerpoint/2010/main" val="22874666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117882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80361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022341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635387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70107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889922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376489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082079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387935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80457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E8C9719D-C0E3-4517-A2C3-A8B6E41F05B0}" type="slidenum">
              <a:rPr lang="en-US" altLang="en-US"/>
              <a:pPr/>
              <a:t>‹#›</a:t>
            </a:fld>
            <a:endParaRPr lang="en-US" altLang="en-US" sz="1400"/>
          </a:p>
        </p:txBody>
      </p:sp>
    </p:spTree>
    <p:extLst>
      <p:ext uri="{BB962C8B-B14F-4D97-AF65-F5344CB8AC3E}">
        <p14:creationId xmlns:p14="http://schemas.microsoft.com/office/powerpoint/2010/main" val="4086815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861E17E7-6F3A-483A-9FA7-0A84961D4974}" type="slidenum">
              <a:rPr lang="en-US" altLang="en-US"/>
              <a:pPr/>
              <a:t>‹#›</a:t>
            </a:fld>
            <a:endParaRPr lang="en-US" altLang="en-US"/>
          </a:p>
        </p:txBody>
      </p:sp>
    </p:spTree>
    <p:extLst>
      <p:ext uri="{BB962C8B-B14F-4D97-AF65-F5344CB8AC3E}">
        <p14:creationId xmlns:p14="http://schemas.microsoft.com/office/powerpoint/2010/main" val="40493555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396492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120244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0570244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62088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293781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6321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46268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284527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05871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1780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A8F5B6BC-4AED-404F-89EE-2F44D9668B38}" type="slidenum">
              <a:rPr lang="en-US" altLang="en-US"/>
              <a:pPr/>
              <a:t>‹#›</a:t>
            </a:fld>
            <a:endParaRPr lang="en-US" altLang="en-US"/>
          </a:p>
        </p:txBody>
      </p:sp>
    </p:spTree>
    <p:extLst>
      <p:ext uri="{BB962C8B-B14F-4D97-AF65-F5344CB8AC3E}">
        <p14:creationId xmlns:p14="http://schemas.microsoft.com/office/powerpoint/2010/main" val="5503904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042225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44265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90979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26450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556860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011092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3/7/25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72365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3/7/25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22303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3/7/25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1093270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9475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15F58878-29E2-4706-88AB-EB26D687421F}" type="slidenum">
              <a:rPr lang="en-US" altLang="en-US"/>
              <a:pPr/>
              <a:t>‹#›</a:t>
            </a:fld>
            <a:endParaRPr lang="en-US" altLang="en-US"/>
          </a:p>
        </p:txBody>
      </p:sp>
    </p:spTree>
    <p:extLst>
      <p:ext uri="{BB962C8B-B14F-4D97-AF65-F5344CB8AC3E}">
        <p14:creationId xmlns:p14="http://schemas.microsoft.com/office/powerpoint/2010/main" val="12883557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071981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77229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250897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22179804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31535615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36745099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21520293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5829577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25368323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545629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F950787-B300-4BB6-BC01-362BAFA3570E}" type="slidenum">
              <a:rPr lang="en-US" altLang="en-US"/>
              <a:pPr/>
              <a:t>‹#›</a:t>
            </a:fld>
            <a:endParaRPr lang="en-US" altLang="en-US"/>
          </a:p>
        </p:txBody>
      </p:sp>
    </p:spTree>
    <p:extLst>
      <p:ext uri="{BB962C8B-B14F-4D97-AF65-F5344CB8AC3E}">
        <p14:creationId xmlns:p14="http://schemas.microsoft.com/office/powerpoint/2010/main" val="36816282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1377725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5958941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31098363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35219799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34493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545790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51533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42369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78007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6611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1209C38-9D65-43E3-9D3A-10BFEA7C3746}" type="slidenum">
              <a:rPr lang="en-US" altLang="en-US"/>
              <a:pPr/>
              <a:t>‹#›</a:t>
            </a:fld>
            <a:endParaRPr lang="en-US" altLang="en-US"/>
          </a:p>
        </p:txBody>
      </p:sp>
    </p:spTree>
    <p:extLst>
      <p:ext uri="{BB962C8B-B14F-4D97-AF65-F5344CB8AC3E}">
        <p14:creationId xmlns:p14="http://schemas.microsoft.com/office/powerpoint/2010/main" val="22532020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820080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84034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01196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72465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1573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73241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3639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7170320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7032785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433254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84725C7-8CCC-47EF-9716-979A201A0B40}" type="slidenum">
              <a:rPr lang="en-US" altLang="en-US"/>
              <a:pPr/>
              <a:t>‹#›</a:t>
            </a:fld>
            <a:endParaRPr lang="en-US" altLang="en-US"/>
          </a:p>
        </p:txBody>
      </p:sp>
    </p:spTree>
    <p:extLst>
      <p:ext uri="{BB962C8B-B14F-4D97-AF65-F5344CB8AC3E}">
        <p14:creationId xmlns:p14="http://schemas.microsoft.com/office/powerpoint/2010/main" val="32984441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621904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85053707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9708807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6065030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3558880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2085909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2997714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8787901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7715378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777126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3261596-63E0-4C70-A447-1C92AC5B879C}" type="slidenum">
              <a:rPr lang="en-US" altLang="en-US"/>
              <a:pPr/>
              <a:t>‹#›</a:t>
            </a:fld>
            <a:endParaRPr lang="en-US" altLang="en-US"/>
          </a:p>
        </p:txBody>
      </p:sp>
    </p:spTree>
    <p:extLst>
      <p:ext uri="{BB962C8B-B14F-4D97-AF65-F5344CB8AC3E}">
        <p14:creationId xmlns:p14="http://schemas.microsoft.com/office/powerpoint/2010/main" val="35553996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F375F-8B95-7148-9CFE-B16BFADDBEF7}" type="slidenum">
              <a:rPr lang="en-US"/>
              <a:pPr>
                <a:defRPr/>
              </a:pPr>
              <a:t>‹#›</a:t>
            </a:fld>
            <a:endParaRPr lang="en-US"/>
          </a:p>
        </p:txBody>
      </p:sp>
    </p:spTree>
    <p:extLst>
      <p:ext uri="{BB962C8B-B14F-4D97-AF65-F5344CB8AC3E}">
        <p14:creationId xmlns:p14="http://schemas.microsoft.com/office/powerpoint/2010/main" val="2784334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994728-350B-B94C-B66E-3C259F4848A0}" type="slidenum">
              <a:rPr lang="en-US"/>
              <a:pPr>
                <a:defRPr/>
              </a:pPr>
              <a:t>‹#›</a:t>
            </a:fld>
            <a:endParaRPr lang="en-US"/>
          </a:p>
        </p:txBody>
      </p:sp>
    </p:spTree>
    <p:extLst>
      <p:ext uri="{BB962C8B-B14F-4D97-AF65-F5344CB8AC3E}">
        <p14:creationId xmlns:p14="http://schemas.microsoft.com/office/powerpoint/2010/main" val="12844199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C6D0FE-18F8-F641-9DD8-B88FBF6250C5}" type="slidenum">
              <a:rPr lang="en-US"/>
              <a:pPr>
                <a:defRPr/>
              </a:pPr>
              <a:t>‹#›</a:t>
            </a:fld>
            <a:endParaRPr lang="en-US"/>
          </a:p>
        </p:txBody>
      </p:sp>
    </p:spTree>
    <p:extLst>
      <p:ext uri="{BB962C8B-B14F-4D97-AF65-F5344CB8AC3E}">
        <p14:creationId xmlns:p14="http://schemas.microsoft.com/office/powerpoint/2010/main" val="25025731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7A1946-41A6-8F4F-997C-7A00B63DA3A6}" type="slidenum">
              <a:rPr lang="en-US"/>
              <a:pPr>
                <a:defRPr/>
              </a:pPr>
              <a:t>‹#›</a:t>
            </a:fld>
            <a:endParaRPr lang="en-US"/>
          </a:p>
        </p:txBody>
      </p:sp>
    </p:spTree>
    <p:extLst>
      <p:ext uri="{BB962C8B-B14F-4D97-AF65-F5344CB8AC3E}">
        <p14:creationId xmlns:p14="http://schemas.microsoft.com/office/powerpoint/2010/main" val="26917594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F76811-CDA9-2544-AFBA-15D2D9E1B991}" type="slidenum">
              <a:rPr lang="en-US"/>
              <a:pPr>
                <a:defRPr/>
              </a:pPr>
              <a:t>‹#›</a:t>
            </a:fld>
            <a:endParaRPr lang="en-US"/>
          </a:p>
        </p:txBody>
      </p:sp>
    </p:spTree>
    <p:extLst>
      <p:ext uri="{BB962C8B-B14F-4D97-AF65-F5344CB8AC3E}">
        <p14:creationId xmlns:p14="http://schemas.microsoft.com/office/powerpoint/2010/main" val="3981561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88B1F2-17BF-C54C-B6D0-FE8C7096A2AF}" type="slidenum">
              <a:rPr lang="en-US"/>
              <a:pPr>
                <a:defRPr/>
              </a:pPr>
              <a:t>‹#›</a:t>
            </a:fld>
            <a:endParaRPr lang="en-US"/>
          </a:p>
        </p:txBody>
      </p:sp>
    </p:spTree>
    <p:extLst>
      <p:ext uri="{BB962C8B-B14F-4D97-AF65-F5344CB8AC3E}">
        <p14:creationId xmlns:p14="http://schemas.microsoft.com/office/powerpoint/2010/main" val="26765941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312993-7266-734A-805B-212F5205141C}" type="slidenum">
              <a:rPr lang="en-US"/>
              <a:pPr>
                <a:defRPr/>
              </a:pPr>
              <a:t>‹#›</a:t>
            </a:fld>
            <a:endParaRPr lang="en-US"/>
          </a:p>
        </p:txBody>
      </p:sp>
    </p:spTree>
    <p:extLst>
      <p:ext uri="{BB962C8B-B14F-4D97-AF65-F5344CB8AC3E}">
        <p14:creationId xmlns:p14="http://schemas.microsoft.com/office/powerpoint/2010/main" val="15429064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05CA9-BE60-9E40-ADB4-AB35791F38B9}" type="slidenum">
              <a:rPr lang="en-US"/>
              <a:pPr>
                <a:defRPr/>
              </a:pPr>
              <a:t>‹#›</a:t>
            </a:fld>
            <a:endParaRPr lang="en-US"/>
          </a:p>
        </p:txBody>
      </p:sp>
    </p:spTree>
    <p:extLst>
      <p:ext uri="{BB962C8B-B14F-4D97-AF65-F5344CB8AC3E}">
        <p14:creationId xmlns:p14="http://schemas.microsoft.com/office/powerpoint/2010/main" val="38049958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8D05F5-8465-7044-9FA2-5F8BEA6372BA}" type="slidenum">
              <a:rPr lang="en-US"/>
              <a:pPr>
                <a:defRPr/>
              </a:pPr>
              <a:t>‹#›</a:t>
            </a:fld>
            <a:endParaRPr lang="en-US"/>
          </a:p>
        </p:txBody>
      </p:sp>
    </p:spTree>
    <p:extLst>
      <p:ext uri="{BB962C8B-B14F-4D97-AF65-F5344CB8AC3E}">
        <p14:creationId xmlns:p14="http://schemas.microsoft.com/office/powerpoint/2010/main" val="40509724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2C2181-F955-3048-B31A-3B05D7F04B84}" type="slidenum">
              <a:rPr lang="en-US"/>
              <a:pPr>
                <a:defRPr/>
              </a:pPr>
              <a:t>‹#›</a:t>
            </a:fld>
            <a:endParaRPr lang="en-US"/>
          </a:p>
        </p:txBody>
      </p:sp>
    </p:spTree>
    <p:extLst>
      <p:ext uri="{BB962C8B-B14F-4D97-AF65-F5344CB8AC3E}">
        <p14:creationId xmlns:p14="http://schemas.microsoft.com/office/powerpoint/2010/main" val="995025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AE1124E-4B89-4F3E-90B7-AEB61013CDEB}" type="slidenum">
              <a:rPr lang="en-US" altLang="en-US"/>
              <a:pPr/>
              <a:t>‹#›</a:t>
            </a:fld>
            <a:endParaRPr lang="en-US" altLang="en-US"/>
          </a:p>
        </p:txBody>
      </p:sp>
    </p:spTree>
    <p:extLst>
      <p:ext uri="{BB962C8B-B14F-4D97-AF65-F5344CB8AC3E}">
        <p14:creationId xmlns:p14="http://schemas.microsoft.com/office/powerpoint/2010/main" val="6977316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7E86C-4CE1-134C-8A70-53BC7FFEE65F}" type="slidenum">
              <a:rPr lang="en-US"/>
              <a:pPr>
                <a:defRPr/>
              </a:pPr>
              <a:t>‹#›</a:t>
            </a:fld>
            <a:endParaRPr lang="en-US"/>
          </a:p>
        </p:txBody>
      </p:sp>
    </p:spTree>
    <p:extLst>
      <p:ext uri="{BB962C8B-B14F-4D97-AF65-F5344CB8AC3E}">
        <p14:creationId xmlns:p14="http://schemas.microsoft.com/office/powerpoint/2010/main" val="1248110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6F59FB1-DA52-4088-B8C7-C6396DB2625D}" type="slidenum">
              <a:rPr lang="en-US" altLang="en-US"/>
              <a:pPr/>
              <a:t>‹#›</a:t>
            </a:fld>
            <a:endParaRPr lang="en-US" altLang="en-US"/>
          </a:p>
        </p:txBody>
      </p:sp>
    </p:spTree>
    <p:extLst>
      <p:ext uri="{BB962C8B-B14F-4D97-AF65-F5344CB8AC3E}">
        <p14:creationId xmlns:p14="http://schemas.microsoft.com/office/powerpoint/2010/main" val="656204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ACF4E3C-5D8A-437E-BF04-2D86F29BC819}" type="slidenum">
              <a:rPr lang="en-US" altLang="en-US"/>
              <a:pPr/>
              <a:t>‹#›</a:t>
            </a:fld>
            <a:endParaRPr lang="en-US" altLang="en-US"/>
          </a:p>
        </p:txBody>
      </p:sp>
    </p:spTree>
    <p:extLst>
      <p:ext uri="{BB962C8B-B14F-4D97-AF65-F5344CB8AC3E}">
        <p14:creationId xmlns:p14="http://schemas.microsoft.com/office/powerpoint/2010/main" val="2266447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44C7B7B9-2E13-4DE5-94F0-BD3FFCC7E54A}" type="slidenum">
              <a:rPr lang="en-US" altLang="en-US"/>
              <a:pPr/>
              <a:t>‹#›</a:t>
            </a:fld>
            <a:endParaRPr lang="en-US" altLang="en-US" sz="1400"/>
          </a:p>
        </p:txBody>
      </p:sp>
    </p:spTree>
    <p:extLst>
      <p:ext uri="{BB962C8B-B14F-4D97-AF65-F5344CB8AC3E}">
        <p14:creationId xmlns:p14="http://schemas.microsoft.com/office/powerpoint/2010/main" val="15207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36A9EEE-8688-4310-B74D-11F8B57A760A}" type="slidenum">
              <a:rPr lang="en-US" altLang="en-US"/>
              <a:pPr/>
              <a:t>‹#›</a:t>
            </a:fld>
            <a:endParaRPr lang="en-US" altLang="en-US"/>
          </a:p>
        </p:txBody>
      </p:sp>
    </p:spTree>
    <p:extLst>
      <p:ext uri="{BB962C8B-B14F-4D97-AF65-F5344CB8AC3E}">
        <p14:creationId xmlns:p14="http://schemas.microsoft.com/office/powerpoint/2010/main" val="406557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B140C72-16C3-4490-8C6F-3028AA89B8B7}" type="slidenum">
              <a:rPr lang="en-US" altLang="en-US"/>
              <a:pPr/>
              <a:t>‹#›</a:t>
            </a:fld>
            <a:endParaRPr lang="en-US" altLang="en-US"/>
          </a:p>
        </p:txBody>
      </p:sp>
    </p:spTree>
    <p:extLst>
      <p:ext uri="{BB962C8B-B14F-4D97-AF65-F5344CB8AC3E}">
        <p14:creationId xmlns:p14="http://schemas.microsoft.com/office/powerpoint/2010/main" val="2423716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CD7AC8-F315-43C6-9595-8485B0F616A4}" type="slidenum">
              <a:rPr lang="en-US" altLang="en-US"/>
              <a:pPr/>
              <a:t>‹#›</a:t>
            </a:fld>
            <a:endParaRPr lang="en-US" altLang="en-US"/>
          </a:p>
        </p:txBody>
      </p:sp>
    </p:spTree>
    <p:extLst>
      <p:ext uri="{BB962C8B-B14F-4D97-AF65-F5344CB8AC3E}">
        <p14:creationId xmlns:p14="http://schemas.microsoft.com/office/powerpoint/2010/main" val="139116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EE13151-99F2-46E7-897C-7E71D6A59EE9}" type="slidenum">
              <a:rPr lang="en-US" altLang="en-US"/>
              <a:pPr/>
              <a:t>‹#›</a:t>
            </a:fld>
            <a:endParaRPr lang="en-US" altLang="en-US"/>
          </a:p>
        </p:txBody>
      </p:sp>
    </p:spTree>
    <p:extLst>
      <p:ext uri="{BB962C8B-B14F-4D97-AF65-F5344CB8AC3E}">
        <p14:creationId xmlns:p14="http://schemas.microsoft.com/office/powerpoint/2010/main" val="908369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5D0023-3F25-47C0-A6EB-01F75A2634E1}" type="slidenum">
              <a:rPr lang="en-US" altLang="en-US"/>
              <a:pPr/>
              <a:t>‹#›</a:t>
            </a:fld>
            <a:endParaRPr lang="en-US" altLang="en-US"/>
          </a:p>
        </p:txBody>
      </p:sp>
    </p:spTree>
    <p:extLst>
      <p:ext uri="{BB962C8B-B14F-4D97-AF65-F5344CB8AC3E}">
        <p14:creationId xmlns:p14="http://schemas.microsoft.com/office/powerpoint/2010/main" val="3079951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BFC3A00-A7CF-4F29-BF30-C61BDC7B8A41}" type="slidenum">
              <a:rPr lang="en-US" altLang="en-US"/>
              <a:pPr/>
              <a:t>‹#›</a:t>
            </a:fld>
            <a:endParaRPr lang="en-US" altLang="en-US"/>
          </a:p>
        </p:txBody>
      </p:sp>
    </p:spTree>
    <p:extLst>
      <p:ext uri="{BB962C8B-B14F-4D97-AF65-F5344CB8AC3E}">
        <p14:creationId xmlns:p14="http://schemas.microsoft.com/office/powerpoint/2010/main" val="1004302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343ABA-9A8E-4DF3-914D-05090DF636E0}" type="slidenum">
              <a:rPr lang="en-US" altLang="en-US"/>
              <a:pPr/>
              <a:t>‹#›</a:t>
            </a:fld>
            <a:endParaRPr lang="en-US" altLang="en-US"/>
          </a:p>
        </p:txBody>
      </p:sp>
    </p:spTree>
    <p:extLst>
      <p:ext uri="{BB962C8B-B14F-4D97-AF65-F5344CB8AC3E}">
        <p14:creationId xmlns:p14="http://schemas.microsoft.com/office/powerpoint/2010/main" val="3192387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4D87ED3-8CB7-4445-BB6C-DC34B97A5CAB}" type="slidenum">
              <a:rPr lang="en-US" altLang="en-US"/>
              <a:pPr/>
              <a:t>‹#›</a:t>
            </a:fld>
            <a:endParaRPr lang="en-US" altLang="en-US"/>
          </a:p>
        </p:txBody>
      </p:sp>
    </p:spTree>
    <p:extLst>
      <p:ext uri="{BB962C8B-B14F-4D97-AF65-F5344CB8AC3E}">
        <p14:creationId xmlns:p14="http://schemas.microsoft.com/office/powerpoint/2010/main" val="3218095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7C16995-83B4-4961-8C4B-CBD256AD1E0A}" type="slidenum">
              <a:rPr lang="en-US" altLang="en-US"/>
              <a:pPr/>
              <a:t>‹#›</a:t>
            </a:fld>
            <a:endParaRPr lang="en-US" altLang="en-US"/>
          </a:p>
        </p:txBody>
      </p:sp>
    </p:spTree>
    <p:extLst>
      <p:ext uri="{BB962C8B-B14F-4D97-AF65-F5344CB8AC3E}">
        <p14:creationId xmlns:p14="http://schemas.microsoft.com/office/powerpoint/2010/main" val="4168910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29EC983-7215-44A3-8D84-EC921D5AADD7}" type="slidenum">
              <a:rPr lang="en-US" altLang="en-US"/>
              <a:pPr/>
              <a:t>‹#›</a:t>
            </a:fld>
            <a:endParaRPr lang="en-US" altLang="en-US"/>
          </a:p>
        </p:txBody>
      </p:sp>
    </p:spTree>
    <p:extLst>
      <p:ext uri="{BB962C8B-B14F-4D97-AF65-F5344CB8AC3E}">
        <p14:creationId xmlns:p14="http://schemas.microsoft.com/office/powerpoint/2010/main" val="60833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7B447042-EA31-4C3A-84A2-51A3767284F3}" type="slidenum">
              <a:rPr lang="en-US" altLang="en-US"/>
              <a:pPr/>
              <a:t>‹#›</a:t>
            </a:fld>
            <a:endParaRPr lang="en-US" altLang="en-US" sz="1400"/>
          </a:p>
        </p:txBody>
      </p:sp>
    </p:spTree>
    <p:extLst>
      <p:ext uri="{BB962C8B-B14F-4D97-AF65-F5344CB8AC3E}">
        <p14:creationId xmlns:p14="http://schemas.microsoft.com/office/powerpoint/2010/main" val="3438094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ABECD6C-D796-476E-8EE9-8B220A0CBFF6}" type="slidenum">
              <a:rPr lang="en-US" altLang="en-US"/>
              <a:pPr/>
              <a:t>‹#›</a:t>
            </a:fld>
            <a:endParaRPr lang="en-US" altLang="en-US"/>
          </a:p>
        </p:txBody>
      </p:sp>
    </p:spTree>
    <p:extLst>
      <p:ext uri="{BB962C8B-B14F-4D97-AF65-F5344CB8AC3E}">
        <p14:creationId xmlns:p14="http://schemas.microsoft.com/office/powerpoint/2010/main" val="3432098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7754CA5-E417-417C-8FFB-F02561A7743F}" type="slidenum">
              <a:rPr lang="en-US" altLang="en-US"/>
              <a:pPr/>
              <a:t>‹#›</a:t>
            </a:fld>
            <a:endParaRPr lang="en-US" altLang="en-US"/>
          </a:p>
        </p:txBody>
      </p:sp>
    </p:spTree>
    <p:extLst>
      <p:ext uri="{BB962C8B-B14F-4D97-AF65-F5344CB8AC3E}">
        <p14:creationId xmlns:p14="http://schemas.microsoft.com/office/powerpoint/2010/main" val="3660720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A8FAE69-276D-48F5-A4A2-487A0D8714D2}" type="slidenum">
              <a:rPr lang="en-US" altLang="en-US"/>
              <a:pPr/>
              <a:t>‹#›</a:t>
            </a:fld>
            <a:endParaRPr lang="en-US" altLang="en-US"/>
          </a:p>
        </p:txBody>
      </p:sp>
    </p:spTree>
    <p:extLst>
      <p:ext uri="{BB962C8B-B14F-4D97-AF65-F5344CB8AC3E}">
        <p14:creationId xmlns:p14="http://schemas.microsoft.com/office/powerpoint/2010/main" val="107900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9896121-6A8C-40E4-990F-4B608C063D33}" type="slidenum">
              <a:rPr lang="en-US" altLang="en-US"/>
              <a:pPr/>
              <a:t>‹#›</a:t>
            </a:fld>
            <a:endParaRPr lang="en-US" altLang="en-US"/>
          </a:p>
        </p:txBody>
      </p:sp>
    </p:spTree>
    <p:extLst>
      <p:ext uri="{BB962C8B-B14F-4D97-AF65-F5344CB8AC3E}">
        <p14:creationId xmlns:p14="http://schemas.microsoft.com/office/powerpoint/2010/main" val="148219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7267865-AE3D-48C9-8427-DCA56EAA22D8}" type="slidenum">
              <a:rPr lang="en-US" altLang="en-US"/>
              <a:pPr/>
              <a:t>‹#›</a:t>
            </a:fld>
            <a:endParaRPr lang="en-US" altLang="en-US"/>
          </a:p>
        </p:txBody>
      </p:sp>
    </p:spTree>
    <p:extLst>
      <p:ext uri="{BB962C8B-B14F-4D97-AF65-F5344CB8AC3E}">
        <p14:creationId xmlns:p14="http://schemas.microsoft.com/office/powerpoint/2010/main" val="3332855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16FB1DC-95BA-406A-B08A-09672332EC74}" type="slidenum">
              <a:rPr lang="en-US" altLang="en-US"/>
              <a:pPr/>
              <a:t>‹#›</a:t>
            </a:fld>
            <a:endParaRPr lang="en-US" altLang="en-US"/>
          </a:p>
        </p:txBody>
      </p:sp>
    </p:spTree>
    <p:extLst>
      <p:ext uri="{BB962C8B-B14F-4D97-AF65-F5344CB8AC3E}">
        <p14:creationId xmlns:p14="http://schemas.microsoft.com/office/powerpoint/2010/main" val="433401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55F52C-8FF9-41A3-AE33-7F5CC396E829}" type="slidenum">
              <a:rPr lang="en-US" altLang="en-US"/>
              <a:pPr/>
              <a:t>‹#›</a:t>
            </a:fld>
            <a:endParaRPr lang="en-US" altLang="en-US"/>
          </a:p>
        </p:txBody>
      </p:sp>
    </p:spTree>
    <p:extLst>
      <p:ext uri="{BB962C8B-B14F-4D97-AF65-F5344CB8AC3E}">
        <p14:creationId xmlns:p14="http://schemas.microsoft.com/office/powerpoint/2010/main" val="642107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D40A728-C181-49DF-9345-8C767049418E}" type="slidenum">
              <a:rPr lang="en-US" altLang="en-US"/>
              <a:pPr/>
              <a:t>‹#›</a:t>
            </a:fld>
            <a:endParaRPr lang="en-US" altLang="en-US"/>
          </a:p>
        </p:txBody>
      </p:sp>
    </p:spTree>
    <p:extLst>
      <p:ext uri="{BB962C8B-B14F-4D97-AF65-F5344CB8AC3E}">
        <p14:creationId xmlns:p14="http://schemas.microsoft.com/office/powerpoint/2010/main" val="2785318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22F06C42-5312-442C-87C1-825A14B59EA2}" type="slidenum">
              <a:rPr lang="en-US" altLang="en-US"/>
              <a:pPr/>
              <a:t>‹#›</a:t>
            </a:fld>
            <a:endParaRPr lang="en-US" altLang="en-US"/>
          </a:p>
        </p:txBody>
      </p:sp>
    </p:spTree>
    <p:extLst>
      <p:ext uri="{BB962C8B-B14F-4D97-AF65-F5344CB8AC3E}">
        <p14:creationId xmlns:p14="http://schemas.microsoft.com/office/powerpoint/2010/main" val="423814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35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11"/>
          <p:cNvSpPr>
            <a:spLocks noGrp="1" noChangeArrowheads="1"/>
          </p:cNvSpPr>
          <p:nvPr>
            <p:ph type="sldNum" sz="quarter" idx="12"/>
          </p:nvPr>
        </p:nvSpPr>
        <p:spPr>
          <a:ln/>
        </p:spPr>
        <p:txBody>
          <a:bodyPr/>
          <a:lstStyle>
            <a:lvl1pPr>
              <a:defRPr/>
            </a:lvl1pPr>
          </a:lstStyle>
          <a:p>
            <a:fld id="{956FC275-5B1A-44A4-BC55-5B6A0A850669}" type="slidenum">
              <a:rPr lang="en-US" altLang="en-US"/>
              <a:pPr/>
              <a:t>‹#›</a:t>
            </a:fld>
            <a:endParaRPr lang="en-US" altLang="en-US" sz="1400"/>
          </a:p>
        </p:txBody>
      </p:sp>
    </p:spTree>
    <p:extLst>
      <p:ext uri="{BB962C8B-B14F-4D97-AF65-F5344CB8AC3E}">
        <p14:creationId xmlns:p14="http://schemas.microsoft.com/office/powerpoint/2010/main" val="1790185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09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969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836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3225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237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3654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4791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830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38927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36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11"/>
          <p:cNvSpPr>
            <a:spLocks noGrp="1" noChangeArrowheads="1"/>
          </p:cNvSpPr>
          <p:nvPr>
            <p:ph type="sldNum" sz="quarter" idx="12"/>
          </p:nvPr>
        </p:nvSpPr>
        <p:spPr>
          <a:ln/>
        </p:spPr>
        <p:txBody>
          <a:bodyPr/>
          <a:lstStyle>
            <a:lvl1pPr>
              <a:defRPr/>
            </a:lvl1pPr>
          </a:lstStyle>
          <a:p>
            <a:fld id="{48EA0B97-E41A-4514-94B3-D63DD22799A5}" type="slidenum">
              <a:rPr lang="en-US" altLang="en-US"/>
              <a:pPr/>
              <a:t>‹#›</a:t>
            </a:fld>
            <a:endParaRPr lang="en-US" altLang="en-US" sz="1400"/>
          </a:p>
        </p:txBody>
      </p:sp>
    </p:spTree>
    <p:extLst>
      <p:ext uri="{BB962C8B-B14F-4D97-AF65-F5344CB8AC3E}">
        <p14:creationId xmlns:p14="http://schemas.microsoft.com/office/powerpoint/2010/main" val="3785381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004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78349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302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064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3552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187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813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6454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0493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38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11"/>
          <p:cNvSpPr>
            <a:spLocks noGrp="1" noChangeArrowheads="1"/>
          </p:cNvSpPr>
          <p:nvPr>
            <p:ph type="sldNum" sz="quarter" idx="12"/>
          </p:nvPr>
        </p:nvSpPr>
        <p:spPr>
          <a:ln/>
        </p:spPr>
        <p:txBody>
          <a:bodyPr/>
          <a:lstStyle>
            <a:lvl1pPr>
              <a:defRPr/>
            </a:lvl1pPr>
          </a:lstStyle>
          <a:p>
            <a:fld id="{F969377C-56D1-4910-A4FC-8CB34048C0E8}" type="slidenum">
              <a:rPr lang="en-US" altLang="en-US"/>
              <a:pPr/>
              <a:t>‹#›</a:t>
            </a:fld>
            <a:endParaRPr lang="en-US" altLang="en-US" sz="1400"/>
          </a:p>
        </p:txBody>
      </p:sp>
    </p:spTree>
    <p:extLst>
      <p:ext uri="{BB962C8B-B14F-4D97-AF65-F5344CB8AC3E}">
        <p14:creationId xmlns:p14="http://schemas.microsoft.com/office/powerpoint/2010/main" val="2519130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47930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7BCAD53-2B14-AF48-9D61-2CDDA105AD76}" type="slidenum">
              <a:rPr lang="en-US"/>
              <a:pPr>
                <a:defRPr/>
              </a:pPr>
              <a:t>‹#›</a:t>
            </a:fld>
            <a:endParaRPr lang="en-US"/>
          </a:p>
        </p:txBody>
      </p:sp>
    </p:spTree>
    <p:extLst>
      <p:ext uri="{BB962C8B-B14F-4D97-AF65-F5344CB8AC3E}">
        <p14:creationId xmlns:p14="http://schemas.microsoft.com/office/powerpoint/2010/main" val="2583157978"/>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9E8745-2E8B-A548-9D61-628A056AC3A7}" type="slidenum">
              <a:rPr lang="en-US"/>
              <a:pPr>
                <a:defRPr/>
              </a:pPr>
              <a:t>‹#›</a:t>
            </a:fld>
            <a:endParaRPr lang="en-US"/>
          </a:p>
        </p:txBody>
      </p:sp>
    </p:spTree>
    <p:extLst>
      <p:ext uri="{BB962C8B-B14F-4D97-AF65-F5344CB8AC3E}">
        <p14:creationId xmlns:p14="http://schemas.microsoft.com/office/powerpoint/2010/main" val="20138617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C838993-A27A-8C4F-88CB-EA840F789EC4}" type="slidenum">
              <a:rPr lang="en-US"/>
              <a:pPr>
                <a:defRPr/>
              </a:pPr>
              <a:t>‹#›</a:t>
            </a:fld>
            <a:endParaRPr lang="en-US"/>
          </a:p>
        </p:txBody>
      </p:sp>
    </p:spTree>
    <p:extLst>
      <p:ext uri="{BB962C8B-B14F-4D97-AF65-F5344CB8AC3E}">
        <p14:creationId xmlns:p14="http://schemas.microsoft.com/office/powerpoint/2010/main" val="3385998404"/>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54F1FC-AD64-7442-869C-1CCD80626BA9}" type="slidenum">
              <a:rPr lang="en-US"/>
              <a:pPr>
                <a:defRPr/>
              </a:pPr>
              <a:t>‹#›</a:t>
            </a:fld>
            <a:endParaRPr lang="en-US"/>
          </a:p>
        </p:txBody>
      </p:sp>
    </p:spTree>
    <p:extLst>
      <p:ext uri="{BB962C8B-B14F-4D97-AF65-F5344CB8AC3E}">
        <p14:creationId xmlns:p14="http://schemas.microsoft.com/office/powerpoint/2010/main" val="2424869727"/>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DD7B7E5D-CC2A-6D4A-817F-0D5E912CCA8D}" type="slidenum">
              <a:rPr lang="en-US"/>
              <a:pPr>
                <a:defRPr/>
              </a:pPr>
              <a:t>‹#›</a:t>
            </a:fld>
            <a:endParaRPr lang="en-US"/>
          </a:p>
        </p:txBody>
      </p:sp>
    </p:spTree>
    <p:extLst>
      <p:ext uri="{BB962C8B-B14F-4D97-AF65-F5344CB8AC3E}">
        <p14:creationId xmlns:p14="http://schemas.microsoft.com/office/powerpoint/2010/main" val="2163497881"/>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1FFD4768-7D6B-8B40-A28E-717C1F3A5FAB}" type="slidenum">
              <a:rPr lang="en-US"/>
              <a:pPr>
                <a:defRPr/>
              </a:pPr>
              <a:t>‹#›</a:t>
            </a:fld>
            <a:endParaRPr lang="en-US"/>
          </a:p>
        </p:txBody>
      </p:sp>
    </p:spTree>
    <p:extLst>
      <p:ext uri="{BB962C8B-B14F-4D97-AF65-F5344CB8AC3E}">
        <p14:creationId xmlns:p14="http://schemas.microsoft.com/office/powerpoint/2010/main" val="874766670"/>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94F9322-A1F0-EE43-8DDD-DF2F36F9998A}" type="slidenum">
              <a:rPr lang="en-US"/>
              <a:pPr>
                <a:defRPr/>
              </a:pPr>
              <a:t>‹#›</a:t>
            </a:fld>
            <a:endParaRPr lang="en-US"/>
          </a:p>
        </p:txBody>
      </p:sp>
    </p:spTree>
    <p:extLst>
      <p:ext uri="{BB962C8B-B14F-4D97-AF65-F5344CB8AC3E}">
        <p14:creationId xmlns:p14="http://schemas.microsoft.com/office/powerpoint/2010/main" val="1676488204"/>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E0378F-07D4-EF42-BCF3-88B52A789C34}" type="slidenum">
              <a:rPr lang="en-US"/>
              <a:pPr>
                <a:defRPr/>
              </a:pPr>
              <a:t>‹#›</a:t>
            </a:fld>
            <a:endParaRPr lang="en-US"/>
          </a:p>
        </p:txBody>
      </p:sp>
    </p:spTree>
    <p:extLst>
      <p:ext uri="{BB962C8B-B14F-4D97-AF65-F5344CB8AC3E}">
        <p14:creationId xmlns:p14="http://schemas.microsoft.com/office/powerpoint/2010/main" val="373365192"/>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444AC3-9ACC-CD48-B0DE-6A9418D96735}" type="slidenum">
              <a:rPr lang="en-US"/>
              <a:pPr>
                <a:defRPr/>
              </a:pPr>
              <a:t>‹#›</a:t>
            </a:fld>
            <a:endParaRPr lang="en-US"/>
          </a:p>
        </p:txBody>
      </p:sp>
    </p:spTree>
    <p:extLst>
      <p:ext uri="{BB962C8B-B14F-4D97-AF65-F5344CB8AC3E}">
        <p14:creationId xmlns:p14="http://schemas.microsoft.com/office/powerpoint/2010/main" val="367494595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8F290DB3-F044-43F6-B0B5-61BA93B7B88D}" type="slidenum">
              <a:rPr lang="en-US" altLang="en-US"/>
              <a:pPr/>
              <a:t>‹#›</a:t>
            </a:fld>
            <a:endParaRPr lang="en-US" altLang="en-US" sz="1400"/>
          </a:p>
        </p:txBody>
      </p:sp>
    </p:spTree>
    <p:extLst>
      <p:ext uri="{BB962C8B-B14F-4D97-AF65-F5344CB8AC3E}">
        <p14:creationId xmlns:p14="http://schemas.microsoft.com/office/powerpoint/2010/main" val="1253737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10905E1-BBBB-FD4A-953A-5CA969ABDB9A}" type="slidenum">
              <a:rPr lang="en-US"/>
              <a:pPr>
                <a:defRPr/>
              </a:pPr>
              <a:t>‹#›</a:t>
            </a:fld>
            <a:endParaRPr lang="en-US"/>
          </a:p>
        </p:txBody>
      </p:sp>
    </p:spTree>
    <p:extLst>
      <p:ext uri="{BB962C8B-B14F-4D97-AF65-F5344CB8AC3E}">
        <p14:creationId xmlns:p14="http://schemas.microsoft.com/office/powerpoint/2010/main" val="2163515727"/>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DE026D-E1E6-EE43-BA02-72C65D358301}" type="slidenum">
              <a:rPr lang="en-US"/>
              <a:pPr>
                <a:defRPr/>
              </a:pPr>
              <a:t>‹#›</a:t>
            </a:fld>
            <a:endParaRPr lang="en-US"/>
          </a:p>
        </p:txBody>
      </p:sp>
    </p:spTree>
    <p:extLst>
      <p:ext uri="{BB962C8B-B14F-4D97-AF65-F5344CB8AC3E}">
        <p14:creationId xmlns:p14="http://schemas.microsoft.com/office/powerpoint/2010/main" val="293528998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6008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2426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0924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0479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58849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8560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6139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387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DC9AAA33-11E7-487A-81F5-55EAC2856728}" type="slidenum">
              <a:rPr lang="en-US" altLang="en-US"/>
              <a:pPr/>
              <a:t>‹#›</a:t>
            </a:fld>
            <a:endParaRPr lang="en-US" altLang="en-US" sz="1400"/>
          </a:p>
        </p:txBody>
      </p:sp>
    </p:spTree>
    <p:extLst>
      <p:ext uri="{BB962C8B-B14F-4D97-AF65-F5344CB8AC3E}">
        <p14:creationId xmlns:p14="http://schemas.microsoft.com/office/powerpoint/2010/main" val="2849080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1271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425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9579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15BC4-D013-A545-800E-98C5CB3B8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7458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E33C1-DAE5-734B-8C61-BD952A448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954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81262-3BAF-8248-A826-423EAB5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2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DF3FC-01ED-6F47-8CDD-BF2716962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3219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D3FADB-CC7D-1A48-8D94-4BA7F24EC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3200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8C1340-F5A4-3C4A-A4EA-FEFD22649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7086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B45AF4-B369-6A44-BF5C-E9C3ADA3C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98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theme" Target="../theme/theme1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6" Type="http://schemas.openxmlformats.org/officeDocument/2006/relationships/theme" Target="../theme/theme15.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4.jpe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2.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endParaRPr lang="en-US" alt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endParaRPr lang="en-US" alt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 name="Rectangle 10"/>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fld id="{E3C95A15-316F-4C80-9CC3-75CE643D7ACB}" type="slidenum">
              <a:rPr lang="en-US" altLang="en-US"/>
              <a:pPr/>
              <a:t>‹#›</a:t>
            </a:fld>
            <a:endParaRPr lang="en-US" alt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813"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2pPr>
      <a:lvl3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3pPr>
      <a:lvl4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4pPr>
      <a:lvl5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S PGothic" pitchFamily="34" charset="-128"/>
          <a:cs typeface="ＭＳ Ｐゴシック" pitchFamily="26" charset="-128"/>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ea typeface="MS PGothic" pitchFamily="34" charset="-128"/>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ea typeface="MS PGothic" pitchFamily="34" charset="-128"/>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163919290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402208510"/>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 id="2147485035" r:id="rId12"/>
    <p:sldLayoutId id="21474850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657141318"/>
      </p:ext>
    </p:extLst>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 id="2147485061" r:id="rId12"/>
    <p:sldLayoutId id="21474850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878289197"/>
      </p:ext>
    </p:extLst>
  </p:cSld>
  <p:clrMap bg1="lt1" tx1="dk1" bg2="lt2" tx2="dk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 id="2147485091" r:id="rId12"/>
    <p:sldLayoutId id="21474850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Aria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Aria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12473906"/>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 id="2147485135" r:id="rId14"/>
    <p:sldLayoutId id="2147485136"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extLst>
      <p:ext uri="{BB962C8B-B14F-4D97-AF65-F5344CB8AC3E}">
        <p14:creationId xmlns:p14="http://schemas.microsoft.com/office/powerpoint/2010/main" val="2278409881"/>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 id="2147485149" r:id="rId12"/>
    <p:sldLayoutId id="2147485150" r:id="rId13"/>
    <p:sldLayoutId id="2147485151" r:id="rId14"/>
    <p:sldLayoutId id="2147485152"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94101014"/>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 id="21474851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84970512"/>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 id="2147485179" r:id="rId12"/>
    <p:sldLayoutId id="21474851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3/7/25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902888949"/>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extLst>
      <p:ext uri="{BB962C8B-B14F-4D97-AF65-F5344CB8AC3E}">
        <p14:creationId xmlns:p14="http://schemas.microsoft.com/office/powerpoint/2010/main" val="466158308"/>
      </p:ext>
    </p:extLst>
  </p:cSld>
  <p:clrMap bg1="dk2" tx1="lt1" bg2="dk1" tx2="lt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3200400" cy="6858000"/>
            <a:chOff x="0" y="0"/>
            <a:chExt cx="2016" cy="4320"/>
          </a:xfrm>
        </p:grpSpPr>
        <p:sp>
          <p:nvSpPr>
            <p:cNvPr id="229379"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9380"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29381"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246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246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pitchFamily="34" charset="0"/>
              </a:defRPr>
            </a:lvl1pPr>
          </a:lstStyle>
          <a:p>
            <a:endParaRPr lang="en-US" altLang="en-US"/>
          </a:p>
        </p:txBody>
      </p:sp>
      <p:sp>
        <p:nvSpPr>
          <p:cNvPr id="22938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pitchFamily="34" charset="0"/>
              </a:defRPr>
            </a:lvl1pPr>
          </a:lstStyle>
          <a:p>
            <a:endParaRPr lang="en-US" altLang="en-US"/>
          </a:p>
        </p:txBody>
      </p:sp>
      <p:sp>
        <p:nvSpPr>
          <p:cNvPr id="229386"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pitchFamily="34" charset="0"/>
              </a:defRPr>
            </a:lvl1pPr>
          </a:lstStyle>
          <a:p>
            <a:fld id="{EB8949EB-F88E-4360-98A6-15D217705C35}" type="slidenum">
              <a:rPr lang="en-US" altLang="en-US"/>
              <a:pPr/>
              <a:t>‹#›</a:t>
            </a:fld>
            <a:endParaRPr lang="en-US" altLang="en-US"/>
          </a:p>
        </p:txBody>
      </p:sp>
      <p:grpSp>
        <p:nvGrpSpPr>
          <p:cNvPr id="62473" name="Group 11"/>
          <p:cNvGrpSpPr>
            <a:grpSpLocks/>
          </p:cNvGrpSpPr>
          <p:nvPr/>
        </p:nvGrpSpPr>
        <p:grpSpPr bwMode="auto">
          <a:xfrm>
            <a:off x="228600" y="1981200"/>
            <a:ext cx="7391400" cy="319088"/>
            <a:chOff x="144" y="1248"/>
            <a:chExt cx="4656" cy="201"/>
          </a:xfrm>
        </p:grpSpPr>
        <p:sp>
          <p:nvSpPr>
            <p:cNvPr id="229388" name="AutoShape 12"/>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9389" name="AutoShape 13"/>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Tree>
  </p:cSld>
  <p:clrMap bg1="dk2" tx1="lt1" bg2="dk1" tx2="lt2" accent1="accent1" accent2="accent2" accent3="accent3" accent4="accent4" accent5="accent5" accent6="accent6" hlink="hlink" folHlink="folHlink"/>
  <p:sldLayoutIdLst>
    <p:sldLayoutId id="2147484816"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S PGothic" pitchFamily="34" charset="-128"/>
          <a:cs typeface="ＭＳ Ｐゴシック" pitchFamily="26" charset="-128"/>
        </a:defRPr>
      </a:lvl1pPr>
      <a:lvl2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2pPr>
      <a:lvl3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3pPr>
      <a:lvl4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4pPr>
      <a:lvl5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5pPr>
      <a:lvl6pPr marL="457200" algn="l" rtl="0" fontAlgn="base">
        <a:lnSpc>
          <a:spcPct val="90000"/>
        </a:lnSpc>
        <a:spcBef>
          <a:spcPct val="0"/>
        </a:spcBef>
        <a:spcAft>
          <a:spcPct val="0"/>
        </a:spcAft>
        <a:defRPr sz="3600" b="1">
          <a:solidFill>
            <a:schemeClr val="tx2"/>
          </a:solidFill>
          <a:latin typeface="Arial" pitchFamily="26" charset="0"/>
        </a:defRPr>
      </a:lvl6pPr>
      <a:lvl7pPr marL="914400" algn="l" rtl="0" fontAlgn="base">
        <a:lnSpc>
          <a:spcPct val="90000"/>
        </a:lnSpc>
        <a:spcBef>
          <a:spcPct val="0"/>
        </a:spcBef>
        <a:spcAft>
          <a:spcPct val="0"/>
        </a:spcAft>
        <a:defRPr sz="3600" b="1">
          <a:solidFill>
            <a:schemeClr val="tx2"/>
          </a:solidFill>
          <a:latin typeface="Arial" pitchFamily="26" charset="0"/>
        </a:defRPr>
      </a:lvl7pPr>
      <a:lvl8pPr marL="1371600" algn="l" rtl="0" fontAlgn="base">
        <a:lnSpc>
          <a:spcPct val="90000"/>
        </a:lnSpc>
        <a:spcBef>
          <a:spcPct val="0"/>
        </a:spcBef>
        <a:spcAft>
          <a:spcPct val="0"/>
        </a:spcAft>
        <a:defRPr sz="3600" b="1">
          <a:solidFill>
            <a:schemeClr val="tx2"/>
          </a:solidFill>
          <a:latin typeface="Arial" pitchFamily="26" charset="0"/>
        </a:defRPr>
      </a:lvl8pPr>
      <a:lvl9pPr marL="1828800" algn="l" rtl="0" fontAlgn="base">
        <a:lnSpc>
          <a:spcPct val="90000"/>
        </a:lnSpc>
        <a:spcBef>
          <a:spcPct val="0"/>
        </a:spcBef>
        <a:spcAft>
          <a:spcPct val="0"/>
        </a:spcAft>
        <a:defRPr sz="3600" b="1">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4703792"/>
      </p:ext>
    </p:extLst>
  </p:cSld>
  <p:clrMap bg1="lt1" tx1="dk1" bg2="dk2" tx2="lt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 id="2147485246" r:id="rId12"/>
    <p:sldLayoutId id="214748524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463892936"/>
      </p:ext>
    </p:extLst>
  </p:cSld>
  <p:clrMap bg1="lt1" tx1="dk1" bg2="lt2" tx2="dk2" accent1="accent1" accent2="accent2" accent3="accent3" accent4="accent4" accent5="accent5" accent6="accent6" hlink="hlink" folHlink="folHlink"/>
  <p:sldLayoutIdLst>
    <p:sldLayoutId id="2147485286"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 id="2147485297" r:id="rId12"/>
    <p:sldLayoutId id="21474852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829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29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518C1E3-536E-DE49-9933-0CF6FBDBA1B7}" type="slidenum">
              <a:rPr lang="en-US"/>
              <a:pPr>
                <a:defRPr/>
              </a:pPr>
              <a:t>‹#›</a:t>
            </a:fld>
            <a:endParaRPr lang="en-US"/>
          </a:p>
        </p:txBody>
      </p:sp>
    </p:spTree>
    <p:extLst>
      <p:ext uri="{BB962C8B-B14F-4D97-AF65-F5344CB8AC3E}">
        <p14:creationId xmlns:p14="http://schemas.microsoft.com/office/powerpoint/2010/main" val="1228535199"/>
      </p:ext>
    </p:extLst>
  </p:cSld>
  <p:clrMap bg1="lt1" tx1="dk1" bg2="lt2" tx2="dk2" accent1="accent1" accent2="accent2" accent3="accent3" accent4="accent4" accent5="accent5" accent6="accent6" hlink="hlink" folHlink="folHlink"/>
  <p:sldLayoutIdLst>
    <p:sldLayoutId id="2147485300" r:id="rId1"/>
    <p:sldLayoutId id="2147485301" r:id="rId2"/>
    <p:sldLayoutId id="2147485302" r:id="rId3"/>
    <p:sldLayoutId id="2147485303" r:id="rId4"/>
    <p:sldLayoutId id="2147485304" r:id="rId5"/>
    <p:sldLayoutId id="2147485305" r:id="rId6"/>
    <p:sldLayoutId id="2147485306" r:id="rId7"/>
    <p:sldLayoutId id="2147485307" r:id="rId8"/>
    <p:sldLayoutId id="2147485308" r:id="rId9"/>
    <p:sldLayoutId id="2147485309" r:id="rId10"/>
    <p:sldLayoutId id="21474853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Osaka" charset="-128"/>
              </a:defRPr>
            </a:lvl1pPr>
          </a:lstStyle>
          <a:p>
            <a:endParaRPr lang="en-US" altLang="en-US"/>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Osaka" charset="-128"/>
              </a:defRPr>
            </a:lvl1pPr>
          </a:lstStyle>
          <a:p>
            <a:endParaRPr lang="en-US" altLang="en-US"/>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Osaka" charset="-128"/>
              </a:defRPr>
            </a:lvl1pPr>
          </a:lstStyle>
          <a:p>
            <a:fld id="{457037B7-E2B7-4007-94EB-6F36007525D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390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endParaRPr lang="en-US" alt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endParaRPr lang="en-US" alt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fld id="{6D23FDFF-CA82-444D-931D-606321E5E92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778" r:id="rId13"/>
    <p:sldLayoutId id="2147484779" r:id="rId14"/>
    <p:sldLayoutId id="2147484780" r:id="rId15"/>
  </p:sldLayoutIdLst>
  <p:txStyles>
    <p:titleStyle>
      <a:lvl1pPr algn="ctr" rtl="0" eaLnBrk="0" fontAlgn="base" hangingPunct="0">
        <a:spcBef>
          <a:spcPct val="0"/>
        </a:spcBef>
        <a:spcAft>
          <a:spcPct val="0"/>
        </a:spcAft>
        <a:defRPr sz="4400" b="1">
          <a:solidFill>
            <a:schemeClr val="tx1"/>
          </a:solidFill>
          <a:latin typeface="+mj-lt"/>
          <a:ea typeface="MS PGothic" pitchFamily="34" charset="-128"/>
          <a:cs typeface="ＭＳ Ｐゴシック" pitchFamily="26" charset="-128"/>
        </a:defRPr>
      </a:lvl1pPr>
      <a:lvl2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17685184"/>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33904829"/>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DDB2B844-264E-4742-AD31-56CEE2CFB22C}"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004772856"/>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685201"/>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4212FB-3906-B544-BD69-39E7388E7935}"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16873374"/>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9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9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99.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9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9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9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9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9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9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9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99.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9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9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9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9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9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9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9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99.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9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99.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17.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117.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130.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99.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130.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199.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199.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9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99.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199.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82.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0.xml"/><Relationship Id="rId1" Type="http://schemas.openxmlformats.org/officeDocument/2006/relationships/slideLayout" Target="../slideLayouts/slideLayout199.xml"/></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1.xml"/><Relationship Id="rId1" Type="http://schemas.openxmlformats.org/officeDocument/2006/relationships/slideLayout" Target="../slideLayouts/slideLayout19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8.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66.xml"/><Relationship Id="rId1" Type="http://schemas.openxmlformats.org/officeDocument/2006/relationships/themeOverride" Target="../theme/themeOverride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14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99.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58.wmf"/></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40.xml"/><Relationship Id="rId4" Type="http://schemas.openxmlformats.org/officeDocument/2006/relationships/image" Target="../media/image61.jpeg"/></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9.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1.xml"/><Relationship Id="rId1" Type="http://schemas.openxmlformats.org/officeDocument/2006/relationships/slideLayout" Target="../slideLayouts/slideLayout199.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2.xml"/><Relationship Id="rId1" Type="http://schemas.openxmlformats.org/officeDocument/2006/relationships/slideLayout" Target="../slideLayouts/slideLayout19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99.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157.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5.xml"/><Relationship Id="rId1" Type="http://schemas.openxmlformats.org/officeDocument/2006/relationships/slideLayout" Target="../slideLayouts/slideLayout157.xml"/></Relationships>
</file>

<file path=ppt/slides/_rels/slide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6.xml"/><Relationship Id="rId1" Type="http://schemas.openxmlformats.org/officeDocument/2006/relationships/slideLayout" Target="../slideLayouts/slideLayout157.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7.xml"/><Relationship Id="rId1" Type="http://schemas.openxmlformats.org/officeDocument/2006/relationships/slideLayout" Target="../slideLayouts/slideLayout157.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98.xml"/><Relationship Id="rId5" Type="http://schemas.openxmlformats.org/officeDocument/2006/relationships/image" Target="../media/image66.png"/><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9.xml"/><Relationship Id="rId1" Type="http://schemas.openxmlformats.org/officeDocument/2006/relationships/slideLayout" Target="../slideLayouts/slideLayout260.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6.xml"/></Relationships>
</file>

<file path=ppt/slides/_rels/slide9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1.xml"/><Relationship Id="rId1" Type="http://schemas.openxmlformats.org/officeDocument/2006/relationships/slideLayout" Target="../slideLayouts/slideLayout199.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2.xml"/><Relationship Id="rId1" Type="http://schemas.openxmlformats.org/officeDocument/2006/relationships/slideLayout" Target="../slideLayouts/slideLayout199.xml"/></Relationships>
</file>

<file path=ppt/slides/_rels/slide9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3.xml"/><Relationship Id="rId1" Type="http://schemas.openxmlformats.org/officeDocument/2006/relationships/slideLayout" Target="../slideLayouts/slideLayout199.xml"/></Relationships>
</file>

<file path=ppt/slides/_rels/slide9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72.wmf"/><Relationship Id="rId4" Type="http://schemas.openxmlformats.org/officeDocument/2006/relationships/image" Target="../media/image71.gi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23.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6.xml"/><Relationship Id="rId1" Type="http://schemas.openxmlformats.org/officeDocument/2006/relationships/slideLayout" Target="../slideLayouts/slideLayout199.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199.xml"/></Relationships>
</file>

<file path=ppt/slides/_rels/slide9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0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8.xml"/><Relationship Id="rId1" Type="http://schemas.openxmlformats.org/officeDocument/2006/relationships/slideLayout" Target="../slideLayouts/slideLayout247.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zh-CN" alt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要有知识</a:t>
            </a:r>
            <a:endParaRPr 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161467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48188" y="310275"/>
            <a:ext cx="9168368" cy="6547725"/>
            <a:chOff x="-48188" y="310275"/>
            <a:chExt cx="9168368" cy="6547725"/>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179512"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48188" y="310275"/>
              <a:ext cx="7140468" cy="211061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044117" y="476672"/>
            <a:ext cx="6804247" cy="2592288"/>
          </a:xfrm>
          <a:noFill/>
          <a:effectLst/>
        </p:spPr>
        <p:txBody>
          <a:bodyPr/>
          <a:lstStyle/>
          <a:p>
            <a:pPr algn="l">
              <a:defRPr/>
            </a:pPr>
            <a:r>
              <a:rPr lang="zh-CN" altLang="en-US" sz="9600" b="1" dirty="0">
                <a:solidFill>
                  <a:srgbClr val="62A100"/>
                </a:solidFill>
                <a:effectLst>
                  <a:glow rad="127000">
                    <a:schemeClr val="bg1"/>
                  </a:glow>
                </a:effectLst>
                <a:latin typeface="Arial" charset="0"/>
                <a:ea typeface="ＭＳ Ｐゴシック" charset="0"/>
                <a:cs typeface="ＭＳ Ｐゴシック" charset="0"/>
              </a:rPr>
              <a:t>在信仰</a:t>
            </a:r>
            <a:br>
              <a:rPr lang="en-US" altLang="zh-CN" sz="9600" b="1" dirty="0">
                <a:solidFill>
                  <a:srgbClr val="62A100"/>
                </a:solidFill>
                <a:effectLst>
                  <a:glow rad="127000">
                    <a:schemeClr val="bg1"/>
                  </a:glow>
                </a:effectLst>
                <a:latin typeface="Arial" charset="0"/>
                <a:ea typeface="ＭＳ Ｐゴシック" charset="0"/>
                <a:cs typeface="ＭＳ Ｐゴシック" charset="0"/>
              </a:rPr>
            </a:br>
            <a:r>
              <a:rPr lang="zh-CN" altLang="en-US" sz="9600" b="1" dirty="0">
                <a:solidFill>
                  <a:srgbClr val="62A100"/>
                </a:solidFill>
                <a:effectLst>
                  <a:glow rad="127000">
                    <a:schemeClr val="bg1"/>
                  </a:glow>
                </a:effectLst>
                <a:latin typeface="Arial" charset="0"/>
                <a:ea typeface="ＭＳ Ｐゴシック" charset="0"/>
                <a:cs typeface="ＭＳ Ｐゴシック" charset="0"/>
              </a:rPr>
              <a:t>中成长</a:t>
            </a:r>
            <a:endParaRPr lang="en-US" sz="5400" b="1" dirty="0">
              <a:solidFill>
                <a:srgbClr val="62A1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67121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3563889" y="2696247"/>
            <a:ext cx="5580112" cy="2592288"/>
          </a:xfrm>
          <a:noFill/>
          <a:effectLst/>
        </p:spPr>
        <p:txBody>
          <a:bodyPr/>
          <a:lstStyle/>
          <a:p>
            <a:pPr algn="l">
              <a:defRPr/>
            </a:pP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grow in </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GRACE</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pic>
        <p:nvPicPr>
          <p:cNvPr id="411652" name="Picture 4">
            <a:extLst>
              <a:ext uri="{FF2B5EF4-FFF2-40B4-BE49-F238E27FC236}">
                <a16:creationId xmlns:a16="http://schemas.microsoft.com/office/drawing/2014/main" id="{2A5C9D5C-3A95-FF45-8987-6E23E5BF9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384"/>
            <a:ext cx="9252521" cy="694334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C32450DF-8212-8AAF-D663-32388B045B90}"/>
              </a:ext>
            </a:extLst>
          </p:cNvPr>
          <p:cNvSpPr txBox="1"/>
          <p:nvPr/>
        </p:nvSpPr>
        <p:spPr>
          <a:xfrm>
            <a:off x="6497122" y="4292002"/>
            <a:ext cx="2646878" cy="954107"/>
          </a:xfrm>
          <a:prstGeom prst="rect">
            <a:avLst/>
          </a:prstGeom>
          <a:noFill/>
        </p:spPr>
        <p:txBody>
          <a:bodyPr wrap="none" rtlCol="0">
            <a:spAutoFit/>
          </a:bodyPr>
          <a:lstStyle/>
          <a:p>
            <a:pPr algn="ctr"/>
            <a:r>
              <a:rPr lang="zh-CN" altLang="en-US" sz="3200" dirty="0">
                <a:solidFill>
                  <a:srgbClr val="66FF33"/>
                </a:solidFill>
              </a:rPr>
              <a:t>在恩典中成长</a:t>
            </a:r>
            <a:endParaRPr lang="en-US" altLang="zh-CN" sz="3200" dirty="0">
              <a:solidFill>
                <a:srgbClr val="66FF33"/>
              </a:solidFill>
            </a:endParaRPr>
          </a:p>
          <a:p>
            <a:pPr algn="ctr"/>
            <a:r>
              <a:rPr kumimoji="1" lang="zh-CN" altLang="en-US" dirty="0">
                <a:solidFill>
                  <a:srgbClr val="66FF33"/>
                </a:solidFill>
              </a:rPr>
              <a:t>彼得后书</a:t>
            </a:r>
            <a:r>
              <a:rPr kumimoji="1" lang="en-US" altLang="zh-CN" dirty="0">
                <a:solidFill>
                  <a:srgbClr val="66FF33"/>
                </a:solidFill>
              </a:rPr>
              <a:t>3:18</a:t>
            </a:r>
            <a:endParaRPr kumimoji="1" lang="zh-CN" altLang="en-US" dirty="0">
              <a:solidFill>
                <a:srgbClr val="66FF33"/>
              </a:solidFill>
            </a:endParaRPr>
          </a:p>
        </p:txBody>
      </p:sp>
    </p:spTree>
    <p:extLst>
      <p:ext uri="{BB962C8B-B14F-4D97-AF65-F5344CB8AC3E}">
        <p14:creationId xmlns:p14="http://schemas.microsoft.com/office/powerpoint/2010/main" val="1887895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60648"/>
            <a:ext cx="5724127" cy="3600400"/>
          </a:xfrm>
          <a:solidFill>
            <a:schemeClr val="bg1"/>
          </a:solid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1B932A"/>
                </a:solidFill>
                <a:effectLst>
                  <a:glow rad="127000">
                    <a:schemeClr val="bg1"/>
                  </a:glow>
                </a:effectLst>
                <a:latin typeface="Arial" charset="0"/>
                <a:ea typeface="ＭＳ Ｐゴシック" charset="0"/>
              </a:rPr>
              <a:t>在我们主耶稣基督的恩典和知识上成长。</a:t>
            </a:r>
            <a:br>
              <a:rPr lang="zh-CN" altLang="en-US" b="1" dirty="0">
                <a:solidFill>
                  <a:srgbClr val="1B932A"/>
                </a:solidFill>
                <a:effectLst>
                  <a:glow rad="127000">
                    <a:schemeClr val="bg1"/>
                  </a:glow>
                </a:effectLst>
                <a:latin typeface="Arial" charset="0"/>
                <a:ea typeface="ＭＳ Ｐゴシック" charset="0"/>
              </a:rPr>
            </a:br>
            <a:endParaRPr lang="en-US" b="1" dirty="0">
              <a:solidFill>
                <a:srgbClr val="1B932A"/>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1694844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044662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33531" y="5877272"/>
            <a:ext cx="6632829" cy="85893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要知道什么才能成长</a:t>
            </a:r>
            <a:r>
              <a:rPr lang="en-US" altLang="zh-CN" sz="4000" b="1" dirty="0">
                <a:effectLst>
                  <a:glow rad="127000">
                    <a:schemeClr val="tx1"/>
                  </a:glow>
                </a:effectLst>
                <a:latin typeface="Microsoft YaHei UI" panose="020B0503020204020204" pitchFamily="34" charset="-122"/>
                <a:ea typeface="Microsoft YaHei UI" panose="020B0503020204020204" pitchFamily="34" charset="-122"/>
              </a:rPr>
              <a:t>…</a:t>
            </a:r>
          </a:p>
        </p:txBody>
      </p:sp>
    </p:spTree>
    <p:extLst>
      <p:ext uri="{BB962C8B-B14F-4D97-AF65-F5344CB8AC3E}">
        <p14:creationId xmlns:p14="http://schemas.microsoft.com/office/powerpoint/2010/main" val="6245261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830778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彼得后书的背景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1045608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5030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9194D"/>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solidFill>
                  <a:srgbClr val="000000"/>
                </a:solidFill>
                <a:effectLst>
                  <a:outerShdw blurRad="38100" dist="38100" dir="2700000" algn="tl">
                    <a:srgbClr val="C0C0C0"/>
                  </a:outerShdw>
                </a:effectLst>
                <a:latin typeface="MS PGothic" pitchFamily="34" charset="-128"/>
              </a:rPr>
              <a:t>“直 到 地 极</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使</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徒</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行</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传</a:t>
            </a:r>
            <a:r>
              <a:rPr lang="en-US" altLang="ja-JP" sz="2000">
                <a:solidFill>
                  <a:srgbClr val="000000"/>
                </a:solidFill>
                <a:effectLst>
                  <a:outerShdw blurRad="38100" dist="38100" dir="2700000" algn="tl">
                    <a:srgbClr val="C0C0C0"/>
                  </a:outerShdw>
                </a:effectLst>
                <a:latin typeface="MS PGothic" pitchFamily="34" charset="-128"/>
              </a:rPr>
              <a:t> 1:8</a:t>
            </a:r>
            <a:r>
              <a:rPr lang="en-US" altLang="ja-JP" sz="2000">
                <a:solidFill>
                  <a:srgbClr val="000000"/>
                </a:solidFill>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8022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802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802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18023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802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80232" name="Text Box 7"/>
          <p:cNvSpPr txBox="1">
            <a:spLocks noChangeArrowheads="1"/>
          </p:cNvSpPr>
          <p:nvPr/>
        </p:nvSpPr>
        <p:spPr bwMode="auto">
          <a:xfrm>
            <a:off x="914400" y="2128838"/>
            <a:ext cx="990600" cy="122396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8023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80234" name="Text Box 10"/>
          <p:cNvSpPr txBox="1">
            <a:spLocks noChangeArrowheads="1"/>
          </p:cNvSpPr>
          <p:nvPr/>
        </p:nvSpPr>
        <p:spPr bwMode="auto">
          <a:xfrm>
            <a:off x="5257800" y="2119313"/>
            <a:ext cx="1066800" cy="1216025"/>
          </a:xfrm>
          <a:prstGeom prst="rect">
            <a:avLst/>
          </a:prstGeom>
          <a:solidFill>
            <a:schemeClr val="tx2"/>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165350"/>
            <a:ext cx="1066800" cy="11699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8023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8023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8023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a:solidFill>
                  <a:schemeClr val="bg1"/>
                </a:solidFill>
                <a:latin typeface="MS PGothic" pitchFamily="34" charset="-128"/>
              </a:rPr>
              <a:t>新约</a:t>
            </a:r>
            <a:r>
              <a:rPr lang="zh-CN" altLang="en-US" sz="4000">
                <a:solidFill>
                  <a:schemeClr val="bg1"/>
                </a:solidFill>
                <a:latin typeface="MS PGothic" pitchFamily="34" charset="-128"/>
              </a:rPr>
              <a:t>综览</a:t>
            </a:r>
            <a:r>
              <a:rPr lang="en-US" altLang="ja-JP" sz="4000">
                <a:solidFill>
                  <a:schemeClr val="bg1"/>
                </a:solidFill>
                <a:effectLst>
                  <a:outerShdw blurRad="38100" dist="38100" dir="2700000" algn="tl">
                    <a:srgbClr val="000000"/>
                  </a:outerShdw>
                </a:effectLst>
                <a:latin typeface="MS PGothic" pitchFamily="34" charset="-128"/>
              </a:rPr>
              <a:t>(</a:t>
            </a:r>
            <a:r>
              <a:rPr lang="zh-CN" altLang="en-US" sz="4000">
                <a:solidFill>
                  <a:schemeClr val="bg1"/>
                </a:solidFill>
                <a:latin typeface="MS PGothic" pitchFamily="34" charset="-128"/>
              </a:rPr>
              <a:t>普通书信</a:t>
            </a:r>
            <a:r>
              <a:rPr lang="en-US" altLang="zh-CN" sz="4000">
                <a:solidFill>
                  <a:schemeClr val="bg1"/>
                </a:solidFill>
                <a:latin typeface="MS PGothic" pitchFamily="34" charset="-128"/>
              </a:rPr>
              <a:t> + </a:t>
            </a:r>
            <a:r>
              <a:rPr lang="en-US" altLang="en-US" sz="4000">
                <a:solidFill>
                  <a:schemeClr val="bg1"/>
                </a:solidFill>
                <a:effectLst>
                  <a:outerShdw blurRad="38100" dist="38100" dir="2700000" algn="tl">
                    <a:srgbClr val="000000"/>
                  </a:outerShdw>
                </a:effectLst>
                <a:latin typeface="MS PGothic" pitchFamily="34" charset="-128"/>
              </a:rPr>
              <a:t>关键</a:t>
            </a:r>
            <a:r>
              <a:rPr lang="zh-CN" altLang="en-US" sz="4000">
                <a:solidFill>
                  <a:schemeClr val="bg1"/>
                </a:solidFill>
                <a:effectLst>
                  <a:outerShdw blurRad="38100" dist="38100" dir="2700000" algn="tl">
                    <a:srgbClr val="000000"/>
                  </a:outerShdw>
                </a:effectLst>
                <a:latin typeface="MS PGothic" pitchFamily="34" charset="-128"/>
              </a:rPr>
              <a:t>字</a:t>
            </a:r>
            <a:r>
              <a:rPr lang="en-US" altLang="zh-CN" sz="4000">
                <a:solidFill>
                  <a:schemeClr val="bg1"/>
                </a:solidFill>
                <a:effectLst>
                  <a:outerShdw blurRad="38100" dist="38100" dir="2700000" algn="tl">
                    <a:srgbClr val="000000"/>
                  </a:outerShdw>
                </a:effectLst>
                <a:latin typeface="MS PGothic" pitchFamily="34" charset="-128"/>
              </a:rPr>
              <a:t>)</a:t>
            </a:r>
            <a:endParaRPr lang="en-US" altLang="en-US" sz="4000">
              <a:solidFill>
                <a:schemeClr val="bg1"/>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8024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8024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8025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8025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8025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8026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8026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普通书信</a:t>
            </a:r>
            <a:endParaRPr lang="en-US" altLang="en-US" sz="1600">
              <a:solidFill>
                <a:srgbClr val="000000"/>
              </a:solidFill>
              <a:latin typeface="MS PGothic" pitchFamily="34" charset="-128"/>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Tree>
    <p:extLst>
      <p:ext uri="{BB962C8B-B14F-4D97-AF65-F5344CB8AC3E}">
        <p14:creationId xmlns:p14="http://schemas.microsoft.com/office/powerpoint/2010/main" val="132688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82" grpId="0" animBg="1"/>
      <p:bldP spid="83" grpId="0" animBg="1"/>
      <p:bldP spid="8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罗马大火</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公元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64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48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知识</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27925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罗马大火</a:t>
            </a:r>
            <a:endParaRPr lang="en-US" sz="5400" b="1" dirty="0">
              <a:effectLst>
                <a:glow rad="127000">
                  <a:schemeClr val="tx1"/>
                </a:glow>
              </a:effectLst>
              <a:latin typeface="Arial" charset="0"/>
              <a:ea typeface="ＭＳ Ｐゴシック" charset="0"/>
              <a:cs typeface="ＭＳ Ｐゴシック" charset="0"/>
            </a:endParaRP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公元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64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60573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罗马大火</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公元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64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5" name="Picture 2">
            <a:extLst>
              <a:ext uri="{FF2B5EF4-FFF2-40B4-BE49-F238E27FC236}">
                <a16:creationId xmlns:a16="http://schemas.microsoft.com/office/drawing/2014/main" id="{F9D292E3-68AC-714B-BB76-47E8B5A7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193800"/>
            <a:ext cx="68961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1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4" descr="34 R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79" name="Rectangle 5"/>
          <p:cNvSpPr>
            <a:spLocks noGrp="1" noChangeArrowheads="1"/>
          </p:cNvSpPr>
          <p:nvPr>
            <p:ph type="ctrTitle"/>
          </p:nvPr>
        </p:nvSpPr>
        <p:spPr>
          <a:xfrm>
            <a:off x="0" y="5867400"/>
            <a:ext cx="9144000" cy="762000"/>
          </a:xfrm>
          <a:solidFill>
            <a:schemeClr val="bg1"/>
          </a:solidFill>
        </p:spPr>
        <p:txBody>
          <a:bodyPr/>
          <a:lstStyle/>
          <a:p>
            <a:pPr eaLnBrk="1" hangingPunct="1"/>
            <a:r>
              <a:rPr lang="zh-CN" altLang="en-US" sz="4000" b="1" dirty="0">
                <a:solidFill>
                  <a:srgbClr val="002060"/>
                </a:solidFill>
                <a:ea typeface="SimSun" pitchFamily="2" charset="-122"/>
              </a:rPr>
              <a:t>彼得给土耳其的通函</a:t>
            </a:r>
            <a:r>
              <a:rPr lang="en-US" altLang="ja-JP" sz="4000" b="1" dirty="0">
                <a:solidFill>
                  <a:srgbClr val="002060"/>
                </a:solidFill>
              </a:rPr>
              <a:t>…</a:t>
            </a:r>
            <a:endParaRPr lang="en-US" altLang="en-US" sz="4000" b="1" dirty="0">
              <a:solidFill>
                <a:srgbClr val="002060"/>
              </a:solidFill>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pitchFamily="18" charset="0"/>
                <a:ea typeface="SimSun" pitchFamily="2" charset="-122"/>
                <a:cs typeface="+mn-cs"/>
              </a:rPr>
              <a:t>从罗马</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553315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p:txBody>
          <a:bodyPr/>
          <a:lstStyle/>
          <a:p>
            <a:pPr eaLnBrk="1" hangingPunct="1"/>
            <a:r>
              <a:rPr lang="en-US" altLang="en-US" sz="4800" b="1"/>
              <a:t>Contrast between 2 Letters</a:t>
            </a:r>
          </a:p>
        </p:txBody>
      </p:sp>
      <p:sp>
        <p:nvSpPr>
          <p:cNvPr id="198659"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Times" charset="0"/>
                <a:ea typeface="SimSun" pitchFamily="2" charset="-122"/>
              </a:rPr>
              <a:t> </a:t>
            </a:r>
          </a:p>
        </p:txBody>
      </p:sp>
      <p:sp>
        <p:nvSpPr>
          <p:cNvPr id="198660"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
        <p:nvSpPr>
          <p:cNvPr id="198661" name="Text Box 5"/>
          <p:cNvSpPr txBox="1">
            <a:spLocks noChangeArrowheads="1"/>
          </p:cNvSpPr>
          <p:nvPr/>
        </p:nvSpPr>
        <p:spPr bwMode="auto">
          <a:xfrm>
            <a:off x="2359025" y="663575"/>
            <a:ext cx="4313238" cy="641350"/>
          </a:xfrm>
          <a:prstGeom prst="rect">
            <a:avLst/>
          </a:prstGeom>
          <a:solidFill>
            <a:schemeClr val="accent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000000"/>
                </a:solidFill>
                <a:latin typeface="Arial" pitchFamily="34" charset="0"/>
                <a:ea typeface="SimSun" pitchFamily="2" charset="-122"/>
              </a:rPr>
              <a:t>比较彼得的两封书信</a:t>
            </a:r>
            <a:endParaRPr lang="en-US" altLang="en-US" sz="3600" b="1">
              <a:solidFill>
                <a:srgbClr val="000000"/>
              </a:solidFill>
              <a:latin typeface="Arial" pitchFamily="34" charset="0"/>
              <a:ea typeface="SimSun" pitchFamily="2" charset="-122"/>
            </a:endParaRPr>
          </a:p>
        </p:txBody>
      </p:sp>
      <p:grpSp>
        <p:nvGrpSpPr>
          <p:cNvPr id="2" name="Group 6"/>
          <p:cNvGrpSpPr>
            <a:grpSpLocks/>
          </p:cNvGrpSpPr>
          <p:nvPr/>
        </p:nvGrpSpPr>
        <p:grpSpPr bwMode="auto">
          <a:xfrm>
            <a:off x="-7938" y="1524000"/>
            <a:ext cx="9151938" cy="4876800"/>
            <a:chOff x="-5" y="960"/>
            <a:chExt cx="5477" cy="3072"/>
          </a:xfrm>
        </p:grpSpPr>
        <p:sp>
          <p:nvSpPr>
            <p:cNvPr id="198664"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问题本质</a:t>
              </a:r>
            </a:p>
          </p:txBody>
        </p:sp>
        <p:sp>
          <p:nvSpPr>
            <p:cNvPr id="198665" name="Rectangle 8"/>
            <p:cNvSpPr>
              <a:spLocks noChangeArrowheads="1"/>
            </p:cNvSpPr>
            <p:nvPr/>
          </p:nvSpPr>
          <p:spPr bwMode="auto">
            <a:xfrm>
              <a:off x="1949" y="1386"/>
              <a:ext cx="1694"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逼迫</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敌意</a:t>
              </a:r>
              <a:r>
                <a:rPr lang="en-US" altLang="zh-CN" sz="2800" b="1">
                  <a:solidFill>
                    <a:schemeClr val="bg1"/>
                  </a:solidFill>
                  <a:latin typeface="Arial" pitchFamily="34" charset="0"/>
                  <a:ea typeface="SimSun" pitchFamily="2" charset="-122"/>
                </a:rPr>
                <a:t>)</a:t>
              </a:r>
            </a:p>
          </p:txBody>
        </p:sp>
        <p:sp>
          <p:nvSpPr>
            <p:cNvPr id="198666" name="Rectangle 9"/>
            <p:cNvSpPr>
              <a:spLocks noChangeArrowheads="1"/>
            </p:cNvSpPr>
            <p:nvPr/>
          </p:nvSpPr>
          <p:spPr bwMode="auto">
            <a:xfrm>
              <a:off x="3643"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假教导 </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异端</a:t>
              </a:r>
              <a:r>
                <a:rPr lang="en-US" altLang="zh-CN" sz="2800" b="1">
                  <a:solidFill>
                    <a:schemeClr val="bg1"/>
                  </a:solidFill>
                  <a:latin typeface="Arial" pitchFamily="34" charset="0"/>
                  <a:ea typeface="SimSun" pitchFamily="2" charset="-122"/>
                </a:rPr>
                <a:t>)</a:t>
              </a:r>
            </a:p>
          </p:txBody>
        </p:sp>
        <p:sp>
          <p:nvSpPr>
            <p:cNvPr id="198667"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问题来源</a:t>
              </a:r>
            </a:p>
          </p:txBody>
        </p:sp>
        <p:sp>
          <p:nvSpPr>
            <p:cNvPr id="198668" name="Rectangle 11"/>
            <p:cNvSpPr>
              <a:spLocks noChangeArrowheads="1"/>
            </p:cNvSpPr>
            <p:nvPr/>
          </p:nvSpPr>
          <p:spPr bwMode="auto">
            <a:xfrm>
              <a:off x="1949" y="1916"/>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外部</a:t>
              </a:r>
            </a:p>
          </p:txBody>
        </p:sp>
        <p:sp>
          <p:nvSpPr>
            <p:cNvPr id="198669" name="Rectangle 12"/>
            <p:cNvSpPr>
              <a:spLocks noChangeArrowheads="1"/>
            </p:cNvSpPr>
            <p:nvPr/>
          </p:nvSpPr>
          <p:spPr bwMode="auto">
            <a:xfrm>
              <a:off x="3643"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内部</a:t>
              </a:r>
            </a:p>
          </p:txBody>
        </p:sp>
        <p:sp>
          <p:nvSpPr>
            <p:cNvPr id="198670" name="Rectangle 13"/>
            <p:cNvSpPr>
              <a:spLocks noChangeArrowheads="1"/>
            </p:cNvSpPr>
            <p:nvPr/>
          </p:nvSpPr>
          <p:spPr bwMode="auto">
            <a:xfrm>
              <a:off x="72" y="2445"/>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主题</a:t>
              </a:r>
            </a:p>
          </p:txBody>
        </p:sp>
        <p:sp>
          <p:nvSpPr>
            <p:cNvPr id="198671" name="Rectangle 14"/>
            <p:cNvSpPr>
              <a:spLocks noChangeArrowheads="1"/>
            </p:cNvSpPr>
            <p:nvPr/>
          </p:nvSpPr>
          <p:spPr bwMode="auto">
            <a:xfrm>
              <a:off x="1949" y="2445"/>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希望</a:t>
              </a:r>
            </a:p>
          </p:txBody>
        </p:sp>
        <p:sp>
          <p:nvSpPr>
            <p:cNvPr id="198672" name="Rectangle 15"/>
            <p:cNvSpPr>
              <a:spLocks noChangeArrowheads="1"/>
            </p:cNvSpPr>
            <p:nvPr/>
          </p:nvSpPr>
          <p:spPr bwMode="auto">
            <a:xfrm>
              <a:off x="3643" y="2445"/>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知识</a:t>
              </a:r>
            </a:p>
          </p:txBody>
        </p:sp>
        <p:sp>
          <p:nvSpPr>
            <p:cNvPr id="198673"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i="1">
                  <a:solidFill>
                    <a:srgbClr val="FFFF00"/>
                  </a:solidFill>
                  <a:latin typeface="Arial" pitchFamily="34" charset="0"/>
                  <a:ea typeface="SimSun" pitchFamily="2" charset="-122"/>
                </a:rPr>
                <a:t> </a:t>
              </a:r>
              <a:r>
                <a:rPr lang="zh-CN" altLang="en-US" sz="2800" b="1" i="1">
                  <a:solidFill>
                    <a:srgbClr val="FFFF00"/>
                  </a:solidFill>
                  <a:latin typeface="Arial" pitchFamily="34" charset="0"/>
                  <a:ea typeface="SimSun" pitchFamily="2" charset="-122"/>
                </a:rPr>
                <a:t>关键词</a:t>
              </a:r>
              <a:r>
                <a:rPr lang="en-US" altLang="zh-CN" sz="2800" b="1" i="1">
                  <a:solidFill>
                    <a:srgbClr val="FFFF00"/>
                  </a:solidFill>
                  <a:latin typeface="Arial" pitchFamily="34" charset="0"/>
                  <a:ea typeface="SimSun" pitchFamily="2" charset="-122"/>
                </a:rPr>
                <a:t>(</a:t>
              </a:r>
              <a:r>
                <a:rPr lang="zh-CN" altLang="en-US" sz="2800" b="1" i="1">
                  <a:solidFill>
                    <a:srgbClr val="FFFF00"/>
                  </a:solidFill>
                  <a:latin typeface="Arial" pitchFamily="34" charset="0"/>
                  <a:ea typeface="SimSun" pitchFamily="2" charset="-122"/>
                </a:rPr>
                <a:t>以各种形态出现的次数</a:t>
              </a:r>
              <a:r>
                <a:rPr lang="en-US" altLang="zh-CN" sz="2800" b="1" i="1">
                  <a:solidFill>
                    <a:srgbClr val="FFFF00"/>
                  </a:solidFill>
                  <a:latin typeface="Arial" pitchFamily="34" charset="0"/>
                  <a:ea typeface="SimSun" pitchFamily="2" charset="-122"/>
                </a:rPr>
                <a:t>)</a:t>
              </a:r>
            </a:p>
          </p:txBody>
        </p:sp>
        <p:sp>
          <p:nvSpPr>
            <p:cNvPr id="198674" name="Rectangle 17"/>
            <p:cNvSpPr>
              <a:spLocks noChangeArrowheads="1"/>
            </p:cNvSpPr>
            <p:nvPr/>
          </p:nvSpPr>
          <p:spPr bwMode="auto">
            <a:xfrm>
              <a:off x="1949" y="2974"/>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苦难” </a:t>
              </a:r>
            </a:p>
            <a:p>
              <a:pPr algn="ctr" eaLnBrk="1" hangingPunct="1"/>
              <a:r>
                <a:rPr lang="en-US" altLang="zh-CN" sz="2800" b="1">
                  <a:solidFill>
                    <a:schemeClr val="bg1"/>
                  </a:solidFill>
                  <a:latin typeface="Arial" pitchFamily="34" charset="0"/>
                  <a:ea typeface="SimSun" pitchFamily="2" charset="-122"/>
                </a:rPr>
                <a:t>(16</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5" name="Rectangle 18"/>
            <p:cNvSpPr>
              <a:spLocks noChangeArrowheads="1"/>
            </p:cNvSpPr>
            <p:nvPr/>
          </p:nvSpPr>
          <p:spPr bwMode="auto">
            <a:xfrm>
              <a:off x="3643" y="2974"/>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知识”</a:t>
              </a:r>
            </a:p>
            <a:p>
              <a:pPr algn="ctr" eaLnBrk="1" hangingPunct="1"/>
              <a:r>
                <a:rPr lang="en-US" altLang="zh-CN" sz="2800" b="1">
                  <a:solidFill>
                    <a:schemeClr val="bg1"/>
                  </a:solidFill>
                  <a:latin typeface="Arial" pitchFamily="34" charset="0"/>
                  <a:ea typeface="SimSun" pitchFamily="2" charset="-122"/>
                </a:rPr>
                <a:t>(16 </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6"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日期</a:t>
              </a:r>
            </a:p>
          </p:txBody>
        </p:sp>
        <p:sp>
          <p:nvSpPr>
            <p:cNvPr id="198677" name="Rectangle 20"/>
            <p:cNvSpPr>
              <a:spLocks noChangeArrowheads="1"/>
            </p:cNvSpPr>
            <p:nvPr/>
          </p:nvSpPr>
          <p:spPr bwMode="auto">
            <a:xfrm>
              <a:off x="1949" y="3503"/>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年初</a:t>
              </a:r>
            </a:p>
          </p:txBody>
        </p:sp>
        <p:sp>
          <p:nvSpPr>
            <p:cNvPr id="198678" name="Rectangle 21"/>
            <p:cNvSpPr>
              <a:spLocks noChangeArrowheads="1"/>
            </p:cNvSpPr>
            <p:nvPr/>
          </p:nvSpPr>
          <p:spPr bwMode="auto">
            <a:xfrm>
              <a:off x="3643" y="3503"/>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年早春</a:t>
              </a:r>
            </a:p>
          </p:txBody>
        </p:sp>
        <p:grpSp>
          <p:nvGrpSpPr>
            <p:cNvPr id="198679" name="Group 22"/>
            <p:cNvGrpSpPr>
              <a:grpSpLocks/>
            </p:cNvGrpSpPr>
            <p:nvPr/>
          </p:nvGrpSpPr>
          <p:grpSpPr bwMode="auto">
            <a:xfrm>
              <a:off x="-5" y="960"/>
              <a:ext cx="2021" cy="426"/>
              <a:chOff x="0" y="0"/>
              <a:chExt cx="1202" cy="403"/>
            </a:xfrm>
          </p:grpSpPr>
          <p:sp>
            <p:nvSpPr>
              <p:cNvPr id="198686"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p>
              <a:p>
                <a:pPr algn="ctr"/>
                <a:endParaRPr lang="en-US" altLang="zh-CN" sz="2800" b="1">
                  <a:solidFill>
                    <a:schemeClr val="bg1"/>
                  </a:solidFill>
                  <a:latin typeface="Arial" pitchFamily="34" charset="0"/>
                  <a:ea typeface="SimSun" pitchFamily="2" charset="-122"/>
                </a:endParaRPr>
              </a:p>
            </p:txBody>
          </p:sp>
          <p:sp>
            <p:nvSpPr>
              <p:cNvPr id="198687"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0" name="Group 25"/>
            <p:cNvGrpSpPr>
              <a:grpSpLocks/>
            </p:cNvGrpSpPr>
            <p:nvPr/>
          </p:nvGrpSpPr>
          <p:grpSpPr bwMode="auto">
            <a:xfrm>
              <a:off x="1905" y="960"/>
              <a:ext cx="1839" cy="426"/>
              <a:chOff x="1202" y="0"/>
              <a:chExt cx="1094" cy="403"/>
            </a:xfrm>
          </p:grpSpPr>
          <p:sp>
            <p:nvSpPr>
              <p:cNvPr id="198684" name="Rectangle 26"/>
              <p:cNvSpPr>
                <a:spLocks noChangeArrowheads="1"/>
              </p:cNvSpPr>
              <p:nvPr/>
            </p:nvSpPr>
            <p:spPr bwMode="auto">
              <a:xfrm>
                <a:off x="1245" y="0"/>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dirty="0">
                    <a:solidFill>
                      <a:schemeClr val="bg1"/>
                    </a:solidFill>
                    <a:latin typeface="Arial" pitchFamily="34" charset="0"/>
                    <a:ea typeface="SimSun" pitchFamily="2" charset="-122"/>
                  </a:rPr>
                  <a:t>彼得前书</a:t>
                </a:r>
              </a:p>
            </p:txBody>
          </p:sp>
          <p:sp>
            <p:nvSpPr>
              <p:cNvPr id="198685" name="Rectangle 27"/>
              <p:cNvSpPr>
                <a:spLocks noChangeArrowheads="1"/>
              </p:cNvSpPr>
              <p:nvPr/>
            </p:nvSpPr>
            <p:spPr bwMode="auto">
              <a:xfrm>
                <a:off x="1202" y="0"/>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1" name="Group 28"/>
            <p:cNvGrpSpPr>
              <a:grpSpLocks/>
            </p:cNvGrpSpPr>
            <p:nvPr/>
          </p:nvGrpSpPr>
          <p:grpSpPr bwMode="auto">
            <a:xfrm>
              <a:off x="3572" y="960"/>
              <a:ext cx="1900" cy="426"/>
              <a:chOff x="2296" y="0"/>
              <a:chExt cx="1130" cy="403"/>
            </a:xfrm>
          </p:grpSpPr>
          <p:sp>
            <p:nvSpPr>
              <p:cNvPr id="198682" name="Rectangle 29"/>
              <p:cNvSpPr>
                <a:spLocks noChangeArrowheads="1"/>
              </p:cNvSpPr>
              <p:nvPr/>
            </p:nvSpPr>
            <p:spPr bwMode="auto">
              <a:xfrm>
                <a:off x="2339" y="0"/>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ea typeface="SimSun" pitchFamily="2" charset="-122"/>
                  </a:rPr>
                  <a:t>彼得后书</a:t>
                </a:r>
                <a:endParaRPr lang="en-US" altLang="zh-CN" b="1">
                  <a:solidFill>
                    <a:schemeClr val="bg1"/>
                  </a:solidFill>
                  <a:ea typeface="SimSun" pitchFamily="2" charset="-122"/>
                </a:endParaRPr>
              </a:p>
            </p:txBody>
          </p:sp>
          <p:sp>
            <p:nvSpPr>
              <p:cNvPr id="198683" name="Rectangle 30"/>
              <p:cNvSpPr>
                <a:spLocks noChangeArrowheads="1"/>
              </p:cNvSpPr>
              <p:nvPr/>
            </p:nvSpPr>
            <p:spPr bwMode="auto">
              <a:xfrm>
                <a:off x="2296"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198663"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extLst>
      <p:ext uri="{BB962C8B-B14F-4D97-AF65-F5344CB8AC3E}">
        <p14:creationId xmlns:p14="http://schemas.microsoft.com/office/powerpoint/2010/main" val="3087940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a:t>
            </a:r>
            <a:endParaRPr lang="en-US" sz="5400" b="1" dirty="0">
              <a:effectLst>
                <a:glow rad="127000">
                  <a:schemeClr val="tx1"/>
                </a:glow>
              </a:effectLst>
              <a:latin typeface="Arial" charset="0"/>
              <a:ea typeface="ＭＳ Ｐゴシック" charset="0"/>
              <a:cs typeface="ＭＳ Ｐゴシック" charset="0"/>
            </a:endParaRP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约书亚与香农</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a:t>
            </a:r>
            <a:endParaRPr lang="en-US" sz="5400" b="1" dirty="0">
              <a:effectLst>
                <a:glow rad="127000">
                  <a:schemeClr val="tx1"/>
                </a:glow>
              </a:effectLst>
              <a:latin typeface="Arial" charset="0"/>
              <a:ea typeface="ＭＳ Ｐゴシック" charset="0"/>
              <a:cs typeface="ＭＳ Ｐゴシック" charset="0"/>
            </a:endParaRP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3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55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C7C16DE2-FEF2-073E-5F61-9A2713050031}"/>
              </a:ext>
            </a:extLst>
          </p:cNvPr>
          <p:cNvSpPr txBox="1"/>
          <p:nvPr/>
        </p:nvSpPr>
        <p:spPr>
          <a:xfrm>
            <a:off x="2627784" y="1229957"/>
            <a:ext cx="6192688" cy="5693866"/>
          </a:xfrm>
          <a:prstGeom prst="rect">
            <a:avLst/>
          </a:prstGeom>
          <a:solidFill>
            <a:schemeClr val="bg1"/>
          </a:solidFill>
        </p:spPr>
        <p:txBody>
          <a:bodyPr wrap="square" rtlCol="0">
            <a:spAutoFit/>
          </a:bodyPr>
          <a:lstStyle/>
          <a:p>
            <a:r>
              <a:rPr lang="zh-CN" altLang="en-US" sz="2800" dirty="0"/>
              <a:t>我们公告中未提及的信息是，我对耶稣的信仰经历了一次巨大的转变。如今，人们常用“信仰解构”（</a:t>
            </a:r>
            <a:r>
              <a:rPr lang="en-US" altLang="zh-CN" sz="2800" i="1" dirty="0"/>
              <a:t>deconstruction</a:t>
            </a:r>
            <a:r>
              <a:rPr lang="zh-CN" altLang="en-US" sz="2800" dirty="0"/>
              <a:t>）这个词来形容这种变化，而圣经中的表达是“离弃信仰”（</a:t>
            </a:r>
            <a:r>
              <a:rPr lang="en-US" altLang="zh-CN" sz="2800" i="1" dirty="0"/>
              <a:t>falling away</a:t>
            </a:r>
            <a:r>
              <a:rPr lang="zh-CN" altLang="en-US" sz="2800" dirty="0"/>
              <a:t>）。</a:t>
            </a:r>
            <a:endParaRPr lang="en-US" altLang="zh-CN" sz="2800" dirty="0"/>
          </a:p>
          <a:p>
            <a:endParaRPr lang="zh-CN" altLang="en-US" sz="2800" dirty="0"/>
          </a:p>
          <a:p>
            <a:r>
              <a:rPr lang="zh-CN" altLang="en-US" sz="2800" dirty="0"/>
              <a:t>按照我所理解的基督徒定义，我已不再是一个基督徒。许多人告诉我，信仰可以有不同的实践方式，我愿意对此保持开放的态度，但目前我尚未找到属于自己的方向。</a:t>
            </a:r>
          </a:p>
          <a:p>
            <a:endParaRPr kumimoji="1" lang="en-US" altLang="zh-CN" sz="2800" dirty="0"/>
          </a:p>
          <a:p>
            <a:endParaRPr kumimoji="1" lang="zh-CN" altLang="en-US" sz="2800" dirty="0"/>
          </a:p>
        </p:txBody>
      </p:sp>
    </p:spTree>
    <p:extLst>
      <p:ext uri="{BB962C8B-B14F-4D97-AF65-F5344CB8AC3E}">
        <p14:creationId xmlns:p14="http://schemas.microsoft.com/office/powerpoint/2010/main" val="1160713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哈里斯的弃教</a:t>
            </a:r>
            <a:endParaRPr lang="en-US" sz="5400" b="1" dirty="0">
              <a:effectLst>
                <a:glow rad="127000">
                  <a:schemeClr val="tx1"/>
                </a:glow>
              </a:effectLst>
              <a:latin typeface="Arial" charset="0"/>
              <a:ea typeface="ＭＳ Ｐゴシック" charset="0"/>
              <a:cs typeface="ＭＳ Ｐゴシック" charset="0"/>
            </a:endParaRP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028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哈里斯的弃教</a:t>
            </a:r>
            <a:endParaRPr lang="en-US" sz="5400" b="1" dirty="0">
              <a:effectLst>
                <a:glow rad="127000">
                  <a:schemeClr val="tx1"/>
                </a:glow>
              </a:effectLst>
              <a:latin typeface="Arial" charset="0"/>
              <a:ea typeface="ＭＳ Ｐゴシック" charset="0"/>
              <a:cs typeface="ＭＳ Ｐゴシック" charset="0"/>
            </a:endParaRP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“那个曾敦促基督徒坚持‘纯洁’，以获得幸福婚姻的人，如今却结束了自己的婚姻。”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友善无神论者</a:t>
            </a: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网站</a:t>
            </a:r>
          </a:p>
        </p:txBody>
      </p:sp>
    </p:spTree>
    <p:extLst>
      <p:ext uri="{BB962C8B-B14F-4D97-AF65-F5344CB8AC3E}">
        <p14:creationId xmlns:p14="http://schemas.microsoft.com/office/powerpoint/2010/main" val="298780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4310995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需要知道的三个真理</a:t>
            </a:r>
            <a:r>
              <a:rPr lang="en-US" altLang="zh-CN"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rcRect b="1884"/>
          <a:stretch/>
        </p:blipFill>
        <p:spPr>
          <a:xfrm>
            <a:off x="0" y="1158567"/>
            <a:ext cx="9144000" cy="5359191"/>
          </a:xfrm>
          <a:prstGeom prst="rect">
            <a:avLst/>
          </a:prstGeom>
        </p:spPr>
      </p:pic>
      <p:sp>
        <p:nvSpPr>
          <p:cNvPr id="2" name="文本框 1">
            <a:extLst>
              <a:ext uri="{FF2B5EF4-FFF2-40B4-BE49-F238E27FC236}">
                <a16:creationId xmlns:a16="http://schemas.microsoft.com/office/drawing/2014/main" id="{FD11563E-8DE7-D72D-381F-849AA61714FA}"/>
              </a:ext>
            </a:extLst>
          </p:cNvPr>
          <p:cNvSpPr txBox="1"/>
          <p:nvPr/>
        </p:nvSpPr>
        <p:spPr>
          <a:xfrm>
            <a:off x="4211960" y="2060848"/>
            <a:ext cx="1728192" cy="3416320"/>
          </a:xfrm>
          <a:prstGeom prst="rect">
            <a:avLst/>
          </a:prstGeom>
          <a:noFill/>
        </p:spPr>
        <p:txBody>
          <a:bodyPr wrap="square" rtlCol="0">
            <a:spAutoFit/>
          </a:bodyPr>
          <a:lstStyle/>
          <a:p>
            <a:r>
              <a:rPr lang="zh-CN" altLang="en-US" b="1" dirty="0">
                <a:solidFill>
                  <a:schemeClr val="bg1"/>
                </a:solidFill>
              </a:rPr>
              <a:t>彼得后书</a:t>
            </a:r>
            <a:endParaRPr lang="zh-CN" altLang="en-US" dirty="0">
              <a:solidFill>
                <a:schemeClr val="bg1"/>
              </a:solidFill>
            </a:endParaRPr>
          </a:p>
          <a:p>
            <a:br>
              <a:rPr lang="zh-CN" altLang="en-US" dirty="0">
                <a:solidFill>
                  <a:schemeClr val="bg1"/>
                </a:solidFill>
              </a:rPr>
            </a:br>
            <a:endParaRPr lang="zh-CN" altLang="en-US" dirty="0">
              <a:solidFill>
                <a:schemeClr val="bg1"/>
              </a:solidFill>
            </a:endParaRPr>
          </a:p>
          <a:p>
            <a:r>
              <a:rPr lang="zh-CN" altLang="en-US" b="1" dirty="0">
                <a:solidFill>
                  <a:schemeClr val="bg1"/>
                </a:solidFill>
              </a:rPr>
              <a:t>在你们的主和救主耶稣基督的恩典和知识上成长。</a:t>
            </a:r>
            <a:endParaRPr lang="zh-CN" altLang="en-US" dirty="0">
              <a:solidFill>
                <a:schemeClr val="bg1"/>
              </a:solidFill>
            </a:endParaRPr>
          </a:p>
          <a:p>
            <a:endParaRPr kumimoji="1" lang="zh-CN" altLang="en-US" dirty="0">
              <a:solidFill>
                <a:schemeClr val="bg1"/>
              </a:solidFill>
            </a:endParaRPr>
          </a:p>
        </p:txBody>
      </p:sp>
    </p:spTree>
    <p:extLst>
      <p:ext uri="{BB962C8B-B14F-4D97-AF65-F5344CB8AC3E}">
        <p14:creationId xmlns:p14="http://schemas.microsoft.com/office/powerpoint/2010/main" val="1837838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t>Summary Chart</a:t>
            </a:r>
          </a:p>
        </p:txBody>
      </p:sp>
      <p:sp>
        <p:nvSpPr>
          <p:cNvPr id="211971"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与谬误争战的知识</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将来的背道</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主的再来</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问候</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Arial" pitchFamily="34" charset="0"/>
                    <a:ea typeface="SimSun" pitchFamily="2" charset="-122"/>
                    <a:cs typeface="+mn-cs"/>
                  </a:rPr>
                  <a:t>供应一切所需</a:t>
                </a:r>
                <a:endPar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知识的根基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假师傅的到来</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描述特征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好讥诮的人在被提前出现</a:t>
                </a: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天地被销化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圣洁的动机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保护，成长，敦促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信徒的完全</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公元</a:t>
                </a: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sp>
        <p:nvSpPr>
          <p:cNvPr id="211973" name="Text Box 89"/>
          <p:cNvSpPr txBox="1">
            <a:spLocks noChangeArrowheads="1"/>
          </p:cNvSpPr>
          <p:nvPr/>
        </p:nvSpPr>
        <p:spPr bwMode="auto">
          <a:xfrm>
            <a:off x="8450263"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284</a:t>
            </a:r>
          </a:p>
        </p:txBody>
      </p:sp>
      <p:sp>
        <p:nvSpPr>
          <p:cNvPr id="211974"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rPr>
              <a:t>彼得后书</a:t>
            </a:r>
            <a:endParaRPr kumimoji="0" lang="en-GB"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endParaRP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33658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2294884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911330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911412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你真正需要知道的是什么？</a:t>
            </a:r>
            <a:endParaRPr lang="en-US" sz="5400" b="1" dirty="0">
              <a:effectLst>
                <a:glow rad="127000">
                  <a:schemeClr val="tx1"/>
                </a:glow>
              </a:effectLst>
              <a:latin typeface="Arial" charset="0"/>
              <a:ea typeface="ＭＳ Ｐゴシック" charset="0"/>
              <a:cs typeface="ＭＳ Ｐゴシック" charset="0"/>
            </a:endParaRP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ＭＳ Ｐゴシック" charset="0"/>
            </a:endParaRPr>
          </a:p>
        </p:txBody>
      </p:sp>
    </p:spTree>
    <p:extLst>
      <p:ext uri="{BB962C8B-B14F-4D97-AF65-F5344CB8AC3E}">
        <p14:creationId xmlns:p14="http://schemas.microsoft.com/office/powerpoint/2010/main" val="2615532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4800" b="1" dirty="0">
                <a:effectLst>
                  <a:glow rad="127000">
                    <a:schemeClr val="tx1"/>
                  </a:glow>
                </a:effectLst>
                <a:latin typeface="Arial" charset="0"/>
                <a:ea typeface="ＭＳ Ｐゴシック" charset="0"/>
                <a:cs typeface="ＭＳ Ｐゴシック" charset="0"/>
              </a:rPr>
              <a:t>1-4</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59242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耶稣基督的仆人和使徒西门．彼得，写信给那靠着我们的　神和救主耶稣基督的义，得着和我们同样宝贵</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3600" b="1" dirty="0">
                <a:effectLst>
                  <a:glow rad="127000">
                    <a:schemeClr val="tx1"/>
                  </a:glow>
                </a:effectLst>
                <a:latin typeface="Arial" charset="0"/>
                <a:ea typeface="ＭＳ Ｐゴシック" charset="0"/>
                <a:cs typeface="ＭＳ Ｐゴシック" charset="0"/>
              </a:rPr>
              <a:t>的人。</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1311478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愿恩惠平安，因你们确实认识　神和我们的主</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3600" b="1" dirty="0">
                <a:effectLst>
                  <a:glow rad="127000">
                    <a:schemeClr val="tx1"/>
                  </a:glow>
                </a:effectLst>
                <a:latin typeface="Arial" charset="0"/>
                <a:ea typeface="ＭＳ Ｐゴシック" charset="0"/>
                <a:cs typeface="ＭＳ Ｐゴシック" charset="0"/>
              </a:rPr>
              <a:t>，多多加给你们。</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5397212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神以他神圣的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能力</a:t>
            </a:r>
            <a:r>
              <a:rPr lang="zh-CN" altLang="en-US" sz="3600" b="1" dirty="0">
                <a:effectLst>
                  <a:glow rad="127000">
                    <a:schemeClr val="tx1"/>
                  </a:glow>
                </a:effectLst>
                <a:latin typeface="Arial" charset="0"/>
                <a:ea typeface="ＭＳ Ｐゴシック" charset="0"/>
                <a:cs typeface="ＭＳ Ｐゴシック" charset="0"/>
              </a:rPr>
              <a:t>，因着我们确实认识那位用自己的荣耀和美善呼召我们的，把一切有关生命和敬虔的事，都赐给了我们。</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19535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406976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借着这些，他把又宝贵又极大的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应许</a:t>
            </a:r>
            <a:r>
              <a:rPr lang="zh-CN" altLang="en-US" sz="3600" b="1" dirty="0">
                <a:effectLst>
                  <a:glow rad="127000">
                    <a:schemeClr val="tx1"/>
                  </a:glow>
                </a:effectLst>
                <a:latin typeface="Arial" charset="0"/>
                <a:ea typeface="ＭＳ Ｐゴシック" charset="0"/>
                <a:cs typeface="ＭＳ Ｐゴシック" charset="0"/>
              </a:rPr>
              <a:t>赐给了我们，好叫你们既然逃脱世上因私欲而来的败坏，就可以分享　神的本性。</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711172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五个应许</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25488" lvl="3" indent="-723900" algn="l">
              <a:buFont typeface="+mj-lt"/>
              <a:buAutoNum type="arabicPeriod"/>
            </a:pPr>
            <a:r>
              <a:rPr lang="zh-CN" altLang="en-US" sz="2800" b="1" dirty="0">
                <a:solidFill>
                  <a:srgbClr val="FFFFFF"/>
                </a:solidFill>
                <a:effectLst>
                  <a:glow rad="127000">
                    <a:srgbClr val="000000"/>
                  </a:glow>
                </a:effectLst>
              </a:rPr>
              <a:t>我们拥有一切所需，可以过敬虔的生活（</a:t>
            </a:r>
            <a:r>
              <a:rPr lang="en-US" altLang="zh-CN" sz="2800" b="1" dirty="0">
                <a:solidFill>
                  <a:srgbClr val="FFFFFF"/>
                </a:solidFill>
                <a:effectLst>
                  <a:glow rad="127000">
                    <a:srgbClr val="000000"/>
                  </a:glow>
                </a:effectLst>
              </a:rPr>
              <a:t>3</a:t>
            </a:r>
            <a:r>
              <a:rPr lang="zh-CN" altLang="en-US" sz="2800" b="1" dirty="0">
                <a:solidFill>
                  <a:srgbClr val="FFFFFF"/>
                </a:solidFill>
                <a:effectLst>
                  <a:glow rad="127000">
                    <a:srgbClr val="000000"/>
                  </a:glow>
                </a:effectLst>
              </a:rPr>
              <a:t>）。</a:t>
            </a:r>
          </a:p>
          <a:p>
            <a:pPr marL="725488" lvl="3" indent="-723900" algn="l">
              <a:buFont typeface="+mj-lt"/>
              <a:buAutoNum type="arabicPeriod"/>
            </a:pPr>
            <a:r>
              <a:rPr lang="zh-CN" altLang="en-US" sz="2800" b="1" dirty="0">
                <a:solidFill>
                  <a:srgbClr val="FFFFFF"/>
                </a:solidFill>
                <a:effectLst>
                  <a:glow rad="127000">
                    <a:srgbClr val="000000"/>
                  </a:glow>
                </a:effectLst>
              </a:rPr>
              <a:t>我们分享“祂的神性”，最终会像基督一样（</a:t>
            </a:r>
            <a:r>
              <a:rPr lang="en-US" altLang="zh-CN" sz="2800" b="1" dirty="0">
                <a:solidFill>
                  <a:srgbClr val="FFFFFF"/>
                </a:solidFill>
                <a:effectLst>
                  <a:glow rad="127000">
                    <a:srgbClr val="000000"/>
                  </a:glow>
                </a:effectLst>
              </a:rPr>
              <a:t>4</a:t>
            </a:r>
            <a:r>
              <a:rPr lang="en-US" sz="2800" b="1" dirty="0">
                <a:solidFill>
                  <a:srgbClr val="FFFFFF"/>
                </a:solidFill>
                <a:effectLst>
                  <a:glow rad="127000">
                    <a:srgbClr val="000000"/>
                  </a:glow>
                </a:effectLst>
              </a:rPr>
              <a:t>b）。</a:t>
            </a:r>
          </a:p>
          <a:p>
            <a:pPr marL="725488" lvl="3" indent="-723900" algn="l">
              <a:buFont typeface="+mj-lt"/>
              <a:buAutoNum type="arabicPeriod"/>
            </a:pPr>
            <a:r>
              <a:rPr lang="zh-CN" altLang="en-US" sz="2800" b="1" dirty="0">
                <a:solidFill>
                  <a:srgbClr val="FFFFFF"/>
                </a:solidFill>
                <a:effectLst>
                  <a:glow rad="127000">
                    <a:srgbClr val="000000"/>
                  </a:glow>
                </a:effectLst>
              </a:rPr>
              <a:t>我们可以胜过一切罪恶（</a:t>
            </a:r>
            <a:r>
              <a:rPr lang="en-US" altLang="zh-CN" sz="2800" b="1" dirty="0">
                <a:solidFill>
                  <a:srgbClr val="FFFFFF"/>
                </a:solidFill>
                <a:effectLst>
                  <a:glow rad="127000">
                    <a:srgbClr val="000000"/>
                  </a:glow>
                </a:effectLst>
              </a:rPr>
              <a:t>4</a:t>
            </a:r>
            <a:r>
              <a:rPr lang="en-US" sz="2800" b="1" dirty="0">
                <a:solidFill>
                  <a:srgbClr val="FFFFFF"/>
                </a:solidFill>
                <a:effectLst>
                  <a:glow rad="127000">
                    <a:srgbClr val="000000"/>
                  </a:glow>
                </a:effectLst>
              </a:rPr>
              <a:t>c）。</a:t>
            </a:r>
          </a:p>
          <a:p>
            <a:pPr marL="725488" lvl="3" indent="-723900" algn="l">
              <a:buFont typeface="+mj-lt"/>
              <a:buAutoNum type="arabicPeriod"/>
            </a:pPr>
            <a:r>
              <a:rPr lang="zh-CN" altLang="en-US" sz="2800" b="1" dirty="0">
                <a:solidFill>
                  <a:srgbClr val="FFFFFF"/>
                </a:solidFill>
                <a:effectLst>
                  <a:glow rad="127000">
                    <a:srgbClr val="000000"/>
                  </a:glow>
                </a:effectLst>
              </a:rPr>
              <a:t>我们是蒙拣选的，并得着救恩的应许（</a:t>
            </a:r>
            <a:r>
              <a:rPr lang="en-US" altLang="zh-CN" sz="2800" b="1" dirty="0">
                <a:solidFill>
                  <a:srgbClr val="FFFFFF"/>
                </a:solidFill>
                <a:effectLst>
                  <a:glow rad="127000">
                    <a:srgbClr val="000000"/>
                  </a:glow>
                </a:effectLst>
              </a:rPr>
              <a:t>10</a:t>
            </a:r>
            <a:r>
              <a:rPr lang="zh-CN" altLang="en-US" sz="2800" b="1" dirty="0">
                <a:solidFill>
                  <a:srgbClr val="FFFFFF"/>
                </a:solidFill>
                <a:effectLst>
                  <a:glow rad="127000">
                    <a:srgbClr val="000000"/>
                  </a:glow>
                </a:effectLst>
              </a:rPr>
              <a:t>）。</a:t>
            </a:r>
          </a:p>
          <a:p>
            <a:pPr marL="725488" lvl="3" indent="-723900" algn="l">
              <a:buFont typeface="+mj-lt"/>
              <a:buAutoNum type="arabicPeriod"/>
            </a:pPr>
            <a:r>
              <a:rPr lang="zh-CN" altLang="en-US" sz="2800" b="1" dirty="0">
                <a:solidFill>
                  <a:srgbClr val="FFFFFF"/>
                </a:solidFill>
                <a:effectLst>
                  <a:glow rad="127000">
                    <a:srgbClr val="000000"/>
                  </a:glow>
                </a:effectLst>
              </a:rPr>
              <a:t>如果我们在品格上坚持不懈（</a:t>
            </a:r>
            <a:r>
              <a:rPr lang="en-US" altLang="zh-CN" sz="2800" b="1" dirty="0">
                <a:solidFill>
                  <a:srgbClr val="FFFFFF"/>
                </a:solidFill>
                <a:effectLst>
                  <a:glow rad="127000">
                    <a:srgbClr val="000000"/>
                  </a:glow>
                </a:effectLst>
              </a:rPr>
              <a:t>5-9</a:t>
            </a:r>
            <a:r>
              <a:rPr lang="zh-CN" altLang="en-US" sz="2800" b="1" dirty="0">
                <a:solidFill>
                  <a:srgbClr val="FFFFFF"/>
                </a:solidFill>
                <a:effectLst>
                  <a:glow rad="127000">
                    <a:srgbClr val="000000"/>
                  </a:glow>
                </a:effectLst>
              </a:rPr>
              <a:t>），我们就会得着丰盛的奖赏（</a:t>
            </a:r>
            <a:r>
              <a:rPr lang="en-US" altLang="zh-CN" sz="2800" b="1" dirty="0">
                <a:solidFill>
                  <a:srgbClr val="FFFFFF"/>
                </a:solidFill>
                <a:effectLst>
                  <a:glow rad="127000">
                    <a:srgbClr val="000000"/>
                  </a:glow>
                </a:effectLst>
              </a:rPr>
              <a:t>10-11</a:t>
            </a:r>
            <a:r>
              <a:rPr lang="zh-CN" altLang="en-US" sz="2800" b="1" dirty="0">
                <a:solidFill>
                  <a:srgbClr val="FFFFFF"/>
                </a:solidFill>
                <a:effectLst>
                  <a:glow rad="127000">
                    <a:srgbClr val="000000"/>
                  </a:glow>
                </a:effectLst>
              </a:rPr>
              <a:t>）。</a:t>
            </a:r>
            <a:endParaRPr lang="en-US" sz="2800" b="1" dirty="0">
              <a:solidFill>
                <a:srgbClr val="FFFFFF"/>
              </a:solidFill>
              <a:effectLst>
                <a:glow rad="127000">
                  <a:srgbClr val="000000"/>
                </a:glow>
              </a:effectLst>
            </a:endParaRPr>
          </a:p>
        </p:txBody>
      </p:sp>
    </p:spTree>
    <p:extLst>
      <p:ext uri="{BB962C8B-B14F-4D97-AF65-F5344CB8AC3E}">
        <p14:creationId xmlns:p14="http://schemas.microsoft.com/office/powerpoint/2010/main" val="3298656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148064" y="368300"/>
            <a:ext cx="3995935" cy="270066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按部就班地在基督的样式上成长（</a:t>
            </a:r>
            <a:r>
              <a:rPr lang="en-US" altLang="zh-CN" b="1" dirty="0">
                <a:solidFill>
                  <a:schemeClr val="tx2"/>
                </a:solidFill>
                <a:effectLst>
                  <a:glow rad="127000">
                    <a:schemeClr val="bg1"/>
                  </a:glow>
                </a:effectLst>
                <a:latin typeface="Arial" charset="0"/>
                <a:ea typeface="ＭＳ Ｐゴシック" charset="0"/>
                <a:cs typeface="ＭＳ Ｐゴシック" charset="0"/>
              </a:rPr>
              <a:t>5-7</a:t>
            </a:r>
            <a:r>
              <a:rPr lang="zh-CN"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885998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正因这缘故，你们要多多努力：有了信心，又要增添美德；有了美德，又要增添知识</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2029780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有了知识，又要增添节制；有了节制，又要增添忍耐；有了忍耐，又要增添敬虔</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046272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有了敬虔，又要增添弟兄的爱；有了弟兄的爱，还要增添神圣的爱</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36406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4" name="AutoShape 16"/>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2212" name="Rectangle 2"/>
          <p:cNvSpPr>
            <a:spLocks noGrp="1" noChangeArrowheads="1"/>
          </p:cNvSpPr>
          <p:nvPr>
            <p:ph type="title"/>
          </p:nvPr>
        </p:nvSpPr>
        <p:spPr>
          <a:xfrm>
            <a:off x="0" y="-228600"/>
            <a:ext cx="2971800" cy="182562"/>
          </a:xfrm>
        </p:spPr>
        <p:txBody>
          <a:bodyPr/>
          <a:lstStyle/>
          <a:p>
            <a:pPr eaLnBrk="1" hangingPunct="1"/>
            <a:r>
              <a:rPr lang="zh-CN" altLang="en-US" sz="2000" b="0">
                <a:solidFill>
                  <a:srgbClr val="CC3300"/>
                </a:solidFill>
                <a:ea typeface="SimSun" pitchFamily="2" charset="-122"/>
              </a:rPr>
              <a:t>彼得后书</a:t>
            </a:r>
            <a:r>
              <a:rPr lang="en-US" altLang="ja-JP" sz="2000" b="0">
                <a:solidFill>
                  <a:srgbClr val="CC3300"/>
                </a:solidFill>
              </a:rPr>
              <a:t>1</a:t>
            </a:r>
            <a:endParaRPr lang="en-US" altLang="en-US" sz="2000" b="0">
              <a:solidFill>
                <a:srgbClr val="CC3300"/>
              </a:solidFill>
            </a:endParaRPr>
          </a:p>
        </p:txBody>
      </p:sp>
      <p:sp>
        <p:nvSpPr>
          <p:cNvPr id="73731" name="Rectangle 3"/>
          <p:cNvSpPr>
            <a:spLocks noGrp="1" noChangeArrowheads="1"/>
          </p:cNvSpPr>
          <p:nvPr>
            <p:ph type="body" idx="1"/>
          </p:nvPr>
        </p:nvSpPr>
        <p:spPr>
          <a:xfrm>
            <a:off x="-228600" y="152400"/>
            <a:ext cx="6172200" cy="1524000"/>
          </a:xfrm>
        </p:spPr>
        <p:txBody>
          <a:bodyPr/>
          <a:lstStyle/>
          <a:p>
            <a:pPr marL="0" indent="0" algn="ctr" eaLnBrk="1" hangingPunct="1">
              <a:buFontTx/>
              <a:buNone/>
            </a:pPr>
            <a:r>
              <a:rPr lang="en-US" altLang="en-US" sz="2400" b="1">
                <a:solidFill>
                  <a:srgbClr val="CC3300"/>
                </a:solidFill>
              </a:rPr>
              <a:t>C. (1:5-11)</a:t>
            </a:r>
            <a:r>
              <a:rPr lang="en-US" altLang="en-US" sz="1800" b="1"/>
              <a:t> </a:t>
            </a:r>
          </a:p>
          <a:p>
            <a:pPr marL="0" indent="0" algn="ctr" eaLnBrk="1" hangingPunct="1">
              <a:buFontTx/>
              <a:buNone/>
            </a:pPr>
            <a:r>
              <a:rPr lang="zh-CN" altLang="en-US" b="1">
                <a:solidFill>
                  <a:srgbClr val="996633"/>
                </a:solidFill>
                <a:effectLst>
                  <a:outerShdw blurRad="38100" dist="38100" dir="2700000" algn="tl">
                    <a:srgbClr val="000000"/>
                  </a:outerShdw>
                </a:effectLst>
                <a:ea typeface="SimSun" pitchFamily="2" charset="-122"/>
              </a:rPr>
              <a:t>有效多产的基督徒生活</a:t>
            </a:r>
            <a:r>
              <a:rPr lang="zh-CN" altLang="en-US" sz="1800" b="1">
                <a:solidFill>
                  <a:srgbClr val="CC6600"/>
                </a:solidFill>
                <a:effectLst>
                  <a:outerShdw blurRad="38100" dist="38100" dir="2700000" algn="tl">
                    <a:srgbClr val="000000"/>
                  </a:outerShdw>
                </a:effectLst>
                <a:ea typeface="SimSun" pitchFamily="2" charset="-122"/>
              </a:rPr>
              <a:t> </a:t>
            </a:r>
          </a:p>
        </p:txBody>
      </p:sp>
      <p:pic>
        <p:nvPicPr>
          <p:cNvPr id="73732" name="Picture 4" descr="Plant_grow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2895600"/>
            <a:ext cx="3905250" cy="385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3" name="Rectangle 5"/>
          <p:cNvSpPr>
            <a:spLocks noChangeArrowheads="1"/>
          </p:cNvSpPr>
          <p:nvPr/>
        </p:nvSpPr>
        <p:spPr bwMode="auto">
          <a:xfrm>
            <a:off x="1447800" y="4616450"/>
            <a:ext cx="30480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Arial" panose="020B0604020202020204" pitchFamily="34" charset="0"/>
                <a:ea typeface="SimSun" pitchFamily="2" charset="-122"/>
                <a:cs typeface="Arial" panose="020B0604020202020204" pitchFamily="34" charset="0"/>
              </a:rPr>
              <a:t>知识</a:t>
            </a:r>
          </a:p>
        </p:txBody>
      </p:sp>
      <p:sp>
        <p:nvSpPr>
          <p:cNvPr id="73734" name="Rectangle 6"/>
          <p:cNvSpPr>
            <a:spLocks noChangeArrowheads="1"/>
          </p:cNvSpPr>
          <p:nvPr/>
        </p:nvSpPr>
        <p:spPr bwMode="auto">
          <a:xfrm>
            <a:off x="1524000" y="4029075"/>
            <a:ext cx="28956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Arial" panose="020B0604020202020204" pitchFamily="34" charset="0"/>
                <a:ea typeface="SimSun" pitchFamily="2" charset="-122"/>
                <a:cs typeface="Arial" panose="020B0604020202020204" pitchFamily="34" charset="0"/>
              </a:rPr>
              <a:t>节制</a:t>
            </a:r>
          </a:p>
        </p:txBody>
      </p:sp>
      <p:sp>
        <p:nvSpPr>
          <p:cNvPr id="73735" name="Rectangle 7"/>
          <p:cNvSpPr>
            <a:spLocks noChangeArrowheads="1"/>
          </p:cNvSpPr>
          <p:nvPr/>
        </p:nvSpPr>
        <p:spPr bwMode="auto">
          <a:xfrm>
            <a:off x="1295400" y="3440113"/>
            <a:ext cx="33528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Arial" panose="020B0604020202020204" pitchFamily="34" charset="0"/>
                <a:ea typeface="SimSun" pitchFamily="2" charset="-122"/>
                <a:cs typeface="Arial" panose="020B0604020202020204" pitchFamily="34" charset="0"/>
              </a:rPr>
              <a:t>忍耐</a:t>
            </a:r>
          </a:p>
        </p:txBody>
      </p:sp>
      <p:sp>
        <p:nvSpPr>
          <p:cNvPr id="73736" name="Rectangle 8"/>
          <p:cNvSpPr>
            <a:spLocks noChangeArrowheads="1"/>
          </p:cNvSpPr>
          <p:nvPr/>
        </p:nvSpPr>
        <p:spPr bwMode="auto">
          <a:xfrm>
            <a:off x="1714500" y="2852738"/>
            <a:ext cx="25146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Arial" panose="020B0604020202020204" pitchFamily="34" charset="0"/>
                <a:ea typeface="SimSun" pitchFamily="2" charset="-122"/>
                <a:cs typeface="Arial" panose="020B0604020202020204" pitchFamily="34" charset="0"/>
              </a:rPr>
              <a:t>虔敬</a:t>
            </a:r>
          </a:p>
        </p:txBody>
      </p:sp>
      <p:sp>
        <p:nvSpPr>
          <p:cNvPr id="73737" name="Rectangle 9"/>
          <p:cNvSpPr>
            <a:spLocks noChangeArrowheads="1"/>
          </p:cNvSpPr>
          <p:nvPr/>
        </p:nvSpPr>
        <p:spPr bwMode="auto">
          <a:xfrm>
            <a:off x="228600" y="2265363"/>
            <a:ext cx="5486400" cy="685800"/>
          </a:xfrm>
          <a:prstGeom prst="rect">
            <a:avLst/>
          </a:prstGeom>
          <a:no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Arial" panose="020B0604020202020204" pitchFamily="34" charset="0"/>
                <a:ea typeface="SimSun" pitchFamily="2" charset="-122"/>
                <a:cs typeface="Arial" panose="020B0604020202020204" pitchFamily="34" charset="0"/>
              </a:rPr>
              <a:t>爱弟兄的心</a:t>
            </a:r>
          </a:p>
        </p:txBody>
      </p:sp>
      <p:sp>
        <p:nvSpPr>
          <p:cNvPr id="73738" name="Rectangle 10"/>
          <p:cNvSpPr>
            <a:spLocks noChangeArrowheads="1"/>
          </p:cNvSpPr>
          <p:nvPr/>
        </p:nvSpPr>
        <p:spPr bwMode="auto">
          <a:xfrm>
            <a:off x="1638300" y="1676400"/>
            <a:ext cx="26670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Arial" panose="020B0604020202020204" pitchFamily="34" charset="0"/>
                <a:ea typeface="SimSun" pitchFamily="2" charset="-122"/>
                <a:cs typeface="Arial" panose="020B0604020202020204" pitchFamily="34" charset="0"/>
              </a:rPr>
              <a:t>爱众人的心</a:t>
            </a:r>
          </a:p>
        </p:txBody>
      </p:sp>
      <p:sp>
        <p:nvSpPr>
          <p:cNvPr id="73739" name="Text Box 11"/>
          <p:cNvSpPr txBox="1">
            <a:spLocks noChangeArrowheads="1"/>
          </p:cNvSpPr>
          <p:nvPr/>
        </p:nvSpPr>
        <p:spPr bwMode="auto">
          <a:xfrm>
            <a:off x="2461084" y="5767388"/>
            <a:ext cx="1021433" cy="584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b="1">
                <a:latin typeface="Arial" panose="020B0604020202020204" pitchFamily="34" charset="0"/>
                <a:ea typeface="SimSun" pitchFamily="2" charset="-122"/>
                <a:cs typeface="Arial" panose="020B0604020202020204" pitchFamily="34" charset="0"/>
              </a:rPr>
              <a:t>信心</a:t>
            </a:r>
          </a:p>
        </p:txBody>
      </p:sp>
      <p:sp>
        <p:nvSpPr>
          <p:cNvPr id="73740" name="Rectangle 12"/>
          <p:cNvSpPr>
            <a:spLocks noChangeArrowheads="1"/>
          </p:cNvSpPr>
          <p:nvPr/>
        </p:nvSpPr>
        <p:spPr bwMode="auto">
          <a:xfrm>
            <a:off x="1676400" y="5203825"/>
            <a:ext cx="2590800" cy="685800"/>
          </a:xfrm>
          <a:prstGeom prst="rect">
            <a:avLst/>
          </a:prstGeom>
          <a:no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solidFill>
                  <a:srgbClr val="9E0631"/>
                </a:solidFill>
                <a:latin typeface="Arial" panose="020B0604020202020204" pitchFamily="34" charset="0"/>
                <a:ea typeface="SimSun" pitchFamily="2" charset="-122"/>
                <a:cs typeface="Arial" panose="020B0604020202020204" pitchFamily="34" charset="0"/>
              </a:rPr>
              <a:t>德行</a:t>
            </a:r>
          </a:p>
        </p:txBody>
      </p:sp>
      <p:sp>
        <p:nvSpPr>
          <p:cNvPr id="73743" name="Text Box 15"/>
          <p:cNvSpPr txBox="1">
            <a:spLocks noChangeArrowheads="1"/>
          </p:cNvSpPr>
          <p:nvPr/>
        </p:nvSpPr>
        <p:spPr bwMode="auto">
          <a:xfrm>
            <a:off x="5638800" y="457200"/>
            <a:ext cx="3352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ea typeface="SimSun" pitchFamily="2" charset="-122"/>
              </a:rPr>
              <a:t>圣洁如基督</a:t>
            </a:r>
            <a:r>
              <a:rPr lang="en-US" altLang="ja-JP" b="1">
                <a:ea typeface="SimSun" pitchFamily="2" charset="-122"/>
              </a:rPr>
              <a:t> (“</a:t>
            </a:r>
            <a:r>
              <a:rPr lang="zh-CN" altLang="en-US" b="1">
                <a:ea typeface="SimSun" pitchFamily="2" charset="-122"/>
              </a:rPr>
              <a:t>与神的性情有分</a:t>
            </a:r>
            <a:r>
              <a:rPr lang="en-US" altLang="ja-JP" b="1">
                <a:ea typeface="SimSun" pitchFamily="2" charset="-122"/>
              </a:rPr>
              <a:t>,” v. 4)</a:t>
            </a:r>
            <a:endParaRPr lang="en-US" altLang="en-US" b="1">
              <a:ea typeface="SimSun" pitchFamily="2" charset="-122"/>
            </a:endParaRPr>
          </a:p>
        </p:txBody>
      </p:sp>
      <p:sp>
        <p:nvSpPr>
          <p:cNvPr id="222224" name="Text Box 17"/>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7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7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3744"/>
                                        </p:tgtEl>
                                        <p:attrNameLst>
                                          <p:attrName>style.visibility</p:attrName>
                                        </p:attrNameLst>
                                      </p:cBhvr>
                                      <p:to>
                                        <p:strVal val="visible"/>
                                      </p:to>
                                    </p:set>
                                    <p:animEffect transition="in" filter="wipe(left)">
                                      <p:cBhvr>
                                        <p:cTn id="39" dur="500"/>
                                        <p:tgtEl>
                                          <p:spTgt spid="73744"/>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73741"/>
                                        </p:tgtEl>
                                        <p:attrNameLst>
                                          <p:attrName>style.visibility</p:attrName>
                                        </p:attrNameLst>
                                      </p:cBhvr>
                                      <p:to>
                                        <p:strVal val="visible"/>
                                      </p:to>
                                    </p:set>
                                    <p:animEffect transition="in" filter="dissolve">
                                      <p:cBhvr>
                                        <p:cTn id="43" dur="500"/>
                                        <p:tgtEl>
                                          <p:spTgt spid="73741"/>
                                        </p:tgtEl>
                                      </p:cBhvr>
                                    </p:animEffect>
                                  </p:childTnLst>
                                </p:cTn>
                              </p:par>
                            </p:childTnLst>
                          </p:cTn>
                        </p:par>
                        <p:par>
                          <p:cTn id="44" fill="hold">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73743"/>
                                        </p:tgtEl>
                                        <p:attrNameLst>
                                          <p:attrName>style.visibility</p:attrName>
                                        </p:attrNameLst>
                                      </p:cBhvr>
                                      <p:to>
                                        <p:strVal val="visible"/>
                                      </p:to>
                                    </p:set>
                                    <p:animEffect transition="in" filter="blinds(horizontal)">
                                      <p:cBhvr>
                                        <p:cTn id="47"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440160"/>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我们并不总是成长为基督的样式</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a:t>
            </a:r>
            <a:r>
              <a:rPr lang="en-US" altLang="zh-CN" b="1" dirty="0">
                <a:effectLst>
                  <a:glow rad="127000">
                    <a:schemeClr val="tx1"/>
                  </a:glow>
                </a:effectLst>
                <a:latin typeface="Arial" charset="0"/>
                <a:ea typeface="ＭＳ Ｐゴシック" charset="0"/>
                <a:cs typeface="ＭＳ Ｐゴシック" charset="0"/>
              </a:rPr>
              <a:t>8-9</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421595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因为你们有了这几样，并且继续增长，就必叫你们在确实认识我们的主耶稣基督上，不至于闲懒不结果子。</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5699151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人若没有这几样，就是近视，简直是瞎眼的，忘记他过去的罪已经得了洁净。</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99783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3953567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当我们努力行事时，我们将得着奖赏，而不是跌倒（</a:t>
            </a:r>
            <a:r>
              <a:rPr lang="en-US" altLang="zh-CN" sz="4000" b="1" dirty="0">
                <a:effectLst>
                  <a:glow rad="127000">
                    <a:schemeClr val="tx1"/>
                  </a:glow>
                </a:effectLst>
                <a:latin typeface="Arial" charset="0"/>
                <a:ea typeface="ＭＳ Ｐゴシック" charset="0"/>
                <a:cs typeface="ＭＳ Ｐゴシック" charset="0"/>
              </a:rPr>
              <a:t>10-11</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8781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所以弟兄们，要更加努力，使你们所蒙的呼召和拣选坚定不移；你们若实行这几样，就决不会跌倒。</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072873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这样，你们就得着充分的装备，可以进入我们的主和救主耶稣基督永远的国。</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8400327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主要思想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要知道你在基督里是完全的，以便更加像基督。</a:t>
            </a:r>
          </a:p>
        </p:txBody>
      </p:sp>
    </p:spTree>
    <p:extLst>
      <p:ext uri="{BB962C8B-B14F-4D97-AF65-F5344CB8AC3E}">
        <p14:creationId xmlns:p14="http://schemas.microsoft.com/office/powerpoint/2010/main" val="763569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0AF80DE5-0424-47A5-A0FD-FA8CEFFC0369}" type="slidenum">
              <a:rPr lang="en-US" altLang="en-US" sz="900">
                <a:solidFill>
                  <a:srgbClr val="808080"/>
                </a:solidFill>
                <a:latin typeface="Arial" pitchFamily="34" charset="0"/>
              </a:rPr>
              <a:pPr/>
              <a:t>54</a:t>
            </a:fld>
            <a:endParaRPr lang="en-US" altLang="en-US" sz="900">
              <a:solidFill>
                <a:srgbClr val="808080"/>
              </a:solidFill>
              <a:latin typeface="Arial" pitchFamily="34" charset="0"/>
            </a:endParaRPr>
          </a:p>
        </p:txBody>
      </p:sp>
      <p:sp>
        <p:nvSpPr>
          <p:cNvPr id="229379"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CFA8B9F6-DD3F-4B03-B164-C8413CCC11A7}" type="slidenum">
              <a:rPr lang="en-US" altLang="en-US" sz="900">
                <a:solidFill>
                  <a:srgbClr val="808080"/>
                </a:solidFill>
                <a:latin typeface="Arial" pitchFamily="34" charset="0"/>
              </a:rPr>
              <a:pPr/>
              <a:t>54</a:t>
            </a:fld>
            <a:endParaRPr lang="en-US" altLang="en-US" sz="900">
              <a:solidFill>
                <a:srgbClr val="808080"/>
              </a:solidFill>
              <a:latin typeface="Arial" pitchFamily="34" charset="0"/>
            </a:endParaRPr>
          </a:p>
        </p:txBody>
      </p:sp>
      <p:sp>
        <p:nvSpPr>
          <p:cNvPr id="229380"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542EFBBD-3419-4579-BED8-A07732A16CF7}" type="slidenum">
              <a:rPr lang="en-US" altLang="en-US" sz="900">
                <a:solidFill>
                  <a:srgbClr val="808080"/>
                </a:solidFill>
                <a:latin typeface="Arial" pitchFamily="34" charset="0"/>
              </a:rPr>
              <a:pPr/>
              <a:t>54</a:t>
            </a:fld>
            <a:endParaRPr lang="en-US" altLang="en-US" sz="900">
              <a:solidFill>
                <a:srgbClr val="808080"/>
              </a:solidFill>
              <a:latin typeface="Arial" pitchFamily="34" charset="0"/>
            </a:endParaRPr>
          </a:p>
        </p:txBody>
      </p:sp>
      <p:sp>
        <p:nvSpPr>
          <p:cNvPr id="229381"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700">
                <a:solidFill>
                  <a:srgbClr val="808080"/>
                </a:solidFill>
                <a:latin typeface="Arial" pitchFamily="34" charset="0"/>
              </a:rPr>
              <a:t>© 2003 Cisco Systems, Inc. All rights reserved.</a:t>
            </a:r>
          </a:p>
        </p:txBody>
      </p:sp>
      <p:sp>
        <p:nvSpPr>
          <p:cNvPr id="229382"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900">
              <a:solidFill>
                <a:srgbClr val="808080"/>
              </a:solidFill>
              <a:latin typeface="Arial" pitchFamily="34" charset="0"/>
            </a:endParaRPr>
          </a:p>
          <a:p>
            <a:r>
              <a:rPr lang="en-US" altLang="en-US" sz="900">
                <a:solidFill>
                  <a:srgbClr val="808080"/>
                </a:solidFill>
                <a:latin typeface="Arial" pitchFamily="34" charset="0"/>
              </a:rPr>
              <a:t>Presentation_ID</a:t>
            </a:r>
          </a:p>
        </p:txBody>
      </p:sp>
      <p:pic>
        <p:nvPicPr>
          <p:cNvPr id="229383"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4" name="Rectangle 7"/>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zh-CN" altLang="en-US" sz="4800">
                <a:solidFill>
                  <a:schemeClr val="bg1"/>
                </a:solidFill>
                <a:ea typeface="SimSun" pitchFamily="2" charset="-122"/>
              </a:rPr>
              <a:t>当今对圣经的攻击 </a:t>
            </a:r>
            <a:endParaRPr lang="zh-CN" altLang="en-US">
              <a:ea typeface="SimSun" pitchFamily="2" charset="-122"/>
            </a:endParaRPr>
          </a:p>
        </p:txBody>
      </p:sp>
      <p:sp>
        <p:nvSpPr>
          <p:cNvPr id="229385" name="Text Box 9"/>
          <p:cNvSpPr txBox="1">
            <a:spLocks noChangeArrowheads="1"/>
          </p:cNvSpPr>
          <p:nvPr/>
        </p:nvSpPr>
        <p:spPr bwMode="auto">
          <a:xfrm>
            <a:off x="76200" y="5029200"/>
            <a:ext cx="89916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600" b="1" i="1">
                <a:solidFill>
                  <a:schemeClr val="bg1"/>
                </a:solidFill>
                <a:latin typeface="Times" charset="0"/>
                <a:ea typeface="SimSun" pitchFamily="2" charset="-122"/>
              </a:rPr>
              <a:t>你今天听到什么样的意图</a:t>
            </a:r>
            <a:r>
              <a:rPr lang="zh-CN" altLang="en-US" sz="3600" b="1" i="1">
                <a:solidFill>
                  <a:schemeClr val="bg1"/>
                </a:solidFill>
                <a:ea typeface="SimSun" pitchFamily="2" charset="-122"/>
              </a:rPr>
              <a:t>破坏我们信仰的真实性</a:t>
            </a:r>
            <a:r>
              <a:rPr lang="zh-CN" altLang="en-US" sz="3600" b="1" i="1">
                <a:solidFill>
                  <a:schemeClr val="bg1"/>
                </a:solidFill>
                <a:latin typeface="Times" charset="0"/>
                <a:ea typeface="SimSun" pitchFamily="2" charset="-122"/>
              </a:rPr>
              <a:t>教导</a:t>
            </a:r>
            <a:r>
              <a:rPr lang="en-US" altLang="ja-JP" sz="3600" b="1" i="1">
                <a:solidFill>
                  <a:schemeClr val="bg1"/>
                </a:solidFill>
                <a:latin typeface="Times" charset="0"/>
                <a:ea typeface="SimSun" pitchFamily="2" charset="-122"/>
              </a:rPr>
              <a:t>?</a:t>
            </a:r>
            <a:endParaRPr lang="en-US" altLang="en-US" sz="3600" b="1" i="1">
              <a:solidFill>
                <a:schemeClr val="bg1"/>
              </a:solidFill>
              <a:latin typeface="Times" charset="0"/>
              <a:ea typeface="SimSun" pitchFamily="2" charset="-122"/>
            </a:endParaRPr>
          </a:p>
        </p:txBody>
      </p:sp>
      <p:pic>
        <p:nvPicPr>
          <p:cNvPr id="229386" name="Picture 10" descr="Bi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1"/>
          <p:cNvSpPr>
            <a:spLocks noChangeArrowheads="1"/>
          </p:cNvSpPr>
          <p:nvPr/>
        </p:nvSpPr>
        <p:spPr bwMode="auto">
          <a:xfrm>
            <a:off x="8229600" y="76200"/>
            <a:ext cx="87947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31427" name="Rectangle 3"/>
          <p:cNvSpPr>
            <a:spLocks noGrp="1" noChangeArrowheads="1"/>
          </p:cNvSpPr>
          <p:nvPr>
            <p:ph type="title"/>
          </p:nvPr>
        </p:nvSpPr>
        <p:spPr>
          <a:xfrm>
            <a:off x="0" y="76200"/>
            <a:ext cx="4800600" cy="1066800"/>
          </a:xfrm>
        </p:spPr>
        <p:txBody>
          <a:bodyPr/>
          <a:lstStyle/>
          <a:p>
            <a:pPr eaLnBrk="1" hangingPunct="1"/>
            <a:r>
              <a:rPr lang="en-US" altLang="en-US" sz="4000"/>
              <a:t>How should we fight heresy?</a:t>
            </a:r>
          </a:p>
        </p:txBody>
      </p:sp>
      <p:pic>
        <p:nvPicPr>
          <p:cNvPr id="231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0"/>
            <a:ext cx="49022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31429" name="Text Box 5"/>
          <p:cNvSpPr txBox="1">
            <a:spLocks noChangeArrowheads="1"/>
          </p:cNvSpPr>
          <p:nvPr/>
        </p:nvSpPr>
        <p:spPr bwMode="auto">
          <a:xfrm>
            <a:off x="3962400" y="6858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1430" name="Text Box 6"/>
          <p:cNvSpPr txBox="1">
            <a:spLocks noChangeArrowheads="1"/>
          </p:cNvSpPr>
          <p:nvPr/>
        </p:nvSpPr>
        <p:spPr bwMode="auto">
          <a:xfrm>
            <a:off x="6096000" y="0"/>
            <a:ext cx="272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dirty="0">
                <a:ea typeface="SimSun" pitchFamily="2" charset="-122"/>
              </a:rPr>
              <a:t>达芬奇密码</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231428"/>
                                        </p:tgtEl>
                                        <p:attrNameLst>
                                          <p:attrName>style.visibility</p:attrName>
                                        </p:attrNameLst>
                                      </p:cBhvr>
                                      <p:to>
                                        <p:strVal val="visible"/>
                                      </p:to>
                                    </p:set>
                                    <p:animEffect transition="in" filter="fade">
                                      <p:cBhvr>
                                        <p:cTn id="13" dur="2000"/>
                                        <p:tgtEl>
                                          <p:spTgt spid="231428"/>
                                        </p:tgtEl>
                                      </p:cBhvr>
                                    </p:animEffect>
                                    <p:anim calcmode="lin" valueType="num">
                                      <p:cBhvr>
                                        <p:cTn id="14" dur="2000" fill="hold"/>
                                        <p:tgtEl>
                                          <p:spTgt spid="231428"/>
                                        </p:tgtEl>
                                        <p:attrNameLst>
                                          <p:attrName>ppt_x</p:attrName>
                                        </p:attrNameLst>
                                      </p:cBhvr>
                                      <p:tavLst>
                                        <p:tav tm="0">
                                          <p:val>
                                            <p:strVal val="#ppt_x"/>
                                          </p:val>
                                        </p:tav>
                                        <p:tav tm="100000">
                                          <p:val>
                                            <p:strVal val="#ppt_x"/>
                                          </p:val>
                                        </p:tav>
                                      </p:tavLst>
                                    </p:anim>
                                    <p:anim calcmode="lin" valueType="num">
                                      <p:cBhvr>
                                        <p:cTn id="15" dur="2000" fill="hold"/>
                                        <p:tgtEl>
                                          <p:spTgt spid="23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effectLst>
            <a:outerShdw blurRad="63500" dist="107763" dir="13500000" algn="ctr" rotWithShape="0">
              <a:srgbClr val="000000">
                <a:alpha val="74997"/>
              </a:srgbClr>
            </a:outerShdw>
          </a:effectLst>
        </p:spPr>
        <p:txBody>
          <a:bodyPr/>
          <a:lstStyle/>
          <a:p>
            <a:pPr eaLnBrk="1" hangingPunct="1"/>
            <a:r>
              <a:rPr lang="zh-CN" altLang="en-US" b="1">
                <a:solidFill>
                  <a:schemeClr val="bg1"/>
                </a:solidFill>
                <a:ea typeface="SimSun" pitchFamily="2" charset="-122"/>
              </a:rPr>
              <a:t>布朗的福音</a:t>
            </a:r>
            <a:endParaRPr lang="zh-CN" altLang="en-US" sz="4800" b="1">
              <a:solidFill>
                <a:schemeClr val="bg1"/>
              </a:solidFill>
              <a:ea typeface="SimSun" pitchFamily="2" charset="-122"/>
            </a:endParaRPr>
          </a:p>
        </p:txBody>
      </p:sp>
      <p:sp>
        <p:nvSpPr>
          <p:cNvPr id="239619" name="Rectangle 3"/>
          <p:cNvSpPr>
            <a:spLocks noGrp="1" noChangeArrowheads="1"/>
          </p:cNvSpPr>
          <p:nvPr>
            <p:ph type="body" idx="1"/>
          </p:nvPr>
        </p:nvSpPr>
        <p:spPr>
          <a:xfrm>
            <a:off x="381000" y="1981200"/>
            <a:ext cx="8458200" cy="4267200"/>
          </a:xfrm>
          <a:effectLst/>
        </p:spPr>
        <p:txBody>
          <a:bodyPr/>
          <a:lstStyle/>
          <a:p>
            <a:pPr eaLnBrk="1" hangingPunct="1"/>
            <a:r>
              <a:rPr lang="zh-CN" altLang="en-US" sz="3600" b="1">
                <a:solidFill>
                  <a:schemeClr val="bg1"/>
                </a:solidFill>
                <a:effectLst>
                  <a:glow rad="228600">
                    <a:schemeClr val="accent4">
                      <a:satMod val="175000"/>
                      <a:alpha val="83000"/>
                    </a:schemeClr>
                  </a:glow>
                </a:effectLst>
                <a:ea typeface="SimSun" pitchFamily="2" charset="-122"/>
              </a:rPr>
              <a:t>耶稣娶了</a:t>
            </a:r>
            <a:r>
              <a:rPr lang="ja-JP" altLang="en-US" sz="3600" b="1">
                <a:solidFill>
                  <a:schemeClr val="bg1"/>
                </a:solidFill>
                <a:effectLst>
                  <a:glow rad="228600">
                    <a:schemeClr val="accent4">
                      <a:satMod val="175000"/>
                      <a:alpha val="83000"/>
                    </a:schemeClr>
                  </a:glow>
                </a:effectLst>
                <a:ea typeface="MS PGothic" pitchFamily="34" charset="-128"/>
              </a:rPr>
              <a:t>抹大拉的</a:t>
            </a:r>
            <a:r>
              <a:rPr lang="ja-JP" altLang="en-US" sz="3600" b="1">
                <a:solidFill>
                  <a:schemeClr val="bg1"/>
                </a:solidFill>
                <a:effectLst>
                  <a:glow rad="228600">
                    <a:schemeClr val="accent4">
                      <a:satMod val="175000"/>
                      <a:alpha val="83000"/>
                    </a:schemeClr>
                  </a:glow>
                </a:effectLst>
                <a:ea typeface="华文细黑" charset="-122"/>
              </a:rPr>
              <a:t>马</a:t>
            </a:r>
            <a:r>
              <a:rPr lang="ja-JP" altLang="en-US" sz="3600" b="1">
                <a:solidFill>
                  <a:schemeClr val="bg1"/>
                </a:solidFill>
                <a:effectLst>
                  <a:glow rad="228600">
                    <a:schemeClr val="accent4">
                      <a:satMod val="175000"/>
                      <a:alpha val="83000"/>
                    </a:schemeClr>
                  </a:glow>
                </a:effectLst>
                <a:ea typeface="MS PGothic" pitchFamily="34" charset="-128"/>
              </a:rPr>
              <a:t>利</a:t>
            </a:r>
            <a:r>
              <a:rPr lang="ja-JP" altLang="en-US" sz="3600" b="1">
                <a:solidFill>
                  <a:schemeClr val="bg1"/>
                </a:solidFill>
                <a:effectLst>
                  <a:glow rad="228600">
                    <a:schemeClr val="accent4">
                      <a:satMod val="175000"/>
                      <a:alpha val="83000"/>
                    </a:schemeClr>
                  </a:glow>
                </a:effectLst>
                <a:ea typeface="华文细黑" charset="-122"/>
              </a:rPr>
              <a:t>亚</a:t>
            </a:r>
            <a:r>
              <a:rPr lang="en-US" altLang="ja-JP" sz="3600" b="1">
                <a:effectLst>
                  <a:glow rad="228600">
                    <a:schemeClr val="accent4">
                      <a:satMod val="175000"/>
                      <a:alpha val="83000"/>
                    </a:schemeClr>
                  </a:glow>
                </a:effectLst>
              </a:rPr>
              <a:t> </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他们的女儿在法国长大</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他的神性在公元</a:t>
            </a:r>
            <a:r>
              <a:rPr lang="en-US" altLang="zh-CN" sz="3600" b="1">
                <a:solidFill>
                  <a:schemeClr val="bg1"/>
                </a:solidFill>
                <a:effectLst>
                  <a:glow rad="228600">
                    <a:schemeClr val="accent4">
                      <a:satMod val="175000"/>
                      <a:alpha val="83000"/>
                    </a:schemeClr>
                  </a:glow>
                </a:effectLst>
                <a:ea typeface="SimSun" pitchFamily="2" charset="-122"/>
              </a:rPr>
              <a:t>325</a:t>
            </a:r>
            <a:r>
              <a:rPr lang="zh-CN" altLang="en-US" sz="3600" b="1">
                <a:solidFill>
                  <a:schemeClr val="bg1"/>
                </a:solidFill>
                <a:effectLst>
                  <a:glow rad="228600">
                    <a:schemeClr val="accent4">
                      <a:satMod val="175000"/>
                      <a:alpha val="83000"/>
                    </a:schemeClr>
                  </a:glow>
                </a:effectLst>
                <a:ea typeface="SimSun" pitchFamily="2" charset="-122"/>
              </a:rPr>
              <a:t>年被虚构</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我们的新约是错误的</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基督教 </a:t>
            </a:r>
            <a:r>
              <a:rPr lang="en-US" altLang="en-US" sz="3600" b="1">
                <a:solidFill>
                  <a:schemeClr val="bg1"/>
                </a:solidFill>
                <a:effectLst>
                  <a:glow rad="228600">
                    <a:schemeClr val="accent4">
                      <a:satMod val="175000"/>
                      <a:alpha val="83000"/>
                    </a:schemeClr>
                  </a:glow>
                </a:effectLst>
              </a:rPr>
              <a:t>= </a:t>
            </a:r>
            <a:r>
              <a:rPr lang="zh-CN" altLang="en-US" sz="3600" b="1">
                <a:solidFill>
                  <a:schemeClr val="bg1"/>
                </a:solidFill>
                <a:effectLst>
                  <a:glow rad="228600">
                    <a:schemeClr val="accent4">
                      <a:satMod val="175000"/>
                      <a:alpha val="83000"/>
                    </a:schemeClr>
                  </a:glow>
                </a:effectLst>
                <a:ea typeface="SimSun" pitchFamily="2" charset="-122"/>
              </a:rPr>
              <a:t>神圣的女性</a:t>
            </a:r>
          </a:p>
          <a:p>
            <a:pPr eaLnBrk="1" hangingPunct="1"/>
            <a:r>
              <a:rPr lang="zh-CN" altLang="en-US" sz="3600" b="1">
                <a:solidFill>
                  <a:schemeClr val="bg1"/>
                </a:solidFill>
                <a:effectLst>
                  <a:glow rad="228600">
                    <a:schemeClr val="accent4">
                      <a:satMod val="175000"/>
                      <a:alpha val="83000"/>
                    </a:schemeClr>
                  </a:glow>
                </a:effectLst>
                <a:ea typeface="SimSun" pitchFamily="2" charset="-122"/>
              </a:rPr>
              <a:t>基督徒掩盖了这一阴谋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13454" y="61586"/>
            <a:ext cx="4562035" cy="1180768"/>
          </a:xfrm>
          <a:effectLst>
            <a:outerShdw blurRad="63500" dist="35921" dir="2700000" algn="ctr" rotWithShape="0">
              <a:schemeClr val="tx2">
                <a:alpha val="74998"/>
              </a:schemeClr>
            </a:outerShdw>
          </a:effectLst>
        </p:spPr>
        <p:txBody>
          <a:bodyPr/>
          <a:lstStyle/>
          <a:p>
            <a:pPr>
              <a:defRPr/>
            </a:pP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罗伯</a:t>
            </a: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贝尔</a:t>
            </a:r>
            <a:br>
              <a:rPr lang="zh-CN" altLang="en-US" sz="40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Rob Bell</a:t>
            </a:r>
            <a:endParaRPr lang="en-US" sz="2000" b="1" dirty="0">
              <a:effectLst>
                <a:glow rad="127000">
                  <a:schemeClr val="tx1"/>
                </a:glow>
              </a:effectLst>
              <a:latin typeface="Arial" charset="0"/>
              <a:ea typeface="ＭＳ Ｐゴシック" charset="0"/>
              <a:cs typeface="ＭＳ Ｐゴシック" charset="0"/>
            </a:endParaRP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21114"/>
            <a:ext cx="3721100" cy="55753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B06DA28-E7BD-227A-A81D-40427564CC15}"/>
              </a:ext>
            </a:extLst>
          </p:cNvPr>
          <p:cNvSpPr txBox="1"/>
          <p:nvPr/>
        </p:nvSpPr>
        <p:spPr>
          <a:xfrm>
            <a:off x="109209" y="1988840"/>
            <a:ext cx="4392488" cy="830997"/>
          </a:xfrm>
          <a:prstGeom prst="rect">
            <a:avLst/>
          </a:prstGeom>
          <a:solidFill>
            <a:schemeClr val="tx1"/>
          </a:solidFill>
        </p:spPr>
        <p:txBody>
          <a:bodyPr wrap="square" rtlCol="0">
            <a:spAutoFit/>
          </a:bodyPr>
          <a:lstStyle/>
          <a:p>
            <a:r>
              <a:rPr lang="zh-CN" altLang="en-US" dirty="0">
                <a:solidFill>
                  <a:schemeClr val="bg1"/>
                </a:solidFill>
              </a:rPr>
              <a:t>一本关于天堂、地狱和每一个曾经生活过的人的命运的书</a:t>
            </a:r>
          </a:p>
        </p:txBody>
      </p:sp>
    </p:spTree>
    <p:extLst>
      <p:ext uri="{BB962C8B-B14F-4D97-AF65-F5344CB8AC3E}">
        <p14:creationId xmlns:p14="http://schemas.microsoft.com/office/powerpoint/2010/main" val="4167025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罗伯</a:t>
            </a: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贝尔的普救论</a:t>
            </a:r>
            <a:r>
              <a:rPr lang="zh-CN" altLang="en-US"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Universalism）</a:t>
            </a:r>
            <a:endParaRPr lang="en-US" sz="4800" b="1" dirty="0">
              <a:effectLst>
                <a:glow rad="127000">
                  <a:schemeClr val="tx1"/>
                </a:glow>
              </a:effectLst>
              <a:latin typeface="Arial" charset="0"/>
              <a:ea typeface="ＭＳ Ｐゴシック" charset="0"/>
              <a:cs typeface="ＭＳ Ｐゴシック" charset="0"/>
            </a:endParaRP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“自第一间教会以来，在基督教传统的核心，一直有一些人坚持认为：历史并非悲剧性的，地狱并非永恒的，最终爱将战胜一切，并且所有人都会与上帝和好。”</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endPar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罗伯</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贝尔</a:t>
            </a:r>
          </a:p>
        </p:txBody>
      </p:sp>
    </p:spTree>
    <p:extLst>
      <p:ext uri="{BB962C8B-B14F-4D97-AF65-F5344CB8AC3E}">
        <p14:creationId xmlns:p14="http://schemas.microsoft.com/office/powerpoint/2010/main" val="517739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0" y="1396628"/>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“我支持婚姻</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我支持忠诚。我支持爱，无论是一男一女、一女一女，还是一男一男。我认为这艘船已经起航，我认为</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我们需要在任何情况下都肯定人们。”</a:t>
            </a: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罗伯</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贝尔的背道</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关于同性婚姻，他表示：</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“我们离实现它只差一步。我认为文化已经接受了这一点。而当教会继续引用</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2000</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年前的书信作为他们的最佳辩护时，它只会变得更加无关紧要。”</a:t>
            </a:r>
          </a:p>
        </p:txBody>
      </p:sp>
    </p:spTree>
    <p:extLst>
      <p:ext uri="{BB962C8B-B14F-4D97-AF65-F5344CB8AC3E}">
        <p14:creationId xmlns:p14="http://schemas.microsoft.com/office/powerpoint/2010/main" val="135109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6389" y="47690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与信仰无关的知识</a:t>
            </a:r>
            <a:r>
              <a:rPr kumimoji="0" 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我们好像有非常多</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698891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2539B5CB-99A3-6B9D-A2CD-C1006BFC4EEE}"/>
              </a:ext>
            </a:extLst>
          </p:cNvPr>
          <p:cNvSpPr txBox="1"/>
          <p:nvPr/>
        </p:nvSpPr>
        <p:spPr>
          <a:xfrm>
            <a:off x="4067944" y="0"/>
            <a:ext cx="4982454" cy="646331"/>
          </a:xfrm>
          <a:prstGeom prst="rect">
            <a:avLst/>
          </a:prstGeom>
          <a:noFill/>
        </p:spPr>
        <p:txBody>
          <a:bodyPr wrap="none" rtlCol="0">
            <a:spAutoFit/>
          </a:bodyPr>
          <a:lstStyle/>
          <a:p>
            <a:r>
              <a:rPr lang="en-US" altLang="zh-CN" sz="1800" b="1" dirty="0">
                <a:solidFill>
                  <a:schemeClr val="bg1"/>
                </a:solidFill>
              </a:rPr>
              <a:t>《</a:t>
            </a:r>
            <a:r>
              <a:rPr lang="zh-CN" altLang="en-US" sz="1800" b="1" dirty="0">
                <a:solidFill>
                  <a:schemeClr val="bg1"/>
                </a:solidFill>
              </a:rPr>
              <a:t>再见，罗布</a:t>
            </a:r>
            <a:r>
              <a:rPr lang="en-US" altLang="zh-CN" sz="1800" b="1" dirty="0">
                <a:solidFill>
                  <a:schemeClr val="bg1"/>
                </a:solidFill>
              </a:rPr>
              <a:t>·</a:t>
            </a:r>
            <a:r>
              <a:rPr lang="zh-CN" altLang="en-US" sz="1800" b="1" dirty="0">
                <a:solidFill>
                  <a:schemeClr val="bg1"/>
                </a:solidFill>
              </a:rPr>
              <a:t>贝尔</a:t>
            </a:r>
            <a:r>
              <a:rPr lang="en-US" altLang="zh-CN" sz="1800" b="1" dirty="0">
                <a:solidFill>
                  <a:schemeClr val="bg1"/>
                </a:solidFill>
              </a:rPr>
              <a:t>》</a:t>
            </a:r>
            <a:r>
              <a:rPr lang="zh-CN" altLang="en-US" sz="1800" b="1" dirty="0">
                <a:solidFill>
                  <a:schemeClr val="bg1"/>
                </a:solidFill>
              </a:rPr>
              <a:t>：对</a:t>
            </a:r>
            <a:r>
              <a:rPr lang="en-US" altLang="zh-CN" sz="1800" b="1" dirty="0">
                <a:solidFill>
                  <a:schemeClr val="bg1"/>
                </a:solidFill>
              </a:rPr>
              <a:t>《</a:t>
            </a:r>
            <a:r>
              <a:rPr lang="zh-CN" altLang="en-US" sz="1800" b="1" dirty="0">
                <a:solidFill>
                  <a:schemeClr val="bg1"/>
                </a:solidFill>
              </a:rPr>
              <a:t>爱胜利</a:t>
            </a:r>
            <a:r>
              <a:rPr lang="en-US" altLang="zh-CN" sz="1800" b="1" dirty="0">
                <a:solidFill>
                  <a:schemeClr val="bg1"/>
                </a:solidFill>
              </a:rPr>
              <a:t>》</a:t>
            </a:r>
            <a:r>
              <a:rPr lang="zh-CN" altLang="en-US" sz="1800" b="1" dirty="0">
                <a:solidFill>
                  <a:schemeClr val="bg1"/>
                </a:solidFill>
              </a:rPr>
              <a:t>的一种圣经回应</a:t>
            </a:r>
            <a:endParaRPr lang="zh-CN" altLang="en-US" sz="1800" dirty="0">
              <a:solidFill>
                <a:schemeClr val="bg1"/>
              </a:solidFill>
            </a:endParaRPr>
          </a:p>
          <a:p>
            <a:endParaRPr kumimoji="1" lang="zh-CN" altLang="en-US" sz="1800" dirty="0">
              <a:solidFill>
                <a:schemeClr val="bg1"/>
              </a:solidFill>
            </a:endParaRPr>
          </a:p>
        </p:txBody>
      </p:sp>
      <p:sp>
        <p:nvSpPr>
          <p:cNvPr id="4" name="文本框 3">
            <a:extLst>
              <a:ext uri="{FF2B5EF4-FFF2-40B4-BE49-F238E27FC236}">
                <a16:creationId xmlns:a16="http://schemas.microsoft.com/office/drawing/2014/main" id="{80B475EC-41A4-1E29-A109-E7DFBE65D932}"/>
              </a:ext>
            </a:extLst>
          </p:cNvPr>
          <p:cNvSpPr txBox="1"/>
          <p:nvPr/>
        </p:nvSpPr>
        <p:spPr>
          <a:xfrm>
            <a:off x="5436096" y="6021288"/>
            <a:ext cx="2589556" cy="369332"/>
          </a:xfrm>
          <a:prstGeom prst="rect">
            <a:avLst/>
          </a:prstGeom>
          <a:noFill/>
        </p:spPr>
        <p:txBody>
          <a:bodyPr wrap="square">
            <a:spAutoFit/>
          </a:bodyPr>
          <a:lstStyle/>
          <a:p>
            <a:pPr algn="ctr"/>
            <a:r>
              <a:rPr lang="zh-CN" altLang="en-US" sz="1800" dirty="0">
                <a:solidFill>
                  <a:schemeClr val="bg1"/>
                </a:solidFill>
              </a:rPr>
              <a:t>（拉里</a:t>
            </a:r>
            <a:r>
              <a:rPr lang="en-US" altLang="zh-CN" sz="1800" dirty="0">
                <a:solidFill>
                  <a:schemeClr val="bg1"/>
                </a:solidFill>
              </a:rPr>
              <a:t>·</a:t>
            </a:r>
            <a:r>
              <a:rPr lang="zh-CN" altLang="en-US" sz="1800" dirty="0">
                <a:solidFill>
                  <a:schemeClr val="bg1"/>
                </a:solidFill>
              </a:rPr>
              <a:t>迪克森博士）</a:t>
            </a:r>
          </a:p>
        </p:txBody>
      </p:sp>
    </p:spTree>
    <p:extLst>
      <p:ext uri="{BB962C8B-B14F-4D97-AF65-F5344CB8AC3E}">
        <p14:creationId xmlns:p14="http://schemas.microsoft.com/office/powerpoint/2010/main" val="87093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a:t>
            </a:r>
            <a:r>
              <a:rPr lang="en-US" altLang="zh-CN" sz="2800" dirty="0">
                <a:solidFill>
                  <a:srgbClr val="FFFFFF"/>
                </a:solidFill>
                <a:effectLst>
                  <a:glow rad="101600">
                    <a:schemeClr val="tx1"/>
                  </a:glow>
                </a:effectLst>
                <a:latin typeface="Arial" charset="0"/>
                <a:ea typeface="ＭＳ Ｐゴシック" charset="0"/>
                <a:cs typeface="ＭＳ Ｐゴシック" charset="0"/>
              </a:rPr>
              <a:t>14</a:t>
            </a:r>
            <a:r>
              <a:rPr lang="zh-CN" altLang="en-US" sz="2800" dirty="0">
                <a:solidFill>
                  <a:srgbClr val="FFFFFF"/>
                </a:solidFill>
                <a:effectLst>
                  <a:glow rad="101600">
                    <a:schemeClr val="tx1"/>
                  </a:glow>
                </a:effectLst>
                <a:latin typeface="Arial" charset="0"/>
                <a:ea typeface="ＭＳ Ｐゴシック" charset="0"/>
                <a:cs typeface="ＭＳ Ｐゴシック" charset="0"/>
              </a:rPr>
              <a:t>因为我知道我离世的时候快到了，正如我们的主耶稣基督清楚指示我的。</a:t>
            </a:r>
            <a:r>
              <a:rPr lang="en-US" altLang="zh-CN" sz="2800" dirty="0">
                <a:solidFill>
                  <a:srgbClr val="FFFFFF"/>
                </a:solidFill>
                <a:effectLst>
                  <a:glow rad="101600">
                    <a:schemeClr val="tx1"/>
                  </a:glow>
                </a:effectLst>
                <a:latin typeface="Arial" charset="0"/>
                <a:ea typeface="ＭＳ Ｐゴシック" charset="0"/>
                <a:cs typeface="ＭＳ Ｐゴシック" charset="0"/>
              </a:rPr>
              <a:t>15</a:t>
            </a:r>
            <a:r>
              <a:rPr lang="zh-CN" altLang="en-US" sz="2800" dirty="0">
                <a:solidFill>
                  <a:srgbClr val="FFFFFF"/>
                </a:solidFill>
                <a:effectLst>
                  <a:glow rad="101600">
                    <a:schemeClr val="tx1"/>
                  </a:glow>
                </a:effectLst>
                <a:latin typeface="Arial" charset="0"/>
                <a:ea typeface="ＭＳ Ｐゴシック" charset="0"/>
                <a:cs typeface="ＭＳ Ｐゴシック" charset="0"/>
              </a:rPr>
              <a:t>我也要努力，使你们在我去世以后，还时常追念这些事。</a:t>
            </a:r>
            <a:r>
              <a:rPr lang="en-US" sz="2800" dirty="0">
                <a:solidFill>
                  <a:srgbClr val="FFFFFF"/>
                </a:solidFill>
                <a:effectLst>
                  <a:glow rad="101600">
                    <a:schemeClr val="tx1"/>
                  </a:glow>
                </a:effectLst>
                <a:latin typeface="Arial" charset="0"/>
                <a:ea typeface="ＭＳ Ｐゴシック" charset="0"/>
                <a:cs typeface="ＭＳ Ｐゴシック" charset="0"/>
              </a:rPr>
              <a:t>" ( </a:t>
            </a:r>
            <a:r>
              <a:rPr lang="en-US" sz="2800" dirty="0" err="1">
                <a:solidFill>
                  <a:srgbClr val="FFFFFF"/>
                </a:solidFill>
                <a:effectLst>
                  <a:glow rad="101600">
                    <a:schemeClr val="tx1"/>
                  </a:glow>
                </a:effectLst>
                <a:latin typeface="Arial" charset="0"/>
                <a:ea typeface="ＭＳ Ｐゴシック" charset="0"/>
                <a:cs typeface="ＭＳ Ｐゴシック" charset="0"/>
              </a:rPr>
              <a:t>彼得后书</a:t>
            </a:r>
            <a:r>
              <a:rPr lang="en-US" sz="2800" dirty="0">
                <a:solidFill>
                  <a:srgbClr val="FFFFFF"/>
                </a:solidFill>
                <a:effectLst>
                  <a:glow rad="101600">
                    <a:schemeClr val="tx1"/>
                  </a:glow>
                </a:effectLst>
                <a:latin typeface="Arial" charset="0"/>
                <a:ea typeface="ＭＳ Ｐゴシック" charset="0"/>
                <a:cs typeface="ＭＳ Ｐゴシック" charset="0"/>
              </a:rPr>
              <a:t>. 1:14-15 </a:t>
            </a:r>
            <a:r>
              <a:rPr lang="en-US" sz="2400" dirty="0" err="1">
                <a:solidFill>
                  <a:srgbClr val="FFFFFF"/>
                </a:solidFill>
                <a:effectLst>
                  <a:glow rad="101600">
                    <a:schemeClr val="tx1"/>
                  </a:glow>
                </a:effectLst>
                <a:latin typeface="Arial" charset="0"/>
                <a:ea typeface="ＭＳ Ｐゴシック" charset="0"/>
                <a:cs typeface="ＭＳ Ｐゴシック" charset="0"/>
              </a:rPr>
              <a:t>新译本</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lvl="0" eaLnBrk="1" hangingPunct="1">
              <a:defRPr/>
            </a:pPr>
            <a:r>
              <a:rPr lang="zh-CN" altLang="en-US" sz="2800" dirty="0">
                <a:solidFill>
                  <a:srgbClr val="FFFFFF"/>
                </a:solidFill>
                <a:effectLst>
                  <a:glow rad="101600">
                    <a:srgbClr val="000000"/>
                  </a:glow>
                </a:effectLst>
                <a:latin typeface="Arial" charset="0"/>
                <a:ea typeface="ＭＳ Ｐゴシック" charset="0"/>
                <a:cs typeface="ＭＳ Ｐゴシック" charset="0"/>
              </a:rPr>
              <a:t>教会传统认为，彼得请求被倒钉十字架。</a:t>
            </a:r>
          </a:p>
        </p:txBody>
      </p:sp>
    </p:spTree>
    <p:extLst>
      <p:ext uri="{BB962C8B-B14F-4D97-AF65-F5344CB8AC3E}">
        <p14:creationId xmlns:p14="http://schemas.microsoft.com/office/powerpoint/2010/main" val="28621379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3779" name="Text Box 3"/>
          <p:cNvSpPr txBox="1">
            <a:spLocks noChangeArrowheads="1"/>
          </p:cNvSpPr>
          <p:nvPr/>
        </p:nvSpPr>
        <p:spPr bwMode="auto">
          <a:xfrm>
            <a:off x="571500" y="1554163"/>
            <a:ext cx="80010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3600" b="1" i="1">
                <a:solidFill>
                  <a:schemeClr val="bg1"/>
                </a:solidFill>
              </a:rPr>
              <a:t>“</a:t>
            </a:r>
            <a:r>
              <a:rPr lang="ja-JP" altLang="en-US" sz="3600" b="1" i="1">
                <a:solidFill>
                  <a:schemeClr val="bg1"/>
                </a:solidFill>
              </a:rPr>
              <a:t>第</a:t>
            </a:r>
            <a:r>
              <a:rPr lang="en-US" altLang="ja-JP" sz="3600" b="1" i="1">
                <a:solidFill>
                  <a:schemeClr val="bg1"/>
                </a:solidFill>
              </a:rPr>
              <a:t> </a:t>
            </a:r>
            <a:r>
              <a:rPr lang="ja-JP" altLang="en-US" sz="3600" b="1" i="1">
                <a:solidFill>
                  <a:schemeClr val="bg1"/>
                </a:solidFill>
              </a:rPr>
              <a:t>一</a:t>
            </a:r>
            <a:r>
              <a:rPr lang="en-US" altLang="ja-JP" sz="3600" b="1" i="1">
                <a:solidFill>
                  <a:schemeClr val="bg1"/>
                </a:solidFill>
              </a:rPr>
              <a:t> </a:t>
            </a:r>
            <a:r>
              <a:rPr lang="ja-JP" altLang="en-US" sz="3600" b="1" i="1">
                <a:solidFill>
                  <a:schemeClr val="bg1"/>
                </a:solidFill>
              </a:rPr>
              <a:t>要</a:t>
            </a:r>
            <a:r>
              <a:rPr lang="en-US" altLang="ja-JP" sz="3600" b="1" i="1">
                <a:solidFill>
                  <a:schemeClr val="bg1"/>
                </a:solidFill>
              </a:rPr>
              <a:t> </a:t>
            </a:r>
            <a:r>
              <a:rPr lang="ja-JP" altLang="en-US" sz="3600" b="1" i="1">
                <a:solidFill>
                  <a:schemeClr val="bg1"/>
                </a:solidFill>
                <a:ea typeface="华文细黑" charset="-122"/>
              </a:rPr>
              <a:t>紧</a:t>
            </a:r>
            <a:r>
              <a:rPr lang="en-US" altLang="ja-JP" sz="3600" b="1" i="1">
                <a:solidFill>
                  <a:schemeClr val="bg1"/>
                </a:solidFill>
                <a:ea typeface="华文细黑" charset="-122"/>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ea typeface="华文细黑" charset="-122"/>
              </a:rPr>
              <a:t>该</a:t>
            </a:r>
            <a:r>
              <a:rPr lang="en-US" altLang="ja-JP" sz="3600" b="1" i="1">
                <a:solidFill>
                  <a:schemeClr val="bg1"/>
                </a:solidFill>
                <a:ea typeface="华文细黑" charset="-122"/>
              </a:rPr>
              <a:t> </a:t>
            </a:r>
            <a:r>
              <a:rPr lang="ja-JP" altLang="en-US" sz="3600" b="1" i="1">
                <a:solidFill>
                  <a:schemeClr val="bg1"/>
                </a:solidFill>
              </a:rPr>
              <a:t>知</a:t>
            </a:r>
            <a:r>
              <a:rPr lang="en-US" altLang="ja-JP" sz="3600" b="1" i="1">
                <a:solidFill>
                  <a:schemeClr val="bg1"/>
                </a:solidFill>
              </a:rPr>
              <a:t> </a:t>
            </a:r>
            <a:r>
              <a:rPr lang="ja-JP" altLang="en-US" sz="3600" b="1" i="1">
                <a:solidFill>
                  <a:schemeClr val="bg1"/>
                </a:solidFill>
              </a:rPr>
              <a:t>道</a:t>
            </a:r>
            <a:r>
              <a:rPr lang="en-US" altLang="ja-JP" sz="3600" b="1" i="1">
                <a:solidFill>
                  <a:schemeClr val="bg1"/>
                </a:solidFill>
              </a:rPr>
              <a:t> </a:t>
            </a:r>
            <a:r>
              <a:rPr lang="ja-JP" altLang="en-US" sz="3600" b="1" i="1">
                <a:solidFill>
                  <a:schemeClr val="bg1"/>
                </a:solidFill>
                <a:ea typeface="华文细黑" charset="-122"/>
              </a:rPr>
              <a:t>经</a:t>
            </a:r>
            <a:r>
              <a:rPr lang="en-US" altLang="ja-JP" sz="3600" b="1" i="1">
                <a:solidFill>
                  <a:schemeClr val="bg1"/>
                </a:solidFill>
                <a:ea typeface="华文细黑" charset="-122"/>
              </a:rPr>
              <a:t> </a:t>
            </a:r>
            <a:r>
              <a:rPr lang="ja-JP" altLang="en-US" sz="3600" b="1" i="1">
                <a:solidFill>
                  <a:schemeClr val="bg1"/>
                </a:solidFill>
              </a:rPr>
              <a:t>上</a:t>
            </a:r>
            <a:r>
              <a:rPr lang="en-US" altLang="ja-JP" sz="3600" b="1" i="1">
                <a:solidFill>
                  <a:schemeClr val="bg1"/>
                </a:solidFill>
              </a:rPr>
              <a:t> </a:t>
            </a:r>
            <a:r>
              <a:rPr lang="ja-JP" altLang="en-US" sz="3600" b="1" i="1">
                <a:solidFill>
                  <a:schemeClr val="bg1"/>
                </a:solidFill>
              </a:rPr>
              <a:t>所</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ea typeface="华文细黑" charset="-122"/>
              </a:rPr>
              <a:t>预</a:t>
            </a:r>
            <a:r>
              <a:rPr lang="en-US" altLang="ja-JP" sz="3600" b="1" i="1">
                <a:solidFill>
                  <a:schemeClr val="bg1"/>
                </a:solidFill>
                <a:ea typeface="华文细黑" charset="-122"/>
              </a:rPr>
              <a:t> </a:t>
            </a:r>
            <a:r>
              <a:rPr lang="ja-JP" altLang="en-US" sz="3600" b="1" i="1">
                <a:solidFill>
                  <a:schemeClr val="bg1"/>
                </a:solidFill>
              </a:rPr>
              <a:t>言</a:t>
            </a:r>
            <a:r>
              <a:rPr lang="en-US" altLang="ja-JP" sz="3600" b="1" i="1">
                <a:solidFill>
                  <a:schemeClr val="bg1"/>
                </a:solidFill>
              </a:rPr>
              <a:t> </a:t>
            </a:r>
            <a:r>
              <a:rPr lang="ja-JP" altLang="en-US" sz="3600" b="1" i="1">
                <a:solidFill>
                  <a:schemeClr val="bg1"/>
                </a:solidFill>
              </a:rPr>
              <a:t>没</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可</a:t>
            </a:r>
            <a:r>
              <a:rPr lang="en-US" altLang="ja-JP" sz="3600" b="1" i="1">
                <a:solidFill>
                  <a:schemeClr val="bg1"/>
                </a:solidFill>
              </a:rPr>
              <a:t> </a:t>
            </a:r>
            <a:r>
              <a:rPr lang="ja-JP" altLang="en-US" sz="3600" b="1" i="1">
                <a:solidFill>
                  <a:schemeClr val="bg1"/>
                </a:solidFill>
              </a:rPr>
              <a:t>随</a:t>
            </a:r>
            <a:r>
              <a:rPr lang="en-US" altLang="ja-JP" sz="3600" b="1" i="1">
                <a:solidFill>
                  <a:schemeClr val="bg1"/>
                </a:solidFill>
              </a:rPr>
              <a:t> </a:t>
            </a:r>
            <a:r>
              <a:rPr lang="ja-JP" altLang="en-US" sz="3600" b="1" i="1">
                <a:solidFill>
                  <a:schemeClr val="bg1"/>
                </a:solidFill>
              </a:rPr>
              <a:t>私</a:t>
            </a:r>
            <a:r>
              <a:rPr lang="en-US" altLang="ja-JP" sz="3600" b="1" i="1">
                <a:solidFill>
                  <a:schemeClr val="bg1"/>
                </a:solidFill>
              </a:rPr>
              <a:t> </a:t>
            </a:r>
            <a:r>
              <a:rPr lang="ja-JP" altLang="en-US" sz="3600" b="1" i="1">
                <a:solidFill>
                  <a:schemeClr val="bg1"/>
                </a:solidFill>
              </a:rPr>
              <a:t>意</a:t>
            </a:r>
            <a:r>
              <a:rPr lang="en-US" altLang="ja-JP" sz="3600" b="1" i="1">
                <a:solidFill>
                  <a:schemeClr val="bg1"/>
                </a:solidFill>
              </a:rPr>
              <a:t> </a:t>
            </a:r>
            <a:r>
              <a:rPr lang="ja-JP" altLang="en-US" sz="3600" b="1" i="1">
                <a:solidFill>
                  <a:schemeClr val="bg1"/>
                </a:solidFill>
              </a:rPr>
              <a:t>解</a:t>
            </a:r>
            <a:r>
              <a:rPr lang="en-US" altLang="ja-JP" sz="3600" b="1" i="1">
                <a:solidFill>
                  <a:schemeClr val="bg1"/>
                </a:solidFill>
              </a:rPr>
              <a:t> </a:t>
            </a:r>
            <a:r>
              <a:rPr lang="ja-JP" altLang="en-US" sz="3600" b="1" i="1">
                <a:solidFill>
                  <a:schemeClr val="bg1"/>
                </a:solidFill>
                <a:ea typeface="华文细黑" charset="-122"/>
              </a:rPr>
              <a:t>说</a:t>
            </a:r>
            <a:r>
              <a:rPr lang="en-US" altLang="ja-JP" sz="3600" b="1" i="1">
                <a:solidFill>
                  <a:schemeClr val="bg1"/>
                </a:solidFill>
                <a:ea typeface="华文细黑" charset="-122"/>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p>
          <a:p>
            <a:pPr eaLnBrk="1" hangingPunct="1"/>
            <a:r>
              <a:rPr lang="en-US" altLang="en-US" sz="3600" b="1" i="1">
                <a:solidFill>
                  <a:schemeClr val="bg1"/>
                </a:solidFill>
              </a:rPr>
              <a:t> </a:t>
            </a:r>
            <a:r>
              <a:rPr lang="ja-JP" altLang="en-US" sz="3600" b="1" i="1">
                <a:solidFill>
                  <a:schemeClr val="bg1"/>
                </a:solidFill>
              </a:rPr>
              <a:t>因</a:t>
            </a:r>
            <a:r>
              <a:rPr lang="en-US" altLang="ja-JP" sz="3600" b="1" i="1">
                <a:solidFill>
                  <a:schemeClr val="bg1"/>
                </a:solidFill>
              </a:rPr>
              <a:t> </a:t>
            </a:r>
            <a:r>
              <a:rPr lang="ja-JP" altLang="en-US" sz="3600" b="1" i="1">
                <a:solidFill>
                  <a:schemeClr val="bg1"/>
                </a:solidFill>
                <a:ea typeface="华文细黑" charset="-122"/>
              </a:rPr>
              <a:t>为</a:t>
            </a:r>
            <a:r>
              <a:rPr lang="en-US" altLang="ja-JP" sz="3600" b="1" i="1">
                <a:solidFill>
                  <a:schemeClr val="bg1"/>
                </a:solidFill>
                <a:ea typeface="华文细黑" charset="-122"/>
              </a:rPr>
              <a:t> </a:t>
            </a:r>
            <a:r>
              <a:rPr lang="ja-JP" altLang="en-US" sz="3600" b="1" i="1">
                <a:solidFill>
                  <a:schemeClr val="bg1"/>
                </a:solidFill>
                <a:ea typeface="华文细黑" charset="-122"/>
              </a:rPr>
              <a:t>预</a:t>
            </a:r>
            <a:r>
              <a:rPr lang="en-US" altLang="ja-JP" sz="3600" b="1" i="1">
                <a:solidFill>
                  <a:schemeClr val="bg1"/>
                </a:solidFill>
                <a:ea typeface="华文细黑" charset="-122"/>
              </a:rPr>
              <a:t> </a:t>
            </a:r>
            <a:r>
              <a:rPr lang="ja-JP" altLang="en-US" sz="3600" b="1" i="1">
                <a:solidFill>
                  <a:schemeClr val="bg1"/>
                </a:solidFill>
              </a:rPr>
              <a:t>言</a:t>
            </a:r>
            <a:r>
              <a:rPr lang="en-US" altLang="ja-JP" sz="3600" b="1" i="1">
                <a:solidFill>
                  <a:schemeClr val="bg1"/>
                </a:solidFill>
              </a:rPr>
              <a:t> </a:t>
            </a:r>
            <a:r>
              <a:rPr lang="ja-JP" altLang="en-US" sz="3600" b="1" i="1">
                <a:solidFill>
                  <a:schemeClr val="bg1"/>
                </a:solidFill>
              </a:rPr>
              <a:t>从</a:t>
            </a:r>
            <a:r>
              <a:rPr lang="en-US" altLang="ja-JP" sz="3600" b="1" i="1">
                <a:solidFill>
                  <a:schemeClr val="bg1"/>
                </a:solidFill>
              </a:rPr>
              <a:t> </a:t>
            </a:r>
            <a:r>
              <a:rPr lang="ja-JP" altLang="en-US" sz="3600" b="1" i="1">
                <a:solidFill>
                  <a:schemeClr val="bg1"/>
                </a:solidFill>
              </a:rPr>
              <a:t>来</a:t>
            </a:r>
            <a:r>
              <a:rPr lang="en-US" altLang="ja-JP" sz="3600" b="1" i="1">
                <a:solidFill>
                  <a:schemeClr val="bg1"/>
                </a:solidFill>
              </a:rPr>
              <a:t> </a:t>
            </a:r>
            <a:r>
              <a:rPr lang="ja-JP" altLang="en-US" sz="3600" b="1" i="1">
                <a:solidFill>
                  <a:schemeClr val="bg1"/>
                </a:solidFill>
              </a:rPr>
              <a:t>没</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出</a:t>
            </a:r>
            <a:r>
              <a:rPr lang="en-US" altLang="ja-JP" sz="3600" b="1" i="1">
                <a:solidFill>
                  <a:schemeClr val="bg1"/>
                </a:solidFill>
              </a:rPr>
              <a:t> </a:t>
            </a:r>
            <a:r>
              <a:rPr lang="ja-JP" altLang="en-US" sz="3600" b="1" i="1">
                <a:solidFill>
                  <a:schemeClr val="bg1"/>
                </a:solidFill>
              </a:rPr>
              <a:t>於</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意</a:t>
            </a:r>
            <a:r>
              <a:rPr lang="en-US" altLang="ja-JP" sz="3600" b="1" i="1">
                <a:solidFill>
                  <a:schemeClr val="bg1"/>
                </a:solidFill>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乃</a:t>
            </a:r>
            <a:r>
              <a:rPr lang="en-US" altLang="ja-JP" sz="3600" b="1" i="1">
                <a:solidFill>
                  <a:schemeClr val="bg1"/>
                </a:solidFill>
              </a:rPr>
              <a:t> </a:t>
            </a:r>
            <a:r>
              <a:rPr lang="ja-JP" altLang="en-US" sz="3600" b="1" i="1">
                <a:solidFill>
                  <a:schemeClr val="bg1"/>
                </a:solidFill>
              </a:rPr>
              <a:t>是</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被</a:t>
            </a:r>
            <a:r>
              <a:rPr lang="en-US" altLang="ja-JP" sz="3600" b="1" i="1">
                <a:solidFill>
                  <a:schemeClr val="bg1"/>
                </a:solidFill>
              </a:rPr>
              <a:t> </a:t>
            </a:r>
            <a:r>
              <a:rPr lang="ja-JP" altLang="en-US" sz="3600" b="1" i="1">
                <a:solidFill>
                  <a:schemeClr val="bg1"/>
                </a:solidFill>
              </a:rPr>
              <a:t>圣</a:t>
            </a:r>
            <a:r>
              <a:rPr lang="en-US" altLang="ja-JP" sz="3600" b="1" i="1">
                <a:solidFill>
                  <a:schemeClr val="bg1"/>
                </a:solidFill>
              </a:rPr>
              <a:t> </a:t>
            </a:r>
            <a:r>
              <a:rPr lang="ja-JP" altLang="en-US" sz="3600" b="1" i="1">
                <a:solidFill>
                  <a:schemeClr val="bg1"/>
                </a:solidFill>
              </a:rPr>
              <a:t>灵</a:t>
            </a:r>
            <a:r>
              <a:rPr lang="en-US" altLang="ja-JP" sz="3600" b="1" i="1">
                <a:solidFill>
                  <a:schemeClr val="bg1"/>
                </a:solidFill>
              </a:rPr>
              <a:t> </a:t>
            </a:r>
            <a:r>
              <a:rPr lang="ja-JP" altLang="en-US" sz="3600" b="1" i="1">
                <a:solidFill>
                  <a:schemeClr val="bg1"/>
                </a:solidFill>
              </a:rPr>
              <a:t>感</a:t>
            </a:r>
            <a:r>
              <a:rPr lang="en-US" altLang="ja-JP" sz="3600" b="1" i="1">
                <a:solidFill>
                  <a:schemeClr val="bg1"/>
                </a:solidFill>
              </a:rPr>
              <a:t> </a:t>
            </a:r>
            <a:r>
              <a:rPr lang="ja-JP" altLang="en-US" sz="3600" b="1" i="1">
                <a:solidFill>
                  <a:schemeClr val="bg1"/>
                </a:solidFill>
                <a:ea typeface="华文细黑" charset="-122"/>
              </a:rPr>
              <a:t>动</a:t>
            </a:r>
            <a:r>
              <a:rPr lang="en-US" altLang="ja-JP" sz="3600" b="1" i="1">
                <a:solidFill>
                  <a:schemeClr val="bg1"/>
                </a:solidFill>
                <a:ea typeface="华文细黑" charset="-122"/>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ea typeface="华文细黑" charset="-122"/>
              </a:rPr>
              <a:t>说</a:t>
            </a:r>
            <a:r>
              <a:rPr lang="en-US" altLang="ja-JP" sz="3600" b="1" i="1">
                <a:solidFill>
                  <a:schemeClr val="bg1"/>
                </a:solidFill>
                <a:ea typeface="华文细黑" charset="-122"/>
              </a:rPr>
              <a:t> </a:t>
            </a:r>
            <a:r>
              <a:rPr lang="ja-JP" altLang="en-US" sz="3600" b="1" i="1">
                <a:solidFill>
                  <a:schemeClr val="bg1"/>
                </a:solidFill>
              </a:rPr>
              <a:t>出</a:t>
            </a:r>
            <a:r>
              <a:rPr lang="en-US" altLang="ja-JP" sz="3600" b="1" i="1">
                <a:solidFill>
                  <a:schemeClr val="bg1"/>
                </a:solidFill>
              </a:rPr>
              <a:t> </a:t>
            </a:r>
            <a:r>
              <a:rPr lang="ja-JP" altLang="en-US" sz="3600" b="1" i="1">
                <a:solidFill>
                  <a:schemeClr val="bg1"/>
                </a:solidFill>
              </a:rPr>
              <a:t>神</a:t>
            </a:r>
            <a:r>
              <a:rPr lang="en-US" altLang="ja-JP" sz="3600" b="1" i="1">
                <a:solidFill>
                  <a:schemeClr val="bg1"/>
                </a:solidFill>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ea typeface="华文细黑" charset="-122"/>
              </a:rPr>
              <a:t>话</a:t>
            </a:r>
            <a:r>
              <a:rPr lang="en-US" altLang="ja-JP" sz="3600" b="1" i="1">
                <a:solidFill>
                  <a:schemeClr val="bg1"/>
                </a:solidFill>
                <a:ea typeface="华文细黑" charset="-122"/>
              </a:rPr>
              <a:t> </a:t>
            </a:r>
            <a:r>
              <a:rPr lang="ja-JP" altLang="en-US" sz="3600" b="1" i="1">
                <a:solidFill>
                  <a:schemeClr val="bg1"/>
                </a:solidFill>
              </a:rPr>
              <a:t>来</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a:t>
            </a:r>
            <a:endParaRPr lang="en-US" altLang="en-US" sz="3600" b="1" i="1">
              <a:solidFill>
                <a:schemeClr val="bg1"/>
              </a:solidFill>
            </a:endParaRPr>
          </a:p>
        </p:txBody>
      </p:sp>
      <p:sp>
        <p:nvSpPr>
          <p:cNvPr id="203780" name="Text Box 4"/>
          <p:cNvSpPr txBox="1">
            <a:spLocks noChangeArrowheads="1"/>
          </p:cNvSpPr>
          <p:nvPr/>
        </p:nvSpPr>
        <p:spPr bwMode="auto">
          <a:xfrm>
            <a:off x="4419600" y="59436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zh-CN" altLang="en-US" sz="3200" b="1">
                <a:solidFill>
                  <a:schemeClr val="bg1"/>
                </a:solidFill>
                <a:latin typeface="Times New Roman" pitchFamily="26" charset="0"/>
                <a:ea typeface="SimSun" pitchFamily="2" charset="-122"/>
                <a:cs typeface="SimSun" pitchFamily="2" charset="-122"/>
              </a:rPr>
              <a:t>彼得后书 </a:t>
            </a:r>
            <a:r>
              <a:rPr lang="en-US" sz="3200" b="1">
                <a:solidFill>
                  <a:schemeClr val="bg1"/>
                </a:solidFill>
                <a:latin typeface="Times New Roman" pitchFamily="26" charset="0"/>
                <a:ea typeface="+mn-ea"/>
              </a:rPr>
              <a:t>1:20-21</a:t>
            </a:r>
          </a:p>
        </p:txBody>
      </p:sp>
      <p:sp>
        <p:nvSpPr>
          <p:cNvPr id="203781" name="Rectangle 5"/>
          <p:cNvSpPr>
            <a:spLocks noGrp="1" noChangeArrowheads="1"/>
          </p:cNvSpPr>
          <p:nvPr>
            <p:ph type="title" idx="4294967295"/>
          </p:nvPr>
        </p:nvSpPr>
        <p:spPr>
          <a:xfrm>
            <a:off x="304800" y="274638"/>
            <a:ext cx="7620000" cy="762000"/>
          </a:xfrm>
          <a:gradFill rotWithShape="1">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pPr>
            <a:r>
              <a:rPr lang="zh-CN" altLang="en-US" b="0">
                <a:solidFill>
                  <a:schemeClr val="bg1"/>
                </a:solidFill>
                <a:effectLst>
                  <a:outerShdw blurRad="38100" dist="38100" dir="2700000" algn="tl">
                    <a:srgbClr val="000000"/>
                  </a:outerShdw>
                </a:effectLst>
                <a:ea typeface="SimSun" pitchFamily="2" charset="-122"/>
              </a:rPr>
              <a:t>什么是预言</a:t>
            </a:r>
            <a:r>
              <a:rPr lang="en-US" altLang="ja-JP" b="0">
                <a:solidFill>
                  <a:schemeClr val="bg1"/>
                </a:solidFill>
                <a:effectLst>
                  <a:outerShdw blurRad="38100" dist="38100" dir="2700000" algn="tl">
                    <a:srgbClr val="000000"/>
                  </a:outerShdw>
                </a:effectLst>
              </a:rPr>
              <a:t>? </a:t>
            </a:r>
            <a:endParaRPr lang="en-US" altLang="en-US" b="0">
              <a:solidFill>
                <a:schemeClr val="bg1"/>
              </a:solidFill>
              <a:effectLst>
                <a:outerShdw blurRad="38100" dist="38100" dir="2700000" algn="tl">
                  <a:srgbClr val="000000"/>
                </a:outerShdw>
              </a:effectLst>
            </a:endParaRPr>
          </a:p>
        </p:txBody>
      </p:sp>
      <p:sp>
        <p:nvSpPr>
          <p:cNvPr id="203782" name="Rectangle 6"/>
          <p:cNvSpPr>
            <a:spLocks noChangeArrowheads="1"/>
          </p:cNvSpPr>
          <p:nvPr/>
        </p:nvSpPr>
        <p:spPr bwMode="auto">
          <a:xfrm>
            <a:off x="8229600" y="76200"/>
            <a:ext cx="87947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ctrTitle"/>
          </p:nvPr>
        </p:nvSpPr>
        <p:spPr>
          <a:xfrm>
            <a:off x="762000" y="304800"/>
            <a:ext cx="7772400" cy="990600"/>
          </a:xfrm>
        </p:spPr>
        <p:txBody>
          <a:bodyPr/>
          <a:lstStyle/>
          <a:p>
            <a:pPr eaLnBrk="1" hangingPunct="1"/>
            <a:r>
              <a:rPr lang="en-US" altLang="en-US">
                <a:solidFill>
                  <a:schemeClr val="bg1"/>
                </a:solidFill>
              </a:rPr>
              <a:t>Wayne Grudem </a:t>
            </a:r>
            <a:r>
              <a:rPr lang="zh-CN" altLang="en-US">
                <a:solidFill>
                  <a:schemeClr val="bg1"/>
                </a:solidFill>
                <a:ea typeface="SimSun" pitchFamily="2" charset="-122"/>
              </a:rPr>
              <a:t>关于预言</a:t>
            </a:r>
            <a:endParaRPr lang="en-US" altLang="en-US"/>
          </a:p>
        </p:txBody>
      </p:sp>
      <p:sp>
        <p:nvSpPr>
          <p:cNvPr id="245763" name="Rectangle 3"/>
          <p:cNvSpPr>
            <a:spLocks noGrp="1" noChangeArrowheads="1"/>
          </p:cNvSpPr>
          <p:nvPr>
            <p:ph type="subTitle" idx="1"/>
          </p:nvPr>
        </p:nvSpPr>
        <p:spPr>
          <a:xfrm>
            <a:off x="4114800" y="1828800"/>
            <a:ext cx="4648200" cy="4800600"/>
          </a:xfrm>
        </p:spPr>
        <p:txBody>
          <a:bodyPr/>
          <a:lstStyle/>
          <a:p>
            <a:pPr eaLnBrk="1" hangingPunct="1">
              <a:lnSpc>
                <a:spcPct val="80000"/>
              </a:lnSpc>
            </a:pPr>
            <a:r>
              <a:rPr lang="zh-CN" altLang="en-US" sz="2800">
                <a:solidFill>
                  <a:schemeClr val="bg1"/>
                </a:solidFill>
                <a:ea typeface="SimSun" pitchFamily="2" charset="-122"/>
              </a:rPr>
              <a:t>预言是</a:t>
            </a:r>
            <a:r>
              <a:rPr lang="en-US" altLang="ja-JP" sz="2800">
                <a:solidFill>
                  <a:schemeClr val="bg1"/>
                </a:solidFill>
              </a:rPr>
              <a:t>…</a:t>
            </a:r>
            <a:br>
              <a:rPr lang="en-US" altLang="ja-JP" sz="2800">
                <a:solidFill>
                  <a:schemeClr val="bg1"/>
                </a:solidFill>
              </a:rPr>
            </a:br>
            <a:r>
              <a:rPr lang="en-US" altLang="ja-JP" sz="2800">
                <a:solidFill>
                  <a:schemeClr val="bg1"/>
                </a:solidFill>
              </a:rPr>
              <a:t>“</a:t>
            </a:r>
            <a:r>
              <a:rPr lang="zh-CN" altLang="en-US" sz="2800">
                <a:solidFill>
                  <a:schemeClr val="bg1"/>
                </a:solidFill>
                <a:ea typeface="SimSun" pitchFamily="2" charset="-122"/>
              </a:rPr>
              <a:t>宣讲由神自发带入头脑的</a:t>
            </a:r>
            <a:r>
              <a:rPr lang="en-US" altLang="ja-JP" sz="2800">
                <a:solidFill>
                  <a:schemeClr val="bg1"/>
                </a:solidFill>
              </a:rPr>
              <a:t>” </a:t>
            </a:r>
          </a:p>
          <a:p>
            <a:pPr eaLnBrk="1" hangingPunct="1">
              <a:lnSpc>
                <a:spcPct val="80000"/>
              </a:lnSpc>
            </a:pPr>
            <a:endParaRPr lang="en-US" altLang="en-US" sz="2800">
              <a:solidFill>
                <a:schemeClr val="bg1"/>
              </a:solidFill>
            </a:endParaRPr>
          </a:p>
          <a:p>
            <a:pPr eaLnBrk="1" hangingPunct="1">
              <a:lnSpc>
                <a:spcPct val="80000"/>
              </a:lnSpc>
            </a:pPr>
            <a:r>
              <a:rPr lang="en-US" altLang="en-US" sz="2800">
                <a:solidFill>
                  <a:schemeClr val="bg1"/>
                </a:solidFill>
              </a:rPr>
              <a:t>(“Why Christians Can Still Prophesy: Scripture Encourages Us to Seek this Gift Yet Today,” </a:t>
            </a:r>
            <a:r>
              <a:rPr lang="en-US" altLang="en-US" sz="2800" i="1">
                <a:solidFill>
                  <a:schemeClr val="bg1"/>
                </a:solidFill>
              </a:rPr>
              <a:t>Christianity Today</a:t>
            </a:r>
            <a:r>
              <a:rPr lang="en-US" altLang="en-US" sz="2800">
                <a:solidFill>
                  <a:schemeClr val="bg1"/>
                </a:solidFill>
              </a:rPr>
              <a:t> [September 16, 1988], 29)</a:t>
            </a:r>
            <a:endParaRPr lang="en-US" altLang="zh-CN" sz="2800">
              <a:solidFill>
                <a:schemeClr val="bg1"/>
              </a:solidFill>
              <a:ea typeface="SimSun" pitchFamily="2" charset="-122"/>
            </a:endParaRPr>
          </a:p>
          <a:p>
            <a:pPr eaLnBrk="1" hangingPunct="1">
              <a:lnSpc>
                <a:spcPct val="80000"/>
              </a:lnSpc>
            </a:pPr>
            <a:r>
              <a:rPr lang="zh-CN" altLang="en-US" sz="2400">
                <a:solidFill>
                  <a:schemeClr val="bg1"/>
                </a:solidFill>
                <a:ea typeface="SimSun" pitchFamily="2" charset="-122"/>
              </a:rPr>
              <a:t>（“为什么基督徒仍说预言：圣经鼓励我们在今天仍追求这恩赐” 基督教今天 </a:t>
            </a:r>
            <a:r>
              <a:rPr lang="en-US" altLang="zh-CN" sz="2400">
                <a:solidFill>
                  <a:schemeClr val="bg1"/>
                </a:solidFill>
                <a:ea typeface="SimSun" pitchFamily="2" charset="-122"/>
              </a:rPr>
              <a:t>[</a:t>
            </a:r>
            <a:r>
              <a:rPr lang="zh-CN" altLang="en-US" sz="2400">
                <a:solidFill>
                  <a:schemeClr val="bg1"/>
                </a:solidFill>
                <a:ea typeface="SimSun" pitchFamily="2" charset="-122"/>
              </a:rPr>
              <a:t>九月十六，一九九八，</a:t>
            </a:r>
            <a:r>
              <a:rPr lang="en-US" altLang="zh-CN" sz="2400">
                <a:solidFill>
                  <a:schemeClr val="bg1"/>
                </a:solidFill>
                <a:ea typeface="SimSun" pitchFamily="2" charset="-122"/>
              </a:rPr>
              <a:t>29]</a:t>
            </a:r>
            <a:r>
              <a:rPr lang="zh-CN" altLang="en-US" sz="2400">
                <a:solidFill>
                  <a:schemeClr val="bg1"/>
                </a:solidFill>
                <a:ea typeface="SimSun" pitchFamily="2" charset="-122"/>
              </a:rPr>
              <a:t>）</a:t>
            </a:r>
          </a:p>
        </p:txBody>
      </p:sp>
      <p:pic>
        <p:nvPicPr>
          <p:cNvPr id="245764" name="Picture 4" descr="GrudemWay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261778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5" name="Rectangle 5"/>
          <p:cNvSpPr>
            <a:spLocks noChangeArrowheads="1"/>
          </p:cNvSpPr>
          <p:nvPr/>
        </p:nvSpPr>
        <p:spPr bwMode="auto">
          <a:xfrm>
            <a:off x="685800" y="5105400"/>
            <a:ext cx="2895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a:solidFill>
                  <a:schemeClr val="bg1"/>
                </a:solidFill>
                <a:latin typeface="Arial" pitchFamily="34" charset="0"/>
                <a:ea typeface="SimSun" pitchFamily="2" charset="-122"/>
              </a:rPr>
              <a:t>新约教授</a:t>
            </a:r>
            <a:br>
              <a:rPr lang="zh-CN" altLang="en-US">
                <a:solidFill>
                  <a:schemeClr val="bg1"/>
                </a:solidFill>
                <a:latin typeface="Arial" pitchFamily="34" charset="0"/>
                <a:ea typeface="Osaka" charset="-128"/>
              </a:rPr>
            </a:br>
            <a:r>
              <a:rPr lang="zh-CN" altLang="en-US">
                <a:solidFill>
                  <a:schemeClr val="bg1"/>
                </a:solidFill>
                <a:latin typeface="Arial" pitchFamily="34" charset="0"/>
                <a:ea typeface="SimSun" pitchFamily="2" charset="-122"/>
              </a:rPr>
              <a:t>凤凰城神学院</a:t>
            </a:r>
            <a:endParaRPr lang="en-US" altLang="en-US">
              <a:solidFill>
                <a:schemeClr val="bg1"/>
              </a:solidFill>
              <a:latin typeface="Arial" pitchFamily="34" charset="0"/>
              <a:ea typeface="Osaka"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2330222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46348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324720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971198640"/>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70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7028"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主题</a:t>
            </a:r>
          </a:p>
        </p:txBody>
      </p:sp>
      <p:sp>
        <p:nvSpPr>
          <p:cNvPr id="257029" name="Rectangle 5"/>
          <p:cNvSpPr>
            <a:spLocks noGrp="1" noChangeArrowheads="1"/>
          </p:cNvSpPr>
          <p:nvPr>
            <p:ph type="body" idx="1"/>
          </p:nvPr>
        </p:nvSpPr>
        <p:spPr>
          <a:xfrm>
            <a:off x="990600" y="1676400"/>
            <a:ext cx="8153400" cy="4449763"/>
          </a:xfrm>
          <a:effectLst/>
        </p:spPr>
        <p:txBody>
          <a:bodyPr/>
          <a:lstStyle/>
          <a:p>
            <a:pPr eaLnBrk="1" hangingPunct="1">
              <a:buFontTx/>
              <a:buNone/>
            </a:pPr>
            <a:r>
              <a:rPr lang="zh-CN" altLang="en-US" sz="3600" b="1">
                <a:solidFill>
                  <a:srgbClr val="FFCCCC"/>
                </a:solidFill>
                <a:effectLst>
                  <a:glow rad="228600">
                    <a:schemeClr val="accent4">
                      <a:satMod val="175000"/>
                      <a:alpha val="61000"/>
                    </a:schemeClr>
                  </a:glow>
                </a:effectLst>
                <a:latin typeface="Verdana" pitchFamily="34" charset="0"/>
                <a:ea typeface="SimSun" pitchFamily="2" charset="-122"/>
              </a:rPr>
              <a:t>知识</a:t>
            </a:r>
            <a:r>
              <a:rPr lang="en-US" altLang="ja-JP" sz="3600" b="1">
                <a:solidFill>
                  <a:srgbClr val="FFCCCC"/>
                </a:solidFill>
                <a:effectLst>
                  <a:glow rad="228600">
                    <a:schemeClr val="accent4">
                      <a:satMod val="175000"/>
                      <a:alpha val="61000"/>
                    </a:schemeClr>
                  </a:glow>
                </a:effectLst>
                <a:latin typeface="Verdana" pitchFamily="34" charset="0"/>
              </a:rPr>
              <a:t>…</a:t>
            </a:r>
            <a:endParaRPr lang="en-US" altLang="ja-JP" sz="2000" b="1">
              <a:solidFill>
                <a:srgbClr val="FFCCCC"/>
              </a:solidFill>
              <a:effectLst>
                <a:glow rad="228600">
                  <a:schemeClr val="accent4">
                    <a:satMod val="175000"/>
                    <a:alpha val="61000"/>
                  </a:schemeClr>
                </a:glow>
              </a:effectLst>
              <a:latin typeface="Verdana" pitchFamily="34" charset="0"/>
            </a:endParaRPr>
          </a:p>
          <a:p>
            <a:pPr eaLnBrk="1" hangingPunct="1">
              <a:spcBef>
                <a:spcPct val="40000"/>
              </a:spcBef>
              <a:buFontTx/>
              <a:buNone/>
            </a:pP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第一章	灵命的成长</a:t>
            </a:r>
          </a:p>
          <a:p>
            <a:pPr eaLnBrk="1" hangingPunct="1">
              <a:spcBef>
                <a:spcPct val="40000"/>
              </a:spcBef>
              <a:buFontTx/>
              <a:buNone/>
            </a:pP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第二章</a:t>
            </a:r>
            <a:r>
              <a:rPr lang="en-US" altLang="ja-JP" sz="3600">
                <a:solidFill>
                  <a:srgbClr val="FFCCCC"/>
                </a:solidFill>
                <a:effectLst>
                  <a:glow rad="228600">
                    <a:schemeClr val="accent4">
                      <a:satMod val="175000"/>
                      <a:alpha val="61000"/>
                    </a:schemeClr>
                  </a:glow>
                </a:effectLst>
                <a:latin typeface="Verdana" pitchFamily="34" charset="0"/>
              </a:rPr>
              <a:t>	</a:t>
            </a: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与假教导争战</a:t>
            </a:r>
          </a:p>
          <a:p>
            <a:pPr eaLnBrk="1" hangingPunct="1">
              <a:spcBef>
                <a:spcPct val="40000"/>
              </a:spcBef>
              <a:buFontTx/>
              <a:buNone/>
            </a:pP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第三章</a:t>
            </a:r>
            <a:r>
              <a:rPr lang="en-US" altLang="ja-JP" sz="3600">
                <a:solidFill>
                  <a:srgbClr val="FFCCCC"/>
                </a:solidFill>
                <a:effectLst>
                  <a:glow rad="228600">
                    <a:schemeClr val="accent4">
                      <a:satMod val="175000"/>
                      <a:alpha val="61000"/>
                    </a:schemeClr>
                  </a:glow>
                </a:effectLst>
                <a:latin typeface="Verdana" pitchFamily="34" charset="0"/>
              </a:rPr>
              <a:t>	</a:t>
            </a: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维持希望</a:t>
            </a:r>
          </a:p>
        </p:txBody>
      </p:sp>
      <p:sp>
        <p:nvSpPr>
          <p:cNvPr id="257030"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257031"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62152"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57027"/>
                                        </p:tgtEl>
                                        <p:attrNameLst>
                                          <p:attrName>style.visibility</p:attrName>
                                        </p:attrNameLst>
                                      </p:cBhvr>
                                      <p:to>
                                        <p:strVal val="visible"/>
                                      </p:to>
                                    </p:set>
                                    <p:anim calcmode="lin" valueType="num">
                                      <p:cBhvr additive="base">
                                        <p:cTn id="7" dur="500" fill="hold"/>
                                        <p:tgtEl>
                                          <p:spTgt spid="257027"/>
                                        </p:tgtEl>
                                        <p:attrNameLst>
                                          <p:attrName>ppt_x</p:attrName>
                                        </p:attrNameLst>
                                      </p:cBhvr>
                                      <p:tavLst>
                                        <p:tav tm="0">
                                          <p:val>
                                            <p:strVal val="0-#ppt_w/2"/>
                                          </p:val>
                                        </p:tav>
                                        <p:tav tm="100000">
                                          <p:val>
                                            <p:strVal val="#ppt_x"/>
                                          </p:val>
                                        </p:tav>
                                      </p:tavLst>
                                    </p:anim>
                                    <p:anim calcmode="lin" valueType="num">
                                      <p:cBhvr additive="base">
                                        <p:cTn id="8" dur="500" fill="hold"/>
                                        <p:tgtEl>
                                          <p:spTgt spid="2570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slide(fromRight)">
                                      <p:cBhvr>
                                        <p:cTn id="12" dur="1000"/>
                                        <p:tgtEl>
                                          <p:spTgt spid="257028"/>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257031"/>
                                        </p:tgtEl>
                                        <p:attrNameLst>
                                          <p:attrName>style.visibility</p:attrName>
                                        </p:attrNameLst>
                                      </p:cBhvr>
                                      <p:to>
                                        <p:strVal val="visible"/>
                                      </p:to>
                                    </p:set>
                                    <p:anim calcmode="lin" valueType="num">
                                      <p:cBhvr additive="base">
                                        <p:cTn id="16" dur="500" fill="hold"/>
                                        <p:tgtEl>
                                          <p:spTgt spid="257031"/>
                                        </p:tgtEl>
                                        <p:attrNameLst>
                                          <p:attrName>ppt_x</p:attrName>
                                        </p:attrNameLst>
                                      </p:cBhvr>
                                      <p:tavLst>
                                        <p:tav tm="0">
                                          <p:val>
                                            <p:strVal val="0-#ppt_w/2"/>
                                          </p:val>
                                        </p:tav>
                                        <p:tav tm="100000">
                                          <p:val>
                                            <p:strVal val="#ppt_x"/>
                                          </p:val>
                                        </p:tav>
                                      </p:tavLst>
                                    </p:anim>
                                    <p:anim calcmode="lin" valueType="num">
                                      <p:cBhvr additive="base">
                                        <p:cTn id="17" dur="500" fill="hold"/>
                                        <p:tgtEl>
                                          <p:spTgt spid="25703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257030"/>
                                        </p:tgtEl>
                                        <p:attrNameLst>
                                          <p:attrName>style.visibility</p:attrName>
                                        </p:attrNameLst>
                                      </p:cBhvr>
                                      <p:to>
                                        <p:strVal val="visible"/>
                                      </p:to>
                                    </p:set>
                                    <p:animEffect transition="in" filter="slide(fromLeft)">
                                      <p:cBhvr>
                                        <p:cTn id="21" dur="500"/>
                                        <p:tgtEl>
                                          <p:spTgt spid="257030"/>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257026"/>
                                        </p:tgtEl>
                                        <p:attrNameLst>
                                          <p:attrName>style.visibility</p:attrName>
                                        </p:attrNameLst>
                                      </p:cBhvr>
                                      <p:to>
                                        <p:strVal val="visible"/>
                                      </p:to>
                                    </p:set>
                                    <p:anim calcmode="lin" valueType="num">
                                      <p:cBhvr additive="base">
                                        <p:cTn id="25" dur="500" fill="hold"/>
                                        <p:tgtEl>
                                          <p:spTgt spid="257026"/>
                                        </p:tgtEl>
                                        <p:attrNameLst>
                                          <p:attrName>ppt_x</p:attrName>
                                        </p:attrNameLst>
                                      </p:cBhvr>
                                      <p:tavLst>
                                        <p:tav tm="0">
                                          <p:val>
                                            <p:strVal val="1+#ppt_w/2"/>
                                          </p:val>
                                        </p:tav>
                                        <p:tav tm="100000">
                                          <p:val>
                                            <p:strVal val="#ppt_x"/>
                                          </p:val>
                                        </p:tav>
                                      </p:tavLst>
                                    </p:anim>
                                    <p:anim calcmode="lin" valueType="num">
                                      <p:cBhvr additive="base">
                                        <p:cTn id="26" dur="500" fill="hold"/>
                                        <p:tgtEl>
                                          <p:spTgt spid="2570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257029">
                                            <p:txEl>
                                              <p:pRg st="0" end="0"/>
                                            </p:txEl>
                                          </p:spTgt>
                                        </p:tgtEl>
                                        <p:attrNameLst>
                                          <p:attrName>style.visibility</p:attrName>
                                        </p:attrNameLst>
                                      </p:cBhvr>
                                      <p:to>
                                        <p:strVal val="visible"/>
                                      </p:to>
                                    </p:set>
                                    <p:animEffect transition="in" filter="fade">
                                      <p:cBhvr>
                                        <p:cTn id="31" dur="770" decel="100000"/>
                                        <p:tgtEl>
                                          <p:spTgt spid="257029">
                                            <p:txEl>
                                              <p:pRg st="0" end="0"/>
                                            </p:txEl>
                                          </p:spTgt>
                                        </p:tgtEl>
                                      </p:cBhvr>
                                    </p:animEffect>
                                    <p:animScale>
                                      <p:cBhvr>
                                        <p:cTn id="32" dur="770" decel="100000"/>
                                        <p:tgtEl>
                                          <p:spTgt spid="257029">
                                            <p:txEl>
                                              <p:pRg st="0" end="0"/>
                                            </p:txEl>
                                          </p:spTgt>
                                        </p:tgtEl>
                                      </p:cBhvr>
                                      <p:from x="10000" y="10000"/>
                                      <p:to x="200000" y="450000"/>
                                    </p:animScale>
                                    <p:animScale>
                                      <p:cBhvr>
                                        <p:cTn id="33" dur="1230" accel="100000" fill="hold">
                                          <p:stCondLst>
                                            <p:cond delay="770"/>
                                          </p:stCondLst>
                                        </p:cTn>
                                        <p:tgtEl>
                                          <p:spTgt spid="257029">
                                            <p:txEl>
                                              <p:pRg st="0" end="0"/>
                                            </p:txEl>
                                          </p:spTgt>
                                        </p:tgtEl>
                                      </p:cBhvr>
                                      <p:from x="200000" y="450000"/>
                                      <p:to x="100000" y="100000"/>
                                    </p:animScale>
                                    <p:set>
                                      <p:cBhvr>
                                        <p:cTn id="34" dur="770" fill="hold"/>
                                        <p:tgtEl>
                                          <p:spTgt spid="257029">
                                            <p:txEl>
                                              <p:pRg st="0" end="0"/>
                                            </p:txEl>
                                          </p:spTgt>
                                        </p:tgtEl>
                                        <p:attrNameLst>
                                          <p:attrName>ppt_x</p:attrName>
                                        </p:attrNameLst>
                                      </p:cBhvr>
                                      <p:to>
                                        <p:strVal val="(0.5)"/>
                                      </p:to>
                                    </p:set>
                                    <p:anim from="(0.5)" to="(#ppt_x)" calcmode="lin" valueType="num">
                                      <p:cBhvr>
                                        <p:cTn id="35" dur="1230" accel="100000" fill="hold">
                                          <p:stCondLst>
                                            <p:cond delay="770"/>
                                          </p:stCondLst>
                                        </p:cTn>
                                        <p:tgtEl>
                                          <p:spTgt spid="257029">
                                            <p:txEl>
                                              <p:pRg st="0" end="0"/>
                                            </p:txEl>
                                          </p:spTgt>
                                        </p:tgtEl>
                                        <p:attrNameLst>
                                          <p:attrName>ppt_x</p:attrName>
                                        </p:attrNameLst>
                                      </p:cBhvr>
                                    </p:anim>
                                    <p:set>
                                      <p:cBhvr>
                                        <p:cTn id="36" dur="770" fill="hold"/>
                                        <p:tgtEl>
                                          <p:spTgt spid="257029">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257029">
                                            <p:txEl>
                                              <p:pRg st="0" end="0"/>
                                            </p:txEl>
                                          </p:spTgt>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257029">
                                            <p:txEl>
                                              <p:pRg st="1" end="1"/>
                                            </p:txEl>
                                          </p:spTgt>
                                        </p:tgtEl>
                                        <p:attrNameLst>
                                          <p:attrName>style.visibility</p:attrName>
                                        </p:attrNameLst>
                                      </p:cBhvr>
                                      <p:to>
                                        <p:strVal val="visible"/>
                                      </p:to>
                                    </p:set>
                                    <p:animEffect transition="in" filter="fade">
                                      <p:cBhvr>
                                        <p:cTn id="42" dur="770" decel="100000"/>
                                        <p:tgtEl>
                                          <p:spTgt spid="257029">
                                            <p:txEl>
                                              <p:pRg st="1" end="1"/>
                                            </p:txEl>
                                          </p:spTgt>
                                        </p:tgtEl>
                                      </p:cBhvr>
                                    </p:animEffect>
                                    <p:animScale>
                                      <p:cBhvr>
                                        <p:cTn id="43" dur="770" decel="100000"/>
                                        <p:tgtEl>
                                          <p:spTgt spid="257029">
                                            <p:txEl>
                                              <p:pRg st="1" end="1"/>
                                            </p:txEl>
                                          </p:spTgt>
                                        </p:tgtEl>
                                      </p:cBhvr>
                                      <p:from x="10000" y="10000"/>
                                      <p:to x="200000" y="450000"/>
                                    </p:animScale>
                                    <p:animScale>
                                      <p:cBhvr>
                                        <p:cTn id="44" dur="1230" accel="100000" fill="hold">
                                          <p:stCondLst>
                                            <p:cond delay="770"/>
                                          </p:stCondLst>
                                        </p:cTn>
                                        <p:tgtEl>
                                          <p:spTgt spid="257029">
                                            <p:txEl>
                                              <p:pRg st="1" end="1"/>
                                            </p:txEl>
                                          </p:spTgt>
                                        </p:tgtEl>
                                      </p:cBhvr>
                                      <p:from x="200000" y="450000"/>
                                      <p:to x="100000" y="100000"/>
                                    </p:animScale>
                                    <p:set>
                                      <p:cBhvr>
                                        <p:cTn id="45" dur="770" fill="hold"/>
                                        <p:tgtEl>
                                          <p:spTgt spid="257029">
                                            <p:txEl>
                                              <p:pRg st="1" end="1"/>
                                            </p:txEl>
                                          </p:spTgt>
                                        </p:tgtEl>
                                        <p:attrNameLst>
                                          <p:attrName>ppt_x</p:attrName>
                                        </p:attrNameLst>
                                      </p:cBhvr>
                                      <p:to>
                                        <p:strVal val="(0.5)"/>
                                      </p:to>
                                    </p:set>
                                    <p:anim from="(0.5)" to="(#ppt_x)" calcmode="lin" valueType="num">
                                      <p:cBhvr>
                                        <p:cTn id="46" dur="1230" accel="100000" fill="hold">
                                          <p:stCondLst>
                                            <p:cond delay="770"/>
                                          </p:stCondLst>
                                        </p:cTn>
                                        <p:tgtEl>
                                          <p:spTgt spid="257029">
                                            <p:txEl>
                                              <p:pRg st="1" end="1"/>
                                            </p:txEl>
                                          </p:spTgt>
                                        </p:tgtEl>
                                        <p:attrNameLst>
                                          <p:attrName>ppt_x</p:attrName>
                                        </p:attrNameLst>
                                      </p:cBhvr>
                                    </p:anim>
                                    <p:set>
                                      <p:cBhvr>
                                        <p:cTn id="47" dur="770" fill="hold"/>
                                        <p:tgtEl>
                                          <p:spTgt spid="257029">
                                            <p:txEl>
                                              <p:pRg st="1" end="1"/>
                                            </p:txEl>
                                          </p:spTgt>
                                        </p:tgtEl>
                                        <p:attrNameLst>
                                          <p:attrName>ppt_y</p:attrName>
                                        </p:attrNameLst>
                                      </p:cBhvr>
                                      <p:to>
                                        <p:strVal val="(#ppt_y+0.4)"/>
                                      </p:to>
                                    </p:set>
                                    <p:anim from="(#ppt_y+0.4)" to="(#ppt_y)" calcmode="lin" valueType="num">
                                      <p:cBhvr>
                                        <p:cTn id="48" dur="1230" accel="100000" fill="hold">
                                          <p:stCondLst>
                                            <p:cond delay="770"/>
                                          </p:stCondLst>
                                        </p:cTn>
                                        <p:tgtEl>
                                          <p:spTgt spid="257029">
                                            <p:txEl>
                                              <p:pRg st="1" end="1"/>
                                            </p:txEl>
                                          </p:spTgt>
                                        </p:tgtEl>
                                        <p:attrNameLst>
                                          <p:attrName>ppt_y</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257029">
                                            <p:txEl>
                                              <p:pRg st="2" end="2"/>
                                            </p:txEl>
                                          </p:spTgt>
                                        </p:tgtEl>
                                        <p:attrNameLst>
                                          <p:attrName>style.visibility</p:attrName>
                                        </p:attrNameLst>
                                      </p:cBhvr>
                                      <p:to>
                                        <p:strVal val="visible"/>
                                      </p:to>
                                    </p:set>
                                    <p:animEffect transition="in" filter="fade">
                                      <p:cBhvr>
                                        <p:cTn id="53" dur="770" decel="100000"/>
                                        <p:tgtEl>
                                          <p:spTgt spid="257029">
                                            <p:txEl>
                                              <p:pRg st="2" end="2"/>
                                            </p:txEl>
                                          </p:spTgt>
                                        </p:tgtEl>
                                      </p:cBhvr>
                                    </p:animEffect>
                                    <p:animScale>
                                      <p:cBhvr>
                                        <p:cTn id="54" dur="770" decel="100000"/>
                                        <p:tgtEl>
                                          <p:spTgt spid="257029">
                                            <p:txEl>
                                              <p:pRg st="2" end="2"/>
                                            </p:txEl>
                                          </p:spTgt>
                                        </p:tgtEl>
                                      </p:cBhvr>
                                      <p:from x="10000" y="10000"/>
                                      <p:to x="200000" y="450000"/>
                                    </p:animScale>
                                    <p:animScale>
                                      <p:cBhvr>
                                        <p:cTn id="55" dur="1230" accel="100000" fill="hold">
                                          <p:stCondLst>
                                            <p:cond delay="770"/>
                                          </p:stCondLst>
                                        </p:cTn>
                                        <p:tgtEl>
                                          <p:spTgt spid="257029">
                                            <p:txEl>
                                              <p:pRg st="2" end="2"/>
                                            </p:txEl>
                                          </p:spTgt>
                                        </p:tgtEl>
                                      </p:cBhvr>
                                      <p:from x="200000" y="450000"/>
                                      <p:to x="100000" y="100000"/>
                                    </p:animScale>
                                    <p:set>
                                      <p:cBhvr>
                                        <p:cTn id="56" dur="770" fill="hold"/>
                                        <p:tgtEl>
                                          <p:spTgt spid="257029">
                                            <p:txEl>
                                              <p:pRg st="2" end="2"/>
                                            </p:txEl>
                                          </p:spTgt>
                                        </p:tgtEl>
                                        <p:attrNameLst>
                                          <p:attrName>ppt_x</p:attrName>
                                        </p:attrNameLst>
                                      </p:cBhvr>
                                      <p:to>
                                        <p:strVal val="(0.5)"/>
                                      </p:to>
                                    </p:set>
                                    <p:anim from="(0.5)" to="(#ppt_x)" calcmode="lin" valueType="num">
                                      <p:cBhvr>
                                        <p:cTn id="57" dur="1230" accel="100000" fill="hold">
                                          <p:stCondLst>
                                            <p:cond delay="770"/>
                                          </p:stCondLst>
                                        </p:cTn>
                                        <p:tgtEl>
                                          <p:spTgt spid="257029">
                                            <p:txEl>
                                              <p:pRg st="2" end="2"/>
                                            </p:txEl>
                                          </p:spTgt>
                                        </p:tgtEl>
                                        <p:attrNameLst>
                                          <p:attrName>ppt_x</p:attrName>
                                        </p:attrNameLst>
                                      </p:cBhvr>
                                    </p:anim>
                                    <p:set>
                                      <p:cBhvr>
                                        <p:cTn id="58" dur="770" fill="hold"/>
                                        <p:tgtEl>
                                          <p:spTgt spid="257029">
                                            <p:txEl>
                                              <p:pRg st="2" end="2"/>
                                            </p:txEl>
                                          </p:spTgt>
                                        </p:tgtEl>
                                        <p:attrNameLst>
                                          <p:attrName>ppt_y</p:attrName>
                                        </p:attrNameLst>
                                      </p:cBhvr>
                                      <p:to>
                                        <p:strVal val="(#ppt_y+0.4)"/>
                                      </p:to>
                                    </p:set>
                                    <p:anim from="(#ppt_y+0.4)" to="(#ppt_y)" calcmode="lin" valueType="num">
                                      <p:cBhvr>
                                        <p:cTn id="59" dur="1230" accel="100000" fill="hold">
                                          <p:stCondLst>
                                            <p:cond delay="770"/>
                                          </p:stCondLst>
                                        </p:cTn>
                                        <p:tgtEl>
                                          <p:spTgt spid="257029">
                                            <p:txEl>
                                              <p:pRg st="2" end="2"/>
                                            </p:txEl>
                                          </p:spTgt>
                                        </p:tgtEl>
                                        <p:attrNameLst>
                                          <p:attrName>ppt_y</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entr" presetSubtype="0" fill="hold" grpId="0" nodeType="clickEffect">
                                  <p:stCondLst>
                                    <p:cond delay="0"/>
                                  </p:stCondLst>
                                  <p:childTnLst>
                                    <p:set>
                                      <p:cBhvr>
                                        <p:cTn id="63" dur="1" fill="hold">
                                          <p:stCondLst>
                                            <p:cond delay="0"/>
                                          </p:stCondLst>
                                        </p:cTn>
                                        <p:tgtEl>
                                          <p:spTgt spid="257029">
                                            <p:txEl>
                                              <p:pRg st="3" end="3"/>
                                            </p:txEl>
                                          </p:spTgt>
                                        </p:tgtEl>
                                        <p:attrNameLst>
                                          <p:attrName>style.visibility</p:attrName>
                                        </p:attrNameLst>
                                      </p:cBhvr>
                                      <p:to>
                                        <p:strVal val="visible"/>
                                      </p:to>
                                    </p:set>
                                    <p:animEffect transition="in" filter="fade">
                                      <p:cBhvr>
                                        <p:cTn id="64" dur="770" decel="100000"/>
                                        <p:tgtEl>
                                          <p:spTgt spid="257029">
                                            <p:txEl>
                                              <p:pRg st="3" end="3"/>
                                            </p:txEl>
                                          </p:spTgt>
                                        </p:tgtEl>
                                      </p:cBhvr>
                                    </p:animEffect>
                                    <p:animScale>
                                      <p:cBhvr>
                                        <p:cTn id="65" dur="770" decel="100000"/>
                                        <p:tgtEl>
                                          <p:spTgt spid="257029">
                                            <p:txEl>
                                              <p:pRg st="3" end="3"/>
                                            </p:txEl>
                                          </p:spTgt>
                                        </p:tgtEl>
                                      </p:cBhvr>
                                      <p:from x="10000" y="10000"/>
                                      <p:to x="200000" y="450000"/>
                                    </p:animScale>
                                    <p:animScale>
                                      <p:cBhvr>
                                        <p:cTn id="66" dur="1230" accel="100000" fill="hold">
                                          <p:stCondLst>
                                            <p:cond delay="770"/>
                                          </p:stCondLst>
                                        </p:cTn>
                                        <p:tgtEl>
                                          <p:spTgt spid="257029">
                                            <p:txEl>
                                              <p:pRg st="3" end="3"/>
                                            </p:txEl>
                                          </p:spTgt>
                                        </p:tgtEl>
                                      </p:cBhvr>
                                      <p:from x="200000" y="450000"/>
                                      <p:to x="100000" y="100000"/>
                                    </p:animScale>
                                    <p:set>
                                      <p:cBhvr>
                                        <p:cTn id="67" dur="770" fill="hold"/>
                                        <p:tgtEl>
                                          <p:spTgt spid="257029">
                                            <p:txEl>
                                              <p:pRg st="3" end="3"/>
                                            </p:txEl>
                                          </p:spTgt>
                                        </p:tgtEl>
                                        <p:attrNameLst>
                                          <p:attrName>ppt_x</p:attrName>
                                        </p:attrNameLst>
                                      </p:cBhvr>
                                      <p:to>
                                        <p:strVal val="(0.5)"/>
                                      </p:to>
                                    </p:set>
                                    <p:anim from="(0.5)" to="(#ppt_x)" calcmode="lin" valueType="num">
                                      <p:cBhvr>
                                        <p:cTn id="68" dur="1230" accel="100000" fill="hold">
                                          <p:stCondLst>
                                            <p:cond delay="770"/>
                                          </p:stCondLst>
                                        </p:cTn>
                                        <p:tgtEl>
                                          <p:spTgt spid="257029">
                                            <p:txEl>
                                              <p:pRg st="3" end="3"/>
                                            </p:txEl>
                                          </p:spTgt>
                                        </p:tgtEl>
                                        <p:attrNameLst>
                                          <p:attrName>ppt_x</p:attrName>
                                        </p:attrNameLst>
                                      </p:cBhvr>
                                    </p:anim>
                                    <p:set>
                                      <p:cBhvr>
                                        <p:cTn id="69" dur="770" fill="hold"/>
                                        <p:tgtEl>
                                          <p:spTgt spid="257029">
                                            <p:txEl>
                                              <p:pRg st="3" end="3"/>
                                            </p:txEl>
                                          </p:spTgt>
                                        </p:tgtEl>
                                        <p:attrNameLst>
                                          <p:attrName>ppt_y</p:attrName>
                                        </p:attrNameLst>
                                      </p:cBhvr>
                                      <p:to>
                                        <p:strVal val="(#ppt_y+0.4)"/>
                                      </p:to>
                                    </p:set>
                                    <p:anim from="(#ppt_y+0.4)" to="(#ppt_y)" calcmode="lin" valueType="num">
                                      <p:cBhvr>
                                        <p:cTn id="70" dur="1230" accel="100000" fill="hold">
                                          <p:stCondLst>
                                            <p:cond delay="770"/>
                                          </p:stCondLst>
                                        </p:cTn>
                                        <p:tgtEl>
                                          <p:spTgt spid="257029">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6" grpId="0" animBg="1"/>
      <p:bldP spid="257027" grpId="0" animBg="1"/>
      <p:bldP spid="257028" grpId="0"/>
      <p:bldP spid="257029" grpId="0" build="p"/>
      <p:bldP spid="257030" grpId="0" animBg="1"/>
      <p:bldP spid="25703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从前在人民中，曾有假先知出来；照样，将来在你们中间，也必有</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假教师</a:t>
            </a:r>
            <a:r>
              <a:rPr lang="zh-CN" altLang="en-US" sz="3200" b="1" dirty="0">
                <a:effectLst>
                  <a:glow rad="127000">
                    <a:schemeClr val="tx1"/>
                  </a:glow>
                </a:effectLst>
                <a:latin typeface="Arial" charset="0"/>
                <a:ea typeface="ＭＳ Ｐゴシック" charset="0"/>
                <a:cs typeface="ＭＳ Ｐゴシック" charset="0"/>
              </a:rPr>
              <a:t>出现。他们偷偷把使人灭亡的异端引进来，甚至</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否认那曾经买赎他们的主</a:t>
            </a:r>
            <a:r>
              <a:rPr lang="zh-CN" altLang="en-US" sz="3200" b="1" dirty="0">
                <a:effectLst>
                  <a:glow rad="127000">
                    <a:schemeClr val="tx1"/>
                  </a:glow>
                </a:effectLst>
                <a:latin typeface="Arial" charset="0"/>
                <a:ea typeface="ＭＳ Ｐゴシック" charset="0"/>
                <a:cs typeface="ＭＳ Ｐゴシック" charset="0"/>
              </a:rPr>
              <a:t>，迅速地自取灭亡。</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彼得后 </a:t>
            </a: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40182331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8B9AB-96AB-B842-B2C5-57C86A9DF478}"/>
              </a:ext>
            </a:extLst>
          </p:cNvPr>
          <p:cNvPicPr>
            <a:picLocks noChangeAspect="1"/>
          </p:cNvPicPr>
          <p:nvPr/>
        </p:nvPicPr>
        <p:blipFill rotWithShape="1">
          <a:blip r:embed="rId3"/>
          <a:srcRect t="10751" b="9450"/>
          <a:stretch/>
        </p:blipFill>
        <p:spPr>
          <a:xfrm>
            <a:off x="0" y="980728"/>
            <a:ext cx="9144000" cy="5472608"/>
          </a:xfrm>
          <a:prstGeom prst="rect">
            <a:avLst/>
          </a:prstGeom>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我们所知道的</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2C8CCB91-3EBD-458C-77E8-E38EE6857EE7}"/>
              </a:ext>
            </a:extLst>
          </p:cNvPr>
          <p:cNvSpPr txBox="1"/>
          <p:nvPr/>
        </p:nvSpPr>
        <p:spPr>
          <a:xfrm>
            <a:off x="0" y="1124744"/>
            <a:ext cx="9130176" cy="4893647"/>
          </a:xfrm>
          <a:prstGeom prst="rect">
            <a:avLst/>
          </a:prstGeom>
          <a:solidFill>
            <a:schemeClr val="accent2"/>
          </a:solidFill>
        </p:spPr>
        <p:txBody>
          <a:bodyPr wrap="square" rtlCol="0">
            <a:spAutoFit/>
          </a:bodyPr>
          <a:lstStyle/>
          <a:p>
            <a:pPr algn="ctr"/>
            <a:r>
              <a:rPr lang="zh-CN" altLang="en-US" b="1" dirty="0">
                <a:solidFill>
                  <a:srgbClr val="66FF33"/>
                </a:solidFill>
              </a:rPr>
              <a:t>当代听众的需求</a:t>
            </a:r>
            <a:endParaRPr lang="en-US" altLang="zh-CN" b="1" dirty="0">
              <a:solidFill>
                <a:srgbClr val="66FF33"/>
              </a:solidFill>
            </a:endParaRPr>
          </a:p>
          <a:p>
            <a:endParaRPr lang="zh-CN" altLang="en-US" dirty="0">
              <a:solidFill>
                <a:schemeClr val="bg1"/>
              </a:solidFill>
            </a:endParaRPr>
          </a:p>
          <a:p>
            <a:r>
              <a:rPr lang="en-US" altLang="zh-CN" dirty="0">
                <a:solidFill>
                  <a:schemeClr val="bg1"/>
                </a:solidFill>
              </a:rPr>
              <a:t>• </a:t>
            </a:r>
            <a:r>
              <a:rPr lang="en-US" altLang="zh-CN" b="1" dirty="0">
                <a:solidFill>
                  <a:schemeClr val="bg1"/>
                </a:solidFill>
              </a:rPr>
              <a:t>1985</a:t>
            </a:r>
            <a:r>
              <a:rPr lang="zh-CN" altLang="en-US" b="1" dirty="0">
                <a:solidFill>
                  <a:schemeClr val="bg1"/>
                </a:solidFill>
              </a:rPr>
              <a:t>年</a:t>
            </a:r>
            <a:r>
              <a:rPr lang="zh-CN" altLang="en-US" dirty="0">
                <a:solidFill>
                  <a:schemeClr val="bg1"/>
                </a:solidFill>
              </a:rPr>
              <a:t>：这是图书馆借出的录像带数量首次超过书籍的一年。</a:t>
            </a:r>
          </a:p>
          <a:p>
            <a:r>
              <a:rPr lang="en-US" altLang="zh-CN" dirty="0">
                <a:solidFill>
                  <a:schemeClr val="bg1"/>
                </a:solidFill>
              </a:rPr>
              <a:t>• </a:t>
            </a:r>
            <a:r>
              <a:rPr lang="en-US" altLang="zh-CN" b="1" dirty="0">
                <a:solidFill>
                  <a:schemeClr val="bg1"/>
                </a:solidFill>
              </a:rPr>
              <a:t>2015</a:t>
            </a:r>
            <a:r>
              <a:rPr lang="zh-CN" altLang="en-US" b="1" dirty="0">
                <a:solidFill>
                  <a:schemeClr val="bg1"/>
                </a:solidFill>
              </a:rPr>
              <a:t>年</a:t>
            </a:r>
            <a:r>
              <a:rPr lang="zh-CN" altLang="en-US" dirty="0">
                <a:solidFill>
                  <a:schemeClr val="bg1"/>
                </a:solidFill>
              </a:rPr>
              <a:t>：</a:t>
            </a:r>
            <a:r>
              <a:rPr lang="en-US" altLang="zh-CN" dirty="0">
                <a:solidFill>
                  <a:schemeClr val="bg1"/>
                </a:solidFill>
              </a:rPr>
              <a:t>13-18</a:t>
            </a:r>
            <a:r>
              <a:rPr lang="zh-CN" altLang="en-US" dirty="0">
                <a:solidFill>
                  <a:schemeClr val="bg1"/>
                </a:solidFill>
              </a:rPr>
              <a:t>岁的青少年每天花 </a:t>
            </a:r>
            <a:r>
              <a:rPr lang="en-US" altLang="zh-CN" b="1" dirty="0">
                <a:solidFill>
                  <a:schemeClr val="bg1"/>
                </a:solidFill>
              </a:rPr>
              <a:t>9 </a:t>
            </a:r>
            <a:r>
              <a:rPr lang="zh-CN" altLang="en-US" b="1" dirty="0">
                <a:solidFill>
                  <a:schemeClr val="bg1"/>
                </a:solidFill>
              </a:rPr>
              <a:t>小时</a:t>
            </a:r>
            <a:r>
              <a:rPr lang="zh-CN" altLang="en-US" dirty="0">
                <a:solidFill>
                  <a:schemeClr val="bg1"/>
                </a:solidFill>
              </a:rPr>
              <a:t> 在“娱乐媒体”上。（来源：</a:t>
            </a:r>
            <a:r>
              <a:rPr lang="en-US" altLang="zh-CN" dirty="0">
                <a:solidFill>
                  <a:schemeClr val="bg1"/>
                </a:solidFill>
              </a:rPr>
              <a:t>Common Sense Media</a:t>
            </a:r>
            <a:r>
              <a:rPr lang="zh-CN" altLang="en-US" dirty="0">
                <a:solidFill>
                  <a:schemeClr val="bg1"/>
                </a:solidFill>
              </a:rPr>
              <a:t>，</a:t>
            </a:r>
            <a:r>
              <a:rPr lang="en-US" altLang="zh-CN" dirty="0">
                <a:solidFill>
                  <a:schemeClr val="bg1"/>
                </a:solidFill>
              </a:rPr>
              <a:t>2015</a:t>
            </a:r>
            <a:r>
              <a:rPr lang="zh-CN" altLang="en-US" dirty="0">
                <a:solidFill>
                  <a:schemeClr val="bg1"/>
                </a:solidFill>
              </a:rPr>
              <a:t>年</a:t>
            </a:r>
            <a:r>
              <a:rPr lang="en-US" altLang="zh-CN" dirty="0">
                <a:solidFill>
                  <a:schemeClr val="bg1"/>
                </a:solidFill>
              </a:rPr>
              <a:t>10</a:t>
            </a:r>
            <a:r>
              <a:rPr lang="zh-CN" altLang="en-US" dirty="0">
                <a:solidFill>
                  <a:schemeClr val="bg1"/>
                </a:solidFill>
              </a:rPr>
              <a:t>月）</a:t>
            </a:r>
          </a:p>
          <a:p>
            <a:r>
              <a:rPr lang="en-US" altLang="zh-CN" dirty="0">
                <a:solidFill>
                  <a:schemeClr val="bg1"/>
                </a:solidFill>
              </a:rPr>
              <a:t>• </a:t>
            </a:r>
            <a:r>
              <a:rPr lang="zh-CN" altLang="en-US" b="1" dirty="0">
                <a:solidFill>
                  <a:schemeClr val="bg1"/>
                </a:solidFill>
              </a:rPr>
              <a:t>“玩家”的平均年龄</a:t>
            </a:r>
            <a:r>
              <a:rPr lang="zh-CN" altLang="en-US" dirty="0">
                <a:solidFill>
                  <a:schemeClr val="bg1"/>
                </a:solidFill>
              </a:rPr>
              <a:t>：</a:t>
            </a:r>
            <a:r>
              <a:rPr lang="en-US" altLang="zh-CN" dirty="0">
                <a:solidFill>
                  <a:schemeClr val="bg1"/>
                </a:solidFill>
              </a:rPr>
              <a:t>30</a:t>
            </a:r>
            <a:r>
              <a:rPr lang="zh-CN" altLang="en-US" dirty="0">
                <a:solidFill>
                  <a:schemeClr val="bg1"/>
                </a:solidFill>
              </a:rPr>
              <a:t>岁。（来源：</a:t>
            </a:r>
            <a:r>
              <a:rPr lang="en-US" altLang="zh-CN" dirty="0">
                <a:solidFill>
                  <a:schemeClr val="bg1"/>
                </a:solidFill>
              </a:rPr>
              <a:t>《</a:t>
            </a:r>
            <a:r>
              <a:rPr lang="zh-CN" altLang="en-US" dirty="0">
                <a:solidFill>
                  <a:schemeClr val="bg1"/>
                </a:solidFill>
              </a:rPr>
              <a:t>波士顿环球报</a:t>
            </a:r>
            <a:r>
              <a:rPr lang="en-US" altLang="zh-CN" dirty="0">
                <a:solidFill>
                  <a:schemeClr val="bg1"/>
                </a:solidFill>
              </a:rPr>
              <a:t>》</a:t>
            </a:r>
            <a:r>
              <a:rPr lang="zh-CN" altLang="en-US" dirty="0">
                <a:solidFill>
                  <a:schemeClr val="bg1"/>
                </a:solidFill>
              </a:rPr>
              <a:t>（</a:t>
            </a:r>
            <a:r>
              <a:rPr lang="en-US" altLang="zh-CN" dirty="0">
                <a:solidFill>
                  <a:schemeClr val="bg1"/>
                </a:solidFill>
              </a:rPr>
              <a:t>Boston Globe</a:t>
            </a:r>
            <a:r>
              <a:rPr lang="zh-CN" altLang="en-US" dirty="0">
                <a:solidFill>
                  <a:schemeClr val="bg1"/>
                </a:solidFill>
              </a:rPr>
              <a:t>），</a:t>
            </a:r>
            <a:r>
              <a:rPr lang="en-US" altLang="zh-CN" dirty="0">
                <a:solidFill>
                  <a:schemeClr val="bg1"/>
                </a:solidFill>
              </a:rPr>
              <a:t>2005</a:t>
            </a:r>
            <a:r>
              <a:rPr lang="zh-CN" altLang="en-US" dirty="0">
                <a:solidFill>
                  <a:schemeClr val="bg1"/>
                </a:solidFill>
              </a:rPr>
              <a:t>年）</a:t>
            </a:r>
          </a:p>
          <a:p>
            <a:r>
              <a:rPr lang="en-US" altLang="zh-CN" dirty="0">
                <a:solidFill>
                  <a:schemeClr val="bg1"/>
                </a:solidFill>
              </a:rPr>
              <a:t>• </a:t>
            </a:r>
            <a:r>
              <a:rPr lang="zh-CN" altLang="en-US" b="1" dirty="0">
                <a:solidFill>
                  <a:schemeClr val="bg1"/>
                </a:solidFill>
              </a:rPr>
              <a:t>美国成年人花在看电视上的时间</a:t>
            </a:r>
            <a:r>
              <a:rPr lang="zh-CN" altLang="en-US" dirty="0">
                <a:solidFill>
                  <a:schemeClr val="bg1"/>
                </a:solidFill>
              </a:rPr>
              <a:t> 是阅读（书籍、杂志、报纸等）的 </a:t>
            </a:r>
            <a:r>
              <a:rPr lang="en-US" altLang="zh-CN" b="1" dirty="0">
                <a:solidFill>
                  <a:schemeClr val="bg1"/>
                </a:solidFill>
              </a:rPr>
              <a:t>17 </a:t>
            </a:r>
            <a:r>
              <a:rPr lang="zh-CN" altLang="en-US" b="1" dirty="0">
                <a:solidFill>
                  <a:schemeClr val="bg1"/>
                </a:solidFill>
              </a:rPr>
              <a:t>倍</a:t>
            </a:r>
            <a:r>
              <a:rPr lang="zh-CN" altLang="en-US" dirty="0">
                <a:solidFill>
                  <a:schemeClr val="bg1"/>
                </a:solidFill>
              </a:rPr>
              <a:t>。（来源：</a:t>
            </a:r>
            <a:r>
              <a:rPr lang="en-US" altLang="zh-CN" dirty="0">
                <a:solidFill>
                  <a:schemeClr val="bg1"/>
                </a:solidFill>
              </a:rPr>
              <a:t>《</a:t>
            </a:r>
            <a:r>
              <a:rPr lang="zh-CN" altLang="en-US" dirty="0">
                <a:solidFill>
                  <a:schemeClr val="bg1"/>
                </a:solidFill>
              </a:rPr>
              <a:t>为什么约翰不会讲道</a:t>
            </a:r>
            <a:r>
              <a:rPr lang="en-US" altLang="zh-CN" dirty="0">
                <a:solidFill>
                  <a:schemeClr val="bg1"/>
                </a:solidFill>
              </a:rPr>
              <a:t>》</a:t>
            </a:r>
            <a:r>
              <a:rPr lang="zh-CN" altLang="en-US" dirty="0">
                <a:solidFill>
                  <a:schemeClr val="bg1"/>
                </a:solidFill>
              </a:rPr>
              <a:t>（</a:t>
            </a:r>
            <a:r>
              <a:rPr lang="en-US" altLang="zh-CN" i="1" dirty="0">
                <a:solidFill>
                  <a:schemeClr val="bg1"/>
                </a:solidFill>
              </a:rPr>
              <a:t>Why Johnny Can’t Preach</a:t>
            </a:r>
            <a:r>
              <a:rPr lang="zh-CN" altLang="en-US" dirty="0">
                <a:solidFill>
                  <a:schemeClr val="bg1"/>
                </a:solidFill>
              </a:rPr>
              <a:t>），</a:t>
            </a:r>
            <a:r>
              <a:rPr lang="en-US" altLang="zh-CN" dirty="0">
                <a:solidFill>
                  <a:schemeClr val="bg1"/>
                </a:solidFill>
              </a:rPr>
              <a:t>Gordon</a:t>
            </a:r>
            <a:r>
              <a:rPr lang="zh-CN" altLang="en-US" dirty="0">
                <a:solidFill>
                  <a:schemeClr val="bg1"/>
                </a:solidFill>
              </a:rPr>
              <a:t>，第</a:t>
            </a:r>
            <a:r>
              <a:rPr lang="en-US" altLang="zh-CN" dirty="0">
                <a:solidFill>
                  <a:schemeClr val="bg1"/>
                </a:solidFill>
              </a:rPr>
              <a:t>35</a:t>
            </a:r>
            <a:r>
              <a:rPr lang="zh-CN" altLang="en-US" dirty="0">
                <a:solidFill>
                  <a:schemeClr val="bg1"/>
                </a:solidFill>
              </a:rPr>
              <a:t>页）</a:t>
            </a:r>
          </a:p>
          <a:p>
            <a:r>
              <a:rPr lang="en-US" altLang="zh-CN" dirty="0">
                <a:solidFill>
                  <a:schemeClr val="bg1"/>
                </a:solidFill>
              </a:rPr>
              <a:t>• </a:t>
            </a:r>
            <a:r>
              <a:rPr lang="zh-CN" altLang="en-US" b="1" dirty="0">
                <a:solidFill>
                  <a:schemeClr val="bg1"/>
                </a:solidFill>
              </a:rPr>
              <a:t>我们每天触摸手机（点击、滑动、点击）</a:t>
            </a:r>
            <a:r>
              <a:rPr lang="zh-CN" altLang="en-US" dirty="0">
                <a:solidFill>
                  <a:schemeClr val="bg1"/>
                </a:solidFill>
              </a:rPr>
              <a:t> </a:t>
            </a:r>
            <a:r>
              <a:rPr lang="en-US" altLang="zh-CN" b="1" dirty="0">
                <a:solidFill>
                  <a:schemeClr val="bg1"/>
                </a:solidFill>
              </a:rPr>
              <a:t>2,617 </a:t>
            </a:r>
            <a:r>
              <a:rPr lang="zh-CN" altLang="en-US" b="1" dirty="0">
                <a:solidFill>
                  <a:schemeClr val="bg1"/>
                </a:solidFill>
              </a:rPr>
              <a:t>次</a:t>
            </a:r>
            <a:r>
              <a:rPr lang="zh-CN" altLang="en-US" dirty="0">
                <a:solidFill>
                  <a:schemeClr val="bg1"/>
                </a:solidFill>
              </a:rPr>
              <a:t>。（来源：</a:t>
            </a:r>
            <a:r>
              <a:rPr lang="en-US" altLang="zh-CN" dirty="0">
                <a:solidFill>
                  <a:schemeClr val="bg1"/>
                </a:solidFill>
              </a:rPr>
              <a:t>Network World</a:t>
            </a:r>
            <a:r>
              <a:rPr lang="zh-CN" altLang="en-US" dirty="0">
                <a:solidFill>
                  <a:schemeClr val="bg1"/>
                </a:solidFill>
              </a:rPr>
              <a:t>，</a:t>
            </a:r>
            <a:r>
              <a:rPr lang="en-US" altLang="zh-CN" dirty="0">
                <a:solidFill>
                  <a:schemeClr val="bg1"/>
                </a:solidFill>
              </a:rPr>
              <a:t>2016</a:t>
            </a:r>
            <a:r>
              <a:rPr lang="zh-CN" altLang="en-US" dirty="0">
                <a:solidFill>
                  <a:schemeClr val="bg1"/>
                </a:solidFill>
              </a:rPr>
              <a:t>年</a:t>
            </a:r>
            <a:r>
              <a:rPr lang="en-US" altLang="zh-CN" dirty="0">
                <a:solidFill>
                  <a:schemeClr val="bg1"/>
                </a:solidFill>
              </a:rPr>
              <a:t>7</a:t>
            </a:r>
            <a:r>
              <a:rPr lang="zh-CN" altLang="en-US" dirty="0">
                <a:solidFill>
                  <a:schemeClr val="bg1"/>
                </a:solidFill>
              </a:rPr>
              <a:t>月</a:t>
            </a:r>
            <a:r>
              <a:rPr lang="en-US" altLang="zh-CN" dirty="0">
                <a:solidFill>
                  <a:schemeClr val="bg1"/>
                </a:solidFill>
              </a:rPr>
              <a:t>7</a:t>
            </a:r>
            <a:r>
              <a:rPr lang="zh-CN" altLang="en-US" dirty="0">
                <a:solidFill>
                  <a:schemeClr val="bg1"/>
                </a:solidFill>
              </a:rPr>
              <a:t>日）</a:t>
            </a:r>
          </a:p>
          <a:p>
            <a:endParaRPr kumimoji="1" lang="zh-CN" altLang="en-US" dirty="0">
              <a:solidFill>
                <a:schemeClr val="bg1"/>
              </a:solidFill>
            </a:endParaRPr>
          </a:p>
        </p:txBody>
      </p:sp>
    </p:spTree>
    <p:extLst>
      <p:ext uri="{BB962C8B-B14F-4D97-AF65-F5344CB8AC3E}">
        <p14:creationId xmlns:p14="http://schemas.microsoft.com/office/powerpoint/2010/main" val="1557183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1219200" y="1066800"/>
            <a:ext cx="701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endParaRPr lang="en-US" altLang="en-US" sz="3600">
              <a:latin typeface="Arial" pitchFamily="34" charset="0"/>
            </a:endParaRPr>
          </a:p>
        </p:txBody>
      </p:sp>
      <p:sp>
        <p:nvSpPr>
          <p:cNvPr id="261123" name="Rectangle 3"/>
          <p:cNvSpPr>
            <a:spLocks noGrp="1" noChangeArrowheads="1"/>
          </p:cNvSpPr>
          <p:nvPr>
            <p:ph type="ctrTitle"/>
          </p:nvPr>
        </p:nvSpPr>
        <p:spPr>
          <a:xfrm>
            <a:off x="0" y="438150"/>
            <a:ext cx="9144000" cy="1543050"/>
          </a:xfrm>
          <a:solidFill>
            <a:schemeClr val="tx1"/>
          </a:solidFill>
        </p:spPr>
        <p:txBody>
          <a:bodyPr/>
          <a:lstStyle/>
          <a:p>
            <a:pPr eaLnBrk="1" hangingPunct="1"/>
            <a:r>
              <a:rPr lang="en-US" altLang="en-US" sz="3200" i="1">
                <a:solidFill>
                  <a:srgbClr val="FFFF00"/>
                </a:solidFill>
              </a:rPr>
              <a:t>A. (2:1-3a)</a:t>
            </a:r>
            <a:br>
              <a:rPr lang="en-US" altLang="en-US" sz="3200" i="1">
                <a:solidFill>
                  <a:srgbClr val="FFFF00"/>
                </a:solidFill>
              </a:rPr>
            </a:br>
            <a:r>
              <a:rPr lang="zh-CN" altLang="en-US" sz="3600">
                <a:solidFill>
                  <a:srgbClr val="FF99CC"/>
                </a:solidFill>
                <a:ea typeface="SimSun" pitchFamily="2" charset="-122"/>
              </a:rPr>
              <a:t>假师傅的特征</a:t>
            </a:r>
            <a:r>
              <a:rPr lang="en-US" altLang="ja-JP" sz="3600">
                <a:solidFill>
                  <a:srgbClr val="FF99CC"/>
                </a:solidFill>
              </a:rPr>
              <a:t>?</a:t>
            </a:r>
            <a:endParaRPr lang="en-US" altLang="en-US" sz="3200">
              <a:solidFill>
                <a:srgbClr val="CC0000"/>
              </a:solidFill>
            </a:endParaRPr>
          </a:p>
        </p:txBody>
      </p:sp>
      <p:pic>
        <p:nvPicPr>
          <p:cNvPr id="261125" name="Picture 5" descr="MPj0399956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6" name="Picture 6" descr="MCj0290869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457200"/>
            <a:ext cx="12192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6" name="Text Box 7"/>
          <p:cNvSpPr txBox="1">
            <a:spLocks noChangeArrowheads="1"/>
          </p:cNvSpPr>
          <p:nvPr/>
        </p:nvSpPr>
        <p:spPr bwMode="auto">
          <a:xfrm>
            <a:off x="0" y="0"/>
            <a:ext cx="2667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endParaRPr lang="en-US" altLang="en-US">
              <a:solidFill>
                <a:srgbClr val="000066"/>
              </a:solidFill>
              <a:latin typeface="Arial" pitchFamily="34" charset="0"/>
              <a:ea typeface="SimSun" pitchFamily="2" charset="-122"/>
            </a:endParaRPr>
          </a:p>
        </p:txBody>
      </p:sp>
      <p:sp>
        <p:nvSpPr>
          <p:cNvPr id="261129" name="Rectangle 9"/>
          <p:cNvSpPr>
            <a:spLocks noGrp="1" noChangeArrowheads="1"/>
          </p:cNvSpPr>
          <p:nvPr>
            <p:ph type="subTitle" idx="1"/>
          </p:nvPr>
        </p:nvSpPr>
        <p:spPr>
          <a:xfrm>
            <a:off x="685800" y="2209800"/>
            <a:ext cx="5105400" cy="4648200"/>
          </a:xfrm>
          <a:solidFill>
            <a:schemeClr val="bg1"/>
          </a:solidFill>
        </p:spPr>
        <p:txBody>
          <a:bodyPr/>
          <a:lstStyle/>
          <a:p>
            <a:pPr marL="280988" indent="-280988" eaLnBrk="1" hangingPunct="1">
              <a:buFontTx/>
              <a:buChar char="•"/>
            </a:pPr>
            <a:r>
              <a:rPr lang="zh-CN" altLang="en-US" sz="2400">
                <a:ea typeface="SimSun" pitchFamily="2" charset="-122"/>
              </a:rPr>
              <a:t>秘密渗透 </a:t>
            </a:r>
            <a:r>
              <a:rPr lang="en-US" altLang="en-US" sz="2400"/>
              <a:t>(1a)</a:t>
            </a:r>
          </a:p>
          <a:p>
            <a:pPr marL="280988" indent="-280988" eaLnBrk="1" hangingPunct="1">
              <a:buFontTx/>
              <a:buChar char="•"/>
            </a:pPr>
            <a:r>
              <a:rPr lang="zh-CN" altLang="en-US" sz="2400">
                <a:ea typeface="SimSun" pitchFamily="2" charset="-122"/>
              </a:rPr>
              <a:t>破坏性 </a:t>
            </a:r>
            <a:r>
              <a:rPr lang="en-US" altLang="en-US" sz="2400"/>
              <a:t>(1b)</a:t>
            </a:r>
          </a:p>
          <a:p>
            <a:pPr marL="280988" indent="-280988" eaLnBrk="1" hangingPunct="1">
              <a:buFontTx/>
              <a:buChar char="•"/>
            </a:pPr>
            <a:r>
              <a:rPr lang="zh-CN" altLang="en-US" sz="2400">
                <a:ea typeface="SimSun" pitchFamily="2" charset="-122"/>
              </a:rPr>
              <a:t>否认基督为主 </a:t>
            </a:r>
            <a:r>
              <a:rPr lang="en-US" altLang="en-US" sz="2400"/>
              <a:t>(1c)</a:t>
            </a:r>
          </a:p>
          <a:p>
            <a:pPr marL="280988" indent="-280988" eaLnBrk="1" hangingPunct="1">
              <a:buFontTx/>
              <a:buChar char="•"/>
            </a:pPr>
            <a:r>
              <a:rPr lang="zh-CN" altLang="en-US" sz="2400">
                <a:ea typeface="SimSun" pitchFamily="2" charset="-122"/>
              </a:rPr>
              <a:t>自我毁灭 </a:t>
            </a:r>
            <a:r>
              <a:rPr lang="en-US" altLang="en-US" sz="2400"/>
              <a:t>(1d)</a:t>
            </a:r>
          </a:p>
          <a:p>
            <a:pPr marL="280988" indent="-280988" eaLnBrk="1" hangingPunct="1">
              <a:buFontTx/>
              <a:buChar char="•"/>
            </a:pPr>
            <a:r>
              <a:rPr lang="zh-CN" altLang="en-US" sz="2400">
                <a:ea typeface="SimSun" pitchFamily="2" charset="-122"/>
              </a:rPr>
              <a:t>许多跟随着 </a:t>
            </a:r>
            <a:r>
              <a:rPr lang="en-US" altLang="en-US" sz="2400"/>
              <a:t>(2a)</a:t>
            </a:r>
          </a:p>
          <a:p>
            <a:pPr marL="280988" indent="-280988" eaLnBrk="1" hangingPunct="1">
              <a:buFontTx/>
              <a:buChar char="•"/>
            </a:pPr>
            <a:r>
              <a:rPr lang="zh-CN" altLang="en-US" sz="2400">
                <a:ea typeface="SimSun" pitchFamily="2" charset="-122"/>
              </a:rPr>
              <a:t>羞耻的行为 </a:t>
            </a:r>
            <a:r>
              <a:rPr lang="en-US" altLang="en-US" sz="2400"/>
              <a:t>(2b)</a:t>
            </a:r>
          </a:p>
          <a:p>
            <a:pPr marL="280988" indent="-280988" eaLnBrk="1" hangingPunct="1">
              <a:buFontTx/>
              <a:buChar char="•"/>
            </a:pPr>
            <a:r>
              <a:rPr lang="zh-CN" altLang="en-US" sz="2400">
                <a:ea typeface="SimSun" pitchFamily="2" charset="-122"/>
              </a:rPr>
              <a:t>败坏基督教的名誉 </a:t>
            </a:r>
            <a:r>
              <a:rPr lang="en-US" altLang="en-US" sz="2400"/>
              <a:t>(2c)</a:t>
            </a:r>
          </a:p>
          <a:p>
            <a:pPr marL="280988" indent="-280988" eaLnBrk="1" hangingPunct="1">
              <a:buFontTx/>
              <a:buChar char="•"/>
            </a:pPr>
            <a:r>
              <a:rPr lang="zh-CN" altLang="en-US" sz="2400">
                <a:ea typeface="SimSun" pitchFamily="2" charset="-122"/>
              </a:rPr>
              <a:t>贪婪 </a:t>
            </a:r>
            <a:r>
              <a:rPr lang="en-US" altLang="en-US" sz="2400"/>
              <a:t>(3a)</a:t>
            </a:r>
          </a:p>
          <a:p>
            <a:pPr marL="280988" indent="-280988" eaLnBrk="1" hangingPunct="1">
              <a:buFontTx/>
              <a:buChar char="•"/>
            </a:pPr>
            <a:r>
              <a:rPr lang="zh-CN" altLang="en-US" sz="2400">
                <a:ea typeface="SimSun" pitchFamily="2" charset="-122"/>
              </a:rPr>
              <a:t>取利 </a:t>
            </a:r>
            <a:r>
              <a:rPr lang="en-US" altLang="en-US" sz="2400"/>
              <a:t>(3b)</a:t>
            </a:r>
          </a:p>
          <a:p>
            <a:pPr marL="280988" indent="-280988" eaLnBrk="1" hangingPunct="1">
              <a:buFontTx/>
              <a:buChar char="•"/>
            </a:pPr>
            <a:r>
              <a:rPr lang="zh-CN" altLang="en-US" sz="2400">
                <a:ea typeface="SimSun" pitchFamily="2" charset="-122"/>
              </a:rPr>
              <a:t>被定罪的 </a:t>
            </a:r>
            <a:r>
              <a:rPr lang="en-US" altLang="en-US" sz="2400"/>
              <a:t>(3c)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r>
              <a:rPr lang="en-US" altLang="en-US" sz="3200" i="1">
                <a:solidFill>
                  <a:srgbClr val="FFFF00"/>
                </a:solidFill>
              </a:rPr>
              <a:t>B. (2:3b-10a) </a:t>
            </a:r>
            <a:br>
              <a:rPr lang="en-US" altLang="en-US" sz="3200" i="1">
                <a:solidFill>
                  <a:srgbClr val="FFFF00"/>
                </a:solidFill>
              </a:rPr>
            </a:br>
            <a:r>
              <a:rPr lang="zh-CN" altLang="en-US" sz="3600">
                <a:solidFill>
                  <a:srgbClr val="FF99CC"/>
                </a:solidFill>
                <a:ea typeface="SimSun" pitchFamily="2" charset="-122"/>
              </a:rPr>
              <a:t>背道者下地狱</a:t>
            </a:r>
            <a:br>
              <a:rPr lang="en-US" altLang="ja-JP" sz="3600">
                <a:solidFill>
                  <a:srgbClr val="FF99CC"/>
                </a:solidFill>
              </a:rPr>
            </a:br>
            <a:r>
              <a:rPr lang="zh-CN" altLang="en-US" sz="3600">
                <a:solidFill>
                  <a:srgbClr val="FF99CC"/>
                </a:solidFill>
                <a:ea typeface="SimSun" pitchFamily="2" charset="-122"/>
              </a:rPr>
              <a:t>义者被保护</a:t>
            </a:r>
            <a:endParaRPr lang="en-US" altLang="en-US" sz="3200">
              <a:solidFill>
                <a:srgbClr val="CC0000"/>
              </a:solidFill>
              <a:effectLst>
                <a:outerShdw blurRad="38100" dist="38100" dir="2700000" algn="tl">
                  <a:srgbClr val="FFFFFF"/>
                </a:outerShdw>
              </a:effectLst>
            </a:endParaRPr>
          </a:p>
        </p:txBody>
      </p:sp>
      <p:sp>
        <p:nvSpPr>
          <p:cNvPr id="78851" name="Rectangle 3"/>
          <p:cNvSpPr>
            <a:spLocks noGrp="1" noChangeArrowheads="1"/>
          </p:cNvSpPr>
          <p:nvPr>
            <p:ph type="body" sz="half" idx="1"/>
          </p:nvPr>
        </p:nvSpPr>
        <p:spPr>
          <a:xfrm>
            <a:off x="107504" y="2996952"/>
            <a:ext cx="4953000" cy="3408040"/>
          </a:xfrm>
        </p:spPr>
        <p:txBody>
          <a:bodyPr/>
          <a:lstStyle/>
          <a:p>
            <a:pPr algn="ctr" eaLnBrk="1" hangingPunct="1">
              <a:buFontTx/>
              <a:buNone/>
            </a:pPr>
            <a:r>
              <a:rPr lang="zh-CN" altLang="en-US" sz="3600" b="1">
                <a:solidFill>
                  <a:srgbClr val="CC3300"/>
                </a:solidFill>
                <a:latin typeface="MS PGothic" pitchFamily="34" charset="-128"/>
                <a:ea typeface="SimSun" pitchFamily="2" charset="-122"/>
              </a:rPr>
              <a:t>背教必下地狱的命运向信徒显明他们是受保护的，而背教者是被定了罪的</a:t>
            </a:r>
            <a:r>
              <a:rPr lang="en-US" altLang="ja-JP" sz="3600" b="1">
                <a:solidFill>
                  <a:srgbClr val="CC3300"/>
                </a:solidFill>
                <a:latin typeface="MS PGothic" pitchFamily="34" charset="-128"/>
              </a:rPr>
              <a:t>.</a:t>
            </a:r>
            <a:endParaRPr lang="en-US" altLang="en-US" sz="3600" b="1">
              <a:solidFill>
                <a:srgbClr val="CC3300"/>
              </a:solidFill>
              <a:latin typeface="MS PGothic" pitchFamily="34" charset="-128"/>
            </a:endParaRPr>
          </a:p>
        </p:txBody>
      </p:sp>
      <p:sp>
        <p:nvSpPr>
          <p:cNvPr id="268292" name="Text Box 4"/>
          <p:cNvSpPr txBox="1">
            <a:spLocks noChangeArrowheads="1"/>
          </p:cNvSpPr>
          <p:nvPr/>
        </p:nvSpPr>
        <p:spPr bwMode="auto">
          <a:xfrm>
            <a:off x="0" y="0"/>
            <a:ext cx="2667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sz="1800">
              <a:latin typeface="Arial" pitchFamily="34" charset="0"/>
            </a:endParaRPr>
          </a:p>
        </p:txBody>
      </p:sp>
      <p:sp>
        <p:nvSpPr>
          <p:cNvPr id="268293" name="Text Box 5"/>
          <p:cNvSpPr txBox="1">
            <a:spLocks noChangeArrowheads="1"/>
          </p:cNvSpPr>
          <p:nvPr/>
        </p:nvSpPr>
        <p:spPr bwMode="auto">
          <a:xfrm>
            <a:off x="0" y="0"/>
            <a:ext cx="2743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endParaRPr lang="en-US" altLang="en-US">
              <a:solidFill>
                <a:srgbClr val="000066"/>
              </a:solidFill>
              <a:latin typeface="Arial" pitchFamily="34" charset="0"/>
              <a:ea typeface="SimSun" pitchFamily="2" charset="-122"/>
            </a:endParaRPr>
          </a:p>
        </p:txBody>
      </p:sp>
      <p:pic>
        <p:nvPicPr>
          <p:cNvPr id="78854" name="Picture 6" descr="goodvsev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71800"/>
            <a:ext cx="38100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txEl>
                                              <p:pRg st="0" end="0"/>
                                            </p:txEl>
                                          </p:spTgt>
                                        </p:tgtEl>
                                        <p:attrNameLst>
                                          <p:attrName>style.visibility</p:attrName>
                                        </p:attrNameLst>
                                      </p:cBhvr>
                                      <p:to>
                                        <p:strVal val="visible"/>
                                      </p:to>
                                    </p:set>
                                    <p:anim calcmode="lin" valueType="num">
                                      <p:cBhvr>
                                        <p:cTn id="12"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8854"/>
                                        </p:tgtEl>
                                        <p:attrNameLst>
                                          <p:attrName>style.visibility</p:attrName>
                                        </p:attrNameLst>
                                      </p:cBhvr>
                                      <p:to>
                                        <p:strVal val="visible"/>
                                      </p:to>
                                    </p:set>
                                    <p:animEffect transition="in" filter="fade">
                                      <p:cBhvr>
                                        <p:cTn id="19" dur="10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idx="4294967295"/>
          </p:nvPr>
        </p:nvSpPr>
        <p:spPr/>
        <p:txBody>
          <a:bodyPr/>
          <a:lstStyle/>
          <a:p>
            <a:pPr eaLnBrk="1" hangingPunct="1"/>
            <a:r>
              <a:rPr lang="en-US" altLang="en-US"/>
              <a:t>Balaam</a:t>
            </a:r>
          </a:p>
        </p:txBody>
      </p:sp>
      <p:sp>
        <p:nvSpPr>
          <p:cNvPr id="301059" name="Rectangle 3"/>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299012" name="Picture 4"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61" name="Picture 5"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2" name="Text Box 6"/>
          <p:cNvSpPr txBox="1">
            <a:spLocks noChangeArrowheads="1"/>
          </p:cNvSpPr>
          <p:nvPr/>
        </p:nvSpPr>
        <p:spPr bwMode="auto">
          <a:xfrm>
            <a:off x="3505200" y="5410200"/>
            <a:ext cx="5486400"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kumimoji="1" lang="ja-JP" altLang="en-US" b="1">
                <a:solidFill>
                  <a:schemeClr val="bg1"/>
                </a:solidFill>
              </a:rPr>
              <a:t>巴</a:t>
            </a:r>
            <a:r>
              <a:rPr kumimoji="1" lang="en-US" altLang="ja-JP" b="1">
                <a:solidFill>
                  <a:schemeClr val="bg1"/>
                </a:solidFill>
              </a:rPr>
              <a:t> </a:t>
            </a:r>
            <a:r>
              <a:rPr kumimoji="1" lang="ja-JP" altLang="en-US" b="1">
                <a:solidFill>
                  <a:schemeClr val="bg1"/>
                </a:solidFill>
                <a:ea typeface="华文细黑" charset="-122"/>
              </a:rPr>
              <a:t>兰</a:t>
            </a:r>
            <a:r>
              <a:rPr lang="en-US" altLang="ja-JP" sz="3200" b="1">
                <a:solidFill>
                  <a:schemeClr val="bg1"/>
                </a:solidFill>
                <a:ea typeface="华文细黑" charset="-122"/>
              </a:rPr>
              <a:t> </a:t>
            </a:r>
          </a:p>
          <a:p>
            <a:pPr algn="r" eaLnBrk="1" hangingPunct="1">
              <a:spcBef>
                <a:spcPct val="50000"/>
              </a:spcBef>
            </a:pPr>
            <a:r>
              <a:rPr lang="zh-CN" altLang="en-US" sz="3200" b="1">
                <a:solidFill>
                  <a:schemeClr val="bg1"/>
                </a:solidFill>
                <a:ea typeface="SimSun" pitchFamily="2" charset="-122"/>
              </a:rPr>
              <a:t>民数记 </a:t>
            </a:r>
            <a:r>
              <a:rPr lang="en-US" altLang="ja-JP" sz="3200" b="1">
                <a:solidFill>
                  <a:schemeClr val="bg1"/>
                </a:solidFill>
                <a:ea typeface="SimSun" pitchFamily="2" charset="-122"/>
              </a:rPr>
              <a:t>22-24</a:t>
            </a:r>
            <a:endParaRPr lang="en-US" altLang="en-US" sz="3200"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301061"/>
                                        </p:tgtEl>
                                        <p:attrNameLst>
                                          <p:attrName>style.visibility</p:attrName>
                                        </p:attrNameLst>
                                      </p:cBhvr>
                                      <p:to>
                                        <p:strVal val="visible"/>
                                      </p:to>
                                    </p:set>
                                    <p:animEffect transition="in" filter="checkerboard(across)">
                                      <p:cBhvr>
                                        <p:cTn id="7" dur="500"/>
                                        <p:tgtEl>
                                          <p:spTgt spid="30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a:xfrm>
            <a:off x="0" y="-38100"/>
            <a:ext cx="9144000" cy="1143000"/>
          </a:xfrm>
        </p:spPr>
        <p:txBody>
          <a:bodyPr/>
          <a:lstStyle/>
          <a:p>
            <a:pPr eaLnBrk="1" hangingPunct="1"/>
            <a:r>
              <a:rPr kumimoji="1" lang="zh-CN" altLang="en-US" dirty="0">
                <a:solidFill>
                  <a:srgbClr val="FFFFFF"/>
                </a:solidFill>
                <a:latin typeface="Arial" charset="0"/>
              </a:rPr>
              <a:t>巴兰的故事</a:t>
            </a:r>
            <a:endParaRPr kumimoji="1" lang="en-US" dirty="0">
              <a:solidFill>
                <a:srgbClr val="FFFFFF"/>
              </a:solidFill>
              <a:latin typeface="Arial" charset="0"/>
            </a:endParaRP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ea typeface="ＭＳ Ｐゴシック" charset="0"/>
              <a:cs typeface="Arial" charset="0"/>
            </a:endParaRPr>
          </a:p>
          <a:p>
            <a:pPr marL="342900" indent="-342900">
              <a:lnSpc>
                <a:spcPct val="90000"/>
              </a:lnSpc>
              <a:spcBef>
                <a:spcPct val="20000"/>
              </a:spcBef>
              <a:buFontTx/>
              <a:buChar char="•"/>
              <a:defRPr/>
            </a:pPr>
            <a:r>
              <a:rPr kumimoji="1" lang="zh-CN" altLang="en-US" sz="3200" b="1" dirty="0">
                <a:solidFill>
                  <a:srgbClr val="FFFFFF"/>
                </a:solidFill>
                <a:latin typeface="Arial" charset="0"/>
                <a:ea typeface="ＭＳ Ｐゴシック" charset="0"/>
                <a:cs typeface="Arial" charset="0"/>
              </a:rPr>
              <a:t>巴勒未能使神敌对以色列</a:t>
            </a:r>
            <a:r>
              <a:rPr kumimoji="1" lang="en-US" altLang="zh-CN"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反而借巴兰祝福了以色列（民数记 </a:t>
            </a:r>
            <a:r>
              <a:rPr kumimoji="1" lang="en-US" altLang="zh-CN" sz="3200" b="1" dirty="0">
                <a:solidFill>
                  <a:srgbClr val="FFFFFF"/>
                </a:solidFill>
                <a:latin typeface="Arial" charset="0"/>
                <a:ea typeface="ＭＳ Ｐゴシック" charset="0"/>
                <a:cs typeface="Arial" charset="0"/>
              </a:rPr>
              <a:t>22-24</a:t>
            </a:r>
            <a:r>
              <a:rPr kumimoji="1" lang="zh-CN" altLang="en-US" sz="3200" b="1" dirty="0">
                <a:solidFill>
                  <a:srgbClr val="FFFFFF"/>
                </a:solidFill>
                <a:latin typeface="Arial" charset="0"/>
                <a:ea typeface="ＭＳ Ｐゴシック" charset="0"/>
                <a:cs typeface="Arial" charset="0"/>
              </a:rPr>
              <a:t>）</a:t>
            </a:r>
          </a:p>
        </p:txBody>
      </p:sp>
      <p:sp>
        <p:nvSpPr>
          <p:cNvPr id="363523"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635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extLst>
      <p:ext uri="{BB962C8B-B14F-4D97-AF65-F5344CB8AC3E}">
        <p14:creationId xmlns:p14="http://schemas.microsoft.com/office/powerpoint/2010/main" val="2598364216"/>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310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Text Box 4"/>
          <p:cNvSpPr txBox="1">
            <a:spLocks noChangeArrowheads="1"/>
          </p:cNvSpPr>
          <p:nvPr/>
        </p:nvSpPr>
        <p:spPr bwMode="auto">
          <a:xfrm>
            <a:off x="381000" y="593725"/>
            <a:ext cx="8439472"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ja-JP" altLang="en-US" sz="4000" b="1" i="1">
                <a:solidFill>
                  <a:schemeClr val="bg1"/>
                </a:solidFill>
                <a:latin typeface="Arial" panose="020B0604020202020204" pitchFamily="34" charset="0"/>
                <a:cs typeface="Arial" panose="020B0604020202020204" pitchFamily="34" charset="0"/>
              </a:rPr>
              <a:t>他</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们</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离</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弃</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正</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路</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就</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走</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差</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了</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随</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从</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比</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珥</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之</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子</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巴</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兰</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的</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路</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巴</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兰</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就</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是</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那</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贪</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爱</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不</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义</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之</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工</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价</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的</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先</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知</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a:t>
            </a:r>
            <a:r>
              <a:rPr lang="en-US" altLang="ja-JP" sz="4000" b="1" i="1">
                <a:solidFill>
                  <a:schemeClr val="bg1"/>
                </a:solidFill>
                <a:latin typeface="Arial" panose="020B0604020202020204" pitchFamily="34" charset="0"/>
                <a:cs typeface="Arial" panose="020B0604020202020204" pitchFamily="34" charset="0"/>
              </a:rPr>
              <a:t> </a:t>
            </a:r>
          </a:p>
          <a:p>
            <a:pPr eaLnBrk="1" hangingPunct="1"/>
            <a:r>
              <a:rPr lang="ja-JP" altLang="en-US" sz="4000" b="1" i="1">
                <a:solidFill>
                  <a:schemeClr val="bg1"/>
                </a:solidFill>
                <a:latin typeface="Arial" panose="020B0604020202020204" pitchFamily="34" charset="0"/>
                <a:cs typeface="Arial" panose="020B0604020202020204" pitchFamily="34" charset="0"/>
              </a:rPr>
              <a:t>他</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却</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为</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自</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己</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的</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过</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犯</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受</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了</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责</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备</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那</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不</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能</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说</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话</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的</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驴</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以</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人</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言</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ea typeface="华文细黑" charset="-122"/>
                <a:cs typeface="Arial" panose="020B0604020202020204" pitchFamily="34" charset="0"/>
              </a:rPr>
              <a:t>拦</a:t>
            </a:r>
            <a:r>
              <a:rPr lang="en-US" altLang="ja-JP" sz="4000" b="1" i="1">
                <a:solidFill>
                  <a:schemeClr val="bg1"/>
                </a:solidFill>
                <a:latin typeface="Arial" panose="020B0604020202020204" pitchFamily="34" charset="0"/>
                <a:ea typeface="华文细黑" charset="-122"/>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阻</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先</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知</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的</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狂</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妄</a:t>
            </a:r>
            <a:r>
              <a:rPr lang="en-US" altLang="ja-JP" sz="4000" b="1" i="1">
                <a:solidFill>
                  <a:schemeClr val="bg1"/>
                </a:solidFill>
                <a:latin typeface="Arial" panose="020B0604020202020204" pitchFamily="34" charset="0"/>
                <a:cs typeface="Arial" panose="020B0604020202020204" pitchFamily="34" charset="0"/>
              </a:rPr>
              <a:t> </a:t>
            </a:r>
            <a:r>
              <a:rPr lang="ja-JP" altLang="en-US" sz="4000" b="1" i="1">
                <a:solidFill>
                  <a:schemeClr val="bg1"/>
                </a:solidFill>
                <a:latin typeface="Arial" panose="020B0604020202020204" pitchFamily="34" charset="0"/>
                <a:cs typeface="Arial" panose="020B0604020202020204" pitchFamily="34" charset="0"/>
              </a:rPr>
              <a:t>。</a:t>
            </a:r>
            <a:endParaRPr lang="en-US" altLang="en-US" sz="4000" b="1" i="1">
              <a:solidFill>
                <a:schemeClr val="bg1"/>
              </a:solidFill>
              <a:latin typeface="Arial" panose="020B0604020202020204" pitchFamily="34" charset="0"/>
              <a:cs typeface="Arial" panose="020B0604020202020204" pitchFamily="34" charset="0"/>
            </a:endParaRPr>
          </a:p>
        </p:txBody>
      </p:sp>
      <p:sp>
        <p:nvSpPr>
          <p:cNvPr id="305157" name="Rectangle 5"/>
          <p:cNvSpPr>
            <a:spLocks noGrp="1" noChangeArrowheads="1"/>
          </p:cNvSpPr>
          <p:nvPr>
            <p:ph type="title" idx="4294967295"/>
          </p:nvPr>
        </p:nvSpPr>
        <p:spPr>
          <a:xfrm>
            <a:off x="1371600" y="6172200"/>
            <a:ext cx="7772400" cy="5794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pPr>
            <a:r>
              <a:rPr lang="en-US" altLang="en-US" sz="3200" b="0">
                <a:solidFill>
                  <a:schemeClr val="bg1"/>
                </a:solidFill>
              </a:rPr>
              <a:t> </a:t>
            </a:r>
            <a:r>
              <a:rPr lang="zh-CN" altLang="en-US" sz="3200" b="0">
                <a:solidFill>
                  <a:schemeClr val="bg1"/>
                </a:solidFill>
                <a:ea typeface="SimSun" pitchFamily="2" charset="-122"/>
              </a:rPr>
              <a:t>彼得后书 </a:t>
            </a:r>
            <a:r>
              <a:rPr lang="en-US" altLang="ja-JP" sz="3200" b="0">
                <a:solidFill>
                  <a:schemeClr val="bg1"/>
                </a:solidFill>
              </a:rPr>
              <a:t>2:15-16</a:t>
            </a:r>
            <a:endParaRPr lang="en-US" altLang="en-US" sz="3200" b="0">
              <a:solidFill>
                <a:schemeClr val="bg1"/>
              </a:solidFill>
            </a:endParaRPr>
          </a:p>
        </p:txBody>
      </p:sp>
    </p:spTree>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4724400" y="609600"/>
            <a:ext cx="4114800" cy="2286000"/>
          </a:xfrm>
        </p:spPr>
        <p:txBody>
          <a:bodyPr/>
          <a:lstStyle/>
          <a:p>
            <a:pPr eaLnBrk="1" hangingPunct="1"/>
            <a:r>
              <a:rPr kumimoji="1" lang="en-US" altLang="en-US"/>
              <a:t>The Agony of Deceit</a:t>
            </a:r>
            <a:endParaRPr kumimoji="1" lang="en-US" altLang="en-US">
              <a:solidFill>
                <a:srgbClr val="FFFFFF"/>
              </a:solidFill>
            </a:endParaRPr>
          </a:p>
        </p:txBody>
      </p:sp>
      <p:pic>
        <p:nvPicPr>
          <p:cNvPr id="309251" name="Picture 6" descr="Ag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43388"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a:extLst>
              <a:ext uri="{FF2B5EF4-FFF2-40B4-BE49-F238E27FC236}">
                <a16:creationId xmlns:a16="http://schemas.microsoft.com/office/drawing/2014/main" id="{283603C1-982B-AD05-4234-7C8AD07950FD}"/>
              </a:ext>
            </a:extLst>
          </p:cNvPr>
          <p:cNvSpPr txBox="1"/>
          <p:nvPr/>
        </p:nvSpPr>
        <p:spPr>
          <a:xfrm>
            <a:off x="2848997" y="476672"/>
            <a:ext cx="1749197" cy="461665"/>
          </a:xfrm>
          <a:prstGeom prst="rect">
            <a:avLst/>
          </a:prstGeom>
          <a:noFill/>
        </p:spPr>
        <p:txBody>
          <a:bodyPr wrap="none" rtlCol="0">
            <a:spAutoFit/>
          </a:bodyPr>
          <a:lstStyle/>
          <a:p>
            <a:r>
              <a:rPr lang="zh-CN" altLang="en-US" b="1" dirty="0">
                <a:solidFill>
                  <a:srgbClr val="FFFF00"/>
                </a:solidFill>
              </a:rPr>
              <a:t>欺骗的痛苦</a:t>
            </a:r>
            <a:endParaRPr lang="zh-CN" altLang="en-US" dirty="0">
              <a:solidFill>
                <a:srgbClr val="FFFF00"/>
              </a:solidFill>
            </a:endParaRPr>
          </a:p>
        </p:txBody>
      </p:sp>
      <p:sp>
        <p:nvSpPr>
          <p:cNvPr id="3" name="文本框 2">
            <a:extLst>
              <a:ext uri="{FF2B5EF4-FFF2-40B4-BE49-F238E27FC236}">
                <a16:creationId xmlns:a16="http://schemas.microsoft.com/office/drawing/2014/main" id="{158DA2C3-8A85-33F0-45A3-FEEF241BE31F}"/>
              </a:ext>
            </a:extLst>
          </p:cNvPr>
          <p:cNvSpPr txBox="1"/>
          <p:nvPr/>
        </p:nvSpPr>
        <p:spPr>
          <a:xfrm>
            <a:off x="2095724" y="4581128"/>
            <a:ext cx="2376264" cy="954107"/>
          </a:xfrm>
          <a:prstGeom prst="rect">
            <a:avLst/>
          </a:prstGeom>
          <a:solidFill>
            <a:srgbClr val="4C4D3F"/>
          </a:solidFill>
        </p:spPr>
        <p:txBody>
          <a:bodyPr wrap="square" rtlCol="0">
            <a:spAutoFit/>
          </a:bodyPr>
          <a:lstStyle/>
          <a:p>
            <a:r>
              <a:rPr lang="zh-CN" altLang="en-US" sz="2800" dirty="0">
                <a:solidFill>
                  <a:schemeClr val="bg1"/>
                </a:solidFill>
              </a:rPr>
              <a:t>一些电视布道者真正的教导</a:t>
            </a: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158481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190236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373365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921830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以知识抵挡假教诲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4065904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80</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80</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80</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ctr"/>
          <a:lstStyle/>
          <a:p>
            <a:pPr eaLnBrk="1" hangingPunct="1"/>
            <a:r>
              <a:rPr lang="zh-CN" altLang="en-US" sz="5400" dirty="0">
                <a:solidFill>
                  <a:schemeClr val="bg1"/>
                </a:solidFill>
                <a:latin typeface="Arial" charset="0"/>
                <a:ea typeface="SimSun" charset="0"/>
                <a:cs typeface="SimSun" charset="0"/>
              </a:rPr>
              <a:t>怀疑者嘲笑三大核心真理</a:t>
            </a:r>
            <a:endParaRPr lang="en-US" altLang="zh-CN" sz="4800" dirty="0">
              <a:latin typeface="Arial" charset="0"/>
              <a:ea typeface="SimSun" charset="0"/>
              <a:cs typeface="SimSun" charset="0"/>
            </a:endParaRPr>
          </a:p>
        </p:txBody>
      </p:sp>
      <p:sp>
        <p:nvSpPr>
          <p:cNvPr id="16" name="Text Box 1033"/>
          <p:cNvSpPr txBox="1">
            <a:spLocks noChangeArrowheads="1"/>
          </p:cNvSpPr>
          <p:nvPr/>
        </p:nvSpPr>
        <p:spPr bwMode="auto">
          <a:xfrm>
            <a:off x="45764" y="2155782"/>
            <a:ext cx="9063311"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a:t>
            </a:r>
            <a:r>
              <a:rPr lang="zh-CN" altLang="en-US" sz="3200" b="1" i="1" dirty="0">
                <a:solidFill>
                  <a:srgbClr val="FFFFFF"/>
                </a:solidFill>
                <a:effectLst>
                  <a:glow rad="266700">
                    <a:srgbClr val="000000"/>
                  </a:glow>
                </a:effectLst>
                <a:latin typeface="Arial"/>
                <a:cs typeface="Arial"/>
              </a:rPr>
              <a:t>在末后的日子，必定有好讥笑的人出来，随着自己的私欲讥笑说：</a:t>
            </a:r>
            <a:r>
              <a:rPr lang="en-US" altLang="zh-CN" sz="3200" b="1" i="1" dirty="0">
                <a:solidFill>
                  <a:srgbClr val="FFFFFF"/>
                </a:solidFill>
                <a:effectLst>
                  <a:glow rad="266700">
                    <a:srgbClr val="000000"/>
                  </a:glow>
                </a:effectLst>
                <a:latin typeface="Arial"/>
                <a:cs typeface="Arial"/>
              </a:rPr>
              <a:t>4“</a:t>
            </a:r>
            <a:r>
              <a:rPr lang="zh-CN" altLang="en-US" sz="3200" b="1" i="1" dirty="0">
                <a:solidFill>
                  <a:srgbClr val="FFFF00"/>
                </a:solidFill>
                <a:effectLst>
                  <a:glow rad="266700">
                    <a:srgbClr val="000000"/>
                  </a:glow>
                </a:effectLst>
                <a:latin typeface="Arial"/>
                <a:cs typeface="Arial"/>
              </a:rPr>
              <a:t>他要降临的应许在哪里呢？</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a:t>
            </a:r>
            <a:r>
              <a:rPr lang="en-US" sz="3200" b="1" i="1" dirty="0" err="1">
                <a:solidFill>
                  <a:srgbClr val="FFFFFF"/>
                </a:solidFill>
                <a:effectLst>
                  <a:glow rad="266700">
                    <a:srgbClr val="000000"/>
                  </a:glow>
                </a:effectLst>
                <a:latin typeface="Arial"/>
                <a:cs typeface="Arial"/>
              </a:rPr>
              <a:t>彼得后书</a:t>
            </a:r>
            <a:r>
              <a:rPr lang="en-US" sz="3200" b="1" i="1" dirty="0">
                <a:solidFill>
                  <a:srgbClr val="FFFFFF"/>
                </a:solidFill>
                <a:effectLst>
                  <a:glow rad="266700">
                    <a:srgbClr val="000000"/>
                  </a:glow>
                </a:effectLst>
                <a:latin typeface="Arial"/>
                <a:cs typeface="Arial"/>
              </a:rPr>
              <a:t>. 3:3b-4a </a:t>
            </a:r>
            <a:r>
              <a:rPr lang="en-US" sz="2800" b="1" i="1" dirty="0" err="1">
                <a:solidFill>
                  <a:srgbClr val="FFFFFF"/>
                </a:solidFill>
                <a:effectLst>
                  <a:glow rad="266700">
                    <a:srgbClr val="000000"/>
                  </a:glow>
                </a:effectLst>
                <a:latin typeface="Arial"/>
                <a:cs typeface="Arial"/>
              </a:rPr>
              <a:t>新译本</a:t>
            </a:r>
            <a:r>
              <a:rPr lang="en-US" sz="3200" b="1" i="1" dirty="0">
                <a:solidFill>
                  <a:srgbClr val="FFFFFF"/>
                </a:solidFill>
                <a:effectLst>
                  <a:glow rad="266700">
                    <a:srgbClr val="000000"/>
                  </a:glow>
                </a:effectLst>
                <a:latin typeface="Arial"/>
                <a:cs typeface="Arial"/>
              </a:rPr>
              <a:t>).</a:t>
            </a:r>
          </a:p>
        </p:txBody>
      </p:sp>
      <p:sp>
        <p:nvSpPr>
          <p:cNvPr id="17" name="Text Box 1033"/>
          <p:cNvSpPr txBox="1">
            <a:spLocks noChangeArrowheads="1"/>
          </p:cNvSpPr>
          <p:nvPr/>
        </p:nvSpPr>
        <p:spPr bwMode="auto">
          <a:xfrm>
            <a:off x="222799" y="5923231"/>
            <a:ext cx="2818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i="1" dirty="0">
                <a:solidFill>
                  <a:srgbClr val="FFFF00"/>
                </a:solidFill>
                <a:effectLst>
                  <a:glow rad="266700">
                    <a:srgbClr val="000000"/>
                  </a:glow>
                </a:effectLst>
                <a:latin typeface="Arial"/>
                <a:cs typeface="Arial"/>
              </a:rPr>
              <a:t>基督的再来</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36405019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81</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81</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81</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812088" cy="1868228"/>
          </a:xfrm>
          <a:noFill/>
        </p:spPr>
        <p:txBody>
          <a:bodyPr lIns="82124" tIns="41061" rIns="82124" bIns="41061" anchor="ctr"/>
          <a:lstStyle/>
          <a:p>
            <a:pPr eaLnBrk="1" hangingPunct="1"/>
            <a:r>
              <a:rPr lang="zh-CN" altLang="en-US" sz="6000" dirty="0">
                <a:solidFill>
                  <a:schemeClr val="bg1"/>
                </a:solidFill>
                <a:latin typeface="Arial" charset="0"/>
                <a:ea typeface="SimSun" charset="0"/>
                <a:cs typeface="SimSun" charset="0"/>
              </a:rPr>
              <a:t>怀疑者嘲笑三大核心真理</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34325" y="2136288"/>
            <a:ext cx="9121214"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a:t>
            </a:r>
            <a:r>
              <a:rPr lang="zh-CN" altLang="en-US" sz="3200" b="1" i="1" dirty="0">
                <a:solidFill>
                  <a:srgbClr val="FFFFFF"/>
                </a:solidFill>
                <a:effectLst>
                  <a:glow rad="266700">
                    <a:srgbClr val="000000"/>
                  </a:glow>
                </a:effectLst>
                <a:latin typeface="Arial"/>
                <a:cs typeface="Arial"/>
              </a:rPr>
              <a:t>因为自从列祖睡了以来，万物依然存在，与起初创造的时候一样。”</a:t>
            </a:r>
            <a:r>
              <a:rPr lang="en-US" altLang="zh-CN" sz="3200" b="1" i="1" dirty="0">
                <a:solidFill>
                  <a:srgbClr val="FFFFFF"/>
                </a:solidFill>
                <a:effectLst>
                  <a:glow rad="266700">
                    <a:srgbClr val="000000"/>
                  </a:glow>
                </a:effectLst>
                <a:latin typeface="Arial"/>
                <a:cs typeface="Arial"/>
              </a:rPr>
              <a:t>5</a:t>
            </a:r>
            <a:r>
              <a:rPr lang="zh-CN" altLang="en-US" sz="3200" b="1" i="1" dirty="0">
                <a:solidFill>
                  <a:srgbClr val="FFFFFF"/>
                </a:solidFill>
                <a:effectLst>
                  <a:glow rad="266700">
                    <a:srgbClr val="000000"/>
                  </a:glow>
                </a:effectLst>
                <a:latin typeface="Arial"/>
                <a:cs typeface="Arial"/>
              </a:rPr>
              <a:t>他们故意忘记这事：在太古的时候，</a:t>
            </a:r>
            <a:r>
              <a:rPr lang="zh-CN" altLang="en-US" sz="3200" b="1" i="1" dirty="0">
                <a:solidFill>
                  <a:srgbClr val="FFFF00"/>
                </a:solidFill>
                <a:effectLst>
                  <a:glow rad="266700">
                    <a:srgbClr val="000000"/>
                  </a:glow>
                </a:effectLst>
                <a:latin typeface="Arial"/>
                <a:cs typeface="Arial"/>
              </a:rPr>
              <a:t>因着　神的话，就有了天</a:t>
            </a:r>
            <a:r>
              <a:rPr lang="zh-CN" altLang="en-US" sz="3200" b="1" i="1" dirty="0">
                <a:solidFill>
                  <a:srgbClr val="FFFFFF"/>
                </a:solidFill>
                <a:effectLst>
                  <a:glow rad="266700">
                    <a:srgbClr val="000000"/>
                  </a:glow>
                </a:effectLst>
                <a:latin typeface="Arial"/>
                <a:cs typeface="Arial"/>
              </a:rPr>
              <a:t>，和从水而出、藉水而成的地。</a:t>
            </a:r>
            <a:r>
              <a:rPr lang="en-US" sz="3200" b="1" i="1" dirty="0">
                <a:solidFill>
                  <a:srgbClr val="FFFFFF"/>
                </a:solidFill>
                <a:effectLst>
                  <a:glow rad="266700">
                    <a:srgbClr val="000000"/>
                  </a:glow>
                </a:effectLst>
                <a:latin typeface="Arial"/>
                <a:cs typeface="Arial"/>
              </a:rPr>
              <a:t>" </a:t>
            </a:r>
          </a:p>
          <a:p>
            <a:pPr algn="ctr" eaLnBrk="1" hangingPunct="1"/>
            <a:r>
              <a:rPr lang="en-US" sz="3200" b="1" i="1" dirty="0">
                <a:solidFill>
                  <a:srgbClr val="FFFFFF"/>
                </a:solidFill>
                <a:effectLst>
                  <a:glow rad="266700">
                    <a:srgbClr val="000000"/>
                  </a:glow>
                </a:effectLst>
                <a:latin typeface="Arial"/>
                <a:cs typeface="Arial"/>
              </a:rPr>
              <a:t>(</a:t>
            </a:r>
            <a:r>
              <a:rPr lang="en-US" altLang="zh-CN" sz="3200" b="1" i="1" dirty="0" err="1">
                <a:solidFill>
                  <a:srgbClr val="FFFFFF"/>
                </a:solidFill>
                <a:effectLst>
                  <a:glow rad="266700">
                    <a:srgbClr val="000000"/>
                  </a:glow>
                </a:effectLst>
                <a:latin typeface="Arial"/>
                <a:cs typeface="Arial"/>
              </a:rPr>
              <a:t>彼得后书</a:t>
            </a:r>
            <a:r>
              <a:rPr lang="en-US" sz="3200" b="1" i="1" dirty="0">
                <a:solidFill>
                  <a:srgbClr val="FFFFFF"/>
                </a:solidFill>
                <a:effectLst>
                  <a:glow rad="266700">
                    <a:srgbClr val="000000"/>
                  </a:glow>
                </a:effectLst>
                <a:latin typeface="Arial"/>
                <a:cs typeface="Arial"/>
              </a:rPr>
              <a:t> 3:4b-5 </a:t>
            </a:r>
            <a:r>
              <a:rPr lang="en-US" sz="2800" b="1" i="1" dirty="0" err="1">
                <a:solidFill>
                  <a:srgbClr val="FFFFFF"/>
                </a:solidFill>
                <a:effectLst>
                  <a:glow rad="266700">
                    <a:srgbClr val="000000"/>
                  </a:glow>
                </a:effectLst>
                <a:latin typeface="Arial"/>
                <a:cs typeface="Arial"/>
              </a:rPr>
              <a:t>新译本</a:t>
            </a:r>
            <a:r>
              <a:rPr lang="en-US" sz="3200" b="1" i="1" dirty="0">
                <a:solidFill>
                  <a:srgbClr val="FFFFFF"/>
                </a:solidFill>
                <a:effectLst>
                  <a:glow rad="266700">
                    <a:srgbClr val="000000"/>
                  </a:glow>
                </a:effectLst>
                <a:latin typeface="Arial"/>
                <a:cs typeface="Arial"/>
              </a:rPr>
              <a:t>).</a:t>
            </a:r>
          </a:p>
        </p:txBody>
      </p:sp>
      <p:sp>
        <p:nvSpPr>
          <p:cNvPr id="279560" name="Text Box 1033"/>
          <p:cNvSpPr txBox="1">
            <a:spLocks noChangeArrowheads="1"/>
          </p:cNvSpPr>
          <p:nvPr/>
        </p:nvSpPr>
        <p:spPr bwMode="auto">
          <a:xfrm>
            <a:off x="76201" y="5578310"/>
            <a:ext cx="2818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FF"/>
                </a:solidFill>
                <a:effectLst>
                  <a:glow rad="266700">
                    <a:srgbClr val="000000"/>
                  </a:glow>
                </a:effectLst>
                <a:latin typeface="Arial"/>
                <a:cs typeface="Arial"/>
              </a:rPr>
              <a:t>基督的再来</a:t>
            </a:r>
            <a:endParaRPr lang="en-US" sz="3600" b="1" i="1" dirty="0">
              <a:solidFill>
                <a:srgbClr val="FFFFFF"/>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创造</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41033813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82</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82</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82</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ctr"/>
          <a:lstStyle/>
          <a:p>
            <a:pPr eaLnBrk="1" hangingPunct="1"/>
            <a:r>
              <a:rPr lang="zh-CN" altLang="en-US" sz="5400" dirty="0">
                <a:solidFill>
                  <a:schemeClr val="bg1"/>
                </a:solidFill>
                <a:latin typeface="Arial" charset="0"/>
                <a:ea typeface="SimSun" charset="0"/>
                <a:cs typeface="SimSun" charset="0"/>
              </a:rPr>
              <a:t>怀疑者嘲笑三大核心真理</a:t>
            </a:r>
            <a:endParaRPr lang="en-US" altLang="zh-CN" sz="4800" dirty="0">
              <a:latin typeface="Arial" charset="0"/>
              <a:ea typeface="SimSun" charset="0"/>
              <a:cs typeface="SimSun" charset="0"/>
            </a:endParaRPr>
          </a:p>
        </p:txBody>
      </p:sp>
      <p:sp>
        <p:nvSpPr>
          <p:cNvPr id="16" name="Text Box 1033"/>
          <p:cNvSpPr txBox="1">
            <a:spLocks noChangeArrowheads="1"/>
          </p:cNvSpPr>
          <p:nvPr/>
        </p:nvSpPr>
        <p:spPr bwMode="auto">
          <a:xfrm>
            <a:off x="93605" y="2445186"/>
            <a:ext cx="890746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a:t>
            </a:r>
            <a:r>
              <a:rPr lang="en-US" altLang="zh-CN" sz="3200" b="1" i="1" dirty="0">
                <a:solidFill>
                  <a:srgbClr val="FFFFFF"/>
                </a:solidFill>
                <a:effectLst>
                  <a:glow rad="266700">
                    <a:srgbClr val="000000"/>
                  </a:glow>
                </a:effectLst>
                <a:latin typeface="Arial"/>
                <a:cs typeface="Arial"/>
              </a:rPr>
              <a:t>6</a:t>
            </a:r>
            <a:r>
              <a:rPr lang="zh-CN" altLang="en-US" sz="3200" b="1" i="1" dirty="0">
                <a:solidFill>
                  <a:srgbClr val="FFFFFF"/>
                </a:solidFill>
                <a:effectLst>
                  <a:glow rad="266700">
                    <a:srgbClr val="000000"/>
                  </a:glow>
                </a:effectLst>
                <a:latin typeface="Arial"/>
                <a:cs typeface="Arial"/>
              </a:rPr>
              <a:t>当时的世界，因被</a:t>
            </a:r>
            <a:r>
              <a:rPr lang="zh-CN" altLang="en-US" sz="3200" b="1" i="1" dirty="0">
                <a:solidFill>
                  <a:srgbClr val="FFFF00"/>
                </a:solidFill>
                <a:effectLst>
                  <a:glow rad="266700">
                    <a:srgbClr val="000000"/>
                  </a:glow>
                </a:effectLst>
                <a:latin typeface="Arial"/>
                <a:cs typeface="Arial"/>
              </a:rPr>
              <a:t>水淹没</a:t>
            </a:r>
            <a:r>
              <a:rPr lang="zh-CN" altLang="en-US" sz="3200" b="1" i="1" dirty="0">
                <a:solidFill>
                  <a:srgbClr val="FFFFFF"/>
                </a:solidFill>
                <a:effectLst>
                  <a:glow rad="266700">
                    <a:srgbClr val="000000"/>
                  </a:glow>
                </a:effectLst>
                <a:latin typeface="Arial"/>
                <a:cs typeface="Arial"/>
              </a:rPr>
              <a:t>而消灭了。</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a:t>
            </a:r>
            <a:r>
              <a:rPr lang="en-US" sz="3200" b="1" i="1" dirty="0" err="1">
                <a:solidFill>
                  <a:srgbClr val="FFFFFF"/>
                </a:solidFill>
                <a:effectLst>
                  <a:glow rad="266700">
                    <a:srgbClr val="000000"/>
                  </a:glow>
                </a:effectLst>
                <a:latin typeface="Arial"/>
                <a:cs typeface="Arial"/>
              </a:rPr>
              <a:t>彼得后书</a:t>
            </a:r>
            <a:r>
              <a:rPr lang="en-US" sz="3200" b="1" i="1" dirty="0">
                <a:solidFill>
                  <a:srgbClr val="FFFFFF"/>
                </a:solidFill>
                <a:effectLst>
                  <a:glow rad="266700">
                    <a:srgbClr val="000000"/>
                  </a:glow>
                </a:effectLst>
                <a:latin typeface="Arial"/>
                <a:cs typeface="Arial"/>
              </a:rPr>
              <a:t> 3:6 </a:t>
            </a:r>
            <a:r>
              <a:rPr lang="en-US" sz="2800" b="1" i="1" dirty="0" err="1">
                <a:solidFill>
                  <a:srgbClr val="FFFFFF"/>
                </a:solidFill>
                <a:effectLst>
                  <a:glow rad="266700">
                    <a:srgbClr val="000000"/>
                  </a:glow>
                </a:effectLst>
                <a:latin typeface="Arial"/>
                <a:cs typeface="Arial"/>
              </a:rPr>
              <a:t>新译本</a:t>
            </a:r>
            <a:r>
              <a:rPr lang="en-US" sz="3200" b="1" i="1" dirty="0">
                <a:solidFill>
                  <a:srgbClr val="FFFFFF"/>
                </a:solidFill>
                <a:effectLst>
                  <a:glow rad="266700">
                    <a:srgbClr val="000000"/>
                  </a:glow>
                </a:effectLst>
                <a:latin typeface="Arial"/>
                <a:cs typeface="Arial"/>
              </a:rPr>
              <a:t>).</a:t>
            </a:r>
          </a:p>
        </p:txBody>
      </p:sp>
      <p:sp>
        <p:nvSpPr>
          <p:cNvPr id="12" name="Text Box 1033"/>
          <p:cNvSpPr txBox="1">
            <a:spLocks noChangeArrowheads="1"/>
          </p:cNvSpPr>
          <p:nvPr/>
        </p:nvSpPr>
        <p:spPr bwMode="auto">
          <a:xfrm>
            <a:off x="5736076" y="5792477"/>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全球洪水</a:t>
            </a:r>
            <a:endParaRPr lang="en-US" sz="3600" b="1" i="1" dirty="0">
              <a:solidFill>
                <a:srgbClr val="FFFF00"/>
              </a:solidFill>
              <a:effectLst>
                <a:glow rad="266700">
                  <a:srgbClr val="000000"/>
                </a:glow>
              </a:effectLst>
              <a:latin typeface="Arial"/>
              <a:cs typeface="Arial"/>
            </a:endParaRPr>
          </a:p>
        </p:txBody>
      </p:sp>
      <p:sp>
        <p:nvSpPr>
          <p:cNvPr id="279560" name="Text Box 1033"/>
          <p:cNvSpPr txBox="1">
            <a:spLocks noChangeArrowheads="1"/>
          </p:cNvSpPr>
          <p:nvPr/>
        </p:nvSpPr>
        <p:spPr bwMode="auto">
          <a:xfrm>
            <a:off x="76201" y="5578310"/>
            <a:ext cx="2818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FF"/>
                </a:solidFill>
                <a:effectLst>
                  <a:glow rad="266700">
                    <a:srgbClr val="000000"/>
                  </a:glow>
                </a:effectLst>
                <a:latin typeface="Arial"/>
                <a:cs typeface="Arial"/>
              </a:rPr>
              <a:t>基督的再来</a:t>
            </a:r>
            <a:endParaRPr lang="en-US" sz="3600" b="1" i="1" dirty="0">
              <a:solidFill>
                <a:srgbClr val="FFFFFF"/>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FF"/>
                </a:solidFill>
                <a:effectLst>
                  <a:glow rad="266700">
                    <a:srgbClr val="000000"/>
                  </a:glow>
                </a:effectLst>
                <a:latin typeface="Arial"/>
                <a:cs typeface="Arial"/>
              </a:rPr>
              <a:t>创造</a:t>
            </a:r>
            <a:endParaRPr lang="en-US" sz="3600" b="1" i="1" dirty="0">
              <a:solidFill>
                <a:srgbClr val="FFFFFF"/>
              </a:solidFill>
              <a:effectLst>
                <a:glow rad="266700">
                  <a:srgbClr val="000000"/>
                </a:glow>
              </a:effectLst>
              <a:latin typeface="Arial"/>
              <a:cs typeface="Arial"/>
            </a:endParaRPr>
          </a:p>
        </p:txBody>
      </p:sp>
    </p:spTree>
    <p:extLst>
      <p:ext uri="{BB962C8B-B14F-4D97-AF65-F5344CB8AC3E}">
        <p14:creationId xmlns:p14="http://schemas.microsoft.com/office/powerpoint/2010/main" val="31564463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83</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83</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83</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ctr"/>
          <a:lstStyle/>
          <a:p>
            <a:pPr eaLnBrk="1" hangingPunct="1"/>
            <a:r>
              <a:rPr lang="zh-CN" altLang="en-US" sz="5400" dirty="0">
                <a:solidFill>
                  <a:schemeClr val="bg1"/>
                </a:solidFill>
                <a:latin typeface="Arial" charset="0"/>
                <a:ea typeface="SimSun" charset="0"/>
                <a:cs typeface="SimSun" charset="0"/>
              </a:rPr>
              <a:t>怀疑者嘲笑三大核心真理</a:t>
            </a:r>
            <a:endParaRPr lang="en-US" altLang="zh-CN" sz="4800" dirty="0">
              <a:latin typeface="Arial" charset="0"/>
              <a:ea typeface="SimSun" charset="0"/>
              <a:cs typeface="SimSun" charset="0"/>
            </a:endParaRPr>
          </a:p>
        </p:txBody>
      </p:sp>
      <p:sp>
        <p:nvSpPr>
          <p:cNvPr id="12" name="Text Box 1033"/>
          <p:cNvSpPr txBox="1">
            <a:spLocks noChangeArrowheads="1"/>
          </p:cNvSpPr>
          <p:nvPr/>
        </p:nvSpPr>
        <p:spPr bwMode="auto">
          <a:xfrm>
            <a:off x="5754685" y="5714918"/>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全球洪水</a:t>
            </a:r>
            <a:endParaRPr lang="en-US" sz="3600" b="1" i="1" dirty="0">
              <a:solidFill>
                <a:srgbClr val="FFFF00"/>
              </a:solidFill>
              <a:effectLst>
                <a:glow rad="266700">
                  <a:srgbClr val="000000"/>
                </a:glow>
              </a:effectLst>
              <a:latin typeface="Arial"/>
              <a:cs typeface="Arial"/>
            </a:endParaRPr>
          </a:p>
        </p:txBody>
      </p:sp>
      <p:sp>
        <p:nvSpPr>
          <p:cNvPr id="279560" name="Text Box 1033"/>
          <p:cNvSpPr txBox="1">
            <a:spLocks noChangeArrowheads="1"/>
          </p:cNvSpPr>
          <p:nvPr/>
        </p:nvSpPr>
        <p:spPr bwMode="auto">
          <a:xfrm>
            <a:off x="76201" y="5578310"/>
            <a:ext cx="2818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基督的再来</a:t>
            </a:r>
            <a:endParaRPr lang="en-US" sz="3600" b="1" i="1" dirty="0">
              <a:solidFill>
                <a:srgbClr val="FFFF00"/>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创造</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703131839"/>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zh-CN" altLang="en-US" b="1" dirty="0">
                <a:solidFill>
                  <a:schemeClr val="bg1"/>
                </a:solidFill>
              </a:rPr>
              <a:t>宇宙将如何终结？</a:t>
            </a:r>
            <a:endParaRPr lang="en-US" b="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err="1">
                  <a:solidFill>
                    <a:srgbClr val="FFFFFF"/>
                  </a:solidFill>
                </a:rPr>
                <a:t>圣经</a:t>
              </a:r>
              <a:endParaRPr lang="en-US" b="1" dirty="0">
                <a:solidFill>
                  <a:srgbClr val="FFFFFF"/>
                </a:solidFill>
              </a:endParaRP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err="1">
                  <a:solidFill>
                    <a:srgbClr val="FFFFFF"/>
                  </a:solidFill>
                </a:rPr>
                <a:t>进化论</a:t>
              </a:r>
              <a:endParaRPr lang="en-US" b="1" dirty="0">
                <a:solidFill>
                  <a:srgbClr val="FFFFFF"/>
                </a:solidFill>
              </a:endParaRPr>
            </a:p>
          </p:txBody>
        </p:sp>
      </p:grpSp>
    </p:spTree>
    <p:extLst>
      <p:ext uri="{BB962C8B-B14F-4D97-AF65-F5344CB8AC3E}">
        <p14:creationId xmlns:p14="http://schemas.microsoft.com/office/powerpoint/2010/main" val="2269689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ChangeArrowheads="1"/>
          </p:cNvSpPr>
          <p:nvPr>
            <p:ph type="ctrTitle"/>
          </p:nvPr>
        </p:nvSpPr>
        <p:spPr/>
        <p:txBody>
          <a:bodyPr/>
          <a:lstStyle/>
          <a:p>
            <a:pPr eaLnBrk="1" hangingPunct="1">
              <a:defRPr/>
            </a:pPr>
            <a:r>
              <a:rPr lang="en-US"/>
              <a:t>Big Bang Time line</a:t>
            </a:r>
          </a:p>
        </p:txBody>
      </p:sp>
      <p:pic>
        <p:nvPicPr>
          <p:cNvPr id="301058"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3012"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a:rPr>
              <a:t>Big Bang Time line</a:t>
            </a:r>
          </a:p>
        </p:txBody>
      </p:sp>
      <p:sp>
        <p:nvSpPr>
          <p:cNvPr id="1323013" name="Text Box 5"/>
          <p:cNvSpPr txBox="1">
            <a:spLocks noChangeArrowheads="1"/>
          </p:cNvSpPr>
          <p:nvPr/>
        </p:nvSpPr>
        <p:spPr bwMode="auto">
          <a:xfrm>
            <a:off x="0" y="228600"/>
            <a:ext cx="9144000" cy="485775"/>
          </a:xfrm>
          <a:prstGeom prst="rect">
            <a:avLst/>
          </a:prstGeom>
          <a:noFill/>
          <a:ln>
            <a:noFill/>
          </a:ln>
          <a:effectLst>
            <a:outerShdw blurRad="25400" algn="ctr" rotWithShape="0">
              <a:schemeClr val="tx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FFFFFF"/>
                </a:solidFill>
                <a:effectLst/>
                <a:uLnTx/>
                <a:uFillTx/>
                <a:latin typeface="SimSun" charset="0"/>
                <a:ea typeface="SimSun" charset="0"/>
              </a:rPr>
              <a:t>宇宙的未来 </a:t>
            </a:r>
            <a:r>
              <a:rPr kumimoji="0" lang="en-US" altLang="zh-CN" sz="3200" b="0" i="0" u="none" strike="noStrike" kern="1200" cap="none" spc="0" normalizeH="0" baseline="0" noProof="0">
                <a:ln>
                  <a:noFill/>
                </a:ln>
                <a:solidFill>
                  <a:srgbClr val="FFFFFF"/>
                </a:solidFill>
                <a:effectLst/>
                <a:uLnTx/>
                <a:uFillTx/>
                <a:latin typeface="SimSun" charset="0"/>
                <a:ea typeface="Arial" charset="0"/>
                <a:cs typeface="Arial" charset="0"/>
              </a:rPr>
              <a:t>-</a:t>
            </a:r>
            <a:r>
              <a:rPr kumimoji="0" lang="zh-CN" altLang="en-US" sz="3200" b="0" i="0" u="none" strike="noStrike" kern="1200" cap="none" spc="0" normalizeH="0" baseline="0" noProof="0">
                <a:ln>
                  <a:noFill/>
                </a:ln>
                <a:solidFill>
                  <a:srgbClr val="FFFFFF"/>
                </a:solidFill>
                <a:effectLst/>
                <a:uLnTx/>
                <a:uFillTx/>
                <a:latin typeface="SimSun" charset="0"/>
                <a:ea typeface="SimSun" charset="0"/>
              </a:rPr>
              <a:t> 根据大爆炸理论</a:t>
            </a:r>
            <a:endParaRPr kumimoji="0" lang="en-US" sz="3200" b="0" i="0" u="none" strike="noStrike" kern="1200" cap="none" spc="0" normalizeH="0" baseline="0" noProof="0">
              <a:ln>
                <a:noFill/>
              </a:ln>
              <a:solidFill>
                <a:srgbClr val="FFFFFF"/>
              </a:solidFill>
              <a:effectLst/>
              <a:uLnTx/>
              <a:uFillTx/>
              <a:latin typeface="SimSun" charset="0"/>
              <a:ea typeface="SimSun" charset="0"/>
            </a:endParaRPr>
          </a:p>
        </p:txBody>
      </p:sp>
      <p:sp>
        <p:nvSpPr>
          <p:cNvPr id="1323014" name="Text Box 6"/>
          <p:cNvSpPr txBox="1">
            <a:spLocks noChangeArrowheads="1"/>
          </p:cNvSpPr>
          <p:nvPr/>
        </p:nvSpPr>
        <p:spPr bwMode="auto">
          <a:xfrm>
            <a:off x="1295400" y="5257800"/>
            <a:ext cx="3048000" cy="485775"/>
          </a:xfrm>
          <a:prstGeom prst="rect">
            <a:avLst/>
          </a:prstGeom>
          <a:noFill/>
          <a:ln>
            <a:noFill/>
          </a:ln>
          <a:effectLst>
            <a:outerShdw blurRad="25400" algn="ctr" rotWithShape="0">
              <a:schemeClr val="tx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SimSun" charset="0"/>
                <a:ea typeface="SimSun" charset="0"/>
              </a:rPr>
              <a:t>几千年</a:t>
            </a:r>
            <a:endParaRPr kumimoji="0" lang="en-US" sz="3200" b="1" i="0" u="none" strike="noStrike" kern="1200" cap="none" spc="0" normalizeH="0" baseline="0" noProof="0">
              <a:ln>
                <a:noFill/>
              </a:ln>
              <a:solidFill>
                <a:srgbClr val="FFFFFF"/>
              </a:solidFill>
              <a:effectLst/>
              <a:uLnTx/>
              <a:uFillTx/>
              <a:latin typeface="SimSun" charset="0"/>
              <a:ea typeface="SimSun" charset="0"/>
            </a:endParaRPr>
          </a:p>
        </p:txBody>
      </p:sp>
      <p:sp>
        <p:nvSpPr>
          <p:cNvPr id="1323015" name="Text Box 7"/>
          <p:cNvSpPr txBox="1">
            <a:spLocks noChangeArrowheads="1"/>
          </p:cNvSpPr>
          <p:nvPr/>
        </p:nvSpPr>
        <p:spPr bwMode="auto">
          <a:xfrm>
            <a:off x="4224338" y="4648200"/>
            <a:ext cx="1676400" cy="830263"/>
          </a:xfrm>
          <a:prstGeom prst="rect">
            <a:avLst/>
          </a:prstGeom>
          <a:noFill/>
          <a:ln>
            <a:noFill/>
          </a:ln>
          <a:effectLst>
            <a:outerShdw blurRad="25400" algn="ctr" rotWithShape="0">
              <a:schemeClr val="tx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Sun" charset="0"/>
                <a:ea typeface="SimSun" charset="0"/>
                <a:cs typeface="SimSun" charset="0"/>
              </a:rPr>
              <a:t>烈火</a:t>
            </a:r>
            <a:endParaRPr kumimoji="0" lang="en-US" altLang="zh-CN" sz="2400" b="1" i="0" u="none" strike="noStrike" kern="1200" cap="none" spc="0" normalizeH="0" baseline="0" noProof="0">
              <a:ln>
                <a:noFill/>
              </a:ln>
              <a:solidFill>
                <a:srgbClr val="000000"/>
              </a:solidFill>
              <a:effectLst/>
              <a:uLnTx/>
              <a:uFillTx/>
              <a:latin typeface="SimSu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Sun" charset="0"/>
                <a:ea typeface="SimSun" charset="0"/>
                <a:cs typeface="SimSun" charset="0"/>
              </a:rPr>
              <a:t>沉沦</a:t>
            </a:r>
            <a:endParaRPr kumimoji="0" lang="en-US" sz="24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23016" name="Text Box 8"/>
          <p:cNvSpPr txBox="1">
            <a:spLocks noChangeArrowheads="1"/>
          </p:cNvSpPr>
          <p:nvPr/>
        </p:nvSpPr>
        <p:spPr bwMode="auto">
          <a:xfrm>
            <a:off x="347663" y="1176338"/>
            <a:ext cx="1463675" cy="1077912"/>
          </a:xfrm>
          <a:prstGeom prst="rect">
            <a:avLst/>
          </a:prstGeom>
          <a:noFill/>
          <a:ln>
            <a:noFill/>
          </a:ln>
          <a:effectLst>
            <a:outerShdw blurRad="25400" algn="ctr" rotWithShape="0">
              <a:schemeClr val="tx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SimSun" charset="0"/>
                <a:ea typeface="SimSun" charset="0"/>
                <a:cs typeface="SimSun" charset="0"/>
              </a:rPr>
              <a:t>宇宙</a:t>
            </a:r>
            <a:endParaRPr kumimoji="0" lang="en-US" altLang="zh-CN" sz="3200" b="1" i="0" u="none" strike="noStrike" kern="1200" cap="none" spc="0" normalizeH="0" baseline="0" noProof="0">
              <a:ln>
                <a:noFill/>
              </a:ln>
              <a:solidFill>
                <a:srgbClr val="000000"/>
              </a:solidFill>
              <a:effectLst/>
              <a:uLnTx/>
              <a:uFillTx/>
              <a:latin typeface="SimSu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SimSun" charset="0"/>
                <a:ea typeface="SimSun" charset="0"/>
                <a:cs typeface="SimSun" charset="0"/>
              </a:rPr>
              <a:t>大爆炸</a:t>
            </a:r>
            <a:endParaRPr kumimoji="0" lang="en-US" sz="32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23017" name="Text Box 9"/>
          <p:cNvSpPr txBox="1">
            <a:spLocks noChangeArrowheads="1"/>
          </p:cNvSpPr>
          <p:nvPr/>
        </p:nvSpPr>
        <p:spPr bwMode="auto">
          <a:xfrm>
            <a:off x="7894638" y="1201738"/>
            <a:ext cx="1066800" cy="1077912"/>
          </a:xfrm>
          <a:prstGeom prst="rect">
            <a:avLst/>
          </a:prstGeom>
          <a:noFill/>
          <a:ln>
            <a:noFill/>
          </a:ln>
          <a:effectLst>
            <a:outerShdw blurRad="25400" algn="ctr" rotWithShape="0">
              <a:schemeClr val="tx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1541B2"/>
                </a:solidFill>
                <a:effectLst/>
                <a:uLnTx/>
                <a:uFillTx/>
                <a:latin typeface="SimSun" charset="0"/>
                <a:ea typeface="SimSun" charset="0"/>
              </a:rPr>
              <a:t>能源耗竭</a:t>
            </a:r>
            <a:endParaRPr kumimoji="0" lang="en-US" sz="3200" b="1" i="0" u="none" strike="noStrike" kern="1200" cap="none" spc="0" normalizeH="0" baseline="0" noProof="0">
              <a:ln>
                <a:noFill/>
              </a:ln>
              <a:solidFill>
                <a:srgbClr val="1541B2"/>
              </a:solidFill>
              <a:effectLst/>
              <a:uLnTx/>
              <a:uFillTx/>
              <a:latin typeface="SimSun" charset="0"/>
              <a:ea typeface="SimSun" charset="0"/>
            </a:endParaRPr>
          </a:p>
        </p:txBody>
      </p:sp>
      <p:sp>
        <p:nvSpPr>
          <p:cNvPr id="1323018" name="Text Box 10"/>
          <p:cNvSpPr txBox="1">
            <a:spLocks noChangeArrowheads="1"/>
          </p:cNvSpPr>
          <p:nvPr/>
        </p:nvSpPr>
        <p:spPr bwMode="auto">
          <a:xfrm>
            <a:off x="1447800" y="5868988"/>
            <a:ext cx="2743200" cy="388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Sun" charset="0"/>
                <a:ea typeface="SimSun" charset="0"/>
              </a:rPr>
              <a:t>罪与死亡</a:t>
            </a:r>
            <a:endParaRPr kumimoji="0" lang="en-US" sz="2400" b="1" i="0" u="none" strike="noStrike" kern="1200" cap="none" spc="0" normalizeH="0" baseline="0" noProof="0">
              <a:ln>
                <a:noFill/>
              </a:ln>
              <a:solidFill>
                <a:srgbClr val="000000"/>
              </a:solidFill>
              <a:effectLst/>
              <a:uLnTx/>
              <a:uFillTx/>
              <a:latin typeface="SimSun" charset="0"/>
              <a:ea typeface="SimSun" charset="0"/>
            </a:endParaRPr>
          </a:p>
        </p:txBody>
      </p:sp>
      <p:sp>
        <p:nvSpPr>
          <p:cNvPr id="1323019" name="Text Box 11"/>
          <p:cNvSpPr txBox="1">
            <a:spLocks noChangeArrowheads="1"/>
          </p:cNvSpPr>
          <p:nvPr/>
        </p:nvSpPr>
        <p:spPr bwMode="auto">
          <a:xfrm>
            <a:off x="-203200" y="6076950"/>
            <a:ext cx="1828800" cy="338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SimSun" charset="0"/>
                <a:ea typeface="SimSun" charset="0"/>
              </a:rPr>
              <a:t>创世纪</a:t>
            </a:r>
            <a:endParaRPr kumimoji="0" lang="en-US" sz="2000" b="1" i="0" u="none" strike="noStrike" kern="1200" cap="none" spc="0" normalizeH="0" baseline="0" noProof="0">
              <a:ln>
                <a:noFill/>
              </a:ln>
              <a:solidFill>
                <a:srgbClr val="000000"/>
              </a:solidFill>
              <a:effectLst/>
              <a:uLnTx/>
              <a:uFillTx/>
              <a:latin typeface="SimSun" charset="0"/>
              <a:ea typeface="SimSun" charset="0"/>
            </a:endParaRPr>
          </a:p>
        </p:txBody>
      </p:sp>
      <p:sp>
        <p:nvSpPr>
          <p:cNvPr id="1323020" name="Text Box 12"/>
          <p:cNvSpPr txBox="1">
            <a:spLocks noChangeArrowheads="1"/>
          </p:cNvSpPr>
          <p:nvPr/>
        </p:nvSpPr>
        <p:spPr bwMode="auto">
          <a:xfrm>
            <a:off x="4152900" y="6229350"/>
            <a:ext cx="1828800"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SimSun" charset="0"/>
                <a:ea typeface="SimSun" charset="0"/>
                <a:cs typeface="SimSun" charset="0"/>
              </a:rPr>
              <a:t>彼得后书</a:t>
            </a:r>
            <a:r>
              <a:rPr kumimoji="0" lang="en-US" altLang="zh-CN" sz="2000" b="1" i="0" u="none" strike="noStrike" kern="1200" cap="none" spc="0" normalizeH="0" baseline="0" noProof="0">
                <a:ln>
                  <a:noFill/>
                </a:ln>
                <a:solidFill>
                  <a:srgbClr val="000000"/>
                </a:solidFill>
                <a:effectLst/>
                <a:uLnTx/>
                <a:uFillTx/>
                <a:latin typeface="SimSun" charset="0"/>
                <a:ea typeface="SimSun" charset="0"/>
                <a:cs typeface="SimSun" charset="0"/>
              </a:rPr>
              <a:t>3</a:t>
            </a:r>
            <a:endParaRPr kumimoji="0" lang="en-US" sz="2000" b="1" i="0" u="none" strike="noStrike" kern="1200" cap="none" spc="0" normalizeH="0" baseline="0" noProof="0">
              <a:ln>
                <a:noFill/>
              </a:ln>
              <a:solidFill>
                <a:srgbClr val="000000"/>
              </a:solidFill>
              <a:effectLst/>
              <a:uLnTx/>
              <a:uFillTx/>
              <a:latin typeface="SimSun" charset="0"/>
              <a:ea typeface="SimSun" charset="0"/>
              <a:cs typeface="SimSun" charset="0"/>
            </a:endParaRPr>
          </a:p>
        </p:txBody>
      </p:sp>
      <p:sp>
        <p:nvSpPr>
          <p:cNvPr id="1323021" name="Text Box 13"/>
          <p:cNvSpPr txBox="1">
            <a:spLocks noChangeArrowheads="1"/>
          </p:cNvSpPr>
          <p:nvPr/>
        </p:nvSpPr>
        <p:spPr bwMode="auto">
          <a:xfrm>
            <a:off x="5499100" y="6224588"/>
            <a:ext cx="1828800"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SimSun" charset="0"/>
                <a:ea typeface="SimSun" charset="0"/>
              </a:rPr>
              <a:t>启示录</a:t>
            </a:r>
            <a:endParaRPr kumimoji="0" lang="en-US" sz="2000" b="1" i="0" u="none" strike="noStrike" kern="1200" cap="none" spc="0" normalizeH="0" baseline="0" noProof="0">
              <a:ln>
                <a:noFill/>
              </a:ln>
              <a:solidFill>
                <a:srgbClr val="000000"/>
              </a:solidFill>
              <a:effectLst/>
              <a:uLnTx/>
              <a:uFillTx/>
              <a:latin typeface="SimSun" charset="0"/>
              <a:ea typeface="SimSun" charset="0"/>
            </a:endParaRPr>
          </a:p>
        </p:txBody>
      </p:sp>
      <p:sp>
        <p:nvSpPr>
          <p:cNvPr id="3010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1" i="0" u="none" strike="noStrike" kern="10" cap="none" spc="0" normalizeH="0" baseline="0" noProof="0">
                <a:ln w="19050">
                  <a:solidFill>
                    <a:srgbClr val="000000"/>
                  </a:solidFill>
                  <a:round/>
                  <a:headEnd/>
                  <a:tailEnd/>
                </a:ln>
                <a:solidFill>
                  <a:srgbClr val="FFFFFF"/>
                </a:solidFill>
                <a:effectLst/>
                <a:uLnTx/>
                <a:uFillTx/>
                <a:latin typeface="SimSun"/>
                <a:ea typeface="SimSun"/>
                <a:cs typeface="SimSun"/>
              </a:rPr>
              <a:t>几十亿年</a:t>
            </a:r>
            <a:endParaRPr kumimoji="0" lang="en-US" sz="4400" b="1" i="0" u="none" strike="noStrike" kern="10" cap="none" spc="0" normalizeH="0" baseline="0" noProof="0">
              <a:ln w="19050">
                <a:solidFill>
                  <a:srgbClr val="000000"/>
                </a:solidFill>
                <a:round/>
                <a:headEnd/>
                <a:tailEnd/>
              </a:ln>
              <a:solidFill>
                <a:srgbClr val="FFFFFF"/>
              </a:solidFill>
              <a:effectLst/>
              <a:uLnTx/>
              <a:uFillTx/>
              <a:latin typeface="SimSun"/>
              <a:ea typeface="SimSun"/>
              <a:cs typeface="SimSun"/>
            </a:endParaRPr>
          </a:p>
        </p:txBody>
      </p:sp>
      <p:sp>
        <p:nvSpPr>
          <p:cNvPr id="2" name="WordArt 15"/>
          <p:cNvSpPr>
            <a:spLocks noChangeArrowheads="1" noChangeShapeType="1" noTextEdit="1"/>
          </p:cNvSpPr>
          <p:nvPr/>
        </p:nvSpPr>
        <p:spPr bwMode="auto">
          <a:xfrm>
            <a:off x="1473202" y="3589867"/>
            <a:ext cx="6156000" cy="396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0" i="0" u="none" strike="noStrike" kern="10" cap="none" spc="0" normalizeH="0" baseline="0" noProof="0" dirty="0">
                <a:ln w="19050">
                  <a:solidFill>
                    <a:srgbClr val="000000"/>
                  </a:solidFill>
                  <a:round/>
                  <a:headEnd/>
                  <a:tailEnd/>
                </a:ln>
                <a:solidFill>
                  <a:srgbClr val="FFFFFF"/>
                </a:solidFill>
                <a:effectLst/>
                <a:uLnTx/>
                <a:uFillTx/>
                <a:latin typeface="SimSun" pitchFamily="2" charset="-122"/>
                <a:ea typeface="SimSun" pitchFamily="2" charset="-122"/>
                <a:cs typeface="Arial"/>
              </a:rPr>
              <a:t>宇宙的未来 </a:t>
            </a:r>
            <a:r>
              <a:rPr kumimoji="0" lang="en-US" altLang="zh-CN" sz="5400" b="0" i="0" u="none" strike="noStrike" kern="10" cap="none" spc="0" normalizeH="0" baseline="0" noProof="0" dirty="0">
                <a:ln w="19050">
                  <a:solidFill>
                    <a:srgbClr val="000000"/>
                  </a:solidFill>
                  <a:round/>
                  <a:headEnd/>
                  <a:tailEnd/>
                </a:ln>
                <a:solidFill>
                  <a:srgbClr val="FFFFFF"/>
                </a:solidFill>
                <a:effectLst/>
                <a:uLnTx/>
                <a:uFillTx/>
                <a:latin typeface="SimSun" pitchFamily="2" charset="-122"/>
                <a:ea typeface="SimSun" pitchFamily="2" charset="-122"/>
                <a:cs typeface="Arial"/>
              </a:rPr>
              <a:t>–</a:t>
            </a:r>
            <a:r>
              <a:rPr kumimoji="0" lang="zh-CN" altLang="en-US" sz="5400" b="0" i="0" u="none" strike="noStrike" kern="10" cap="none" spc="0" normalizeH="0" baseline="0" noProof="0" dirty="0">
                <a:ln w="19050">
                  <a:solidFill>
                    <a:srgbClr val="000000"/>
                  </a:solidFill>
                  <a:round/>
                  <a:headEnd/>
                  <a:tailEnd/>
                </a:ln>
                <a:solidFill>
                  <a:srgbClr val="FFFFFF"/>
                </a:solidFill>
                <a:effectLst/>
                <a:uLnTx/>
                <a:uFillTx/>
                <a:latin typeface="SimSun" pitchFamily="2" charset="-122"/>
                <a:ea typeface="SimSun" pitchFamily="2" charset="-122"/>
                <a:cs typeface="Arial"/>
              </a:rPr>
              <a:t> 根据圣经的教导</a:t>
            </a:r>
            <a:endParaRPr kumimoji="0" lang="en-SG" sz="5400" b="0" i="0" u="none" strike="noStrike" kern="10" cap="none" spc="0" normalizeH="0" baseline="0" noProof="0" dirty="0">
              <a:ln w="19050">
                <a:solidFill>
                  <a:srgbClr val="000000"/>
                </a:solidFill>
                <a:round/>
                <a:headEnd/>
                <a:tailEnd/>
              </a:ln>
              <a:solidFill>
                <a:srgbClr val="FFFFFF"/>
              </a:solidFill>
              <a:effectLst/>
              <a:uLnTx/>
              <a:uFillTx/>
              <a:latin typeface="SimSun" pitchFamily="2" charset="-122"/>
              <a:ea typeface="SimSun" pitchFamily="2" charset="-122"/>
              <a:cs typeface="Arial"/>
            </a:endParaRPr>
          </a:p>
        </p:txBody>
      </p:sp>
      <p:sp>
        <p:nvSpPr>
          <p:cNvPr id="3010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HT" altLang="en-US" sz="2400" b="1" i="0" u="none" strike="noStrike" kern="10" cap="none" spc="0" normalizeH="0" baseline="0" noProof="0">
                <a:ln w="3175">
                  <a:solidFill>
                    <a:srgbClr val="000000"/>
                  </a:solidFill>
                  <a:round/>
                  <a:headEnd/>
                  <a:tailEnd/>
                </a:ln>
                <a:solidFill>
                  <a:srgbClr val="FFFFFF"/>
                </a:solidFill>
                <a:effectLst/>
                <a:uLnTx/>
                <a:uFillTx/>
                <a:latin typeface="ＭＳ Ｐゴシック"/>
                <a:ea typeface="ＭＳ Ｐゴシック"/>
                <a:cs typeface="ＭＳ Ｐゴシック"/>
              </a:rPr>
              <a:t>六天中</a:t>
            </a:r>
            <a:endParaRPr kumimoji="0" lang="en-US" sz="2400" b="1" i="0" u="none" strike="noStrike" kern="10" cap="none" spc="0" normalizeH="0" baseline="0" noProof="0">
              <a:ln w="3175">
                <a:solidFill>
                  <a:srgbClr val="000000"/>
                </a:solidFill>
                <a:round/>
                <a:headEnd/>
                <a:tailEnd/>
              </a:ln>
              <a:solidFill>
                <a:srgbClr val="FFFFFF"/>
              </a:solidFill>
              <a:effectLst/>
              <a:uLnTx/>
              <a:uFillTx/>
              <a:latin typeface="ＭＳ Ｐゴシック"/>
              <a:ea typeface="ＭＳ Ｐゴシック"/>
              <a:cs typeface="ＭＳ Ｐゴシック"/>
            </a:endParaRPr>
          </a:p>
        </p:txBody>
      </p:sp>
      <p:sp>
        <p:nvSpPr>
          <p:cNvPr id="301072" name="WordArt 17"/>
          <p:cNvSpPr>
            <a:spLocks noChangeArrowheads="1" noChangeShapeType="1" noTextEdit="1"/>
          </p:cNvSpPr>
          <p:nvPr/>
        </p:nvSpPr>
        <p:spPr bwMode="auto">
          <a:xfrm>
            <a:off x="5900738" y="5138738"/>
            <a:ext cx="990600" cy="317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3175">
                  <a:solidFill>
                    <a:srgbClr val="000000"/>
                  </a:solidFill>
                  <a:round/>
                  <a:headEnd/>
                  <a:tailEnd/>
                </a:ln>
                <a:solidFill>
                  <a:srgbClr val="FFFFFF"/>
                </a:solidFill>
                <a:effectLst/>
                <a:uLnTx/>
                <a:uFillTx/>
                <a:latin typeface="ＭＳ Ｐゴシック"/>
                <a:ea typeface="ＭＳ Ｐゴシック"/>
                <a:cs typeface="ＭＳ Ｐゴシック"/>
              </a:rPr>
              <a:t>新天</a:t>
            </a:r>
          </a:p>
        </p:txBody>
      </p:sp>
      <p:sp>
        <p:nvSpPr>
          <p:cNvPr id="1323026" name="Text Box 18"/>
          <p:cNvSpPr txBox="1">
            <a:spLocks noChangeArrowheads="1"/>
          </p:cNvSpPr>
          <p:nvPr/>
        </p:nvSpPr>
        <p:spPr bwMode="auto">
          <a:xfrm>
            <a:off x="7005638" y="5245100"/>
            <a:ext cx="1752600" cy="485775"/>
          </a:xfrm>
          <a:prstGeom prst="rect">
            <a:avLst/>
          </a:prstGeom>
          <a:noFill/>
          <a:ln>
            <a:noFill/>
          </a:ln>
          <a:effectLst>
            <a:outerShdw blurRad="25400" algn="ctr" rotWithShape="0">
              <a:schemeClr val="tx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SimSun" charset="0"/>
                <a:ea typeface="SimSun" charset="0"/>
              </a:rPr>
              <a:t>永恒</a:t>
            </a:r>
            <a:endParaRPr kumimoji="0" lang="en-US" sz="3200" b="1" i="0" u="none" strike="noStrike" kern="1200" cap="none" spc="0" normalizeH="0" baseline="0" noProof="0">
              <a:ln>
                <a:noFill/>
              </a:ln>
              <a:solidFill>
                <a:srgbClr val="FFFFFF"/>
              </a:solidFill>
              <a:effectLst/>
              <a:uLnTx/>
              <a:uFillTx/>
              <a:latin typeface="SimSun" charset="0"/>
              <a:ea typeface="SimSun" charset="0"/>
            </a:endParaRPr>
          </a:p>
        </p:txBody>
      </p:sp>
      <p:sp>
        <p:nvSpPr>
          <p:cNvPr id="301074" name="WordArt 19"/>
          <p:cNvSpPr>
            <a:spLocks noChangeArrowheads="1" noChangeShapeType="1" noTextEdit="1"/>
          </p:cNvSpPr>
          <p:nvPr/>
        </p:nvSpPr>
        <p:spPr bwMode="auto">
          <a:xfrm>
            <a:off x="5910263" y="5575300"/>
            <a:ext cx="989012" cy="317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a:ln w="3175">
                  <a:solidFill>
                    <a:srgbClr val="000000"/>
                  </a:solidFill>
                  <a:round/>
                  <a:headEnd/>
                  <a:tailEnd/>
                </a:ln>
                <a:solidFill>
                  <a:srgbClr val="FFFFFF"/>
                </a:solidFill>
                <a:effectLst/>
                <a:uLnTx/>
                <a:uFillTx/>
                <a:latin typeface="ＭＳ Ｐゴシック"/>
                <a:ea typeface="ＭＳ Ｐゴシック"/>
                <a:cs typeface="ＭＳ Ｐゴシック"/>
              </a:rPr>
              <a:t>新地</a:t>
            </a:r>
          </a:p>
        </p:txBody>
      </p:sp>
      <p:sp>
        <p:nvSpPr>
          <p:cNvPr id="3010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0" cap="none" spc="0" normalizeH="0" baseline="0" noProof="0">
                <a:ln w="3175">
                  <a:solidFill>
                    <a:srgbClr val="000000"/>
                  </a:solidFill>
                  <a:round/>
                  <a:headEnd/>
                  <a:tailEnd/>
                </a:ln>
                <a:solidFill>
                  <a:srgbClr val="FFFFFF"/>
                </a:solidFill>
                <a:effectLst/>
                <a:uLnTx/>
                <a:uFillTx/>
                <a:latin typeface="ＭＳ Ｐゴシック"/>
                <a:ea typeface="ＭＳ Ｐゴシック"/>
                <a:cs typeface="ＭＳ Ｐゴシック"/>
              </a:rPr>
              <a:t>创造万物</a:t>
            </a:r>
            <a:endParaRPr kumimoji="0" lang="en-US" sz="2400" b="1" i="0" u="none" strike="noStrike" kern="10" cap="none" spc="0" normalizeH="0" baseline="0" noProof="0">
              <a:ln w="3175">
                <a:solidFill>
                  <a:srgbClr val="000000"/>
                </a:solidFill>
                <a:round/>
                <a:headEnd/>
                <a:tailEnd/>
              </a:ln>
              <a:solidFill>
                <a:srgbClr val="FFFFFF"/>
              </a:solidFill>
              <a:effectLst/>
              <a:uLnTx/>
              <a:uFillTx/>
              <a:latin typeface="ＭＳ Ｐゴシック"/>
              <a:ea typeface="ＭＳ Ｐゴシック"/>
              <a:cs typeface="ＭＳ Ｐゴシック"/>
            </a:endParaRPr>
          </a:p>
        </p:txBody>
      </p:sp>
      <p:sp>
        <p:nvSpPr>
          <p:cNvPr id="1323029" name="Rectangle 21"/>
          <p:cNvSpPr>
            <a:spLocks noChangeArrowheads="1"/>
          </p:cNvSpPr>
          <p:nvPr/>
        </p:nvSpPr>
        <p:spPr bwMode="auto">
          <a:xfrm>
            <a:off x="0" y="3429000"/>
            <a:ext cx="9220200" cy="35052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323029"/>
                                        </p:tgtEl>
                                      </p:cBhvr>
                                    </p:animEffect>
                                    <p:set>
                                      <p:cBhvr>
                                        <p:cTn id="7" dur="1" fill="hold">
                                          <p:stCondLst>
                                            <p:cond delay="499"/>
                                          </p:stCondLst>
                                        </p:cTn>
                                        <p:tgtEl>
                                          <p:spTgt spid="1323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02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zh-CN" altLang="en-US" sz="4000" b="1" dirty="0">
                <a:solidFill>
                  <a:schemeClr val="bg1"/>
                </a:solidFill>
                <a:effectLst>
                  <a:glow rad="228600">
                    <a:schemeClr val="tx1"/>
                  </a:glow>
                </a:effectLst>
              </a:rPr>
              <a:t>圣经如何说世界将会终结？</a:t>
            </a:r>
            <a:endParaRPr lang="en-US" sz="4000" b="1" dirty="0">
              <a:solidFill>
                <a:schemeClr val="bg1"/>
              </a:solidFill>
              <a:effectLst>
                <a:glow rad="228600">
                  <a:schemeClr val="tx1"/>
                </a:glow>
              </a:effectLst>
            </a:endParaRP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 但主的日子必要像贼一样来到。在那日，天必轰然一声地消失，所有元素都因烈火而融化；地和地上所有的，都要被烧毁</a:t>
            </a:r>
            <a:endParaRPr lang="en-GB" altLang="zh-CN" sz="3600" b="1" dirty="0">
              <a:solidFill>
                <a:srgbClr val="FFFFFF"/>
              </a:solidFill>
              <a:effectLst>
                <a:glow rad="228600">
                  <a:srgbClr val="000000"/>
                </a:glow>
              </a:effectLst>
            </a:endParaRPr>
          </a:p>
          <a:p>
            <a:pPr>
              <a:defRPr/>
            </a:pPr>
            <a:r>
              <a:rPr lang="zh-CN" altLang="en-US" sz="3600" b="1" dirty="0">
                <a:solidFill>
                  <a:srgbClr val="FFFFFF"/>
                </a:solidFill>
                <a:effectLst>
                  <a:glow rad="228600">
                    <a:srgbClr val="000000"/>
                  </a:glow>
                </a:effectLst>
              </a:rPr>
              <a:t>（“被烧毁”有不少古抄本作“被发现”）。</a:t>
            </a:r>
            <a:r>
              <a:rPr lang="en-US" sz="3600" b="1" dirty="0">
                <a:solidFill>
                  <a:srgbClr val="FFFFFF"/>
                </a:solidFill>
                <a:effectLst>
                  <a:glow rad="228600">
                    <a:srgbClr val="000000"/>
                  </a:glow>
                </a:effectLst>
              </a:rPr>
              <a:t>“ </a:t>
            </a:r>
            <a:br>
              <a:rPr lang="en-US" sz="3600" b="1" dirty="0">
                <a:solidFill>
                  <a:srgbClr val="FFFFFF"/>
                </a:solidFill>
                <a:effectLst>
                  <a:glow rad="228600">
                    <a:srgbClr val="000000"/>
                  </a:glow>
                </a:effectLst>
              </a:rPr>
            </a:b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 3:10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14830531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zh-CN" altLang="en-US" sz="4000" b="1" dirty="0">
                <a:solidFill>
                  <a:schemeClr val="bg1"/>
                </a:solidFill>
                <a:effectLst>
                  <a:glow rad="228600">
                    <a:schemeClr val="tx1"/>
                  </a:glow>
                </a:effectLst>
              </a:rPr>
              <a:t>如何在末日的光照下生活？</a:t>
            </a:r>
            <a:endParaRPr lang="en-US" sz="4000" b="1" dirty="0">
              <a:solidFill>
                <a:schemeClr val="bg1"/>
              </a:solidFill>
              <a:effectLst>
                <a:glow rad="228600">
                  <a:schemeClr val="tx1"/>
                </a:glow>
              </a:effectLst>
            </a:endParaRP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这一切既然都要这样融化，你们应当怎样为人，过着圣洁和敬虔的生活，</a:t>
            </a:r>
            <a:r>
              <a:rPr lang="en-US" altLang="zh-CN" sz="3600" b="1" dirty="0">
                <a:solidFill>
                  <a:srgbClr val="FFFFFF"/>
                </a:solidFill>
                <a:effectLst>
                  <a:glow rad="228600">
                    <a:srgbClr val="000000"/>
                  </a:glow>
                </a:effectLst>
              </a:rPr>
              <a:t> </a:t>
            </a:r>
            <a:r>
              <a:rPr lang="zh-CN" altLang="en-US" sz="3600" b="1" dirty="0">
                <a:solidFill>
                  <a:srgbClr val="FFFFFF"/>
                </a:solidFill>
                <a:effectLst>
                  <a:glow rad="228600">
                    <a:srgbClr val="000000"/>
                  </a:glow>
                </a:effectLst>
              </a:rPr>
              <a:t>等候并催促　神的日子降临呢？因为在那日，天要被火焚烧就融化了，所有元素都因烈火而融解！</a:t>
            </a:r>
            <a:r>
              <a:rPr lang="en-US" sz="3600" b="1" dirty="0">
                <a:solidFill>
                  <a:srgbClr val="FFFFFF"/>
                </a:solidFill>
                <a:effectLst>
                  <a:glow rad="228600">
                    <a:srgbClr val="000000"/>
                  </a:glow>
                </a:effectLst>
              </a:rPr>
              <a:t>" </a:t>
            </a:r>
          </a:p>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 3:11-12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36618781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zh-CN" altLang="en-US" sz="4000" b="1" dirty="0">
                <a:solidFill>
                  <a:schemeClr val="bg1"/>
                </a:solidFill>
                <a:effectLst>
                  <a:glow rad="228600">
                    <a:schemeClr val="tx1"/>
                  </a:glow>
                </a:effectLst>
              </a:rPr>
              <a:t>如何在末日的光照下生活？</a:t>
            </a:r>
            <a:endParaRPr lang="en-US" sz="4000" b="1" dirty="0">
              <a:solidFill>
                <a:schemeClr val="bg1"/>
              </a:solidFill>
              <a:effectLst>
                <a:glow rad="228600">
                  <a:schemeClr val="tx1"/>
                </a:glow>
              </a:effectLst>
            </a:endParaRP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 但是我们按照他所应许的，等候新天新地，有公义在那</a:t>
            </a:r>
            <a:endParaRPr lang="en-US" altLang="zh-CN" sz="3600" b="1" dirty="0">
              <a:solidFill>
                <a:srgbClr val="FFFFFF"/>
              </a:solidFill>
              <a:effectLst>
                <a:glow rad="228600">
                  <a:srgbClr val="000000"/>
                </a:glow>
              </a:effectLst>
            </a:endParaRPr>
          </a:p>
          <a:p>
            <a:pPr>
              <a:defRPr/>
            </a:pPr>
            <a:r>
              <a:rPr lang="zh-CN" altLang="en-US" sz="3600" b="1" dirty="0">
                <a:solidFill>
                  <a:srgbClr val="FFFFFF"/>
                </a:solidFill>
                <a:effectLst>
                  <a:glow rad="228600">
                    <a:srgbClr val="000000"/>
                  </a:glow>
                </a:effectLst>
              </a:rPr>
              <a:t>里居住。</a:t>
            </a:r>
            <a:r>
              <a:rPr lang="en-US" sz="3600" b="1" dirty="0">
                <a:solidFill>
                  <a:srgbClr val="FFFFFF"/>
                </a:solidFill>
                <a:effectLst>
                  <a:glow rad="228600">
                    <a:srgbClr val="000000"/>
                  </a:glow>
                </a:effectLst>
              </a:rPr>
              <a:t>” </a:t>
            </a:r>
            <a:br>
              <a:rPr lang="en-US" sz="3600" b="1" dirty="0">
                <a:solidFill>
                  <a:srgbClr val="FFFFFF"/>
                </a:solidFill>
                <a:effectLst>
                  <a:glow rad="228600">
                    <a:srgbClr val="000000"/>
                  </a:glow>
                </a:effectLst>
              </a:rPr>
            </a:b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3:13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10036242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a:t>
            </a:r>
            <a:r>
              <a:rPr lang="zh-CN" altLang="en-US" sz="3200" b="1" dirty="0">
                <a:solidFill>
                  <a:srgbClr val="FFFFFF"/>
                </a:solidFill>
              </a:rPr>
              <a:t>所以，亲爱的，你们既然预先知道了，就要谨慎，免得受恶人的错谬引导，就从自己坚固的地步上坠落。你们却要在我们的主、救主耶稣基督的恩典和知识上长进。愿荣耀归给他，从现在直到永远。阿们。</a:t>
            </a:r>
            <a:r>
              <a:rPr lang="en-US" sz="3200" b="1" dirty="0">
                <a:solidFill>
                  <a:srgbClr val="FFFFFF"/>
                </a:solidFill>
              </a:rPr>
              <a:t>” (</a:t>
            </a:r>
            <a:r>
              <a:rPr lang="zh-CN" altLang="en-US" sz="3200" b="1" dirty="0">
                <a:solidFill>
                  <a:srgbClr val="FFFFFF"/>
                </a:solidFill>
              </a:rPr>
              <a:t>彼得后 </a:t>
            </a:r>
            <a:r>
              <a:rPr lang="en-US" sz="3200" b="1" dirty="0">
                <a:solidFill>
                  <a:srgbClr val="FFFFFF"/>
                </a:solidFill>
              </a:rPr>
              <a:t>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彼得后</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41375815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279809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1129433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要知道你是被基督拣选的，而祂再来的时候会审判背道者。</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409356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469578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15"/>
          <p:cNvSpPr>
            <a:spLocks noGrp="1" noChangeArrowheads="1"/>
          </p:cNvSpPr>
          <p:nvPr>
            <p:ph type="title" idx="4294967295"/>
          </p:nvPr>
        </p:nvSpPr>
        <p:spPr/>
        <p:txBody>
          <a:bodyPr/>
          <a:lstStyle/>
          <a:p>
            <a:pPr eaLnBrk="1" hangingPunct="1"/>
            <a:r>
              <a:rPr lang="en-US" altLang="en-US"/>
              <a:t>Synthesis</a:t>
            </a:r>
          </a:p>
        </p:txBody>
      </p:sp>
      <p:sp>
        <p:nvSpPr>
          <p:cNvPr id="41267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pitchFamily="2" charset="-122"/>
                <a:cs typeface="+mn-cs"/>
              </a:rPr>
              <a:t> </a:t>
            </a:r>
          </a:p>
        </p:txBody>
      </p:sp>
      <p:sp>
        <p:nvSpPr>
          <p:cNvPr id="412676"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12677"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1267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288</a:t>
            </a:r>
          </a:p>
        </p:txBody>
      </p:sp>
      <p:sp>
        <p:nvSpPr>
          <p:cNvPr id="412679" name="Text Box 6"/>
          <p:cNvSpPr txBox="1">
            <a:spLocks noChangeArrowheads="1"/>
          </p:cNvSpPr>
          <p:nvPr/>
        </p:nvSpPr>
        <p:spPr bwMode="auto">
          <a:xfrm>
            <a:off x="4173538"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综合</a:t>
            </a:r>
          </a:p>
        </p:txBody>
      </p:sp>
      <p:sp>
        <p:nvSpPr>
          <p:cNvPr id="31754" name="Text Box 10"/>
          <p:cNvSpPr txBox="1">
            <a:spLocks noChangeArrowheads="1"/>
          </p:cNvSpPr>
          <p:nvPr/>
        </p:nvSpPr>
        <p:spPr bwMode="auto">
          <a:xfrm>
            <a:off x="1722438" y="3849688"/>
            <a:ext cx="4449762"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2	</a:t>
            </a:r>
            <a:r>
              <a:rPr kumimoji="0" lang="zh-CN" altLang="en-US"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背道者的特征 </a:t>
            </a:r>
          </a:p>
        </p:txBody>
      </p:sp>
      <p:sp>
        <p:nvSpPr>
          <p:cNvPr id="31755" name="Text Box 11"/>
          <p:cNvSpPr txBox="1">
            <a:spLocks noChangeArrowheads="1"/>
          </p:cNvSpPr>
          <p:nvPr/>
        </p:nvSpPr>
        <p:spPr bwMode="auto">
          <a:xfrm>
            <a:off x="304800" y="1757363"/>
            <a:ext cx="3581400"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1	</a:t>
            </a:r>
            <a:r>
              <a:rPr kumimoji="0" lang="zh-CN" altLang="en-US" sz="2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神的拣选</a:t>
            </a:r>
          </a:p>
        </p:txBody>
      </p:sp>
      <p:sp>
        <p:nvSpPr>
          <p:cNvPr id="31756" name="Text Box 12"/>
          <p:cNvSpPr txBox="1">
            <a:spLocks noChangeArrowheads="1"/>
          </p:cNvSpPr>
          <p:nvPr/>
        </p:nvSpPr>
        <p:spPr bwMode="auto">
          <a:xfrm>
            <a:off x="3917950" y="5943600"/>
            <a:ext cx="3549650" cy="528638"/>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3	</a:t>
            </a:r>
            <a:r>
              <a:rPr kumimoji="0" lang="zh-CN" altLang="en-US"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主的再来 </a:t>
            </a:r>
          </a:p>
        </p:txBody>
      </p:sp>
      <p:sp>
        <p:nvSpPr>
          <p:cNvPr id="412683"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知道这些事来对抗异端</a:t>
            </a:r>
            <a:endParaRPr kumimoji="0" lang="en-US" altLang="zh-CN" sz="2800" b="1" i="0" u="none" strike="noStrike" kern="1200" cap="none" spc="0" normalizeH="0" baseline="0" noProof="0">
              <a:ln>
                <a:noFill/>
              </a:ln>
              <a:solidFill>
                <a:srgbClr val="FFFFFF"/>
              </a:solidFill>
              <a:effectLst/>
              <a:uLnTx/>
              <a:uFillTx/>
              <a:latin typeface="Arial" pitchFamily="34" charset="0"/>
              <a:ea typeface="SimSun" pitchFamily="2" charset="-122"/>
              <a:cs typeface="+mn-cs"/>
            </a:endParaRPr>
          </a:p>
        </p:txBody>
      </p:sp>
      <p:sp>
        <p:nvSpPr>
          <p:cNvPr id="41268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rPr>
              <a:t>彼得后书</a:t>
            </a:r>
            <a:endParaRPr kumimoji="0" lang="en-GB"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endParaRPr>
          </a:p>
        </p:txBody>
      </p:sp>
      <p:pic>
        <p:nvPicPr>
          <p:cNvPr id="31761" name="Picture 17" descr="j0228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933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zh-CN" alt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为了改变生命</a:t>
            </a:r>
            <a: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a:t>
            </a:r>
            <a:b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t> </a:t>
            </a:r>
            <a:b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1"/>
                </a:solidFill>
                <a:latin typeface="Microsoft YaHei UI" panose="020B0503020204020204" pitchFamily="34" charset="-122"/>
                <a:ea typeface="Microsoft YaHei UI" panose="020B0503020204020204" pitchFamily="34" charset="-122"/>
                <a:cs typeface="ＭＳ Ｐゴシック" charset="0"/>
              </a:rPr>
              <a:t>在你的经历中，哪个师傅你要向你自己和你的家人警告？如何警告</a:t>
            </a:r>
            <a:r>
              <a:rPr lang="en-US" altLang="zh-CN" b="1" dirty="0">
                <a:solidFill>
                  <a:schemeClr val="tx1"/>
                </a:solidFill>
                <a:latin typeface="Microsoft YaHei UI" panose="020B0503020204020204" pitchFamily="34" charset="-122"/>
                <a:ea typeface="Microsoft YaHei UI" panose="020B0503020204020204" pitchFamily="34" charset="-122"/>
                <a:cs typeface="ＭＳ Ｐゴシック" charset="0"/>
              </a:rPr>
              <a:t>?</a:t>
            </a:r>
            <a:endParaRPr lang="en-US" dirty="0">
              <a:solidFill>
                <a:schemeClr val="tx1"/>
              </a:solidFill>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4107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神的华语是否在塑造你</a:t>
            </a:r>
            <a:b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在恩典与对神的认识中成长</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9477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读经计划</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289h</a:t>
            </a:r>
          </a:p>
        </p:txBody>
      </p:sp>
    </p:spTree>
    <p:extLst>
      <p:ext uri="{BB962C8B-B14F-4D97-AF65-F5344CB8AC3E}">
        <p14:creationId xmlns:p14="http://schemas.microsoft.com/office/powerpoint/2010/main" val="9789499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CF36BA3-E54F-2CD4-2359-C2AC31B457CE}"/>
              </a:ext>
            </a:extLst>
          </p:cNvPr>
          <p:cNvSpPr txBox="1"/>
          <p:nvPr/>
        </p:nvSpPr>
        <p:spPr>
          <a:xfrm>
            <a:off x="467544" y="2318426"/>
            <a:ext cx="2337499" cy="1200329"/>
          </a:xfrm>
          <a:prstGeom prst="rect">
            <a:avLst/>
          </a:prstGeom>
          <a:noFill/>
        </p:spPr>
        <p:txBody>
          <a:bodyPr wrap="none" rtlCol="0">
            <a:spAutoFit/>
          </a:bodyPr>
          <a:lstStyle/>
          <a:p>
            <a:r>
              <a:rPr lang="zh-CN" altLang="en-US" sz="3600" dirty="0">
                <a:solidFill>
                  <a:schemeClr val="bg1"/>
                </a:solidFill>
              </a:rPr>
              <a:t>认识耶稣，</a:t>
            </a:r>
            <a:endParaRPr lang="en-US" altLang="zh-CN" sz="3600" dirty="0">
              <a:solidFill>
                <a:schemeClr val="bg1"/>
              </a:solidFill>
            </a:endParaRPr>
          </a:p>
          <a:p>
            <a:r>
              <a:rPr lang="zh-CN" altLang="en-US" sz="3600" dirty="0">
                <a:solidFill>
                  <a:schemeClr val="bg1"/>
                </a:solidFill>
              </a:rPr>
              <a:t>认识平安。</a:t>
            </a:r>
          </a:p>
        </p:txBody>
      </p:sp>
      <p:sp>
        <p:nvSpPr>
          <p:cNvPr id="4" name="文本框 3">
            <a:extLst>
              <a:ext uri="{FF2B5EF4-FFF2-40B4-BE49-F238E27FC236}">
                <a16:creationId xmlns:a16="http://schemas.microsoft.com/office/drawing/2014/main" id="{FF572A15-494E-E7DE-F8FF-FC1991F037E7}"/>
              </a:ext>
            </a:extLst>
          </p:cNvPr>
          <p:cNvSpPr txBox="1"/>
          <p:nvPr/>
        </p:nvSpPr>
        <p:spPr>
          <a:xfrm>
            <a:off x="6228184" y="1988840"/>
            <a:ext cx="2337499" cy="1200329"/>
          </a:xfrm>
          <a:prstGeom prst="rect">
            <a:avLst/>
          </a:prstGeom>
          <a:noFill/>
        </p:spPr>
        <p:txBody>
          <a:bodyPr wrap="none" rtlCol="0">
            <a:spAutoFit/>
          </a:bodyPr>
          <a:lstStyle/>
          <a:p>
            <a:r>
              <a:rPr lang="zh-CN" altLang="en-US" sz="3600" dirty="0">
                <a:solidFill>
                  <a:srgbClr val="1E5DC1"/>
                </a:solidFill>
              </a:rPr>
              <a:t>没有耶稣，</a:t>
            </a:r>
            <a:endParaRPr lang="en-US" altLang="zh-CN" sz="3600" dirty="0">
              <a:solidFill>
                <a:srgbClr val="1E5DC1"/>
              </a:solidFill>
            </a:endParaRPr>
          </a:p>
          <a:p>
            <a:r>
              <a:rPr lang="zh-CN" altLang="en-US" sz="3600" dirty="0">
                <a:solidFill>
                  <a:srgbClr val="1E5DC1"/>
                </a:solidFill>
              </a:rPr>
              <a:t>没有平安。</a:t>
            </a:r>
          </a:p>
        </p:txBody>
      </p:sp>
    </p:spTree>
    <p:extLst>
      <p:ext uri="{BB962C8B-B14F-4D97-AF65-F5344CB8AC3E}">
        <p14:creationId xmlns:p14="http://schemas.microsoft.com/office/powerpoint/2010/main" val="307162841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29450481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5972</TotalTime>
  <Words>13786</Words>
  <Application>Microsoft Macintosh PowerPoint</Application>
  <PresentationFormat>On-screen Show (4:3)</PresentationFormat>
  <Paragraphs>1001</Paragraphs>
  <Slides>99</Slides>
  <Notes>88</Notes>
  <HiddenSlides>0</HiddenSlides>
  <MMClips>0</MMClips>
  <ScaleCrop>false</ScaleCrop>
  <HeadingPairs>
    <vt:vector size="6" baseType="variant">
      <vt:variant>
        <vt:lpstr>Fonts Used</vt:lpstr>
      </vt:variant>
      <vt:variant>
        <vt:i4>15</vt:i4>
      </vt:variant>
      <vt:variant>
        <vt:lpstr>Theme</vt:lpstr>
      </vt:variant>
      <vt:variant>
        <vt:i4>22</vt:i4>
      </vt:variant>
      <vt:variant>
        <vt:lpstr>Slide Titles</vt:lpstr>
      </vt:variant>
      <vt:variant>
        <vt:i4>99</vt:i4>
      </vt:variant>
    </vt:vector>
  </HeadingPairs>
  <TitlesOfParts>
    <vt:vector size="136" baseType="lpstr">
      <vt:lpstr>Microsoft YaHei UI</vt:lpstr>
      <vt:lpstr>MS Gothic</vt:lpstr>
      <vt:lpstr>ＭＳ Ｐゴシック</vt:lpstr>
      <vt:lpstr>ＭＳ Ｐゴシック</vt:lpstr>
      <vt:lpstr>SimSun</vt:lpstr>
      <vt:lpstr>华文细黑</vt:lpstr>
      <vt:lpstr>Times</vt:lpstr>
      <vt:lpstr>Arial</vt:lpstr>
      <vt:lpstr>Arial Narrow</vt:lpstr>
      <vt:lpstr>Calibri</vt:lpstr>
      <vt:lpstr>Comic Sans MS</vt:lpstr>
      <vt:lpstr>Impact</vt:lpstr>
      <vt:lpstr>Times New Roman</vt:lpstr>
      <vt:lpstr>Verdana</vt:lpstr>
      <vt:lpstr>Wingdings</vt:lpstr>
      <vt:lpstr>Nature</vt:lpstr>
      <vt:lpstr>Capsules</vt:lpstr>
      <vt:lpstr>Blank Presentation</vt:lpstr>
      <vt:lpstr>Default Design</vt:lpstr>
      <vt:lpstr>1_Blank Presentation</vt:lpstr>
      <vt:lpstr>2_Blank Presentation</vt:lpstr>
      <vt:lpstr>4_Default Design</vt:lpstr>
      <vt:lpstr>3_Blank Presentation</vt:lpstr>
      <vt:lpstr>5_Default Design</vt:lpstr>
      <vt:lpstr>49_Blank Presentation</vt:lpstr>
      <vt:lpstr>50_Blank Presentation</vt:lpstr>
      <vt:lpstr>51_Blank Presentation</vt:lpstr>
      <vt:lpstr>52_Blank Presentation</vt:lpstr>
      <vt:lpstr>7_Default Design</vt:lpstr>
      <vt:lpstr>9_Default Design</vt:lpstr>
      <vt:lpstr>53_Blank Presentation</vt:lpstr>
      <vt:lpstr>54_Blank Presentation</vt:lpstr>
      <vt:lpstr>6_Office Theme</vt:lpstr>
      <vt:lpstr>1_Highway</vt:lpstr>
      <vt:lpstr>55_Blank Presentation</vt:lpstr>
      <vt:lpstr>25_Blank Presentation</vt:lpstr>
      <vt:lpstr>1_Default Design</vt:lpstr>
      <vt:lpstr>要有知识</vt:lpstr>
      <vt:lpstr>关键字</vt:lpstr>
      <vt:lpstr>We know about family…</vt:lpstr>
      <vt:lpstr>We know about family…</vt:lpstr>
      <vt:lpstr>We know about family…</vt:lpstr>
      <vt:lpstr>我们好像有非常多…</vt:lpstr>
      <vt:lpstr>我们所知道的……</vt:lpstr>
      <vt:lpstr>主题</vt:lpstr>
      <vt:lpstr>关键节</vt:lpstr>
      <vt:lpstr>在信仰 中成长</vt:lpstr>
      <vt:lpstr>grow in    GRACE</vt:lpstr>
      <vt:lpstr>在我们主耶稣基督的恩典和知识上成长。 </vt:lpstr>
      <vt:lpstr>关键节</vt:lpstr>
      <vt:lpstr>要知道什么才能成长…</vt:lpstr>
      <vt:lpstr>你需要知道什么才能在恩典里成长，而不要听信假教诲?</vt:lpstr>
      <vt:lpstr>彼得后书的背景</vt:lpstr>
      <vt:lpstr> 让我们一起考察经文 </vt:lpstr>
      <vt:lpstr>新约综览(普通书信 + 关键字)</vt:lpstr>
      <vt:lpstr>罗马大火</vt:lpstr>
      <vt:lpstr>罗马大火</vt:lpstr>
      <vt:lpstr>罗马大火</vt:lpstr>
      <vt:lpstr>彼得给土耳其的通函…</vt:lpstr>
      <vt:lpstr>Contrast between 2 Letters</vt:lpstr>
      <vt:lpstr>约书亚·哈里斯</vt:lpstr>
      <vt:lpstr>约书亚与香农·哈里斯</vt:lpstr>
      <vt:lpstr>Apostasy of Joshua Harris</vt:lpstr>
      <vt:lpstr>Apostasy of Joshua Harris</vt:lpstr>
      <vt:lpstr>约书亚·哈里斯的弃教</vt:lpstr>
      <vt:lpstr>约书亚·哈里斯的弃教</vt:lpstr>
      <vt:lpstr>需要知道的三个真理……</vt:lpstr>
      <vt:lpstr>Summary Chart</vt:lpstr>
      <vt:lpstr>你需要知道什么才能在恩典里成长，而不要听信假教诲?</vt:lpstr>
      <vt:lpstr>I. 要知道基督 拣选  与完全地装备了你  (第一章)。</vt:lpstr>
      <vt:lpstr>Slides on  彼得后 1</vt:lpstr>
      <vt:lpstr>你真正需要知道的是什么？</vt:lpstr>
      <vt:lpstr>I. 你在基督里是完全的，因为祂是神（1-4）。</vt:lpstr>
      <vt:lpstr>“耶稣基督的仆人和使徒西门．彼得，写信给那靠着我们的　神和救主耶稣基督的义，得着和我们同样宝贵信心的人。”  (彼得后 1:1 CNV).</vt:lpstr>
      <vt:lpstr>“愿恩惠平安，因你们确实认识　神和我们的主耶稣，多多加给你们。”  (彼得后 1:2 CNV).</vt:lpstr>
      <vt:lpstr>“神以他神圣的能力，因着我们确实认识那位用自己的荣耀和美善呼召我们的，把一切有关生命和敬虔的事，都赐给了我们。”  (彼得后 1:3 CNV).</vt:lpstr>
      <vt:lpstr>“借着这些，他把又宝贵又极大的应许赐给了我们，好叫你们既然逃脱世上因私欲而来的败坏，就可以分享　神的本性。”  (彼得后 1:4 CNV).</vt:lpstr>
      <vt:lpstr>五个应许</vt:lpstr>
      <vt:lpstr>按部就班地在基督的样式上成长（5-7）。</vt:lpstr>
      <vt:lpstr>“正因这缘故，你们要多多努力：有了信心，又要增添美德；有了美德，又要增添知识”  (彼得后 1:5 CNV).</vt:lpstr>
      <vt:lpstr>“有了知识，又要增添节制；有了节制，又要增添忍耐；有了忍耐，又要增添敬虔”  (彼得后 1:6 CNV).</vt:lpstr>
      <vt:lpstr>“有了敬虔，又要增添弟兄的爱；有了弟兄的爱，还要增添神圣的爱”  (彼得后 1:7 CNV).</vt:lpstr>
      <vt:lpstr>彼得后书1</vt:lpstr>
      <vt:lpstr>我们并不总是成长为基督的样式 （8-9）。</vt:lpstr>
      <vt:lpstr>“因为你们有了这几样，并且继续增长，就必叫你们在确实认识我们的主耶稣基督上，不至于闲懒不结果子。”  (彼得后 1:8 CNV).</vt:lpstr>
      <vt:lpstr>“人若没有这几样，就是近视，简直是瞎眼的，忘记他过去的罪已经得了洁净。”  (彼得后 1:9 CNV).</vt:lpstr>
      <vt:lpstr>当我们努力行事时，我们将得着奖赏，而不是跌倒（10-11）。</vt:lpstr>
      <vt:lpstr>“所以弟兄们，要更加努力，使你们所蒙的呼召和拣选坚定不移；你们若实行这几样，就决不会跌倒。”  (彼得后 1:10 CNV).</vt:lpstr>
      <vt:lpstr>“这样，你们就得着充分的装备，可以进入我们的主和救主耶稣基督永远的国。”  (彼得后 1:11 CNV).</vt:lpstr>
      <vt:lpstr>主要思想</vt:lpstr>
      <vt:lpstr>当今对圣经的攻击 </vt:lpstr>
      <vt:lpstr>How should we fight heresy?</vt:lpstr>
      <vt:lpstr>布朗的福音</vt:lpstr>
      <vt:lpstr>——罗伯·贝尔 Rob Bell</vt:lpstr>
      <vt:lpstr>罗伯·贝尔的普救论（Universalism）</vt:lpstr>
      <vt:lpstr>罗伯·贝尔的背道</vt:lpstr>
      <vt:lpstr>Rob Bell</vt:lpstr>
      <vt:lpstr>"14因为我知道我离世的时候快到了，正如我们的主耶稣基督清楚指示我的。15我也要努力，使你们在我去世以后，还时常追念这些事。" ( 彼得后书. 1:14-15 新译本)</vt:lpstr>
      <vt:lpstr>什么是预言? </vt:lpstr>
      <vt:lpstr>Wayne Grudem 关于预言</vt:lpstr>
      <vt:lpstr>你需要知道什么才能在恩典里成长，而不要听信假教诲?</vt:lpstr>
      <vt:lpstr>I. 要知道基督 拣选  与完全地装备了你  (第一章)。</vt:lpstr>
      <vt:lpstr>Summary Chart</vt:lpstr>
      <vt:lpstr>Slides on  彼得后 2</vt:lpstr>
      <vt:lpstr>主题</vt:lpstr>
      <vt:lpstr>“从前在人民中，曾有假先知出来；照样，将来在你们中间，也必有假教师出现。他们偷偷把使人灭亡的异端引进来，甚至否认那曾经买赎他们的主，迅速地自取灭亡。”  (彼得后 2:1 CNV).</vt:lpstr>
      <vt:lpstr>A. (2:1-3a) 假师傅的特征?</vt:lpstr>
      <vt:lpstr>B. (2:3b-10a)  背道者下地狱 义者被保护</vt:lpstr>
      <vt:lpstr>Balaam</vt:lpstr>
      <vt:lpstr>巴兰的故事</vt:lpstr>
      <vt:lpstr> 彼得后书 2:15-16</vt:lpstr>
      <vt:lpstr>The Agony of Deceit</vt:lpstr>
      <vt:lpstr>你需要知道什么才能在恩典里成长，而不要听信假教诲?</vt:lpstr>
      <vt:lpstr>I. 要知道基督 拣选  与完全地装备了你  (第一章)。</vt:lpstr>
      <vt:lpstr>Summary Chart</vt:lpstr>
      <vt:lpstr>Slides on  彼得后 3</vt:lpstr>
      <vt:lpstr>怀疑者嘲笑三大核心真理</vt:lpstr>
      <vt:lpstr>怀疑者嘲笑三大核心真理</vt:lpstr>
      <vt:lpstr>怀疑者嘲笑三大核心真理</vt:lpstr>
      <vt:lpstr>怀疑者嘲笑三大核心真理</vt:lpstr>
      <vt:lpstr>宇宙将如何终结？</vt:lpstr>
      <vt:lpstr>Big Bang Time line</vt:lpstr>
      <vt:lpstr>圣经如何说世界将会终结？</vt:lpstr>
      <vt:lpstr>如何在末日的光照下生活？</vt:lpstr>
      <vt:lpstr>如何在末日的光照下生活？</vt:lpstr>
      <vt:lpstr>关键节</vt:lpstr>
      <vt:lpstr>你需要知道什么才能在恩典里成长，而不要听信假教诲?</vt:lpstr>
      <vt:lpstr>主要思想</vt:lpstr>
      <vt:lpstr>I. 要知道基督 拣选  与完全地装备了你  (第一章)。</vt:lpstr>
      <vt:lpstr>Synthesis</vt:lpstr>
      <vt:lpstr>为了改变生命:   在你的经历中，哪个师傅你要向你自己和你的家人警告？如何警告?</vt:lpstr>
      <vt:lpstr>神的华语是否在塑造你 在恩典与对神的认识中成长?</vt:lpstr>
      <vt:lpstr>读经计划</vt:lpstr>
      <vt:lpstr>Know Jesus, Know Peace</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279</cp:revision>
  <dcterms:created xsi:type="dcterms:W3CDTF">2010-12-09T07:00:08Z</dcterms:created>
  <dcterms:modified xsi:type="dcterms:W3CDTF">2025-03-07T16:30:53Z</dcterms:modified>
</cp:coreProperties>
</file>