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3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4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5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7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8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9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30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31.xml" ContentType="application/vnd.openxmlformats-officedocument.theme+xml"/>
  <Override PartName="/ppt/slideLayouts/slideLayout330.xml" ContentType="application/vnd.openxmlformats-officedocument.presentationml.slideLayout+xml"/>
  <Override PartName="/ppt/theme/theme32.xml" ContentType="application/vnd.openxmlformats-officedocument.theme+xml"/>
  <Override PartName="/ppt/slideLayouts/slideLayout331.xml" ContentType="application/vnd.openxmlformats-officedocument.presentationml.slideLayout+xml"/>
  <Override PartName="/ppt/theme/theme33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4.xml" ContentType="application/vnd.openxmlformats-officedocument.theme+xml"/>
  <Override PartName="/ppt/slideLayouts/slideLayout345.xml" ContentType="application/vnd.openxmlformats-officedocument.presentationml.slideLayout+xml"/>
  <Override PartName="/ppt/theme/theme35.xml" ContentType="application/vnd.openxmlformats-officedocument.theme+xml"/>
  <Override PartName="/ppt/slideLayouts/slideLayout346.xml" ContentType="application/vnd.openxmlformats-officedocument.presentationml.slideLayout+xml"/>
  <Override PartName="/ppt/theme/theme36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7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8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9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40.xml" ContentType="application/vnd.openxmlformats-officedocument.theme+xml"/>
  <Override PartName="/ppt/slideLayouts/slideLayout397.xml" ContentType="application/vnd.openxmlformats-officedocument.presentationml.slideLayout+xml"/>
  <Override PartName="/ppt/theme/theme41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2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86" r:id="rId2"/>
    <p:sldMasterId id="2147483782" r:id="rId3"/>
    <p:sldMasterId id="2147483780" r:id="rId4"/>
    <p:sldMasterId id="2147483778" r:id="rId5"/>
    <p:sldMasterId id="2147483768" r:id="rId6"/>
    <p:sldMasterId id="2147483762" r:id="rId7"/>
    <p:sldMasterId id="2147483758" r:id="rId8"/>
    <p:sldMasterId id="2147483755" r:id="rId9"/>
    <p:sldMasterId id="2147483753" r:id="rId10"/>
    <p:sldMasterId id="2147483737" r:id="rId11"/>
    <p:sldMasterId id="2147483723" r:id="rId12"/>
    <p:sldMasterId id="2147483681" r:id="rId13"/>
    <p:sldMasterId id="2147483675" r:id="rId14"/>
    <p:sldMasterId id="2147483663" r:id="rId15"/>
    <p:sldMasterId id="2147483659" r:id="rId16"/>
    <p:sldMasterId id="2147483665" r:id="rId17"/>
    <p:sldMasterId id="2147483731" r:id="rId18"/>
    <p:sldMasterId id="2147484155" r:id="rId19"/>
    <p:sldMasterId id="2147484625" r:id="rId20"/>
    <p:sldMasterId id="2147484645" r:id="rId21"/>
    <p:sldMasterId id="2147484669" r:id="rId22"/>
    <p:sldMasterId id="2147484683" r:id="rId23"/>
    <p:sldMasterId id="2147484696" r:id="rId24"/>
    <p:sldMasterId id="2147484708" r:id="rId25"/>
    <p:sldMasterId id="2147484720" r:id="rId26"/>
    <p:sldMasterId id="2147484749" r:id="rId27"/>
    <p:sldMasterId id="2147484761" r:id="rId28"/>
    <p:sldMasterId id="2147484785" r:id="rId29"/>
    <p:sldMasterId id="2147484797" r:id="rId30"/>
    <p:sldMasterId id="2147484833" r:id="rId31"/>
    <p:sldMasterId id="2147484851" r:id="rId32"/>
    <p:sldMasterId id="2147484853" r:id="rId33"/>
    <p:sldMasterId id="2147484963" r:id="rId34"/>
    <p:sldMasterId id="2147484977" r:id="rId35"/>
    <p:sldMasterId id="2147484979" r:id="rId36"/>
    <p:sldMasterId id="2147484981" r:id="rId37"/>
    <p:sldMasterId id="2147485018" r:id="rId38"/>
    <p:sldMasterId id="2147485044" r:id="rId39"/>
    <p:sldMasterId id="2147485058" r:id="rId40"/>
    <p:sldMasterId id="2147485085" r:id="rId41"/>
    <p:sldMasterId id="2147485112" r:id="rId42"/>
    <p:sldMasterId id="2147485124" r:id="rId43"/>
  </p:sldMasterIdLst>
  <p:notesMasterIdLst>
    <p:notesMasterId r:id="rId143"/>
  </p:notesMasterIdLst>
  <p:sldIdLst>
    <p:sldId id="3991" r:id="rId44"/>
    <p:sldId id="3677" r:id="rId45"/>
    <p:sldId id="3992" r:id="rId46"/>
    <p:sldId id="266" r:id="rId47"/>
    <p:sldId id="3993" r:id="rId48"/>
    <p:sldId id="4016" r:id="rId49"/>
    <p:sldId id="3669" r:id="rId50"/>
    <p:sldId id="3668" r:id="rId51"/>
    <p:sldId id="3667" r:id="rId52"/>
    <p:sldId id="3996" r:id="rId53"/>
    <p:sldId id="491" r:id="rId54"/>
    <p:sldId id="658" r:id="rId55"/>
    <p:sldId id="278" r:id="rId56"/>
    <p:sldId id="603" r:id="rId57"/>
    <p:sldId id="3997" r:id="rId58"/>
    <p:sldId id="4001" r:id="rId59"/>
    <p:sldId id="3994" r:id="rId60"/>
    <p:sldId id="5292" r:id="rId61"/>
    <p:sldId id="606" r:id="rId62"/>
    <p:sldId id="259" r:id="rId63"/>
    <p:sldId id="3692" r:id="rId64"/>
    <p:sldId id="3689" r:id="rId65"/>
    <p:sldId id="3691" r:id="rId66"/>
    <p:sldId id="3690" r:id="rId67"/>
    <p:sldId id="608" r:id="rId68"/>
    <p:sldId id="609" r:id="rId69"/>
    <p:sldId id="610" r:id="rId70"/>
    <p:sldId id="611" r:id="rId71"/>
    <p:sldId id="612" r:id="rId72"/>
    <p:sldId id="394" r:id="rId73"/>
    <p:sldId id="318" r:id="rId74"/>
    <p:sldId id="4002" r:id="rId75"/>
    <p:sldId id="494" r:id="rId76"/>
    <p:sldId id="498" r:id="rId77"/>
    <p:sldId id="613" r:id="rId78"/>
    <p:sldId id="614" r:id="rId79"/>
    <p:sldId id="615" r:id="rId80"/>
    <p:sldId id="616" r:id="rId81"/>
    <p:sldId id="617" r:id="rId82"/>
    <p:sldId id="618" r:id="rId83"/>
    <p:sldId id="499" r:id="rId84"/>
    <p:sldId id="500" r:id="rId85"/>
    <p:sldId id="501" r:id="rId86"/>
    <p:sldId id="502" r:id="rId87"/>
    <p:sldId id="619" r:id="rId88"/>
    <p:sldId id="505" r:id="rId89"/>
    <p:sldId id="392" r:id="rId90"/>
    <p:sldId id="506" r:id="rId91"/>
    <p:sldId id="620" r:id="rId92"/>
    <p:sldId id="621" r:id="rId93"/>
    <p:sldId id="4008" r:id="rId94"/>
    <p:sldId id="4009" r:id="rId95"/>
    <p:sldId id="4010" r:id="rId96"/>
    <p:sldId id="271" r:id="rId97"/>
    <p:sldId id="397" r:id="rId98"/>
    <p:sldId id="510" r:id="rId99"/>
    <p:sldId id="511" r:id="rId100"/>
    <p:sldId id="513" r:id="rId101"/>
    <p:sldId id="659" r:id="rId102"/>
    <p:sldId id="660" r:id="rId103"/>
    <p:sldId id="661" r:id="rId104"/>
    <p:sldId id="641" r:id="rId105"/>
    <p:sldId id="642" r:id="rId106"/>
    <p:sldId id="625" r:id="rId107"/>
    <p:sldId id="4004" r:id="rId108"/>
    <p:sldId id="377" r:id="rId109"/>
    <p:sldId id="599" r:id="rId110"/>
    <p:sldId id="4005" r:id="rId111"/>
    <p:sldId id="409" r:id="rId112"/>
    <p:sldId id="411" r:id="rId113"/>
    <p:sldId id="4011" r:id="rId114"/>
    <p:sldId id="4012" r:id="rId115"/>
    <p:sldId id="4013" r:id="rId116"/>
    <p:sldId id="4014" r:id="rId117"/>
    <p:sldId id="3672" r:id="rId118"/>
    <p:sldId id="527" r:id="rId119"/>
    <p:sldId id="626" r:id="rId120"/>
    <p:sldId id="535" r:id="rId121"/>
    <p:sldId id="536" r:id="rId122"/>
    <p:sldId id="628" r:id="rId123"/>
    <p:sldId id="546" r:id="rId124"/>
    <p:sldId id="547" r:id="rId125"/>
    <p:sldId id="3665" r:id="rId126"/>
    <p:sldId id="629" r:id="rId127"/>
    <p:sldId id="558" r:id="rId128"/>
    <p:sldId id="559" r:id="rId129"/>
    <p:sldId id="570" r:id="rId130"/>
    <p:sldId id="580" r:id="rId131"/>
    <p:sldId id="584" r:id="rId132"/>
    <p:sldId id="587" r:id="rId133"/>
    <p:sldId id="588" r:id="rId134"/>
    <p:sldId id="590" r:id="rId135"/>
    <p:sldId id="591" r:id="rId136"/>
    <p:sldId id="594" r:id="rId137"/>
    <p:sldId id="595" r:id="rId138"/>
    <p:sldId id="4017" r:id="rId139"/>
    <p:sldId id="4018" r:id="rId140"/>
    <p:sldId id="596" r:id="rId141"/>
    <p:sldId id="1977" r:id="rId1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Georgia" pitchFamily="18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rmon" id="{6F296D14-E666-C94E-B11E-75C3C4F3E29E}">
          <p14:sldIdLst>
            <p14:sldId id="3991"/>
            <p14:sldId id="3677"/>
            <p14:sldId id="3992"/>
            <p14:sldId id="266"/>
            <p14:sldId id="3993"/>
            <p14:sldId id="4016"/>
            <p14:sldId id="3669"/>
            <p14:sldId id="3668"/>
            <p14:sldId id="3667"/>
            <p14:sldId id="3996"/>
            <p14:sldId id="491"/>
            <p14:sldId id="658"/>
            <p14:sldId id="278"/>
            <p14:sldId id="603"/>
            <p14:sldId id="3997"/>
            <p14:sldId id="4001"/>
            <p14:sldId id="3994"/>
            <p14:sldId id="5292"/>
          </p14:sldIdLst>
        </p14:section>
        <p14:section name="Chapters" id="{6CBBF59C-C347-C342-AF54-961055D10B85}">
          <p14:sldIdLst>
            <p14:sldId id="606"/>
            <p14:sldId id="259"/>
            <p14:sldId id="3692"/>
            <p14:sldId id="3689"/>
            <p14:sldId id="3691"/>
            <p14:sldId id="3690"/>
            <p14:sldId id="608"/>
            <p14:sldId id="609"/>
            <p14:sldId id="610"/>
            <p14:sldId id="611"/>
            <p14:sldId id="612"/>
            <p14:sldId id="394"/>
            <p14:sldId id="318"/>
            <p14:sldId id="4002"/>
            <p14:sldId id="494"/>
            <p14:sldId id="498"/>
            <p14:sldId id="613"/>
            <p14:sldId id="614"/>
            <p14:sldId id="615"/>
            <p14:sldId id="616"/>
            <p14:sldId id="617"/>
            <p14:sldId id="618"/>
            <p14:sldId id="499"/>
            <p14:sldId id="500"/>
            <p14:sldId id="501"/>
            <p14:sldId id="502"/>
            <p14:sldId id="619"/>
            <p14:sldId id="505"/>
            <p14:sldId id="392"/>
            <p14:sldId id="506"/>
            <p14:sldId id="620"/>
            <p14:sldId id="621"/>
            <p14:sldId id="4008"/>
            <p14:sldId id="4009"/>
            <p14:sldId id="4010"/>
            <p14:sldId id="271"/>
            <p14:sldId id="397"/>
            <p14:sldId id="510"/>
            <p14:sldId id="511"/>
            <p14:sldId id="513"/>
            <p14:sldId id="659"/>
            <p14:sldId id="660"/>
            <p14:sldId id="661"/>
            <p14:sldId id="641"/>
            <p14:sldId id="642"/>
            <p14:sldId id="625"/>
            <p14:sldId id="4004"/>
            <p14:sldId id="377"/>
            <p14:sldId id="599"/>
            <p14:sldId id="4005"/>
            <p14:sldId id="409"/>
            <p14:sldId id="411"/>
            <p14:sldId id="4011"/>
            <p14:sldId id="4012"/>
            <p14:sldId id="4013"/>
            <p14:sldId id="4014"/>
            <p14:sldId id="3672"/>
            <p14:sldId id="527"/>
            <p14:sldId id="626"/>
            <p14:sldId id="535"/>
            <p14:sldId id="536"/>
            <p14:sldId id="628"/>
            <p14:sldId id="546"/>
            <p14:sldId id="547"/>
            <p14:sldId id="3665"/>
            <p14:sldId id="629"/>
            <p14:sldId id="558"/>
            <p14:sldId id="559"/>
            <p14:sldId id="570"/>
            <p14:sldId id="580"/>
            <p14:sldId id="584"/>
            <p14:sldId id="587"/>
            <p14:sldId id="588"/>
            <p14:sldId id="590"/>
            <p14:sldId id="591"/>
          </p14:sldIdLst>
        </p14:section>
        <p14:section name="Conclusion" id="{1E6740DA-7BA9-0A47-99DE-AC1FDD0BEA33}">
          <p14:sldIdLst>
            <p14:sldId id="594"/>
            <p14:sldId id="595"/>
            <p14:sldId id="4017"/>
            <p14:sldId id="4018"/>
            <p14:sldId id="596"/>
            <p14:sldId id="19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7678"/>
    <a:srgbClr val="E9E1F1"/>
    <a:srgbClr val="FFFFFF"/>
    <a:srgbClr val="99FF99"/>
    <a:srgbClr val="DDDDDD"/>
    <a:srgbClr val="00FF00"/>
    <a:srgbClr val="990099"/>
    <a:srgbClr val="FF0000"/>
    <a:srgbClr val="105D1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9"/>
    <p:restoredTop sz="69748"/>
  </p:normalViewPr>
  <p:slideViewPr>
    <p:cSldViewPr>
      <p:cViewPr varScale="1">
        <p:scale>
          <a:sx n="90" d="100"/>
          <a:sy n="90" d="100"/>
        </p:scale>
        <p:origin x="18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" d="1"/>
        <a:sy n="1" d="1"/>
      </p:scale>
      <p:origin x="0" y="26896"/>
    </p:cViewPr>
  </p:sorterViewPr>
  <p:notesViewPr>
    <p:cSldViewPr>
      <p:cViewPr varScale="1">
        <p:scale>
          <a:sx n="55" d="100"/>
          <a:sy n="55" d="100"/>
        </p:scale>
        <p:origin x="-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20.xml"/><Relationship Id="rId84" Type="http://schemas.openxmlformats.org/officeDocument/2006/relationships/slide" Target="slides/slide41.xml"/><Relationship Id="rId138" Type="http://schemas.openxmlformats.org/officeDocument/2006/relationships/slide" Target="slides/slide95.xml"/><Relationship Id="rId107" Type="http://schemas.openxmlformats.org/officeDocument/2006/relationships/slide" Target="slides/slide6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10.xml"/><Relationship Id="rId74" Type="http://schemas.openxmlformats.org/officeDocument/2006/relationships/slide" Target="slides/slide31.xml"/><Relationship Id="rId128" Type="http://schemas.openxmlformats.org/officeDocument/2006/relationships/slide" Target="slides/slide8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7.xml"/><Relationship Id="rId95" Type="http://schemas.openxmlformats.org/officeDocument/2006/relationships/slide" Target="slides/slide52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64" Type="http://schemas.openxmlformats.org/officeDocument/2006/relationships/slide" Target="slides/slide21.xml"/><Relationship Id="rId69" Type="http://schemas.openxmlformats.org/officeDocument/2006/relationships/slide" Target="slides/slide26.xml"/><Relationship Id="rId113" Type="http://schemas.openxmlformats.org/officeDocument/2006/relationships/slide" Target="slides/slide70.xml"/><Relationship Id="rId118" Type="http://schemas.openxmlformats.org/officeDocument/2006/relationships/slide" Target="slides/slide75.xml"/><Relationship Id="rId134" Type="http://schemas.openxmlformats.org/officeDocument/2006/relationships/slide" Target="slides/slide91.xml"/><Relationship Id="rId139" Type="http://schemas.openxmlformats.org/officeDocument/2006/relationships/slide" Target="slides/slide96.xml"/><Relationship Id="rId80" Type="http://schemas.openxmlformats.org/officeDocument/2006/relationships/slide" Target="slides/slide37.xml"/><Relationship Id="rId85" Type="http://schemas.openxmlformats.org/officeDocument/2006/relationships/slide" Target="slides/slide4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6.xml"/><Relationship Id="rId103" Type="http://schemas.openxmlformats.org/officeDocument/2006/relationships/slide" Target="slides/slide60.xml"/><Relationship Id="rId108" Type="http://schemas.openxmlformats.org/officeDocument/2006/relationships/slide" Target="slides/slide65.xml"/><Relationship Id="rId124" Type="http://schemas.openxmlformats.org/officeDocument/2006/relationships/slide" Target="slides/slide81.xml"/><Relationship Id="rId129" Type="http://schemas.openxmlformats.org/officeDocument/2006/relationships/slide" Target="slides/slide86.xml"/><Relationship Id="rId54" Type="http://schemas.openxmlformats.org/officeDocument/2006/relationships/slide" Target="slides/slide11.xml"/><Relationship Id="rId70" Type="http://schemas.openxmlformats.org/officeDocument/2006/relationships/slide" Target="slides/slide27.xml"/><Relationship Id="rId75" Type="http://schemas.openxmlformats.org/officeDocument/2006/relationships/slide" Target="slides/slide32.xml"/><Relationship Id="rId91" Type="http://schemas.openxmlformats.org/officeDocument/2006/relationships/slide" Target="slides/slide48.xml"/><Relationship Id="rId96" Type="http://schemas.openxmlformats.org/officeDocument/2006/relationships/slide" Target="slides/slide53.xml"/><Relationship Id="rId140" Type="http://schemas.openxmlformats.org/officeDocument/2006/relationships/slide" Target="slides/slide97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6.xml"/><Relationship Id="rId114" Type="http://schemas.openxmlformats.org/officeDocument/2006/relationships/slide" Target="slides/slide71.xml"/><Relationship Id="rId119" Type="http://schemas.openxmlformats.org/officeDocument/2006/relationships/slide" Target="slides/slide76.xml"/><Relationship Id="rId44" Type="http://schemas.openxmlformats.org/officeDocument/2006/relationships/slide" Target="slides/slide1.xml"/><Relationship Id="rId60" Type="http://schemas.openxmlformats.org/officeDocument/2006/relationships/slide" Target="slides/slide17.xml"/><Relationship Id="rId65" Type="http://schemas.openxmlformats.org/officeDocument/2006/relationships/slide" Target="slides/slide22.xml"/><Relationship Id="rId81" Type="http://schemas.openxmlformats.org/officeDocument/2006/relationships/slide" Target="slides/slide38.xml"/><Relationship Id="rId86" Type="http://schemas.openxmlformats.org/officeDocument/2006/relationships/slide" Target="slides/slide43.xml"/><Relationship Id="rId130" Type="http://schemas.openxmlformats.org/officeDocument/2006/relationships/slide" Target="slides/slide87.xml"/><Relationship Id="rId135" Type="http://schemas.openxmlformats.org/officeDocument/2006/relationships/slide" Target="slides/slide92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6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76" Type="http://schemas.openxmlformats.org/officeDocument/2006/relationships/slide" Target="slides/slide33.xml"/><Relationship Id="rId97" Type="http://schemas.openxmlformats.org/officeDocument/2006/relationships/slide" Target="slides/slide54.xml"/><Relationship Id="rId104" Type="http://schemas.openxmlformats.org/officeDocument/2006/relationships/slide" Target="slides/slide61.xml"/><Relationship Id="rId120" Type="http://schemas.openxmlformats.org/officeDocument/2006/relationships/slide" Target="slides/slide77.xml"/><Relationship Id="rId125" Type="http://schemas.openxmlformats.org/officeDocument/2006/relationships/slide" Target="slides/slide82.xml"/><Relationship Id="rId141" Type="http://schemas.openxmlformats.org/officeDocument/2006/relationships/slide" Target="slides/slide98.xml"/><Relationship Id="rId14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8.xml"/><Relationship Id="rId92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66" Type="http://schemas.openxmlformats.org/officeDocument/2006/relationships/slide" Target="slides/slide23.xml"/><Relationship Id="rId87" Type="http://schemas.openxmlformats.org/officeDocument/2006/relationships/slide" Target="slides/slide44.xml"/><Relationship Id="rId110" Type="http://schemas.openxmlformats.org/officeDocument/2006/relationships/slide" Target="slides/slide67.xml"/><Relationship Id="rId115" Type="http://schemas.openxmlformats.org/officeDocument/2006/relationships/slide" Target="slides/slide72.xml"/><Relationship Id="rId131" Type="http://schemas.openxmlformats.org/officeDocument/2006/relationships/slide" Target="slides/slide88.xml"/><Relationship Id="rId136" Type="http://schemas.openxmlformats.org/officeDocument/2006/relationships/slide" Target="slides/slide93.xml"/><Relationship Id="rId61" Type="http://schemas.openxmlformats.org/officeDocument/2006/relationships/slide" Target="slides/slide18.xml"/><Relationship Id="rId82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3.xml"/><Relationship Id="rId77" Type="http://schemas.openxmlformats.org/officeDocument/2006/relationships/slide" Target="slides/slide34.xml"/><Relationship Id="rId100" Type="http://schemas.openxmlformats.org/officeDocument/2006/relationships/slide" Target="slides/slide57.xml"/><Relationship Id="rId105" Type="http://schemas.openxmlformats.org/officeDocument/2006/relationships/slide" Target="slides/slide62.xml"/><Relationship Id="rId126" Type="http://schemas.openxmlformats.org/officeDocument/2006/relationships/slide" Target="slides/slide83.xml"/><Relationship Id="rId14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72" Type="http://schemas.openxmlformats.org/officeDocument/2006/relationships/slide" Target="slides/slide29.xml"/><Relationship Id="rId93" Type="http://schemas.openxmlformats.org/officeDocument/2006/relationships/slide" Target="slides/slide50.xml"/><Relationship Id="rId98" Type="http://schemas.openxmlformats.org/officeDocument/2006/relationships/slide" Target="slides/slide55.xml"/><Relationship Id="rId121" Type="http://schemas.openxmlformats.org/officeDocument/2006/relationships/slide" Target="slides/slide78.xml"/><Relationship Id="rId142" Type="http://schemas.openxmlformats.org/officeDocument/2006/relationships/slide" Target="slides/slide99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3.xml"/><Relationship Id="rId67" Type="http://schemas.openxmlformats.org/officeDocument/2006/relationships/slide" Target="slides/slide24.xml"/><Relationship Id="rId116" Type="http://schemas.openxmlformats.org/officeDocument/2006/relationships/slide" Target="slides/slide73.xml"/><Relationship Id="rId137" Type="http://schemas.openxmlformats.org/officeDocument/2006/relationships/slide" Target="slides/slide9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9.xml"/><Relationship Id="rId83" Type="http://schemas.openxmlformats.org/officeDocument/2006/relationships/slide" Target="slides/slide40.xml"/><Relationship Id="rId88" Type="http://schemas.openxmlformats.org/officeDocument/2006/relationships/slide" Target="slides/slide45.xml"/><Relationship Id="rId111" Type="http://schemas.openxmlformats.org/officeDocument/2006/relationships/slide" Target="slides/slide68.xml"/><Relationship Id="rId132" Type="http://schemas.openxmlformats.org/officeDocument/2006/relationships/slide" Target="slides/slide89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4.xml"/><Relationship Id="rId106" Type="http://schemas.openxmlformats.org/officeDocument/2006/relationships/slide" Target="slides/slide63.xml"/><Relationship Id="rId127" Type="http://schemas.openxmlformats.org/officeDocument/2006/relationships/slide" Target="slides/slide8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9.xml"/><Relationship Id="rId73" Type="http://schemas.openxmlformats.org/officeDocument/2006/relationships/slide" Target="slides/slide30.xml"/><Relationship Id="rId78" Type="http://schemas.openxmlformats.org/officeDocument/2006/relationships/slide" Target="slides/slide35.xml"/><Relationship Id="rId94" Type="http://schemas.openxmlformats.org/officeDocument/2006/relationships/slide" Target="slides/slide51.xml"/><Relationship Id="rId99" Type="http://schemas.openxmlformats.org/officeDocument/2006/relationships/slide" Target="slides/slide56.xml"/><Relationship Id="rId101" Type="http://schemas.openxmlformats.org/officeDocument/2006/relationships/slide" Target="slides/slide58.xml"/><Relationship Id="rId122" Type="http://schemas.openxmlformats.org/officeDocument/2006/relationships/slide" Target="slides/slide79.xml"/><Relationship Id="rId14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4.xml"/><Relationship Id="rId68" Type="http://schemas.openxmlformats.org/officeDocument/2006/relationships/slide" Target="slides/slide25.xml"/><Relationship Id="rId89" Type="http://schemas.openxmlformats.org/officeDocument/2006/relationships/slide" Target="slides/slide46.xml"/><Relationship Id="rId112" Type="http://schemas.openxmlformats.org/officeDocument/2006/relationships/slide" Target="slides/slide69.xml"/><Relationship Id="rId133" Type="http://schemas.openxmlformats.org/officeDocument/2006/relationships/slide" Target="slides/slide90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" Target="slides/slide15.xml"/><Relationship Id="rId79" Type="http://schemas.openxmlformats.org/officeDocument/2006/relationships/slide" Target="slides/slide36.xml"/><Relationship Id="rId102" Type="http://schemas.openxmlformats.org/officeDocument/2006/relationships/slide" Target="slides/slide59.xml"/><Relationship Id="rId123" Type="http://schemas.openxmlformats.org/officeDocument/2006/relationships/slide" Target="slides/slide80.xml"/><Relationship Id="rId14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A4AFCF-7FBB-447E-91CA-72FD40176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9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254CA10E-DD00-4F12-A4F9-11C13DDB7F3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20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58B6DD-2455-9549-95D9-CBED7D8C4585}" type="slidenum">
              <a:rPr lang="en-GB" sz="1200">
                <a:solidFill>
                  <a:prstClr val="white"/>
                </a:solidFill>
              </a:rPr>
              <a:pPr/>
              <a:t>12</a:t>
            </a:fld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F3635B69-E5C1-4A64-9F80-BF7E82FC913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20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fld id="{408B5053-C8F2-F348-9F2E-2243B5A2FBBE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[Our holy anticipation of God's reward attracts unbelievers.]</a:t>
            </a:r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[Sanctification in light of our hope of future glory helps watching unbelievers praise God.]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r>
              <a:rPr lang="en-US" altLang="zh-CN" dirty="0"/>
              <a:t>【</a:t>
            </a:r>
            <a:r>
              <a:rPr lang="zh-CN" altLang="en-US" dirty="0"/>
              <a:t>我们对神赏赐的圣洁盼望吸引着不信的人。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因着我们对将来荣耀的盼望而活出的成圣，使旁观的未信者归荣耀于神。</a:t>
            </a:r>
            <a:r>
              <a:rPr lang="en-US" altLang="zh-CN" dirty="0"/>
              <a:t>】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37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2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D853A257-4489-4074-BEA9-902A0EBC445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21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E381A-0511-744C-9C52-7CBEB37C2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charset="0"/>
              <a:ea typeface="ＭＳ Ｐゴシック" charset="0"/>
            </a:endParaRPr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E381A-0511-744C-9C52-7CBEB37C2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charset="0"/>
              <a:ea typeface="ＭＳ Ｐゴシック" charset="0"/>
            </a:endParaRPr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2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E381A-0511-744C-9C52-7CBEB37C2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charset="0"/>
              <a:ea typeface="ＭＳ Ｐゴシック" charset="0"/>
            </a:endParaRPr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9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E381A-0511-744C-9C52-7CBEB37C2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charset="0"/>
              <a:ea typeface="ＭＳ Ｐゴシック" charset="0"/>
            </a:endParaRPr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Seriously speaking, the Greek word for “alien” refers to one who </a:t>
            </a:r>
            <a:r>
              <a:rPr lang="en-SG" sz="1200" b="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stays for a while in a strange or foreign place; pilgrim, refugee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sz="1200" b="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严肃来说，希腊文中的“</a:t>
            </a:r>
            <a:r>
              <a:rPr lang="en-US" altLang="zh-CN" b="1" dirty="0"/>
              <a:t>alien”</a:t>
            </a:r>
            <a:r>
              <a:rPr lang="en-US" altLang="zh-CN" dirty="0"/>
              <a:t> </a:t>
            </a:r>
            <a:r>
              <a:rPr lang="zh-CN" altLang="en-US" dirty="0"/>
              <a:t>指的是 </a:t>
            </a:r>
            <a:r>
              <a:rPr lang="zh-CN" altLang="en-US" b="1" dirty="0"/>
              <a:t>寄居者、客旅、难民</a:t>
            </a:r>
            <a:r>
              <a:rPr lang="zh-CN" altLang="en-US" dirty="0"/>
              <a:t>，即那些在陌生或异地暂住一段时间的人。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sz="1200" b="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764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473CEB5F-C89D-45AA-B965-2B5EE715F07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222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ECB8ABB2-4B15-4F68-B747-053F3064E3F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222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6C341887-FEAE-4B83-8C61-29C6ED8CDDCE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222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2818127F-6C4D-4D0A-AE80-2DCE9A290EA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226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feel that someone else has an advantage over you because you are a Christian? Maybe it seems that everyone else has privileges that you do not have due to your faith in Jesus?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你是否觉得别人比你更有优势，仅仅因为你是基督徒？也许你觉得，由于你对耶稣的信仰，别人似乎享有一些你所没有的特权？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3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28D93A31-FE26-4537-9A27-FFED93E9F9F7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226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5C9FDB33-C0F9-4025-B69D-57718A8FDEF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226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D8386CF0-E4CE-4DC0-982B-67E5E8E41209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227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E8C2C56A-4F70-42A5-AC84-C412BB5FB08E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227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fld id="{E90B1086-A98A-EA4F-804A-844C94184DE7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1CFB24EE-7DAD-4A6F-8A36-67EA4CA145A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227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30741176-283D-43C5-97B7-8087CBDEE838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408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6F9DE08D-1779-4064-B7F9-FFDA9321F6EA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228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fld id="{67CCEA5A-F2CB-304A-A14F-9872AB67A655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453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[Our holy anticipation of God's reward attracts unbelievers.]</a:t>
            </a:r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[Sanctification in light of our hope of future glory helps watching unbelievers praise God.]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r>
              <a:rPr lang="en-US" altLang="zh-CN" dirty="0"/>
              <a:t>【</a:t>
            </a:r>
            <a:r>
              <a:rPr lang="zh-CN" altLang="en-US" dirty="0"/>
              <a:t>我们对神赏赐的圣洁盼望吸引着不信的人。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因着我们对将来荣耀的盼望而活出的成圣，使旁观的未信者归荣耀于神。</a:t>
            </a:r>
            <a:r>
              <a:rPr lang="en-US" altLang="zh-CN" dirty="0"/>
              <a:t>】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48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0605FA06-9505-46E0-828A-03F77450C15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21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[Submit in all areas of life and this pleases both God and man.]</a:t>
            </a:r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【</a:t>
            </a:r>
            <a:r>
              <a:rPr lang="zh-CN" altLang="en-US" dirty="0"/>
              <a:t>在生命的各个领域顺服，这既蒙神喜悦，也得人称赞。</a:t>
            </a:r>
            <a:r>
              <a:rPr lang="en-US" altLang="zh-CN" dirty="0"/>
              <a:t>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09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ECDBAC1D-4B95-457A-A58F-12E6205B1DC2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223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327E374E-0AC5-4C51-A421-C51F5B11F978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E64C6942-039B-4410-9515-1A822C771756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228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A2A00BAE-B316-44D4-9BE7-8E4B7480DABF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229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177AF67A-DE99-482F-81ED-38E73F18A481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229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2E121-AC08-414D-8B61-4FE367467F4E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59</a:t>
            </a:fld>
            <a:endParaRPr lang="en-US" alt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66819-A05E-4A59-9149-626D389DA84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(c)Paul Halsall Mar 1996. halsall@murray.fordham.edu </a:t>
            </a:r>
            <a:r>
              <a:rPr lang="en-US">
                <a:latin typeface="Times" pitchFamily="-128" charset="0"/>
              </a:rPr>
              <a:t>http://www.fordham.edu/halsall/source/pliny1.html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fld id="{567CD44B-7DE7-FE4E-84A0-78BE50FF0537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(c)Paul Halsall Mar 1996. halsall@murray.fordham.edu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http://www.fordham.edu/halsall/source/pliny1.html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fld id="{15FD5AA8-C9B6-E545-AF9C-ADF1E96E2CE8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473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(c)Paul Halsall Mar 1996. halsall@murray.fordham.edu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http://www.fordham.edu/halsall/source/pliny1.html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CCDF66-C212-48F1-B395-540A17A600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01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01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609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AF8A1D49-A2CD-4415-9C3A-DB71E0D3C59B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22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B23C7245-0D38-498F-A0A5-6552671D38EA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225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BBE1ABEF-D2D9-49BA-A19C-49467E5B0739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225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[Our holy anticipation of God's reward attracts unbelievers.]</a:t>
            </a:r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[Sanctification in light of our hope of future glory helps watching unbelievers praise God.]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我们对神赏赐的圣洁盼望吸引着不信的人。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因着我们对将来荣耀的盼望而活出的成圣，使旁观的未信者归荣耀于神。</a:t>
            </a:r>
            <a:r>
              <a:rPr lang="en-US" altLang="zh-CN" dirty="0"/>
              <a:t>】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75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[Submit in all areas of life and this pleases both God and man.]</a:t>
            </a:r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【</a:t>
            </a:r>
            <a:r>
              <a:rPr lang="zh-CN" altLang="en-US" dirty="0"/>
              <a:t>在生命的各个领域顺服，这既蒙神喜悦，也得人称赞。</a:t>
            </a:r>
            <a:r>
              <a:rPr lang="en-US" altLang="zh-CN" dirty="0"/>
              <a:t>】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398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charset="-128"/>
                <a:cs typeface="ＭＳ Ｐゴシック" charset="-128"/>
              </a:rPr>
              <a:t>[A self-sacrificing lifestyle follows Christ's example of suffering then triumph.]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【</a:t>
            </a:r>
            <a:r>
              <a:rPr lang="zh-CN" altLang="en-US" dirty="0"/>
              <a:t>舍己的生活方式遵循基督受苦后得胜的榜样。</a:t>
            </a:r>
            <a:r>
              <a:rPr lang="en-US" altLang="zh-CN" dirty="0"/>
              <a:t>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SG" sz="1200" kern="1200" dirty="0">
              <a:solidFill>
                <a:schemeClr val="tx1"/>
              </a:solidFill>
              <a:effectLst/>
              <a:latin typeface="Arial" pitchFamily="-111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244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68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699B5A36-D66B-447C-ADA6-3DC62DE224E8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z="24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F92D6B86-F94E-4D0A-B0D4-20A90177AB5C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ea typeface="ＭＳ Ｐゴシック" charset="0"/>
                <a:cs typeface="ＭＳ Ｐゴシック" charset="0"/>
              </a:rPr>
              <a:t>None of us are church elders.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ea typeface="ＭＳ Ｐゴシック" charset="0"/>
                <a:cs typeface="ＭＳ Ｐゴシック" charset="0"/>
              </a:rPr>
              <a:t>But every one of us is a leader of some sort!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ea typeface="ＭＳ Ｐゴシック" charset="0"/>
                <a:cs typeface="ＭＳ Ｐゴシック" charset="0"/>
              </a:rPr>
              <a:t>(Advance to title)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ea typeface="ＭＳ Ｐゴシック" charset="0"/>
                <a:cs typeface="ＭＳ Ｐゴシック" charset="0"/>
              </a:rPr>
              <a:t>Yet what kind of leader are you?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400" dirty="0">
                <a:ea typeface="ＭＳ Ｐゴシック" charset="0"/>
                <a:cs typeface="ＭＳ Ｐゴシック" charset="0"/>
              </a:rPr>
              <a:t>(Pass out handouts)</a:t>
            </a:r>
          </a:p>
          <a:p>
            <a:pPr>
              <a:spcBef>
                <a:spcPct val="0"/>
              </a:spcBef>
              <a:defRPr/>
            </a:pPr>
            <a:endParaRPr lang="en-US" altLang="zh-CN" sz="2400" dirty="0">
              <a:ea typeface="ＭＳ Ｐゴシック" charset="0"/>
              <a:cs typeface="ＭＳ Ｐゴシック" charset="0"/>
            </a:endParaRPr>
          </a:p>
          <a:p>
            <a:r>
              <a:rPr lang="zh-CN" altLang="en-US" sz="3600" dirty="0"/>
              <a:t>我们当中没有人是教会的长老，</a:t>
            </a:r>
          </a:p>
          <a:p>
            <a:r>
              <a:rPr lang="zh-CN" altLang="en-US" sz="3600" dirty="0"/>
              <a:t>但我们每个人都是某种意义上的领袖！</a:t>
            </a:r>
          </a:p>
          <a:p>
            <a:br>
              <a:rPr lang="zh-CN" altLang="en-US" sz="3600" dirty="0"/>
            </a:br>
            <a:endParaRPr lang="zh-CN" altLang="en-US" sz="3600" dirty="0"/>
          </a:p>
          <a:p>
            <a:r>
              <a:rPr lang="zh-CN" altLang="en-US" sz="3600" dirty="0"/>
              <a:t>（进入主题）</a:t>
            </a:r>
          </a:p>
          <a:p>
            <a:r>
              <a:rPr lang="zh-CN" altLang="en-US" sz="3600" dirty="0"/>
              <a:t>然而，你是什么样的领袖呢？</a:t>
            </a:r>
            <a:br>
              <a:rPr lang="zh-CN" altLang="en-US" sz="3600" dirty="0"/>
            </a:br>
            <a:endParaRPr lang="zh-CN" altLang="en-US" sz="3600" dirty="0"/>
          </a:p>
          <a:p>
            <a:r>
              <a:rPr lang="zh-CN" altLang="en-US" sz="3600" dirty="0"/>
              <a:t>（分发讲义）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5DEC256C-AA95-47A1-AC77-2E0CF8D6E813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2447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47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z="24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00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C9B977AA-44FD-4A1A-A184-55C85E47C18E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248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8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SimSun" charset="0"/>
                <a:cs typeface="SimSun" charset="0"/>
              </a:rPr>
              <a:t>http://lovejesuschurch2.tripod.com/pics04/humility.jpg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0AE58912-8A96-4767-958E-F448DA3FD467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249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A1812A04-2B75-4B68-B325-AEB7DEF3D097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249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fld id="{11825C20-F754-489F-9EDB-758A326C6AC6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2505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05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869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46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FD3BA-F0B8-DA4C-B590-69A23FF291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  <a:sym typeface="Arial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BE Bible Exposition—Chinese</a:t>
            </a:r>
          </a:p>
        </p:txBody>
      </p:sp>
    </p:spTree>
    <p:extLst>
      <p:ext uri="{BB962C8B-B14F-4D97-AF65-F5344CB8AC3E}">
        <p14:creationId xmlns:p14="http://schemas.microsoft.com/office/powerpoint/2010/main" val="252721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F11E991-08F8-4E82-9FA0-5A8560E1DB62}" type="slidenum">
              <a:rPr lang="zh-CN" altLang="en-US" sz="1200">
                <a:solidFill>
                  <a:prstClr val="white"/>
                </a:solidFill>
                <a:ea typeface="SimSun" pitchFamily="2" charset="-122"/>
              </a:rPr>
              <a:pPr/>
              <a:t>10</a:t>
            </a:fld>
            <a:endParaRPr lang="en-US" altLang="zh-CN" sz="1200">
              <a:solidFill>
                <a:prstClr val="white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8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CC08EF9-4EE6-496D-8998-C52CEFE5A9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91D89-D2D7-4201-87F9-AE684FF36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58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F660-3C12-4885-8046-F483F8366C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3933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FF9F4-9695-4036-B06F-EBA87030A9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403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EF136-CDD5-4620-BBFD-A9FF94278F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325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0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370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0510A480-0649-413A-AA24-80B145EE52E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7246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8DB9E-12C3-4F03-AED8-18251F13E0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6176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25237-FF32-46C6-B711-7287855A871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5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96C11-2381-4015-9265-4FBC237DF46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817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7A827-06D5-4D42-B0F2-0DAC3F0F66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96352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EA7B3-619B-4818-BD3C-D1797BA9CC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0735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35CD-75A6-47A3-B8D5-FAB84EDC43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19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7C529-B5DC-4D64-913E-0C4B60682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13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D9376-E4C0-44B6-A2C9-37A238101C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008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C08D7-FF0B-4C08-A7CE-2B1DDAA0E7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483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B0CA6-7E24-4D56-A254-7A4065D8BE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067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1975-3AA6-4FB0-85A2-3FF680CF80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712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566B0C9-AFA6-4F25-B493-A503D147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243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43D55-C10F-45FE-8D77-08DD0851F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5180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C59A-B7EF-4065-AB1A-9315D5FBD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180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A7559-1798-47F9-8073-09A06FF3E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4640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2EEE7-BAE5-4826-BD98-772D7C284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3167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37193-5CC4-4067-AC31-36C0EA546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6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265C6-CF10-4914-8BB7-3450694E9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657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C1A4A-6E3A-4BD0-9D6B-83E278955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407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EBB81-94FC-4D36-A71A-FCC83440F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98207-664D-423A-8921-262465976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940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16364-8091-44B6-AAAC-A6F42456A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168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66365-2FA6-4D46-9C83-BD5207B78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74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9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EADEFE84-E06A-45D5-B7B2-B18B8D89C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325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E9352-BB39-4376-BCE3-D7B35EB53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172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984DA-90A1-4A4A-8133-08FBFBA1A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56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04DF6-8215-440B-9D41-C36A7B8F5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214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24A7B-880A-4147-887E-BC8DAF919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19B26-B9B2-4202-B28F-8C8F53CD4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3376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A1A37-D4F0-426B-8C3E-78767D222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819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DFC23-C889-48C6-8E77-2F36311DB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4575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3E2BD-3116-4305-9A10-F6244BFBF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0429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7090-C805-48E9-A2F9-1267F01BE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4675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21ADD-E7B9-42CB-8EB5-09A5D7352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619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67872-5C54-45D3-A018-DC73D0897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403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365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E9619-5EC7-4C91-94BB-FABFD981B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74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0E17-9F87-4C66-AB72-B340F6D6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887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B859C-180A-4C90-B102-023937DE2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6810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974F2-3B1C-41C8-9B70-77ABAAC9B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7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E0EF1-94D9-4815-85B9-F6BC19540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9536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34971-C7BF-48DC-AF27-D3F61BEFD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257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EA18A-CA88-4131-BE00-8984314AE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83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4625A-1C28-4449-9D99-49CDFFAFC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3878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11B5B-3691-4D85-85BD-6FA6DF7A5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019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F9FE0-5D42-49D8-B754-6DFB726D5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5738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DB137-4AB1-4D9E-9ECB-11CF3B62D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8154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1FC4E-F0F8-4685-BD91-49DCBE273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807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charset="0"/>
              <a:buNone/>
              <a:defRPr sz="28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20D6C-B6B7-4BF2-A703-97811F90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133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141F0-88A9-4BB9-B318-BF04B14EF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027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B0CA2-7972-4380-84EF-1B56FCC24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03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503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r">
              <a:buFont typeface="Wingdings" charset="0"/>
              <a:buNone/>
              <a:defRPr sz="34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noFill/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D14A4AD7-654A-4E28-B783-0171CF389C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3764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9769C-3834-46A7-98DC-DB532EEED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7350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B3CD-6D00-411F-8D93-E67F49E1B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978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294A6-64D5-4119-B6C0-AA6306182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5456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54BC0-9A69-44B6-BB9D-B9A43F4BF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080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D9837-1D06-4B8C-9A1D-10568988D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5134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053CA-C57A-4A44-9BF3-B48147C8A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6710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58983-1FCC-4E4A-B9EE-D622DC7EA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687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CE268-25B5-477F-8CA4-3F1704DF0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263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</p:grpSp>
      </p:grpSp>
      <p:sp>
        <p:nvSpPr>
          <p:cNvPr id="134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4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184FD1C-5373-4348-AC4E-4D7DCD151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778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69A7B-0CB4-499A-87B6-E282B7E72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94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EEE9B-C5BF-4B2F-906C-0C6824F1FE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79148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71BEE-5FFD-42C3-A216-C5F5DA5FA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4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F7510-2F14-4008-8E06-8409617BD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613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F99E3-7185-4359-9AB8-0540E06C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695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56EA2-83CB-4562-AC9F-3524A4B0F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73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DEF68-8476-4B0A-A0E5-DC4A89184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604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4A282-ACFA-46E9-B288-CE4A8A1D4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7328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E72F-4F71-4709-B2C5-65B456D08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12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8EF2D-BAF6-4266-BB42-D88602453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5553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23659-0B2C-4601-853F-E442364FC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8389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BD58F-F8D1-451E-915F-C2CFBBDBD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72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30698-5E0B-4392-8AB6-0EE04553C1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9448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FEFFA-4BDE-4EF2-B864-E6740125E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566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A7457-7508-4AD9-93F8-8A6C1C0FB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276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826B8-A5A6-4BAC-A5A9-49901B2C6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5485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FCA9-A0D6-4DB6-898B-801A46FCA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154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4019C-2330-44F1-A229-CA0CA1FC3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967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CB582-6E14-4C60-9A56-4587CE25C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482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ABCBA-C0FC-4747-937F-23A463D0B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0051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AD979-9EE1-4D21-BD9E-FEFA686BC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923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5726B-6014-48BA-A48C-CA65ECA7B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1671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CE5D3-29C8-4C84-8589-984E84FD4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43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4037-A06A-496E-B1C9-A55AB2DDA3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8807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F46FB-0C2F-498C-847B-0137BFCF1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7610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D6DCB-298A-4ED4-9B7A-8D3AF4495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8249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41F79-AC08-4A7D-BB21-B008FE79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636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D345F-5CAC-42FA-87A1-5E4D0DA88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922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9FD1-E974-453A-B01D-1D2E19434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0779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835EF-7422-480E-A42F-F7B6543E2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890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AD13C-590F-42F0-811D-4940C97FD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8160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0F4EF-12AA-4804-80CE-2824858BF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277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39135-EDB6-4730-A20F-E70E9DDEB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943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FC3F-DEB1-4E7D-A053-4E4859B31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1C8C1-0590-4054-80C1-DE8788E474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49546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F3A0-7F54-4CD5-82D9-ACFB0D94F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2357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66FB3-1BD2-4EB4-B1A7-AA0D4FE90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5547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978015F7-30FB-4A7A-8658-9ADD4AE9D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09115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95E91-6AE3-49FA-8531-818404D70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1224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4F4F0-0FAD-4A4D-B988-C36E605AD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65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D3258-0936-40D5-90AC-289F42C83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3143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16C29-F2A6-4C9C-9657-322C8BC71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71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2C0F1-6EC7-4460-95BD-24F04B536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5746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D8CC1-6358-43F3-BF19-CCB7A8EBC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9505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31DD7-9B7D-4512-B5C8-3916DFB8E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90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8EB01-8CB5-4E6F-8372-19DB67E1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81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93FCF-38F9-4C6C-8CD3-EF47F7F816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502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D5AB3-5B9E-4EE6-B15E-B1E99AE88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367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A01B-FC29-4443-B50D-6DF3A7F9C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881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66BE4-A026-45A2-9505-99C57F163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5388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C7050-432D-4CA2-B544-B5503FF14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7625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3BD6D-3F31-41C9-A0B4-E9158612A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558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66A61-4283-4E59-A2D2-BDA3C35B4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037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7E30-29B1-4AE0-BC1D-316854832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486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C6D52-C6A2-4F61-9B93-225B81B01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1103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B6BE-F629-4B8E-888A-36685E12E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088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240B9-FDA6-43E2-9CE6-3571F529D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B4C5A-C5F9-42CC-A7CA-45C44885FC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773245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0F81E-0403-408F-AD88-D0E6041E6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59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2F894-F77C-4D51-9059-59628D7D0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0453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174FF-79BF-4C3A-8B50-44D912131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588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charset="0"/>
              </a:defRPr>
            </a:lvl1pPr>
          </a:lstStyle>
          <a:p>
            <a:pPr>
              <a:defRPr/>
            </a:pPr>
            <a:fld id="{9FF82A80-CA99-D045-9F0D-CA89783AA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3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charset="0"/>
              </a:defRPr>
            </a:lvl1pPr>
          </a:lstStyle>
          <a:p>
            <a:pPr>
              <a:defRPr/>
            </a:pPr>
            <a:fld id="{12A20EC8-5BDB-FA4B-8FBA-9F7721229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35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91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607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782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70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B41BD-6192-45BF-9C34-1838D80081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07279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2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904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79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7732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792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48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37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32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9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8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4C9B6-6D9D-4760-BCD1-43DCFA5385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507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81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43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172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58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604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06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16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322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823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2359E2-07CA-AC44-969B-CD684C13CB58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482286-FCB3-2649-8153-4089D83EEE9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7600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FEC19-7083-4C19-8114-CA2AE4B14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07745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7F88C4-1E6D-AB41-9B95-C81CEAF052E6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372C4A-D382-FE43-86E8-D1582D61734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22188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476999-2B97-974F-B733-182F69A87983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18D5C8-D568-A245-92CF-6E79A2FAD0A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3921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90EDAE9-F523-3C44-9BED-55CADC5813AF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DDE9CD-F78F-504A-A11A-C9867D4F69A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857166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289BFE-D7A6-7844-8711-2C3261F298A1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FFDBD3C-037A-B442-AC46-DDEACA17C83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68534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174B81-1ADC-AC42-8E20-0FCBC391AE70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ECDB41-18AC-DA40-9A59-132CF94EDD7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840780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0FA35E-A962-BD4B-9A2A-8594DFC2AF60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AF7C5E-ACC3-294D-A9B4-86202E7C257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459868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694958-B528-0C41-B73F-533CF232FE90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2A06B0-8DC5-6349-9AFE-EFA248A1A58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5010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22C169-7529-A847-8B8A-AE02200CE563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A7AAF21-F903-234F-B2E1-30F97B7D1A9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29724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314F56-76DC-3446-9058-7113BFBA62D9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87A3BC-075A-9248-B3AD-F6B213D141B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84836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4039FB-1F0B-9C4F-AA3C-47A477DEB5E4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A2AEAD6-5AE5-BB4F-8D95-437BF083ECD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86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4DD8A-9C4C-478A-BC33-AC490CEB2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431021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</p:spPr>
        <p:txBody>
          <a:bodyPr lIns="91425" tIns="91425" rIns="91425" bIns="91425" anchor="t" anchorCtr="0"/>
          <a:lstStyle>
            <a:lvl1pPr marL="0" marR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400" b="0" i="0" u="none" strike="noStrike" cap="none" baseline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</p:spPr>
        <p:txBody>
          <a:bodyPr lIns="91425" tIns="91425" rIns="91425" bIns="91425" anchor="t" anchorCtr="0"/>
          <a:lstStyle>
            <a:lvl1pPr marL="0" marR="0" indent="0" algn="ctr" rtl="0" eaLnBrk="0" fontAlgn="base" hangingPunct="0">
              <a:spcBef>
                <a:spcPct val="0"/>
              </a:spcBef>
              <a:spcAft>
                <a:spcPct val="0"/>
              </a:spcAft>
              <a:defRPr sz="1400" b="0" i="0" u="none" strike="noStrike" cap="none" baseline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</p:spPr>
        <p:txBody>
          <a:bodyPr lIns="91425" tIns="91425" rIns="91425" bIns="91425" anchor="t" anchorCtr="0"/>
          <a:lstStyle>
            <a:lvl1pPr marL="0" marR="0" indent="0"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u="none" strike="noStrike" cap="none" baseline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9440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2289-3BE8-7F4F-A169-E0A2D6CE9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50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0FB7-30AF-AC4E-827D-54225D523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F5E6-452D-DB46-83AA-9C53B3F8E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3056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92AD-6002-2E44-8D5B-ADB3592D1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92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D1-FDF3-114B-AC4A-47F8E351D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211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847E-9C1B-DD45-B910-6790A43E00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230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474C-1ACC-C249-AD47-E64CB959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3A51-FB1C-434C-9F16-5D637B883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39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80F0-D0B2-6943-8A21-484052A8F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494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477917F-539D-4C5D-BF14-93E49E06F7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037532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4A41-960B-1C4E-9195-5F5CD7E09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787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77ED-A2F3-9C4F-97AA-3CDE05B5D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405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2289-3BE8-7F4F-A169-E0A2D6CE9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647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0FB7-30AF-AC4E-827D-54225D523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53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F5E6-452D-DB46-83AA-9C53B3F8E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50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92AD-6002-2E44-8D5B-ADB3592D1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095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D1-FDF3-114B-AC4A-47F8E351D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473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847E-9C1B-DD45-B910-6790A43E00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723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474C-1ACC-C249-AD47-E64CB959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238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3A51-FB1C-434C-9F16-5D637B883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75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5CD02-5351-4116-8118-4EF7CF5EF1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76543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80F0-D0B2-6943-8A21-484052A8F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0705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4A41-960B-1C4E-9195-5F5CD7E09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2224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77ED-A2F3-9C4F-97AA-3CDE05B5D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090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365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633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861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5423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6854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670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08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B5B76-0EB4-44BA-BD56-99EA77B86E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56620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8523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3376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4904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1883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43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4904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8294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47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7752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D6029-248F-4926-A629-3371FB9536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5542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1070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9246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209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90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77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2289-3BE8-7F4F-A169-E0A2D6CE9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3693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0FB7-30AF-AC4E-827D-54225D523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866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F5E6-452D-DB46-83AA-9C53B3F8E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2579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92AD-6002-2E44-8D5B-ADB3592D1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009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D1-FDF3-114B-AC4A-47F8E351D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3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A4F1D-348D-4CC5-A3B9-3B06EBB59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19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A6273-F095-4AE0-B7BC-9180EA508C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35049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847E-9C1B-DD45-B910-6790A43E00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8735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474C-1ACC-C249-AD47-E64CB959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239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3A51-FB1C-434C-9F16-5D637B883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080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80F0-D0B2-6943-8A21-484052A8F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462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4A41-960B-1C4E-9195-5F5CD7E09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298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77ED-A2F3-9C4F-97AA-3CDE05B5D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64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6499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457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1571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7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9A6FF-2DCA-4AAB-873F-11F5133B7F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38984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0539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67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772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416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262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559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9345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238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0014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39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34CB3-C289-4E06-A7FB-4E62E38B28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92828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2776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3991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519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5111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6574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74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852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157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60C3-C098-8C49-87DA-292DA6F71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9885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276E-3D51-D84F-AF1F-1EC915B3E366}" type="slidenum">
              <a:rPr lang="en-US"/>
              <a:pPr>
                <a:defRPr/>
              </a:pPr>
              <a:t>‹#›</a:t>
            </a:fld>
            <a:endParaRPr lang="en-US"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4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6D0CD-3683-46B6-9D4F-1F534D3AF7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15894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1028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3" name="Freeform 1029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4" name="Freeform 1030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5" name="Freeform 1031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6" name="Freeform 1032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7" name="Freeform 1033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8" name="Freeform 1034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9" name="Freeform 1035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0" name="Freeform 1036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1" name="Freeform 1037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2" name="Freeform 1038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3" name="Freeform 1039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4" name="Freeform 1040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041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042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" name="Rectangle 1043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" name="Rectangle 1044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" name="Rectangle 1045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" name="Rectangle 1046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" name="Rectangle 1047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" name="Rectangle 1048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" name="Rectangle 1049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" name="Rectangle 1050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6" name="Rectangle 1051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7" name="Rectangle 1052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8" name="Rectangle 1053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9" name="Rectangle 1054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0" name="Rectangle 1055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1" name="Rectangle 1056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2" name="Rectangle 1057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3" name="Rectangle 1058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4" name="Rectangle 1059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5" name="Rectangle 1060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6" name="Rectangle 1061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7" name="Rectangle 1062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8" name="Rectangle 1063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9" name="Rectangle 1064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0" name="Rectangle 1065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1" name="Rectangle 1066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2" name="Rectangle 1067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3" name="Rectangle 1068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4" name="Rectangle 1069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5" name="Rectangle 1070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6" name="Rectangle 1071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7" name="Rectangle 1072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8" name="Rectangle 1073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9" name="Rectangle 1074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0" name="Rectangle 1075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1" name="Rectangle 1076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2" name="Rectangle 1077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3" name="Rectangle 1078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4" name="Rectangle 1079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5" name="Rectangle 1080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6" name="Rectangle 1081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7" name="Rectangle 1082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8" name="Rectangle 1083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9" name="Rectangle 1084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0" name="Rectangle 1085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1" name="Rectangle 1086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2" name="Rectangle 1087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3" name="Rectangle 1088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4" name="Rectangle 1089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5" name="Rectangle 1090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6" name="Rectangle 1091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7" name="Rectangle 1092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8" name="Rectangle 1093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9" name="Rectangle 1094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0" name="Rectangle 1095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1" name="Rectangle 1096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2" name="Rectangle 1097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3" name="Rectangle 1098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4" name="Rectangle 1099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5" name="Rectangle 1100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6" name="Rectangle 1101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7" name="Rectangle 1102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8" name="Rectangle 1103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9" name="Rectangle 1104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0" name="Freeform 1105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1" name="Rectangle 1106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2" name="Rectangle 1107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3" name="Rectangle 1108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4" name="Rectangle 1109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5" name="Rectangle 1110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6" name="Rectangle 1111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7" name="Rectangle 1112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8" name="Rectangle 1113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9" name="Rectangle 1114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0" name="Rectangle 1115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1" name="Rectangle 1116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2" name="Rectangle 1117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3" name="Rectangle 1118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4" name="Rectangle 1119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5" name="Rectangle 1120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6" name="Rectangle 1121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7" name="Rectangle 1122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8" name="Rectangle 1123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9" name="Rectangle 1124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0" name="Rectangle 1125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1" name="Rectangle 1126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2" name="Rectangle 1127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3" name="Rectangle 1128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4" name="Rectangle 1129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5" name="Rectangle 1130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6" name="Rectangle 1131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7" name="Rectangle 1132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8" name="Rectangle 1133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9" name="Rectangle 1134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0" name="Rectangle 1135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1" name="Rectangle 1136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2" name="Rectangle 1137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3" name="Rectangle 1138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4" name="Rectangle 1139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5" name="Rectangle 1140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6" name="Rectangle 1141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7" name="Rectangle 1142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8" name="Rectangle 1143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9" name="Rectangle 1144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0" name="Rectangle 1145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1" name="Rectangle 1146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2" name="Rectangle 1147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3" name="Rectangle 1148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4" name="Rectangle 1149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5" name="Rectangle 1150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6" name="Rectangle 1151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7" name="Rectangle 1152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8" name="Rectangle 1153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9" name="Rectangle 1154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0" name="Rectangle 1155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1" name="Rectangle 1156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2" name="Rectangle 1157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3" name="Rectangle 1158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4" name="Rectangle 1159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5" name="Rectangle 1160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6" name="Rectangle 1161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7" name="Freeform 1162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8" name="Freeform 1163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9" name="Freeform 1164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0" name="Freeform 1165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1" name="Freeform 1166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2" name="Freeform 1167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3" name="Freeform 1168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4" name="Freeform 1169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5" name="Freeform 1170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6" name="Rectangle 1171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7" name="Rectangle 1172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8" name="Freeform 1173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9" name="Freeform 1174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0" name="Freeform 1175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/>
                </a:endParaRPr>
              </a:p>
            </p:txBody>
          </p:sp>
          <p:sp>
            <p:nvSpPr>
              <p:cNvPr id="141" name="Oval 1176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/>
                </a:endParaRPr>
              </a:p>
            </p:txBody>
          </p:sp>
        </p:grpSp>
      </p:grpSp>
      <p:sp>
        <p:nvSpPr>
          <p:cNvPr id="642201" name="Rectangle 117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2202" name="Rectangle 117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1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1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1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72F6-CF85-5C45-9B4F-BC638E7353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38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1028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3" name="Freeform 1029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4" name="Freeform 1030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5" name="Freeform 1031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6" name="Freeform 1032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7" name="Freeform 1033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8" name="Freeform 1034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9" name="Freeform 1035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0" name="Freeform 1036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1" name="Freeform 1037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2" name="Freeform 1038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3" name="Freeform 1039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4" name="Freeform 1040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041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042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" name="Rectangle 1043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" name="Rectangle 1044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" name="Rectangle 1045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" name="Rectangle 1046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" name="Rectangle 1047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" name="Rectangle 1048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" name="Rectangle 1049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5" name="Rectangle 1050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6" name="Rectangle 1051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7" name="Rectangle 1052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8" name="Rectangle 1053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9" name="Rectangle 1054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0" name="Rectangle 1055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1" name="Rectangle 1056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2" name="Rectangle 1057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3" name="Rectangle 1058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4" name="Rectangle 1059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5" name="Rectangle 1060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6" name="Rectangle 1061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7" name="Rectangle 1062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8" name="Rectangle 1063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29" name="Rectangle 1064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0" name="Rectangle 1065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1" name="Rectangle 1066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2" name="Rectangle 1067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3" name="Rectangle 1068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4" name="Rectangle 1069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5" name="Rectangle 1070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6" name="Rectangle 1071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7" name="Rectangle 1072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8" name="Rectangle 1073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39" name="Rectangle 1074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0" name="Rectangle 1075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1" name="Rectangle 1076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2" name="Rectangle 1077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3" name="Rectangle 1078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4" name="Rectangle 1079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5" name="Rectangle 1080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6" name="Rectangle 1081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7" name="Rectangle 1082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8" name="Rectangle 1083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49" name="Rectangle 1084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0" name="Rectangle 1085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1" name="Rectangle 1086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2" name="Rectangle 1087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3" name="Rectangle 1088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4" name="Rectangle 1089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5" name="Rectangle 1090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6" name="Rectangle 1091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7" name="Rectangle 1092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8" name="Rectangle 1093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59" name="Rectangle 1094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0" name="Rectangle 1095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1" name="Rectangle 1096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2" name="Rectangle 1097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3" name="Rectangle 1098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4" name="Rectangle 1099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5" name="Rectangle 1100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6" name="Rectangle 1101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7" name="Rectangle 1102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8" name="Rectangle 1103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69" name="Rectangle 1104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0" name="Freeform 1105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1" name="Rectangle 1106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2" name="Rectangle 1107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3" name="Rectangle 1108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4" name="Rectangle 1109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5" name="Rectangle 1110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6" name="Rectangle 1111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7" name="Rectangle 1112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8" name="Rectangle 1113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79" name="Rectangle 1114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0" name="Rectangle 1115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1" name="Rectangle 1116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2" name="Rectangle 1117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3" name="Rectangle 1118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4" name="Rectangle 1119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5" name="Rectangle 1120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6" name="Rectangle 1121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7" name="Rectangle 1122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8" name="Rectangle 1123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89" name="Rectangle 1124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0" name="Rectangle 1125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1" name="Rectangle 1126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2" name="Rectangle 1127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3" name="Rectangle 1128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4" name="Rectangle 1129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5" name="Rectangle 1130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6" name="Rectangle 1131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7" name="Rectangle 1132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8" name="Rectangle 1133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99" name="Rectangle 1134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0" name="Rectangle 1135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1" name="Rectangle 1136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2" name="Rectangle 1137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3" name="Rectangle 1138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4" name="Rectangle 1139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5" name="Rectangle 1140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6" name="Rectangle 1141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7" name="Rectangle 1142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8" name="Rectangle 1143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09" name="Rectangle 1144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0" name="Rectangle 1145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1" name="Rectangle 1146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2" name="Rectangle 1147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3" name="Rectangle 1148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4" name="Rectangle 1149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5" name="Rectangle 1150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6" name="Rectangle 1151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7" name="Rectangle 1152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8" name="Rectangle 1153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19" name="Rectangle 1154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0" name="Rectangle 1155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1" name="Rectangle 1156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2" name="Rectangle 1157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3" name="Rectangle 1158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4" name="Rectangle 1159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5" name="Rectangle 1160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6" name="Rectangle 1161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7" name="Freeform 1162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8" name="Freeform 1163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29" name="Freeform 1164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0" name="Freeform 1165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1" name="Freeform 1166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2" name="Freeform 1167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3" name="Freeform 1168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4" name="Freeform 1169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5" name="Freeform 1170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6" name="Rectangle 1171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7" name="Rectangle 1172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8" name="Freeform 1173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9" name="Freeform 1174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40" name="Freeform 1175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/>
                </a:endParaRPr>
              </a:p>
            </p:txBody>
          </p:sp>
          <p:sp>
            <p:nvSpPr>
              <p:cNvPr id="141" name="Oval 1176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/>
                </a:endParaRPr>
              </a:p>
            </p:txBody>
          </p:sp>
        </p:grpSp>
      </p:grpSp>
      <p:sp>
        <p:nvSpPr>
          <p:cNvPr id="642201" name="Rectangle 117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2202" name="Rectangle 117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1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1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1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72F6-CF85-5C45-9B4F-BC638E7353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4258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5160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331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9167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386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0639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351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9383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2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8D2C-2B06-4CF9-8E71-B9BD88FE6D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362750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8520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129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3760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36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79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  <a:ea typeface="+mn-ea"/>
              </a:defRPr>
            </a:lvl1pPr>
          </a:lstStyle>
          <a:p>
            <a:pPr>
              <a:defRPr/>
            </a:pPr>
            <a:fld id="{37EF3CDB-5D83-4B47-A260-39FCF2302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763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11A94225-BA0E-4680-AE84-CDE43F838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89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</p:grpSp>
      </p:grpSp>
      <p:sp>
        <p:nvSpPr>
          <p:cNvPr id="124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8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28" charset="-52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28" charset="-52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28" charset="-52"/>
              </a:defRPr>
            </a:lvl1pPr>
          </a:lstStyle>
          <a:p>
            <a:pPr>
              <a:defRPr/>
            </a:pPr>
            <a:fld id="{9C7BD8BE-57E6-44FF-9A5B-DEA3B9D1D7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8649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5983-1FF6-4E3E-92B4-AC438A5ACF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533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B945-9748-4289-8D0E-64D1671E7D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2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83C6B-2227-4E39-8D64-C8770331BA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077656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17E1-0D06-4AE1-975F-AF41CE3AB4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9635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3FC8-A8AC-4C01-A145-2059F3316A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510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D4C9-C05E-473A-B541-89D85528EE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518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807D-0B2F-4FDC-B922-B5360379F7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1980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0726-89D9-425B-8BE0-1AEF50A897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3554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4FD0A-F44C-472B-89E2-F7CE761365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7530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AF74-85A8-4B38-907B-795D2785A5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0993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1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296A-06AF-4EAC-B173-30B362A700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1028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6A16-1BE0-463C-90FB-552AAEEABE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57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2289-3BE8-7F4F-A169-E0A2D6CE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4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7639D-8125-4D1A-9395-44F2246C18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3820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0FB7-30AF-AC4E-827D-54225D523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114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CF5E6-452D-DB46-83AA-9C53B3F8E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678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92AD-6002-2E44-8D5B-ADB3592D1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349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D1-FDF3-114B-AC4A-47F8E351D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729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847E-9C1B-DD45-B910-6790A43E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20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474C-1ACC-C249-AD47-E64CB959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202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63A51-FB1C-434C-9F16-5D637B883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625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80F0-D0B2-6943-8A21-484052A8F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681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4A41-960B-1C4E-9195-5F5CD7E09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195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77ED-A2F3-9C4F-97AA-3CDE05B5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9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488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C4E19A5-B02E-49B8-9F88-C53DE04831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17240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098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836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589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115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069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069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752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20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600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4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3C6CF-7727-4CC2-844A-65DF943282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837814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936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836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5812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6095-0DC1-A142-A7F5-604F0ED58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422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4F03-947A-DB44-8C33-EAC754311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26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BA837-9FE0-9248-AC8A-92BF0408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62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FDF5-5630-9B42-BAEB-33D77B65A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164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550DF-FC34-B94A-8588-209CEDE48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355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DD9C-842D-BE40-AD11-F6A21CA1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824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D4FA-E243-8141-99B6-FB3F8A1D0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7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AAC03-6CE9-43C4-B7ED-76F7FD91AD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59082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07CF-3DDB-C241-BFE5-B7A184E65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1819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594B-26BC-3641-AAA7-9D5B108D2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085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E2352-5824-614B-99A2-8E6804D20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466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89F5-50A0-814C-B9BB-4B957901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231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315E-86D0-BF4C-8576-D7EE5F3F7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433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D6F8-42F6-8F4F-9206-043B189D4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529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EF7A-9206-154C-BA9C-61C3C4C38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176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E2CA-51E4-504A-A10C-EE3A6F55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380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4DE0-73C6-425F-AF53-5AAB3061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589B-BA68-4782-9C73-CD7192EBF4E3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0B32-3D62-4FAB-830C-49CA2B02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544F-CA6A-46E8-A3D9-D6DDF974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A0625-4FB7-49CD-809E-0CC16E874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45172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A690E-4444-4549-9E17-7D94D8E9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F851-78CC-4A85-BD83-58DFBD49AB92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F8516-74ED-43CF-87BC-ABF7154E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3CCA-10E0-4ADF-B1E5-CB58448B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A639D-BBBE-4010-87A2-80035287D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660BE-7B9F-4E2C-8972-51E6A5175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618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73B84-62DD-4D33-88AE-6A74FDCCD9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99800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250CA-CD63-4858-9951-A7B559FA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85E1-40F2-4652-8BC1-E2DE051B8D09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2723-3BD9-4DDD-A768-F885A2C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F254-E761-4D99-A06B-A8A04C91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F3C33-5D7A-4E14-8249-5456568F8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60144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516ABC-37D0-4FD0-B32E-B8C4A48C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33E6-FB6C-4CBF-9563-D3C19F982010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BE2BD4-2580-42C5-8D83-25F46645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DEB642-F1D1-45C4-A142-D2E4057A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D8953-25FC-47BF-8B7F-27E8E5BAB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5469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2176CE-81DF-4E1C-AF27-CA055228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2E22-D6CE-4935-BAE1-58198CC79234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9152E-9355-49D1-95FC-D1F2DAE2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59D1E5-5DC9-4ECE-A79F-1A3F3336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703A-133D-4408-ADD7-721A9A8CA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0239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43508E-5DCC-4E2E-859A-F6C50DAE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DA2D-F80B-43CD-9741-FCAB4F653C40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FB8783-EDCC-48DA-8198-07A2D63B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FC9F15-E9DB-4B00-80FC-8FBCF0F6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6A5C-9529-46A9-9B69-46B79C1C8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82779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454590-50BF-4114-A683-C007E2AF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0872-3AEE-4594-B49A-0CBC0FB04F19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E974D-A12D-41C7-BBA9-CAFDAB69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1DD0B-C02E-4188-9363-5F3450D2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7506-F8DB-4263-A26B-DEA006B3A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1248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8EF0AA-15F8-4437-9193-1A7F529A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B472-1967-4642-8A74-BE7A9D463D25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A62072-F3F7-4349-B2B6-19DE9D1A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CDF09F-70EB-4F23-B6C2-EF8DC379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21E7-56B4-40CD-A551-C50C047E6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68315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9D0D1D-233B-4AD4-97FB-5016BF13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951B-85D7-4E3F-83FE-78CA8EC9723C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C0312F-DBAD-4CF5-AA4A-C652630C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73EA3-386D-490A-A488-88BE49AB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256F6-5E96-4991-A2D1-280B309EA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56139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CC526-3F6E-48FF-8D27-3E6FF95F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694A-F90F-4171-8644-B1B3220D4ED6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F011-FD94-48EE-AD57-E363DDF6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210C4-76B9-4489-AA9E-8DF995AA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FF7B9-F822-4D92-B996-377E65433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61371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83D8-41D8-44DD-84F2-2623314D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631A-7419-43E5-9806-89D2653291F5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346A-EF57-4AE0-8526-56A37067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52B95-4D9F-4171-9149-05AA4484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00BB-E3B0-49AD-80B2-3A642DBD5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29203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020AF-4868-8C4E-B80A-2A49BDCF7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24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8ACB5-D230-4CDD-8B80-C059DE2822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022583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48B18-E124-6344-95E6-8A4DD84EC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67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853C3-722B-4E49-82CF-49A9D7D26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34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3567-F825-FC4D-A72A-93406CC1C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792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8F11B-7605-784D-ACDF-74F913960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1843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77D62-2543-024A-BDAC-733F3F4CB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38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4030F-4731-8F4A-8CBA-8BE1779F6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259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2D00F-FEE7-8149-BCD1-2FB81C568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93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A3D29-BCFA-B84C-A16C-D727DA32E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519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E9233-8ACE-9C40-B8BC-BA9EAB95B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635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1BBC-F9DF-4E46-9C1F-28A1061A2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18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E2685-D3FB-4ECA-9AAF-270A8F07BC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25473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AAAD3-3A88-F341-BABA-D8D2E209C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111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D9A24-0ED7-9144-85F8-D69403E10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11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4307B-0375-4076-B81B-42E76428F9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4725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A32C1-82D4-4E4D-BE04-C8EF8E981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7770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724D3-937A-4646-8F90-057D411CFF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4022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9DB4E-D675-49D2-92DA-55AA403C34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005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C7C5-FD37-4CA8-AA42-2FBF33797E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4089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4325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485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F4B4B-8CB1-4896-A965-DD85982A8C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156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10179-3672-4F8B-A475-B4E3B46E0F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69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9BAEC-B3F3-40BD-AA8C-8AC793CB7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3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0488-BDF3-486A-8992-AD75874011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4941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365A4-6620-4633-A8B6-C48B8D21A0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06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A9C25-8F28-4D7D-82AC-195AEBD3B5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7700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F3A1D-0148-49E4-9A46-AFA786D4F5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742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6FA71-AF1E-4D3E-93E5-C33B747297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9236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899A6-766F-4CC6-AFBD-B72BDBE9F4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078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34D84-C599-404D-9E03-5EDBCABB5C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093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37562-35DB-461F-B3AC-F382CCF273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2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7151F-2F51-4D41-8F6B-8DA111D90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198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903413"/>
            <a:ext cx="4648200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445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553200" cy="762000"/>
          </a:xfrm>
        </p:spPr>
        <p:txBody>
          <a:bodyPr/>
          <a:lstStyle>
            <a:lvl1pPr marL="0" indent="0" algn="ctr">
              <a:buFont typeface="Trebuchet MS" charset="0"/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7ECF746-40A8-4099-89DB-495D39EF58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96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7D222-8259-4463-880A-75E51A3F8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51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FC961-AEBD-4CC9-A616-4FA2618707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3577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59380-024A-445D-98D6-8B438631E5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6520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75C2C-072B-4B50-A1C7-012280A986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1875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B46D7-4749-487A-BCE7-D4BB527710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903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ED614-24C6-43FE-8BE9-C488F409BA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16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E8908-4683-44D9-AD15-CD11813171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1977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92F5C-994C-461D-ACC0-6B1C464062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416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1BC18-1B97-457B-989D-3760E6A064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0113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81CD3-6699-4BFB-84FB-C210AE38D2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720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6096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413" y="6096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DE0C-E42A-49D6-8677-48226B46A8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29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83D47-4A23-412C-B5D3-EFB2C067D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673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41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0F0FF7F5-2EA4-4A60-9FA0-C43A3578C6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0369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680A4-CAF5-42A1-9893-5F2BB08623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74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03927-41DA-4040-B8EC-2F860DB4373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985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5170-0A4F-4A36-84E6-F23A2B65C66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7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49975-9069-4196-8300-FAF6C04AEB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806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CBE4B-6BF1-4B10-9F8F-475EDA45D1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677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A1B03-E9E9-4D6B-81F6-843E6DBC20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6520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83FAF-CC91-4362-925E-5C194A983C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7902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6A103-C59F-4E9B-9D20-A503843B4B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57552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371E9-8D5A-496F-9851-31AC0D1BF2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0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2C4B3-D194-456C-840B-EDFC69A3A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79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6A7E2-696E-4CF2-A985-5975DBD40A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10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8C58E-CADF-41DE-8500-C8F368BCDC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7776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D6F5D-B779-47B5-B32A-FF88C828E2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1505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7C326-7C98-431B-BA95-784A2EB7B8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4604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B528A-1BF5-49AB-B1FA-9A3ADEC7C7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7046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9C73D-6D84-4C4B-A61D-37100951E8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200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AA171-4533-4870-BA0E-DEF27425F2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7241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D4C70-89C3-4F1D-95FA-EF26CCDDDF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78693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9CD92-7842-4DC0-BF8F-AB30593DF3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3736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C0B72-3710-44CA-B5C1-4BCEFA409E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16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693EE-76D0-4533-97DA-3F1BC7300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47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401D1-9BEE-4C9F-BCE1-0D71DE81AA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112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07D04-71B0-4757-AB1D-F133BF1393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7533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8030D-009A-43E6-A8F8-B1B3BB02351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561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F9FCF-7A2D-45C7-9DAC-967521539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4623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2E543-B43D-4696-BC4E-912FBAFAF4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65707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D8BB5-EB04-4396-99E7-71F5ECA0DA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491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26808-1782-4AAF-A490-F1DBF3A8E6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50498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A3CA5-1888-4C76-B49C-59E9CB8FD6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6222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5BDCF-7936-40CC-A2E1-AD66B124CD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702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002A-9F98-4536-9169-520AE834AC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45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4" Type="http://schemas.openxmlformats.org/officeDocument/2006/relationships/image" Target="../media/image22.jpeg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30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45.xml"/><Relationship Id="rId6" Type="http://schemas.openxmlformats.org/officeDocument/2006/relationships/image" Target="NUL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4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8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5" Type="http://schemas.openxmlformats.org/officeDocument/2006/relationships/theme" Target="../theme/theme40.xml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slideLayout" Target="../slideLayouts/slideLayout396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39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theme" Target="../theme/theme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03840B6E-DAC8-49E6-A6C2-1DCC2D02CD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369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369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369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Sun" pitchFamily="2" charset="-122"/>
              </a:defRPr>
            </a:lvl1pPr>
          </a:lstStyle>
          <a:p>
            <a:fld id="{7C6B9DFE-D964-40F0-AECA-9C741E540A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0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6659EC7-4866-46E1-933A-1DF6196546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2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45065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fld id="{3882FFDB-6640-4F2A-AFF9-CE672CD99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C0C0F6F-E555-47E9-B464-50D6490E0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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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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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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DACB9D5F-F0FF-480F-BE76-CC420B9D7B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2" charset="2"/>
        <a:buChar char="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5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5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5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6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6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6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6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7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7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7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5737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  <p:grpSp>
          <p:nvGrpSpPr>
            <p:cNvPr id="5738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  <p:sp>
            <p:nvSpPr>
              <p:cNvPr id="133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eorgia" charset="0"/>
                  <a:ea typeface="ＭＳ Ｐゴシック" charset="0"/>
                </a:endParaRPr>
              </a:p>
            </p:txBody>
          </p:sp>
        </p:grpSp>
      </p:grpSp>
      <p:sp>
        <p:nvSpPr>
          <p:cNvPr id="1331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31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31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B70AA91E-7662-4917-93BB-495BA503C8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5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C5B42FF-E8B5-4D3E-97C2-4DAC6A9AC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</a:lstStyle>
          <a:p>
            <a:endParaRPr lang="en-US" alt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</a:lstStyle>
          <a:p>
            <a:endParaRPr lang="en-US" alt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Osaka" pitchFamily="-84" charset="-128"/>
              </a:defRPr>
            </a:lvl1pPr>
          </a:lstStyle>
          <a:p>
            <a:fld id="{CC571D18-66F0-4B27-98B6-FB4E473B03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5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35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A173750-46E7-4C52-8ABA-D5FDAAB59F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6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1026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839683" name="AutoShape 102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684" name="AutoShape 102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685" name="Freeform 102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686" name="Freeform 103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9687" name="Freeform 103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59427" name="Rectangle 10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9428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690" name="Rectangle 10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39691" name="Rectangle 10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39692" name="Rectangle 10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  <a:latin typeface="Arial" pitchFamily="34" charset="0"/>
              </a:defRPr>
            </a:lvl1pPr>
          </a:lstStyle>
          <a:p>
            <a:fld id="{E0EEA231-E3EF-4F73-AD40-D177EC8E83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5026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5026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5026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fld id="{1F8DB7C5-51A5-4EC7-A17F-4A41A54BEA7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5026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8 w 1722"/>
                <a:gd name="T1" fmla="*/ 49 h 66"/>
                <a:gd name="T2" fmla="*/ 1688 w 1722"/>
                <a:gd name="T3" fmla="*/ 43 h 66"/>
                <a:gd name="T4" fmla="*/ 0 w 1722"/>
                <a:gd name="T5" fmla="*/ 0 h 66"/>
                <a:gd name="T6" fmla="*/ 0 w 1722"/>
                <a:gd name="T7" fmla="*/ 33 h 66"/>
                <a:gd name="T8" fmla="*/ 1688 w 1722"/>
                <a:gd name="T9" fmla="*/ 49 h 66"/>
                <a:gd name="T10" fmla="*/ 1688 w 1722"/>
                <a:gd name="T11" fmla="*/ 4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8 w 975"/>
                <a:gd name="T1" fmla="*/ 48 h 101"/>
                <a:gd name="T2" fmla="*/ 95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8 w 975"/>
                <a:gd name="T9" fmla="*/ 48 h 101"/>
                <a:gd name="T10" fmla="*/ 95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3358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7 w 2141"/>
                <a:gd name="T7" fmla="*/ 0 h 198"/>
                <a:gd name="T8" fmla="*/ 210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1 w 2517"/>
                <a:gd name="T1" fmla="*/ 276 h 276"/>
                <a:gd name="T2" fmla="*/ 2466 w 2517"/>
                <a:gd name="T3" fmla="*/ 204 h 276"/>
                <a:gd name="T4" fmla="*/ 2209 w 2517"/>
                <a:gd name="T5" fmla="*/ 0 h 276"/>
                <a:gd name="T6" fmla="*/ 0 w 2517"/>
                <a:gd name="T7" fmla="*/ 276 h 276"/>
                <a:gd name="T8" fmla="*/ 2131 w 2517"/>
                <a:gd name="T9" fmla="*/ 276 h 276"/>
                <a:gd name="T10" fmla="*/ 213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2 w 729"/>
                <a:gd name="T7" fmla="*/ 240 h 240"/>
                <a:gd name="T8" fmla="*/ 71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2 w 729"/>
                <a:gd name="T1" fmla="*/ 318 h 318"/>
                <a:gd name="T2" fmla="*/ 71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2 w 729"/>
                <a:gd name="T9" fmla="*/ 318 h 318"/>
                <a:gd name="T10" fmla="*/ 71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8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9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9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59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eorgia" charset="0"/>
                <a:ea typeface="ＭＳ Ｐゴシック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-110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359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-110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-110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9E1A99B-5221-4745-B1DD-A50BCC685FB6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386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6" r:id="rId1"/>
    <p:sldLayoutId id="214748462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7FCEC4A-0619-534F-AB0C-4C4D1986DF16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  <p:sldLayoutId id="2147484681" r:id="rId12"/>
    <p:sldLayoutId id="214748468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32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57E102D-22DD-1D46-AD30-4413910A1DE9}" type="datetimeFigureOut">
              <a:rPr lang="en-SG"/>
              <a:pPr>
                <a:defRPr/>
              </a:pPr>
              <a:t>7/3/25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5CBF4B1-D718-7A40-BA3C-4437E36F021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17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D013C9A-F618-244F-8699-EB402E9C8B54}" type="slidenum">
              <a:rPr lang="en-US">
                <a:solidFill>
                  <a:srgbClr val="000000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D013C9A-F618-244F-8699-EB402E9C8B54}" type="slidenum">
              <a:rPr lang="en-US">
                <a:solidFill>
                  <a:srgbClr val="000000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D013C9A-F618-244F-8699-EB402E9C8B54}" type="slidenum">
              <a:rPr lang="en-US">
                <a:solidFill>
                  <a:srgbClr val="000000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49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93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93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93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F3E710A3-5D4F-48E3-AE2F-05E44D3800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MS PGothic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charset="0"/>
        <a:buChar char="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charset="0"/>
        <a:buChar char="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charset="0"/>
        <a:buChar char="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charset="0"/>
        <a:buChar char="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eaLnBrk="1" hangingPunct="1">
              <a:defRPr/>
            </a:pPr>
            <a:fld id="{F3E0B065-6F85-1942-B475-8BA0555833B7}" type="slidenum">
              <a:rPr lang="en-GB">
                <a:latin typeface="Times New Roman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GB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8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177" name="Rectangle 117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1181" name="Rectangle 1181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" name="Rectangle 117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0" name="Rectangle 1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1" name="Rectangle 11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C18467DB-F032-6C4C-9D10-6BBA7328B3B5}" type="slidenum">
              <a:rPr lang="en-US">
                <a:solidFill>
                  <a:srgbClr val="FFFFFF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11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177" name="Rectangle 117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1181" name="Rectangle 1181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" name="Rectangle 117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0" name="Rectangle 11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1" name="Rectangle 11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C18467DB-F032-6C4C-9D10-6BBA7328B3B5}" type="slidenum">
              <a:rPr lang="en-US">
                <a:solidFill>
                  <a:srgbClr val="FFFFFF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288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2 w 1722"/>
                <a:gd name="T1" fmla="*/ 56 h 66"/>
                <a:gd name="T2" fmla="*/ 1702 w 1722"/>
                <a:gd name="T3" fmla="*/ 50 h 66"/>
                <a:gd name="T4" fmla="*/ 0 w 1722"/>
                <a:gd name="T5" fmla="*/ 0 h 66"/>
                <a:gd name="T6" fmla="*/ 0 w 1722"/>
                <a:gd name="T7" fmla="*/ 38 h 66"/>
                <a:gd name="T8" fmla="*/ 1702 w 1722"/>
                <a:gd name="T9" fmla="*/ 56 h 66"/>
                <a:gd name="T10" fmla="*/ 1702 w 1722"/>
                <a:gd name="T11" fmla="*/ 5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5 w 975"/>
                <a:gd name="T1" fmla="*/ 48 h 101"/>
                <a:gd name="T2" fmla="*/ 96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5 w 975"/>
                <a:gd name="T9" fmla="*/ 48 h 101"/>
                <a:gd name="T10" fmla="*/ 96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1 w 2141"/>
                <a:gd name="T7" fmla="*/ 0 h 198"/>
                <a:gd name="T8" fmla="*/ 212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2 w 2517"/>
                <a:gd name="T1" fmla="*/ 276 h 276"/>
                <a:gd name="T2" fmla="*/ 2487 w 2517"/>
                <a:gd name="T3" fmla="*/ 204 h 276"/>
                <a:gd name="T4" fmla="*/ 2230 w 2517"/>
                <a:gd name="T5" fmla="*/ 0 h 276"/>
                <a:gd name="T6" fmla="*/ 0 w 2517"/>
                <a:gd name="T7" fmla="*/ 276 h 276"/>
                <a:gd name="T8" fmla="*/ 2152 w 2517"/>
                <a:gd name="T9" fmla="*/ 276 h 276"/>
                <a:gd name="T10" fmla="*/ 215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9 w 729"/>
                <a:gd name="T7" fmla="*/ 240 h 240"/>
                <a:gd name="T8" fmla="*/ 71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9 w 729"/>
                <a:gd name="T1" fmla="*/ 318 h 318"/>
                <a:gd name="T2" fmla="*/ 71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9 w 729"/>
                <a:gd name="T9" fmla="*/ 318 h 318"/>
                <a:gd name="T10" fmla="*/ 71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pitchFamily="22" charset="0"/>
                <a:ea typeface="MS PGothic" charset="-128"/>
              </a:endParaRPr>
            </a:p>
          </p:txBody>
        </p:sp>
        <p:grpSp>
          <p:nvGrpSpPr>
            <p:cNvPr id="721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22" charset="0"/>
                  <a:ea typeface="MS PGothic" charset="-128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pitchFamily="22" charset="0"/>
                  <a:ea typeface="MS PGothic" charset="-128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715F35E3-3944-4197-B372-907433AD6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9330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09" charset="-128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34" charset="-128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Geneva" charset="0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3080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ea typeface="MS PGothic" charset="-128"/>
              </a:endParaRPr>
            </a:p>
          </p:txBody>
        </p:sp>
      </p:grpSp>
      <p:sp>
        <p:nvSpPr>
          <p:cNvPr id="2426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0" tIns="46031" rIns="92060" bIns="460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26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26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FFFFFF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D9E51A08-67DD-4F2D-ABF2-EAB13F5B6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26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2751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  <a:ea typeface="ＭＳ Ｐゴシック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  <a:ea typeface="ＭＳ Ｐゴシック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  <a:ea typeface="ＭＳ Ｐゴシック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  <a:ea typeface="ＭＳ Ｐゴシック" pitchFamily="34" charset="-128"/>
          <a:cs typeface="ＭＳ Ｐゴシック" pitchFamily="-105" charset="-128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5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ＭＳ Ｐゴシック" pitchFamily="34" charset="-128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Geneva" charset="0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2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2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2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3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  <p:sp>
            <p:nvSpPr>
              <p:cNvPr id="114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-128" charset="-52"/>
                  <a:ea typeface="+mn-ea"/>
                </a:endParaRPr>
              </a:p>
            </p:txBody>
          </p:sp>
        </p:grpSp>
      </p:grpSp>
      <p:sp>
        <p:nvSpPr>
          <p:cNvPr id="114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14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14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652E10C4-AB40-4F8A-BBB7-564B258EF526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  <p:sp>
        <p:nvSpPr>
          <p:cNvPr id="114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5085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  <p:sldLayoutId id="21474849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8" charset="-52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D013C9A-F618-244F-8699-EB402E9C8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7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487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87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87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87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56076A4-5998-48DF-9644-80E9BF1832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£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¤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¥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pitchFamily="2" charset="2"/>
        <a:buChar char="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53A75BF-C909-7C4B-AB75-8FBE4B19D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6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  <p:sldLayoutId id="2147485070" r:id="rId12"/>
    <p:sldLayoutId id="2147485071" r:id="rId13"/>
    <p:sldLayoutId id="21474850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E7F74C9-9B7A-0E46-A8B1-F002EABB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4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8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1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04371A-D74E-43B4-9799-EE92FF29D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67876F-1166-4AEE-9C7D-B54A88148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9BB98-C324-41D2-98E2-CB36162D8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1417BFA-5B0B-45B9-BB23-31351B0FC7E0}" type="datetimeFigureOut">
              <a:rPr lang="en-US"/>
              <a:pPr>
                <a:defRPr/>
              </a:pPr>
              <a:t>3/7/25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4313-2EDB-43CC-B3E2-010223A1C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9807-C416-4291-9E57-09CB2C1A7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8349128-9679-4DF3-BA96-71F7F66A5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B86E4DB-D816-404F-AFDB-436656DEF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  <p:sldLayoutId id="2147485136" r:id="rId12"/>
    <p:sldLayoutId id="21474851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12698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48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12698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84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38100" dist="12698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8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38100" dist="12698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8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38100" dist="12698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87B428A1-DE99-4D8F-8461-FD0E2AA269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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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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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itchFamily="2" charset="2"/>
        <a:buChar char="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80"/>
        </a:buClr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60960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44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44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44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44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fld id="{BA298264-B5CC-4E92-9018-4B4AB0B491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4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pitchFamily="34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41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1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1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1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3F37D99-D9BD-4000-A583-1A740DE0ED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8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394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MS Pゴシック" pitchFamily="-92" charset="-128"/>
              </a:defRPr>
            </a:lvl1pPr>
          </a:lstStyle>
          <a:p>
            <a:endParaRPr lang="en-US" altLang="zh-CN"/>
          </a:p>
        </p:txBody>
      </p:sp>
      <p:sp>
        <p:nvSpPr>
          <p:cNvPr id="2394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Verdana" pitchFamily="34" charset="0"/>
                <a:ea typeface="MS Pゴシック" pitchFamily="-92" charset="-128"/>
              </a:defRPr>
            </a:lvl1pPr>
          </a:lstStyle>
          <a:p>
            <a:endParaRPr lang="en-US" altLang="zh-CN"/>
          </a:p>
        </p:txBody>
      </p:sp>
      <p:sp>
        <p:nvSpPr>
          <p:cNvPr id="2394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Verdana" pitchFamily="34" charset="0"/>
                <a:ea typeface="MS Pゴシック" pitchFamily="-92" charset="-128"/>
              </a:defRPr>
            </a:lvl1pPr>
          </a:lstStyle>
          <a:p>
            <a:fld id="{DA5C1382-607F-423A-8B80-AC721A58EA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380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380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38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fld id="{FDD8C674-CF80-4498-A6B8-00F50D9A04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3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0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7.xml"/><Relationship Id="rId6" Type="http://schemas.openxmlformats.org/officeDocument/2006/relationships/image" Target="../media/image51.png"/><Relationship Id="rId5" Type="http://schemas.openxmlformats.org/officeDocument/2006/relationships/hyperlink" Target="http://www.abc.ca.gov/images/chainedbean.gif" TargetMode="Externa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56.jpeg"/><Relationship Id="rId4" Type="http://schemas.openxmlformats.org/officeDocument/2006/relationships/image" Target="../media/image8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8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9.xml"/><Relationship Id="rId1" Type="http://schemas.openxmlformats.org/officeDocument/2006/relationships/themeOverride" Target="../theme/themeOverride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0.xml"/><Relationship Id="rId1" Type="http://schemas.openxmlformats.org/officeDocument/2006/relationships/themeOverride" Target="../theme/themeOverr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0.xml"/><Relationship Id="rId1" Type="http://schemas.openxmlformats.org/officeDocument/2006/relationships/themeOverride" Target="../theme/themeOverride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7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slideLayout" Target="../slideLayouts/slideLayout399.xml"/><Relationship Id="rId1" Type="http://schemas.openxmlformats.org/officeDocument/2006/relationships/themeOverride" Target="../theme/themeOverride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7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7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09.xml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3E7D590-8CAE-3849-935B-FB7CF1C3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7" y="1916832"/>
            <a:ext cx="66929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1916832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8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要吸引人</a:t>
            </a:r>
            <a:endParaRPr lang="en-US" sz="8800" b="1" dirty="0">
              <a:effectLst>
                <a:glow rad="127000">
                  <a:schemeClr val="tx1"/>
                </a:glo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5949280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rPr>
              <a:t>Rick Griffith </a:t>
            </a:r>
            <a:r>
              <a:rPr kumimoji="0" lang="zh-SG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rPr>
              <a:t>博士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rPr>
              <a:t> • Crossroads International Church Singapore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73868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1700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7F7F7"/>
                </a:solidFill>
              </a:rPr>
              <a:t>秋季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</a:rPr>
              <a:t> 49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7F7F7"/>
                </a:solidFill>
              </a:rPr>
              <a:t>理事会</a:t>
            </a:r>
            <a:endParaRPr lang="en-US" sz="1600">
              <a:solidFill>
                <a:srgbClr val="F7F7F7"/>
              </a:solidFill>
              <a:latin typeface="Arial Narrow" pitchFamily="34" charset="0"/>
            </a:endParaRPr>
          </a:p>
        </p:txBody>
      </p:sp>
      <p:sp>
        <p:nvSpPr>
          <p:cNvPr id="541701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7F7F7"/>
                </a:solidFill>
              </a:rPr>
              <a:t>五月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</a:rPr>
              <a:t> 57-</a:t>
            </a:r>
            <a:br>
              <a:rPr lang="en-US" altLang="ja-JP" sz="1200">
                <a:solidFill>
                  <a:srgbClr val="F7F7F7"/>
                </a:solidFill>
                <a:latin typeface="Arial Narrow" pitchFamily="34" charset="0"/>
              </a:rPr>
            </a:br>
            <a:r>
              <a:rPr lang="en-US" altLang="en-US" sz="1200">
                <a:solidFill>
                  <a:srgbClr val="F7F7F7"/>
                </a:solidFill>
              </a:rPr>
              <a:t>八月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</a:rPr>
              <a:t> 59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7F7F7"/>
                </a:solidFill>
              </a:rPr>
              <a:t>试验</a:t>
            </a:r>
            <a:endParaRPr lang="en-US" sz="1800">
              <a:solidFill>
                <a:srgbClr val="F7F7F7"/>
              </a:solidFill>
              <a:latin typeface="Arial Narrow" pitchFamily="34" charset="0"/>
            </a:endParaRPr>
          </a:p>
        </p:txBody>
      </p:sp>
      <p:sp>
        <p:nvSpPr>
          <p:cNvPr id="541702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SG" sz="2400">
              <a:solidFill>
                <a:srgbClr val="2C1102"/>
              </a:solidFill>
              <a:latin typeface="Comic Sans MS" pitchFamily="66" charset="0"/>
            </a:endParaRPr>
          </a:p>
        </p:txBody>
      </p:sp>
      <p:sp>
        <p:nvSpPr>
          <p:cNvPr id="541703" name="Text Box 20"/>
          <p:cNvSpPr txBox="1">
            <a:spLocks noChangeArrowheads="1"/>
          </p:cNvSpPr>
          <p:nvPr/>
        </p:nvSpPr>
        <p:spPr bwMode="auto">
          <a:xfrm>
            <a:off x="8458200" y="2311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7F7F7"/>
                </a:solidFill>
              </a:rPr>
              <a:t>春季</a:t>
            </a:r>
            <a:r>
              <a:rPr lang="en-US" altLang="ja-JP" sz="1400" dirty="0">
                <a:solidFill>
                  <a:srgbClr val="F7F7F7"/>
                </a:solidFill>
                <a:latin typeface="Arial Narrow" pitchFamily="34" charset="0"/>
              </a:rPr>
              <a:t>68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MS PGothic" pitchFamily="34" charset="-128"/>
              </a:rPr>
              <a:t>教会扩</a:t>
            </a:r>
            <a:r>
              <a:rPr lang="zh-CN" altLang="en-US" sz="1600" dirty="0">
                <a:solidFill>
                  <a:srgbClr val="FFFFFF"/>
                </a:solidFill>
                <a:latin typeface="MS PGothic" pitchFamily="34" charset="-128"/>
              </a:rPr>
              <a:t>长</a:t>
            </a:r>
            <a:endParaRPr lang="en-US" sz="1800" dirty="0">
              <a:solidFill>
                <a:srgbClr val="FFFFFF"/>
              </a:solidFill>
              <a:latin typeface="MS PGothic" pitchFamily="34" charset="-128"/>
            </a:endParaRPr>
          </a:p>
        </p:txBody>
      </p:sp>
      <p:sp>
        <p:nvSpPr>
          <p:cNvPr id="541704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Narrow" pitchFamily="34" charset="0"/>
              </a:rPr>
              <a:t>35           48          49          50          52  53          57        60             62              67           68     95</a:t>
            </a:r>
          </a:p>
        </p:txBody>
      </p:sp>
      <p:sp>
        <p:nvSpPr>
          <p:cNvPr id="541705" name="Text Box 7"/>
          <p:cNvSpPr txBox="1">
            <a:spLocks noChangeArrowheads="1"/>
          </p:cNvSpPr>
          <p:nvPr/>
        </p:nvSpPr>
        <p:spPr bwMode="auto">
          <a:xfrm>
            <a:off x="914400" y="2133600"/>
            <a:ext cx="990600" cy="1219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rgbClr val="000000"/>
                </a:solidFill>
              </a:rPr>
              <a:t>四月</a:t>
            </a:r>
            <a:r>
              <a:rPr lang="en-US" altLang="ja-JP" sz="1200" dirty="0">
                <a:solidFill>
                  <a:srgbClr val="000000"/>
                </a:solidFill>
                <a:latin typeface="Arial Narrow" pitchFamily="34" charset="0"/>
              </a:rPr>
              <a:t>  48-</a:t>
            </a:r>
            <a:br>
              <a:rPr lang="en-US" altLang="ja-JP" sz="1200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</a:rPr>
              <a:t>九月</a:t>
            </a:r>
            <a:r>
              <a:rPr lang="en-US" altLang="ja-JP" sz="1200" dirty="0">
                <a:solidFill>
                  <a:srgbClr val="000000"/>
                </a:solidFill>
                <a:latin typeface="Arial Narrow" pitchFamily="34" charset="0"/>
              </a:rPr>
              <a:t> 49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1</a:t>
            </a:r>
            <a:br>
              <a:rPr lang="en-US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加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拉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太</a:t>
            </a:r>
            <a:endParaRPr lang="en-US" altLang="ja-JP" sz="18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900" dirty="0">
              <a:solidFill>
                <a:srgbClr val="2C1102"/>
              </a:solidFill>
              <a:latin typeface="Arial Narrow" pitchFamily="34" charset="0"/>
            </a:endParaRPr>
          </a:p>
        </p:txBody>
      </p:sp>
      <p:sp>
        <p:nvSpPr>
          <p:cNvPr id="541706" name="Text Box 9"/>
          <p:cNvSpPr txBox="1">
            <a:spLocks noChangeArrowheads="1"/>
          </p:cNvSpPr>
          <p:nvPr/>
        </p:nvSpPr>
        <p:spPr bwMode="auto">
          <a:xfrm>
            <a:off x="3733800" y="2106613"/>
            <a:ext cx="1000125" cy="124618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rgbClr val="000404"/>
                </a:solidFill>
              </a:rPr>
              <a:t>春季</a:t>
            </a:r>
            <a:r>
              <a:rPr lang="en-US" altLang="ja-JP" sz="1200" dirty="0">
                <a:solidFill>
                  <a:srgbClr val="000404"/>
                </a:solidFill>
                <a:latin typeface="Arial Narrow" pitchFamily="34" charset="0"/>
              </a:rPr>
              <a:t>  53-</a:t>
            </a:r>
            <a:br>
              <a:rPr lang="en-US" altLang="ja-JP" sz="1200" dirty="0">
                <a:solidFill>
                  <a:srgbClr val="000404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rgbClr val="000404"/>
                </a:solidFill>
              </a:rPr>
              <a:t>五月</a:t>
            </a:r>
            <a:r>
              <a:rPr lang="en-US" altLang="ja-JP" sz="1200" dirty="0">
                <a:solidFill>
                  <a:srgbClr val="000404"/>
                </a:solidFill>
                <a:latin typeface="Arial Narrow" pitchFamily="34" charset="0"/>
              </a:rPr>
              <a:t> 57</a:t>
            </a:r>
          </a:p>
          <a:p>
            <a:pPr algn="ctr" eaLnBrk="1" hangingPunct="1"/>
            <a:r>
              <a:rPr lang="en-US" dirty="0">
                <a:solidFill>
                  <a:srgbClr val="000404"/>
                </a:solidFill>
                <a:latin typeface="Arial Narrow" pitchFamily="34" charset="0"/>
              </a:rPr>
              <a:t>3</a:t>
            </a:r>
            <a:br>
              <a:rPr lang="en-US" dirty="0">
                <a:solidFill>
                  <a:srgbClr val="2C1102"/>
                </a:solidFill>
                <a:latin typeface="Arial Narrow" pitchFamily="34" charset="0"/>
              </a:rPr>
            </a:br>
            <a:r>
              <a:rPr lang="en-US" altLang="en-US" sz="1800" dirty="0">
                <a:solidFill>
                  <a:srgbClr val="000404"/>
                </a:solidFill>
              </a:rPr>
              <a:t>亚洲</a:t>
            </a:r>
            <a:endParaRPr lang="en-US" altLang="ja-JP" sz="1800" dirty="0">
              <a:solidFill>
                <a:srgbClr val="000404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000" dirty="0">
              <a:solidFill>
                <a:srgbClr val="2C1102"/>
              </a:solidFill>
              <a:latin typeface="Arial Narrow" pitchFamily="34" charset="0"/>
            </a:endParaRPr>
          </a:p>
        </p:txBody>
      </p:sp>
      <p:sp>
        <p:nvSpPr>
          <p:cNvPr id="541707" name="Text Box 10"/>
          <p:cNvSpPr txBox="1">
            <a:spLocks noChangeArrowheads="1"/>
          </p:cNvSpPr>
          <p:nvPr/>
        </p:nvSpPr>
        <p:spPr bwMode="auto">
          <a:xfrm>
            <a:off x="5334000" y="2119313"/>
            <a:ext cx="1066800" cy="12160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00">
                <a:solidFill>
                  <a:srgbClr val="FFFFFF"/>
                </a:solidFill>
              </a:rPr>
              <a:t>二月</a:t>
            </a:r>
            <a:r>
              <a:rPr lang="en-US" altLang="ja-JP" sz="1100">
                <a:solidFill>
                  <a:srgbClr val="FFFFFF"/>
                </a:solidFill>
                <a:latin typeface="Arial Narrow" pitchFamily="34" charset="0"/>
              </a:rPr>
              <a:t> 60-</a:t>
            </a:r>
            <a:br>
              <a:rPr lang="en-US" altLang="ja-JP" sz="11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altLang="en-US" sz="1100">
                <a:solidFill>
                  <a:srgbClr val="FFFFFF"/>
                </a:solidFill>
              </a:rPr>
              <a:t>三月</a:t>
            </a:r>
            <a:r>
              <a:rPr lang="en-US" altLang="ja-JP" sz="1100">
                <a:solidFill>
                  <a:srgbClr val="FFFFFF"/>
                </a:solidFill>
                <a:latin typeface="Arial Narrow" pitchFamily="34" charset="0"/>
              </a:rPr>
              <a:t> 62</a:t>
            </a:r>
          </a:p>
          <a:p>
            <a:pPr algn="ctr" eaLnBrk="1" hangingPunct="1"/>
            <a:r>
              <a:rPr lang="en-US">
                <a:solidFill>
                  <a:srgbClr val="FFFFFF"/>
                </a:solidFill>
                <a:latin typeface="Arial Narrow" pitchFamily="34" charset="0"/>
              </a:rPr>
              <a:t>1</a:t>
            </a:r>
            <a:br>
              <a:rPr lang="en-US">
                <a:solidFill>
                  <a:srgbClr val="FFFFFF"/>
                </a:solidFill>
                <a:latin typeface="Arial Narrow" pitchFamily="34" charset="0"/>
              </a:rPr>
            </a:br>
            <a:r>
              <a:rPr lang="en-US" altLang="en-US" sz="1800">
                <a:solidFill>
                  <a:srgbClr val="FFFFFF"/>
                </a:solidFill>
              </a:rPr>
              <a:t>罗马</a:t>
            </a:r>
            <a:endParaRPr lang="en-US" altLang="ja-JP" sz="1800">
              <a:solidFill>
                <a:srgbClr val="FFFFFF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61838" name="Text Box 11"/>
          <p:cNvSpPr txBox="1">
            <a:spLocks noChangeArrowheads="1"/>
          </p:cNvSpPr>
          <p:nvPr/>
        </p:nvSpPr>
        <p:spPr bwMode="auto">
          <a:xfrm>
            <a:off x="7315200" y="2089150"/>
            <a:ext cx="1066800" cy="124618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秋季</a:t>
            </a:r>
            <a:r>
              <a:rPr lang="en-US" altLang="ja-JP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67-</a:t>
            </a:r>
            <a:br>
              <a:rPr lang="en-US" altLang="ja-JP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</a:br>
            <a:r>
              <a:rPr lang="en-US" alt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春季</a:t>
            </a:r>
            <a:r>
              <a:rPr lang="en-US" altLang="ja-JP" sz="1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68</a:t>
            </a:r>
          </a:p>
          <a:p>
            <a:pPr algn="ctr" eaLnBrk="1" hangingPunct="1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2</a:t>
            </a:r>
            <a:b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</a:br>
            <a:r>
              <a:rPr lang="en-US" alt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罗马</a:t>
            </a:r>
            <a:endParaRPr lang="en-US" altLang="ja-JP" sz="18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Narrow" pitchFamily="34" charset="0"/>
            </a:endParaRPr>
          </a:p>
        </p:txBody>
      </p:sp>
      <p:sp>
        <p:nvSpPr>
          <p:cNvPr id="541709" name="Text Box 17"/>
          <p:cNvSpPr txBox="1">
            <a:spLocks noChangeArrowheads="1"/>
          </p:cNvSpPr>
          <p:nvPr/>
        </p:nvSpPr>
        <p:spPr bwMode="auto">
          <a:xfrm>
            <a:off x="-76200" y="2324100"/>
            <a:ext cx="990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F7F7F7"/>
                </a:solidFill>
                <a:latin typeface="Arial Narrow" pitchFamily="34" charset="0"/>
              </a:rPr>
              <a:t>35</a:t>
            </a:r>
            <a:r>
              <a:rPr lang="en-US" altLang="ja-JP" sz="1200">
                <a:solidFill>
                  <a:srgbClr val="F7F7F7"/>
                </a:solidFill>
                <a:latin typeface="Arial Narrow" pitchFamily="34" charset="0"/>
              </a:rPr>
              <a:t>-37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7F7F7"/>
                </a:solidFill>
              </a:rPr>
              <a:t>大</a:t>
            </a:r>
            <a:r>
              <a:rPr lang="en-US" sz="1600">
                <a:solidFill>
                  <a:srgbClr val="F7F7F7"/>
                </a:solidFill>
              </a:rPr>
              <a:t> </a:t>
            </a:r>
            <a:r>
              <a:rPr lang="en-US" altLang="en-US" sz="1600">
                <a:solidFill>
                  <a:srgbClr val="F7F7F7"/>
                </a:solidFill>
              </a:rPr>
              <a:t>马</a:t>
            </a:r>
            <a:r>
              <a:rPr lang="en-US" sz="1600">
                <a:solidFill>
                  <a:srgbClr val="F7F7F7"/>
                </a:solidFill>
              </a:rPr>
              <a:t> </a:t>
            </a:r>
            <a:r>
              <a:rPr lang="en-US" altLang="en-US" sz="1600">
                <a:solidFill>
                  <a:srgbClr val="F7F7F7"/>
                </a:solidFill>
              </a:rPr>
              <a:t>色</a:t>
            </a:r>
            <a:br>
              <a:rPr lang="en-US" altLang="ja-JP" sz="1600">
                <a:solidFill>
                  <a:srgbClr val="F7F7F7"/>
                </a:solidFill>
                <a:latin typeface="Arial Narrow" pitchFamily="34" charset="0"/>
              </a:rPr>
            </a:br>
            <a:r>
              <a:rPr lang="en-US" altLang="en-US" sz="1600">
                <a:solidFill>
                  <a:srgbClr val="F7F7F7"/>
                </a:solidFill>
              </a:rPr>
              <a:t>安</a:t>
            </a:r>
            <a:r>
              <a:rPr lang="en-US" altLang="ja-JP" sz="1600">
                <a:solidFill>
                  <a:srgbClr val="F7F7F7"/>
                </a:solidFill>
              </a:rPr>
              <a:t> </a:t>
            </a:r>
            <a:r>
              <a:rPr lang="en-US" altLang="en-US" sz="1600">
                <a:solidFill>
                  <a:srgbClr val="F7F7F7"/>
                </a:solidFill>
              </a:rPr>
              <a:t>提</a:t>
            </a:r>
            <a:r>
              <a:rPr lang="en-US" altLang="ja-JP" sz="1600">
                <a:solidFill>
                  <a:srgbClr val="F7F7F7"/>
                </a:solidFill>
              </a:rPr>
              <a:t> </a:t>
            </a:r>
            <a:r>
              <a:rPr lang="en-US" altLang="en-US" sz="1600">
                <a:solidFill>
                  <a:srgbClr val="F7F7F7"/>
                </a:solidFill>
              </a:rPr>
              <a:t>阿</a:t>
            </a:r>
            <a:r>
              <a:rPr lang="en-US" altLang="ja-JP" sz="1600">
                <a:solidFill>
                  <a:srgbClr val="F7F7F7"/>
                </a:solidFill>
              </a:rPr>
              <a:t> </a:t>
            </a:r>
            <a:endParaRPr lang="en-US" sz="1600">
              <a:solidFill>
                <a:srgbClr val="F7F7F7"/>
              </a:solidFill>
              <a:latin typeface="Arial Narrow" pitchFamily="34" charset="0"/>
            </a:endParaRPr>
          </a:p>
        </p:txBody>
      </p:sp>
      <p:sp>
        <p:nvSpPr>
          <p:cNvPr id="54171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FFFF"/>
                </a:solidFill>
                <a:cs typeface="Arial" pitchFamily="34" charset="0"/>
              </a:rPr>
              <a:t>38</a:t>
            </a:r>
            <a:br>
              <a:rPr lang="en-US" sz="2000">
                <a:solidFill>
                  <a:srgbClr val="FFFFFF"/>
                </a:solidFill>
                <a:cs typeface="Arial" pitchFamily="34" charset="0"/>
              </a:rPr>
            </a:br>
            <a:r>
              <a:rPr lang="en-US" sz="2000">
                <a:solidFill>
                  <a:srgbClr val="FFFFFF"/>
                </a:solidFill>
                <a:cs typeface="Arial" pitchFamily="34" charset="0"/>
              </a:rPr>
              <a:t>124</a:t>
            </a:r>
            <a:br>
              <a:rPr lang="en-US" sz="2000">
                <a:solidFill>
                  <a:srgbClr val="FFFFFF"/>
                </a:solidFill>
                <a:cs typeface="Arial" pitchFamily="34" charset="0"/>
              </a:rPr>
            </a:br>
            <a:r>
              <a:rPr lang="en-US" sz="2000">
                <a:solidFill>
                  <a:srgbClr val="FFFFFF"/>
                </a:solidFill>
                <a:cs typeface="Arial" pitchFamily="34" charset="0"/>
              </a:rPr>
              <a:t>39-41</a:t>
            </a:r>
          </a:p>
        </p:txBody>
      </p:sp>
      <p:sp>
        <p:nvSpPr>
          <p:cNvPr id="541711" name="Text Box 9"/>
          <p:cNvSpPr txBox="1">
            <a:spLocks noChangeArrowheads="1"/>
          </p:cNvSpPr>
          <p:nvPr/>
        </p:nvSpPr>
        <p:spPr bwMode="auto">
          <a:xfrm>
            <a:off x="6324600" y="2119313"/>
            <a:ext cx="990600" cy="12160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00">
                <a:solidFill>
                  <a:srgbClr val="000000"/>
                </a:solidFill>
              </a:rPr>
              <a:t>春季</a:t>
            </a:r>
            <a:r>
              <a:rPr lang="en-US" altLang="ja-JP" sz="1100">
                <a:solidFill>
                  <a:srgbClr val="000000"/>
                </a:solidFill>
                <a:latin typeface="Arial Narrow" pitchFamily="34" charset="0"/>
              </a:rPr>
              <a:t>  62-</a:t>
            </a:r>
            <a:br>
              <a:rPr lang="en-US" altLang="ja-JP" sz="110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100">
                <a:solidFill>
                  <a:srgbClr val="000000"/>
                </a:solidFill>
              </a:rPr>
              <a:t>秋季</a:t>
            </a:r>
            <a:r>
              <a:rPr lang="en-US" altLang="ja-JP" sz="1100">
                <a:solidFill>
                  <a:srgbClr val="000000"/>
                </a:solidFill>
                <a:latin typeface="Arial Narrow" pitchFamily="34" charset="0"/>
              </a:rPr>
              <a:t>  67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  <a:latin typeface="Arial Narrow" pitchFamily="34" charset="0"/>
              </a:rPr>
              <a:t>4</a:t>
            </a:r>
            <a:br>
              <a:rPr lang="en-US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800">
                <a:solidFill>
                  <a:srgbClr val="000000"/>
                </a:solidFill>
              </a:rPr>
              <a:t>西班牙</a:t>
            </a:r>
            <a:endParaRPr lang="en-US" altLang="ja-JP" sz="1800">
              <a:solidFill>
                <a:srgbClr val="00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000">
              <a:solidFill>
                <a:srgbClr val="2C1102"/>
              </a:solidFill>
              <a:latin typeface="Arial Narrow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193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FFFF"/>
                </a:solidFill>
                <a:latin typeface="Kaiti SC" charset="-122"/>
                <a:ea typeface="Kaiti SC" charset="-122"/>
                <a:cs typeface="Kaiti SC" charset="-122"/>
              </a:rPr>
              <a:t>新约</a:t>
            </a:r>
            <a:r>
              <a:rPr lang="zh-CN" altLang="en-US" sz="4000" b="1" dirty="0">
                <a:solidFill>
                  <a:srgbClr val="FFFFFF"/>
                </a:solidFill>
                <a:latin typeface="Kaiti SC" charset="-122"/>
                <a:ea typeface="Kaiti SC" charset="-122"/>
                <a:cs typeface="Kaiti SC" charset="-122"/>
              </a:rPr>
              <a:t>综览</a:t>
            </a:r>
            <a:r>
              <a:rPr lang="en-US" altLang="ja-JP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 SC" charset="-122"/>
                <a:ea typeface="Kaiti SC" charset="-122"/>
                <a:cs typeface="Kaiti SC" charset="-122"/>
              </a:rPr>
              <a:t>(</a:t>
            </a:r>
            <a:r>
              <a:rPr lang="zh-CN" altLang="en-US" sz="4000" b="1" dirty="0">
                <a:solidFill>
                  <a:srgbClr val="FFFFFF"/>
                </a:solidFill>
                <a:latin typeface="Kaiti SC" charset="-122"/>
                <a:ea typeface="Kaiti SC" charset="-122"/>
                <a:cs typeface="Kaiti SC" charset="-122"/>
              </a:rPr>
              <a:t>书卷＋关键字</a:t>
            </a:r>
            <a:r>
              <a:rPr lang="en-US" altLang="zh-CN" sz="4000" b="1" dirty="0">
                <a:solidFill>
                  <a:srgbClr val="FFFFFF"/>
                </a:solidFill>
                <a:latin typeface="Kaiti SC" charset="-122"/>
                <a:ea typeface="Kaiti SC" charset="-122"/>
                <a:cs typeface="Kaiti SC" charset="-122"/>
              </a:rPr>
              <a:t>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2667000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福音书以及使徒行传</a:t>
            </a:r>
            <a:r>
              <a:rPr lang="en-US" altLang="ja-JP" sz="1800" dirty="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en-US" sz="1600" dirty="0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61847" name="Text Box 20"/>
          <p:cNvSpPr txBox="1">
            <a:spLocks noChangeArrowheads="1"/>
          </p:cNvSpPr>
          <p:nvPr/>
        </p:nvSpPr>
        <p:spPr bwMode="auto">
          <a:xfrm>
            <a:off x="6477000" y="6553200"/>
            <a:ext cx="2447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sz="1100">
                <a:solidFill>
                  <a:srgbClr val="FFFFFF"/>
                </a:solidFill>
                <a:latin typeface="MS Gothic" pitchFamily="49" charset="-128"/>
                <a:ea typeface="MS Gothic" pitchFamily="49" charset="-128"/>
              </a:rPr>
              <a:t>书卷＋关键字</a:t>
            </a:r>
            <a:endParaRPr lang="en-US" sz="11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41717" name="Text Box 7"/>
          <p:cNvSpPr txBox="1">
            <a:spLocks noChangeArrowheads="1"/>
          </p:cNvSpPr>
          <p:nvPr/>
        </p:nvSpPr>
        <p:spPr bwMode="auto">
          <a:xfrm>
            <a:off x="2667000" y="2133600"/>
            <a:ext cx="990600" cy="1219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rgbClr val="000000"/>
                </a:solidFill>
              </a:rPr>
              <a:t>四月</a:t>
            </a:r>
            <a:r>
              <a:rPr lang="en-US" altLang="ja-JP" sz="1200" dirty="0">
                <a:solidFill>
                  <a:srgbClr val="000000"/>
                </a:solidFill>
                <a:latin typeface="Arial Narrow" pitchFamily="34" charset="0"/>
              </a:rPr>
              <a:t> 50-</a:t>
            </a:r>
            <a:br>
              <a:rPr lang="en-US" altLang="ja-JP" sz="1200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</a:rPr>
              <a:t>九月</a:t>
            </a:r>
            <a:r>
              <a:rPr lang="en-US" altLang="ja-JP" sz="1200" dirty="0">
                <a:solidFill>
                  <a:srgbClr val="000000"/>
                </a:solidFill>
                <a:latin typeface="Arial Narrow" pitchFamily="34" charset="0"/>
              </a:rPr>
              <a:t> 52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br>
              <a:rPr lang="en-US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Kaiti SC" charset="-122"/>
                <a:ea typeface="Kaiti SC" charset="-122"/>
                <a:cs typeface="Kaiti SC" charset="-122"/>
              </a:rPr>
              <a:t>爱琴海</a:t>
            </a:r>
            <a:endParaRPr lang="en-US" altLang="ja-JP" sz="1800" dirty="0">
              <a:solidFill>
                <a:srgbClr val="0000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900" dirty="0">
              <a:solidFill>
                <a:srgbClr val="2C1102"/>
              </a:solidFill>
              <a:latin typeface="Arial Narrow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52400" y="5943600"/>
            <a:ext cx="1800225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保罗书信</a:t>
            </a:r>
            <a:endParaRPr lang="en-US" sz="180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24310" name="Text Box 19"/>
          <p:cNvSpPr txBox="1">
            <a:spLocks noChangeArrowheads="1"/>
          </p:cNvSpPr>
          <p:nvPr/>
        </p:nvSpPr>
        <p:spPr bwMode="auto">
          <a:xfrm>
            <a:off x="990600" y="3657600"/>
            <a:ext cx="792163" cy="3381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FFFFF"/>
                </a:solidFill>
                <a:latin typeface="MS PGothic" pitchFamily="34" charset="-128"/>
              </a:rPr>
              <a:t>马太</a:t>
            </a:r>
            <a:endParaRPr lang="en-US" sz="1600">
              <a:solidFill>
                <a:srgbClr val="FFFFFF"/>
              </a:solidFill>
              <a:latin typeface="MS PGothic" pitchFamily="34" charset="-128"/>
            </a:endParaRPr>
          </a:p>
        </p:txBody>
      </p:sp>
      <p:sp>
        <p:nvSpPr>
          <p:cNvPr id="461856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</a:rPr>
              <a:t>路加</a:t>
            </a:r>
            <a:endParaRPr lang="en-GB" sz="1600"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PGothic" pitchFamily="34" charset="-128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3152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latin typeface="MS PGothic" pitchFamily="34" charset="-128"/>
              </a:rPr>
              <a:t>约翰</a:t>
            </a:r>
            <a:endParaRPr lang="en-US" sz="1600">
              <a:solidFill>
                <a:srgbClr val="F7F7F7"/>
              </a:solidFill>
              <a:latin typeface="MS PGothic" pitchFamily="34" charset="-128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64008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latin typeface="MS Gothic" pitchFamily="49" charset="-128"/>
                <a:ea typeface="MS Gothic" pitchFamily="49" charset="-128"/>
              </a:rPr>
              <a:t>马可</a:t>
            </a:r>
            <a:endParaRPr lang="en-US" sz="1600">
              <a:solidFill>
                <a:srgbClr val="F7F7F7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524314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079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F7F7F7"/>
                </a:solidFill>
                <a:latin typeface="MS PGothic" pitchFamily="34" charset="-128"/>
              </a:rPr>
              <a:t>使徒行传</a:t>
            </a:r>
            <a:endParaRPr lang="en-US" sz="1400">
              <a:solidFill>
                <a:srgbClr val="F7F7F7"/>
              </a:solidFill>
              <a:latin typeface="MS PGothic" pitchFamily="34" charset="-128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3152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提后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2652713" y="4187825"/>
            <a:ext cx="792162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</a:rPr>
              <a:t>帖前</a:t>
            </a:r>
            <a:endParaRPr lang="en-US" sz="14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976313" y="4187825"/>
            <a:ext cx="792162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2C1102"/>
                </a:solidFill>
                <a:latin typeface="MS PGothic" pitchFamily="34" charset="-128"/>
              </a:rPr>
              <a:t>加拉太</a:t>
            </a:r>
            <a:endParaRPr lang="en-US" sz="1400">
              <a:solidFill>
                <a:srgbClr val="2C1102"/>
              </a:solidFill>
              <a:latin typeface="MS PGothic" pitchFamily="34" charset="-128"/>
            </a:endParaRPr>
          </a:p>
        </p:txBody>
      </p:sp>
      <p:sp>
        <p:nvSpPr>
          <p:cNvPr id="524318" name="Text Box 21"/>
          <p:cNvSpPr txBox="1">
            <a:spLocks noChangeArrowheads="1"/>
          </p:cNvSpPr>
          <p:nvPr/>
        </p:nvSpPr>
        <p:spPr bwMode="auto">
          <a:xfrm>
            <a:off x="2652713" y="4572000"/>
            <a:ext cx="792162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帖后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3795713" y="4157663"/>
            <a:ext cx="792162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PGothic" pitchFamily="34" charset="-128"/>
              </a:rPr>
              <a:t>歌前</a:t>
            </a:r>
          </a:p>
        </p:txBody>
      </p:sp>
      <p:sp>
        <p:nvSpPr>
          <p:cNvPr id="524320" name="Text Box 23"/>
          <p:cNvSpPr txBox="1">
            <a:spLocks noChangeArrowheads="1"/>
          </p:cNvSpPr>
          <p:nvPr/>
        </p:nvSpPr>
        <p:spPr bwMode="auto">
          <a:xfrm>
            <a:off x="3795713" y="4572000"/>
            <a:ext cx="792162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歌后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795713" y="5072063"/>
            <a:ext cx="792162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PGothic" pitchFamily="34" charset="-128"/>
              </a:rPr>
              <a:t>罗马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44195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2C1102"/>
                </a:solidFill>
                <a:latin typeface="Arial Narrow" pitchFamily="34" charset="0"/>
              </a:rPr>
              <a:t>以</a:t>
            </a:r>
            <a:r>
              <a:rPr lang="en-US" altLang="en-US" sz="1600">
                <a:solidFill>
                  <a:srgbClr val="2C1102"/>
                </a:solidFill>
              </a:rPr>
              <a:t>弗</a:t>
            </a:r>
            <a:r>
              <a:rPr lang="zh-CN" altLang="en-US" sz="1600">
                <a:solidFill>
                  <a:srgbClr val="2C1102"/>
                </a:solidFill>
              </a:rPr>
              <a:t>所</a:t>
            </a:r>
            <a:endParaRPr lang="en-US" sz="1600">
              <a:solidFill>
                <a:srgbClr val="2C1102"/>
              </a:solidFill>
              <a:latin typeface="Arial Narrow" pitchFamily="34" charset="0"/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56238" y="45720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歌罗西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24324" name="Text Box 27"/>
          <p:cNvSpPr txBox="1">
            <a:spLocks noChangeArrowheads="1"/>
          </p:cNvSpPr>
          <p:nvPr/>
        </p:nvSpPr>
        <p:spPr bwMode="auto">
          <a:xfrm>
            <a:off x="5456238" y="5072063"/>
            <a:ext cx="792162" cy="307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</a:rPr>
              <a:t>腓利门</a:t>
            </a:r>
            <a:endParaRPr lang="en-US" sz="14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5456238" y="54864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腓利比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41735" name="TextBox 62"/>
          <p:cNvSpPr txBox="1">
            <a:spLocks noChangeArrowheads="1"/>
          </p:cNvSpPr>
          <p:nvPr/>
        </p:nvSpPr>
        <p:spPr bwMode="auto">
          <a:xfrm>
            <a:off x="1793875" y="49149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solidFill>
                <a:srgbClr val="2C1102"/>
              </a:solidFill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6386513" y="41148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Arial Narrow" pitchFamily="34" charset="0"/>
              </a:rPr>
              <a:t>提前</a:t>
            </a:r>
            <a:endParaRPr lang="en-US" sz="1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416675" y="4572000"/>
            <a:ext cx="792163" cy="3238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500">
                <a:solidFill>
                  <a:srgbClr val="000000"/>
                </a:solidFill>
                <a:latin typeface="Arial Narrow" pitchFamily="34" charset="0"/>
              </a:rPr>
              <a:t>提多</a:t>
            </a: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152400" y="6421438"/>
            <a:ext cx="1800225" cy="3381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Arial Narrow" pitchFamily="34" charset="0"/>
              </a:rPr>
              <a:t>普通书信</a:t>
            </a:r>
            <a:endParaRPr lang="en-US" sz="1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雅各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</a:rPr>
              <a:t>彼</a:t>
            </a:r>
            <a:r>
              <a:rPr lang="en-US" altLang="zh-CN" sz="1400">
                <a:solidFill>
                  <a:srgbClr val="000000"/>
                </a:solidFill>
                <a:latin typeface="MS PGothic" pitchFamily="34" charset="-128"/>
              </a:rPr>
              <a:t>  </a:t>
            </a:r>
            <a:r>
              <a:rPr lang="zh-CN" altLang="en-US" sz="1400">
                <a:solidFill>
                  <a:srgbClr val="000000"/>
                </a:solidFill>
                <a:latin typeface="MS PGothic" pitchFamily="34" charset="-128"/>
              </a:rPr>
              <a:t>前</a:t>
            </a:r>
            <a:endParaRPr lang="en-US" sz="14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彼后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希伯来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8305800" y="4114800"/>
            <a:ext cx="792163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犹大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83058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约</a:t>
            </a:r>
            <a:r>
              <a:rPr lang="en-US" altLang="zh-CN" sz="1600">
                <a:solidFill>
                  <a:srgbClr val="000000"/>
                </a:solidFill>
                <a:latin typeface="MS PGothic" pitchFamily="34" charset="-128"/>
              </a:rPr>
              <a:t> 1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8305800" y="50292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约</a:t>
            </a:r>
            <a:r>
              <a:rPr lang="en-US" altLang="zh-CN" sz="1600">
                <a:solidFill>
                  <a:srgbClr val="000000"/>
                </a:solidFill>
                <a:latin typeface="MS PGothic" pitchFamily="34" charset="-128"/>
              </a:rPr>
              <a:t> 2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8305800" y="54864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约</a:t>
            </a:r>
            <a:r>
              <a:rPr lang="en-US" altLang="zh-CN" sz="1600">
                <a:solidFill>
                  <a:srgbClr val="000000"/>
                </a:solidFill>
                <a:latin typeface="MS PGothic" pitchFamily="34" charset="-128"/>
              </a:rPr>
              <a:t> 3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8305800" y="59436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</a:rPr>
              <a:t>启示录</a:t>
            </a:r>
            <a:endParaRPr lang="en-US" sz="1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9906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行为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MS PGothic" pitchFamily="34" charset="-128"/>
              </a:rPr>
              <a:t>受苦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6477000" y="5486400"/>
            <a:ext cx="792163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知识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优秀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8305800" y="4114800"/>
            <a:ext cx="792163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 b="1">
                <a:solidFill>
                  <a:srgbClr val="000000"/>
                </a:solidFill>
                <a:latin typeface="MS PGothic" pitchFamily="34" charset="-128"/>
              </a:rPr>
              <a:t>伪装者</a:t>
            </a:r>
            <a:endParaRPr lang="en-US" altLang="zh-CN" sz="1600" b="1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9" name="Text Box 19"/>
          <p:cNvSpPr txBox="1">
            <a:spLocks noChangeArrowheads="1"/>
          </p:cNvSpPr>
          <p:nvPr/>
        </p:nvSpPr>
        <p:spPr bwMode="auto">
          <a:xfrm>
            <a:off x="8305800" y="45720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爱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8305800" y="50292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000000"/>
                </a:solidFill>
                <a:latin typeface="MS PGothic" pitchFamily="34" charset="-128"/>
              </a:rPr>
              <a:t>极限</a:t>
            </a:r>
            <a:endParaRPr lang="en-US" altLang="zh-CN" sz="1600" b="1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8305800" y="54864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传教士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8305800" y="5943600"/>
            <a:ext cx="792163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latin typeface="MS PGothic" pitchFamily="34" charset="-128"/>
              </a:rPr>
              <a:t>胜利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24349" name="Text Box 19"/>
          <p:cNvSpPr txBox="1">
            <a:spLocks noChangeArrowheads="1"/>
          </p:cNvSpPr>
          <p:nvPr/>
        </p:nvSpPr>
        <p:spPr bwMode="auto">
          <a:xfrm>
            <a:off x="9906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rgbClr val="F7F7F7"/>
                </a:solidFill>
                <a:latin typeface="MS PGothic" pitchFamily="34" charset="-128"/>
                <a:ea typeface="MS PGothic" pitchFamily="34" charset="-128"/>
                <a:cs typeface="+mn-cs"/>
              </a:defRPr>
            </a:lvl1pPr>
            <a:lvl2pPr marL="742950" indent="-285750">
              <a:defRPr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/>
              <a:t>天国</a:t>
            </a:r>
            <a:endParaRPr lang="en-US"/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45720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</a:rPr>
              <a:t>主权</a:t>
            </a:r>
            <a:r>
              <a:rPr lang="en-US" altLang="zh-CN" sz="1600"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PGothic" pitchFamily="34" charset="-128"/>
              </a:rPr>
              <a:t>1</a:t>
            </a:r>
            <a:endParaRPr lang="en-GB" sz="1600"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S PGothic" pitchFamily="34" charset="-128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73152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rgbClr val="F7F7F7"/>
                </a:solidFill>
                <a:latin typeface="MS PGothic" pitchFamily="34" charset="-128"/>
                <a:ea typeface="MS PGothic" pitchFamily="34" charset="-128"/>
                <a:cs typeface="+mn-cs"/>
              </a:defRPr>
            </a:lvl1pPr>
            <a:lvl2pPr marL="742950" indent="-285750">
              <a:defRPr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/>
              <a:t>相</a:t>
            </a:r>
            <a:r>
              <a:rPr lang="en-US" altLang="zh-CN"/>
              <a:t> </a:t>
            </a:r>
            <a:r>
              <a:rPr lang="zh-CN" altLang="en-US"/>
              <a:t>信</a:t>
            </a:r>
            <a:endParaRPr lang="en-US"/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6400800" y="3657600"/>
            <a:ext cx="792163" cy="33813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latin typeface="MS Gothic" pitchFamily="49" charset="-128"/>
                <a:ea typeface="MS Gothic" pitchFamily="49" charset="-128"/>
              </a:rPr>
              <a:t>门徒</a:t>
            </a:r>
            <a:endParaRPr lang="en-US" sz="1600">
              <a:solidFill>
                <a:srgbClr val="F7F7F7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524353" name="Text Box 22"/>
          <p:cNvSpPr txBox="1">
            <a:spLocks noChangeArrowheads="1"/>
          </p:cNvSpPr>
          <p:nvPr/>
        </p:nvSpPr>
        <p:spPr bwMode="auto">
          <a:xfrm>
            <a:off x="5486400" y="3657600"/>
            <a:ext cx="792163" cy="3381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F7F7F7"/>
                </a:solidFill>
                <a:latin typeface="MS PGothic" pitchFamily="34" charset="-128"/>
              </a:rPr>
              <a:t>主权</a:t>
            </a:r>
            <a:r>
              <a:rPr lang="en-US" altLang="zh-CN" sz="1600">
                <a:solidFill>
                  <a:srgbClr val="F7F7F7"/>
                </a:solidFill>
                <a:latin typeface="MS PGothic" pitchFamily="34" charset="-128"/>
              </a:rPr>
              <a:t>2</a:t>
            </a:r>
            <a:endParaRPr lang="en-US" sz="1600">
              <a:solidFill>
                <a:srgbClr val="F7F7F7"/>
              </a:solidFill>
              <a:latin typeface="MS PGothic" pitchFamily="34" charset="-128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2667000" y="4191000"/>
            <a:ext cx="792163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MS PGothic" pitchFamily="34" charset="-128"/>
              </a:rPr>
              <a:t>被</a:t>
            </a:r>
            <a:r>
              <a:rPr lang="ja-JP" altLang="en-US" sz="1400" dirty="0">
                <a:solidFill>
                  <a:srgbClr val="000000"/>
                </a:solidFill>
                <a:latin typeface="MS PGothic" pitchFamily="34" charset="-128"/>
              </a:rPr>
              <a:t>提</a:t>
            </a:r>
            <a:endParaRPr lang="en-US" sz="1400" dirty="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990600" y="4191000"/>
            <a:ext cx="792163" cy="307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2C1102"/>
                </a:solidFill>
                <a:latin typeface="MS PGothic" pitchFamily="34" charset="-128"/>
              </a:rPr>
              <a:t>因信称义</a:t>
            </a:r>
            <a:endParaRPr lang="en-US" sz="1400">
              <a:solidFill>
                <a:srgbClr val="2C1102"/>
              </a:solidFill>
              <a:latin typeface="MS PGothic" pitchFamily="34" charset="-128"/>
            </a:endParaRPr>
          </a:p>
        </p:txBody>
      </p:sp>
      <p:sp>
        <p:nvSpPr>
          <p:cNvPr id="524356" name="Text Box 21"/>
          <p:cNvSpPr txBox="1">
            <a:spLocks noChangeArrowheads="1"/>
          </p:cNvSpPr>
          <p:nvPr/>
        </p:nvSpPr>
        <p:spPr bwMode="auto">
          <a:xfrm>
            <a:off x="2667000" y="4572000"/>
            <a:ext cx="792163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大患难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3810000" y="4157663"/>
            <a:ext cx="792163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PGothic" pitchFamily="34" charset="-128"/>
              </a:rPr>
              <a:t>成圣</a:t>
            </a:r>
          </a:p>
        </p:txBody>
      </p:sp>
      <p:sp>
        <p:nvSpPr>
          <p:cNvPr id="524358" name="Text Box 23"/>
          <p:cNvSpPr txBox="1">
            <a:spLocks noChangeArrowheads="1"/>
          </p:cNvSpPr>
          <p:nvPr/>
        </p:nvSpPr>
        <p:spPr bwMode="auto">
          <a:xfrm>
            <a:off x="3810000" y="4572000"/>
            <a:ext cx="792163" cy="3381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使</a:t>
            </a:r>
            <a:r>
              <a:rPr lang="en-US" altLang="ja-JP" sz="1600">
                <a:solidFill>
                  <a:srgbClr val="000000"/>
                </a:solidFill>
                <a:latin typeface="MS PGothic" pitchFamily="34" charset="-128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徒</a:t>
            </a:r>
            <a:r>
              <a:rPr lang="en-US" altLang="ja-JP" sz="1600">
                <a:solidFill>
                  <a:srgbClr val="000000"/>
                </a:solidFill>
                <a:latin typeface="MS PGothic" pitchFamily="34" charset="-128"/>
              </a:rPr>
              <a:t> 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93" name="Text Box 24"/>
          <p:cNvSpPr txBox="1">
            <a:spLocks noChangeArrowheads="1"/>
          </p:cNvSpPr>
          <p:nvPr/>
        </p:nvSpPr>
        <p:spPr bwMode="auto">
          <a:xfrm>
            <a:off x="3810000" y="5072063"/>
            <a:ext cx="792163" cy="33813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PGothic" pitchFamily="34" charset="-128"/>
              </a:rPr>
              <a:t>称义</a:t>
            </a: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5456238" y="41148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合一</a:t>
            </a:r>
            <a:endParaRPr lang="en-US" sz="1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5456238" y="45720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神性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524362" name="Text Box 27"/>
          <p:cNvSpPr txBox="1">
            <a:spLocks noChangeArrowheads="1"/>
          </p:cNvSpPr>
          <p:nvPr/>
        </p:nvSpPr>
        <p:spPr bwMode="auto">
          <a:xfrm>
            <a:off x="5456238" y="5062538"/>
            <a:ext cx="792162" cy="3381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饶恕</a:t>
            </a:r>
            <a:endParaRPr lang="en-US" sz="14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97" name="Text Box 28"/>
          <p:cNvSpPr txBox="1">
            <a:spLocks noChangeArrowheads="1"/>
          </p:cNvSpPr>
          <p:nvPr/>
        </p:nvSpPr>
        <p:spPr bwMode="auto">
          <a:xfrm>
            <a:off x="5456238" y="5486400"/>
            <a:ext cx="792162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MS PGothic" pitchFamily="34" charset="-128"/>
              </a:rPr>
              <a:t>态度</a:t>
            </a:r>
            <a:endParaRPr lang="en-US" sz="1600">
              <a:solidFill>
                <a:srgbClr val="000000"/>
              </a:solidFill>
              <a:latin typeface="MS PGothic" pitchFamily="34" charset="-128"/>
            </a:endParaRPr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64008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</a:rPr>
              <a:t>秩序</a:t>
            </a:r>
            <a:endParaRPr lang="en-US" sz="1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6430963" y="4572000"/>
            <a:ext cx="792162" cy="3238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0000"/>
                </a:solidFill>
              </a:rPr>
              <a:t>行事为人</a:t>
            </a:r>
            <a:endParaRPr lang="en-US" sz="1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7315200" y="4114800"/>
            <a:ext cx="792163" cy="338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0103"/>
                </a:solidFill>
                <a:latin typeface="MS PGothic" pitchFamily="34" charset="-128"/>
              </a:rPr>
              <a:t>教</a:t>
            </a:r>
            <a:r>
              <a:rPr lang="en-US" sz="1600">
                <a:solidFill>
                  <a:srgbClr val="000103"/>
                </a:solidFill>
                <a:latin typeface="MS PGothic" pitchFamily="34" charset="-128"/>
              </a:rPr>
              <a:t> </a:t>
            </a:r>
            <a:r>
              <a:rPr lang="zh-CN" altLang="en-US" sz="1600">
                <a:solidFill>
                  <a:srgbClr val="000103"/>
                </a:solidFill>
                <a:latin typeface="MS PGothic" pitchFamily="34" charset="-128"/>
              </a:rPr>
              <a:t>义</a:t>
            </a:r>
            <a:endParaRPr lang="en-US" sz="1600">
              <a:solidFill>
                <a:srgbClr val="000103"/>
              </a:solidFill>
              <a:latin typeface="MS PGothic" pitchFamily="34" charset="-128"/>
            </a:endParaRP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2286000" y="5861050"/>
            <a:ext cx="990600" cy="3698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000000"/>
                </a:solidFill>
                <a:latin typeface="Arial Narrow" charset="0"/>
              </a:rPr>
              <a:t>1234</a:t>
            </a: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2268538" y="6361113"/>
            <a:ext cx="1008062" cy="307975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720" bIns="0" anchor="b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zh-CN" altLang="en-US" sz="2000" b="1" kern="0" dirty="0">
                <a:solidFill>
                  <a:srgbClr val="FFFFFF"/>
                </a:solidFill>
              </a:rPr>
              <a:t>罗马</a:t>
            </a:r>
            <a:endParaRPr lang="zh-CN" altLang="en-US" sz="2000" b="1" kern="0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b="1" dirty="0">
                <a:solidFill>
                  <a:srgbClr val="FFFFFF"/>
                </a:solidFill>
                <a:latin typeface="Arial Narrow" charset="0"/>
              </a:rPr>
              <a:t>旅程</a:t>
            </a:r>
            <a:endParaRPr lang="zh-CN" altLang="en-US" b="1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zh-TW" altLang="en-US" sz="1800" b="1" kern="0" dirty="0">
                <a:solidFill>
                  <a:srgbClr val="FFFFFF"/>
                </a:solidFill>
                <a:latin typeface="Arial Narrow" charset="0"/>
              </a:rPr>
              <a:t>收</a:t>
            </a:r>
            <a:r>
              <a:rPr lang="zh-CN" altLang="en-US" sz="2000" b="1" kern="0" dirty="0">
                <a:solidFill>
                  <a:srgbClr val="FFFFFF"/>
                </a:solidFill>
              </a:rPr>
              <a:t>监</a:t>
            </a:r>
            <a:endParaRPr lang="zh-CN" altLang="en-US" sz="2000" b="1" kern="0" dirty="0">
              <a:solidFill>
                <a:srgbClr val="FFFFFF"/>
              </a:solidFill>
              <a:latin typeface="Arial Narrow" charset="0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76200" y="1014561"/>
            <a:ext cx="6248400" cy="830263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20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zh-CN" altLang="en-US" b="1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直到地极</a:t>
            </a:r>
            <a:r>
              <a:rPr lang="en-US" altLang="ja-JP" sz="2000" b="1">
                <a:solidFill>
                  <a:srgbClr val="000000"/>
                </a:solidFill>
                <a:latin typeface="Arial" charset="0"/>
              </a:rPr>
              <a:t>” (</a:t>
            </a:r>
            <a:r>
              <a:rPr lang="zh-CN" altLang="en-US" b="1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徒</a:t>
            </a:r>
            <a:r>
              <a:rPr lang="en-US" altLang="ja-JP" sz="2000" b="1">
                <a:solidFill>
                  <a:srgbClr val="000000"/>
                </a:solidFill>
                <a:latin typeface="Arial" charset="0"/>
              </a:rPr>
              <a:t> 1:8)</a:t>
            </a:r>
          </a:p>
          <a:p>
            <a:pPr eaLnBrk="1" hangingPunct="1">
              <a:defRPr/>
            </a:pPr>
            <a:r>
              <a:rPr lang="zh-CN" altLang="en-US" b="1">
                <a:solidFill>
                  <a:srgbClr val="000000"/>
                </a:solidFill>
                <a:latin typeface="SimHei" charset="0"/>
                <a:ea typeface="SimHei" charset="0"/>
                <a:cs typeface="SimHei" charset="0"/>
              </a:rPr>
              <a:t>徒</a:t>
            </a:r>
            <a:r>
              <a:rPr lang="en-US" altLang="ja-JP" sz="2000" b="1">
                <a:solidFill>
                  <a:srgbClr val="000000"/>
                </a:solidFill>
                <a:latin typeface="Arial" charset="0"/>
              </a:rPr>
              <a:t>9  13       14    15  16          18           21     27     28</a:t>
            </a:r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4" grpId="0" animBg="1"/>
      <p:bldP spid="524310" grpId="0" animBg="1"/>
      <p:bldP spid="461856" grpId="0" animBg="1"/>
      <p:bldP spid="35" grpId="0" animBg="1"/>
      <p:bldP spid="36" grpId="0" animBg="1"/>
      <p:bldP spid="524314" grpId="0" animBg="1"/>
      <p:bldP spid="37" grpId="0" animBg="1"/>
      <p:bldP spid="52" grpId="0" animBg="1"/>
      <p:bldP spid="53" grpId="0" animBg="1"/>
      <p:bldP spid="524318" grpId="0" animBg="1"/>
      <p:bldP spid="55" grpId="0" animBg="1"/>
      <p:bldP spid="524320" grpId="0" animBg="1"/>
      <p:bldP spid="57" grpId="0" animBg="1"/>
      <p:bldP spid="58" grpId="0" animBg="1"/>
      <p:bldP spid="59" grpId="0" animBg="1"/>
      <p:bldP spid="524324" grpId="0" animBg="1"/>
      <p:bldP spid="62" grpId="0" animBg="1"/>
      <p:bldP spid="63" grpId="0" animBg="1"/>
      <p:bldP spid="64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2" grpId="0" animBg="1"/>
      <p:bldP spid="83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524349" grpId="0" animBg="1"/>
      <p:bldP spid="75" grpId="0" animBg="1"/>
      <p:bldP spid="76" grpId="0" animBg="1"/>
      <p:bldP spid="77" grpId="0" animBg="1"/>
      <p:bldP spid="524353" grpId="0" animBg="1"/>
      <p:bldP spid="79" grpId="0" animBg="1"/>
      <p:bldP spid="80" grpId="0" animBg="1"/>
      <p:bldP spid="524356" grpId="0" animBg="1"/>
      <p:bldP spid="84" grpId="0" animBg="1"/>
      <p:bldP spid="524358" grpId="0" animBg="1"/>
      <p:bldP spid="93" grpId="0" animBg="1"/>
      <p:bldP spid="94" grpId="0" animBg="1"/>
      <p:bldP spid="95" grpId="0" animBg="1"/>
      <p:bldP spid="524362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latin typeface="SimSun" pitchFamily="2" charset="-122"/>
                <a:ea typeface="SimSun" pitchFamily="2" charset="-122"/>
              </a:rPr>
              <a:t>一般对苦难的回应</a:t>
            </a:r>
            <a:r>
              <a:rPr lang="zh-CN" altLang="en-US">
                <a:ea typeface="SimSun" pitchFamily="2" charset="-122"/>
              </a:rPr>
              <a:t> </a:t>
            </a:r>
            <a:endParaRPr lang="en-US" altLang="en-US"/>
          </a:p>
        </p:txBody>
      </p:sp>
      <p:sp>
        <p:nvSpPr>
          <p:cNvPr id="2188291" name="Rectangle 3"/>
          <p:cNvSpPr>
            <a:spLocks noChangeArrowheads="1"/>
          </p:cNvSpPr>
          <p:nvPr/>
        </p:nvSpPr>
        <p:spPr bwMode="auto">
          <a:xfrm>
            <a:off x="228600" y="76200"/>
            <a:ext cx="83058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zh-CN" altLang="en-US" sz="2400" b="1">
                <a:solidFill>
                  <a:schemeClr val="tx1"/>
                </a:solidFill>
                <a:latin typeface="SimSun" charset="0"/>
                <a:ea typeface="SimSun" charset="0"/>
                <a:cs typeface="SimSun" charset="0"/>
              </a:rPr>
              <a:t>比得驳斥一般对苦难的回应</a:t>
            </a:r>
            <a:r>
              <a:rPr lang="zh-CN" altLang="en-US" sz="24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:</a:t>
            </a:r>
          </a:p>
        </p:txBody>
      </p:sp>
      <p:graphicFrame>
        <p:nvGraphicFramePr>
          <p:cNvPr id="2188292" name="Group 4"/>
          <p:cNvGraphicFramePr>
            <a:graphicFrameLocks noGrp="1"/>
          </p:cNvGraphicFramePr>
          <p:nvPr/>
        </p:nvGraphicFramePr>
        <p:xfrm>
          <a:off x="0" y="609600"/>
          <a:ext cx="8686800" cy="652240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遭受逼迫时一般的回应</a:t>
                      </a: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Impact" pitchFamily="34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Impact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比得的勉励</a:t>
                      </a:r>
                      <a:r>
                        <a:rPr kumimoji="0" lang="zh-CN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Impact" pitchFamily="34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5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Impact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我要报复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lan Den" pitchFamily="-128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47"/>
                        </a:gs>
                        <a:gs pos="50000">
                          <a:schemeClr val="bg2"/>
                        </a:gs>
                        <a:gs pos="100000">
                          <a:srgbClr val="0000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不以恶报恶，以辱骂还辱骂，倒要祝福。因你们是为此蒙召，好叫你们承受福气。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(3:9; cf. 2:1)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47"/>
                        </a:gs>
                        <a:gs pos="50000">
                          <a:schemeClr val="bg2"/>
                        </a:gs>
                        <a:gs pos="100000">
                          <a:srgbClr val="00004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我感到灰心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lan Den" pitchFamily="-128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倒要欢喜。因为你们是与基督一同受苦，使你们在他荣耀显现的时候，也可以欢喜快乐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…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却不要羞耻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…”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(4:13, 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0000"/>
                        </a:gs>
                        <a:gs pos="50000">
                          <a:srgbClr val="FF0000"/>
                        </a:gs>
                        <a:gs pos="100000">
                          <a:srgbClr val="76000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我感到害怕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lan Den" pitchFamily="-128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F00"/>
                        </a:gs>
                        <a:gs pos="5000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“…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不要怕人的威吓，也不要惊慌。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(3:14b)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F00"/>
                        </a:gs>
                        <a:gs pos="5000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算了吧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Sun" pitchFamily="2" charset="-122"/>
                        </a:rPr>
                        <a:t>, 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基督教不值得我受苦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Sun" pitchFamily="2" charset="-122"/>
                        </a:rPr>
                        <a:t>!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lan Den" pitchFamily="-128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F0076"/>
                        </a:gs>
                        <a:gs pos="50000">
                          <a:srgbClr val="6600FF"/>
                        </a:gs>
                        <a:gs pos="100000">
                          <a:srgbClr val="2F00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“…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因他受的鞭伤，你们便得了医治。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(2:24)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F0076"/>
                        </a:gs>
                        <a:gs pos="50000">
                          <a:srgbClr val="6600FF"/>
                        </a:gs>
                        <a:gs pos="100000">
                          <a:srgbClr val="2F007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为什么只有我受逼迫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Sun" pitchFamily="2" charset="-122"/>
                        </a:rPr>
                        <a:t>?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lan Den" pitchFamily="-128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2F18"/>
                        </a:gs>
                        <a:gs pos="50000">
                          <a:srgbClr val="996633"/>
                        </a:gs>
                        <a:gs pos="100000">
                          <a:srgbClr val="472F1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“…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你们在世上的众弟兄，也是经历这样的苦难。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(5:9)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2F18"/>
                        </a:gs>
                        <a:gs pos="50000">
                          <a:srgbClr val="996633"/>
                        </a:gs>
                        <a:gs pos="100000">
                          <a:srgbClr val="472F1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我要回我的人权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Sun" pitchFamily="2" charset="-122"/>
                        </a:rPr>
                        <a:t>!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lan Den" pitchFamily="-128" charset="0"/>
                          <a:ea typeface="SimSun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lan Den" pitchFamily="-128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0047"/>
                        </a:gs>
                        <a:gs pos="50000">
                          <a:srgbClr val="990099"/>
                        </a:gs>
                        <a:gs pos="100000">
                          <a:srgbClr val="4700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“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Sun" pitchFamily="2" charset="-122"/>
                          <a:ea typeface="SimSun" pitchFamily="2" charset="-122"/>
                        </a:rPr>
                        <a:t>所以你们要自卑，服在神大能的手下，到了时候他必叫你们升高。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”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SimSun" pitchFamily="2" charset="-122"/>
                        </a:rPr>
                        <a:t>(5:6)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0047"/>
                        </a:gs>
                        <a:gs pos="50000">
                          <a:srgbClr val="990099"/>
                        </a:gs>
                        <a:gs pos="100000">
                          <a:srgbClr val="47004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88313" name="Rectangle 25"/>
          <p:cNvSpPr>
            <a:spLocks noChangeArrowheads="1"/>
          </p:cNvSpPr>
          <p:nvPr/>
        </p:nvSpPr>
        <p:spPr bwMode="auto">
          <a:xfrm>
            <a:off x="8528050" y="0"/>
            <a:ext cx="69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b="1">
                <a:solidFill>
                  <a:schemeClr val="tx1"/>
                </a:solidFill>
                <a:latin typeface="Arial" pitchFamily="34" charset="0"/>
              </a:rPr>
              <a:t>278</a:t>
            </a:r>
            <a:endParaRPr lang="en-US" altLang="en-US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FF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3" y="458063"/>
            <a:ext cx="9180513" cy="707886"/>
          </a:xfr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约翰</a:t>
            </a:r>
            <a:r>
              <a:rPr lang="zh-CN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何时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写启示录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?</a:t>
            </a:r>
          </a:p>
        </p:txBody>
      </p:sp>
      <p:sp>
        <p:nvSpPr>
          <p:cNvPr id="588806" name="Line 6"/>
          <p:cNvSpPr>
            <a:spLocks noChangeShapeType="1"/>
          </p:cNvSpPr>
          <p:nvPr/>
        </p:nvSpPr>
        <p:spPr bwMode="auto">
          <a:xfrm flipV="1">
            <a:off x="0" y="3356693"/>
            <a:ext cx="9144000" cy="45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Comic Sans MS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6860481" y="-3853"/>
            <a:ext cx="225544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39-41, 320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0" y="1371600"/>
            <a:ext cx="9144000" cy="58695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谁是当时的罗马帝国皇帝</a:t>
            </a:r>
            <a:r>
              <a:rPr lang="en-US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6169" y="2188663"/>
            <a:ext cx="2118823" cy="2281068"/>
            <a:chOff x="-118229" y="2188663"/>
            <a:chExt cx="2118823" cy="2281068"/>
          </a:xfrm>
        </p:grpSpPr>
        <p:grpSp>
          <p:nvGrpSpPr>
            <p:cNvPr id="689167" name="Group 10"/>
            <p:cNvGrpSpPr>
              <a:grpSpLocks/>
            </p:cNvGrpSpPr>
            <p:nvPr/>
          </p:nvGrpSpPr>
          <p:grpSpPr bwMode="auto">
            <a:xfrm>
              <a:off x="342498" y="2188663"/>
              <a:ext cx="961557" cy="1143312"/>
              <a:chOff x="385" y="1298"/>
              <a:chExt cx="272" cy="408"/>
            </a:xfrm>
          </p:grpSpPr>
          <p:sp>
            <p:nvSpPr>
              <p:cNvPr id="588808" name="Line 8"/>
              <p:cNvSpPr>
                <a:spLocks noChangeShapeType="1"/>
              </p:cNvSpPr>
              <p:nvPr/>
            </p:nvSpPr>
            <p:spPr bwMode="auto">
              <a:xfrm>
                <a:off x="521" y="1298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chemeClr val="tx2">
                    <a:alpha val="74998"/>
                  </a:scheme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Comic Sans MS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8809" name="Line 9"/>
              <p:cNvSpPr>
                <a:spLocks noChangeShapeType="1"/>
              </p:cNvSpPr>
              <p:nvPr/>
            </p:nvSpPr>
            <p:spPr bwMode="auto">
              <a:xfrm rot="16200000" flipV="1">
                <a:off x="521" y="129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 type="none" w="lg" len="lg"/>
              </a:ln>
              <a:effectLst>
                <a:outerShdw blurRad="63500" dist="38099" dir="2700000" algn="ctr" rotWithShape="0">
                  <a:schemeClr val="tx2">
                    <a:alpha val="74998"/>
                  </a:schemeClr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Comic Sans MS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-118229" y="3636553"/>
              <a:ext cx="2118823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>
              <a:outerShdw blurRad="63500" dist="107763" dir="18900000" algn="ctr" rotWithShape="0">
                <a:schemeClr val="tx2">
                  <a:alpha val="74998"/>
                </a:schemeClr>
              </a:outerShdw>
            </a:effectLst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基督被钉十架 </a:t>
              </a:r>
              <a:br>
                <a:rPr 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</a:br>
              <a:r>
                <a:rPr lang="zh-CN" alt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公元</a:t>
              </a:r>
              <a:r>
                <a:rPr 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 33</a:t>
              </a:r>
              <a:r>
                <a:rPr lang="zh-CN" alt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年</a:t>
              </a:r>
              <a:endParaRPr 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" name="Chevron 2"/>
          <p:cNvSpPr>
            <a:spLocks noChangeAspect="1"/>
          </p:cNvSpPr>
          <p:nvPr/>
        </p:nvSpPr>
        <p:spPr bwMode="auto">
          <a:xfrm>
            <a:off x="-395416" y="4474076"/>
            <a:ext cx="1890196" cy="64008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提比略</a:t>
            </a:r>
            <a:endParaRPr lang="en-US" altLang="zh-CN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14-37</a:t>
            </a:r>
            <a:endParaRPr lang="en-US" sz="2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Chevron 11"/>
          <p:cNvSpPr>
            <a:spLocks noChangeAspect="1"/>
          </p:cNvSpPr>
          <p:nvPr/>
        </p:nvSpPr>
        <p:spPr bwMode="auto">
          <a:xfrm>
            <a:off x="755576" y="4474076"/>
            <a:ext cx="1809479" cy="640080"/>
          </a:xfrm>
          <a:prstGeom prst="chevron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卡里古拉</a:t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37-41</a:t>
            </a:r>
            <a:endParaRPr lang="en-US" sz="24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Chevron 12"/>
          <p:cNvSpPr>
            <a:spLocks noChangeAspect="1"/>
          </p:cNvSpPr>
          <p:nvPr/>
        </p:nvSpPr>
        <p:spPr bwMode="auto">
          <a:xfrm>
            <a:off x="2006300" y="4474076"/>
            <a:ext cx="2349676" cy="61773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克劳狄 乌斯 </a:t>
            </a:r>
            <a:endParaRPr lang="en-US" altLang="zh-CN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41-54</a:t>
            </a:r>
          </a:p>
        </p:txBody>
      </p:sp>
      <p:sp>
        <p:nvSpPr>
          <p:cNvPr id="14" name="Chevron 13"/>
          <p:cNvSpPr>
            <a:spLocks noChangeAspect="1"/>
          </p:cNvSpPr>
          <p:nvPr/>
        </p:nvSpPr>
        <p:spPr bwMode="auto">
          <a:xfrm>
            <a:off x="3682008" y="4474076"/>
            <a:ext cx="1436365" cy="640080"/>
          </a:xfrm>
          <a:prstGeom prst="chevron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尼禄</a:t>
            </a:r>
            <a:b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54-68</a:t>
            </a:r>
            <a:endParaRPr lang="en-US" sz="24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Chevron 14"/>
          <p:cNvSpPr>
            <a:spLocks noChangeAspect="1"/>
          </p:cNvSpPr>
          <p:nvPr/>
        </p:nvSpPr>
        <p:spPr bwMode="auto">
          <a:xfrm>
            <a:off x="4637914" y="4474076"/>
            <a:ext cx="2325967" cy="64008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韦帕芗</a:t>
            </a:r>
            <a:b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69-79</a:t>
            </a:r>
            <a:endParaRPr lang="en-US" sz="2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Chevron 16"/>
          <p:cNvSpPr>
            <a:spLocks noChangeAspect="1"/>
          </p:cNvSpPr>
          <p:nvPr/>
        </p:nvSpPr>
        <p:spPr bwMode="auto">
          <a:xfrm>
            <a:off x="7336742" y="4474076"/>
            <a:ext cx="1982589" cy="640080"/>
          </a:xfrm>
          <a:prstGeom prst="chevron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图密善</a:t>
            </a:r>
            <a:b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81-96</a:t>
            </a:r>
            <a:endParaRPr lang="en-US" sz="24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00672" y="2202092"/>
            <a:ext cx="1977348" cy="2271984"/>
            <a:chOff x="7200672" y="2202092"/>
            <a:chExt cx="1977348" cy="2271984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7200672" y="3640898"/>
              <a:ext cx="1977348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>
              <a:outerShdw blurRad="63500" dist="107763" dir="18900000" algn="ctr" rotWithShape="0">
                <a:schemeClr val="tx2">
                  <a:alpha val="74998"/>
                </a:schemeClr>
              </a:outerShdw>
            </a:effectLst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启示录写于</a:t>
              </a:r>
              <a:br>
                <a:rPr 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</a:br>
              <a:r>
                <a:rPr lang="zh-CN" alt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公元</a:t>
              </a:r>
              <a:r>
                <a:rPr 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 95</a:t>
              </a:r>
              <a:r>
                <a:rPr lang="zh-CN" altLang="en-US" sz="2400" b="1" dirty="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rPr>
                <a:t>年</a:t>
              </a:r>
              <a:endParaRPr 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119" y="2202092"/>
              <a:ext cx="1527263" cy="1360219"/>
            </a:xfrm>
            <a:prstGeom prst="rect">
              <a:avLst/>
            </a:prstGeom>
          </p:spPr>
        </p:pic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851920" y="3640898"/>
            <a:ext cx="2448272" cy="83317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耶路撒冷被毁</a:t>
            </a:r>
            <a:br>
              <a:rPr 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</a:br>
            <a:r>
              <a:rPr lang="zh-CN" alt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公元</a:t>
            </a:r>
            <a:r>
              <a:rPr 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 70</a:t>
            </a:r>
            <a:r>
              <a:rPr lang="zh-CN" altLang="en-US" sz="24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年</a:t>
            </a:r>
            <a:endParaRPr lang="en-US" sz="2400" b="1" dirty="0">
              <a:solidFill>
                <a:srgbClr val="FFFFFF"/>
              </a:solidFill>
              <a:latin typeface="Comic Sans MS" pitchFamily="-111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Herod's Temple model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51" y="2029889"/>
            <a:ext cx="970949" cy="1372167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 bwMode="auto">
          <a:xfrm>
            <a:off x="4532934" y="1973198"/>
            <a:ext cx="1167983" cy="1281445"/>
          </a:xfrm>
          <a:prstGeom prst="mathMultiply">
            <a:avLst>
              <a:gd name="adj1" fmla="val 1705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omic Sans MS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Chevron 29"/>
          <p:cNvSpPr>
            <a:spLocks noChangeAspect="1"/>
          </p:cNvSpPr>
          <p:nvPr/>
        </p:nvSpPr>
        <p:spPr bwMode="auto">
          <a:xfrm>
            <a:off x="6212164" y="4474076"/>
            <a:ext cx="1558109" cy="64008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提图斯</a:t>
            </a:r>
            <a:b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79-81</a:t>
            </a:r>
            <a:endParaRPr lang="en-US" sz="2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950219" y="5128053"/>
            <a:ext cx="2307177" cy="170264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支持者</a:t>
            </a: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:</a:t>
            </a:r>
            <a:b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zh-CN" alt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早期教会领袖</a:t>
            </a:r>
            <a:endParaRPr lang="en-US" altLang="zh-CN" sz="1100" b="1" dirty="0">
              <a:solidFill>
                <a:srgbClr val="FFFFFF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爱任纽 （</a:t>
            </a:r>
            <a:r>
              <a:rPr lang="en-US" altLang="zh-CN" sz="1100" b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Irenaeus</a:t>
            </a:r>
            <a:r>
              <a:rPr lang="en-US" altLang="zh-CN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b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SG" sz="1100" b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佩套</a:t>
            </a:r>
            <a:r>
              <a:rPr lang="en-SG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(</a:t>
            </a:r>
            <a:r>
              <a:rPr lang="en-SG" sz="1100" b="1" i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Pettau</a:t>
            </a:r>
            <a:r>
              <a:rPr lang="en-SG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r>
              <a:rPr lang="en-SG" sz="1100" b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主教维多利奴</a:t>
            </a:r>
            <a:endParaRPr lang="en-SG" sz="1100" b="1" dirty="0">
              <a:solidFill>
                <a:srgbClr val="FFFFFF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SG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SG" sz="1100" b="1" i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Victorinus</a:t>
            </a:r>
            <a:r>
              <a:rPr lang="en-SG" sz="1100" b="1" i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en-SG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亞</a:t>
            </a:r>
            <a:r>
              <a:rPr lang="zh-CN" alt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历</a:t>
            </a:r>
            <a:r>
              <a:rPr lang="en-SG" sz="1100" b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山太的革利免</a:t>
            </a:r>
            <a:r>
              <a:rPr lang="en-SG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(</a:t>
            </a: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Clement of Alexandria)</a:t>
            </a:r>
            <a:b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zh-CN" alt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优</a:t>
            </a:r>
            <a:r>
              <a:rPr lang="en-SG" sz="1100" b="1" dirty="0" err="1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西比烏</a:t>
            </a:r>
            <a:r>
              <a:rPr lang="en-SG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(</a:t>
            </a: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Eusebius)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594670" y="5314025"/>
            <a:ext cx="1448114" cy="1079399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107763" dir="18900000" algn="ctr" rotWithShape="0">
              <a:schemeClr val="tx2">
                <a:alpha val="74998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rPr>
              <a:t>多数采用“已过派”模式的人士认为启示录写于此时</a:t>
            </a:r>
            <a:endParaRPr lang="en-US" sz="1600" b="1" dirty="0">
              <a:solidFill>
                <a:srgbClr val="FFFFFF"/>
              </a:solidFill>
              <a:latin typeface="Comic Sans MS" pitchFamily="-111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6" grpId="0" animBg="1"/>
      <p:bldP spid="19" grpId="0"/>
      <p:bldP spid="3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2" grpId="0"/>
      <p:bldP spid="10" grpId="0" animBg="1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Rome AD 64</a:t>
            </a:r>
          </a:p>
        </p:txBody>
      </p:sp>
      <p:sp>
        <p:nvSpPr>
          <p:cNvPr id="67591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2667000" y="2286000"/>
            <a:ext cx="4597400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罗马 </a:t>
            </a:r>
            <a:endParaRPr lang="en-GB" sz="36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3048000" y="4572000"/>
            <a:ext cx="32004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HT" alt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  <a:ea typeface="Impact"/>
                <a:cs typeface="Impact"/>
              </a:rPr>
              <a:t>公元</a:t>
            </a:r>
            <a:r>
              <a:rPr lang="en-US" altLang="zh-CHT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  <a:ea typeface="Impact"/>
                <a:cs typeface="Impact"/>
              </a:rPr>
              <a:t>64</a:t>
            </a:r>
            <a:r>
              <a:rPr lang="zh-CHT" alt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  <a:ea typeface="Impact"/>
                <a:cs typeface="Impact"/>
              </a:rPr>
              <a:t>年</a:t>
            </a:r>
            <a:endParaRPr lang="en-US" sz="3600" b="1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 descr="n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0"/>
            <a:ext cx="324008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4343400" cy="98425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尼禄大帝 </a:t>
            </a:r>
            <a:b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zh-CN" altLang="en-US" sz="3200" dirty="0">
                <a:latin typeface="Arial" charset="0"/>
                <a:ea typeface="ＭＳ Ｐゴシック" charset="0"/>
                <a:cs typeface="ＭＳ Ｐゴシック" charset="0"/>
              </a:rPr>
              <a:t>公元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54-68)</a:t>
            </a:r>
          </a:p>
        </p:txBody>
      </p:sp>
      <p:sp>
        <p:nvSpPr>
          <p:cNvPr id="401411" name="TextBox 3"/>
          <p:cNvSpPr txBox="1">
            <a:spLocks noChangeArrowheads="1"/>
          </p:cNvSpPr>
          <p:nvPr/>
        </p:nvSpPr>
        <p:spPr bwMode="auto">
          <a:xfrm>
            <a:off x="0" y="6516688"/>
            <a:ext cx="9144000" cy="368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Arial" charset="0"/>
              </a:rPr>
              <a:t>Terry Deary, </a:t>
            </a:r>
            <a:r>
              <a:rPr lang="en-US" sz="1800" i="1">
                <a:solidFill>
                  <a:srgbClr val="FFFFFF"/>
                </a:solidFill>
                <a:latin typeface="Arial" charset="0"/>
              </a:rPr>
              <a:t>The Rotten Romans, </a:t>
            </a:r>
            <a:r>
              <a:rPr lang="en-US" sz="1800">
                <a:solidFill>
                  <a:srgbClr val="FFFFFF"/>
                </a:solidFill>
                <a:latin typeface="Arial" charset="0"/>
              </a:rPr>
              <a:t>Horrible Histories (Scholastic, 1994), 66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49338"/>
            <a:ext cx="6011863" cy="1938992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tabLst>
                <a:tab pos="365125" algn="l"/>
              </a:tabLst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尼禄大帝的琴艺拙劣，但辨认都奉称他为奇材。</a:t>
            </a:r>
          </a:p>
          <a:p>
            <a:pPr>
              <a:tabLst>
                <a:tab pos="365125" algn="l"/>
              </a:tabLst>
              <a:defRPr/>
            </a:pPr>
            <a:endParaRPr lang="zh-CN" altLang="en-US" sz="2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tabLst>
                <a:tab pos="365125" algn="l"/>
              </a:tabLst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其中，希腊人最积极奉承， 称他作天才。因此，尼禄大帝使他们为知音。</a:t>
            </a:r>
          </a:p>
        </p:txBody>
      </p:sp>
      <p:pic>
        <p:nvPicPr>
          <p:cNvPr id="401413" name="Picture 2" descr="4024_how-nero-saved-rome-13_053202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573463"/>
            <a:ext cx="52514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4663" y="4868863"/>
            <a:ext cx="4859337" cy="1200150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tabLst>
                <a:tab pos="365125" algn="l"/>
              </a:tabLst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尼禄大帝过世之前，</a:t>
            </a:r>
          </a:p>
          <a:p>
            <a:pPr>
              <a:tabLst>
                <a:tab pos="365125" algn="l"/>
              </a:tabLst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自叹：‘这世界将失去</a:t>
            </a:r>
            <a:endParaRPr lang="en-US" altLang="zh-CN" sz="2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tabLst>
                <a:tab pos="365125" algn="l"/>
              </a:tabLst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一位音乐天子。’</a:t>
            </a:r>
          </a:p>
        </p:txBody>
      </p:sp>
    </p:spTree>
    <p:extLst>
      <p:ext uri="{BB962C8B-B14F-4D97-AF65-F5344CB8AC3E}">
        <p14:creationId xmlns:p14="http://schemas.microsoft.com/office/powerpoint/2010/main" val="14826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66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53" y="-7614"/>
            <a:ext cx="9162651" cy="1012616"/>
          </a:xfrm>
          <a:noFill/>
        </p:spPr>
        <p:txBody>
          <a:bodyPr/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99000"/>
                    </a:schemeClr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</a:t>
            </a:r>
            <a:endParaRPr lang="en-US" sz="4800" b="1" dirty="0">
              <a:solidFill>
                <a:schemeClr val="bg1"/>
              </a:solidFill>
              <a:effectLst>
                <a:glow rad="101600">
                  <a:schemeClr val="tx1">
                    <a:alpha val="99000"/>
                  </a:schemeClr>
                </a:glo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766" y="1433727"/>
            <a:ext cx="9129233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99000"/>
                  </a:prstClr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66" y="1341868"/>
            <a:ext cx="9144000" cy="403221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为主的缘故受苦难时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吸引人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170701" y="4445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6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82" name="Group 58"/>
          <p:cNvGraphicFramePr>
            <a:graphicFrameLocks noGrp="1"/>
          </p:cNvGraphicFramePr>
          <p:nvPr>
            <p:ph type="dgm" idx="1"/>
          </p:nvPr>
        </p:nvGraphicFramePr>
        <p:xfrm>
          <a:off x="0" y="1647371"/>
          <a:ext cx="9144000" cy="4996308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9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成圣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顺服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除去私欲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1:1–2:12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2:13–3:12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3:13–5:14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圣洁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尊重他人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问候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因盼望的赞美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1:3-12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针对圣洁生活的勉励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1:13-2:12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政权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2:13-17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工作岗位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2:18-25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婚姻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教会与生活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基督的地胜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3:13-4:6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建立他人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4:7-19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长老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少年人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谦卑, 警醒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5:5b-11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用意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5:12-14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从罗马到北亚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西元64年上旬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7880" name="Group 56"/>
          <p:cNvGraphicFramePr>
            <a:graphicFrameLocks noGrp="1"/>
          </p:cNvGraphicFramePr>
          <p:nvPr/>
        </p:nvGraphicFramePr>
        <p:xfrm>
          <a:off x="0" y="1066800"/>
          <a:ext cx="9144000" cy="573314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怎么在为主的缘故受苦难时吸引人</a:t>
                      </a:r>
                    </a:p>
                  </a:txBody>
                  <a:tcPr marT="45627" marB="45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2726" name="Text Box 55"/>
          <p:cNvSpPr txBox="1">
            <a:spLocks noChangeArrowheads="1"/>
          </p:cNvSpPr>
          <p:nvPr/>
        </p:nvSpPr>
        <p:spPr bwMode="auto">
          <a:xfrm>
            <a:off x="8388350" y="60325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275</a:t>
            </a:r>
          </a:p>
        </p:txBody>
      </p:sp>
      <p:sp>
        <p:nvSpPr>
          <p:cNvPr id="77883" name="Rectangle 59"/>
          <p:cNvSpPr>
            <a:spLocks noGrp="1" noChangeArrowheads="1"/>
          </p:cNvSpPr>
          <p:nvPr>
            <p:ph type="title"/>
          </p:nvPr>
        </p:nvSpPr>
        <p:spPr>
          <a:xfrm>
            <a:off x="1066800" y="215900"/>
            <a:ext cx="68580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SG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彼得前书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大纲</a:t>
            </a:r>
            <a:endParaRPr lang="zh-SG" altLang="en-US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1E16D-BAFF-8F4F-917F-E073A163F308}"/>
              </a:ext>
            </a:extLst>
          </p:cNvPr>
          <p:cNvGrpSpPr/>
          <p:nvPr/>
        </p:nvGrpSpPr>
        <p:grpSpPr>
          <a:xfrm>
            <a:off x="36003" y="1745320"/>
            <a:ext cx="9071994" cy="5280777"/>
            <a:chOff x="36003" y="1745320"/>
            <a:chExt cx="9071994" cy="5280777"/>
          </a:xfrm>
        </p:grpSpPr>
        <p:pic>
          <p:nvPicPr>
            <p:cNvPr id="532482" name="Picture 2">
              <a:extLst>
                <a:ext uri="{FF2B5EF4-FFF2-40B4-BE49-F238E27FC236}">
                  <a16:creationId xmlns:a16="http://schemas.microsoft.com/office/drawing/2014/main" id="{B164BD6D-F53A-FC45-894C-DCEFC4E23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3" y="1745320"/>
              <a:ext cx="9071994" cy="51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0CE8183-E2BD-1340-A18D-7B820AF46D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7" t="49361"/>
            <a:stretch/>
          </p:blipFill>
          <p:spPr bwMode="auto">
            <a:xfrm>
              <a:off x="3275856" y="4437112"/>
              <a:ext cx="3278909" cy="258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003" y="980728"/>
            <a:ext cx="9144000" cy="201106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以希望体现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圣洁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 (1:1–2:12)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B64DE-1233-D144-B46B-2BCC02E3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E46A28-AD6B-BD46-A75E-43C7EFE0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221088"/>
            <a:ext cx="8568952" cy="220465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黑暗里的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希望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803E375-3D14-0F46-AE8D-21593697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24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ew Watson: Walking in the light of hope - The Irish News">
            <a:extLst>
              <a:ext uri="{FF2B5EF4-FFF2-40B4-BE49-F238E27FC236}">
                <a16:creationId xmlns:a16="http://schemas.microsoft.com/office/drawing/2014/main" id="{AD7B5A94-E3DD-1159-BD96-2502C225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" y="34776"/>
            <a:ext cx="9144000" cy="57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5821213"/>
            <a:ext cx="9144000" cy="102603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以希望体现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圣洁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015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zh-CN" alt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彼得前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5083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为耶稣受苦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898ACF91-5CDA-B747-B31A-64448ACD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93800"/>
            <a:ext cx="6692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6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66800" y="990600"/>
            <a:ext cx="685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2539" name="Picture 11" descr="roman emp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10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Freeform 16"/>
          <p:cNvSpPr>
            <a:spLocks/>
          </p:cNvSpPr>
          <p:nvPr/>
        </p:nvSpPr>
        <p:spPr bwMode="auto">
          <a:xfrm>
            <a:off x="5499100" y="4191000"/>
            <a:ext cx="2044700" cy="939800"/>
          </a:xfrm>
          <a:custGeom>
            <a:avLst/>
            <a:gdLst>
              <a:gd name="T0" fmla="*/ 38100 w 1288"/>
              <a:gd name="T1" fmla="*/ 558800 h 592"/>
              <a:gd name="T2" fmla="*/ 266700 w 1288"/>
              <a:gd name="T3" fmla="*/ 330200 h 592"/>
              <a:gd name="T4" fmla="*/ 571500 w 1288"/>
              <a:gd name="T5" fmla="*/ 177800 h 592"/>
              <a:gd name="T6" fmla="*/ 952500 w 1288"/>
              <a:gd name="T7" fmla="*/ 25400 h 592"/>
              <a:gd name="T8" fmla="*/ 1409700 w 1288"/>
              <a:gd name="T9" fmla="*/ 25400 h 592"/>
              <a:gd name="T10" fmla="*/ 1714500 w 1288"/>
              <a:gd name="T11" fmla="*/ 101600 h 592"/>
              <a:gd name="T12" fmla="*/ 1866900 w 1288"/>
              <a:gd name="T13" fmla="*/ 101600 h 592"/>
              <a:gd name="T14" fmla="*/ 2019300 w 1288"/>
              <a:gd name="T15" fmla="*/ 254000 h 592"/>
              <a:gd name="T16" fmla="*/ 2019300 w 1288"/>
              <a:gd name="T17" fmla="*/ 406400 h 592"/>
              <a:gd name="T18" fmla="*/ 1943100 w 1288"/>
              <a:gd name="T19" fmla="*/ 711200 h 592"/>
              <a:gd name="T20" fmla="*/ 1638300 w 1288"/>
              <a:gd name="T21" fmla="*/ 787400 h 592"/>
              <a:gd name="T22" fmla="*/ 1181100 w 1288"/>
              <a:gd name="T23" fmla="*/ 863600 h 592"/>
              <a:gd name="T24" fmla="*/ 876300 w 1288"/>
              <a:gd name="T25" fmla="*/ 863600 h 592"/>
              <a:gd name="T26" fmla="*/ 495300 w 1288"/>
              <a:gd name="T27" fmla="*/ 939800 h 592"/>
              <a:gd name="T28" fmla="*/ 190500 w 1288"/>
              <a:gd name="T29" fmla="*/ 863600 h 592"/>
              <a:gd name="T30" fmla="*/ 38100 w 1288"/>
              <a:gd name="T31" fmla="*/ 711200 h 592"/>
              <a:gd name="T32" fmla="*/ 38100 w 1288"/>
              <a:gd name="T33" fmla="*/ 558800 h 5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8" h="592">
                <a:moveTo>
                  <a:pt x="24" y="352"/>
                </a:moveTo>
                <a:cubicBezTo>
                  <a:pt x="48" y="312"/>
                  <a:pt x="112" y="248"/>
                  <a:pt x="168" y="208"/>
                </a:cubicBezTo>
                <a:cubicBezTo>
                  <a:pt x="224" y="168"/>
                  <a:pt x="288" y="144"/>
                  <a:pt x="360" y="112"/>
                </a:cubicBezTo>
                <a:cubicBezTo>
                  <a:pt x="432" y="80"/>
                  <a:pt x="512" y="32"/>
                  <a:pt x="600" y="16"/>
                </a:cubicBezTo>
                <a:cubicBezTo>
                  <a:pt x="688" y="0"/>
                  <a:pt x="808" y="8"/>
                  <a:pt x="888" y="16"/>
                </a:cubicBezTo>
                <a:cubicBezTo>
                  <a:pt x="968" y="24"/>
                  <a:pt x="1032" y="56"/>
                  <a:pt x="1080" y="64"/>
                </a:cubicBezTo>
                <a:cubicBezTo>
                  <a:pt x="1128" y="72"/>
                  <a:pt x="1144" y="48"/>
                  <a:pt x="1176" y="64"/>
                </a:cubicBezTo>
                <a:cubicBezTo>
                  <a:pt x="1208" y="80"/>
                  <a:pt x="1256" y="128"/>
                  <a:pt x="1272" y="160"/>
                </a:cubicBezTo>
                <a:cubicBezTo>
                  <a:pt x="1288" y="192"/>
                  <a:pt x="1280" y="208"/>
                  <a:pt x="1272" y="256"/>
                </a:cubicBezTo>
                <a:cubicBezTo>
                  <a:pt x="1264" y="304"/>
                  <a:pt x="1264" y="408"/>
                  <a:pt x="1224" y="448"/>
                </a:cubicBezTo>
                <a:cubicBezTo>
                  <a:pt x="1184" y="488"/>
                  <a:pt x="1112" y="480"/>
                  <a:pt x="1032" y="496"/>
                </a:cubicBezTo>
                <a:cubicBezTo>
                  <a:pt x="952" y="512"/>
                  <a:pt x="824" y="536"/>
                  <a:pt x="744" y="544"/>
                </a:cubicBezTo>
                <a:cubicBezTo>
                  <a:pt x="664" y="552"/>
                  <a:pt x="624" y="536"/>
                  <a:pt x="552" y="544"/>
                </a:cubicBezTo>
                <a:cubicBezTo>
                  <a:pt x="480" y="552"/>
                  <a:pt x="384" y="592"/>
                  <a:pt x="312" y="592"/>
                </a:cubicBezTo>
                <a:cubicBezTo>
                  <a:pt x="240" y="592"/>
                  <a:pt x="168" y="568"/>
                  <a:pt x="120" y="544"/>
                </a:cubicBezTo>
                <a:cubicBezTo>
                  <a:pt x="72" y="520"/>
                  <a:pt x="40" y="480"/>
                  <a:pt x="24" y="448"/>
                </a:cubicBezTo>
                <a:cubicBezTo>
                  <a:pt x="8" y="416"/>
                  <a:pt x="0" y="392"/>
                  <a:pt x="24" y="35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8458200" y="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277</a:t>
            </a:r>
          </a:p>
          <a:p>
            <a:pPr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>
                <a:latin typeface="SimSun" charset="0"/>
                <a:ea typeface="SimSun" charset="0"/>
                <a:cs typeface="SimSun" charset="0"/>
              </a:rPr>
              <a:t>收信人</a:t>
            </a:r>
            <a:r>
              <a:rPr lang="zh-CN" altLang="en-US" b="1">
                <a:ea typeface="SimSun" charset="0"/>
                <a:cs typeface="SimSun" charset="0"/>
              </a:rPr>
              <a:t>: </a:t>
            </a:r>
            <a:r>
              <a:rPr lang="zh-CN" altLang="en-US" b="1">
                <a:latin typeface="SimSun" charset="0"/>
                <a:ea typeface="SimSun" charset="0"/>
                <a:cs typeface="SimSun" charset="0"/>
              </a:rPr>
              <a:t>分散各地的信徒</a:t>
            </a:r>
            <a:endParaRPr lang="en-US" b="1">
              <a:latin typeface="SimSu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44" y="260648"/>
            <a:ext cx="9028112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你是否觉得自己像个异乡人？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A4681E-A286-1642-8313-125E212F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824"/>
            <a:ext cx="7812360" cy="252028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“彼得，耶稣基督的使徒，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写信给那些寄居的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…”</a:t>
            </a:r>
          </a:p>
          <a:p>
            <a:pPr>
              <a:defRPr/>
            </a:pP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 彼得前书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1:1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44" y="419100"/>
            <a:ext cx="9028112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外乡人（寄居者）长什么样？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43746" name="Picture 2">
            <a:extLst>
              <a:ext uri="{FF2B5EF4-FFF2-40B4-BE49-F238E27FC236}">
                <a16:creationId xmlns:a16="http://schemas.microsoft.com/office/drawing/2014/main" id="{14AC248B-30A4-CC48-A7F6-103AB39C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88" y="2368808"/>
            <a:ext cx="35941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6A4681E-A286-1642-8313-125E212F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824"/>
            <a:ext cx="7812360" cy="252028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“彼得，耶稣基督的使徒，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写信给那些寄居的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…”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— 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彼得前书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1:1 —</a:t>
            </a:r>
          </a:p>
        </p:txBody>
      </p:sp>
    </p:spTree>
    <p:extLst>
      <p:ext uri="{BB962C8B-B14F-4D97-AF65-F5344CB8AC3E}">
        <p14:creationId xmlns:p14="http://schemas.microsoft.com/office/powerpoint/2010/main" val="42360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44" y="419100"/>
            <a:ext cx="9028112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外乡人（寄居者）长什么样？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21FCF-0601-4045-B088-3A046F42C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1" t="3322" r="11812" b="1440"/>
          <a:stretch/>
        </p:blipFill>
        <p:spPr>
          <a:xfrm rot="16200000">
            <a:off x="1839883" y="-103578"/>
            <a:ext cx="5392227" cy="82809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857559F-51FE-C667-D8E7-2D6827B696C6}"/>
              </a:ext>
            </a:extLst>
          </p:cNvPr>
          <p:cNvSpPr txBox="1"/>
          <p:nvPr/>
        </p:nvSpPr>
        <p:spPr>
          <a:xfrm>
            <a:off x="2699792" y="1368867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</a:rPr>
              <a:t>美国“永久居民外侨证</a:t>
            </a:r>
            <a:endParaRPr lang="zh-CN" alt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44" y="419100"/>
            <a:ext cx="9028112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什么是外乡人“寄居者”？</a:t>
            </a:r>
            <a:endParaRPr lang="en-US" sz="48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844824"/>
            <a:ext cx="8712968" cy="4022576"/>
          </a:xfrm>
        </p:spPr>
        <p:txBody>
          <a:bodyPr/>
          <a:lstStyle/>
          <a:p>
            <a:pPr marL="628650" indent="-628650" algn="l" eaLnBrk="1" hangingPunct="1"/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1. 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居住在异国他乡</a:t>
            </a:r>
          </a:p>
          <a:p>
            <a:pPr marL="628650" indent="-628650" algn="l" eaLnBrk="1" hangingPunct="1"/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2. 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公民身份属于另一个地方（参见</a:t>
            </a:r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《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腓立比书</a:t>
            </a:r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》3:20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）</a:t>
            </a:r>
          </a:p>
          <a:p>
            <a:pPr marL="628650" indent="-628650" algn="l" eaLnBrk="1" hangingPunct="1"/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3. 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居所是暂时的（不是永久居民）</a:t>
            </a:r>
          </a:p>
          <a:p>
            <a:pPr marL="628650" indent="-628650" algn="l" eaLnBrk="1" hangingPunct="1"/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4. 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与大多数人有不同的价值观</a:t>
            </a:r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——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例如幽默感、穿着、对金钱的看法、工作观、施与等</a:t>
            </a:r>
          </a:p>
          <a:p>
            <a:pPr marL="628650" indent="-628650" algn="l" eaLnBrk="1" hangingPunct="1"/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5. 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因与众不同常被迫害</a:t>
            </a:r>
            <a:r>
              <a:rPr lang="en-US" altLang="zh-CN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——</a:t>
            </a:r>
            <a:r>
              <a:rPr lang="zh-CN" altLang="en-US" sz="28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被嘲笑、讽刺等</a:t>
            </a:r>
          </a:p>
        </p:txBody>
      </p:sp>
    </p:spTree>
    <p:extLst>
      <p:ext uri="{BB962C8B-B14F-4D97-AF65-F5344CB8AC3E}">
        <p14:creationId xmlns:p14="http://schemas.microsoft.com/office/powerpoint/2010/main" val="36447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0522" y="29469"/>
            <a:ext cx="5663478" cy="6828531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我们主耶稣基督的父　神是应当称颂的。他照着自己的大怜悯，借着耶稣基督从死人中复活，重生了我们，使我们有永活的盼望， 可以得着不能朽坏、不能玷污、不能衰残，为你们存留在天上的基业，</a:t>
            </a:r>
            <a:r>
              <a:rPr lang="en-US" altLang="zh-CN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就是你们这因信蒙　神能力保守的人，得着预备在末世要显现的</a:t>
            </a:r>
            <a:br>
              <a:rPr lang="en-US" altLang="zh-CN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救恩。</a:t>
            </a:r>
            <a:r>
              <a:rPr lang="ru-RU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彼前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1:3-5 </a:t>
            </a:r>
            <a:r>
              <a:rPr lang="en-US" altLang="zh-CN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CNVS</a:t>
            </a:r>
            <a:r>
              <a:rPr lang="en-US" sz="2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endParaRPr lang="en-US" sz="2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80521" cy="68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748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2644" y="29469"/>
            <a:ext cx="5541356" cy="6828531"/>
          </a:xfr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因此，你们要喜乐。然而，你们现今在各种试炼中或许暂时会难过，</a:t>
            </a:r>
            <a:r>
              <a:rPr lang="en-US" altLang="zh-CN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是要叫你们的信心经过试验，就比那被火炼过，仍会朽坏的金子更宝贵，可以在耶稣基督显现的时候，得着称赞、荣耀和尊贵。</a:t>
            </a:r>
            <a:r>
              <a:rPr lang="ru-RU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彼前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1:6-7 </a:t>
            </a:r>
            <a:r>
              <a:rPr lang="en-US" altLang="zh-CN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CNVS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80521" cy="68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506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0522" y="29469"/>
            <a:ext cx="5663478" cy="6828531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你们虽然没有见过他，却爱他；现在虽然不能看见他，却信他。因此，你们就有无法形容、满有荣耀的大喜乐， 得到你们信心的效果，就是灵魂得救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。</a:t>
            </a:r>
            <a:r>
              <a:rPr lang="ru-RU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彼前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1:8-9 </a:t>
            </a:r>
            <a:r>
              <a:rPr lang="en-US" altLang="zh-CN" sz="2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CNVS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80521" cy="68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49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0522" y="29469"/>
            <a:ext cx="5663478" cy="6828531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论到这救恩，那预言你们要得恩典的众先知，都寻求考察过，就是把他们心里基督的灵所预先见证，关于基督要受苦难后来得荣耀，是在甚么时候和怎样的情况加以考察。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彼前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1:10-11 </a:t>
            </a:r>
            <a:r>
              <a:rPr lang="en-US" altLang="zh-CN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CNVS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80521" cy="68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37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0522" y="29469"/>
            <a:ext cx="5663478" cy="6828531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他们蒙了启示，为这些事效力，并不是为自己，而是为你们。现在，借着传福音给你们的人，靠着从天上差来的圣灵，把这些事传给了你们；甚至天使也很想详细察看这些事。</a:t>
            </a:r>
            <a:r>
              <a:rPr lang="ru-RU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彼前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1:12 </a:t>
            </a:r>
            <a:r>
              <a:rPr lang="en-US" altLang="zh-CN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CNVS</a:t>
            </a:r>
            <a:r>
              <a:rPr lang="en-US" sz="2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80521" cy="68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490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>
            <a:extLst>
              <a:ext uri="{FF2B5EF4-FFF2-40B4-BE49-F238E27FC236}">
                <a16:creationId xmlns:a16="http://schemas.microsoft.com/office/drawing/2014/main" id="{4E00FD9B-9129-BC4B-B3D1-9FC4CA54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1524000"/>
            <a:ext cx="889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61581" cy="1524000"/>
          </a:xfrm>
          <a:solidFill>
            <a:schemeClr val="bg2"/>
          </a:solidFill>
        </p:spPr>
        <p:txBody>
          <a:bodyPr/>
          <a:lstStyle/>
          <a:p>
            <a:pPr marL="180975" eaLnBrk="1" hangingPunct="1">
              <a:defRPr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你现在在受</a:t>
            </a:r>
            <a:r>
              <a:rPr lang="zh-CN" altLang="en-US" b="1" i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不公正 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的苦难吗</a:t>
            </a:r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?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1602754"/>
            <a:ext cx="4067944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学校</a:t>
            </a:r>
            <a:r>
              <a:rPr 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家庭</a:t>
            </a:r>
            <a:r>
              <a:rPr 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工作</a:t>
            </a:r>
            <a:r>
              <a:rPr 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教会</a:t>
            </a:r>
            <a:r>
              <a:rPr 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朋友圈</a:t>
            </a:r>
            <a:r>
              <a:rPr 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政府</a:t>
            </a:r>
            <a:r>
              <a:rPr lang="en-US" b="1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</p:txBody>
      </p:sp>
      <p:sp>
        <p:nvSpPr>
          <p:cNvPr id="5" name="Rectangle 245">
            <a:extLst>
              <a:ext uri="{FF2B5EF4-FFF2-40B4-BE49-F238E27FC236}">
                <a16:creationId xmlns:a16="http://schemas.microsoft.com/office/drawing/2014/main" id="{E03357C1-D65C-FC46-B646-D23697B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981" y="6165304"/>
            <a:ext cx="889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11" charset="-5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彼得前书</a:t>
            </a:r>
          </a:p>
        </p:txBody>
      </p:sp>
    </p:spTree>
    <p:extLst>
      <p:ext uri="{BB962C8B-B14F-4D97-AF65-F5344CB8AC3E}">
        <p14:creationId xmlns:p14="http://schemas.microsoft.com/office/powerpoint/2010/main" val="3735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  <p:sp>
        <p:nvSpPr>
          <p:cNvPr id="574474" name="Rectangle 10"/>
          <p:cNvSpPr>
            <a:spLocks noChangeArrowheads="1"/>
          </p:cNvSpPr>
          <p:nvPr/>
        </p:nvSpPr>
        <p:spPr bwMode="auto">
          <a:xfrm>
            <a:off x="3352800" y="609600"/>
            <a:ext cx="5486400" cy="2743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6600" b="1" i="1">
                <a:solidFill>
                  <a:schemeClr val="tx2"/>
                </a:solidFill>
                <a:latin typeface="SimSun" pitchFamily="2" charset="-122"/>
                <a:ea typeface="SimSun" pitchFamily="2" charset="-122"/>
              </a:rPr>
              <a:t>圣洁</a:t>
            </a:r>
            <a:r>
              <a:rPr lang="zh-CN" altLang="en-US" sz="6600" i="1">
                <a:solidFill>
                  <a:schemeClr val="tx2"/>
                </a:solidFill>
                <a:latin typeface="PerryGothic Regular" pitchFamily="-128" charset="0"/>
                <a:ea typeface="SimSun" pitchFamily="2" charset="-122"/>
              </a:rPr>
              <a:t> </a:t>
            </a:r>
            <a:r>
              <a:rPr lang="en-US" altLang="ja-JP" sz="6600" i="1">
                <a:solidFill>
                  <a:schemeClr val="tx2"/>
                </a:solidFill>
                <a:latin typeface="PerryGothic Regular" pitchFamily="-128" charset="0"/>
              </a:rPr>
              <a:t>:</a:t>
            </a:r>
            <a:br>
              <a:rPr lang="en-US" altLang="ja-JP" sz="4400" i="1">
                <a:solidFill>
                  <a:schemeClr val="tx2"/>
                </a:solidFill>
                <a:latin typeface="PerryGothic Regular" pitchFamily="-128" charset="0"/>
              </a:rPr>
            </a:br>
            <a:r>
              <a:rPr lang="zh-CN" altLang="en-US" sz="4400" b="1" i="1">
                <a:solidFill>
                  <a:schemeClr val="tx2"/>
                </a:solidFill>
                <a:latin typeface="SimSun" pitchFamily="2" charset="-122"/>
                <a:ea typeface="SimSun" pitchFamily="2" charset="-122"/>
              </a:rPr>
              <a:t>什么是圣洁</a:t>
            </a:r>
            <a:r>
              <a:rPr lang="zh-CN" altLang="en-US" sz="4400" i="1">
                <a:solidFill>
                  <a:schemeClr val="tx2"/>
                </a:solidFill>
                <a:latin typeface="PerryGothic Regular" pitchFamily="-128" charset="0"/>
                <a:ea typeface="SimSun" pitchFamily="2" charset="-122"/>
              </a:rPr>
              <a:t> </a:t>
            </a:r>
            <a:r>
              <a:rPr lang="en-US" altLang="ja-JP" sz="4400" i="1">
                <a:solidFill>
                  <a:schemeClr val="tx2"/>
                </a:solidFill>
                <a:latin typeface="PerryGothic Regular" pitchFamily="-128" charset="0"/>
              </a:rPr>
              <a:t>?</a:t>
            </a:r>
            <a:endParaRPr lang="en-US" altLang="en-US" sz="4400" i="1">
              <a:solidFill>
                <a:schemeClr val="tx2"/>
              </a:solidFill>
              <a:latin typeface="PerryGothic Regular" pitchFamily="-128" charset="0"/>
            </a:endParaRPr>
          </a:p>
        </p:txBody>
      </p:sp>
      <p:sp>
        <p:nvSpPr>
          <p:cNvPr id="574475" name="Rectangle 11"/>
          <p:cNvSpPr>
            <a:spLocks noChangeArrowheads="1"/>
          </p:cNvSpPr>
          <p:nvPr/>
        </p:nvSpPr>
        <p:spPr bwMode="auto">
          <a:xfrm>
            <a:off x="685800" y="3276600"/>
            <a:ext cx="845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"/>
            </a:pP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属于上帝</a:t>
            </a:r>
            <a:r>
              <a:rPr lang="zh-CN" altLang="en-US" sz="4000" b="1">
                <a:solidFill>
                  <a:schemeClr val="tx1"/>
                </a:solidFill>
                <a:latin typeface="Tahoma" pitchFamily="34" charset="0"/>
                <a:ea typeface="SimSun" pitchFamily="2" charset="-122"/>
              </a:rPr>
              <a:t> </a:t>
            </a:r>
            <a:endParaRPr lang="en-US" altLang="ja-JP" sz="4000" b="1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"/>
            </a:pPr>
            <a:r>
              <a:rPr lang="en-US" altLang="en-US" sz="5400" b="1">
                <a:solidFill>
                  <a:schemeClr val="tx1"/>
                </a:solidFill>
                <a:latin typeface="Bwgrkl" pitchFamily="-84" charset="0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被神分别为圣</a:t>
            </a:r>
            <a:r>
              <a:rPr lang="zh-CN" altLang="en-US" sz="4000" b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,</a:t>
            </a: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让他使用</a:t>
            </a:r>
            <a:r>
              <a:rPr lang="zh-CN" altLang="en-US" sz="4000" b="1">
                <a:solidFill>
                  <a:schemeClr val="tx1"/>
                </a:solidFill>
                <a:latin typeface="Tahoma" pitchFamily="34" charset="0"/>
                <a:ea typeface="SimSun" pitchFamily="2" charset="-122"/>
              </a:rPr>
              <a:t> </a:t>
            </a:r>
            <a:r>
              <a:rPr lang="en-US" altLang="ja-JP" sz="4000" b="1">
                <a:solidFill>
                  <a:schemeClr val="tx1"/>
                </a:solidFill>
                <a:latin typeface="Tahoma" pitchFamily="34" charset="0"/>
              </a:rPr>
              <a:t>;</a:t>
            </a: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圣洁</a:t>
            </a:r>
            <a:r>
              <a:rPr lang="zh-CN" altLang="en-US" sz="4000" b="1">
                <a:solidFill>
                  <a:schemeClr val="tx1"/>
                </a:solidFill>
                <a:latin typeface="Tahoma" pitchFamily="34" charset="0"/>
                <a:ea typeface="SimSun" pitchFamily="2" charset="-122"/>
              </a:rPr>
              <a:t> </a:t>
            </a:r>
            <a:r>
              <a:rPr lang="en-US" altLang="ja-JP" sz="4000" b="1">
                <a:solidFill>
                  <a:schemeClr val="tx1"/>
                </a:solidFill>
                <a:latin typeface="Tahoma" pitchFamily="34" charset="0"/>
              </a:rPr>
              <a:t>,</a:t>
            </a: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道德纯良</a:t>
            </a:r>
            <a:r>
              <a:rPr lang="zh-CN" altLang="en-US" sz="4000" b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, </a:t>
            </a: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正直</a:t>
            </a:r>
            <a:endParaRPr lang="en-US" altLang="ja-JP" sz="4000" b="1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"/>
            </a:pPr>
            <a:r>
              <a:rPr lang="zh-CN" altLang="en-US" sz="4000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为特别的用处而被分别为圣</a:t>
            </a:r>
            <a:r>
              <a:rPr lang="zh-CN" altLang="en-US" sz="4000" b="1">
                <a:solidFill>
                  <a:schemeClr val="tx1"/>
                </a:solidFill>
                <a:latin typeface="Tahoma" pitchFamily="34" charset="0"/>
                <a:ea typeface="SimSun" pitchFamily="2" charset="-122"/>
              </a:rPr>
              <a:t> </a:t>
            </a:r>
            <a:endParaRPr lang="en-US" altLang="en-US" sz="40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74476" name="Rectangle 12"/>
          <p:cNvSpPr>
            <a:spLocks noChangeArrowheads="1"/>
          </p:cNvSpPr>
          <p:nvPr/>
        </p:nvSpPr>
        <p:spPr bwMode="auto">
          <a:xfrm>
            <a:off x="8305800" y="15240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  <p:pic>
        <p:nvPicPr>
          <p:cNvPr id="2" name="Picture 1" descr="Screen Shot 2016-03-29 at 12.07.21 PM.png">
            <a:extLst>
              <a:ext uri="{FF2B5EF4-FFF2-40B4-BE49-F238E27FC236}">
                <a16:creationId xmlns:a16="http://schemas.microsoft.com/office/drawing/2014/main" id="{737E8820-25E9-95E9-0B3D-13A6A8F34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149080"/>
            <a:ext cx="2016224" cy="665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4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4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4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5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9906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sz="5400" b="1">
                <a:latin typeface="SimSun" pitchFamily="2" charset="-122"/>
                <a:ea typeface="SimSun" pitchFamily="2" charset="-122"/>
              </a:rPr>
              <a:t>你有多圣洁</a:t>
            </a:r>
            <a:r>
              <a:rPr lang="zh-CN" altLang="en-US" sz="5400">
                <a:latin typeface="AntsyPants" pitchFamily="-128" charset="0"/>
                <a:ea typeface="SimSun" pitchFamily="2" charset="-122"/>
              </a:rPr>
              <a:t> </a:t>
            </a:r>
            <a:r>
              <a:rPr lang="en-US" altLang="ja-JP" sz="5400">
                <a:latin typeface="AntsyPants" pitchFamily="-128" charset="0"/>
              </a:rPr>
              <a:t>?</a:t>
            </a:r>
            <a:endParaRPr lang="en-US" altLang="en-US" sz="5400">
              <a:latin typeface="AntsyPants" pitchFamily="-128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0" y="1524000"/>
            <a:ext cx="8077200" cy="449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3600" b="1" i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以下的字句是否形容你</a:t>
            </a:r>
            <a:r>
              <a:rPr lang="zh-CN" altLang="en-US" sz="3600" b="1" i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SimSun" pitchFamily="2" charset="-122"/>
              </a:rPr>
              <a:t> </a:t>
            </a:r>
            <a:r>
              <a:rPr lang="en-US" altLang="ja-JP" sz="3600" b="1" i="1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</a:rPr>
              <a:t>?</a:t>
            </a:r>
            <a:endParaRPr lang="en-US" altLang="ja-JP" sz="36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-8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altLang="en-US" sz="36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-8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AutoNum type="arabicPeriod"/>
            </a:pP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我周遭的朋友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SimSun" pitchFamily="2" charset="-122"/>
              </a:rPr>
              <a:t>(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公作场所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SimSun" pitchFamily="2" charset="-122"/>
              </a:rPr>
              <a:t>, 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学校或领里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SimSun" pitchFamily="2" charset="-122"/>
              </a:rPr>
              <a:t>)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都知道我是基督徒</a:t>
            </a:r>
            <a:r>
              <a:rPr lang="en-US" altLang="ja-JP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</a:rPr>
              <a:t>.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Arial" pitchFamily="34" charset="0"/>
              <a:buAutoNum type="arabicPeriod"/>
            </a:pP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人们因为与我深交而更象上帝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SimSun" pitchFamily="2" charset="-122"/>
              </a:rPr>
              <a:t> (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流露上帝的属性</a:t>
            </a:r>
            <a:r>
              <a:rPr lang="zh-CN" altLang="en-US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SimSun" pitchFamily="2" charset="-122"/>
              </a:rPr>
              <a:t>)</a:t>
            </a:r>
            <a:r>
              <a:rPr lang="en-US" altLang="ja-JP" sz="3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</a:rPr>
              <a:t>.</a:t>
            </a:r>
            <a:endParaRPr lang="en-US" altLang="en-US" sz="36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-8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82" name="Group 58"/>
          <p:cNvGraphicFramePr>
            <a:graphicFrameLocks noGrp="1"/>
          </p:cNvGraphicFramePr>
          <p:nvPr>
            <p:ph type="dgm" idx="1"/>
          </p:nvPr>
        </p:nvGraphicFramePr>
        <p:xfrm>
          <a:off x="0" y="1647371"/>
          <a:ext cx="9144000" cy="4996308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9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成圣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顺服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除去私欲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1:1–2:12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2:13–3:12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3:13–5:14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圣洁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尊重他人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问候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因盼望的赞美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1:3-12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针对圣洁生活的勉励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1:13-2:12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政权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2:13-17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工作岗位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2:18-25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婚姻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教会与生活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基督的地胜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3:13-4:6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建立他人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4:7-19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长老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少年人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谦卑, 警醒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5:5b-11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用意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5:12-14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从罗马到北亚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西元64年上旬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7880" name="Group 56"/>
          <p:cNvGraphicFramePr>
            <a:graphicFrameLocks noGrp="1"/>
          </p:cNvGraphicFramePr>
          <p:nvPr/>
        </p:nvGraphicFramePr>
        <p:xfrm>
          <a:off x="0" y="1066800"/>
          <a:ext cx="9144000" cy="573314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怎么在为主的缘故受苦难时吸引人</a:t>
                      </a:r>
                    </a:p>
                  </a:txBody>
                  <a:tcPr marT="45627" marB="45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2726" name="Text Box 55"/>
          <p:cNvSpPr txBox="1">
            <a:spLocks noChangeArrowheads="1"/>
          </p:cNvSpPr>
          <p:nvPr/>
        </p:nvSpPr>
        <p:spPr bwMode="auto">
          <a:xfrm>
            <a:off x="8388350" y="60325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275</a:t>
            </a:r>
          </a:p>
        </p:txBody>
      </p:sp>
      <p:sp>
        <p:nvSpPr>
          <p:cNvPr id="77883" name="Rectangle 59"/>
          <p:cNvSpPr>
            <a:spLocks noGrp="1" noChangeArrowheads="1"/>
          </p:cNvSpPr>
          <p:nvPr>
            <p:ph type="title"/>
          </p:nvPr>
        </p:nvSpPr>
        <p:spPr>
          <a:xfrm>
            <a:off x="1066800" y="215900"/>
            <a:ext cx="68580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SG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彼得前书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大纲</a:t>
            </a:r>
            <a:endParaRPr lang="zh-SG" altLang="en-US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2387" name="Text Box 3"/>
          <p:cNvSpPr txBox="1">
            <a:spLocks noChangeArrowheads="1"/>
          </p:cNvSpPr>
          <p:nvPr/>
        </p:nvSpPr>
        <p:spPr bwMode="auto">
          <a:xfrm>
            <a:off x="838200" y="340995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AutoNum type="alphaLcParenR"/>
            </a:pPr>
            <a:r>
              <a:rPr lang="zh-CN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mSun" pitchFamily="2" charset="-122"/>
                <a:ea typeface="SimSun" pitchFamily="2" charset="-122"/>
              </a:rPr>
              <a:t>上帝是我们的榜样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SimSun" pitchFamily="2" charset="-122"/>
              </a:rPr>
              <a:t> </a:t>
            </a:r>
            <a:r>
              <a:rPr lang="en-US" altLang="ja-JP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(1:13-16)</a:t>
            </a:r>
          </a:p>
          <a:p>
            <a:pPr eaLnBrk="1" hangingPunct="1">
              <a:buFont typeface="Arial" pitchFamily="34" charset="0"/>
              <a:buAutoNum type="alphaLcParenR"/>
            </a:pPr>
            <a:endParaRPr lang="en-US" altLang="en-US" sz="36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2192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686800" cy="2590800"/>
          </a:xfrm>
          <a:noFill/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为什么要让道德的纯洁取代过去的邪情私欲</a:t>
            </a:r>
            <a:r>
              <a:rPr lang="zh-CN" altLang="en-US">
                <a:solidFill>
                  <a:schemeClr val="bg1"/>
                </a:solidFill>
                <a:latin typeface="Arial Black" pitchFamily="34" charset="0"/>
                <a:ea typeface="SimSun" pitchFamily="2" charset="-122"/>
              </a:rPr>
              <a:t> </a:t>
            </a:r>
            <a:r>
              <a:rPr lang="en-US" altLang="ja-JP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n-US" alt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92389" name="Rectangle 5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9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9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387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4066" name="Picture 2" descr="Thro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19150"/>
            <a:ext cx="9253538" cy="13150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26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43887" cy="122555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上帝是我们的榜样</a:t>
            </a:r>
            <a:r>
              <a:rPr lang="zh-CN" altLang="en-US" sz="3600" b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, </a:t>
            </a:r>
            <a:r>
              <a:rPr lang="zh-CN" altLang="en-US" sz="36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是圣洁的</a:t>
            </a:r>
            <a:r>
              <a:rPr lang="zh-CN" altLang="en-US" sz="3600" b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ja-JP" sz="3600">
                <a:solidFill>
                  <a:schemeClr val="bg1"/>
                </a:solidFill>
              </a:rPr>
              <a:t>(1:13-16)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264068" name="Text Box 4"/>
          <p:cNvSpPr txBox="1">
            <a:spLocks noChangeArrowheads="1"/>
          </p:cNvSpPr>
          <p:nvPr/>
        </p:nvSpPr>
        <p:spPr bwMode="auto">
          <a:xfrm>
            <a:off x="152400" y="-47625"/>
            <a:ext cx="3048000" cy="1373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有谁能明白上帝在宝座上的圣洁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Arial" pitchFamily="34" charset="0"/>
                <a:ea typeface="Osaka" pitchFamily="-84" charset="-128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Arial" pitchFamily="34" charset="0"/>
                <a:ea typeface="Osaka" pitchFamily="-84" charset="-128"/>
              </a:rPr>
              <a:t>(</a:t>
            </a:r>
            <a:r>
              <a:rPr lang="zh-CN" altLang="en-US" sz="2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启示录</a:t>
            </a:r>
            <a:r>
              <a:rPr lang="zh-CN" altLang="en-US" sz="2800" b="1">
                <a:solidFill>
                  <a:schemeClr val="bg1"/>
                </a:solidFill>
                <a:latin typeface="Arial" pitchFamily="34" charset="0"/>
                <a:ea typeface="Osaka" pitchFamily="-84" charset="-128"/>
              </a:rPr>
              <a:t> </a:t>
            </a:r>
            <a:r>
              <a:rPr lang="en-US" altLang="ja-JP" sz="2800" b="1">
                <a:solidFill>
                  <a:schemeClr val="bg1"/>
                </a:solidFill>
                <a:latin typeface="Arial" pitchFamily="34" charset="0"/>
                <a:ea typeface="Osaka" pitchFamily="-84" charset="-128"/>
              </a:rPr>
              <a:t>4-5)?</a:t>
            </a:r>
            <a:endParaRPr lang="en-US" altLang="en-US" sz="2800" b="1">
              <a:solidFill>
                <a:schemeClr val="bg1"/>
              </a:solidFill>
              <a:latin typeface="Arial" pitchFamily="34" charset="0"/>
              <a:ea typeface="Osaka" pitchFamily="-84" charset="-128"/>
            </a:endParaRPr>
          </a:p>
        </p:txBody>
      </p:sp>
      <p:sp>
        <p:nvSpPr>
          <p:cNvPr id="2264069" name="Rectangle 5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26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067" grpId="0"/>
      <p:bldP spid="22640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016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u="sng" dirty="0">
                <a:solidFill>
                  <a:schemeClr val="bg1"/>
                </a:solidFill>
                <a:effectLst>
                  <a:glow rad="508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rPr>
              <a:t>彼前 </a:t>
            </a:r>
            <a:r>
              <a:rPr lang="en-SG" sz="4000" b="1" u="sng" dirty="0">
                <a:solidFill>
                  <a:schemeClr val="bg1"/>
                </a:solidFill>
                <a:effectLst>
                  <a:glow rad="508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rPr>
              <a:t>1:13-21 (</a:t>
            </a:r>
            <a:r>
              <a:rPr lang="en-US" altLang="zh-CN" sz="4000" b="1" u="sng" dirty="0">
                <a:solidFill>
                  <a:schemeClr val="bg1"/>
                </a:solidFill>
                <a:effectLst>
                  <a:glow rad="508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rPr>
              <a:t>CNVS</a:t>
            </a:r>
            <a:r>
              <a:rPr lang="en-SG" sz="4000" b="1" u="sng" dirty="0">
                <a:solidFill>
                  <a:schemeClr val="bg1"/>
                </a:solidFill>
                <a:effectLst>
                  <a:glow rad="508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Arial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6000" y="1328738"/>
            <a:ext cx="8229600" cy="5340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所以要准备好你们的心，警醒谨慎，专心盼望耶稣基督显现的时候所要带给你们的恩典。</a:t>
            </a:r>
            <a:r>
              <a:rPr lang="en-SG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460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1328738"/>
            <a:ext cx="8229600" cy="5340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你们既是顺服的儿女，就不要再效法从前无知的时候放纵私欲的生活。</a:t>
            </a:r>
            <a:endParaRPr lang="en-SG" b="1" dirty="0">
              <a:solidFill>
                <a:prstClr val="white"/>
              </a:solidFill>
              <a:effectLst>
                <a:glow rad="50800">
                  <a:prstClr val="black">
                    <a:lumMod val="95000"/>
                    <a:lumOff val="5000"/>
                    <a:alpha val="56000"/>
                  </a:prst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25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1328738"/>
            <a:ext cx="8229600" cy="5340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那召你们的既是圣洁的，你们在一切所行的事上也要圣洁。 </a:t>
            </a:r>
            <a:r>
              <a:rPr lang="en-US" altLang="zh-CN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16 </a:t>
            </a: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因为圣经上记着说：“你们要圣洁，因为我是圣洁的。”</a:t>
            </a:r>
            <a:endParaRPr lang="en-SG" b="1" dirty="0">
              <a:solidFill>
                <a:prstClr val="white"/>
              </a:solidFill>
              <a:effectLst>
                <a:glow rad="50800">
                  <a:prstClr val="black">
                    <a:lumMod val="95000"/>
                    <a:lumOff val="5000"/>
                    <a:alpha val="56000"/>
                  </a:prst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399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1328738"/>
            <a:ext cx="8229600" cy="5340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你们既称那不偏待人、按各人行为审判的主为父，就当存敬畏的心，过你们寄居的日子；</a:t>
            </a:r>
            <a:endParaRPr lang="en-SG" b="1" dirty="0">
              <a:solidFill>
                <a:prstClr val="white"/>
              </a:solidFill>
              <a:effectLst>
                <a:glow rad="50800">
                  <a:prstClr val="black">
                    <a:lumMod val="95000"/>
                    <a:lumOff val="5000"/>
                    <a:alpha val="56000"/>
                  </a:prst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345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1328738"/>
            <a:ext cx="8229600" cy="5340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因为知道你们得赎，脱去你们祖先传下的妄行，不是凭着能坏的金银等物，</a:t>
            </a:r>
            <a:endParaRPr lang="en-SG" b="1" dirty="0">
              <a:solidFill>
                <a:prstClr val="white"/>
              </a:solidFill>
              <a:effectLst>
                <a:glow rad="50800">
                  <a:prstClr val="black">
                    <a:lumMod val="95000"/>
                    <a:lumOff val="5000"/>
                    <a:alpha val="56000"/>
                  </a:prst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89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2819400" cy="36576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</a:rPr>
              <a:t>比得的读者为何需要鼓励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t>?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Georgia" pitchFamily="18" charset="0"/>
                <a:ea typeface="SimSun" pitchFamily="2" charset="-122"/>
              </a:rPr>
              <a:t> </a:t>
            </a:r>
            <a:br>
              <a:rPr lang="en-US" altLang="ja-JP" sz="3200" b="1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en-US" altLang="ja-JP"/>
              <a:t>…</a:t>
            </a:r>
            <a:endParaRPr lang="en-US" altLang="en-US"/>
          </a:p>
        </p:txBody>
      </p:sp>
      <p:pic>
        <p:nvPicPr>
          <p:cNvPr id="112643" name="Picture 9" descr="persec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8578850" y="0"/>
            <a:ext cx="5651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277</a:t>
            </a:r>
          </a:p>
        </p:txBody>
      </p:sp>
      <p:pic>
        <p:nvPicPr>
          <p:cNvPr id="40970" name="Picture 10" descr="N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25"/>
            <a:ext cx="28765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170338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charset="0"/>
                <a:ea typeface="SimSun" charset="0"/>
                <a:cs typeface="SimSun" charset="0"/>
              </a:rPr>
              <a:t>尼禄大帝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609850" y="1173163"/>
            <a:ext cx="3205163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比得前书</a:t>
            </a:r>
            <a:r>
              <a:rPr lang="zh-CN" altLang="en-US" b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4:12-13</a:t>
            </a:r>
            <a:r>
              <a:rPr lang="zh-CN" altLang="en-US" b="1">
                <a:solidFill>
                  <a:schemeClr val="tx1"/>
                </a:solidFill>
                <a:ea typeface="SimSun" pitchFamily="2" charset="-122"/>
              </a:rPr>
              <a:t> 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743200" y="1787525"/>
            <a:ext cx="6400800" cy="2933700"/>
          </a:xfrm>
          <a:prstGeom prst="rect">
            <a:avLst/>
          </a:prstGeom>
          <a:solidFill>
            <a:srgbClr val="0000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ea typeface="SimSun" pitchFamily="2" charset="-122"/>
              </a:rPr>
              <a:t>“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SimSun" pitchFamily="2" charset="-122"/>
                <a:ea typeface="SimSun" pitchFamily="2" charset="-122"/>
              </a:rPr>
              <a:t>亲爱的弟兄阿，有火炼的试验临到你们，不要以为奇怪，（似乎是遭遇非常的事）倒要欢喜。因为你们是与基督一同受苦，使你们在他荣耀显现的时候，也可以欢喜快乐。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Verdana" pitchFamily="34" charset="0"/>
                <a:ea typeface="SimSun" pitchFamily="2" charset="-122"/>
              </a:rPr>
              <a:t>” 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比得的读者为何需要鼓励</a:t>
            </a:r>
            <a:r>
              <a:rPr lang="zh-CN" altLang="en-US" b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?</a:t>
            </a:r>
            <a:r>
              <a:rPr lang="zh-CN" altLang="en-US" b="1">
                <a:solidFill>
                  <a:schemeClr val="tx1"/>
                </a:solidFill>
                <a:ea typeface="SimSun" pitchFamily="2" charset="-122"/>
              </a:rPr>
              <a:t> </a:t>
            </a:r>
            <a:endParaRPr lang="en-US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utoUpdateAnimBg="0"/>
      <p:bldP spid="40973" grpId="0" autoUpdateAnimBg="0"/>
      <p:bldP spid="40974" grpId="0" animBg="1" autoUpdateAnimBg="0"/>
      <p:bldP spid="4097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1328738"/>
            <a:ext cx="8229600" cy="5340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而是凭着基督的宝血，就像无瑕疵无玷污的羊羔的血。 </a:t>
            </a:r>
            <a:r>
              <a:rPr lang="en-US" altLang="zh-CN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 </a:t>
            </a:r>
            <a:r>
              <a:rPr lang="zh-CN" altLang="en-US" b="1" dirty="0">
                <a:solidFill>
                  <a:prstClr val="white"/>
                </a:solidFill>
                <a:effectLst>
                  <a:glow rad="50800">
                    <a:prstClr val="black">
                      <a:lumMod val="95000"/>
                      <a:lumOff val="5000"/>
                      <a:alpha val="56000"/>
                    </a:prst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基督是在创立世界以前，是　神所预知的，却在这末后的世代才为你们显现出来。</a:t>
            </a:r>
            <a:endParaRPr lang="en-SG" b="1" dirty="0">
              <a:solidFill>
                <a:prstClr val="white"/>
              </a:solidFill>
              <a:effectLst>
                <a:glow rad="50800">
                  <a:prstClr val="black">
                    <a:lumMod val="95000"/>
                    <a:lumOff val="5000"/>
                    <a:alpha val="56000"/>
                  </a:prst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829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6115" name="Text Box 3"/>
          <p:cNvSpPr txBox="1">
            <a:spLocks noChangeArrowheads="1"/>
          </p:cNvSpPr>
          <p:nvPr/>
        </p:nvSpPr>
        <p:spPr bwMode="auto">
          <a:xfrm>
            <a:off x="838200" y="3409950"/>
            <a:ext cx="7924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628650" indent="-628650" eaLnBrk="1" hangingPunct="1">
              <a:buFont typeface="Arial" pitchFamily="34" charset="0"/>
              <a:buAutoNum type="alphaLcParenR"/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mSun" pitchFamily="2" charset="-122"/>
                <a:ea typeface="SimSun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/>
              <a:t>上帝是我们的榜样 </a:t>
            </a:r>
            <a:r>
              <a:rPr lang="en-US" altLang="ja-JP"/>
              <a:t>(1:13-16)</a:t>
            </a:r>
          </a:p>
          <a:p>
            <a:r>
              <a:rPr lang="zh-CN" altLang="en-US"/>
              <a:t>上帝是我们的审判者 </a:t>
            </a:r>
            <a:r>
              <a:rPr lang="en-US" altLang="ja-JP"/>
              <a:t>(1:17)</a:t>
            </a:r>
          </a:p>
          <a:p>
            <a:endParaRPr lang="en-US" altLang="en-US"/>
          </a:p>
        </p:txBody>
      </p:sp>
      <p:sp>
        <p:nvSpPr>
          <p:cNvPr id="226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686800" cy="2590800"/>
          </a:xfrm>
          <a:noFill/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为什么要让道德的纯洁取代过去的邪情私欲</a:t>
            </a:r>
            <a:r>
              <a:rPr lang="zh-CN" altLang="en-US">
                <a:solidFill>
                  <a:schemeClr val="bg1"/>
                </a:solidFill>
                <a:latin typeface="Arial Black" pitchFamily="34" charset="0"/>
                <a:ea typeface="SimSun" pitchFamily="2" charset="-122"/>
              </a:rPr>
              <a:t> </a:t>
            </a:r>
            <a:r>
              <a:rPr lang="en-US" altLang="ja-JP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n-US" alt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66117" name="Rectangle 5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6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6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6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6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1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81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4445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681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我们要圣洁</a:t>
            </a:r>
            <a:r>
              <a:rPr lang="zh-CN" altLang="en-US" b="1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因为上帝是我们</a:t>
            </a:r>
            <a:r>
              <a:rPr lang="zh-CN" altLang="en-US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68164" name="Text Box 4"/>
          <p:cNvSpPr txBox="1">
            <a:spLocks noChangeArrowheads="1"/>
          </p:cNvSpPr>
          <p:nvPr/>
        </p:nvSpPr>
        <p:spPr bwMode="auto">
          <a:xfrm>
            <a:off x="1127125" y="2301875"/>
            <a:ext cx="69500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ja-JP" altLang="en-US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en-US" altLang="zh-CN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你们既称那不偏待人，按各人行为审判人的主为父，就当存敬畏的心，度你们在世寄居的日子</a:t>
            </a:r>
            <a:r>
              <a:rPr lang="zh-CN" altLang="en-US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ja-JP" altLang="en-US">
                <a:solidFill>
                  <a:schemeClr val="bg1"/>
                </a:solidFill>
                <a:latin typeface="Arial" pitchFamily="34" charset="0"/>
              </a:rPr>
              <a:t>”</a:t>
            </a:r>
            <a:r>
              <a:rPr lang="en-US" altLang="ja-JP">
                <a:solidFill>
                  <a:schemeClr val="bg1"/>
                </a:solidFill>
              </a:rPr>
              <a:t> ( 1:17)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68165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zh-CN" altLang="en-US" sz="2400" b="1" i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你在哪些方面感觉你是在世寄居的</a:t>
            </a:r>
            <a:r>
              <a:rPr lang="zh-CN" altLang="en-US" sz="2400" i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ja-JP" sz="2400" i="1">
                <a:solidFill>
                  <a:schemeClr val="bg1"/>
                </a:solidFill>
              </a:rPr>
              <a:t>?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sp>
        <p:nvSpPr>
          <p:cNvPr id="2268166" name="Rectangle 6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0211" name="Text Box 3"/>
          <p:cNvSpPr txBox="1">
            <a:spLocks noChangeArrowheads="1"/>
          </p:cNvSpPr>
          <p:nvPr/>
        </p:nvSpPr>
        <p:spPr bwMode="auto">
          <a:xfrm>
            <a:off x="838200" y="3409950"/>
            <a:ext cx="7924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628650" indent="-628650" eaLnBrk="1" hangingPunct="1">
              <a:buFont typeface="Arial" pitchFamily="34" charset="0"/>
              <a:buAutoNum type="alphaLcParenR"/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mSun" pitchFamily="2" charset="-122"/>
                <a:ea typeface="SimSun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/>
              <a:t>上帝是我们的榜样 </a:t>
            </a:r>
            <a:r>
              <a:rPr lang="en-US" altLang="ja-JP"/>
              <a:t>(13-16)</a:t>
            </a:r>
          </a:p>
          <a:p>
            <a:r>
              <a:rPr lang="zh-CN" altLang="en-US"/>
              <a:t>上帝是我们的审判者 </a:t>
            </a:r>
            <a:r>
              <a:rPr lang="en-US" altLang="ja-JP"/>
              <a:t>(17)</a:t>
            </a:r>
          </a:p>
          <a:p>
            <a:r>
              <a:rPr lang="zh-CN" altLang="en-US"/>
              <a:t>上帝是我们的救赎者 </a:t>
            </a:r>
            <a:r>
              <a:rPr lang="en-US" altLang="ja-JP"/>
              <a:t>(18-21)</a:t>
            </a:r>
          </a:p>
          <a:p>
            <a:endParaRPr lang="en-US" altLang="en-US"/>
          </a:p>
        </p:txBody>
      </p:sp>
      <p:sp>
        <p:nvSpPr>
          <p:cNvPr id="2270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8686800" cy="2590800"/>
          </a:xfrm>
          <a:noFill/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为什么要让道德的纯洁取代过去的邪情私欲</a:t>
            </a:r>
            <a:r>
              <a:rPr lang="zh-CN" altLang="en-US">
                <a:solidFill>
                  <a:schemeClr val="bg1"/>
                </a:solidFill>
                <a:latin typeface="Arial Black" pitchFamily="34" charset="0"/>
                <a:ea typeface="SimSun" pitchFamily="2" charset="-122"/>
              </a:rPr>
              <a:t> </a:t>
            </a:r>
            <a:r>
              <a:rPr lang="en-US" altLang="ja-JP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n-US" alt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70213" name="Rectangle 5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7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7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7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7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7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7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021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722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"/>
              <a:ext cx="5760" cy="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272260" name="Rectangle 4"/>
            <p:cNvSpPr>
              <a:spLocks noChangeArrowheads="1"/>
            </p:cNvSpPr>
            <p:nvPr/>
          </p:nvSpPr>
          <p:spPr bwMode="auto">
            <a:xfrm>
              <a:off x="4272" y="0"/>
              <a:ext cx="1488" cy="4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72261" name="Rectangle 5"/>
          <p:cNvSpPr>
            <a:spLocks noChangeArrowheads="1"/>
          </p:cNvSpPr>
          <p:nvPr/>
        </p:nvSpPr>
        <p:spPr bwMode="auto">
          <a:xfrm>
            <a:off x="4876800" y="4876800"/>
            <a:ext cx="4267200" cy="1447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722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2971800" cy="3429000"/>
          </a:xfrm>
          <a:noFill/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我们要圣洁</a:t>
            </a:r>
            <a: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zh-CN" altLang="en-US" sz="4800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因为上帝是我们的救赎者</a:t>
            </a:r>
            <a: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en-US" altLang="en-US" sz="4800" b="1">
              <a:solidFill>
                <a:schemeClr val="bg1"/>
              </a:solidFill>
            </a:endParaRPr>
          </a:p>
        </p:txBody>
      </p:sp>
      <p:sp>
        <p:nvSpPr>
          <p:cNvPr id="2272263" name="Text Box 7"/>
          <p:cNvSpPr txBox="1">
            <a:spLocks noChangeArrowheads="1"/>
          </p:cNvSpPr>
          <p:nvPr/>
        </p:nvSpPr>
        <p:spPr bwMode="auto">
          <a:xfrm>
            <a:off x="3336925" y="2133600"/>
            <a:ext cx="58070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r"/>
            <a:r>
              <a:rPr lang="ja-JP" altLang="en-US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…</a:t>
            </a:r>
            <a:r>
              <a:rPr lang="zh-CN" altLang="en-US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知道你们得赎，脱去你们祖宗所传流虚妄的行为，不是凭着能坏的金银等物。乃是凭着基督的宝血，如同无瑕疵无玷污的羔羊之血。</a:t>
            </a:r>
            <a:r>
              <a:rPr lang="zh-CN" altLang="en-US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ja-JP" altLang="en-US">
                <a:solidFill>
                  <a:schemeClr val="bg1"/>
                </a:solidFill>
                <a:latin typeface="Arial" pitchFamily="34" charset="0"/>
              </a:rPr>
              <a:t>”</a:t>
            </a:r>
            <a:r>
              <a:rPr lang="en-US" altLang="ja-JP">
                <a:solidFill>
                  <a:schemeClr val="bg1"/>
                </a:solidFill>
              </a:rPr>
              <a:t> ( 1:18-19)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72264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2400" b="1" i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你过去不认识基督的日子</a:t>
            </a:r>
            <a:r>
              <a:rPr lang="zh-CN" altLang="en-US" sz="2400" b="1" i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, </a:t>
            </a:r>
            <a:r>
              <a:rPr lang="zh-CN" altLang="en-US" sz="2400" b="1" i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在哪些方面是</a:t>
            </a:r>
            <a:r>
              <a:rPr lang="zh-CN" altLang="en-US" sz="2400" b="1" i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”</a:t>
            </a:r>
            <a:r>
              <a:rPr lang="zh-CN" altLang="en-US" sz="2400" b="1" i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虚空</a:t>
            </a:r>
            <a:r>
              <a:rPr lang="zh-CN" altLang="en-US" sz="2400" b="1" i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”</a:t>
            </a:r>
            <a:r>
              <a:rPr lang="zh-CN" altLang="en-US" sz="2400" b="1" i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CN" altLang="en-US" sz="2400" i="1">
                <a:solidFill>
                  <a:schemeClr val="bg1"/>
                </a:solidFill>
                <a:ea typeface="SimSun" pitchFamily="2" charset="-122"/>
              </a:rPr>
              <a:t> ?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sp>
        <p:nvSpPr>
          <p:cNvPr id="2272265" name="Rectangle 9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7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7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7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62" grpId="0"/>
      <p:bldP spid="2272263" grpId="0"/>
      <p:bldP spid="22722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2954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“救赎” </a:t>
            </a:r>
            <a:r>
              <a:rPr lang="en-US" altLang="zh-CN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= “</a:t>
            </a:r>
            <a:r>
              <a:rPr lang="zh-CN" alt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付赎金” </a:t>
            </a:r>
            <a:r>
              <a:rPr lang="en-US" altLang="zh-CN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(</a:t>
            </a:r>
            <a:r>
              <a:rPr lang="zh-CN" alt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希腊文</a:t>
            </a:r>
            <a:r>
              <a:rPr lang="en-US" altLang="zh-CN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) 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2437" name="AutoShape 5" descr="Paper bag"/>
          <p:cNvSpPr>
            <a:spLocks noChangeArrowheads="1"/>
          </p:cNvSpPr>
          <p:nvPr/>
        </p:nvSpPr>
        <p:spPr bwMode="auto">
          <a:xfrm>
            <a:off x="304800" y="3429000"/>
            <a:ext cx="3352800" cy="3276600"/>
          </a:xfrm>
          <a:prstGeom prst="cube">
            <a:avLst>
              <a:gd name="adj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4427538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罪的奴隶 </a:t>
            </a:r>
          </a:p>
        </p:txBody>
      </p:sp>
      <p:pic>
        <p:nvPicPr>
          <p:cNvPr id="402439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16541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1811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611560" y="1676400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基督的血付上赎罪的代价 </a:t>
            </a:r>
            <a:r>
              <a:rPr lang="en-US" altLang="zh-CN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/>
                <a:cs typeface="Arial"/>
              </a:rPr>
              <a:t>(1:18)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5791200" y="2743200"/>
            <a:ext cx="20732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100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endParaRPr lang="en-US" sz="9600">
              <a:latin typeface="Arial" charset="0"/>
              <a:cs typeface="Arial" charset="0"/>
            </a:endParaRPr>
          </a:p>
        </p:txBody>
      </p:sp>
      <p:pic>
        <p:nvPicPr>
          <p:cNvPr id="40244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00" y="3352800"/>
            <a:ext cx="2641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3" name="AutoShape 11"/>
          <p:cNvSpPr>
            <a:spLocks noChangeArrowheads="1"/>
          </p:cNvSpPr>
          <p:nvPr/>
        </p:nvSpPr>
        <p:spPr bwMode="auto">
          <a:xfrm>
            <a:off x="2590800" y="3429000"/>
            <a:ext cx="3352800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8305800" y="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280a</a:t>
            </a:r>
          </a:p>
        </p:txBody>
      </p:sp>
    </p:spTree>
    <p:extLst>
      <p:ext uri="{BB962C8B-B14F-4D97-AF65-F5344CB8AC3E}">
        <p14:creationId xmlns:p14="http://schemas.microsoft.com/office/powerpoint/2010/main" val="166193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animBg="1"/>
      <p:bldP spid="402444" grpId="0"/>
      <p:bldP spid="4024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 descr="Death on 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1600200"/>
          </a:xfrm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800" b="1">
                <a:latin typeface="SimSun" pitchFamily="2" charset="-122"/>
                <a:ea typeface="SimSun" pitchFamily="2" charset="-122"/>
              </a:rPr>
              <a:t>耶稣的死为我们的罪付上代价</a:t>
            </a:r>
            <a:r>
              <a:rPr lang="zh-CN" altLang="en-US" sz="4800" b="1">
                <a:ea typeface="SimSun" pitchFamily="2" charset="-122"/>
              </a:rPr>
              <a:t> </a:t>
            </a:r>
            <a:br>
              <a:rPr lang="zh-CN" altLang="en-US" sz="4800" b="1">
                <a:ea typeface="SimSun" pitchFamily="2" charset="-122"/>
              </a:rPr>
            </a:br>
            <a:r>
              <a:rPr lang="en-US" altLang="ja-JP" sz="4800" b="1"/>
              <a:t>(</a:t>
            </a:r>
            <a:r>
              <a:rPr lang="zh-CN" altLang="en-US" sz="4800" b="1">
                <a:latin typeface="SimSun" pitchFamily="2" charset="-122"/>
                <a:ea typeface="SimSun" pitchFamily="2" charset="-122"/>
              </a:rPr>
              <a:t>约翰福音</a:t>
            </a:r>
            <a:r>
              <a:rPr lang="zh-CN" altLang="en-US" sz="4800" b="1">
                <a:ea typeface="SimSun" pitchFamily="2" charset="-122"/>
              </a:rPr>
              <a:t> </a:t>
            </a:r>
            <a:r>
              <a:rPr lang="en-US" altLang="ja-JP" sz="4800" b="1"/>
              <a:t> 19:16b-42)</a:t>
            </a:r>
            <a:endParaRPr lang="en-US" altLang="en-US"/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 descr="Finish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50927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5" name="Rectangle 3" descr="Cork"/>
          <p:cNvSpPr>
            <a:spLocks noGrp="1" noChangeArrowheads="1"/>
          </p:cNvSpPr>
          <p:nvPr>
            <p:ph type="body" idx="1"/>
          </p:nvPr>
        </p:nvSpPr>
        <p:spPr>
          <a:xfrm rot="19758282">
            <a:off x="3124200" y="3505200"/>
            <a:ext cx="3124200" cy="2819400"/>
          </a:xfrm>
          <a:noFill/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7200" b="1">
                <a:solidFill>
                  <a:srgbClr val="FF0000"/>
                </a:solidFill>
                <a:latin typeface="SimSun" charset="0"/>
                <a:ea typeface="SimSun" charset="0"/>
                <a:cs typeface="SimSun" charset="0"/>
              </a:rPr>
              <a:t>负债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7200" b="1">
                <a:solidFill>
                  <a:srgbClr val="FF0000"/>
                </a:solidFill>
                <a:latin typeface="SimSun" charset="0"/>
                <a:ea typeface="SimSun" charset="0"/>
                <a:cs typeface="SimSun" charset="0"/>
              </a:rPr>
              <a:t>抵消</a:t>
            </a:r>
            <a:endParaRPr lang="en-US" altLang="zh-CN" sz="7200" b="1">
              <a:solidFill>
                <a:srgbClr val="FF0000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pic>
        <p:nvPicPr>
          <p:cNvPr id="161795" name="Picture 4" descr="Finishe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447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447800"/>
            <a:ext cx="7239000" cy="1066800"/>
          </a:xfrm>
          <a:solidFill>
            <a:srgbClr val="000000"/>
          </a:solidFill>
          <a:effectLst>
            <a:outerShdw blurRad="63500" dist="38099" dir="2700000" algn="ctr" rotWithShape="0">
              <a:srgbClr val="FF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ja-JP" altLang="en-US">
                <a:effectLst/>
                <a:latin typeface="Arial" pitchFamily="34" charset="0"/>
              </a:rPr>
              <a:t>“</a:t>
            </a:r>
            <a:r>
              <a:rPr lang="en-US" altLang="ja-JP">
                <a:effectLst/>
              </a:rPr>
              <a:t>It is finished</a:t>
            </a:r>
            <a:r>
              <a:rPr lang="ja-JP" altLang="en-US">
                <a:effectLst/>
                <a:latin typeface="Arial" pitchFamily="34" charset="0"/>
              </a:rPr>
              <a:t>”</a:t>
            </a:r>
            <a:endParaRPr lang="en-US" altLang="en-US">
              <a:effectLst/>
            </a:endParaRPr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1371600" y="1371600"/>
            <a:ext cx="7239000" cy="10668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8099" dir="2700000" algn="ctr" rotWithShape="0">
              <a:srgbClr val="FF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ja-JP" altLang="en-US" sz="4400">
                <a:solidFill>
                  <a:schemeClr val="tx2"/>
                </a:solidFill>
                <a:latin typeface="Arial" pitchFamily="34" charset="0"/>
              </a:rPr>
              <a:t>“</a:t>
            </a:r>
            <a:r>
              <a:rPr lang="zh-CN" altLang="en-US" sz="8000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得赎</a:t>
            </a:r>
            <a:r>
              <a:rPr lang="ja-JP" altLang="en-US" sz="4400">
                <a:solidFill>
                  <a:schemeClr val="tx2"/>
                </a:solidFill>
                <a:latin typeface="Arial" pitchFamily="34" charset="0"/>
              </a:rPr>
              <a:t>”</a:t>
            </a:r>
            <a:endParaRPr lang="en-US" altLang="en-US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 rot="-1669184">
            <a:off x="-227013" y="1770063"/>
            <a:ext cx="4953001" cy="1555750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9600" b="1">
                <a:solidFill>
                  <a:srgbClr val="FF0000"/>
                </a:solidFill>
                <a:latin typeface="Georgia" charset="0"/>
                <a:ea typeface="SimSun" charset="0"/>
                <a:cs typeface="SimSun" charset="0"/>
              </a:rPr>
              <a:t>审判</a:t>
            </a:r>
            <a:endParaRPr lang="en-US" sz="9600" b="1">
              <a:solidFill>
                <a:srgbClr val="FF0000"/>
              </a:solidFill>
              <a:latin typeface="Georgia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autoUpdateAnimBg="0" advAuto="3000"/>
      <p:bldP spid="407557" grpId="0" animBg="1" autoUpdateAnimBg="0"/>
      <p:bldP spid="407560" grpId="0" animBg="1" autoUpdateAnimBg="0"/>
      <p:bldP spid="40755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04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686800" cy="2590800"/>
          </a:xfrm>
          <a:noFill/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为什么要让道德的纯洁取代过去的邪情私欲</a:t>
            </a:r>
            <a:r>
              <a:rPr lang="zh-CN" altLang="en-US" dirty="0">
                <a:solidFill>
                  <a:schemeClr val="tx1"/>
                </a:solidFill>
                <a:latin typeface="Arial Black" pitchFamily="34" charset="0"/>
                <a:ea typeface="SimSun" pitchFamily="2" charset="-122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Arial Black" pitchFamily="34" charset="0"/>
              </a:rPr>
              <a:t>?</a:t>
            </a:r>
            <a:endParaRPr lang="en-US" alt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80453" name="Rectangle 5"/>
          <p:cNvSpPr>
            <a:spLocks noChangeArrowheads="1"/>
          </p:cNvSpPr>
          <p:nvPr/>
        </p:nvSpPr>
        <p:spPr bwMode="auto">
          <a:xfrm>
            <a:off x="8305800" y="0"/>
            <a:ext cx="8382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280a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7CFFAC-DC30-944E-8915-D32791427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92" y="4005064"/>
            <a:ext cx="87302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628650" indent="-628650" eaLnBrk="1" hangingPunct="1">
              <a:buFont typeface="Arial" pitchFamily="34" charset="0"/>
              <a:buAutoNum type="alphaLcParenR"/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mSun" pitchFamily="2" charset="-122"/>
                <a:ea typeface="SimSun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628650" marR="0" lvl="0" indent="-6286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</a:rPr>
              <a:t>上帝是我们的榜样 </a:t>
            </a:r>
            <a:r>
              <a:rPr kumimoji="0" lang="en-US" altLang="ja-JP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</a:rPr>
              <a:t>(13-16)</a:t>
            </a:r>
          </a:p>
          <a:p>
            <a:pPr marL="628650" marR="0" lvl="0" indent="-6286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</a:rPr>
              <a:t>上帝是我们的审判者 </a:t>
            </a:r>
            <a:r>
              <a:rPr kumimoji="0" lang="en-US" altLang="ja-JP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</a:rPr>
              <a:t>(17)</a:t>
            </a:r>
          </a:p>
          <a:p>
            <a:pPr marL="628650" marR="0" lvl="0" indent="-6286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</a:rPr>
              <a:t>上帝是我们的救赎者 </a:t>
            </a:r>
            <a:r>
              <a:rPr kumimoji="0" lang="en-US" altLang="ja-JP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</a:rPr>
              <a:t>(18-21)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</a:rPr>
              <a:t>上帝藉着启示向我们沟通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</a:rPr>
              <a:t> (1:22 – 2:3)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070350"/>
            <a:ext cx="4495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6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14859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152400"/>
            <a:ext cx="3886200" cy="34290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上帝藉着启示向我们沟通 </a:t>
            </a:r>
            <a:br>
              <a:rPr lang="en-US" altLang="zh-CN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(1:22-2:3)</a:t>
            </a:r>
            <a:endParaRPr lang="en-US" sz="4000" b="1" dirty="0">
              <a:latin typeface="Arial" charset="0"/>
              <a:ea typeface="ＭＳ Ｐゴシック" charset="0"/>
            </a:endParaRPr>
          </a:p>
        </p:txBody>
      </p: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0" y="76200"/>
            <a:ext cx="50768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5613" indent="-455613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“你们既因顺从真理，</a:t>
            </a:r>
          </a:p>
          <a:p>
            <a:pPr marL="0" indent="0"/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     洁净了自己的心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…</a:t>
            </a:r>
          </a:p>
          <a:p>
            <a:pPr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主的道是永存的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…</a:t>
            </a:r>
          </a:p>
          <a:p>
            <a:pPr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所传给你们的福音就是这道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…</a:t>
            </a:r>
          </a:p>
          <a:p>
            <a:pPr>
              <a:buFontTx/>
              <a:buChar char="•"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就要爱慕那纯净的灵奶</a:t>
            </a:r>
            <a:r>
              <a:rPr lang="en-US" altLang="zh-CN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…” </a:t>
            </a:r>
            <a:endParaRPr lang="en-US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在 </a:t>
            </a:r>
            <a:r>
              <a:rPr lang="en-US" altLang="zh-CN" sz="20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2:1 </a:t>
            </a:r>
            <a:r>
              <a:rPr lang="zh-CN" altLang="en-US" sz="20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所提到的几项罪当中</a:t>
            </a:r>
            <a:r>
              <a:rPr lang="en-US" altLang="zh-CN" sz="20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20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有哪些在你生命中被”那纯净的灵奶” 渐渐除去</a:t>
            </a:r>
            <a:r>
              <a:rPr lang="en-US" altLang="zh-CN" sz="20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? </a:t>
            </a:r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8305800" y="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280a</a:t>
            </a:r>
          </a:p>
        </p:txBody>
      </p:sp>
      <p:sp>
        <p:nvSpPr>
          <p:cNvPr id="452615" name="Rectangle 8"/>
          <p:cNvSpPr>
            <a:spLocks noChangeArrowheads="1"/>
          </p:cNvSpPr>
          <p:nvPr/>
        </p:nvSpPr>
        <p:spPr bwMode="auto">
          <a:xfrm>
            <a:off x="4572000" y="4095750"/>
            <a:ext cx="1524000" cy="3238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730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  <p:bldP spid="3553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15" descr="Pur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7300" y="615156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论点 </a:t>
            </a:r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266700" y="1352550"/>
            <a:ext cx="8610600" cy="15636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我略略地写了这信，托我所看为忠心的兄弟西拉转交你们，劝勉你们，又证明这恩是神的真恩。你们务要在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这恩上站立得住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(5:12)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467984" name="Group 16"/>
          <p:cNvGraphicFramePr>
            <a:graphicFrameLocks noGrp="1"/>
          </p:cNvGraphicFramePr>
          <p:nvPr>
            <p:ph/>
          </p:nvPr>
        </p:nvGraphicFramePr>
        <p:xfrm>
          <a:off x="114300" y="3811588"/>
          <a:ext cx="8915400" cy="3017837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"</a:t>
                      </a:r>
                      <a:r>
                        <a:rPr kumimoji="0" lang="zh-CN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这恩是神的真恩</a:t>
                      </a:r>
                      <a:r>
                        <a:rPr kumimoji="0" lang="ru-RU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"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比得前书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1:1-12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拣选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神的主权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位份上的圣化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出于上帝的主动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(1:2)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05D13"/>
                        </a:gs>
                        <a:gs pos="100000">
                          <a:srgbClr val="072B0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"</a:t>
                      </a:r>
                      <a:r>
                        <a:rPr kumimoji="0" lang="zh-SG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站立得住</a:t>
                      </a:r>
                      <a:r>
                        <a:rPr kumimoji="0" lang="ru-RU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"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比得前书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1:13 – 5:14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忍耐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人的责任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实际上圣化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落实在圣洁的生活 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(1:13)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05D13"/>
                        </a:gs>
                        <a:gs pos="100000">
                          <a:srgbClr val="072B0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124" name="Text Box 236"/>
          <p:cNvSpPr txBox="1">
            <a:spLocks noChangeArrowheads="1"/>
          </p:cNvSpPr>
          <p:nvPr/>
        </p:nvSpPr>
        <p:spPr bwMode="auto">
          <a:xfrm>
            <a:off x="1066800" y="3074194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双重主题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:</a:t>
            </a:r>
          </a:p>
        </p:txBody>
      </p:sp>
      <p:sp>
        <p:nvSpPr>
          <p:cNvPr id="410638" name="Rectangle 243"/>
          <p:cNvSpPr>
            <a:spLocks noChangeArrowheads="1"/>
          </p:cNvSpPr>
          <p:nvPr/>
        </p:nvSpPr>
        <p:spPr bwMode="auto">
          <a:xfrm>
            <a:off x="8429765" y="39756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278</a:t>
            </a:r>
          </a:p>
        </p:txBody>
      </p:sp>
      <p:sp>
        <p:nvSpPr>
          <p:cNvPr id="38133" name="Rectangle 2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634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SG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论点与主题</a:t>
            </a:r>
            <a:endParaRPr 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947" grpId="0" animBg="1" autoUpdateAnimBg="0"/>
      <p:bldP spid="38124" grpId="0" autoUpdateAnimBg="0"/>
      <p:bldP spid="381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zh-CN" alt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彼得前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059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66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53" y="-7614"/>
            <a:ext cx="9162651" cy="1012616"/>
          </a:xfrm>
          <a:noFill/>
        </p:spPr>
        <p:txBody>
          <a:bodyPr/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99000"/>
                    </a:schemeClr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</a:t>
            </a:r>
            <a:endParaRPr lang="en-US" sz="4800" b="1" dirty="0">
              <a:solidFill>
                <a:schemeClr val="bg1"/>
              </a:solidFill>
              <a:effectLst>
                <a:glow rad="101600">
                  <a:schemeClr val="tx1">
                    <a:alpha val="99000"/>
                  </a:schemeClr>
                </a:glo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766" y="1433727"/>
            <a:ext cx="9129233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99000"/>
                  </a:prstClr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66" y="1341868"/>
            <a:ext cx="9144000" cy="403221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为主的缘故受苦难时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吸引人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170701" y="4445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9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1E16D-BAFF-8F4F-917F-E073A163F308}"/>
              </a:ext>
            </a:extLst>
          </p:cNvPr>
          <p:cNvGrpSpPr/>
          <p:nvPr/>
        </p:nvGrpSpPr>
        <p:grpSpPr>
          <a:xfrm>
            <a:off x="36003" y="1745320"/>
            <a:ext cx="9071994" cy="5280777"/>
            <a:chOff x="36003" y="1745320"/>
            <a:chExt cx="9071994" cy="5280777"/>
          </a:xfrm>
        </p:grpSpPr>
        <p:pic>
          <p:nvPicPr>
            <p:cNvPr id="532482" name="Picture 2">
              <a:extLst>
                <a:ext uri="{FF2B5EF4-FFF2-40B4-BE49-F238E27FC236}">
                  <a16:creationId xmlns:a16="http://schemas.microsoft.com/office/drawing/2014/main" id="{B164BD6D-F53A-FC45-894C-DCEFC4E23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3" y="1745320"/>
              <a:ext cx="9071994" cy="51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0CE8183-E2BD-1340-A18D-7B820AF46D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7" t="49361"/>
            <a:stretch/>
          </p:blipFill>
          <p:spPr bwMode="auto">
            <a:xfrm>
              <a:off x="3275856" y="4437112"/>
              <a:ext cx="3278909" cy="258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003" y="980728"/>
            <a:ext cx="9144000" cy="201106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以希望体现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圣洁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 (1:1–2:12)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B64DE-1233-D144-B46B-2BCC02E3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E46A28-AD6B-BD46-A75E-43C7EFE0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221088"/>
            <a:ext cx="8568952" cy="220465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黑暗里的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希望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803E375-3D14-0F46-AE8D-21593697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25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>
            <a:extLst>
              <a:ext uri="{FF2B5EF4-FFF2-40B4-BE49-F238E27FC236}">
                <a16:creationId xmlns:a16="http://schemas.microsoft.com/office/drawing/2014/main" id="{D7369A46-2936-104F-8AE3-49D0D05E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3" y="764704"/>
            <a:ext cx="920120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003" y="980728"/>
            <a:ext cx="9144000" cy="201106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II.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要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顺服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神 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(2:13–3:12)。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B64DE-1233-D144-B46B-2BCC02E3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5A77D1-EC90-D54A-BE8D-8FAC2EEB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4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6" descr="j0202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425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marL="812800" indent="-812800" algn="ctr" eaLnBrk="1" hangingPunct="1">
              <a:buFontTx/>
              <a:buNone/>
            </a:pPr>
            <a:r>
              <a:rPr lang="en-US" altLang="en-US" b="1"/>
              <a:t>II.	</a:t>
            </a:r>
            <a:r>
              <a:rPr lang="zh-CN" altLang="en-US" b="1">
                <a:ea typeface="SimSun" pitchFamily="2" charset="-122"/>
              </a:rPr>
              <a:t>顺服2:13 – 3:12 (谦卑)</a:t>
            </a:r>
            <a:r>
              <a:rPr lang="zh-CN" altLang="en-US">
                <a:ea typeface="SimSun" pitchFamily="2" charset="-122"/>
              </a:rPr>
              <a:t> </a:t>
            </a:r>
            <a:r>
              <a:rPr lang="en-US" altLang="en-US"/>
              <a:t>	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362200" y="2895600"/>
            <a:ext cx="678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812800" indent="-8128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向政权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2:13-17	</a:t>
            </a: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在工作岗位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2:18-25	</a:t>
            </a: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在婚姻中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3:1-7	</a:t>
            </a: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SimSun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在教会与生活中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pitchFamily="2" charset="-122"/>
              </a:rPr>
              <a:t>3:8-12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305800" y="6032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280d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447800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SimSun" pitchFamily="2" charset="-122"/>
              </a:rPr>
              <a:t>在苦难中的忍耐, 靠着上帝的恩典, 我们要…</a:t>
            </a:r>
            <a:r>
              <a:rPr lang="zh-CN" altLang="en-US">
                <a:ea typeface="SimSun" pitchFamily="2" charset="-122"/>
              </a:rPr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858" name="Object 2"/>
          <p:cNvGraphicFramePr>
            <a:graphicFrameLocks noChangeAspect="1"/>
          </p:cNvGraphicFramePr>
          <p:nvPr/>
        </p:nvGraphicFramePr>
        <p:xfrm>
          <a:off x="4495800" y="0"/>
          <a:ext cx="46482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857899" imgH="1714739" progId="Paint.Picture">
                  <p:embed/>
                </p:oleObj>
              </mc:Choice>
              <mc:Fallback>
                <p:oleObj name="Bitmap Image" r:id="rId4" imgW="2857899" imgH="171473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438"/>
                      <a:stretch>
                        <a:fillRect/>
                      </a:stretch>
                    </p:blipFill>
                    <p:spPr bwMode="auto">
                      <a:xfrm>
                        <a:off x="4495800" y="0"/>
                        <a:ext cx="46482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6096000" y="25908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>
                <a:solidFill>
                  <a:srgbClr val="FFFFFF"/>
                </a:solidFill>
                <a:latin typeface="Georgia" charset="0"/>
                <a:ea typeface="SimSun" charset="0"/>
                <a:cs typeface="SimSun" charset="0"/>
              </a:rPr>
              <a:t>北朝鲜</a:t>
            </a:r>
            <a:endParaRPr lang="en-US">
              <a:solidFill>
                <a:srgbClr val="FFFFFF"/>
              </a:solidFill>
              <a:latin typeface="Georgia" charset="0"/>
              <a:ea typeface="SimSun" charset="0"/>
              <a:cs typeface="SimSun" charset="0"/>
            </a:endParaRP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657600"/>
            <a:ext cx="2667000" cy="2667000"/>
          </a:xfrm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要顺服哪个国家的政权</a:t>
            </a:r>
            <a:r>
              <a:rPr lang="zh-CN" altLang="en-US" b="1">
                <a:solidFill>
                  <a:schemeClr val="bg1"/>
                </a:solidFill>
                <a:ea typeface="SimSun" pitchFamily="2" charset="-122"/>
              </a:rPr>
              <a:t>?</a:t>
            </a:r>
            <a:r>
              <a:rPr lang="en-US" altLang="ja-JP" b="1">
                <a:solidFill>
                  <a:schemeClr val="bg1"/>
                </a:solidFill>
              </a:rPr>
              <a:t>?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633861" name="Picture 5" descr="singapore_flag_mediu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0"/>
          <a:stretch>
            <a:fillRect/>
          </a:stretch>
        </p:blipFill>
        <p:spPr bwMode="auto">
          <a:xfrm>
            <a:off x="0" y="0"/>
            <a:ext cx="4191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862" name="Picture 6" descr="us-flag-1152x86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6477000" y="5686425"/>
            <a:ext cx="99695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SimSun" charset="0"/>
                <a:ea typeface="SimSun" charset="0"/>
                <a:cs typeface="SimSun" charset="0"/>
              </a:rPr>
              <a:t>美国</a:t>
            </a:r>
            <a:endParaRPr lang="en-US">
              <a:solidFill>
                <a:schemeClr val="bg1"/>
              </a:solidFill>
              <a:latin typeface="SimSu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96200" cy="1143000"/>
          </a:xfrm>
          <a:gradFill rotWithShape="0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zh-CN" altLang="en-US" b="1">
                <a:latin typeface="SimSun" pitchFamily="2" charset="-122"/>
                <a:ea typeface="SimSun" pitchFamily="2" charset="-122"/>
              </a:rPr>
              <a:t>不论哪一种政权</a:t>
            </a:r>
            <a:r>
              <a:rPr lang="zh-CN" altLang="en-US" b="1">
                <a:latin typeface="Times New Roman" pitchFamily="18" charset="0"/>
                <a:ea typeface="SimSun" pitchFamily="2" charset="-122"/>
              </a:rPr>
              <a:t>, </a:t>
            </a:r>
            <a:r>
              <a:rPr lang="zh-CN" altLang="en-US" b="1">
                <a:latin typeface="SimSun" pitchFamily="2" charset="-122"/>
                <a:ea typeface="SimSun" pitchFamily="2" charset="-122"/>
              </a:rPr>
              <a:t>都要顺服</a:t>
            </a:r>
            <a:r>
              <a:rPr lang="zh-CN" altLang="en-US">
                <a:ea typeface="SimSun" pitchFamily="2" charset="-122"/>
              </a:rPr>
              <a:t> </a:t>
            </a:r>
            <a:r>
              <a:rPr lang="en-US" altLang="ja-JP" sz="3600"/>
              <a:t>…</a:t>
            </a:r>
            <a:endParaRPr lang="en-US" altLang="en-US" sz="3600"/>
          </a:p>
        </p:txBody>
      </p:sp>
      <p:sp>
        <p:nvSpPr>
          <p:cNvPr id="228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467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u="sng" dirty="0">
                <a:effectLst/>
                <a:latin typeface="SimSun" pitchFamily="2" charset="-122"/>
                <a:ea typeface="SimSun" pitchFamily="2" charset="-122"/>
              </a:rPr>
              <a:t>社会主义</a:t>
            </a:r>
            <a:endParaRPr lang="zh-CN" altLang="en-US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你有两只牛</a:t>
            </a:r>
            <a:r>
              <a:rPr lang="zh-CN" altLang="en-US" dirty="0">
                <a:effectLst/>
                <a:ea typeface="SimSun" pitchFamily="2" charset="-122"/>
              </a:rPr>
              <a:t>, </a:t>
            </a: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然后把其中一只分给领居</a:t>
            </a:r>
            <a:r>
              <a:rPr lang="zh-CN" altLang="en-US" dirty="0">
                <a:effectLst/>
                <a:ea typeface="SimSun" pitchFamily="2" charset="-122"/>
              </a:rPr>
              <a:t>.</a:t>
            </a:r>
            <a:endParaRPr lang="zh-CN" altLang="en-US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u="sng" dirty="0">
                <a:effectLst/>
                <a:latin typeface="SimSun" pitchFamily="2" charset="-122"/>
                <a:ea typeface="SimSun" pitchFamily="2" charset="-122"/>
              </a:rPr>
              <a:t>共产主义</a:t>
            </a:r>
            <a:endParaRPr lang="zh-CN" altLang="en-US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你有两只牛</a:t>
            </a:r>
            <a:r>
              <a:rPr lang="zh-CN" altLang="en-US" dirty="0">
                <a:effectLst/>
                <a:ea typeface="SimSun" pitchFamily="2" charset="-122"/>
              </a:rPr>
              <a:t>. </a:t>
            </a: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政府把两只都夺走</a:t>
            </a:r>
            <a:r>
              <a:rPr lang="zh-CN" altLang="en-US" dirty="0">
                <a:effectLst/>
                <a:ea typeface="SimSun" pitchFamily="2" charset="-122"/>
              </a:rPr>
              <a:t>, </a:t>
            </a: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然后将一些牛奶送给你</a:t>
            </a:r>
            <a:r>
              <a:rPr lang="zh-CN" altLang="en-US" dirty="0">
                <a:effectLst/>
                <a:ea typeface="SimSun" pitchFamily="2" charset="-122"/>
              </a:rPr>
              <a:t>.</a:t>
            </a:r>
            <a:endParaRPr lang="zh-CN" altLang="en-US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effectLst/>
                <a:latin typeface="Times New Roman" pitchFamily="18" charset="0"/>
                <a:ea typeface="SimSun" pitchFamily="2" charset="-122"/>
              </a:rPr>
              <a:t> </a:t>
            </a:r>
            <a:r>
              <a:rPr lang="zh-CN" altLang="en-US" u="sng" dirty="0">
                <a:effectLst/>
                <a:latin typeface="SimSun" pitchFamily="2" charset="-122"/>
                <a:ea typeface="SimSun" pitchFamily="2" charset="-122"/>
              </a:rPr>
              <a:t>法西斯主义</a:t>
            </a:r>
            <a:endParaRPr lang="zh-CN" altLang="en-US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你有两只牛</a:t>
            </a:r>
            <a:r>
              <a:rPr lang="zh-CN" altLang="en-US" dirty="0">
                <a:effectLst/>
                <a:ea typeface="SimSun" pitchFamily="2" charset="-122"/>
              </a:rPr>
              <a:t>. </a:t>
            </a: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政府把两只都夺走</a:t>
            </a:r>
            <a:r>
              <a:rPr lang="zh-CN" altLang="en-US" dirty="0">
                <a:effectLst/>
                <a:ea typeface="SimSun" pitchFamily="2" charset="-122"/>
              </a:rPr>
              <a:t>, </a:t>
            </a:r>
            <a:r>
              <a:rPr lang="zh-CN" altLang="en-US" dirty="0">
                <a:effectLst/>
                <a:latin typeface="SimSun" pitchFamily="2" charset="-122"/>
                <a:ea typeface="SimSun" pitchFamily="2" charset="-122"/>
              </a:rPr>
              <a:t>然后将一些牛奶卖给你</a:t>
            </a: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.</a:t>
            </a:r>
            <a:r>
              <a:rPr lang="zh-CN" altLang="en-US" dirty="0">
                <a:ea typeface="SimSun" pitchFamily="2" charset="-122"/>
              </a:rPr>
              <a:t> </a:t>
            </a:r>
            <a:endParaRPr lang="en-US" altLang="en-US" dirty="0"/>
          </a:p>
        </p:txBody>
      </p:sp>
      <p:sp>
        <p:nvSpPr>
          <p:cNvPr id="2288644" name="Text Box 4"/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  <a:latin typeface="Times" pitchFamily="-84" charset="0"/>
              </a:rPr>
              <a:t>281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864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96200" cy="1143000"/>
          </a:xfrm>
          <a:gradFill rotWithShape="0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zh-CN" altLang="en-US" b="1">
                <a:latin typeface="SimSun" pitchFamily="2" charset="-122"/>
                <a:ea typeface="SimSun" pitchFamily="2" charset="-122"/>
              </a:rPr>
              <a:t>不论哪一种政权</a:t>
            </a:r>
            <a:r>
              <a:rPr lang="zh-CN" altLang="en-US" b="1">
                <a:latin typeface="Times New Roman" pitchFamily="18" charset="0"/>
                <a:ea typeface="SimSun" pitchFamily="2" charset="-122"/>
              </a:rPr>
              <a:t>, </a:t>
            </a:r>
            <a:r>
              <a:rPr lang="zh-CN" altLang="en-US" b="1">
                <a:latin typeface="SimSun" pitchFamily="2" charset="-122"/>
                <a:ea typeface="SimSun" pitchFamily="2" charset="-122"/>
              </a:rPr>
              <a:t>都要顺服</a:t>
            </a:r>
            <a:r>
              <a:rPr lang="zh-CN" altLang="en-US">
                <a:ea typeface="SimSun" pitchFamily="2" charset="-122"/>
              </a:rPr>
              <a:t> </a:t>
            </a:r>
            <a:r>
              <a:rPr lang="en-US" altLang="ja-JP" sz="3600"/>
              <a:t>…</a:t>
            </a:r>
            <a:endParaRPr lang="en-US" altLang="en-US" sz="3600"/>
          </a:p>
        </p:txBody>
      </p:sp>
      <p:sp>
        <p:nvSpPr>
          <p:cNvPr id="229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467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u="sng" dirty="0">
                <a:effectLst/>
                <a:latin typeface="SimSun" pitchFamily="2" charset="-122"/>
                <a:ea typeface="SimSun" pitchFamily="2" charset="-122"/>
              </a:rPr>
              <a:t>纳淬主义</a:t>
            </a: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你有两只牛</a:t>
            </a:r>
            <a:r>
              <a:rPr lang="zh-CN" altLang="en-US" sz="2800" dirty="0">
                <a:effectLst/>
                <a:ea typeface="SimSun" pitchFamily="2" charset="-122"/>
              </a:rPr>
              <a:t>.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政府把两只都夺走</a:t>
            </a:r>
            <a:r>
              <a:rPr lang="zh-CN" altLang="en-US" sz="2800" dirty="0">
                <a:effectLst/>
                <a:ea typeface="SimSun" pitchFamily="2" charset="-122"/>
              </a:rPr>
              <a:t>,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然后将你枪毙</a:t>
            </a:r>
            <a:r>
              <a:rPr lang="zh-CN" altLang="en-US" sz="2800" dirty="0">
                <a:effectLst/>
                <a:ea typeface="SimSun" pitchFamily="2" charset="-122"/>
              </a:rPr>
              <a:t>.</a:t>
            </a: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u="sng" dirty="0">
                <a:effectLst/>
                <a:latin typeface="SimSun" pitchFamily="2" charset="-122"/>
                <a:ea typeface="SimSun" pitchFamily="2" charset="-122"/>
              </a:rPr>
              <a:t>官僚主义</a:t>
            </a: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你有两只牛</a:t>
            </a:r>
            <a:r>
              <a:rPr lang="zh-CN" altLang="en-US" sz="2800" dirty="0">
                <a:effectLst/>
                <a:ea typeface="SimSun" pitchFamily="2" charset="-122"/>
              </a:rPr>
              <a:t>.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政府把两只都夺走</a:t>
            </a:r>
            <a:r>
              <a:rPr lang="zh-CN" altLang="en-US" sz="2800" dirty="0">
                <a:effectLst/>
                <a:ea typeface="SimSun" pitchFamily="2" charset="-122"/>
              </a:rPr>
              <a:t>,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将其中一只枪毙</a:t>
            </a:r>
            <a:r>
              <a:rPr lang="zh-CN" altLang="en-US" sz="2800" dirty="0">
                <a:effectLst/>
                <a:ea typeface="SimSun" pitchFamily="2" charset="-122"/>
              </a:rPr>
              <a:t>,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然后从另外一只取奶</a:t>
            </a:r>
            <a:r>
              <a:rPr lang="zh-CN" altLang="en-US" sz="2800" dirty="0">
                <a:effectLst/>
                <a:ea typeface="SimSun" pitchFamily="2" charset="-122"/>
              </a:rPr>
              <a:t>,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最后将奶倒进沟渠里</a:t>
            </a:r>
            <a:r>
              <a:rPr lang="zh-CN" altLang="en-US" sz="2800" dirty="0">
                <a:effectLst/>
                <a:ea typeface="SimSun" pitchFamily="2" charset="-122"/>
              </a:rPr>
              <a:t>.</a:t>
            </a: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dirty="0">
                <a:effectLst/>
                <a:latin typeface="Tahoma" pitchFamily="34" charset="0"/>
                <a:ea typeface="SimSun" pitchFamily="2" charset="-122"/>
              </a:rPr>
              <a:t> </a:t>
            </a: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u="sng" dirty="0">
                <a:effectLst/>
                <a:latin typeface="SimSun" pitchFamily="2" charset="-122"/>
                <a:ea typeface="SimSun" pitchFamily="2" charset="-122"/>
              </a:rPr>
              <a:t>资本主义</a:t>
            </a:r>
            <a:endParaRPr lang="zh-CN" altLang="en-US" sz="2800" dirty="0">
              <a:effectLst/>
              <a:latin typeface="Times New Roman" pitchFamily="18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你有两只牛</a:t>
            </a:r>
            <a:r>
              <a:rPr lang="zh-CN" altLang="en-US" sz="2800" dirty="0">
                <a:effectLst/>
                <a:ea typeface="SimSun" pitchFamily="2" charset="-122"/>
              </a:rPr>
              <a:t>.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你将其中一只卖了</a:t>
            </a:r>
            <a:r>
              <a:rPr lang="zh-CN" altLang="en-US" sz="2800" dirty="0">
                <a:effectLst/>
                <a:ea typeface="SimSun" pitchFamily="2" charset="-122"/>
              </a:rPr>
              <a:t>, </a:t>
            </a:r>
            <a:r>
              <a:rPr lang="zh-CN" altLang="en-US" sz="2800" dirty="0">
                <a:effectLst/>
                <a:latin typeface="SimSun" pitchFamily="2" charset="-122"/>
                <a:ea typeface="SimSun" pitchFamily="2" charset="-122"/>
              </a:rPr>
              <a:t>然后买一头公牛</a:t>
            </a:r>
            <a:r>
              <a:rPr lang="zh-CN" altLang="en-US" sz="2800" dirty="0">
                <a:effectLst/>
                <a:ea typeface="SimSun" pitchFamily="2" charset="-122"/>
              </a:rPr>
              <a:t>. </a:t>
            </a:r>
            <a:endParaRPr lang="en-US" altLang="en-US" sz="2800" dirty="0">
              <a:effectLst/>
            </a:endParaRPr>
          </a:p>
        </p:txBody>
      </p:sp>
      <p:sp>
        <p:nvSpPr>
          <p:cNvPr id="2290692" name="Text Box 4"/>
          <p:cNvSpPr txBox="1">
            <a:spLocks noChangeArrowheads="1"/>
          </p:cNvSpPr>
          <p:nvPr/>
        </p:nvSpPr>
        <p:spPr bwMode="auto">
          <a:xfrm>
            <a:off x="8426450" y="76200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b="1">
                <a:solidFill>
                  <a:srgbClr val="FFFFFF"/>
                </a:solidFill>
                <a:latin typeface="Times" pitchFamily="-84" charset="0"/>
              </a:rPr>
              <a:t>281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0691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050" descr="Ignati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4787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0" y="172616"/>
            <a:ext cx="9144000" cy="1600200"/>
          </a:xfr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4800" b="1" dirty="0">
                <a:solidFill>
                  <a:schemeClr val="tx1"/>
                </a:solidFill>
                <a:effectLst>
                  <a:glow rad="228600">
                    <a:srgbClr val="000000">
                      <a:alpha val="86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罗马帝国盛行“敬拜皇帝</a:t>
            </a:r>
            <a:r>
              <a:rPr lang="en-US" altLang="ja-JP" sz="4800" b="1" dirty="0">
                <a:solidFill>
                  <a:schemeClr val="tx1"/>
                </a:solidFill>
                <a:effectLst>
                  <a:glow rad="228600">
                    <a:srgbClr val="000000">
                      <a:alpha val="86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ja-JP" altLang="en-US" sz="4800" b="1" dirty="0">
                <a:solidFill>
                  <a:schemeClr val="tx1"/>
                </a:solidFill>
                <a:effectLst>
                  <a:glow rad="228600">
                    <a:srgbClr val="000000">
                      <a:alpha val="86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r>
              <a:rPr lang="en-US" altLang="ja-JP" sz="4800" b="1" dirty="0">
                <a:solidFill>
                  <a:schemeClr val="tx1"/>
                </a:solidFill>
                <a:effectLst>
                  <a:glow rad="228600">
                    <a:srgbClr val="000000">
                      <a:alpha val="86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br>
              <a:rPr lang="en-US" altLang="ja-JP" sz="4800" b="1" dirty="0">
                <a:solidFill>
                  <a:schemeClr val="tx1"/>
                </a:solidFill>
                <a:effectLst>
                  <a:glow rad="228600">
                    <a:srgbClr val="000000">
                      <a:alpha val="86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ja-JP" altLang="en-US" sz="4800" b="1" dirty="0">
                <a:solidFill>
                  <a:schemeClr val="tx1"/>
                </a:solidFill>
                <a:effectLst>
                  <a:glow rad="228600">
                    <a:srgbClr val="000000">
                      <a:alpha val="86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让基督徒受到迫害</a:t>
            </a:r>
            <a:endParaRPr lang="en-US" altLang="en-US" sz="4800" b="1" dirty="0">
              <a:solidFill>
                <a:schemeClr val="tx1"/>
              </a:solidFill>
              <a:effectLst>
                <a:glow rad="228600">
                  <a:srgbClr val="000000">
                    <a:alpha val="86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52600" y="5791200"/>
            <a:ext cx="7391400" cy="10668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-111" charset="0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-111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-111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-111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-111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lvl="0" eaLnBrk="1" hangingPunct="1">
              <a:lnSpc>
                <a:spcPct val="80000"/>
              </a:lnSpc>
              <a:buClr>
                <a:srgbClr val="66CCFF"/>
              </a:buClr>
              <a:defRPr/>
            </a:pPr>
            <a:r>
              <a:rPr lang="zh-CN" altLang="en-US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以革那提</a:t>
            </a:r>
            <a:r>
              <a:rPr lang="en-US" altLang="zh-CN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zh-CN" altLang="en-US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罗马 教会的监督</a:t>
            </a:r>
            <a:r>
              <a:rPr lang="en-US" altLang="zh-CN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zh-CN" altLang="en-US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因不愿 敬拜皇帝 ，由叙利亚被押往罗马，成了野兽的食物</a:t>
            </a:r>
            <a:r>
              <a:rPr lang="en-US" altLang="zh-CN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r>
              <a:rPr lang="zh-CN" altLang="en-US" sz="2400" i="1" kern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他在行程中写了七封信给以教会。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Pliny"/>
          <p:cNvPicPr>
            <a:picLocks noChangeAspect="1" noChangeArrowheads="1"/>
          </p:cNvPicPr>
          <p:nvPr/>
        </p:nvPicPr>
        <p:blipFill>
          <a:blip r:embed="rId3" cstate="print"/>
          <a:srcRect t="5991" r="9091" b="16397"/>
          <a:stretch>
            <a:fillRect/>
          </a:stretch>
        </p:blipFill>
        <p:spPr bwMode="auto">
          <a:xfrm>
            <a:off x="0" y="3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838200"/>
          </a:xfrm>
          <a:solidFill>
            <a:schemeClr val="folHlink"/>
          </a:solidFill>
          <a:ln w="7620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x-none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charset="0"/>
                <a:ea typeface="SimSun" charset="0"/>
                <a:cs typeface="SimSun" charset="0"/>
              </a:rPr>
              <a:t>小普林尼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charset="0"/>
                <a:ea typeface="SimSun" charset="0"/>
                <a:cs typeface="SimSun" charset="0"/>
              </a:rPr>
              <a:t> (</a:t>
            </a:r>
            <a:r>
              <a:rPr lang="x-none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charset="0"/>
                <a:ea typeface="SimSun" charset="0"/>
                <a:cs typeface="SimSun" charset="0"/>
              </a:rPr>
              <a:t>公元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charset="0"/>
                <a:ea typeface="SimSun" charset="0"/>
                <a:cs typeface="SimSun" charset="0"/>
              </a:rPr>
              <a:t> 111-113)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5334000"/>
            <a:ext cx="8991600" cy="1524000"/>
          </a:xfrm>
          <a:gradFill rotWithShape="1">
            <a:gsLst>
              <a:gs pos="0">
                <a:schemeClr val="bg2"/>
              </a:gs>
              <a:gs pos="50000">
                <a:schemeClr val="accent2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Blip>
                <a:blip r:embed="rId4"/>
              </a:buBlip>
              <a:defRPr/>
            </a:pPr>
            <a:r>
              <a:rPr lang="x-none" altLang="en-US" sz="3800" dirty="0">
                <a:latin typeface="SimSun" charset="0"/>
                <a:ea typeface="SimSun" charset="0"/>
                <a:cs typeface="SimSun" charset="0"/>
              </a:rPr>
              <a:t>他是写信给图拉真皇帝商议各种事项的比西尼亚省长。</a:t>
            </a:r>
            <a:endParaRPr lang="en-US" altLang="en-US" sz="3800" dirty="0"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173061" name="Text Box 7"/>
          <p:cNvSpPr txBox="1">
            <a:spLocks noChangeArrowheads="1"/>
          </p:cNvSpPr>
          <p:nvPr/>
        </p:nvSpPr>
        <p:spPr bwMode="auto">
          <a:xfrm>
            <a:off x="8459788" y="603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lang="en-US" altLang="en-US" sz="2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159</a:t>
            </a:r>
          </a:p>
        </p:txBody>
      </p:sp>
    </p:spTree>
    <p:extLst>
      <p:ext uri="{BB962C8B-B14F-4D97-AF65-F5344CB8AC3E}">
        <p14:creationId xmlns:p14="http://schemas.microsoft.com/office/powerpoint/2010/main" val="7412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8" y="1066800"/>
            <a:ext cx="9028112" cy="11430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什么是恩典</a:t>
            </a:r>
            <a:r>
              <a:rPr lang="en-US" altLang="zh-CN" sz="60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?</a:t>
            </a:r>
            <a:endParaRPr lang="en-US" altLang="zh-CN" sz="540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400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1263" y="3048000"/>
            <a:ext cx="7323137" cy="3581400"/>
          </a:xfrm>
        </p:spPr>
        <p:txBody>
          <a:bodyPr/>
          <a:lstStyle/>
          <a:p>
            <a:pPr eaLnBrk="1" hangingPunct="1"/>
            <a:r>
              <a:rPr lang="zh-CN" altLang="en-US" sz="4400" b="1" i="1">
                <a:solidFill>
                  <a:schemeClr val="bg1"/>
                </a:solidFill>
                <a:latin typeface="Arial" pitchFamily="34" charset="0"/>
                <a:ea typeface="SimHei" pitchFamily="49" charset="-122"/>
              </a:rPr>
              <a:t>“</a:t>
            </a:r>
            <a:r>
              <a:rPr lang="zh-CN" altLang="en-US" sz="4400" b="1" i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遵行神旨意的能力</a:t>
            </a:r>
            <a:r>
              <a:rPr lang="zh-CN" altLang="en-US" sz="4400" b="1" i="1">
                <a:solidFill>
                  <a:schemeClr val="bg1"/>
                </a:solidFill>
                <a:latin typeface="Arial" pitchFamily="34" charset="0"/>
                <a:ea typeface="SimHei" pitchFamily="49" charset="-122"/>
              </a:rPr>
              <a:t>”</a:t>
            </a:r>
            <a:endParaRPr lang="zh-CN" altLang="en-US" sz="4400" b="1" i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eaLnBrk="1" hangingPunct="1"/>
            <a:endParaRPr lang="zh-CN" altLang="en-US" sz="4400" b="1" i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  <a:p>
            <a:pPr eaLnBrk="1" hangingPunct="1"/>
            <a:r>
              <a:rPr lang="en-US" altLang="zh-CN" sz="3600" b="1" i="1">
                <a:solidFill>
                  <a:schemeClr val="bg1"/>
                </a:solidFill>
                <a:ea typeface="SimSun" pitchFamily="2" charset="-122"/>
              </a:rPr>
              <a:t>- Bill Gothard </a:t>
            </a:r>
            <a:br>
              <a:rPr lang="en-US" altLang="zh-CN" sz="3600" b="1" i="1">
                <a:solidFill>
                  <a:schemeClr val="bg1"/>
                </a:solidFill>
                <a:ea typeface="SimSun" pitchFamily="2" charset="-122"/>
              </a:rPr>
            </a:br>
            <a:r>
              <a:rPr lang="en-US" altLang="zh-CN" sz="3600" b="1" i="1">
                <a:solidFill>
                  <a:schemeClr val="bg1"/>
                </a:solidFill>
                <a:ea typeface="SimSun" pitchFamily="2" charset="-122"/>
              </a:rPr>
              <a:t>(Institute in Basic Life Principles)</a:t>
            </a:r>
            <a:br>
              <a:rPr lang="en-US" altLang="zh-CN" sz="3600" b="1" i="1">
                <a:solidFill>
                  <a:schemeClr val="bg1"/>
                </a:solidFill>
                <a:ea typeface="SimSun" pitchFamily="2" charset="-122"/>
              </a:rPr>
            </a:br>
            <a:r>
              <a:rPr lang="zh-CN" altLang="en-US" sz="3600" b="1" i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（</a:t>
            </a:r>
            <a:r>
              <a:rPr lang="zh-TW" altLang="en-US" sz="3600" b="1" i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基要生活原則</a:t>
            </a:r>
            <a:r>
              <a:rPr lang="zh-CN" altLang="en-US" sz="3600" b="1" i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zh-TW" altLang="en-US" sz="3600" b="1" i="1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9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0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0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02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" descr="Roman 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539750"/>
            <a:ext cx="9753600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x-none" altLang="en-US" dirty="0">
                <a:latin typeface="SimSun" charset="0"/>
                <a:ea typeface="SimSun" charset="0"/>
                <a:cs typeface="SimSun" charset="0"/>
              </a:rPr>
              <a:t>有益的通讯</a:t>
            </a:r>
            <a:r>
              <a:rPr lang="en-US" altLang="en-US" dirty="0">
                <a:latin typeface="SimSun" charset="0"/>
                <a:ea typeface="SimSun" charset="0"/>
                <a:cs typeface="SimSun" charset="0"/>
              </a:rPr>
              <a:t> (</a:t>
            </a:r>
            <a:r>
              <a:rPr lang="x-none" altLang="en-US" dirty="0">
                <a:latin typeface="SimSun" charset="0"/>
                <a:ea typeface="SimSun" charset="0"/>
                <a:cs typeface="SimSun" charset="0"/>
              </a:rPr>
              <a:t>公元</a:t>
            </a:r>
            <a:r>
              <a:rPr lang="en-US" altLang="en-US" dirty="0">
                <a:latin typeface="SimSun" charset="0"/>
                <a:ea typeface="SimSun" charset="0"/>
                <a:cs typeface="SimSun" charset="0"/>
              </a:rPr>
              <a:t> 111)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6781800" y="2533650"/>
            <a:ext cx="2025650" cy="8302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1" hangingPunct="1"/>
            <a:r>
              <a:rPr lang="en-US" altLang="en-US" sz="2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在比西尼亚的普林尼省长</a:t>
            </a:r>
          </a:p>
        </p:txBody>
      </p:sp>
      <p:sp>
        <p:nvSpPr>
          <p:cNvPr id="270342" name="Text Box 7"/>
          <p:cNvSpPr txBox="1">
            <a:spLocks noChangeArrowheads="1"/>
          </p:cNvSpPr>
          <p:nvPr/>
        </p:nvSpPr>
        <p:spPr bwMode="auto">
          <a:xfrm>
            <a:off x="2065338" y="2457451"/>
            <a:ext cx="1897062" cy="830263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1" hangingPunct="1"/>
            <a:r>
              <a:rPr lang="en-US" altLang="en-US" sz="2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在罗马的</a:t>
            </a:r>
          </a:p>
          <a:p>
            <a:pPr algn="ctr" eaLnBrk="1" hangingPunct="1"/>
            <a:r>
              <a:rPr lang="en-US" altLang="en-US" sz="2400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图拉真皇帝</a:t>
            </a:r>
          </a:p>
        </p:txBody>
      </p:sp>
      <p:sp>
        <p:nvSpPr>
          <p:cNvPr id="7" name="Curved Up Arrow 6"/>
          <p:cNvSpPr>
            <a:spLocks noChangeArrowheads="1"/>
          </p:cNvSpPr>
          <p:nvPr/>
        </p:nvSpPr>
        <p:spPr bwMode="auto">
          <a:xfrm flipH="1">
            <a:off x="3733800" y="3733800"/>
            <a:ext cx="4114800" cy="10668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F009D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5" tIns="45713" rIns="91425" bIns="45713"/>
          <a:lstStyle/>
          <a:p>
            <a:pPr algn="ctr" eaLnBrk="1" hangingPunct="1"/>
            <a:endParaRPr lang="en-US" altLang="en-US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" name="Curved Up Arrow 7"/>
          <p:cNvSpPr>
            <a:spLocks noChangeArrowheads="1"/>
          </p:cNvSpPr>
          <p:nvPr/>
        </p:nvSpPr>
        <p:spPr bwMode="auto">
          <a:xfrm>
            <a:off x="3505201" y="3657600"/>
            <a:ext cx="4876800" cy="1524000"/>
          </a:xfrm>
          <a:prstGeom prst="curvedUpArrow">
            <a:avLst>
              <a:gd name="adj1" fmla="val 19289"/>
              <a:gd name="adj2" fmla="val 32474"/>
              <a:gd name="adj3" fmla="val 24273"/>
            </a:avLst>
          </a:prstGeom>
          <a:solidFill>
            <a:srgbClr val="0F009D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5" tIns="45713" rIns="91425" bIns="45713"/>
          <a:lstStyle/>
          <a:p>
            <a:pPr algn="ctr" eaLnBrk="1" hangingPunct="1"/>
            <a:endParaRPr lang="en-US" altLang="en-US" sz="240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088" name="Text Box 7"/>
          <p:cNvSpPr txBox="1">
            <a:spLocks noChangeArrowheads="1"/>
          </p:cNvSpPr>
          <p:nvPr/>
        </p:nvSpPr>
        <p:spPr bwMode="auto">
          <a:xfrm>
            <a:off x="5651502" y="-168275"/>
            <a:ext cx="3421063" cy="590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罗马帝国的地图</a:t>
            </a:r>
          </a:p>
        </p:txBody>
      </p:sp>
    </p:spTree>
    <p:extLst>
      <p:ext uri="{BB962C8B-B14F-4D97-AF65-F5344CB8AC3E}">
        <p14:creationId xmlns:p14="http://schemas.microsoft.com/office/powerpoint/2010/main" val="17178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6" grpId="0" animBg="1" autoUpdateAnimBg="0"/>
      <p:bldP spid="270342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239000" cy="12033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ea typeface="ＭＳ Ｐゴシック" pitchFamily="-128" charset="-128"/>
              </a:rPr>
              <a:t>早期教堂的痛苦</a:t>
            </a:r>
            <a:endParaRPr lang="en-US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229603" y="762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Times" pitchFamily="-128" charset="0"/>
                <a:ea typeface="+mn-ea"/>
              </a:rPr>
              <a:t>281b</a:t>
            </a:r>
            <a:endParaRPr lang="en-US">
              <a:latin typeface="Georgia" pitchFamily="-128" charset="0"/>
              <a:ea typeface="+mn-ea"/>
            </a:endParaRPr>
          </a:p>
        </p:txBody>
      </p:sp>
      <p:pic>
        <p:nvPicPr>
          <p:cNvPr id="7" name="Picture 6" descr="earlychurchsuffe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95400"/>
            <a:ext cx="91551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50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dirty="0">
                <a:latin typeface="Arial"/>
                <a:ea typeface="ＭＳ Ｐゴシック" charset="0"/>
                <a:cs typeface="Arial"/>
              </a:rPr>
              <a:t>初期教会的苦难</a:t>
            </a:r>
            <a:endParaRPr lang="en-US" sz="44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229600" cy="42672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罗马省长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Pliny </a:t>
            </a: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写信向当时的皇帝 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Trajan</a:t>
            </a:r>
          </a:p>
          <a:p>
            <a:pPr algn="l" eaLnBrk="1" hangingPunct="1">
              <a:defRPr/>
            </a:pP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 (</a:t>
            </a: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公元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111 </a:t>
            </a: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年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):</a:t>
            </a:r>
          </a:p>
          <a:p>
            <a:pPr algn="l" eaLnBrk="1" hangingPunct="1">
              <a:defRPr/>
            </a:pPr>
            <a:endParaRPr lang="en-US" altLang="zh-CN" sz="2400" b="1" u="sng" dirty="0">
              <a:latin typeface="Arial"/>
              <a:ea typeface="ＭＳ Ｐゴシック" charset="0"/>
              <a:cs typeface="Arial"/>
            </a:endParaRPr>
          </a:p>
          <a:p>
            <a:pPr algn="l" eaLnBrk="1" hangingPunct="1">
              <a:defRPr/>
            </a:pP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“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我的观察如下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: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我审问他们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问他们是否是基督徒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.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对于那些承认是基督徒的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我加以审问了第二和第三次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并以刑罚恐吓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.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对于那些坚持到底的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我下令处决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.”</a:t>
            </a:r>
          </a:p>
        </p:txBody>
      </p:sp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8100392" y="76200"/>
            <a:ext cx="886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281b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70020" name="Text Box 5"/>
          <p:cNvSpPr txBox="1">
            <a:spLocks noChangeArrowheads="1"/>
          </p:cNvSpPr>
          <p:nvPr/>
        </p:nvSpPr>
        <p:spPr bwMode="auto">
          <a:xfrm>
            <a:off x="5595938" y="5791200"/>
            <a:ext cx="216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400" b="1" dirty="0">
                <a:latin typeface="Arial" charset="0"/>
                <a:cs typeface="Arial" charset="0"/>
              </a:rPr>
              <a:t>Pliny </a:t>
            </a:r>
            <a:r>
              <a:rPr lang="zh-CN" altLang="en-US" sz="2400" b="1" dirty="0">
                <a:latin typeface="Arial" charset="0"/>
                <a:cs typeface="Arial" charset="0"/>
              </a:rPr>
              <a:t>信 </a:t>
            </a:r>
            <a:r>
              <a:rPr lang="en-US" altLang="zh-CN" sz="2400" b="1" dirty="0">
                <a:latin typeface="Arial" charset="0"/>
                <a:cs typeface="Arial" charset="0"/>
              </a:rPr>
              <a:t>10.96</a:t>
            </a:r>
          </a:p>
        </p:txBody>
      </p:sp>
      <p:sp>
        <p:nvSpPr>
          <p:cNvPr id="470021" name="Text Box 6"/>
          <p:cNvSpPr txBox="1">
            <a:spLocks noChangeArrowheads="1"/>
          </p:cNvSpPr>
          <p:nvPr/>
        </p:nvSpPr>
        <p:spPr bwMode="auto">
          <a:xfrm>
            <a:off x="539750" y="6477000"/>
            <a:ext cx="7859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FFFFFF"/>
                </a:solidFill>
                <a:latin typeface="Arial" charset="0"/>
                <a:cs typeface="Arial" charset="0"/>
              </a:rPr>
              <a:t>(c)Paul Halsall Mar 1996. halsall@murray.fordham.edu http://www.fordham.edu/halsall/source/pliny1.html</a:t>
            </a:r>
          </a:p>
        </p:txBody>
      </p:sp>
    </p:spTree>
    <p:extLst>
      <p:ext uri="{BB962C8B-B14F-4D97-AF65-F5344CB8AC3E}">
        <p14:creationId xmlns:p14="http://schemas.microsoft.com/office/powerpoint/2010/main" val="18013233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033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dirty="0">
                <a:latin typeface="Arial"/>
                <a:ea typeface="ＭＳ Ｐゴシック" charset="0"/>
                <a:cs typeface="Arial"/>
              </a:rPr>
              <a:t>初期教会的苦难 </a:t>
            </a:r>
            <a:endParaRPr lang="en-US" sz="44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4572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罗马省长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Pliny </a:t>
            </a: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写信向当时的皇帝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Trajan</a:t>
            </a:r>
          </a:p>
          <a:p>
            <a:pPr algn="l" eaLnBrk="1" hangingPunct="1">
              <a:defRPr/>
            </a:pP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 (</a:t>
            </a: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公元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111 </a:t>
            </a:r>
            <a:r>
              <a:rPr lang="zh-CN" altLang="en-US" sz="2400" b="1" u="sng" dirty="0">
                <a:latin typeface="Arial"/>
                <a:ea typeface="ＭＳ Ｐゴシック" charset="0"/>
                <a:cs typeface="Arial"/>
              </a:rPr>
              <a:t>年</a:t>
            </a:r>
            <a:r>
              <a:rPr lang="en-US" altLang="zh-CN" sz="2400" b="1" u="sng" dirty="0">
                <a:latin typeface="Arial"/>
                <a:ea typeface="ＭＳ Ｐゴシック" charset="0"/>
                <a:cs typeface="Arial"/>
              </a:rPr>
              <a:t>):</a:t>
            </a:r>
          </a:p>
          <a:p>
            <a:pPr algn="l" eaLnBrk="1" hangingPunct="1">
              <a:defRPr/>
            </a:pP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 </a:t>
            </a:r>
          </a:p>
          <a:p>
            <a:pPr algn="l" eaLnBrk="1" hangingPunct="1">
              <a:defRPr/>
            </a:pP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“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那些否认是基督徒的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我命令他们按照我的指示向神冥祈祷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并献祭给你的像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同时诅咒基督的名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.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据说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那些真正是基督徒的人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不论我们如何施加压力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,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是不可能作出这些事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. </a:t>
            </a:r>
            <a:r>
              <a:rPr lang="zh-CN" altLang="en-US" sz="3600" b="1" dirty="0">
                <a:effectLst/>
                <a:latin typeface="Arial"/>
                <a:ea typeface="ＭＳ Ｐゴシック" charset="0"/>
                <a:cs typeface="Arial"/>
              </a:rPr>
              <a:t>这等人应当被释放</a:t>
            </a:r>
            <a:r>
              <a:rPr lang="en-US" altLang="zh-CN" sz="3600" b="1" dirty="0">
                <a:effectLst/>
                <a:latin typeface="Arial"/>
                <a:ea typeface="ＭＳ Ｐゴシック" charset="0"/>
                <a:cs typeface="Arial"/>
              </a:rPr>
              <a:t>.”</a:t>
            </a:r>
          </a:p>
        </p:txBody>
      </p:sp>
      <p:sp>
        <p:nvSpPr>
          <p:cNvPr id="472068" name="Text Box 5"/>
          <p:cNvSpPr txBox="1">
            <a:spLocks noChangeArrowheads="1"/>
          </p:cNvSpPr>
          <p:nvPr/>
        </p:nvSpPr>
        <p:spPr bwMode="auto">
          <a:xfrm>
            <a:off x="5595938" y="5957888"/>
            <a:ext cx="216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400" b="1" dirty="0">
                <a:latin typeface="Arial" charset="0"/>
                <a:cs typeface="Arial" charset="0"/>
              </a:rPr>
              <a:t>Pliny </a:t>
            </a:r>
            <a:r>
              <a:rPr lang="zh-CN" altLang="en-US" sz="2400" b="1" dirty="0">
                <a:latin typeface="Arial" charset="0"/>
                <a:cs typeface="Arial" charset="0"/>
              </a:rPr>
              <a:t>信 </a:t>
            </a:r>
            <a:r>
              <a:rPr lang="en-US" altLang="zh-CN" sz="2400" b="1" dirty="0">
                <a:latin typeface="Arial" charset="0"/>
                <a:cs typeface="Arial" charset="0"/>
              </a:rPr>
              <a:t>10.96</a:t>
            </a:r>
          </a:p>
        </p:txBody>
      </p:sp>
      <p:sp>
        <p:nvSpPr>
          <p:cNvPr id="472069" name="Text Box 6"/>
          <p:cNvSpPr txBox="1">
            <a:spLocks noChangeArrowheads="1"/>
          </p:cNvSpPr>
          <p:nvPr/>
        </p:nvSpPr>
        <p:spPr bwMode="auto">
          <a:xfrm>
            <a:off x="539750" y="6477000"/>
            <a:ext cx="7859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FFFFFF"/>
                </a:solidFill>
                <a:latin typeface="Arial" charset="0"/>
                <a:cs typeface="Arial" charset="0"/>
              </a:rPr>
              <a:t>(c)Paul Halsall Mar 1996. halsall@murray.fordham.edu http://www.fordham.edu/halsall/source/pliny1.html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00392" y="76200"/>
            <a:ext cx="886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281b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287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zh-CN" alt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彼得前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510053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82" name="Group 58"/>
          <p:cNvGraphicFramePr>
            <a:graphicFrameLocks noGrp="1"/>
          </p:cNvGraphicFramePr>
          <p:nvPr>
            <p:ph type="dgm" idx="1"/>
          </p:nvPr>
        </p:nvGraphicFramePr>
        <p:xfrm>
          <a:off x="0" y="1647371"/>
          <a:ext cx="9144000" cy="4996308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9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成圣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顺服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除去私欲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1:1–2:12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2:13–3:12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3:13–5:14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圣洁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尊重他人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问候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因盼望的赞美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1:3-12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针对圣洁生活的勉励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1:13-2:12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政权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2:13-17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工作岗位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2:18-25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婚姻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教会与生活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基督的地胜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3:13-4:6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建立他人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4:7-19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长老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少年人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谦卑, 警醒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5:5b-11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用意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5:12-14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从罗马到北亚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西元64年上旬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7880" name="Group 56"/>
          <p:cNvGraphicFramePr>
            <a:graphicFrameLocks noGrp="1"/>
          </p:cNvGraphicFramePr>
          <p:nvPr/>
        </p:nvGraphicFramePr>
        <p:xfrm>
          <a:off x="0" y="1066800"/>
          <a:ext cx="9144000" cy="573314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怎么在为主的缘故受苦难时吸引人</a:t>
                      </a:r>
                    </a:p>
                  </a:txBody>
                  <a:tcPr marT="45627" marB="45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2726" name="Text Box 55"/>
          <p:cNvSpPr txBox="1">
            <a:spLocks noChangeArrowheads="1"/>
          </p:cNvSpPr>
          <p:nvPr/>
        </p:nvSpPr>
        <p:spPr bwMode="auto">
          <a:xfrm>
            <a:off x="8388350" y="60325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275</a:t>
            </a:r>
          </a:p>
        </p:txBody>
      </p:sp>
      <p:sp>
        <p:nvSpPr>
          <p:cNvPr id="77883" name="Rectangle 59"/>
          <p:cNvSpPr>
            <a:spLocks noGrp="1" noChangeArrowheads="1"/>
          </p:cNvSpPr>
          <p:nvPr>
            <p:ph type="title"/>
          </p:nvPr>
        </p:nvSpPr>
        <p:spPr>
          <a:xfrm>
            <a:off x="1066800" y="215900"/>
            <a:ext cx="68580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SG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彼得前书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大纲</a:t>
            </a:r>
            <a:endParaRPr lang="zh-SG" altLang="en-US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8458200" cy="4038600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465138" indent="-465138" algn="l" eaLnBrk="1" hangingPunct="1">
              <a:buFont typeface="Wingdings" pitchFamily="2" charset="2"/>
              <a:buChar char=""/>
            </a:pPr>
            <a:r>
              <a:rPr lang="zh-CN" altLang="en-US" b="1" dirty="0">
                <a:ea typeface="SimSun" pitchFamily="2" charset="-122"/>
              </a:rPr>
              <a:t>要</a:t>
            </a:r>
            <a:r>
              <a:rPr lang="zh-CN" altLang="en-US" b="1" dirty="0">
                <a:solidFill>
                  <a:srgbClr val="0070C0"/>
                </a:solidFill>
                <a:ea typeface="SimSun" pitchFamily="2" charset="-122"/>
              </a:rPr>
              <a:t>顺服</a:t>
            </a:r>
            <a:r>
              <a:rPr lang="zh-CN" altLang="en-US" b="1" dirty="0">
                <a:ea typeface="SimSun" pitchFamily="2" charset="-122"/>
              </a:rPr>
              <a:t>…君王 (2:13)</a:t>
            </a:r>
          </a:p>
          <a:p>
            <a:pPr marL="465138" indent="-465138" algn="l" eaLnBrk="1" hangingPunct="1">
              <a:buFont typeface="Wingdings" pitchFamily="2" charset="2"/>
              <a:buChar char=""/>
            </a:pPr>
            <a:endParaRPr lang="zh-CN" altLang="en-US" b="1" dirty="0">
              <a:ea typeface="SimSun" pitchFamily="2" charset="-122"/>
            </a:endParaRPr>
          </a:p>
          <a:p>
            <a:pPr marL="465138" indent="-465138" algn="l" eaLnBrk="1" hangingPunct="1">
              <a:buFont typeface="Wingdings" pitchFamily="2" charset="2"/>
              <a:buChar char=""/>
            </a:pPr>
            <a:r>
              <a:rPr lang="zh-CN" altLang="en-US" b="1" dirty="0">
                <a:ea typeface="SimSun" pitchFamily="2" charset="-122"/>
              </a:rPr>
              <a:t>仆人的…</a:t>
            </a:r>
            <a:r>
              <a:rPr lang="zh-CN" altLang="en-US" b="1" dirty="0">
                <a:solidFill>
                  <a:srgbClr val="0070C0"/>
                </a:solidFill>
                <a:ea typeface="SimSun" pitchFamily="2" charset="-122"/>
              </a:rPr>
              <a:t>顺服</a:t>
            </a:r>
            <a:r>
              <a:rPr lang="zh-CN" altLang="en-US" b="1" dirty="0">
                <a:ea typeface="SimSun" pitchFamily="2" charset="-122"/>
              </a:rPr>
              <a:t>主人 (2:18)</a:t>
            </a:r>
          </a:p>
          <a:p>
            <a:pPr marL="465138" indent="-465138" algn="l" eaLnBrk="1" hangingPunct="1">
              <a:buFont typeface="Wingdings" pitchFamily="2" charset="2"/>
              <a:buChar char=""/>
            </a:pPr>
            <a:endParaRPr lang="zh-CN" altLang="en-US" b="1" dirty="0">
              <a:ea typeface="SimSun" pitchFamily="2" charset="-122"/>
            </a:endParaRPr>
          </a:p>
          <a:p>
            <a:pPr marL="465138" indent="-465138" algn="l" eaLnBrk="1" hangingPunct="1">
              <a:buFont typeface="Wingdings" pitchFamily="2" charset="2"/>
              <a:buChar char=""/>
            </a:pPr>
            <a:r>
              <a:rPr lang="zh-CN" altLang="en-US" b="1" dirty="0">
                <a:ea typeface="SimSun" pitchFamily="2" charset="-122"/>
              </a:rPr>
              <a:t>你们作妻子的，要</a:t>
            </a:r>
            <a:r>
              <a:rPr lang="zh-CN" altLang="en-US" b="1" dirty="0">
                <a:solidFill>
                  <a:srgbClr val="0070C0"/>
                </a:solidFill>
                <a:ea typeface="SimSun" pitchFamily="2" charset="-122"/>
              </a:rPr>
              <a:t>顺服</a:t>
            </a:r>
            <a:r>
              <a:rPr lang="zh-CN" altLang="en-US" b="1" dirty="0">
                <a:ea typeface="SimSun" pitchFamily="2" charset="-122"/>
              </a:rPr>
              <a:t>自己的丈夫 (3:1)</a:t>
            </a:r>
          </a:p>
          <a:p>
            <a:pPr marL="465138" indent="-465138" algn="l" eaLnBrk="1" hangingPunct="1">
              <a:buFont typeface="Wingdings" pitchFamily="2" charset="2"/>
              <a:buChar char=""/>
            </a:pPr>
            <a:endParaRPr lang="zh-CN" altLang="en-US" b="1" dirty="0">
              <a:ea typeface="SimSun" pitchFamily="2" charset="-122"/>
            </a:endParaRPr>
          </a:p>
          <a:p>
            <a:pPr marL="465138" indent="-465138" algn="l" eaLnBrk="1" hangingPunct="1">
              <a:buFont typeface="Wingdings" pitchFamily="2" charset="2"/>
              <a:buChar char=""/>
            </a:pPr>
            <a:r>
              <a:rPr lang="zh-CN" altLang="en-US" b="1" dirty="0">
                <a:ea typeface="SimSun" pitchFamily="2" charset="-122"/>
              </a:rPr>
              <a:t>你们作丈夫的，</a:t>
            </a:r>
            <a:r>
              <a:rPr lang="zh-CN" altLang="en-US" b="1" dirty="0">
                <a:solidFill>
                  <a:srgbClr val="0070C0"/>
                </a:solidFill>
                <a:ea typeface="SimSun" pitchFamily="2" charset="-122"/>
              </a:rPr>
              <a:t>也要</a:t>
            </a:r>
            <a:r>
              <a:rPr lang="zh-CN" altLang="en-US" b="1" dirty="0">
                <a:ea typeface="SimSun" pitchFamily="2" charset="-122"/>
              </a:rPr>
              <a:t>按情理和妻子同住</a:t>
            </a:r>
            <a:endParaRPr lang="en-US" altLang="en-US" b="1" dirty="0">
              <a:ea typeface="SimSun" pitchFamily="2" charset="-122"/>
            </a:endParaRPr>
          </a:p>
        </p:txBody>
      </p:sp>
      <p:sp>
        <p:nvSpPr>
          <p:cNvPr id="343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8001000" cy="17526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让</a:t>
            </a:r>
            <a:r>
              <a:rPr lang="zh-CN" altLang="en-US" b="1" dirty="0">
                <a:solidFill>
                  <a:srgbClr val="0070C0"/>
                </a:solidFill>
                <a:ea typeface="SimSun" charset="0"/>
                <a:cs typeface="SimSun" charset="0"/>
              </a:rPr>
              <a:t>顺服</a:t>
            </a:r>
            <a:r>
              <a:rPr lang="zh-CN" altLang="en-US" b="1" dirty="0">
                <a:ea typeface="SimSun" charset="0"/>
                <a:cs typeface="SimSun" charset="0"/>
              </a:rPr>
              <a:t>成为你的生活方式 </a:t>
            </a:r>
            <a:br>
              <a:rPr lang="en-US" b="1" dirty="0">
                <a:ea typeface="SimSun" charset="0"/>
                <a:cs typeface="SimSun" charset="0"/>
              </a:rPr>
            </a:br>
            <a:r>
              <a:rPr lang="en-US" b="1" dirty="0">
                <a:ea typeface="SimSun" charset="0"/>
                <a:cs typeface="SimSun" charset="0"/>
              </a:rPr>
              <a:t>(2:13-3:12)</a:t>
            </a:r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8229600" y="0"/>
            <a:ext cx="7937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DDDDD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280g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4800" b="1">
                <a:ea typeface="SimSun" pitchFamily="2" charset="-122"/>
              </a:rPr>
              <a:t>婚姻里的顺服</a:t>
            </a:r>
            <a:endParaRPr lang="en-US" altLang="en-US">
              <a:cs typeface="Arial" pitchFamily="34" charset="0"/>
            </a:endParaRP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8275" y="2057400"/>
            <a:ext cx="2000250" cy="7905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800" b="1">
                <a:ea typeface="SimSun" pitchFamily="2" charset="-122"/>
              </a:rPr>
              <a:t>妻子</a:t>
            </a:r>
            <a:br>
              <a:rPr lang="en-US" altLang="zh-CN" sz="2800" b="1">
                <a:ea typeface="SimSun" pitchFamily="2" charset="-122"/>
              </a:rPr>
            </a:br>
            <a:r>
              <a:rPr lang="en-US" altLang="ja-JP" sz="2800" b="1">
                <a:cs typeface="Arial" pitchFamily="34" charset="0"/>
              </a:rPr>
              <a:t>(3:1-6)</a:t>
            </a:r>
            <a:endParaRPr lang="en-US" altLang="en-US" sz="2800" b="1">
              <a:cs typeface="Arial" pitchFamily="34" charset="0"/>
            </a:endParaRP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1438275" y="3087688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CHT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如何</a:t>
            </a:r>
            <a:r>
              <a:rPr lang="en-US" altLang="zh-CHT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598" name="Rectangle 6"/>
          <p:cNvSpPr>
            <a:spLocks noChangeArrowheads="1"/>
          </p:cNvSpPr>
          <p:nvPr/>
        </p:nvSpPr>
        <p:spPr bwMode="auto">
          <a:xfrm>
            <a:off x="1171575" y="3862388"/>
            <a:ext cx="2533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温柔安静的心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599" name="Rectangle 7"/>
          <p:cNvSpPr>
            <a:spLocks noChangeArrowheads="1"/>
          </p:cNvSpPr>
          <p:nvPr/>
        </p:nvSpPr>
        <p:spPr bwMode="auto">
          <a:xfrm>
            <a:off x="1438275" y="4648200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为什么</a:t>
            </a:r>
            <a:r>
              <a:rPr lang="en-US" altLang="zh-TW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0" name="Rectangle 8"/>
          <p:cNvSpPr>
            <a:spLocks noChangeArrowheads="1"/>
          </p:cNvSpPr>
          <p:nvPr/>
        </p:nvSpPr>
        <p:spPr bwMode="auto">
          <a:xfrm>
            <a:off x="457200" y="5422900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对丈夫的见证</a:t>
            </a:r>
            <a:r>
              <a:rPr lang="en-US" altLang="zh-TW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n-US" altLang="zh-TW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蒙神的喜悦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1" name="Rectangle 9"/>
          <p:cNvSpPr>
            <a:spLocks noChangeArrowheads="1"/>
          </p:cNvSpPr>
          <p:nvPr/>
        </p:nvSpPr>
        <p:spPr bwMode="auto">
          <a:xfrm>
            <a:off x="5591175" y="2081213"/>
            <a:ext cx="2000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</a:pPr>
            <a:r>
              <a:rPr lang="zh-CHT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丈夫</a:t>
            </a:r>
            <a:br>
              <a:rPr lang="en-US" altLang="zh-CHT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(3:7)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2" name="Rectangle 10"/>
          <p:cNvSpPr>
            <a:spLocks noChangeArrowheads="1"/>
          </p:cNvSpPr>
          <p:nvPr/>
        </p:nvSpPr>
        <p:spPr bwMode="auto">
          <a:xfrm>
            <a:off x="5591175" y="3111500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CHT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如何</a:t>
            </a:r>
            <a:r>
              <a:rPr lang="en-US" altLang="zh-CHT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3" name="Rectangle 11"/>
          <p:cNvSpPr>
            <a:spLocks noChangeArrowheads="1"/>
          </p:cNvSpPr>
          <p:nvPr/>
        </p:nvSpPr>
        <p:spPr bwMode="auto">
          <a:xfrm>
            <a:off x="4191000" y="38862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按情理</a:t>
            </a:r>
            <a:r>
              <a:rPr lang="en-US" altLang="zh-TW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敬重她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4" name="Rectangle 12"/>
          <p:cNvSpPr>
            <a:spLocks noChangeArrowheads="1"/>
          </p:cNvSpPr>
          <p:nvPr/>
        </p:nvSpPr>
        <p:spPr bwMode="auto">
          <a:xfrm>
            <a:off x="5591175" y="4672013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为什么</a:t>
            </a:r>
            <a:r>
              <a:rPr lang="en-US" altLang="zh-TW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5" name="Rectangle 13"/>
          <p:cNvSpPr>
            <a:spLocks noChangeArrowheads="1"/>
          </p:cNvSpPr>
          <p:nvPr/>
        </p:nvSpPr>
        <p:spPr bwMode="auto">
          <a:xfrm>
            <a:off x="4610100" y="5446713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BAD41A"/>
              </a:buClr>
              <a:buSzPct val="120000"/>
              <a:buFont typeface="Arial" pitchFamily="34" charset="0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祷告不受阻碍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0606" name="Rectangle 14"/>
          <p:cNvSpPr>
            <a:spLocks noChangeArrowheads="1"/>
          </p:cNvSpPr>
          <p:nvPr/>
        </p:nvSpPr>
        <p:spPr bwMode="auto">
          <a:xfrm>
            <a:off x="8342313" y="76200"/>
            <a:ext cx="784225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280i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  <p:bldP spid="750597" grpId="0"/>
      <p:bldP spid="750598" grpId="0"/>
      <p:bldP spid="750599" grpId="0"/>
      <p:bldP spid="750600" grpId="0"/>
      <p:bldP spid="750601" grpId="0" build="p"/>
      <p:bldP spid="750602" grpId="0"/>
      <p:bldP spid="750603" grpId="0"/>
      <p:bldP spid="750604" grpId="0"/>
      <p:bldP spid="75060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82" name="Group 58"/>
          <p:cNvGraphicFramePr>
            <a:graphicFrameLocks noGrp="1"/>
          </p:cNvGraphicFramePr>
          <p:nvPr>
            <p:ph type="dgm" idx="1"/>
          </p:nvPr>
        </p:nvGraphicFramePr>
        <p:xfrm>
          <a:off x="0" y="1647371"/>
          <a:ext cx="9144000" cy="4996308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9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成圣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顺服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除去私欲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1:1–2:12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2:13–3:12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3:13–5:14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圣洁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尊重他人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问候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因盼望的赞美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1:3-12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针对圣洁生活的勉励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1:13-2:12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政权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2:13-17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工作岗位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2:18-25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婚姻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教会与生活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3:8-12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基督的地胜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3:13-4:6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建立他人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4:7-19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长老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少年人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谦卑, 警醒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5:5b-11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用意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5:12-14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ＭＳ Ｐゴシック" charset="0"/>
                        </a:rPr>
                        <a:t>从罗马到北亚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5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西元64年上旬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7880" name="Group 56"/>
          <p:cNvGraphicFramePr>
            <a:graphicFrameLocks noGrp="1"/>
          </p:cNvGraphicFramePr>
          <p:nvPr/>
        </p:nvGraphicFramePr>
        <p:xfrm>
          <a:off x="0" y="1066800"/>
          <a:ext cx="9144000" cy="573314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怎么在为主的缘故受苦难时吸引人</a:t>
                      </a:r>
                    </a:p>
                  </a:txBody>
                  <a:tcPr marT="45627" marB="456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2726" name="Text Box 55"/>
          <p:cNvSpPr txBox="1">
            <a:spLocks noChangeArrowheads="1"/>
          </p:cNvSpPr>
          <p:nvPr/>
        </p:nvSpPr>
        <p:spPr bwMode="auto">
          <a:xfrm>
            <a:off x="8388350" y="60325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275</a:t>
            </a:r>
          </a:p>
        </p:txBody>
      </p:sp>
      <p:sp>
        <p:nvSpPr>
          <p:cNvPr id="77883" name="Rectangle 59"/>
          <p:cNvSpPr>
            <a:spLocks noGrp="1" noChangeArrowheads="1"/>
          </p:cNvSpPr>
          <p:nvPr>
            <p:ph type="title"/>
          </p:nvPr>
        </p:nvSpPr>
        <p:spPr>
          <a:xfrm>
            <a:off x="1066800" y="215900"/>
            <a:ext cx="68580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SG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彼得前书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大纲</a:t>
            </a:r>
            <a:endParaRPr lang="zh-SG" altLang="en-US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25" name="AutoShape 13"/>
          <p:cNvSpPr>
            <a:spLocks noChangeArrowheads="1"/>
          </p:cNvSpPr>
          <p:nvPr/>
        </p:nvSpPr>
        <p:spPr bwMode="auto">
          <a:xfrm rot="10800000">
            <a:off x="2743200" y="3048000"/>
            <a:ext cx="3810000" cy="1676400"/>
          </a:xfrm>
          <a:custGeom>
            <a:avLst/>
            <a:gdLst>
              <a:gd name="T0" fmla="*/ 3463925 w 21600"/>
              <a:gd name="T1" fmla="*/ 838200 h 21600"/>
              <a:gd name="T2" fmla="*/ 1905000 w 21600"/>
              <a:gd name="T3" fmla="*/ 1676400 h 21600"/>
              <a:gd name="T4" fmla="*/ 346075 w 21600"/>
              <a:gd name="T5" fmla="*/ 838200 h 21600"/>
              <a:gd name="T6" fmla="*/ 1905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62 w 21600"/>
              <a:gd name="T13" fmla="*/ 3762 h 21600"/>
              <a:gd name="T14" fmla="*/ 17838 w 21600"/>
              <a:gd name="T15" fmla="*/ 178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924" y="21600"/>
                </a:lnTo>
                <a:lnTo>
                  <a:pt x="17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34926" name="Picture 14" descr="images-1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295400"/>
            <a:ext cx="24384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927" name="Picture 15" descr="corridor"/>
          <p:cNvPicPr>
            <a:picLocks noChangeAspect="1" noChangeArrowheads="1"/>
          </p:cNvPicPr>
          <p:nvPr/>
        </p:nvPicPr>
        <p:blipFill>
          <a:blip r:embed="rId4" cstate="screen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30750"/>
            <a:ext cx="3810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9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843808" y="1371600"/>
            <a:ext cx="3543300" cy="1676400"/>
          </a:xfrm>
          <a:noFill/>
          <a:effectLst/>
        </p:spPr>
        <p:txBody>
          <a:bodyPr/>
          <a:lstStyle/>
          <a:p>
            <a:pPr marL="0" indent="0" algn="ctr" eaLnBrk="1" hangingPunct="1">
              <a:buFont typeface="Wingdings" charset="0"/>
              <a:buChar char=""/>
              <a:defRPr/>
            </a:pPr>
            <a:r>
              <a:rPr lang="zh-CN" altLang="en-US" b="1">
                <a:ea typeface="SimSun" charset="0"/>
                <a:cs typeface="SimSun" charset="0"/>
              </a:rPr>
              <a:t>在教会中</a:t>
            </a:r>
          </a:p>
          <a:p>
            <a:pPr marL="0" indent="0" algn="ctr" eaLnBrk="1" hangingPunct="1">
              <a:buFont typeface="Wingdings" charset="0"/>
              <a:buChar char=""/>
              <a:defRPr/>
            </a:pPr>
            <a:r>
              <a:rPr lang="zh-CN" altLang="en-US" b="1">
                <a:ea typeface="SimSun" charset="0"/>
                <a:cs typeface="SimSun" charset="0"/>
              </a:rPr>
              <a:t>的顺服 </a:t>
            </a:r>
            <a:br>
              <a:rPr lang="en-US" b="1">
                <a:ea typeface="SimSun" charset="0"/>
                <a:cs typeface="SimSun" charset="0"/>
              </a:rPr>
            </a:br>
            <a:r>
              <a:rPr lang="en-US" b="1">
                <a:ea typeface="SimSun" charset="0"/>
                <a:cs typeface="SimSun" charset="0"/>
              </a:rPr>
              <a:t>(8)</a:t>
            </a:r>
          </a:p>
        </p:txBody>
      </p:sp>
      <p:sp>
        <p:nvSpPr>
          <p:cNvPr id="934929" name="Rectangle 17"/>
          <p:cNvSpPr>
            <a:spLocks noChangeArrowheads="1"/>
          </p:cNvSpPr>
          <p:nvPr/>
        </p:nvSpPr>
        <p:spPr bwMode="auto">
          <a:xfrm>
            <a:off x="3314700" y="4953000"/>
            <a:ext cx="2667000" cy="16764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在生活各个层面上的顺服</a:t>
            </a:r>
            <a:r>
              <a:rPr lang="zh-CN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ja-JP">
                <a:solidFill>
                  <a:schemeClr val="tx1"/>
                </a:solidFill>
                <a:latin typeface="Tahoma" pitchFamily="34" charset="0"/>
              </a:rPr>
            </a:br>
            <a:r>
              <a:rPr lang="en-US" altLang="ja-JP">
                <a:solidFill>
                  <a:schemeClr val="tx1"/>
                </a:solidFill>
                <a:latin typeface="Tahoma" pitchFamily="34" charset="0"/>
              </a:rPr>
              <a:t>(10-12)</a:t>
            </a:r>
            <a:endParaRPr lang="en-US" alt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34930" name="Text Box 18"/>
          <p:cNvSpPr txBox="1">
            <a:spLocks noChangeArrowheads="1"/>
          </p:cNvSpPr>
          <p:nvPr/>
        </p:nvSpPr>
        <p:spPr bwMode="auto">
          <a:xfrm>
            <a:off x="8153400" y="76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280j</a:t>
            </a:r>
          </a:p>
        </p:txBody>
      </p:sp>
      <p:sp>
        <p:nvSpPr>
          <p:cNvPr id="934931" name="Rectangle 19"/>
          <p:cNvSpPr>
            <a:spLocks noChangeArrowheads="1"/>
          </p:cNvSpPr>
          <p:nvPr/>
        </p:nvSpPr>
        <p:spPr bwMode="auto">
          <a:xfrm>
            <a:off x="3314700" y="3048000"/>
            <a:ext cx="2667000" cy="16764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对攻击者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SimSun" pitchFamily="2" charset="-122"/>
                <a:ea typeface="SimSun" pitchFamily="2" charset="-122"/>
              </a:rPr>
              <a:t>的顺服</a:t>
            </a:r>
            <a:r>
              <a:rPr lang="zh-CN" altLang="en-US">
                <a:solidFill>
                  <a:schemeClr val="tx1"/>
                </a:solidFill>
                <a:latin typeface="Tahoma" pitchFamily="34" charset="0"/>
              </a:rPr>
              <a:t> </a:t>
            </a:r>
            <a:br>
              <a:rPr lang="en-US" altLang="ja-JP">
                <a:solidFill>
                  <a:schemeClr val="tx1"/>
                </a:solidFill>
                <a:latin typeface="Tahoma" pitchFamily="34" charset="0"/>
              </a:rPr>
            </a:br>
            <a:r>
              <a:rPr lang="en-US" altLang="ja-JP">
                <a:solidFill>
                  <a:schemeClr val="tx1"/>
                </a:solidFill>
                <a:latin typeface="Tahoma" pitchFamily="34" charset="0"/>
              </a:rPr>
              <a:t>(9)</a:t>
            </a:r>
            <a:endParaRPr lang="en-US" alt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34932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90600"/>
          </a:xfrm>
          <a:noFill/>
          <a:effectLst>
            <a:outerShdw blurRad="25400" dist="253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>
                <a:ea typeface="SimSun" charset="0"/>
                <a:cs typeface="SimSun" charset="0"/>
              </a:rPr>
              <a:t>关于顺服的最后一课 </a:t>
            </a:r>
            <a:br>
              <a:rPr lang="en-US" b="1">
                <a:ea typeface="SimSun" charset="0"/>
                <a:cs typeface="SimSun" charset="0"/>
              </a:rPr>
            </a:br>
            <a:r>
              <a:rPr lang="en-US" b="1">
                <a:ea typeface="SimSun" charset="0"/>
                <a:cs typeface="SimSun" charset="0"/>
              </a:rPr>
              <a:t>(3:8-12)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25" grpId="0" animBg="1"/>
      <p:bldP spid="934928" grpId="0" uiExpand="1" build="p"/>
      <p:bldP spid="934929" grpId="0"/>
      <p:bldP spid="9349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804" y="332656"/>
            <a:ext cx="8100392" cy="125277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太多时候，当我们受苦时，我们反而使不信的人远离。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29410" name="Picture 2">
            <a:extLst>
              <a:ext uri="{FF2B5EF4-FFF2-40B4-BE49-F238E27FC236}">
                <a16:creationId xmlns:a16="http://schemas.microsoft.com/office/drawing/2014/main" id="{4685A7CA-34C0-AD4A-A183-1E02C947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152650"/>
            <a:ext cx="6692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675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8001000" cy="2057400"/>
          </a:xfrm>
          <a:solidFill>
            <a:srgbClr val="00FF00"/>
          </a:solidFill>
          <a:ln w="762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5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>
                <a:solidFill>
                  <a:schemeClr val="bg2"/>
                </a:solidFill>
                <a:ea typeface="SimSun" pitchFamily="2" charset="-122"/>
              </a:rPr>
              <a:t>祝福, 不以恶报恶 </a:t>
            </a:r>
            <a:br>
              <a:rPr lang="zh-CN" altLang="en-US">
                <a:solidFill>
                  <a:schemeClr val="bg2"/>
                </a:solidFill>
                <a:ea typeface="SimSun" pitchFamily="2" charset="-122"/>
              </a:rPr>
            </a:br>
            <a:r>
              <a:rPr lang="en-US" altLang="en-US">
                <a:solidFill>
                  <a:schemeClr val="bg2"/>
                </a:solidFill>
                <a:ea typeface="SimSun" pitchFamily="2" charset="-122"/>
              </a:rPr>
              <a:t>(3:9)</a:t>
            </a:r>
          </a:p>
        </p:txBody>
      </p:sp>
      <p:sp>
        <p:nvSpPr>
          <p:cNvPr id="939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95600"/>
            <a:ext cx="4038600" cy="1600200"/>
          </a:xfrm>
          <a:noFill/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>
                <a:effectLst>
                  <a:glow rad="228600">
                    <a:schemeClr val="bg2">
                      <a:alpha val="84000"/>
                    </a:schemeClr>
                  </a:glow>
                </a:effectLst>
                <a:ea typeface="SimSun" pitchFamily="2" charset="-122"/>
              </a:rPr>
              <a:t>不以恶报恶，以辱骂还辱骂，</a:t>
            </a:r>
            <a:r>
              <a:rPr lang="zh-CN" altLang="en-US">
                <a:effectLst>
                  <a:glow rad="228600">
                    <a:schemeClr val="bg2">
                      <a:alpha val="84000"/>
                    </a:schemeClr>
                  </a:glow>
                </a:effectLst>
                <a:ea typeface="SimSun" pitchFamily="2" charset="-122"/>
              </a:rPr>
              <a:t> </a:t>
            </a:r>
            <a:endParaRPr lang="en-US" altLang="en-US">
              <a:effectLst>
                <a:glow rad="228600">
                  <a:schemeClr val="bg2">
                    <a:alpha val="84000"/>
                  </a:schemeClr>
                </a:glow>
              </a:effectLst>
            </a:endParaRPr>
          </a:p>
        </p:txBody>
      </p:sp>
      <p:sp>
        <p:nvSpPr>
          <p:cNvPr id="939021" name="Rectangle 13"/>
          <p:cNvSpPr>
            <a:spLocks noChangeArrowheads="1"/>
          </p:cNvSpPr>
          <p:nvPr/>
        </p:nvSpPr>
        <p:spPr bwMode="auto">
          <a:xfrm>
            <a:off x="4953000" y="2895600"/>
            <a:ext cx="403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altLang="en-US" sz="2400" b="1">
              <a:solidFill>
                <a:schemeClr val="tx1"/>
              </a:solidFill>
              <a:effectLst>
                <a:glow rad="228600">
                  <a:schemeClr val="bg2">
                    <a:alpha val="84000"/>
                  </a:schemeClr>
                </a:glow>
              </a:effectLst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altLang="en-US" sz="2400" b="1">
              <a:solidFill>
                <a:schemeClr val="tx1"/>
              </a:solidFill>
              <a:effectLst>
                <a:glow rad="228600">
                  <a:schemeClr val="bg2">
                    <a:alpha val="84000"/>
                  </a:schemeClr>
                </a:glow>
              </a:effectLst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CN" altLang="en-US" b="1">
                <a:solidFill>
                  <a:schemeClr val="tx1"/>
                </a:solidFill>
                <a:effectLst>
                  <a:glow rad="228600">
                    <a:schemeClr val="bg2">
                      <a:alpha val="84000"/>
                    </a:schemeClr>
                  </a:glow>
                </a:effectLst>
                <a:latin typeface="SimSun" pitchFamily="2" charset="-122"/>
                <a:ea typeface="SimSun" pitchFamily="2" charset="-122"/>
              </a:rPr>
              <a:t>倒要祝福。</a:t>
            </a:r>
            <a:r>
              <a:rPr lang="zh-CN" altLang="en-US" b="1">
                <a:solidFill>
                  <a:schemeClr val="tx1"/>
                </a:solidFill>
                <a:effectLst>
                  <a:glow rad="228600">
                    <a:schemeClr val="bg2">
                      <a:alpha val="84000"/>
                    </a:schemeClr>
                  </a:glow>
                </a:effectLst>
                <a:latin typeface="Arial" pitchFamily="34" charset="0"/>
                <a:ea typeface="SimSun" pitchFamily="2" charset="-122"/>
              </a:rPr>
              <a:t> </a:t>
            </a:r>
            <a:endParaRPr lang="en-US" altLang="en-US" b="1">
              <a:solidFill>
                <a:schemeClr val="tx1"/>
              </a:solidFill>
              <a:effectLst>
                <a:glow rad="228600">
                  <a:schemeClr val="bg2">
                    <a:alpha val="84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939022" name="Rectangle 14"/>
          <p:cNvSpPr>
            <a:spLocks noChangeArrowheads="1"/>
          </p:cNvSpPr>
          <p:nvPr/>
        </p:nvSpPr>
        <p:spPr bwMode="auto">
          <a:xfrm>
            <a:off x="914400" y="51054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CN" altLang="en-US" b="1">
                <a:solidFill>
                  <a:schemeClr val="tx1"/>
                </a:solidFill>
                <a:effectLst>
                  <a:glow rad="228600">
                    <a:schemeClr val="bg2">
                      <a:alpha val="84000"/>
                    </a:schemeClr>
                  </a:glow>
                </a:effectLst>
                <a:latin typeface="SimSun" pitchFamily="2" charset="-122"/>
                <a:ea typeface="SimSun" pitchFamily="2" charset="-122"/>
              </a:rPr>
              <a:t>因你们是为此蒙召，好叫你们承受福气</a:t>
            </a:r>
            <a:r>
              <a:rPr lang="zh-CN" altLang="en-US" b="1">
                <a:solidFill>
                  <a:schemeClr val="tx1"/>
                </a:solidFill>
                <a:effectLst>
                  <a:glow rad="228600">
                    <a:schemeClr val="bg2">
                      <a:alpha val="84000"/>
                    </a:schemeClr>
                  </a:glow>
                </a:effectLst>
                <a:latin typeface="Arial" pitchFamily="34" charset="0"/>
                <a:ea typeface="SimSun" pitchFamily="2" charset="-122"/>
              </a:rPr>
              <a:t> </a:t>
            </a:r>
            <a:endParaRPr lang="en-US" altLang="en-US" b="1">
              <a:solidFill>
                <a:schemeClr val="tx1"/>
              </a:solidFill>
              <a:effectLst>
                <a:glow rad="228600">
                  <a:schemeClr val="bg2">
                    <a:alpha val="84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939023" name="WordArt 15"/>
          <p:cNvSpPr>
            <a:spLocks noChangeArrowheads="1" noChangeShapeType="1" noTextEdit="1"/>
          </p:cNvSpPr>
          <p:nvPr/>
        </p:nvSpPr>
        <p:spPr bwMode="auto">
          <a:xfrm>
            <a:off x="838200" y="4724400"/>
            <a:ext cx="1054100" cy="85566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为何如此</a:t>
            </a:r>
            <a:r>
              <a:rPr lang="en-US" altLang="zh-TW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939024" name="Line 16"/>
          <p:cNvSpPr>
            <a:spLocks noChangeShapeType="1"/>
          </p:cNvSpPr>
          <p:nvPr/>
        </p:nvSpPr>
        <p:spPr bwMode="auto">
          <a:xfrm flipH="1">
            <a:off x="6660232" y="4415408"/>
            <a:ext cx="320080" cy="8137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939025" name="Text Box 17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280j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3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20" grpId="0" build="p"/>
      <p:bldP spid="939021" grpId="0"/>
      <p:bldP spid="9390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66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53" y="-7614"/>
            <a:ext cx="9162651" cy="1012616"/>
          </a:xfrm>
          <a:noFill/>
        </p:spPr>
        <p:txBody>
          <a:bodyPr/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99000"/>
                    </a:schemeClr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</a:t>
            </a:r>
            <a:endParaRPr lang="en-US" sz="4800" b="1" dirty="0">
              <a:solidFill>
                <a:schemeClr val="bg1"/>
              </a:solidFill>
              <a:effectLst>
                <a:glow rad="101600">
                  <a:schemeClr val="tx1">
                    <a:alpha val="99000"/>
                  </a:schemeClr>
                </a:glo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766" y="1433727"/>
            <a:ext cx="9129233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99000"/>
                  </a:prstClr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66" y="1341868"/>
            <a:ext cx="9144000" cy="403221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怎么在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为主的缘故受苦难时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吸引人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170701" y="4445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23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06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1E16D-BAFF-8F4F-917F-E073A163F308}"/>
              </a:ext>
            </a:extLst>
          </p:cNvPr>
          <p:cNvGrpSpPr/>
          <p:nvPr/>
        </p:nvGrpSpPr>
        <p:grpSpPr>
          <a:xfrm>
            <a:off x="36003" y="1745320"/>
            <a:ext cx="9071994" cy="5280777"/>
            <a:chOff x="36003" y="1745320"/>
            <a:chExt cx="9071994" cy="5280777"/>
          </a:xfrm>
        </p:grpSpPr>
        <p:pic>
          <p:nvPicPr>
            <p:cNvPr id="532482" name="Picture 2">
              <a:extLst>
                <a:ext uri="{FF2B5EF4-FFF2-40B4-BE49-F238E27FC236}">
                  <a16:creationId xmlns:a16="http://schemas.microsoft.com/office/drawing/2014/main" id="{B164BD6D-F53A-FC45-894C-DCEFC4E23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3" y="1745320"/>
              <a:ext cx="9071994" cy="51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0CE8183-E2BD-1340-A18D-7B820AF46D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7" t="49361"/>
            <a:stretch/>
          </p:blipFill>
          <p:spPr bwMode="auto">
            <a:xfrm>
              <a:off x="3275856" y="4437112"/>
              <a:ext cx="3278909" cy="258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003" y="980728"/>
            <a:ext cx="9144000" cy="201106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以希望体现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圣洁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 (1:1–2:12)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B64DE-1233-D144-B46B-2BCC02E3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E46A28-AD6B-BD46-A75E-43C7EFE0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221088"/>
            <a:ext cx="8568952" cy="220465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黑暗里的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希望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803E375-3D14-0F46-AE8D-21593697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6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>
            <a:extLst>
              <a:ext uri="{FF2B5EF4-FFF2-40B4-BE49-F238E27FC236}">
                <a16:creationId xmlns:a16="http://schemas.microsoft.com/office/drawing/2014/main" id="{D7369A46-2936-104F-8AE3-49D0D05E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3" y="764704"/>
            <a:ext cx="920120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003" y="980728"/>
            <a:ext cx="9144000" cy="201106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II.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要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顺服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神 </a:t>
            </a: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(2:13–3:12)。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B64DE-1233-D144-B46B-2BCC02E3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5A77D1-EC90-D54A-BE8D-8FAC2EEB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5920006"/>
            <a:ext cx="7512021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66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003" y="980728"/>
            <a:ext cx="9144000" cy="201106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III.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要如基督，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无私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地生活</a:t>
            </a:r>
            <a:br>
              <a:rPr lang="en-US" altLang="zh-CN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</a:b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(3:13–5:14)。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B64DE-1233-D144-B46B-2BCC02E3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pic>
        <p:nvPicPr>
          <p:cNvPr id="534530" name="Picture 2">
            <a:extLst>
              <a:ext uri="{FF2B5EF4-FFF2-40B4-BE49-F238E27FC236}">
                <a16:creationId xmlns:a16="http://schemas.microsoft.com/office/drawing/2014/main" id="{CD3E93D2-00C9-2C49-B366-C8232DEE9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7"/>
          <a:stretch/>
        </p:blipFill>
        <p:spPr bwMode="auto">
          <a:xfrm>
            <a:off x="-1" y="2564904"/>
            <a:ext cx="91896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51E7A72-F51C-E343-B6EE-B8B3D617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6093296"/>
            <a:ext cx="7512021" cy="7364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E4D272-DC7A-ED40-9073-ABA544B1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01" y="5445224"/>
            <a:ext cx="9180002" cy="467531"/>
          </a:xfrm>
          <a:prstGeom prst="rect">
            <a:avLst/>
          </a:prstGeom>
          <a:solidFill>
            <a:srgbClr val="90000B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神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。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爱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6363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>
            <a:extLst>
              <a:ext uri="{FF2B5EF4-FFF2-40B4-BE49-F238E27FC236}">
                <a16:creationId xmlns:a16="http://schemas.microsoft.com/office/drawing/2014/main" id="{9A14D900-A4F5-C641-ABA3-2063592C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836712"/>
            <a:ext cx="5616624" cy="5184576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你吸引别人，</a:t>
            </a:r>
            <a:br>
              <a:rPr lang="en-US" altLang="zh-CN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是因你展现的特质；</a:t>
            </a:r>
            <a:b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你留住别人，</a:t>
            </a:r>
            <a:br>
              <a:rPr lang="en-US" altLang="zh-CN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是因你拥有的特质。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6845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77724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>
                <a:ea typeface="SimSun" pitchFamily="2" charset="-122"/>
              </a:rPr>
              <a:t>III </a:t>
            </a:r>
            <a:r>
              <a:rPr lang="zh-CN" altLang="en-US" sz="3600">
                <a:latin typeface="SimHei" pitchFamily="49" charset="-122"/>
                <a:ea typeface="SimHei" pitchFamily="49" charset="-122"/>
              </a:rPr>
              <a:t>无私</a:t>
            </a:r>
            <a:r>
              <a:rPr lang="zh-CN" altLang="en-US" sz="3600">
                <a:ea typeface="SimSun" pitchFamily="2" charset="-122"/>
              </a:rPr>
              <a:t> </a:t>
            </a:r>
            <a:r>
              <a:rPr lang="en-US" altLang="zh-CN" sz="3600">
                <a:ea typeface="SimSun" pitchFamily="2" charset="-122"/>
              </a:rPr>
              <a:t>3:13-5:14 </a:t>
            </a:r>
            <a:r>
              <a:rPr lang="en-US" altLang="zh-CN" sz="3600"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3600">
                <a:latin typeface="SimHei" pitchFamily="49" charset="-122"/>
                <a:ea typeface="SimHei" pitchFamily="49" charset="-122"/>
              </a:rPr>
              <a:t>敬重他人</a:t>
            </a:r>
            <a:r>
              <a:rPr lang="en-US" altLang="zh-CN" sz="3600">
                <a:latin typeface="SimHei" pitchFamily="49" charset="-122"/>
                <a:ea typeface="SimHei" pitchFamily="49" charset="-122"/>
              </a:rPr>
              <a:t>)</a:t>
            </a:r>
            <a:r>
              <a:rPr lang="en-US" altLang="zh-CN" sz="3600" b="1">
                <a:latin typeface="SimHei" pitchFamily="49" charset="-122"/>
                <a:ea typeface="SimHei" pitchFamily="49" charset="-122"/>
              </a:rPr>
              <a:t>	</a:t>
            </a:r>
            <a:r>
              <a:rPr lang="en-US" altLang="zh-CN" sz="3600">
                <a:ea typeface="SimSun" pitchFamily="2" charset="-122"/>
              </a:rPr>
              <a:t>	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2367491" name="Rectangle 3"/>
          <p:cNvSpPr>
            <a:spLocks noChangeArrowheads="1"/>
          </p:cNvSpPr>
          <p:nvPr/>
        </p:nvSpPr>
        <p:spPr bwMode="auto">
          <a:xfrm>
            <a:off x="1600200" y="3048000"/>
            <a:ext cx="716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基督的得胜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3:13-4:6	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互相建立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4:7-19	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长老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5:1-4	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年幼的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5:5a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谦卑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警醒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5:5b-11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UcPeriod"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写信的目的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SimSun" pitchFamily="2" charset="-122"/>
              </a:rPr>
              <a:t>5:12-14</a:t>
            </a:r>
          </a:p>
        </p:txBody>
      </p:sp>
      <p:sp>
        <p:nvSpPr>
          <p:cNvPr id="2367492" name="Rectangle 4"/>
          <p:cNvSpPr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280</a:t>
            </a:r>
          </a:p>
        </p:txBody>
      </p:sp>
      <p:pic>
        <p:nvPicPr>
          <p:cNvPr id="229381" name="Picture 5" descr="j0285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18430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2" name="Picture 6" descr="j01980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5176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74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848600" cy="1447800"/>
          </a:xfrm>
        </p:spPr>
        <p:txBody>
          <a:bodyPr/>
          <a:lstStyle/>
          <a:p>
            <a:pPr eaLnBrk="1" hangingPunct="1"/>
            <a:r>
              <a:rPr lang="zh-CN" altLang="en-US">
                <a:latin typeface="SimHei" pitchFamily="49" charset="-122"/>
                <a:ea typeface="SimHei" pitchFamily="49" charset="-122"/>
              </a:rPr>
              <a:t>为公义受苦, 靠神的恩典持续忍耐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36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36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36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36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36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6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49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5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720725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 charset="0"/>
                <a:ea typeface="ＭＳ Ｐゴシック" charset="0"/>
              </a:rPr>
              <a:t>谁更可怕</a:t>
            </a:r>
            <a:r>
              <a:rPr lang="zh-CN" altLang="en-US" b="1" dirty="0">
                <a:solidFill>
                  <a:schemeClr val="bg1"/>
                </a:solidFill>
                <a:effectLst>
                  <a:glow rad="139700">
                    <a:schemeClr val="tx2"/>
                  </a:glow>
                </a:effectLst>
                <a:latin typeface="Arial" charset="0"/>
                <a:ea typeface="ＭＳ Ｐゴシック" charset="0"/>
              </a:rPr>
              <a:t>？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2"/>
                </a:glo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4925" y="996950"/>
            <a:ext cx="4414838" cy="1279525"/>
            <a:chOff x="35496" y="997275"/>
            <a:chExt cx="4414777" cy="1279597"/>
          </a:xfrm>
        </p:grpSpPr>
        <p:sp>
          <p:nvSpPr>
            <p:cNvPr id="574470" name="Title 1"/>
            <p:cNvSpPr txBox="1">
              <a:spLocks/>
            </p:cNvSpPr>
            <p:nvPr/>
          </p:nvSpPr>
          <p:spPr bwMode="auto">
            <a:xfrm>
              <a:off x="35496" y="1628800"/>
              <a:ext cx="4392488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zh-CN" altLang="en-US" sz="4400" b="1" dirty="0">
                  <a:solidFill>
                    <a:srgbClr val="FFFFFF"/>
                  </a:solidFill>
                  <a:effectLst>
                    <a:glow rad="139700">
                      <a:srgbClr val="000000"/>
                    </a:glow>
                  </a:effectLst>
                  <a:latin typeface="Arial" charset="0"/>
                  <a:cs typeface="Arial" charset="0"/>
                </a:rPr>
                <a:t>逼迫者？</a:t>
              </a:r>
            </a:p>
          </p:txBody>
        </p:sp>
        <p:sp>
          <p:nvSpPr>
            <p:cNvPr id="574471" name="Down Arrow 4"/>
            <p:cNvSpPr>
              <a:spLocks noChangeArrowheads="1"/>
            </p:cNvSpPr>
            <p:nvPr/>
          </p:nvSpPr>
          <p:spPr bwMode="auto">
            <a:xfrm rot="3327122">
              <a:off x="3514437" y="564705"/>
              <a:ext cx="503266" cy="1368406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glow rad="139700">
                    <a:srgbClr val="000000"/>
                  </a:glow>
                </a:effectLst>
                <a:latin typeface="Georgia" charset="0"/>
                <a:ea typeface="ＭＳ Ｐゴシック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02100" y="996950"/>
            <a:ext cx="4933950" cy="1279525"/>
            <a:chOff x="4101936" y="996889"/>
            <a:chExt cx="4934560" cy="1279983"/>
          </a:xfrm>
        </p:grpSpPr>
        <p:sp>
          <p:nvSpPr>
            <p:cNvPr id="574468" name="Title 1"/>
            <p:cNvSpPr txBox="1">
              <a:spLocks/>
            </p:cNvSpPr>
            <p:nvPr/>
          </p:nvSpPr>
          <p:spPr bwMode="auto">
            <a:xfrm>
              <a:off x="4644008" y="1628800"/>
              <a:ext cx="4392488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zh-CN" altLang="en-US" sz="4400" b="1" dirty="0">
                  <a:solidFill>
                    <a:srgbClr val="FFFFFF"/>
                  </a:solidFill>
                  <a:effectLst>
                    <a:glow rad="139700">
                      <a:srgbClr val="000000"/>
                    </a:glow>
                  </a:effectLst>
                  <a:latin typeface="Arial" charset="0"/>
                  <a:cs typeface="Arial" charset="0"/>
                </a:rPr>
                <a:t>被逼迫者？</a:t>
              </a:r>
            </a:p>
          </p:txBody>
        </p:sp>
        <p:sp>
          <p:nvSpPr>
            <p:cNvPr id="574469" name="Down Arrow 5"/>
            <p:cNvSpPr>
              <a:spLocks noChangeArrowheads="1"/>
            </p:cNvSpPr>
            <p:nvPr/>
          </p:nvSpPr>
          <p:spPr bwMode="auto">
            <a:xfrm rot="-3323958">
              <a:off x="4534525" y="564300"/>
              <a:ext cx="503418" cy="1368594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glow rad="139700">
                    <a:srgbClr val="000000"/>
                  </a:glow>
                </a:effectLst>
                <a:latin typeface="Georgia" charset="0"/>
                <a:ea typeface="ＭＳ Ｐゴシック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755576" y="3284984"/>
            <a:ext cx="77724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“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不要怕</a:t>
            </a:r>
            <a:r>
              <a:rPr lang="zh-CN" altLang="en-US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他们</a:t>
            </a:r>
            <a:endParaRPr lang="en-US" altLang="zh-CN" b="1" dirty="0">
              <a:solidFill>
                <a:srgbClr val="FFFF00"/>
              </a:solidFill>
              <a:effectLst>
                <a:glow rad="139700">
                  <a:srgbClr val="000000"/>
                </a:glow>
              </a:effectLst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altLang="zh-CN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【</a:t>
            </a:r>
            <a:r>
              <a:rPr lang="zh-CN" altLang="en-US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逼迫着</a:t>
            </a:r>
            <a:r>
              <a:rPr lang="en-US" altLang="zh-CN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】</a:t>
            </a:r>
            <a:r>
              <a:rPr lang="zh-CN" altLang="en-US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 </a:t>
            </a:r>
            <a:r>
              <a:rPr lang="zh-CN" altLang="en-US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所怕的</a:t>
            </a:r>
            <a:r>
              <a:rPr lang="en-US" altLang="zh-CN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……</a:t>
            </a:r>
            <a:r>
              <a:rPr lang="ru-RU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"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</a:t>
            </a:r>
            <a:br>
              <a:rPr lang="en-US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(</a:t>
            </a:r>
            <a:r>
              <a:rPr lang="en-US" b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彼得前书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3:</a:t>
            </a:r>
            <a:r>
              <a:rPr lang="en-US" altLang="zh-CN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1</a:t>
            </a:r>
            <a:r>
              <a:rPr lang="en-US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4b)</a:t>
            </a:r>
          </a:p>
        </p:txBody>
      </p:sp>
    </p:spTree>
    <p:extLst>
      <p:ext uri="{BB962C8B-B14F-4D97-AF65-F5344CB8AC3E}">
        <p14:creationId xmlns:p14="http://schemas.microsoft.com/office/powerpoint/2010/main" val="42941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1 Peter 3:18-20</a:t>
            </a:r>
          </a:p>
        </p:txBody>
      </p:sp>
      <p:sp>
        <p:nvSpPr>
          <p:cNvPr id="2379779" name="Rectangle 3"/>
          <p:cNvSpPr>
            <a:spLocks noChangeArrowheads="1"/>
          </p:cNvSpPr>
          <p:nvPr/>
        </p:nvSpPr>
        <p:spPr bwMode="auto">
          <a:xfrm>
            <a:off x="228600" y="304800"/>
            <a:ext cx="8605838" cy="3689350"/>
          </a:xfrm>
          <a:prstGeom prst="rect">
            <a:avLst/>
          </a:prstGeom>
          <a:solidFill>
            <a:schemeClr val="tx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彼前</a:t>
            </a:r>
            <a:r>
              <a:rPr lang="zh-CN" altLang="en-US" sz="2800" b="1" dirty="0">
                <a:solidFill>
                  <a:schemeClr val="bg1"/>
                </a:solidFill>
                <a:latin typeface="Georgia Ref" pitchFamily="18" charset="0"/>
                <a:ea typeface="SimSun" pitchFamily="2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Georgia Ref" pitchFamily="18" charset="0"/>
                <a:ea typeface="SimSun" pitchFamily="2" charset="-122"/>
              </a:rPr>
              <a:t>3:18-20 </a:t>
            </a:r>
            <a:r>
              <a:rPr lang="en-US" altLang="zh-CN" sz="2800" dirty="0">
                <a:solidFill>
                  <a:schemeClr val="bg1"/>
                </a:solidFill>
                <a:latin typeface="Georgia Ref" pitchFamily="18" charset="0"/>
                <a:ea typeface="SimSun" pitchFamily="2" charset="-122"/>
              </a:rPr>
              <a:t> (</a:t>
            </a:r>
            <a:r>
              <a:rPr lang="zh-CN" altLang="en-US" sz="2800" dirty="0">
                <a:solidFill>
                  <a:schemeClr val="bg1"/>
                </a:solidFill>
                <a:latin typeface="Georgia Ref" pitchFamily="18" charset="0"/>
                <a:ea typeface="SimSun" pitchFamily="2" charset="-122"/>
              </a:rPr>
              <a:t>和合本</a:t>
            </a:r>
            <a:r>
              <a:rPr lang="en-US" altLang="zh-CN" sz="2800" dirty="0">
                <a:solidFill>
                  <a:schemeClr val="bg1"/>
                </a:solidFill>
                <a:latin typeface="Georgia Ref" pitchFamily="18" charset="0"/>
                <a:ea typeface="SimSun" pitchFamily="2" charset="-122"/>
              </a:rPr>
              <a:t>)</a:t>
            </a:r>
          </a:p>
          <a:p>
            <a:pPr algn="just" eaLnBrk="1" hangingPunct="1"/>
            <a:r>
              <a:rPr lang="en-US" altLang="zh-CN" sz="2800" baseline="300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18 </a:t>
            </a:r>
            <a:r>
              <a:rPr lang="zh-CN" altLang="en-US" sz="28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因基督也曾一次为罪受苦（受苦有古卷作受死），就是义的代替不义的，为要引我们到神面前。按着肉体说他被治死。按着灵性说他复活了。 </a:t>
            </a:r>
          </a:p>
          <a:p>
            <a:pPr algn="just" eaLnBrk="1" hangingPunct="1">
              <a:spcBef>
                <a:spcPct val="2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CN" sz="2800" baseline="300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19</a:t>
            </a:r>
            <a:r>
              <a:rPr lang="en-US" altLang="zh-CN" sz="2800" baseline="30000" dirty="0">
                <a:solidFill>
                  <a:schemeClr val="tx1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2800" dirty="0">
                <a:solidFill>
                  <a:srgbClr val="CC3300"/>
                </a:solidFill>
                <a:latin typeface="SimHei" pitchFamily="49" charset="-122"/>
                <a:ea typeface="SimHei" pitchFamily="49" charset="-122"/>
              </a:rPr>
              <a:t>他借这灵，曾去传道给那些在监狱里的灵听。</a:t>
            </a:r>
            <a:endParaRPr lang="zh-CN" altLang="en-US" sz="2800" dirty="0">
              <a:solidFill>
                <a:schemeClr val="tx1"/>
              </a:solidFill>
              <a:latin typeface="SimHei" pitchFamily="49" charset="-122"/>
              <a:ea typeface="SimHei" pitchFamily="49" charset="-122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altLang="zh-CN" sz="2800" baseline="300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20 </a:t>
            </a:r>
            <a:r>
              <a:rPr lang="zh-CN" altLang="en-US" sz="28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就是那从前在挪亚预备方舟，神容忍等待的时候，不信从的人。当时进入方舟，借着水得救的不多，只有八个人。</a:t>
            </a:r>
            <a:endParaRPr lang="zh-CN" altLang="en-US" sz="2400" dirty="0">
              <a:solidFill>
                <a:srgbClr val="FF9966"/>
              </a:solidFill>
              <a:latin typeface="Georgia Ref" pitchFamily="18" charset="0"/>
              <a:ea typeface="SimSun" pitchFamily="2" charset="-122"/>
            </a:endParaRPr>
          </a:p>
        </p:txBody>
      </p:sp>
      <p:sp>
        <p:nvSpPr>
          <p:cNvPr id="2379780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321675" cy="8223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zh-CN" altLang="en-US" sz="2400">
                <a:solidFill>
                  <a:srgbClr val="993300"/>
                </a:solidFill>
                <a:latin typeface="Arial" pitchFamily="34" charset="0"/>
                <a:ea typeface="SimHei" pitchFamily="49" charset="-122"/>
              </a:rPr>
              <a:t>“</a:t>
            </a:r>
            <a:r>
              <a:rPr lang="zh-CN" altLang="en-US" sz="2400">
                <a:solidFill>
                  <a:srgbClr val="993300"/>
                </a:solidFill>
                <a:latin typeface="SimHei" pitchFamily="49" charset="-122"/>
                <a:ea typeface="SimHei" pitchFamily="49" charset="-122"/>
              </a:rPr>
              <a:t>这是一段很奇妙的经文，又或者是新约中最含糊的一段。我也摸不着彼得在说什么。</a:t>
            </a:r>
            <a:r>
              <a:rPr lang="zh-CN" altLang="en-US" sz="2400">
                <a:solidFill>
                  <a:srgbClr val="993300"/>
                </a:solidFill>
                <a:latin typeface="Arial" pitchFamily="34" charset="0"/>
                <a:ea typeface="SimHei" pitchFamily="49" charset="-122"/>
              </a:rPr>
              <a:t>”</a:t>
            </a:r>
            <a:endParaRPr lang="zh-CN" altLang="en-US" sz="2400">
              <a:solidFill>
                <a:srgbClr val="9933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379781" name="Text Box 5"/>
          <p:cNvSpPr txBox="1">
            <a:spLocks noChangeArrowheads="1"/>
          </p:cNvSpPr>
          <p:nvPr/>
        </p:nvSpPr>
        <p:spPr bwMode="auto">
          <a:xfrm>
            <a:off x="6477000" y="5867400"/>
            <a:ext cx="2209800" cy="466725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993300"/>
                </a:solidFill>
                <a:latin typeface="SimHei" pitchFamily="49" charset="-122"/>
                <a:ea typeface="SimHei" pitchFamily="49" charset="-122"/>
              </a:rPr>
              <a:t>马丁路德</a:t>
            </a:r>
          </a:p>
        </p:txBody>
      </p:sp>
      <p:sp>
        <p:nvSpPr>
          <p:cNvPr id="2379782" name="Text Box 6"/>
          <p:cNvSpPr txBox="1">
            <a:spLocks noChangeArrowheads="1"/>
          </p:cNvSpPr>
          <p:nvPr/>
        </p:nvSpPr>
        <p:spPr bwMode="auto">
          <a:xfrm>
            <a:off x="8305800" y="76200"/>
            <a:ext cx="793750" cy="457200"/>
          </a:xfrm>
          <a:prstGeom prst="rect">
            <a:avLst/>
          </a:prstGeom>
          <a:solidFill>
            <a:srgbClr val="105D1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283a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7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9780" grpId="0" animBg="1" autoUpdateAnimBg="0"/>
      <p:bldP spid="2379781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不论你怎样解释 </a:t>
            </a:r>
            <a:r>
              <a:rPr lang="en-US" altLang="zh-CN">
                <a:solidFill>
                  <a:schemeClr val="bg1"/>
                </a:solidFill>
                <a:latin typeface="Tahoma" pitchFamily="34" charset="0"/>
                <a:ea typeface="SimSun" pitchFamily="2" charset="-122"/>
              </a:rPr>
              <a:t>…</a:t>
            </a:r>
            <a:endParaRPr lang="en-US" altLang="zh-CN">
              <a:solidFill>
                <a:schemeClr val="bg1"/>
              </a:solidFill>
              <a:ea typeface="SimSun" pitchFamily="2" charset="-122"/>
            </a:endParaRPr>
          </a:p>
        </p:txBody>
      </p:sp>
      <p:pic>
        <p:nvPicPr>
          <p:cNvPr id="240643" name="Picture 3" descr="rockt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3881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1828" name="Rectangle 4"/>
          <p:cNvSpPr>
            <a:spLocks noChangeArrowheads="1"/>
          </p:cNvSpPr>
          <p:nvPr/>
        </p:nvSpPr>
        <p:spPr bwMode="auto">
          <a:xfrm>
            <a:off x="1066800" y="550545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chemeClr val="bg1"/>
                </a:solidFill>
                <a:latin typeface="Arial" pitchFamily="34" charset="0"/>
                <a:ea typeface="SimHei" pitchFamily="49" charset="-122"/>
              </a:rPr>
              <a:t>…</a:t>
            </a:r>
            <a:r>
              <a:rPr lang="en-US" altLang="zh-CN" sz="4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你都是夹在岩石之中</a:t>
            </a:r>
            <a:r>
              <a:rPr lang="en-US" altLang="zh-CN" sz="4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!</a:t>
            </a:r>
          </a:p>
        </p:txBody>
      </p:sp>
      <p:sp>
        <p:nvSpPr>
          <p:cNvPr id="2381829" name="WordArt 5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26797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ja-JP" alt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黑体"/>
                <a:ea typeface="黑体"/>
                <a:cs typeface="黑体"/>
              </a:rPr>
              <a:t>彼前 </a:t>
            </a:r>
            <a:r>
              <a:rPr lang="en-US" altLang="ja-JP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黑体"/>
                <a:ea typeface="黑体"/>
                <a:cs typeface="黑体"/>
              </a:rPr>
              <a:t>3:18-20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>
                    <a:alpha val="74998"/>
                  </a:srgbClr>
                </a:outerShdw>
              </a:effectLst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>
            <a:extLst>
              <a:ext uri="{FF2B5EF4-FFF2-40B4-BE49-F238E27FC236}">
                <a16:creationId xmlns:a16="http://schemas.microsoft.com/office/drawing/2014/main" id="{B0F7BF6D-2041-0949-980F-6B6E5F8F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" y="0"/>
            <a:ext cx="9144000" cy="57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333" y="4653136"/>
            <a:ext cx="9144000" cy="217113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怎么引人归耶稣</a:t>
            </a:r>
            <a:r>
              <a:rPr lang="en-US" altLang="zh-CN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20853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zh-CN" alt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彼得前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676279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0"/>
            <a:ext cx="8686800" cy="1676400"/>
          </a:xfrm>
          <a:solidFill>
            <a:schemeClr val="tx1"/>
          </a:solidFill>
          <a:effectLst>
            <a:outerShdw blurRad="63500" dist="35921" dir="2700000" algn="ctr" rotWithShape="0">
              <a:srgbClr val="DDDDDD">
                <a:alpha val="99962"/>
              </a:srgbClr>
            </a:outerShdw>
          </a:effectLst>
        </p:spPr>
        <p:txBody>
          <a:bodyPr/>
          <a:lstStyle/>
          <a:p>
            <a:pPr algn="r" eaLnBrk="1" hangingPunct="1"/>
            <a:r>
              <a:rPr lang="zh-CN" altLang="en-US" sz="5400" dirty="0">
                <a:solidFill>
                  <a:srgbClr val="FFFFFF"/>
                </a:solidFill>
                <a:ea typeface="SimHei" pitchFamily="49" charset="-122"/>
              </a:rPr>
              <a:t>怎样无私地关顾？</a:t>
            </a:r>
            <a:r>
              <a:rPr lang="zh-CN" altLang="en-US" sz="5400" dirty="0">
                <a:solidFill>
                  <a:srgbClr val="FFFFFF"/>
                </a:solidFill>
              </a:rPr>
              <a:t> </a:t>
            </a:r>
            <a:br>
              <a:rPr lang="zh-CN" altLang="en-US" sz="5400" dirty="0">
                <a:solidFill>
                  <a:srgbClr val="FFFFFF"/>
                </a:solidFill>
              </a:rPr>
            </a:br>
            <a:r>
              <a:rPr lang="en-US" altLang="zh-CN" sz="5400" dirty="0">
                <a:solidFill>
                  <a:srgbClr val="FFFFFF"/>
                </a:solidFill>
              </a:rPr>
              <a:t>(4:7-11)</a:t>
            </a:r>
            <a:endParaRPr lang="en-US" altLang="zh-CN" b="0" dirty="0">
              <a:solidFill>
                <a:srgbClr val="FFFFFF"/>
              </a:solidFill>
            </a:endParaRPr>
          </a:p>
        </p:txBody>
      </p:sp>
      <p:sp>
        <p:nvSpPr>
          <p:cNvPr id="2396163" name="Text Box 3"/>
          <p:cNvSpPr txBox="1">
            <a:spLocks noChangeArrowheads="1"/>
          </p:cNvSpPr>
          <p:nvPr/>
        </p:nvSpPr>
        <p:spPr bwMode="auto">
          <a:xfrm>
            <a:off x="381000" y="3352800"/>
            <a:ext cx="8382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r"/>
            <a:r>
              <a:rPr lang="zh-CN" altLang="en-US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警醒祷告 </a:t>
            </a:r>
            <a:r>
              <a:rPr lang="en-US" altLang="zh-CN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(4:7)</a:t>
            </a:r>
          </a:p>
          <a:p>
            <a:pPr algn="r"/>
            <a:r>
              <a:rPr lang="zh-CN" altLang="en-US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相爱 </a:t>
            </a:r>
            <a:r>
              <a:rPr lang="en-US" altLang="zh-CN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(4:8)</a:t>
            </a:r>
          </a:p>
          <a:p>
            <a:pPr algn="r"/>
            <a:r>
              <a:rPr lang="zh-CN" altLang="en-US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互相款待 </a:t>
            </a:r>
            <a:r>
              <a:rPr lang="en-US" altLang="zh-CN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(4:9)</a:t>
            </a:r>
          </a:p>
          <a:p>
            <a:pPr algn="r"/>
            <a:r>
              <a:rPr lang="zh-CN" altLang="en-US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用恩赐服事 </a:t>
            </a:r>
            <a:r>
              <a:rPr lang="en-US" altLang="zh-CN" sz="4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3227"/>
                    </a:schemeClr>
                  </a:glow>
                </a:effectLst>
                <a:latin typeface="SimHei" pitchFamily="49" charset="-122"/>
                <a:ea typeface="SimHei" pitchFamily="49" charset="-122"/>
              </a:rPr>
              <a:t>(4:10-11)</a:t>
            </a:r>
          </a:p>
        </p:txBody>
      </p:sp>
      <p:sp>
        <p:nvSpPr>
          <p:cNvPr id="2396164" name="Rectangle 4"/>
          <p:cNvSpPr>
            <a:spLocks noChangeArrowheads="1"/>
          </p:cNvSpPr>
          <p:nvPr/>
        </p:nvSpPr>
        <p:spPr bwMode="auto">
          <a:xfrm>
            <a:off x="8153400" y="76200"/>
            <a:ext cx="895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DDDDDD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280m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9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9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9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9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6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7186" name="Group 2"/>
          <p:cNvGraphicFramePr>
            <a:graphicFrameLocks noGrp="1"/>
          </p:cNvGraphicFramePr>
          <p:nvPr/>
        </p:nvGraphicFramePr>
        <p:xfrm>
          <a:off x="990600" y="1854200"/>
          <a:ext cx="7315200" cy="4624389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话语上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服事上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教导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行政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布道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信心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牧养 </a:t>
                      </a: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" pitchFamily="-84" charset="0"/>
                          <a:ea typeface="SimHei" pitchFamily="49" charset="-122"/>
                        </a:rPr>
                        <a:t>–</a:t>
                      </a: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 </a:t>
                      </a: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教导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施予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劝勉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服事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imHei" pitchFamily="49" charset="-122"/>
                        <a:ea typeface="SimHei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施怜悯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97209" name="AutoShape 25"/>
          <p:cNvSpPr>
            <a:spLocks noChangeArrowheads="1"/>
          </p:cNvSpPr>
          <p:nvPr/>
        </p:nvSpPr>
        <p:spPr bwMode="auto">
          <a:xfrm>
            <a:off x="0" y="0"/>
            <a:ext cx="26670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从神</a:t>
            </a:r>
            <a:b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聆听</a:t>
            </a:r>
            <a:b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话语</a:t>
            </a:r>
          </a:p>
        </p:txBody>
      </p:sp>
      <p:sp>
        <p:nvSpPr>
          <p:cNvPr id="2397210" name="Rectangle 26"/>
          <p:cNvSpPr>
            <a:spLocks noChangeArrowheads="1"/>
          </p:cNvSpPr>
          <p:nvPr/>
        </p:nvSpPr>
        <p:spPr bwMode="auto">
          <a:xfrm>
            <a:off x="8305800" y="762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DDDDDD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280n</a:t>
            </a:r>
          </a:p>
        </p:txBody>
      </p:sp>
      <p:sp>
        <p:nvSpPr>
          <p:cNvPr id="2397211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1524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恩赐的分类</a:t>
            </a:r>
            <a: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  <a:t> </a:t>
            </a:r>
            <a:br>
              <a:rPr lang="zh-CN" altLang="en-US" sz="4800" b="1">
                <a:solidFill>
                  <a:schemeClr val="bg1"/>
                </a:solidFill>
                <a:ea typeface="SimSun" pitchFamily="2" charset="-122"/>
              </a:rPr>
            </a:b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(</a:t>
            </a:r>
            <a:r>
              <a:rPr lang="zh-CN" altLang="en-US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彼前</a:t>
            </a:r>
            <a:r>
              <a:rPr lang="zh-CN" altLang="en-US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4:11)</a:t>
            </a:r>
            <a:endParaRPr lang="en-US" altLang="zh-CN" sz="4800">
              <a:ea typeface="SimSun" pitchFamily="2" charset="-122"/>
            </a:endParaRPr>
          </a:p>
        </p:txBody>
      </p:sp>
      <p:sp>
        <p:nvSpPr>
          <p:cNvPr id="2397212" name="AutoShape 28"/>
          <p:cNvSpPr>
            <a:spLocks noChangeArrowheads="1"/>
          </p:cNvSpPr>
          <p:nvPr/>
        </p:nvSpPr>
        <p:spPr bwMode="auto">
          <a:xfrm>
            <a:off x="6324600" y="0"/>
            <a:ext cx="2667000" cy="2590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从神</a:t>
            </a:r>
            <a:b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支取</a:t>
            </a:r>
          </a:p>
          <a:p>
            <a:pPr algn="ctr"/>
            <a:r>
              <a:rPr lang="zh-CN" altLang="en-US" sz="360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力量</a:t>
            </a:r>
          </a:p>
        </p:txBody>
      </p:sp>
      <p:sp>
        <p:nvSpPr>
          <p:cNvPr id="2397213" name="Rectangle 29"/>
          <p:cNvSpPr>
            <a:spLocks noChangeArrowheads="1"/>
          </p:cNvSpPr>
          <p:nvPr/>
        </p:nvSpPr>
        <p:spPr bwMode="auto">
          <a:xfrm>
            <a:off x="4572000" y="1600200"/>
            <a:ext cx="152400" cy="5029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7209" grpId="0" animBg="1"/>
      <p:bldP spid="23972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-the-name-and-word-of-god-nqmclk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227"/>
            <a:ext cx="9144000" cy="5565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775" y="1117534"/>
            <a:ext cx="839245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</a:t>
            </a:r>
            <a:r>
              <a:rPr kumimoji="0" lang="zh-CN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你们中间不可有人因为杀人、或偷窃、或行恶、或好管闲事而受苦。</a:t>
            </a:r>
            <a:r>
              <a:rPr kumimoji="0" lang="en-US" altLang="zh-CN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16</a:t>
            </a:r>
            <a:r>
              <a:rPr kumimoji="0" lang="zh-CN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如果因为作基督徒而受苦，不要以为羞耻，倒要借着这名字荣耀　神。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3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latin typeface="Arial" charset="0"/>
                <a:ea typeface="Osaka" charset="0"/>
                <a:cs typeface="Arial" charset="0"/>
              </a:rPr>
            </a:br>
            <a:r>
              <a:rPr lang="zh-CN" alt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彼得前</a:t>
            </a:r>
            <a:r>
              <a:rPr lang="en-US" sz="88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858045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6624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135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"/>
              <a:ext cx="5760" cy="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6246" name="Rectangle 5"/>
            <p:cNvSpPr>
              <a:spLocks noChangeArrowheads="1"/>
            </p:cNvSpPr>
            <p:nvPr/>
          </p:nvSpPr>
          <p:spPr bwMode="auto">
            <a:xfrm>
              <a:off x="3984" y="0"/>
              <a:ext cx="1728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13574" name="Rectangle 6"/>
            <p:cNvSpPr>
              <a:spLocks noChangeArrowheads="1"/>
            </p:cNvSpPr>
            <p:nvPr/>
          </p:nvSpPr>
          <p:spPr bwMode="auto">
            <a:xfrm>
              <a:off x="2304" y="2592"/>
              <a:ext cx="3360" cy="158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135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4267200"/>
            <a:ext cx="5715000" cy="2438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长老</a:t>
            </a:r>
            <a:r>
              <a:rPr lang="en-US" altLang="zh-CN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?</a:t>
            </a:r>
            <a:br>
              <a:rPr lang="en-US" altLang="zh-CN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这与我有什么相关</a:t>
            </a:r>
            <a:r>
              <a:rPr lang="en-US" altLang="zh-CN" sz="4800" b="1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?</a:t>
            </a:r>
            <a:endParaRPr lang="en-US" altLang="zh-CN" sz="4800" b="1">
              <a:solidFill>
                <a:schemeClr val="accent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413576" name="Rectangle 8"/>
          <p:cNvSpPr>
            <a:spLocks noChangeArrowheads="1"/>
          </p:cNvSpPr>
          <p:nvPr/>
        </p:nvSpPr>
        <p:spPr bwMode="auto">
          <a:xfrm>
            <a:off x="8229600" y="76200"/>
            <a:ext cx="7937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280o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990600"/>
          </a:xfrm>
          <a:solidFill>
            <a:schemeClr val="hlink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b="1">
                <a:solidFill>
                  <a:srgbClr val="FFFFFF"/>
                </a:solidFill>
                <a:ea typeface="SimHei" pitchFamily="49" charset="-122"/>
              </a:rPr>
              <a:t>你是怎么样的一个领袖？</a:t>
            </a:r>
            <a:endParaRPr lang="zh-CN" altLang="en-US" sz="7200" b="1">
              <a:solidFill>
                <a:srgbClr val="FFFFFF"/>
              </a:solidFill>
              <a:ea typeface="SimHei" pitchFamily="49" charset="-122"/>
            </a:endParaRPr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52600"/>
            <a:ext cx="6477000" cy="48768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533400" indent="-533400" algn="l" eaLnBrk="1" hangingPunct="1">
              <a:buFont typeface="Arial" pitchFamily="34" charset="0"/>
              <a:buAutoNum type="arabicPeriod"/>
            </a:pPr>
            <a:r>
              <a:rPr lang="zh-CN" altLang="en-US" b="1" i="1" dirty="0">
                <a:ea typeface="SimHei" pitchFamily="49" charset="-122"/>
              </a:rPr>
              <a:t>别人好像喜欢我当他们的领袖</a:t>
            </a:r>
          </a:p>
          <a:p>
            <a:pPr marL="533400" indent="-533400" algn="l" eaLnBrk="1" hangingPunct="1">
              <a:buFont typeface="Arial" pitchFamily="34" charset="0"/>
              <a:buAutoNum type="arabicPeriod"/>
            </a:pPr>
            <a:r>
              <a:rPr lang="zh-CN" altLang="en-US" b="1" i="1" dirty="0">
                <a:ea typeface="SimHei" pitchFamily="49" charset="-122"/>
              </a:rPr>
              <a:t>当我带领时，他们更从我</a:t>
            </a:r>
          </a:p>
          <a:p>
            <a:pPr marL="533400" indent="-533400" algn="l" eaLnBrk="1" hangingPunct="1">
              <a:buFont typeface="Arial" pitchFamily="34" charset="0"/>
              <a:buAutoNum type="arabicPeriod"/>
            </a:pPr>
            <a:r>
              <a:rPr lang="zh-CN" altLang="en-US" b="1" i="1" dirty="0">
                <a:ea typeface="SimHei" pitchFamily="49" charset="-122"/>
              </a:rPr>
              <a:t>因为我想带领，所以我当领袖</a:t>
            </a:r>
          </a:p>
          <a:p>
            <a:pPr marL="533400" indent="-533400" algn="l" eaLnBrk="1" hangingPunct="1">
              <a:buFont typeface="Arial" pitchFamily="34" charset="0"/>
              <a:buAutoNum type="arabicPeriod"/>
            </a:pPr>
            <a:r>
              <a:rPr lang="zh-CN" altLang="en-US" b="1" i="1" dirty="0">
                <a:ea typeface="SimHei" pitchFamily="49" charset="-122"/>
              </a:rPr>
              <a:t>我服事那些更从我的人，而不是期盼他们来服事我</a:t>
            </a:r>
          </a:p>
          <a:p>
            <a:pPr marL="533400" indent="-533400" algn="l" eaLnBrk="1" hangingPunct="1">
              <a:buFont typeface="Arial" pitchFamily="34" charset="0"/>
              <a:buAutoNum type="arabicPeriod"/>
            </a:pPr>
            <a:r>
              <a:rPr lang="zh-CN" altLang="en-US" b="1" i="1" dirty="0">
                <a:ea typeface="SimHei" pitchFamily="49" charset="-122"/>
              </a:rPr>
              <a:t>别人说我是其他人正直的好榜样</a:t>
            </a:r>
          </a:p>
        </p:txBody>
      </p:sp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8210550" y="76200"/>
            <a:ext cx="85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srgbClr val="000000"/>
                </a:solidFill>
                <a:latin typeface="Georgia" charset="0"/>
                <a:ea typeface="SimSun" charset="0"/>
                <a:cs typeface="SimSun" charset="0"/>
              </a:rPr>
              <a:t>280o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666" grpId="0" animBg="1"/>
      <p:bldP spid="241766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4800600" cy="3124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sz="5400" b="1">
                <a:latin typeface="Tahoma" pitchFamily="34" charset="0"/>
                <a:ea typeface="SimHei" pitchFamily="49" charset="-122"/>
              </a:rPr>
              <a:t>"</a:t>
            </a:r>
            <a:r>
              <a:rPr lang="zh-CN" altLang="en-US" sz="5400" b="1">
                <a:ea typeface="SimHei" pitchFamily="49" charset="-122"/>
              </a:rPr>
              <a:t>辖制所托付你们的</a:t>
            </a:r>
            <a:r>
              <a:rPr lang="en-US" altLang="zh-CN" sz="5400" b="1">
                <a:latin typeface="Tahoma" pitchFamily="34" charset="0"/>
                <a:ea typeface="SimHei" pitchFamily="49" charset="-122"/>
              </a:rPr>
              <a:t>"</a:t>
            </a:r>
            <a:br>
              <a:rPr lang="en-US" altLang="zh-CN" sz="5400" b="1">
                <a:ea typeface="SimHei" pitchFamily="49" charset="-122"/>
              </a:rPr>
            </a:br>
            <a:r>
              <a:rPr lang="zh-CN" altLang="en-US" sz="5400" b="1">
                <a:ea typeface="SimHei" pitchFamily="49" charset="-122"/>
              </a:rPr>
              <a:t>的危险</a:t>
            </a:r>
            <a:endParaRPr lang="zh-CN" altLang="en-US" sz="6000" b="1">
              <a:ea typeface="SimHei" pitchFamily="49" charset="-122"/>
            </a:endParaRPr>
          </a:p>
        </p:txBody>
      </p:sp>
      <p:sp>
        <p:nvSpPr>
          <p:cNvPr id="244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96000"/>
            <a:ext cx="6553200" cy="762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 typeface="Trebuchet MS" pitchFamily="34" charset="0"/>
              <a:buNone/>
            </a:pPr>
            <a:r>
              <a:rPr lang="zh-CN" altLang="en-US" sz="4000" b="1" i="1">
                <a:ea typeface="SimHei" pitchFamily="49" charset="-122"/>
              </a:rPr>
              <a:t>这是什么意思？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50" name="Group 2"/>
          <p:cNvGrpSpPr>
            <a:grpSpLocks/>
          </p:cNvGrpSpPr>
          <p:nvPr/>
        </p:nvGrpSpPr>
        <p:grpSpPr bwMode="auto">
          <a:xfrm>
            <a:off x="0" y="0"/>
            <a:ext cx="4600575" cy="6858000"/>
            <a:chOff x="0" y="0"/>
            <a:chExt cx="2898" cy="4320"/>
          </a:xfrm>
        </p:grpSpPr>
        <p:pic>
          <p:nvPicPr>
            <p:cNvPr id="24688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8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688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2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869" name="Rectangle 5"/>
            <p:cNvSpPr>
              <a:spLocks noChangeArrowheads="1"/>
            </p:cNvSpPr>
            <p:nvPr/>
          </p:nvSpPr>
          <p:spPr bwMode="auto">
            <a:xfrm>
              <a:off x="0" y="1248"/>
              <a:ext cx="1152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870" name="Rectangle 6"/>
            <p:cNvSpPr>
              <a:spLocks noChangeArrowheads="1"/>
            </p:cNvSpPr>
            <p:nvPr/>
          </p:nvSpPr>
          <p:spPr bwMode="auto">
            <a:xfrm>
              <a:off x="0" y="1104"/>
              <a:ext cx="48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871" name="Rectangle 7"/>
            <p:cNvSpPr>
              <a:spLocks noChangeArrowheads="1"/>
            </p:cNvSpPr>
            <p:nvPr/>
          </p:nvSpPr>
          <p:spPr bwMode="auto">
            <a:xfrm>
              <a:off x="0" y="2832"/>
              <a:ext cx="576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1pPr>
              <a:lvl2pPr marL="742950" indent="-28575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2pPr>
              <a:lvl3pPr marL="11430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3pPr>
              <a:lvl4pPr marL="16002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4pPr>
              <a:lvl5pPr marL="2057400" indent="-228600"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Georgia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872" name="Line 8"/>
            <p:cNvSpPr>
              <a:spLocks noChangeShapeType="1"/>
            </p:cNvSpPr>
            <p:nvPr/>
          </p:nvSpPr>
          <p:spPr bwMode="auto">
            <a:xfrm flipH="1">
              <a:off x="624" y="124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eorgia" charset="0"/>
                <a:ea typeface="ＭＳ Ｐゴシック" charset="0"/>
              </a:endParaRPr>
            </a:p>
          </p:txBody>
        </p:sp>
      </p:grpSp>
      <p:graphicFrame>
        <p:nvGraphicFramePr>
          <p:cNvPr id="2468873" name="Group 9"/>
          <p:cNvGraphicFramePr>
            <a:graphicFrameLocks noGrp="1"/>
          </p:cNvGraphicFramePr>
          <p:nvPr/>
        </p:nvGraphicFramePr>
        <p:xfrm>
          <a:off x="3657600" y="2743200"/>
          <a:ext cx="4876800" cy="359664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骄傲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谦卑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“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不可自视太高，高于所当看的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”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 </a:t>
                      </a:r>
                      <a:b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</a:b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(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罗</a:t>
                      </a: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Hei" pitchFamily="49" charset="-122"/>
                        </a:rPr>
                        <a:t>12:3a</a:t>
                      </a: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5D1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“</a:t>
                      </a: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…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看得合乎中道”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b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</a:b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Hei" pitchFamily="49" charset="-122"/>
                        </a:rPr>
                        <a:t>罗</a:t>
                      </a: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12:3b</a:t>
                      </a:r>
                      <a:r>
                        <a:rPr kumimoji="0" lang="en-US" altLang="zh-CN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5D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8884" name="Rectangle 20"/>
          <p:cNvSpPr>
            <a:spLocks noGrp="1" noChangeArrowheads="1"/>
          </p:cNvSpPr>
          <p:nvPr>
            <p:ph type="title"/>
          </p:nvPr>
        </p:nvSpPr>
        <p:spPr>
          <a:xfrm>
            <a:off x="4800600" y="152400"/>
            <a:ext cx="4343400" cy="1752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CN" altLang="en-US" sz="7200">
                <a:solidFill>
                  <a:schemeClr val="bg1"/>
                </a:solidFill>
                <a:latin typeface="Brush Script MT" pitchFamily="66" charset="0"/>
                <a:ea typeface="SimHei" pitchFamily="49" charset="-122"/>
              </a:rPr>
              <a:t>什么是</a:t>
            </a:r>
            <a:br>
              <a:rPr lang="zh-CN" altLang="en-US" sz="7200">
                <a:solidFill>
                  <a:schemeClr val="bg1"/>
                </a:solidFill>
                <a:latin typeface="Brush Script MT" pitchFamily="66" charset="0"/>
                <a:ea typeface="SimHei" pitchFamily="49" charset="-122"/>
              </a:rPr>
            </a:br>
            <a:r>
              <a:rPr lang="zh-CN" altLang="en-US" sz="7200">
                <a:solidFill>
                  <a:schemeClr val="bg1"/>
                </a:solidFill>
                <a:latin typeface="Brush Script MT" pitchFamily="66" charset="0"/>
                <a:ea typeface="SimHei" pitchFamily="49" charset="-122"/>
              </a:rPr>
              <a:t>谦卑？</a:t>
            </a:r>
            <a:endParaRPr lang="zh-CN" altLang="en-US" sz="7200"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2" descr="hum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8763"/>
            <a:ext cx="9755188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7696200" cy="16002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ea typeface="SimHei" pitchFamily="49" charset="-122"/>
              </a:rPr>
              <a:t>如何在苦难中得胜</a:t>
            </a:r>
            <a:r>
              <a:rPr lang="zh-CN" altLang="en-US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ea typeface="SimSun" pitchFamily="2" charset="-122"/>
              </a:rPr>
              <a:t>(5:5b-9)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247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0"/>
            <a:ext cx="6400800" cy="1752600"/>
          </a:xfrm>
          <a:effectLst/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SimHei" pitchFamily="49" charset="-122"/>
              </a:rPr>
              <a:t>谦卑</a:t>
            </a:r>
            <a:r>
              <a:rPr lang="zh-CN" alt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SimSun" pitchFamily="2" charset="-122"/>
              </a:rPr>
              <a:t> </a:t>
            </a:r>
            <a:r>
              <a:rPr lang="en-US" altLang="zh-CN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SimSun" pitchFamily="2" charset="-122"/>
              </a:rPr>
              <a:t>(5b-7)</a:t>
            </a:r>
          </a:p>
          <a:p>
            <a:pPr eaLnBrk="1" hangingPunct="1"/>
            <a:r>
              <a:rPr lang="zh-CN" alt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SimHei" pitchFamily="49" charset="-122"/>
              </a:rPr>
              <a:t>警醒</a:t>
            </a:r>
            <a:r>
              <a:rPr lang="zh-CN" altLang="en-US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SimSun" pitchFamily="2" charset="-122"/>
              </a:rPr>
              <a:t> </a:t>
            </a:r>
            <a:r>
              <a:rPr lang="en-US" altLang="zh-CN" sz="4000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SimSun" pitchFamily="2" charset="-122"/>
              </a:rPr>
              <a:t>(8-9)</a:t>
            </a:r>
          </a:p>
        </p:txBody>
      </p:sp>
      <p:sp>
        <p:nvSpPr>
          <p:cNvPr id="2479109" name="Text Box 5"/>
          <p:cNvSpPr txBox="1">
            <a:spLocks noChangeArrowheads="1"/>
          </p:cNvSpPr>
          <p:nvPr/>
        </p:nvSpPr>
        <p:spPr bwMode="auto">
          <a:xfrm>
            <a:off x="8210550" y="47625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  <a:latin typeface="Times" pitchFamily="-84" charset="0"/>
                <a:ea typeface="SimSun" pitchFamily="2" charset="-122"/>
              </a:rPr>
              <a:t>280q-r</a:t>
            </a:r>
            <a:endParaRPr lang="en-US" altLang="zh-CN" sz="2400" b="1">
              <a:solidFill>
                <a:schemeClr val="bg1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79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79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79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7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7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79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1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吸引他人归向耶稣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3192F3-4A70-1D4F-9E6E-48D41BEE51DA}"/>
              </a:ext>
            </a:extLst>
          </p:cNvPr>
          <p:cNvGrpSpPr/>
          <p:nvPr/>
        </p:nvGrpSpPr>
        <p:grpSpPr>
          <a:xfrm>
            <a:off x="107504" y="1268760"/>
            <a:ext cx="8874986" cy="4176464"/>
            <a:chOff x="107504" y="1268760"/>
            <a:chExt cx="8874986" cy="4176464"/>
          </a:xfrm>
        </p:grpSpPr>
        <p:pic>
          <p:nvPicPr>
            <p:cNvPr id="525314" name="Picture 2">
              <a:extLst>
                <a:ext uri="{FF2B5EF4-FFF2-40B4-BE49-F238E27FC236}">
                  <a16:creationId xmlns:a16="http://schemas.microsoft.com/office/drawing/2014/main" id="{14CAD561-8146-4F42-BD61-B34A5DF76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68760"/>
              <a:ext cx="8874986" cy="417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C13D24-C2DB-8541-875F-3196367C00AC}"/>
                </a:ext>
              </a:extLst>
            </p:cNvPr>
            <p:cNvSpPr/>
            <p:nvPr/>
          </p:nvSpPr>
          <p:spPr bwMode="auto">
            <a:xfrm>
              <a:off x="3563888" y="1772816"/>
              <a:ext cx="5112568" cy="244827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-112" charset="0"/>
                <a:ea typeface="ＭＳ Ｐゴシック" charset="0"/>
              </a:endParaRP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6412C163-86D7-5043-8AFE-3F9A0860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9" y="1484784"/>
            <a:ext cx="5778642" cy="331236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“我们的教会应当吸引耶稣所吸引的人，并让耶稣所挫败的人感到困惑。”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—Shane Claiborne—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747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6274" name="Picture 2" descr="ROARING LION-SATAN (Mediu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  <a:effectLst>
            <a:outerShdw blurRad="381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kumimoji="1" lang="zh-CN" altLang="en-US" sz="5400" b="1" dirty="0">
                <a:solidFill>
                  <a:schemeClr val="accent1"/>
                </a:solidFill>
                <a:ea typeface="SimHei" pitchFamily="49" charset="-122"/>
              </a:rPr>
              <a:t>为何要警醒</a:t>
            </a:r>
            <a:r>
              <a:rPr kumimoji="1" lang="zh-CN" altLang="en-US" b="1" dirty="0">
                <a:solidFill>
                  <a:schemeClr val="accent1"/>
                </a:solidFill>
                <a:ea typeface="SimSun" pitchFamily="2" charset="-122"/>
              </a:rPr>
              <a:t> </a:t>
            </a:r>
            <a:r>
              <a:rPr kumimoji="1" lang="en-US" altLang="zh-CN" b="1" dirty="0">
                <a:solidFill>
                  <a:schemeClr val="accent1"/>
                </a:solidFill>
                <a:ea typeface="SimSun" pitchFamily="2" charset="-122"/>
              </a:rPr>
              <a:t>(5:8-9)?</a:t>
            </a:r>
            <a:endParaRPr kumimoji="1" lang="en-US" altLang="zh-CN" dirty="0">
              <a:solidFill>
                <a:schemeClr val="accent1"/>
              </a:solidFill>
              <a:ea typeface="SimSun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000080"/>
              </a:buClr>
              <a:buFont typeface="Wingdings" charset="2"/>
              <a:buNone/>
              <a:defRPr/>
            </a:pPr>
            <a:r>
              <a:rPr kumimoji="1" lang="zh-CN" altLang="en-US" b="1" dirty="0">
                <a:solidFill>
                  <a:schemeClr val="accent1"/>
                </a:solidFill>
                <a:latin typeface="Trebuchet MS" charset="0"/>
                <a:ea typeface="+mn-ea"/>
              </a:rPr>
              <a:t>撒但在寻找猎物</a:t>
            </a:r>
            <a:r>
              <a:rPr kumimoji="1" lang="en-US" b="1" dirty="0">
                <a:solidFill>
                  <a:schemeClr val="accent1"/>
                </a:solidFill>
                <a:latin typeface="Trebuchet MS" charset="0"/>
                <a:ea typeface="+mn-ea"/>
                <a:cs typeface="+mn-cs"/>
              </a:rPr>
              <a:t>(1 Pet. 5:8)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16002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5921" dir="2700000" algn="ctr" rotWithShape="0">
              <a:srgbClr val="020000">
                <a:alpha val="75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80"/>
              </a:buClr>
              <a:buFont typeface="Wingdings" charset="2"/>
              <a:buNone/>
              <a:defRPr/>
            </a:pPr>
            <a:r>
              <a:rPr lang="en-US" sz="2400" b="1" baseline="300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8</a:t>
            </a:r>
            <a:r>
              <a:rPr lang="zh-CN" altLang="en-US" sz="2400" b="1" dirty="0">
                <a:solidFill>
                  <a:schemeClr val="accent1"/>
                </a:solidFill>
                <a:latin typeface="Arial" charset="0"/>
                <a:ea typeface="+mn-ea"/>
              </a:rPr>
              <a:t>你们要谨守、警醒。你们的仇敌魔鬼，好象吼叫的狮子走来走去，寻找可以吞吃的人</a:t>
            </a:r>
            <a:endParaRPr lang="en-US" sz="2400" b="1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24400" y="4114800"/>
            <a:ext cx="4419600" cy="2667000"/>
          </a:xfrm>
          <a:prstGeom prst="rect">
            <a:avLst/>
          </a:prstGeom>
          <a:solidFill>
            <a:srgbClr val="020000"/>
          </a:solidFill>
          <a:ln w="9525">
            <a:noFill/>
            <a:miter lim="800000"/>
            <a:headEnd/>
            <a:tailEnd/>
          </a:ln>
          <a:effectLst>
            <a:outerShdw blurRad="38100" dist="35921" dir="2700000" algn="ctr" rotWithShape="0">
              <a:srgbClr val="020000">
                <a:alpha val="75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80"/>
              </a:buClr>
              <a:buFont typeface="Wingdings" charset="2"/>
              <a:buNone/>
              <a:defRPr/>
            </a:pPr>
            <a:r>
              <a:rPr lang="en-US" sz="2400" b="1" baseline="300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9</a:t>
            </a:r>
            <a:r>
              <a:rPr lang="zh-CN" altLang="en-US" b="1" dirty="0">
                <a:solidFill>
                  <a:schemeClr val="accent1"/>
                </a:solidFill>
                <a:latin typeface="Arial" charset="0"/>
                <a:ea typeface="+mn-ea"/>
              </a:rPr>
              <a:t>你们要用坚强的信心抵挡他，因为知道你们在世上的弟兄，也经历过同样的苦难。</a:t>
            </a:r>
            <a:endParaRPr lang="en-US" b="1" dirty="0">
              <a:solidFill>
                <a:schemeClr val="accent1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505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698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000080"/>
              </a:buClr>
              <a:buFont typeface="Wingdings" charset="2"/>
              <a:buNone/>
              <a:defRPr/>
            </a:pPr>
            <a:r>
              <a:rPr kumimoji="1" lang="zh-CN" altLang="en-US" b="1" dirty="0">
                <a:solidFill>
                  <a:schemeClr val="accent1"/>
                </a:solidFill>
                <a:latin typeface="Trebuchet MS" charset="0"/>
                <a:ea typeface="+mn-ea"/>
              </a:rPr>
              <a:t>其他人也同样在抵挡撒但</a:t>
            </a:r>
            <a:r>
              <a:rPr kumimoji="1" lang="en-US" b="1" dirty="0">
                <a:solidFill>
                  <a:schemeClr val="accent1"/>
                </a:solidFill>
                <a:latin typeface="Trebuchet MS" charset="0"/>
                <a:ea typeface="+mn-ea"/>
                <a:cs typeface="+mn-cs"/>
              </a:rPr>
              <a:t>(1 Pet. 5:9)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 animBg="1"/>
      <p:bldP spid="8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305800" cy="1524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kumimoji="0" lang="zh-CN" altLang="en-US" sz="5400" b="1">
                <a:ea typeface="SimHei" pitchFamily="49" charset="-122"/>
              </a:rPr>
              <a:t>神对谦卑警醒的回应</a:t>
            </a:r>
            <a:r>
              <a:rPr kumimoji="0" lang="zh-CN" altLang="en-US" sz="4800" b="1">
                <a:ea typeface="SimSun" pitchFamily="2" charset="-122"/>
              </a:rPr>
              <a:t> </a:t>
            </a:r>
            <a:br>
              <a:rPr kumimoji="0" lang="zh-CN" altLang="en-US" sz="4800" b="1">
                <a:ea typeface="SimSun" pitchFamily="2" charset="-122"/>
              </a:rPr>
            </a:br>
            <a:r>
              <a:rPr kumimoji="0" lang="en-US" altLang="zh-CN" sz="4800" b="1">
                <a:ea typeface="SimSun" pitchFamily="2" charset="-122"/>
              </a:rPr>
              <a:t>(5:10-11)</a:t>
            </a:r>
            <a:endParaRPr kumimoji="0" lang="en-US" altLang="zh-CN" sz="6000" b="1">
              <a:ea typeface="SimSun" pitchFamily="2" charset="-122"/>
            </a:endParaRPr>
          </a:p>
        </p:txBody>
      </p:sp>
      <p:sp>
        <p:nvSpPr>
          <p:cNvPr id="248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124200"/>
            <a:ext cx="5867400" cy="3505200"/>
          </a:xfrm>
          <a:effectLst>
            <a:outerShdw blurRad="63500" dist="35921" dir="2700000" algn="ctr" rotWithShape="0">
              <a:srgbClr val="DDDDDD">
                <a:alpha val="74997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kumimoji="0" lang="zh-CN" altLang="en-US" sz="3400">
                <a:ea typeface="SimHei" pitchFamily="49" charset="-122"/>
              </a:rPr>
              <a:t>那赐诸般恩典的神，曾在基督里召你们，得享他永远的荣耀，等你们</a:t>
            </a:r>
            <a:r>
              <a:rPr kumimoji="0" lang="zh-CN" altLang="en-US" sz="3400">
                <a:solidFill>
                  <a:srgbClr val="990099"/>
                </a:solidFill>
                <a:ea typeface="SimHei" pitchFamily="49" charset="-122"/>
              </a:rPr>
              <a:t>暂受</a:t>
            </a:r>
            <a:r>
              <a:rPr kumimoji="0" lang="zh-CN" altLang="en-US" sz="3400">
                <a:ea typeface="SimHei" pitchFamily="49" charset="-122"/>
              </a:rPr>
              <a:t>苦难之后，必要亲自</a:t>
            </a:r>
            <a:r>
              <a:rPr kumimoji="0" lang="zh-CN" altLang="en-US" sz="3400">
                <a:solidFill>
                  <a:srgbClr val="990099"/>
                </a:solidFill>
                <a:ea typeface="SimHei" pitchFamily="49" charset="-122"/>
              </a:rPr>
              <a:t>成全</a:t>
            </a:r>
            <a:r>
              <a:rPr kumimoji="0" lang="zh-CN" altLang="en-US" sz="3400">
                <a:ea typeface="SimHei" pitchFamily="49" charset="-122"/>
              </a:rPr>
              <a:t>你们，</a:t>
            </a:r>
            <a:r>
              <a:rPr kumimoji="0" lang="zh-CN" altLang="en-US" sz="3400">
                <a:solidFill>
                  <a:srgbClr val="990099"/>
                </a:solidFill>
                <a:ea typeface="SimHei" pitchFamily="49" charset="-122"/>
              </a:rPr>
              <a:t>坚固</a:t>
            </a:r>
            <a:r>
              <a:rPr kumimoji="0" lang="zh-CN" altLang="en-US" sz="3400">
                <a:ea typeface="SimHei" pitchFamily="49" charset="-122"/>
              </a:rPr>
              <a:t>你们，赐</a:t>
            </a:r>
            <a:r>
              <a:rPr kumimoji="0" lang="zh-CN" altLang="en-US" sz="3400">
                <a:solidFill>
                  <a:srgbClr val="990099"/>
                </a:solidFill>
                <a:ea typeface="SimHei" pitchFamily="49" charset="-122"/>
              </a:rPr>
              <a:t>力量</a:t>
            </a:r>
            <a:r>
              <a:rPr kumimoji="0" lang="zh-CN" altLang="en-US" sz="3400">
                <a:ea typeface="SimHei" pitchFamily="49" charset="-122"/>
              </a:rPr>
              <a:t>给你们。愿权能归给他，直到永永远远。阿们。</a:t>
            </a:r>
            <a:endParaRPr kumimoji="0" lang="en-US" altLang="zh-CN" sz="3400"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u="sng">
                <a:ea typeface="SimHei" pitchFamily="49" charset="-122"/>
              </a:rPr>
              <a:t>彼得写信的目的</a:t>
            </a:r>
          </a:p>
        </p:txBody>
      </p:sp>
      <p:sp>
        <p:nvSpPr>
          <p:cNvPr id="2492419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610600" cy="15636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ea typeface="SimHei" pitchFamily="49" charset="-122"/>
              </a:rPr>
              <a:t>“</a:t>
            </a:r>
            <a:r>
              <a:rPr lang="zh-CN" altLang="en-US">
                <a:latin typeface="SimHei" pitchFamily="49" charset="-122"/>
                <a:ea typeface="SimHei" pitchFamily="49" charset="-122"/>
              </a:rPr>
              <a:t>我略略地写了这信</a:t>
            </a:r>
            <a:r>
              <a:rPr lang="en-US" altLang="zh-CN">
                <a:ea typeface="SimHei" pitchFamily="49" charset="-122"/>
              </a:rPr>
              <a:t>…</a:t>
            </a:r>
            <a:r>
              <a:rPr lang="en-US" altLang="zh-CN"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>
                <a:latin typeface="SimHei" pitchFamily="49" charset="-122"/>
                <a:ea typeface="SimHei" pitchFamily="49" charset="-122"/>
              </a:rPr>
              <a:t>劝勉你们，又证明</a:t>
            </a:r>
            <a:r>
              <a:rPr lang="zh-CN" altLang="en-US">
                <a:solidFill>
                  <a:srgbClr val="00FF00"/>
                </a:solidFill>
                <a:latin typeface="SimHei" pitchFamily="49" charset="-122"/>
                <a:ea typeface="SimHei" pitchFamily="49" charset="-122"/>
              </a:rPr>
              <a:t>这恩是神的真恩</a:t>
            </a:r>
            <a:r>
              <a:rPr lang="zh-CN" altLang="en-US">
                <a:latin typeface="SimHei" pitchFamily="49" charset="-122"/>
                <a:ea typeface="SimHei" pitchFamily="49" charset="-122"/>
              </a:rPr>
              <a:t>。你们务要</a:t>
            </a:r>
            <a:r>
              <a:rPr lang="zh-CN" altLang="en-US">
                <a:solidFill>
                  <a:srgbClr val="00FF00"/>
                </a:solidFill>
                <a:latin typeface="SimHei" pitchFamily="49" charset="-122"/>
                <a:ea typeface="SimHei" pitchFamily="49" charset="-122"/>
              </a:rPr>
              <a:t>在这恩上站立得住</a:t>
            </a:r>
            <a:r>
              <a:rPr lang="zh-CN" altLang="en-US">
                <a:latin typeface="SimHei" pitchFamily="49" charset="-122"/>
                <a:ea typeface="SimHei" pitchFamily="49" charset="-122"/>
              </a:rPr>
              <a:t>。 </a:t>
            </a:r>
            <a:r>
              <a:rPr lang="en-US" altLang="zh-CN">
                <a:ea typeface="SimHei" pitchFamily="49" charset="-122"/>
              </a:rPr>
              <a:t>”</a:t>
            </a:r>
            <a:r>
              <a:rPr lang="en-US" altLang="zh-CN">
                <a:ea typeface="SimSun" pitchFamily="2" charset="-122"/>
              </a:rPr>
              <a:t> (5:12)</a:t>
            </a:r>
          </a:p>
        </p:txBody>
      </p:sp>
      <p:graphicFrame>
        <p:nvGraphicFramePr>
          <p:cNvPr id="2492420" name="Group 4"/>
          <p:cNvGraphicFramePr>
            <a:graphicFrameLocks noGrp="1"/>
          </p:cNvGraphicFramePr>
          <p:nvPr>
            <p:ph/>
          </p:nvPr>
        </p:nvGraphicFramePr>
        <p:xfrm>
          <a:off x="0" y="3657600"/>
          <a:ext cx="8915400" cy="2822448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Hei" pitchFamily="49" charset="-122"/>
                        </a:rPr>
                        <a:t>“</a:t>
                      </a: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这恩是神的真恩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Hei" pitchFamily="49" charset="-122"/>
                        </a:rPr>
                        <a:t>”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彼前 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1:1-12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拣选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神的主权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身份上的洁净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神三位一体主动开始 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(1:2)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05D13"/>
                        </a:gs>
                        <a:gs pos="100000">
                          <a:srgbClr val="072B0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Hei" pitchFamily="49" charset="-122"/>
                        </a:rPr>
                        <a:t>“</a:t>
                      </a:r>
                      <a:r>
                        <a:rPr kumimoji="0" lang="zh-CN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站立得住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SimHei" pitchFamily="49" charset="-122"/>
                        </a:rPr>
                        <a:t>”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imHei" pitchFamily="49" charset="-122"/>
                        <a:ea typeface="SimHei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彼前 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1:13-5:14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忍耐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人的责任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日常生活应用上的洁净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在圣洁生活中生效 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mHei" pitchFamily="49" charset="-122"/>
                          <a:ea typeface="SimHei" pitchFamily="49" charset="-122"/>
                        </a:rPr>
                        <a:t>(1:13ff)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105D13"/>
                        </a:gs>
                        <a:gs pos="100000">
                          <a:srgbClr val="072B0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92428" name="Text Box 12"/>
          <p:cNvSpPr txBox="1">
            <a:spLocks noChangeArrowheads="1"/>
          </p:cNvSpPr>
          <p:nvPr/>
        </p:nvSpPr>
        <p:spPr bwMode="auto">
          <a:xfrm>
            <a:off x="838200" y="30480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u="sng">
                <a:ea typeface="SimHei" pitchFamily="49" charset="-122"/>
              </a:rPr>
              <a:t>彼得前书的双重主题</a:t>
            </a:r>
          </a:p>
        </p:txBody>
      </p:sp>
      <p:sp>
        <p:nvSpPr>
          <p:cNvPr id="2492429" name="Rectangle 13"/>
          <p:cNvSpPr>
            <a:spLocks noChangeArrowheads="1"/>
          </p:cNvSpPr>
          <p:nvPr/>
        </p:nvSpPr>
        <p:spPr bwMode="auto">
          <a:xfrm>
            <a:off x="8229600" y="76200"/>
            <a:ext cx="928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278</a:t>
            </a:r>
          </a:p>
          <a:p>
            <a:pPr algn="ctr"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280r</a:t>
            </a:r>
          </a:p>
        </p:txBody>
      </p:sp>
      <p:sp>
        <p:nvSpPr>
          <p:cNvPr id="249243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24200" cy="457200"/>
          </a:xfrm>
        </p:spPr>
        <p:txBody>
          <a:bodyPr/>
          <a:lstStyle/>
          <a:p>
            <a:pPr eaLnBrk="1" hangingPunct="1"/>
            <a:r>
              <a:rPr lang="zh-CN" altLang="en-US" sz="2400">
                <a:ea typeface="SimHei" pitchFamily="49" charset="-122"/>
              </a:rPr>
              <a:t>目的与主题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49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9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9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2418" grpId="0" autoUpdateAnimBg="0"/>
      <p:bldP spid="2492419" grpId="0" animBg="1" autoUpdateAnimBg="0"/>
      <p:bldP spid="249242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305800" cy="9906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chemeClr val="bg1"/>
                </a:solidFill>
                <a:ea typeface="SimHei" pitchFamily="49" charset="-122"/>
              </a:rPr>
              <a:t>   总结</a:t>
            </a:r>
            <a:endParaRPr lang="zh-CN" altLang="en-US" sz="6000" b="1">
              <a:ea typeface="SimHei" pitchFamily="49" charset="-122"/>
            </a:endParaRPr>
          </a:p>
        </p:txBody>
      </p:sp>
      <p:sp>
        <p:nvSpPr>
          <p:cNvPr id="249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391400" cy="3581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baseline="30000">
                <a:latin typeface="Geneva" pitchFamily="-84" charset="0"/>
                <a:ea typeface="SimSun" pitchFamily="2" charset="-122"/>
              </a:rPr>
              <a:t>13 </a:t>
            </a:r>
            <a:r>
              <a:rPr lang="zh-CN" altLang="en-US" sz="3600">
                <a:latin typeface="SimHei" pitchFamily="49" charset="-122"/>
                <a:ea typeface="SimHei" pitchFamily="49" charset="-122"/>
              </a:rPr>
              <a:t>在巴比伦与你们同蒙拣选的教会（某些英译本：</a:t>
            </a:r>
            <a:r>
              <a:rPr lang="en-US" altLang="zh-CN" sz="3600">
                <a:latin typeface="SimHei" pitchFamily="49" charset="-122"/>
                <a:ea typeface="SimHei" pitchFamily="49" charset="-122"/>
              </a:rPr>
              <a:t>she) </a:t>
            </a:r>
            <a:r>
              <a:rPr lang="zh-CN" altLang="en-US" sz="3600">
                <a:latin typeface="SimHei" pitchFamily="49" charset="-122"/>
                <a:ea typeface="SimHei" pitchFamily="49" charset="-122"/>
              </a:rPr>
              <a:t>问你们安。我儿子马可也问你们安。</a:t>
            </a:r>
            <a:endParaRPr lang="en-US" altLang="zh-CN" sz="3600">
              <a:latin typeface="SimHei" pitchFamily="49" charset="-122"/>
              <a:ea typeface="SimHei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3600" b="1">
              <a:latin typeface="Geneva" pitchFamily="-84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baseline="30000">
                <a:latin typeface="Geneva" pitchFamily="-84" charset="0"/>
                <a:ea typeface="SimSun" pitchFamily="2" charset="-122"/>
              </a:rPr>
              <a:t>14 </a:t>
            </a:r>
            <a:r>
              <a:rPr lang="zh-CN" altLang="en-US" sz="3600">
                <a:latin typeface="Geneva" pitchFamily="-84" charset="0"/>
                <a:ea typeface="SimHei" pitchFamily="49" charset="-122"/>
              </a:rPr>
              <a:t>你们要用爱心彼此亲嘴问安。愿平安归与你们凡在基督里的人。</a:t>
            </a:r>
            <a:endParaRPr lang="en-US" altLang="zh-CN" sz="3600">
              <a:latin typeface="Geneva" pitchFamily="-84" charset="0"/>
              <a:ea typeface="SimHei" pitchFamily="49" charset="-122"/>
            </a:endParaRPr>
          </a:p>
        </p:txBody>
      </p:sp>
      <p:sp>
        <p:nvSpPr>
          <p:cNvPr id="2495492" name="AutoShape 4"/>
          <p:cNvSpPr>
            <a:spLocks noChangeArrowheads="1"/>
          </p:cNvSpPr>
          <p:nvPr/>
        </p:nvSpPr>
        <p:spPr bwMode="auto">
          <a:xfrm>
            <a:off x="3886200" y="457200"/>
            <a:ext cx="3352800" cy="1447800"/>
          </a:xfrm>
          <a:prstGeom prst="wedgeEllipseCallout">
            <a:avLst>
              <a:gd name="adj1" fmla="val -87218"/>
              <a:gd name="adj2" fmla="val 120833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>
                <a:latin typeface="SimHei" pitchFamily="49" charset="-122"/>
                <a:ea typeface="SimHei" pitchFamily="49" charset="-122"/>
              </a:rPr>
              <a:t>巴比伦</a:t>
            </a:r>
            <a:r>
              <a:rPr lang="en-US" altLang="zh-CN">
                <a:latin typeface="SimHei" pitchFamily="49" charset="-122"/>
                <a:ea typeface="SimHei" pitchFamily="49" charset="-122"/>
              </a:rPr>
              <a:t>?</a:t>
            </a:r>
          </a:p>
          <a:p>
            <a:pPr algn="ctr"/>
            <a:r>
              <a:rPr lang="zh-CN" altLang="en-US">
                <a:latin typeface="SimHei" pitchFamily="49" charset="-122"/>
                <a:ea typeface="SimHei" pitchFamily="49" charset="-122"/>
              </a:rPr>
              <a:t>罗马</a:t>
            </a:r>
            <a:r>
              <a:rPr lang="en-US" altLang="zh-CN">
                <a:latin typeface="SimHei" pitchFamily="49" charset="-122"/>
                <a:ea typeface="SimHei" pitchFamily="49" charset="-122"/>
              </a:rPr>
              <a:t>?</a:t>
            </a:r>
          </a:p>
        </p:txBody>
      </p:sp>
      <p:sp>
        <p:nvSpPr>
          <p:cNvPr id="2495493" name="AutoShape 5"/>
          <p:cNvSpPr>
            <a:spLocks noChangeArrowheads="1"/>
          </p:cNvSpPr>
          <p:nvPr/>
        </p:nvSpPr>
        <p:spPr bwMode="auto">
          <a:xfrm>
            <a:off x="6324600" y="914400"/>
            <a:ext cx="2819400" cy="1447800"/>
          </a:xfrm>
          <a:prstGeom prst="wedgeEllipseCallout">
            <a:avLst>
              <a:gd name="adj1" fmla="val -13625"/>
              <a:gd name="adj2" fmla="val 88486"/>
            </a:avLst>
          </a:prstGeom>
          <a:solidFill>
            <a:srgbClr val="105D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>
                <a:latin typeface="Electrik" pitchFamily="-128" charset="0"/>
                <a:ea typeface="SimHei" pitchFamily="49" charset="-122"/>
              </a:rPr>
              <a:t>女人？</a:t>
            </a:r>
          </a:p>
          <a:p>
            <a:pPr algn="ctr"/>
            <a:r>
              <a:rPr lang="zh-CN" altLang="en-US">
                <a:latin typeface="Electrik" pitchFamily="-128" charset="0"/>
                <a:ea typeface="SimHei" pitchFamily="49" charset="-122"/>
              </a:rPr>
              <a:t>教会？</a:t>
            </a:r>
          </a:p>
        </p:txBody>
      </p:sp>
      <p:sp>
        <p:nvSpPr>
          <p:cNvPr id="2495494" name="Rectangle 6"/>
          <p:cNvSpPr>
            <a:spLocks noChangeArrowheads="1"/>
          </p:cNvSpPr>
          <p:nvPr/>
        </p:nvSpPr>
        <p:spPr bwMode="auto">
          <a:xfrm>
            <a:off x="8153400" y="76200"/>
            <a:ext cx="928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280r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5492" grpId="0" animBg="1"/>
      <p:bldP spid="249549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7848600" cy="19812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sz="4800" dirty="0">
                <a:latin typeface="PerryGothic Regular" pitchFamily="-128" charset="0"/>
                <a:ea typeface="SimHei" pitchFamily="49" charset="-122"/>
              </a:rPr>
              <a:t>彼得前书的结语</a:t>
            </a:r>
          </a:p>
        </p:txBody>
      </p:sp>
      <p:sp>
        <p:nvSpPr>
          <p:cNvPr id="2504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382000" cy="5029200"/>
          </a:xfrm>
          <a:solidFill>
            <a:srgbClr val="0000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zh-CN" altLang="en-US" sz="3600" dirty="0">
                <a:solidFill>
                  <a:srgbClr val="FFFFFF"/>
                </a:solidFill>
                <a:ea typeface="SimHei" pitchFamily="49" charset="-122"/>
              </a:rPr>
              <a:t>彼得鼓励小亚细亚北部的信徒要定睛在将来的希望与荣耀，跟随基督的榜样为义受苦，作圣洁、顺服、无私的见证，以吸引其他人来聆听福音的信息。</a:t>
            </a:r>
          </a:p>
          <a:p>
            <a:pPr algn="l" eaLnBrk="1" hangingPunct="1">
              <a:buFont typeface="Wingdings" pitchFamily="2" charset="2"/>
              <a:buNone/>
            </a:pPr>
            <a:endParaRPr lang="en-US" altLang="zh-CN" sz="3600" b="1" dirty="0">
              <a:solidFill>
                <a:srgbClr val="FFFFFF"/>
              </a:solidFill>
              <a:ea typeface="SimHei" pitchFamily="49" charset="-122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zh-CN" altLang="en-US" sz="3600" i="1" dirty="0">
                <a:solidFill>
                  <a:srgbClr val="FFFFFF"/>
                </a:solidFill>
                <a:ea typeface="SimHei" pitchFamily="49" charset="-122"/>
              </a:rPr>
              <a:t>你如何为基督受苦将会把非信徒带到主面前，或把他们推得更远。你会正直地接受苦难吗？</a:t>
            </a:r>
          </a:p>
        </p:txBody>
      </p:sp>
      <p:sp>
        <p:nvSpPr>
          <p:cNvPr id="2504708" name="Rectangle 4"/>
          <p:cNvSpPr>
            <a:spLocks noChangeArrowheads="1"/>
          </p:cNvSpPr>
          <p:nvPr/>
        </p:nvSpPr>
        <p:spPr bwMode="auto">
          <a:xfrm>
            <a:off x="8153400" y="76200"/>
            <a:ext cx="928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280r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4800">
                <a:latin typeface="SimHei" pitchFamily="49" charset="-122"/>
                <a:ea typeface="SimHei" pitchFamily="49" charset="-122"/>
              </a:rPr>
              <a:t>态度的问题 </a:t>
            </a:r>
            <a:r>
              <a:rPr lang="en-US" altLang="zh-CN" sz="4800">
                <a:latin typeface="Tahoma" pitchFamily="34" charset="0"/>
                <a:ea typeface="SimHei" pitchFamily="49" charset="-122"/>
              </a:rPr>
              <a:t>…</a:t>
            </a:r>
            <a:endParaRPr lang="en-US" altLang="zh-CN" sz="48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50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Tahoma" pitchFamily="34" charset="0"/>
                <a:ea typeface="SimHei" pitchFamily="49" charset="-122"/>
              </a:rPr>
              <a:t>“</a:t>
            </a:r>
            <a:r>
              <a:rPr lang="zh-CN" altLang="en-US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当一切都结束了的时候，你将不会因曾受苦而后悔</a:t>
            </a:r>
            <a:r>
              <a:rPr lang="en-US" altLang="zh-CN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;</a:t>
            </a:r>
            <a:br>
              <a:rPr lang="en-US" altLang="zh-CN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</a:br>
            <a:endParaRPr lang="en-US" altLang="zh-CN" sz="1600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反而，你将因为受苦太少，和因为那一点点的苦而感到苦不堪言，</a:t>
            </a:r>
            <a:r>
              <a:rPr lang="en-US" altLang="zh-CN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 </a:t>
            </a:r>
            <a:br>
              <a:rPr lang="en-US" altLang="zh-CN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</a:br>
            <a:endParaRPr lang="en-US" altLang="zh-CN" sz="1600" dirty="0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而感到后悔 。</a:t>
            </a:r>
            <a:r>
              <a:rPr lang="zh-CN" altLang="en-US" dirty="0">
                <a:solidFill>
                  <a:srgbClr val="FFFFFF"/>
                </a:solidFill>
                <a:latin typeface="Tahoma" pitchFamily="34" charset="0"/>
                <a:ea typeface="SimHei" pitchFamily="49" charset="-122"/>
              </a:rPr>
              <a:t>”</a:t>
            </a:r>
            <a:br>
              <a:rPr lang="zh-CN" altLang="en-US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</a:br>
            <a:br>
              <a:rPr lang="zh-CN" altLang="en-US" b="1" dirty="0">
                <a:solidFill>
                  <a:srgbClr val="FFFFFF"/>
                </a:solidFill>
                <a:ea typeface="SimSun" pitchFamily="2" charset="-122"/>
              </a:rPr>
            </a:br>
            <a:r>
              <a:rPr lang="en-US" altLang="zh-CN" b="1" dirty="0">
                <a:solidFill>
                  <a:srgbClr val="FFFFFF"/>
                </a:solidFill>
                <a:ea typeface="SimSun" pitchFamily="2" charset="-122"/>
              </a:rPr>
              <a:t>— Sebastian </a:t>
            </a:r>
            <a:r>
              <a:rPr lang="en-US" altLang="zh-CN" b="1" dirty="0" err="1">
                <a:solidFill>
                  <a:srgbClr val="FFFFFF"/>
                </a:solidFill>
                <a:ea typeface="SimSun" pitchFamily="2" charset="-122"/>
              </a:rPr>
              <a:t>Valfre</a:t>
            </a:r>
            <a:r>
              <a:rPr lang="en-US" altLang="zh-CN" b="1" dirty="0">
                <a:solidFill>
                  <a:srgbClr val="FFFFFF"/>
                </a:solidFill>
                <a:ea typeface="SimSun" pitchFamily="2" charset="-122"/>
              </a:rPr>
              <a:t> (1629-1710) —</a:t>
            </a:r>
          </a:p>
        </p:txBody>
      </p:sp>
      <p:sp>
        <p:nvSpPr>
          <p:cNvPr id="2506756" name="Rectangle 4"/>
          <p:cNvSpPr>
            <a:spLocks noChangeArrowheads="1"/>
          </p:cNvSpPr>
          <p:nvPr/>
        </p:nvSpPr>
        <p:spPr bwMode="auto">
          <a:xfrm>
            <a:off x="8153400" y="76200"/>
            <a:ext cx="9286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rPr>
              <a:t>275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6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6755" grpId="0" build="p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89240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SG" altLang="en-US" sz="54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主要思想</a:t>
            </a:r>
            <a:endParaRPr lang="zh-SG" altLang="en-US" sz="5400" b="1" dirty="0">
              <a:effectLst>
                <a:glow rad="127000">
                  <a:schemeClr val="tx1"/>
                </a:glo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788" y="1380210"/>
            <a:ext cx="8388424" cy="20487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tx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体现出敬重他人的谦卑。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8568BF-9A40-3A42-82E7-595242C9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2"/>
            <a:ext cx="8568952" cy="68973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怎么引人归耶稣</a:t>
            </a:r>
            <a:r>
              <a:rPr kumimoji="0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0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44000" cy="1507008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zh-CN" altLang="en-US" sz="40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以下的哪一个品质对你来说</a:t>
            </a:r>
            <a:br>
              <a:rPr lang="en-US" altLang="zh-CN" sz="40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</a:br>
            <a:r>
              <a:rPr lang="zh-CN" altLang="en-US" sz="40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是最有挑战性的</a:t>
            </a:r>
            <a:r>
              <a:rPr lang="en-US" sz="4000" b="1" dirty="0">
                <a:effectLst>
                  <a:glow rad="1270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04E373-37F6-C04C-9A50-2EDEB1A8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0" y="4218147"/>
            <a:ext cx="9144000" cy="151216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</a:defRPr>
            </a:lvl1pPr>
            <a:lvl2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3473450" marR="0" lvl="0" indent="-3465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无私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哪一些事情或战斗是你需要忍让的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?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1C3112-7A5C-2441-BF20-C660B2963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0" y="1735086"/>
            <a:ext cx="9144000" cy="13718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</a:defRPr>
            </a:lvl1pPr>
            <a:lvl2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3473450" marR="0" lvl="3" indent="-3465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你的标准是否太低了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25D8D8-B224-AF49-8745-1563A903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0" y="2720140"/>
            <a:ext cx="9144000" cy="14550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</a:defRPr>
            </a:lvl1pPr>
            <a:lvl2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3473450" marR="0" lvl="3" indent="-3465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顺服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你在哪一方面想做主，但神要你顺服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1E7A72-F51C-E343-B6EE-B8B3D617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00" y="6093296"/>
            <a:ext cx="7512021" cy="73648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ＭＳ Ｐゴシック" charset="0"/>
              </a:rPr>
              <a:t>彼得前书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40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SimSun" charset="0"/>
                <a:cs typeface="SimSun" charset="0"/>
              </a:rPr>
              <a:t>Black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-13447"/>
            <a:ext cx="9144000" cy="57426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a typeface="ＭＳ Ｐゴシック" pitchFamily="-108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  <a:sym typeface="Arial"/>
              </a:rPr>
              <a:t>免费获得该讲解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  <a:sym typeface="Arial"/>
              </a:rPr>
              <a:t>!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1E53B6-8742-2B40-C177-BE280D188E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28049"/>
            <a:ext cx="9144000" cy="608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C8C9C1-EEE3-C260-D127-73BF5E1BE9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29905" y="5160207"/>
            <a:ext cx="925836" cy="9258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6D2CCE-ACFF-9D3B-5D45-6FD7B6BE4F87}"/>
              </a:ext>
            </a:extLst>
          </p:cNvPr>
          <p:cNvSpPr txBox="1"/>
          <p:nvPr/>
        </p:nvSpPr>
        <p:spPr>
          <a:xfrm>
            <a:off x="7893270" y="4894470"/>
            <a:ext cx="116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E0BF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圣经学习下载</a:t>
            </a: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圣经阐释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1629103" y="669040"/>
            <a:ext cx="4194555" cy="57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Arial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  <a:sym typeface="Arial"/>
              </a:rPr>
              <a:t>圣经学习下载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7549BA-129B-175F-0889-8CCDB7216707}"/>
              </a:ext>
            </a:extLst>
          </p:cNvPr>
          <p:cNvSpPr txBox="1"/>
          <p:nvPr/>
        </p:nvSpPr>
        <p:spPr>
          <a:xfrm>
            <a:off x="510988" y="3368040"/>
            <a:ext cx="8175812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你需要更好地了解圣经吗？谁不需要呢？</a:t>
            </a:r>
            <a:r>
              <a:rPr kumimoji="1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BibleStudyDownloads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（圣经学习下载）为神学生和教师们提供了从 创世纪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到 启示录的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30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万份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可编辑的免费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PowerPoint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和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Word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文件。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93E054-16E2-274B-1A28-DF7BC15E1E7A}"/>
              </a:ext>
            </a:extLst>
          </p:cNvPr>
          <p:cNvSpPr txBox="1"/>
          <p:nvPr/>
        </p:nvSpPr>
        <p:spPr>
          <a:xfrm>
            <a:off x="510988" y="4362295"/>
            <a:ext cx="8013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本网站的大部分资料由</a:t>
            </a:r>
            <a:r>
              <a:rPr kumimoji="1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Dr. Rick Griffith </a:t>
            </a:r>
            <a:r>
              <a:rPr kumimoji="1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博士设计，他从</a:t>
            </a:r>
            <a:r>
              <a:rPr kumimoji="1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1991</a:t>
            </a:r>
            <a:r>
              <a:rPr kumimoji="1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年到</a:t>
            </a:r>
            <a:r>
              <a:rPr kumimoji="1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2021</a:t>
            </a:r>
            <a:r>
              <a:rPr kumimoji="1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年在新加坡神学院教授圣经、神学和讲道学，现在是约旦福音神学院的圣经释经教授。</a:t>
            </a:r>
          </a:p>
        </p:txBody>
      </p:sp>
    </p:spTree>
    <p:extLst>
      <p:ext uri="{BB962C8B-B14F-4D97-AF65-F5344CB8AC3E}">
        <p14:creationId xmlns:p14="http://schemas.microsoft.com/office/powerpoint/2010/main" val="186687754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1-1 Peter">
  <a:themeElements>
    <a:clrScheme name="21-1 Peter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1-1 Pet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21-1 Peter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ame">
  <a:themeElements>
    <a:clrScheme name="Fl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1"/>
      </a:accent1>
      <a:accent2>
        <a:srgbClr val="F630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DF2A00"/>
      </a:accent6>
      <a:hlink>
        <a:srgbClr val="009999"/>
      </a:hlink>
      <a:folHlink>
        <a:srgbClr val="99CC00"/>
      </a:folHlink>
    </a:clrScheme>
    <a:fontScheme name="Flame">
      <a:majorFont>
        <a:latin typeface="Impact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Fl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1"/>
        </a:accent1>
        <a:accent2>
          <a:srgbClr val="F630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F2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Compass">
  <a:themeElements>
    <a:clrScheme name="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3B3567"/>
      </a:accent1>
      <a:accent2>
        <a:srgbClr val="0089BA"/>
      </a:accent2>
      <a:accent3>
        <a:srgbClr val="AAAAB8"/>
      </a:accent3>
      <a:accent4>
        <a:srgbClr val="DADADA"/>
      </a:accent4>
      <a:accent5>
        <a:srgbClr val="AFAEB8"/>
      </a:accent5>
      <a:accent6>
        <a:srgbClr val="007CA8"/>
      </a:accent6>
      <a:hlink>
        <a:srgbClr val="66CCFF"/>
      </a:hlink>
      <a:folHlink>
        <a:srgbClr val="00CC99"/>
      </a:folHlink>
    </a:clrScheme>
    <a:fontScheme name="2_Compas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Compass">
  <a:themeElements>
    <a:clrScheme name="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3B3567"/>
      </a:accent1>
      <a:accent2>
        <a:srgbClr val="0089BA"/>
      </a:accent2>
      <a:accent3>
        <a:srgbClr val="AAAAB8"/>
      </a:accent3>
      <a:accent4>
        <a:srgbClr val="DADADA"/>
      </a:accent4>
      <a:accent5>
        <a:srgbClr val="AFAEB8"/>
      </a:accent5>
      <a:accent6>
        <a:srgbClr val="007CA8"/>
      </a:accent6>
      <a:hlink>
        <a:srgbClr val="66CCFF"/>
      </a:hlink>
      <a:folHlink>
        <a:srgbClr val="00CC99"/>
      </a:folHlink>
    </a:clrScheme>
    <a:fontScheme name="2_Compas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Compass">
  <a:themeElements>
    <a:clrScheme name="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3B3567"/>
      </a:accent1>
      <a:accent2>
        <a:srgbClr val="0089BA"/>
      </a:accent2>
      <a:accent3>
        <a:srgbClr val="AAAAB8"/>
      </a:accent3>
      <a:accent4>
        <a:srgbClr val="DADADA"/>
      </a:accent4>
      <a:accent5>
        <a:srgbClr val="AFAEB8"/>
      </a:accent5>
      <a:accent6>
        <a:srgbClr val="007CA8"/>
      </a:accent6>
      <a:hlink>
        <a:srgbClr val="66CCFF"/>
      </a:hlink>
      <a:folHlink>
        <a:srgbClr val="00CC99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8" charset="-52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5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apanese Art">
  <a:themeElements>
    <a:clrScheme name="Japanese Art 1">
      <a:dk1>
        <a:srgbClr val="000000"/>
      </a:dk1>
      <a:lt1>
        <a:srgbClr val="D9C641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E9DFB0"/>
      </a:accent3>
      <a:accent4>
        <a:srgbClr val="000000"/>
      </a:accent4>
      <a:accent5>
        <a:srgbClr val="E0AAAA"/>
      </a:accent5>
      <a:accent6>
        <a:srgbClr val="4C4BE7"/>
      </a:accent6>
      <a:hlink>
        <a:srgbClr val="0099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7_21-1 Peter">
  <a:themeElements>
    <a:clrScheme name="21-1 Peter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1-1 Pet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21-1 Peter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8_21-1 Peter">
  <a:themeElements>
    <a:clrScheme name="21-1 Peter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1-1 Pet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Georgia" pitchFamily="-111" charset="0"/>
          </a:defRPr>
        </a:defPPr>
      </a:lstStyle>
    </a:lnDef>
  </a:objectDefaults>
  <a:extraClrSchemeLst>
    <a:extraClrScheme>
      <a:clrScheme name="21-1 Peter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-1 Peter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2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Go">
  <a:themeElements>
    <a:clrScheme name="Go 1">
      <a:dk1>
        <a:srgbClr val="000080"/>
      </a:dk1>
      <a:lt1>
        <a:srgbClr val="9FC23F"/>
      </a:lt1>
      <a:dk2>
        <a:srgbClr val="000080"/>
      </a:dk2>
      <a:lt2>
        <a:srgbClr val="969696"/>
      </a:lt2>
      <a:accent1>
        <a:srgbClr val="FFFFFF"/>
      </a:accent1>
      <a:accent2>
        <a:srgbClr val="8DC6FF"/>
      </a:accent2>
      <a:accent3>
        <a:srgbClr val="CDDDAF"/>
      </a:accent3>
      <a:accent4>
        <a:srgbClr val="00006C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Go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Go 1">
        <a:dk1>
          <a:srgbClr val="000080"/>
        </a:dk1>
        <a:lt1>
          <a:srgbClr val="9FC23F"/>
        </a:lt1>
        <a:dk2>
          <a:srgbClr val="00008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DDDAF"/>
        </a:accent3>
        <a:accent4>
          <a:srgbClr val="00006C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ube">
  <a:themeElements>
    <a:clrScheme name="Tube 2">
      <a:dk1>
        <a:srgbClr val="003366"/>
      </a:dk1>
      <a:lt1>
        <a:srgbClr val="FFC118"/>
      </a:lt1>
      <a:dk2>
        <a:srgbClr val="C1080A"/>
      </a:dk2>
      <a:lt2>
        <a:srgbClr val="FFC118"/>
      </a:lt2>
      <a:accent1>
        <a:srgbClr val="3366CC"/>
      </a:accent1>
      <a:accent2>
        <a:srgbClr val="00B000"/>
      </a:accent2>
      <a:accent3>
        <a:srgbClr val="DDAAAA"/>
      </a:accent3>
      <a:accent4>
        <a:srgbClr val="DAA413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ub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Tube 1">
        <a:dk1>
          <a:srgbClr val="5C1F00"/>
        </a:dk1>
        <a:lt1>
          <a:srgbClr val="FFC118"/>
        </a:lt1>
        <a:dk2>
          <a:srgbClr val="C1080A"/>
        </a:dk2>
        <a:lt2>
          <a:srgbClr val="FFC118"/>
        </a:lt2>
        <a:accent1>
          <a:srgbClr val="800000"/>
        </a:accent1>
        <a:accent2>
          <a:srgbClr val="BE7960"/>
        </a:accent2>
        <a:accent3>
          <a:srgbClr val="DDAAAA"/>
        </a:accent3>
        <a:accent4>
          <a:srgbClr val="DAA413"/>
        </a:accent4>
        <a:accent5>
          <a:srgbClr val="C0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be 2">
        <a:dk1>
          <a:srgbClr val="003366"/>
        </a:dk1>
        <a:lt1>
          <a:srgbClr val="FFC118"/>
        </a:lt1>
        <a:dk2>
          <a:srgbClr val="C1080A"/>
        </a:dk2>
        <a:lt2>
          <a:srgbClr val="FFC118"/>
        </a:lt2>
        <a:accent1>
          <a:srgbClr val="3366CC"/>
        </a:accent1>
        <a:accent2>
          <a:srgbClr val="00B000"/>
        </a:accent2>
        <a:accent3>
          <a:srgbClr val="DDAAAA"/>
        </a:accent3>
        <a:accent4>
          <a:srgbClr val="DAA413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rrugated">
  <a:themeElements>
    <a:clrScheme name="Corrugated 1">
      <a:dk1>
        <a:srgbClr val="000000"/>
      </a:dk1>
      <a:lt1>
        <a:srgbClr val="6B9F6E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BACDB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orrugated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Corrugated 1">
        <a:dk1>
          <a:srgbClr val="000000"/>
        </a:dk1>
        <a:lt1>
          <a:srgbClr val="6B9F6E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BACDB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rugated 2">
        <a:dk1>
          <a:srgbClr val="000000"/>
        </a:dk1>
        <a:lt1>
          <a:srgbClr val="6B9F6E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ACDBA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eorgia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2004:Templates:Presentations:Designs:Chocolate</Template>
  <TotalTime>1585</TotalTime>
  <Words>5281</Words>
  <Application>Microsoft Macintosh PowerPoint</Application>
  <PresentationFormat>On-screen Show (4:3)</PresentationFormat>
  <Paragraphs>799</Paragraphs>
  <Slides>99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31</vt:i4>
      </vt:variant>
      <vt:variant>
        <vt:lpstr>Theme</vt:lpstr>
      </vt:variant>
      <vt:variant>
        <vt:i4>43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74" baseType="lpstr">
      <vt:lpstr>Alan Den</vt:lpstr>
      <vt:lpstr>AntsyPants</vt:lpstr>
      <vt:lpstr>Brush Script MT</vt:lpstr>
      <vt:lpstr>Electrik</vt:lpstr>
      <vt:lpstr>Kaiti SC</vt:lpstr>
      <vt:lpstr>Microsoft YaHei UI</vt:lpstr>
      <vt:lpstr>MS Gothic</vt:lpstr>
      <vt:lpstr>ＭＳ Ｐゴシック</vt:lpstr>
      <vt:lpstr>ＭＳ Ｐゴシック</vt:lpstr>
      <vt:lpstr>PerryGothic Regular</vt:lpstr>
      <vt:lpstr>SimHei</vt:lpstr>
      <vt:lpstr>SimHei</vt:lpstr>
      <vt:lpstr>SimSun</vt:lpstr>
      <vt:lpstr>Times</vt:lpstr>
      <vt:lpstr>Arial</vt:lpstr>
      <vt:lpstr>Arial Black</vt:lpstr>
      <vt:lpstr>Arial Narrow</vt:lpstr>
      <vt:lpstr>Bwgrkl</vt:lpstr>
      <vt:lpstr>Calibri</vt:lpstr>
      <vt:lpstr>Comic Sans MS</vt:lpstr>
      <vt:lpstr>Futura</vt:lpstr>
      <vt:lpstr>Geneva</vt:lpstr>
      <vt:lpstr>Georgia</vt:lpstr>
      <vt:lpstr>Georgia Ref</vt:lpstr>
      <vt:lpstr>Impact</vt:lpstr>
      <vt:lpstr>Monotype Corsiva</vt:lpstr>
      <vt:lpstr>Tahoma</vt:lpstr>
      <vt:lpstr>Times New Roman</vt:lpstr>
      <vt:lpstr>Trebuchet MS</vt:lpstr>
      <vt:lpstr>Verdana</vt:lpstr>
      <vt:lpstr>Wingdings</vt:lpstr>
      <vt:lpstr>21-1 Peter</vt:lpstr>
      <vt:lpstr>Glare</vt:lpstr>
      <vt:lpstr>Flame</vt:lpstr>
      <vt:lpstr>Japanese Art</vt:lpstr>
      <vt:lpstr>Go</vt:lpstr>
      <vt:lpstr>Tube</vt:lpstr>
      <vt:lpstr>Clipboard</vt:lpstr>
      <vt:lpstr>Corrugated</vt:lpstr>
      <vt:lpstr>1_Default Design</vt:lpstr>
      <vt:lpstr>Ocean</vt:lpstr>
      <vt:lpstr>Northern Lights</vt:lpstr>
      <vt:lpstr>Slit</vt:lpstr>
      <vt:lpstr>Gleam</vt:lpstr>
      <vt:lpstr>Earth</vt:lpstr>
      <vt:lpstr>Beam</vt:lpstr>
      <vt:lpstr>Default Design</vt:lpstr>
      <vt:lpstr>Blank Presentation</vt:lpstr>
      <vt:lpstr>Calm</vt:lpstr>
      <vt:lpstr>1_Candybar</vt:lpstr>
      <vt:lpstr>1_Beam</vt:lpstr>
      <vt:lpstr>1_Blank Presentation</vt:lpstr>
      <vt:lpstr>49_Blank Presentation</vt:lpstr>
      <vt:lpstr>Office Theme</vt:lpstr>
      <vt:lpstr>5_Default Design</vt:lpstr>
      <vt:lpstr>6_Default Design</vt:lpstr>
      <vt:lpstr>2_Blank Presentation</vt:lpstr>
      <vt:lpstr>3_Blank Presentation</vt:lpstr>
      <vt:lpstr>7_Default Design</vt:lpstr>
      <vt:lpstr>4_Blank Presentation</vt:lpstr>
      <vt:lpstr>6_Blank Presentation</vt:lpstr>
      <vt:lpstr>8_Default Design</vt:lpstr>
      <vt:lpstr>2_Compass</vt:lpstr>
      <vt:lpstr>3_Compass</vt:lpstr>
      <vt:lpstr>8_Blank Presentation</vt:lpstr>
      <vt:lpstr>2_Beam</vt:lpstr>
      <vt:lpstr>Blue Diagonal</vt:lpstr>
      <vt:lpstr>Compass</vt:lpstr>
      <vt:lpstr>9_Default Design</vt:lpstr>
      <vt:lpstr>52_Blank Presentation</vt:lpstr>
      <vt:lpstr>7_21-1 Peter</vt:lpstr>
      <vt:lpstr>8_21-1 Peter</vt:lpstr>
      <vt:lpstr>11_Office Theme</vt:lpstr>
      <vt:lpstr>25_Blank Presentation</vt:lpstr>
      <vt:lpstr>Bitmap Image</vt:lpstr>
      <vt:lpstr>要吸引人</vt:lpstr>
      <vt:lpstr>为耶稣受苦</vt:lpstr>
      <vt:lpstr>你现在在受不公正 的苦难吗?</vt:lpstr>
      <vt:lpstr>比得的读者为何需要鼓励?  …</vt:lpstr>
      <vt:lpstr>论点与主题</vt:lpstr>
      <vt:lpstr>什么是恩典?</vt:lpstr>
      <vt:lpstr>太多时候，当我们受苦时，我们反而使不信的人远离。</vt:lpstr>
      <vt:lpstr>怎么引人归耶稣…</vt:lpstr>
      <vt:lpstr>吸引他人归向耶稣</vt:lpstr>
      <vt:lpstr>新约综览(书卷＋关键字)</vt:lpstr>
      <vt:lpstr>一般对苦难的回应 </vt:lpstr>
      <vt:lpstr>约翰何时 写启示录?</vt:lpstr>
      <vt:lpstr>Rome AD 64</vt:lpstr>
      <vt:lpstr>尼禄大帝   (公元  54-68)</vt:lpstr>
      <vt:lpstr>主题</vt:lpstr>
      <vt:lpstr>彼得前书大纲</vt:lpstr>
      <vt:lpstr>I. 以希望体现圣洁 (1:1–2:12)</vt:lpstr>
      <vt:lpstr>以希望体现圣洁</vt:lpstr>
      <vt:lpstr>Slides on  彼得前 1</vt:lpstr>
      <vt:lpstr>收信人: 分散各地的信徒</vt:lpstr>
      <vt:lpstr>你是否觉得自己像个异乡人？</vt:lpstr>
      <vt:lpstr>外乡人（寄居者）长什么样？</vt:lpstr>
      <vt:lpstr>外乡人（寄居者）长什么样？</vt:lpstr>
      <vt:lpstr>什么是外乡人“寄居者”？</vt:lpstr>
      <vt:lpstr>“ 我们主耶稣基督的父　神是应当称颂的。他照着自己的大怜悯，借着耶稣基督从死人中复活，重生了我们，使我们有永活的盼望， 可以得着不能朽坏、不能玷污、不能衰残，为你们存留在天上的基业， 就是你们这因信蒙　神能力保守的人，得着预备在末世要显现的 救恩。”   —彼前 1:3-5 CNVS—</vt:lpstr>
      <vt:lpstr>“ 因此，你们要喜乐。然而，你们现今在各种试炼中或许暂时会难过， 是要叫你们的信心经过试验，就比那被火炼过，仍会朽坏的金子更宝贵，可以在耶稣基督显现的时候，得着称赞、荣耀和尊贵。”   —彼前 1:6-7 CNVS—</vt:lpstr>
      <vt:lpstr>“ 你们虽然没有见过他，却爱他；现在虽然不能看见他，却信他。因此，你们就有无法形容、满有荣耀的大喜乐， 得到你们信心的效果，就是灵魂得救。”   —彼前1:8-9 CNVS—</vt:lpstr>
      <vt:lpstr>“ 论到这救恩，那预言你们要得恩典的众先知，都寻求考察过，就是把他们心里基督的灵所预先见证，关于基督要受苦难后来得荣耀，是在甚么时候和怎样的情况加以考察。”   —彼前1:10-11 CNVS—</vt:lpstr>
      <vt:lpstr>“他们蒙了启示，为这些事效力，并不是为自己，而是为你们。现在，借着传福音给你们的人，靠着从天上差来的圣灵，把这些事传给了你们；甚至天使也很想详细察看这些事。”   —彼前1:12 CNVS—</vt:lpstr>
      <vt:lpstr>PowerPoint Presentation</vt:lpstr>
      <vt:lpstr>你有多圣洁 ?</vt:lpstr>
      <vt:lpstr>彼得前书大纲</vt:lpstr>
      <vt:lpstr>为什么要让道德的纯洁取代过去的邪情私欲 ?</vt:lpstr>
      <vt:lpstr>上帝是我们的榜样, 是圣洁的 (1:13-16)</vt:lpstr>
      <vt:lpstr>彼前 1:13-21 (CNVS)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为什么要让道德的纯洁取代过去的邪情私欲 ?</vt:lpstr>
      <vt:lpstr>我们要圣洁, 因为上帝是我们 </vt:lpstr>
      <vt:lpstr>为什么要让道德的纯洁取代过去的邪情私欲 ?</vt:lpstr>
      <vt:lpstr>我们要圣洁, 因为上帝是我们的救赎者 </vt:lpstr>
      <vt:lpstr>“救赎” = “付赎金” (希腊文) </vt:lpstr>
      <vt:lpstr>耶稣的死为我们的罪付上代价  (约翰福音  19:16b-42)</vt:lpstr>
      <vt:lpstr>“It is finished”</vt:lpstr>
      <vt:lpstr>为什么要让道德的纯洁取代过去的邪情私欲 ?</vt:lpstr>
      <vt:lpstr>上帝藉着启示向我们沟通  (1:22-2:3)</vt:lpstr>
      <vt:lpstr>Slides on  彼得前 2</vt:lpstr>
      <vt:lpstr>主题</vt:lpstr>
      <vt:lpstr>I. 以希望体现圣洁 (1:1–2:12)</vt:lpstr>
      <vt:lpstr>II. 要顺服神 (2:13–3:12)。</vt:lpstr>
      <vt:lpstr>在苦难中的忍耐, 靠着上帝的恩典, 我们要… </vt:lpstr>
      <vt:lpstr>要顺服哪个国家的政权??</vt:lpstr>
      <vt:lpstr>不论哪一种政权, 都要顺服 …</vt:lpstr>
      <vt:lpstr>不论哪一种政权, 都要顺服 …</vt:lpstr>
      <vt:lpstr>罗马帝国盛行“敬拜皇帝 ”  让基督徒受到迫害</vt:lpstr>
      <vt:lpstr>小普林尼 (公元 111-113)</vt:lpstr>
      <vt:lpstr>有益的通讯 (公元 111)</vt:lpstr>
      <vt:lpstr>早期教堂的痛苦</vt:lpstr>
      <vt:lpstr>初期教会的苦难</vt:lpstr>
      <vt:lpstr>初期教会的苦难 </vt:lpstr>
      <vt:lpstr>Slides on  彼得前 3</vt:lpstr>
      <vt:lpstr>彼得前书大纲</vt:lpstr>
      <vt:lpstr>让顺服成为你的生活方式  (2:13-3:12)</vt:lpstr>
      <vt:lpstr>婚姻里的顺服</vt:lpstr>
      <vt:lpstr>彼得前书大纲</vt:lpstr>
      <vt:lpstr>关于顺服的最后一课  (3:8-12)</vt:lpstr>
      <vt:lpstr>祝福, 不以恶报恶  (3:9)</vt:lpstr>
      <vt:lpstr>主题</vt:lpstr>
      <vt:lpstr>I. 以希望体现圣洁 (1:1–2:12)</vt:lpstr>
      <vt:lpstr>II. 要顺服神 (2:13–3:12)。</vt:lpstr>
      <vt:lpstr>III. 要如基督，无私 地生活 (3:13–5:14)。</vt:lpstr>
      <vt:lpstr>你吸引别人， 是因你展现的特质； 你留住别人， 是因你拥有的特质。</vt:lpstr>
      <vt:lpstr>为公义受苦, 靠神的恩典持续忍耐</vt:lpstr>
      <vt:lpstr>谁更可怕？</vt:lpstr>
      <vt:lpstr>1 Peter 3:18-20</vt:lpstr>
      <vt:lpstr>不论你怎样解释 …</vt:lpstr>
      <vt:lpstr>Slides on  彼得前 4</vt:lpstr>
      <vt:lpstr>怎样无私地关顾？  (4:7-11)</vt:lpstr>
      <vt:lpstr>恩赐的分类  (彼前 4:11)</vt:lpstr>
      <vt:lpstr>PowerPoint Presentation</vt:lpstr>
      <vt:lpstr>Slides on  彼得前 5</vt:lpstr>
      <vt:lpstr>长老? 这与我有什么相关?</vt:lpstr>
      <vt:lpstr>你是怎么样的一个领袖？</vt:lpstr>
      <vt:lpstr>"辖制所托付你们的" 的危险</vt:lpstr>
      <vt:lpstr>什么是 谦卑？</vt:lpstr>
      <vt:lpstr>如何在苦难中得胜 (5:5b-9)</vt:lpstr>
      <vt:lpstr>为何要警醒 (5:8-9)?</vt:lpstr>
      <vt:lpstr>神对谦卑警醒的回应  (5:10-11)</vt:lpstr>
      <vt:lpstr>目的与主题</vt:lpstr>
      <vt:lpstr>   总结</vt:lpstr>
      <vt:lpstr>彼得前书的结语</vt:lpstr>
      <vt:lpstr>态度的问题 …</vt:lpstr>
      <vt:lpstr>彼得前书主要思想</vt:lpstr>
      <vt:lpstr>以下的哪一个品质对你来说 是最有挑战性的?</vt:lpstr>
      <vt:lpstr>Black</vt:lpstr>
      <vt:lpstr>圣经阐释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Peter</dc:title>
  <dc:creator>Rick Griffith</dc:creator>
  <cp:lastModifiedBy>Rick Griffith</cp:lastModifiedBy>
  <cp:revision>58</cp:revision>
  <dcterms:created xsi:type="dcterms:W3CDTF">2006-08-10T13:27:50Z</dcterms:created>
  <dcterms:modified xsi:type="dcterms:W3CDTF">2025-03-07T14:25:37Z</dcterms:modified>
</cp:coreProperties>
</file>