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3" r:id="rId4"/>
    <p:sldMasterId id="2147483894" r:id="rId5"/>
    <p:sldMasterId id="2147483920" r:id="rId6"/>
    <p:sldMasterId id="2147484120" r:id="rId7"/>
    <p:sldMasterId id="2147484208" r:id="rId8"/>
    <p:sldMasterId id="2147484296" r:id="rId9"/>
    <p:sldMasterId id="2147484341" r:id="rId10"/>
    <p:sldMasterId id="2147484353" r:id="rId11"/>
    <p:sldMasterId id="2147484365" r:id="rId12"/>
    <p:sldMasterId id="2147484391" r:id="rId13"/>
    <p:sldMasterId id="2147484415" r:id="rId14"/>
    <p:sldMasterId id="2147484439" r:id="rId15"/>
    <p:sldMasterId id="2147484453" r:id="rId16"/>
    <p:sldMasterId id="2147484465" r:id="rId17"/>
    <p:sldMasterId id="2147484503" r:id="rId18"/>
    <p:sldMasterId id="2147484527" r:id="rId19"/>
  </p:sldMasterIdLst>
  <p:notesMasterIdLst>
    <p:notesMasterId r:id="rId111"/>
  </p:notesMasterIdLst>
  <p:sldIdLst>
    <p:sldId id="4169" r:id="rId20"/>
    <p:sldId id="3619" r:id="rId21"/>
    <p:sldId id="3617" r:id="rId22"/>
    <p:sldId id="3618" r:id="rId23"/>
    <p:sldId id="433" r:id="rId24"/>
    <p:sldId id="3794" r:id="rId25"/>
    <p:sldId id="4170" r:id="rId26"/>
    <p:sldId id="4167" r:id="rId27"/>
    <p:sldId id="4168" r:id="rId28"/>
    <p:sldId id="3616" r:id="rId29"/>
    <p:sldId id="4171" r:id="rId30"/>
    <p:sldId id="3742" r:id="rId31"/>
    <p:sldId id="271" r:id="rId32"/>
    <p:sldId id="3777" r:id="rId33"/>
    <p:sldId id="4172" r:id="rId34"/>
    <p:sldId id="4174" r:id="rId35"/>
    <p:sldId id="3825" r:id="rId36"/>
    <p:sldId id="3667" r:id="rId37"/>
    <p:sldId id="308" r:id="rId38"/>
    <p:sldId id="260" r:id="rId39"/>
    <p:sldId id="4176" r:id="rId40"/>
    <p:sldId id="4177" r:id="rId41"/>
    <p:sldId id="4179" r:id="rId42"/>
    <p:sldId id="4178" r:id="rId43"/>
    <p:sldId id="437" r:id="rId44"/>
    <p:sldId id="3596" r:id="rId45"/>
    <p:sldId id="3552" r:id="rId46"/>
    <p:sldId id="3553" r:id="rId47"/>
    <p:sldId id="3554" r:id="rId48"/>
    <p:sldId id="3594" r:id="rId49"/>
    <p:sldId id="3690" r:id="rId50"/>
    <p:sldId id="3692" r:id="rId51"/>
    <p:sldId id="3789" r:id="rId52"/>
    <p:sldId id="3461" r:id="rId53"/>
    <p:sldId id="3462" r:id="rId54"/>
    <p:sldId id="3463" r:id="rId55"/>
    <p:sldId id="416" r:id="rId56"/>
    <p:sldId id="4183" r:id="rId57"/>
    <p:sldId id="4182" r:id="rId58"/>
    <p:sldId id="438" r:id="rId59"/>
    <p:sldId id="4180" r:id="rId60"/>
    <p:sldId id="4184" r:id="rId61"/>
    <p:sldId id="3795" r:id="rId62"/>
    <p:sldId id="3455" r:id="rId63"/>
    <p:sldId id="3780" r:id="rId64"/>
    <p:sldId id="3781" r:id="rId65"/>
    <p:sldId id="3782" r:id="rId66"/>
    <p:sldId id="357" r:id="rId67"/>
    <p:sldId id="358" r:id="rId68"/>
    <p:sldId id="3779" r:id="rId69"/>
    <p:sldId id="3457" r:id="rId70"/>
    <p:sldId id="3458" r:id="rId71"/>
    <p:sldId id="4190" r:id="rId72"/>
    <p:sldId id="4191" r:id="rId73"/>
    <p:sldId id="4192" r:id="rId74"/>
    <p:sldId id="4193" r:id="rId75"/>
    <p:sldId id="4189" r:id="rId76"/>
    <p:sldId id="4202" r:id="rId77"/>
    <p:sldId id="1728" r:id="rId78"/>
    <p:sldId id="3451" r:id="rId79"/>
    <p:sldId id="3452" r:id="rId80"/>
    <p:sldId id="3453" r:id="rId81"/>
    <p:sldId id="3796" r:id="rId82"/>
    <p:sldId id="3715" r:id="rId83"/>
    <p:sldId id="4206" r:id="rId84"/>
    <p:sldId id="4204" r:id="rId85"/>
    <p:sldId id="3601" r:id="rId86"/>
    <p:sldId id="4205" r:id="rId87"/>
    <p:sldId id="3602" r:id="rId88"/>
    <p:sldId id="3603" r:id="rId89"/>
    <p:sldId id="3788" r:id="rId90"/>
    <p:sldId id="4203" r:id="rId91"/>
    <p:sldId id="3604" r:id="rId92"/>
    <p:sldId id="3570" r:id="rId93"/>
    <p:sldId id="3783" r:id="rId94"/>
    <p:sldId id="3571" r:id="rId95"/>
    <p:sldId id="3572" r:id="rId96"/>
    <p:sldId id="4195" r:id="rId97"/>
    <p:sldId id="4196" r:id="rId98"/>
    <p:sldId id="4197" r:id="rId99"/>
    <p:sldId id="4198" r:id="rId100"/>
    <p:sldId id="4200" r:id="rId101"/>
    <p:sldId id="309" r:id="rId102"/>
    <p:sldId id="4210" r:id="rId103"/>
    <p:sldId id="4211" r:id="rId104"/>
    <p:sldId id="4212" r:id="rId105"/>
    <p:sldId id="4227" r:id="rId106"/>
    <p:sldId id="4213" r:id="rId107"/>
    <p:sldId id="3790" r:id="rId108"/>
    <p:sldId id="969" r:id="rId109"/>
    <p:sldId id="1977" r:id="rId110"/>
  </p:sldIdLst>
  <p:sldSz cx="9144000" cy="6858000" type="screen4x3"/>
  <p:notesSz cx="6858000" cy="9144000"/>
  <p:defaultTextStyle>
    <a:defPPr>
      <a:defRPr lang="en-GB"/>
    </a:defPPr>
    <a:lvl1pPr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1pPr>
    <a:lvl2pPr marL="4572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2pPr>
    <a:lvl3pPr marL="9144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3pPr>
    <a:lvl4pPr marL="13716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4pPr>
    <a:lvl5pPr marL="18288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5pPr>
    <a:lvl6pPr marL="2286000" algn="l" defTabSz="914400" rtl="0" eaLnBrk="1" latinLnBrk="0" hangingPunct="1">
      <a:defRPr sz="2800" kern="1200">
        <a:solidFill>
          <a:srgbClr val="FFFF00"/>
        </a:solidFill>
        <a:latin typeface="Times New Roman" pitchFamily="18" charset="0"/>
        <a:ea typeface="細明體" charset="-120"/>
        <a:cs typeface="+mn-cs"/>
      </a:defRPr>
    </a:lvl6pPr>
    <a:lvl7pPr marL="2743200" algn="l" defTabSz="914400" rtl="0" eaLnBrk="1" latinLnBrk="0" hangingPunct="1">
      <a:defRPr sz="2800" kern="1200">
        <a:solidFill>
          <a:srgbClr val="FFFF00"/>
        </a:solidFill>
        <a:latin typeface="Times New Roman" pitchFamily="18" charset="0"/>
        <a:ea typeface="細明體" charset="-120"/>
        <a:cs typeface="+mn-cs"/>
      </a:defRPr>
    </a:lvl7pPr>
    <a:lvl8pPr marL="3200400" algn="l" defTabSz="914400" rtl="0" eaLnBrk="1" latinLnBrk="0" hangingPunct="1">
      <a:defRPr sz="2800" kern="1200">
        <a:solidFill>
          <a:srgbClr val="FFFF00"/>
        </a:solidFill>
        <a:latin typeface="Times New Roman" pitchFamily="18" charset="0"/>
        <a:ea typeface="細明體" charset="-120"/>
        <a:cs typeface="+mn-cs"/>
      </a:defRPr>
    </a:lvl8pPr>
    <a:lvl9pPr marL="3657600" algn="l" defTabSz="914400" rtl="0" eaLnBrk="1" latinLnBrk="0" hangingPunct="1">
      <a:defRPr sz="2800" kern="1200">
        <a:solidFill>
          <a:srgbClr val="FFFF00"/>
        </a:solidFill>
        <a:latin typeface="Times New Roman" pitchFamily="18" charset="0"/>
        <a:ea typeface="細明體" charset="-120"/>
        <a:cs typeface="+mn-cs"/>
      </a:defRPr>
    </a:lvl9pPr>
  </p:defaultTextStyle>
  <p:extLst>
    <p:ext uri="{521415D9-36F7-43E2-AB2F-B90AF26B5E84}">
      <p14:sectionLst xmlns:p14="http://schemas.microsoft.com/office/powerpoint/2010/main">
        <p14:section name="Sermon" id="{9EC47D76-1EBA-0749-9BD0-822AA8A2DBE7}">
          <p14:sldIdLst>
            <p14:sldId id="4169"/>
            <p14:sldId id="3619"/>
            <p14:sldId id="3617"/>
            <p14:sldId id="3618"/>
            <p14:sldId id="433"/>
            <p14:sldId id="3794"/>
            <p14:sldId id="4170"/>
            <p14:sldId id="4167"/>
            <p14:sldId id="4168"/>
            <p14:sldId id="3616"/>
            <p14:sldId id="4171"/>
            <p14:sldId id="3742"/>
            <p14:sldId id="271"/>
            <p14:sldId id="3777"/>
            <p14:sldId id="4172"/>
            <p14:sldId id="4174"/>
            <p14:sldId id="3825"/>
            <p14:sldId id="3667"/>
            <p14:sldId id="308"/>
            <p14:sldId id="260"/>
            <p14:sldId id="4176"/>
            <p14:sldId id="4177"/>
            <p14:sldId id="4179"/>
            <p14:sldId id="4178"/>
          </p14:sldIdLst>
        </p14:section>
        <p14:section name="Chapters" id="{0A04BC64-4FC4-6B4D-97CE-6B088B6A5A86}">
          <p14:sldIdLst>
            <p14:sldId id="437"/>
            <p14:sldId id="3596"/>
            <p14:sldId id="3552"/>
            <p14:sldId id="3553"/>
            <p14:sldId id="3554"/>
            <p14:sldId id="3594"/>
            <p14:sldId id="3690"/>
            <p14:sldId id="3692"/>
            <p14:sldId id="3789"/>
            <p14:sldId id="3461"/>
            <p14:sldId id="3462"/>
            <p14:sldId id="3463"/>
            <p14:sldId id="416"/>
            <p14:sldId id="4183"/>
            <p14:sldId id="4182"/>
            <p14:sldId id="438"/>
            <p14:sldId id="4180"/>
            <p14:sldId id="4184"/>
            <p14:sldId id="3795"/>
            <p14:sldId id="3455"/>
            <p14:sldId id="3780"/>
            <p14:sldId id="3781"/>
            <p14:sldId id="3782"/>
            <p14:sldId id="357"/>
            <p14:sldId id="358"/>
            <p14:sldId id="3779"/>
            <p14:sldId id="3457"/>
            <p14:sldId id="3458"/>
            <p14:sldId id="4190"/>
            <p14:sldId id="4191"/>
            <p14:sldId id="4192"/>
            <p14:sldId id="4193"/>
            <p14:sldId id="4189"/>
            <p14:sldId id="4202"/>
            <p14:sldId id="1728"/>
            <p14:sldId id="3451"/>
            <p14:sldId id="3452"/>
            <p14:sldId id="3453"/>
            <p14:sldId id="3796"/>
            <p14:sldId id="3715"/>
            <p14:sldId id="4206"/>
            <p14:sldId id="4204"/>
            <p14:sldId id="3601"/>
            <p14:sldId id="4205"/>
            <p14:sldId id="3602"/>
            <p14:sldId id="3603"/>
            <p14:sldId id="3788"/>
            <p14:sldId id="4203"/>
            <p14:sldId id="3604"/>
            <p14:sldId id="3570"/>
            <p14:sldId id="3783"/>
            <p14:sldId id="3571"/>
            <p14:sldId id="3572"/>
          </p14:sldIdLst>
        </p14:section>
        <p14:section name="Conclusion" id="{0B1FD0DB-10B0-2B43-8BA1-43D2F2FFDC11}">
          <p14:sldIdLst>
            <p14:sldId id="4195"/>
            <p14:sldId id="4196"/>
            <p14:sldId id="4197"/>
            <p14:sldId id="4198"/>
            <p14:sldId id="4200"/>
            <p14:sldId id="309"/>
            <p14:sldId id="4210"/>
            <p14:sldId id="4211"/>
            <p14:sldId id="4212"/>
            <p14:sldId id="4227"/>
            <p14:sldId id="4213"/>
            <p14:sldId id="3790"/>
            <p14:sldId id="969"/>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31"/>
    <p:restoredTop sz="88315" autoAdjust="0"/>
  </p:normalViewPr>
  <p:slideViewPr>
    <p:cSldViewPr>
      <p:cViewPr varScale="1">
        <p:scale>
          <a:sx n="138" d="100"/>
          <a:sy n="138" d="100"/>
        </p:scale>
        <p:origin x="192" y="1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62" d="100"/>
        <a:sy n="62"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viewProps" Target="view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tableStyles" Target="tableStyle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9" name="Rectangle 3"/>
          <p:cNvSpPr>
            <a:spLocks noGrp="1" noChangeArrowheads="1"/>
          </p:cNvSpPr>
          <p:nvPr>
            <p:ph type="hdr"/>
          </p:nvPr>
        </p:nvSpPr>
        <p:spPr bwMode="auto">
          <a:xfrm>
            <a:off x="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0" name="Rectangle 4"/>
          <p:cNvSpPr>
            <a:spLocks noGrp="1" noChangeArrowheads="1"/>
          </p:cNvSpPr>
          <p:nvPr>
            <p:ph type="dt"/>
          </p:nvPr>
        </p:nvSpPr>
        <p:spPr bwMode="auto">
          <a:xfrm>
            <a:off x="388620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1" name="Rectangle 5"/>
          <p:cNvSpPr>
            <a:spLocks noGrp="1" noRot="1" noChangeAspect="1" noChangeArrowheads="1"/>
          </p:cNvSpPr>
          <p:nvPr>
            <p:ph type="sldImg"/>
          </p:nvPr>
        </p:nvSpPr>
        <p:spPr bwMode="auto">
          <a:xfrm>
            <a:off x="1143000" y="685800"/>
            <a:ext cx="4568825"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9222" name="Rectangle 6"/>
          <p:cNvSpPr>
            <a:spLocks noGrp="1" noChangeArrowheads="1"/>
          </p:cNvSpPr>
          <p:nvPr>
            <p:ph type="body"/>
          </p:nvPr>
        </p:nvSpPr>
        <p:spPr bwMode="auto">
          <a:xfrm>
            <a:off x="914400" y="4343400"/>
            <a:ext cx="50260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zh-TW" altLang="en-US"/>
          </a:p>
        </p:txBody>
      </p:sp>
      <p:sp>
        <p:nvSpPr>
          <p:cNvPr id="9223" name="Rectangle 7"/>
          <p:cNvSpPr>
            <a:spLocks noGrp="1" noChangeArrowheads="1"/>
          </p:cNvSpPr>
          <p:nvPr>
            <p:ph type="ftr"/>
          </p:nvPr>
        </p:nvSpPr>
        <p:spPr bwMode="auto">
          <a:xfrm>
            <a:off x="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4" name="Rectangle 8"/>
          <p:cNvSpPr>
            <a:spLocks noGrp="1" noChangeArrowheads="1"/>
          </p:cNvSpPr>
          <p:nvPr>
            <p:ph type="sldNum"/>
          </p:nvPr>
        </p:nvSpPr>
        <p:spPr bwMode="auto">
          <a:xfrm>
            <a:off x="388620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fld id="{5C74D818-E6B2-424D-B296-926CAA3E3903}" type="slidenum">
              <a:rPr lang="zh-TW" altLang="en-GB"/>
              <a:pPr/>
              <a:t>‹#›</a:t>
            </a:fld>
            <a:endParaRPr lang="en-GB" altLang="zh-TW"/>
          </a:p>
        </p:txBody>
      </p:sp>
    </p:spTree>
    <p:extLst>
      <p:ext uri="{BB962C8B-B14F-4D97-AF65-F5344CB8AC3E}">
        <p14:creationId xmlns:p14="http://schemas.microsoft.com/office/powerpoint/2010/main" val="101336513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1558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6901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在保罗写给提多的信中，我们看到了许多良好行为的结果</a:t>
            </a:r>
            <a:r>
              <a:rPr lang="en-US" altLang="zh-CN"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835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AEC85CE-9667-4B67-8778-ADA9321BC480}" type="slidenum">
              <a:rPr lang="zh-TW" altLang="en-GB" sz="1200">
                <a:solidFill>
                  <a:srgbClr val="000000"/>
                </a:solidFill>
                <a:ea typeface="新細明體" charset="-120"/>
              </a:rPr>
              <a:pPr eaLnBrk="1" hangingPunct="1"/>
              <a:t>13</a:t>
            </a:fld>
            <a:endParaRPr lang="en-GB" altLang="zh-TW" sz="1200">
              <a:solidFill>
                <a:srgbClr val="000000"/>
              </a:solidFill>
              <a:ea typeface="新細明體" charset="-120"/>
            </a:endParaRPr>
          </a:p>
        </p:txBody>
      </p:sp>
      <p:sp>
        <p:nvSpPr>
          <p:cNvPr id="706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065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p>
          <a:p>
            <a:r>
              <a:rPr lang="zh-CN" altLang="en-US" b="0" dirty="0"/>
              <a:t>那么你做得怎么样？</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3222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在教会充斥着如此多的异端时，我们如何才能坚守主的真道？</a:t>
            </a:r>
          </a:p>
          <a:p>
            <a:endParaRPr lang="en-US" b="0" dirty="0"/>
          </a:p>
        </p:txBody>
      </p:sp>
    </p:spTree>
    <p:extLst>
      <p:ext uri="{BB962C8B-B14F-4D97-AF65-F5344CB8AC3E}">
        <p14:creationId xmlns:p14="http://schemas.microsoft.com/office/powerpoint/2010/main" val="222680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a:p>
            <a:endParaRPr lang="en-US" b="0" dirty="0">
              <a:latin typeface="Arial" panose="020B0604020202020204" pitchFamily="34" charset="0"/>
              <a:cs typeface="Arial" panose="020B0604020202020204" pitchFamily="34" charset="0"/>
            </a:endParaRPr>
          </a:p>
          <a:p>
            <a:r>
              <a:rPr lang="zh-CN" altLang="en-US" dirty="0"/>
              <a:t>保罗的这三封信被称为</a:t>
            </a:r>
            <a:r>
              <a:rPr lang="zh-CN" altLang="en-US" b="1" dirty="0"/>
              <a:t>教牧书信</a:t>
            </a:r>
            <a:r>
              <a:rPr lang="zh-CN" altLang="en-US" dirty="0"/>
              <a:t>。</a:t>
            </a:r>
          </a:p>
          <a:p>
            <a:r>
              <a:rPr lang="zh-CN" altLang="en-US" dirty="0"/>
              <a:t>它们展示了关于地方教会生活和牧养羊群的最深奥的神学</a:t>
            </a:r>
            <a:r>
              <a:rPr lang="en-US" altLang="zh-CN" dirty="0"/>
              <a:t>——</a:t>
            </a:r>
            <a:r>
              <a:rPr lang="zh-CN" altLang="en-US" dirty="0"/>
              <a:t>这也很有道理，因为自教会建立以来，保罗和教会在过去的</a:t>
            </a:r>
            <a:r>
              <a:rPr lang="en-US" altLang="zh-CN" dirty="0"/>
              <a:t>30</a:t>
            </a:r>
            <a:r>
              <a:rPr lang="zh-CN" altLang="en-US" dirty="0"/>
              <a:t>年里学到了很多。</a:t>
            </a:r>
          </a:p>
          <a:p>
            <a:r>
              <a:rPr lang="zh-CN" altLang="en-US" dirty="0"/>
              <a:t>遗憾的是，今天大多数新约学者不认为保罗写了这些信，许多人将其定为二世纪的作品。我猜他们认为保罗是个学习很慢的人！</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230772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zh-CN" altLang="en-US" dirty="0"/>
              <a:t>保罗写</a:t>
            </a:r>
            <a:r>
              <a:rPr lang="en-US" altLang="zh-CN" dirty="0"/>
              <a:t>《</a:t>
            </a:r>
            <a:r>
              <a:rPr lang="zh-CN" altLang="en-US" dirty="0"/>
              <a:t>提多书</a:t>
            </a:r>
            <a:r>
              <a:rPr lang="en-US" altLang="zh-CN" dirty="0"/>
              <a:t>》</a:t>
            </a:r>
            <a:r>
              <a:rPr lang="zh-CN" altLang="en-US" dirty="0"/>
              <a:t>时，已经完成了对东罗马帝国的宣教，并且刚从西班牙归来。</a:t>
            </a:r>
          </a:p>
          <a:p>
            <a:br>
              <a:rPr lang="zh-CN" altLang="en-US" dirty="0"/>
            </a:br>
            <a:endParaRPr lang="zh-CN" altLang="en-US" dirty="0"/>
          </a:p>
          <a:p>
            <a:r>
              <a:rPr lang="en-US" altLang="zh-CN" dirty="0"/>
              <a:t>—————</a:t>
            </a:r>
          </a:p>
          <a:p>
            <a:br>
              <a:rPr lang="en-US" altLang="zh-CN" dirty="0"/>
            </a:br>
            <a:endParaRPr lang="en-US" altLang="zh-CN" dirty="0"/>
          </a:p>
          <a:p>
            <a:r>
              <a:rPr lang="zh-CN" altLang="en-US" b="1" dirty="0"/>
              <a:t>摆脱囚禁</a:t>
            </a:r>
            <a:endParaRPr lang="zh-CN" altLang="en-US" dirty="0"/>
          </a:p>
          <a:p>
            <a:r>
              <a:rPr lang="zh-CN" altLang="en-US" dirty="0"/>
              <a:t>公元</a:t>
            </a:r>
            <a:r>
              <a:rPr lang="en-US" altLang="zh-CN" dirty="0"/>
              <a:t>62</a:t>
            </a:r>
            <a:r>
              <a:rPr lang="zh-CN" altLang="en-US" dirty="0"/>
              <a:t>年春</a:t>
            </a:r>
            <a:r>
              <a:rPr lang="en-US" altLang="zh-CN" dirty="0"/>
              <a:t>–</a:t>
            </a:r>
            <a:r>
              <a:rPr lang="zh-CN" altLang="en-US" dirty="0"/>
              <a:t>公元</a:t>
            </a:r>
            <a:r>
              <a:rPr lang="en-US" altLang="zh-CN" dirty="0"/>
              <a:t>67</a:t>
            </a:r>
            <a:r>
              <a:rPr lang="zh-CN" altLang="en-US" dirty="0"/>
              <a:t>年秋</a:t>
            </a:r>
          </a:p>
          <a:p>
            <a:r>
              <a:rPr lang="zh-CN" altLang="en-US" dirty="0"/>
              <a:t>保罗在以弗所和歌罗西（提摩太留在以弗所）</a:t>
            </a:r>
          </a:p>
          <a:p>
            <a:r>
              <a:rPr lang="zh-CN" altLang="en-US" dirty="0"/>
              <a:t>公元</a:t>
            </a:r>
            <a:r>
              <a:rPr lang="en-US" altLang="zh-CN" dirty="0"/>
              <a:t>62</a:t>
            </a:r>
            <a:r>
              <a:rPr lang="zh-CN" altLang="en-US" dirty="0"/>
              <a:t>年春</a:t>
            </a:r>
            <a:r>
              <a:rPr lang="en-US" altLang="zh-CN" dirty="0"/>
              <a:t>–</a:t>
            </a:r>
            <a:r>
              <a:rPr lang="zh-CN" altLang="en-US" dirty="0"/>
              <a:t>夏</a:t>
            </a:r>
          </a:p>
          <a:p>
            <a:r>
              <a:rPr lang="zh-CN" altLang="en-US" dirty="0"/>
              <a:t>彼得前往罗马</a:t>
            </a:r>
          </a:p>
          <a:p>
            <a:r>
              <a:rPr lang="zh-CN" altLang="en-US" dirty="0"/>
              <a:t>公元</a:t>
            </a:r>
            <a:r>
              <a:rPr lang="en-US" altLang="zh-CN" dirty="0"/>
              <a:t>62</a:t>
            </a:r>
            <a:r>
              <a:rPr lang="zh-CN" altLang="en-US" dirty="0"/>
              <a:t>年</a:t>
            </a:r>
          </a:p>
          <a:p>
            <a:r>
              <a:rPr lang="zh-CN" altLang="en-US" dirty="0"/>
              <a:t>保罗在马其顿</a:t>
            </a:r>
          </a:p>
          <a:p>
            <a:r>
              <a:rPr lang="zh-CN" altLang="en-US" dirty="0"/>
              <a:t>公元</a:t>
            </a:r>
            <a:r>
              <a:rPr lang="en-US" altLang="zh-CN" dirty="0"/>
              <a:t>62</a:t>
            </a:r>
            <a:r>
              <a:rPr lang="zh-CN" altLang="en-US" dirty="0"/>
              <a:t>年夏末</a:t>
            </a:r>
            <a:r>
              <a:rPr lang="en-US" altLang="zh-CN" dirty="0"/>
              <a:t>–62/63</a:t>
            </a:r>
            <a:r>
              <a:rPr lang="zh-CN" altLang="en-US" dirty="0"/>
              <a:t>年冬</a:t>
            </a:r>
          </a:p>
          <a:p>
            <a:r>
              <a:rPr lang="en-US" altLang="zh-CN" dirty="0"/>
              <a:t>《</a:t>
            </a:r>
            <a:r>
              <a:rPr lang="zh-CN" altLang="en-US" dirty="0"/>
              <a:t>提摩太前书</a:t>
            </a:r>
            <a:r>
              <a:rPr lang="en-US" altLang="zh-CN" dirty="0"/>
              <a:t>》</a:t>
            </a:r>
            <a:r>
              <a:rPr lang="zh-CN" altLang="en-US" dirty="0"/>
              <a:t>从马其顿写给在以弗所的提摩太</a:t>
            </a:r>
          </a:p>
          <a:p>
            <a:r>
              <a:rPr lang="zh-CN" altLang="en-US" dirty="0"/>
              <a:t>公元</a:t>
            </a:r>
            <a:r>
              <a:rPr lang="en-US" altLang="zh-CN" dirty="0"/>
              <a:t>62</a:t>
            </a:r>
            <a:r>
              <a:rPr lang="zh-CN" altLang="en-US" dirty="0"/>
              <a:t>年秋</a:t>
            </a:r>
          </a:p>
          <a:p>
            <a:r>
              <a:rPr lang="zh-CN" altLang="en-US" dirty="0"/>
              <a:t>保罗在小亚细亚</a:t>
            </a:r>
          </a:p>
          <a:p>
            <a:r>
              <a:rPr lang="zh-CN" altLang="en-US" dirty="0"/>
              <a:t>公元</a:t>
            </a:r>
            <a:r>
              <a:rPr lang="en-US" altLang="zh-CN" dirty="0"/>
              <a:t>63</a:t>
            </a:r>
            <a:r>
              <a:rPr lang="zh-CN" altLang="en-US" dirty="0"/>
              <a:t>年春</a:t>
            </a:r>
            <a:r>
              <a:rPr lang="en-US" altLang="zh-CN" dirty="0"/>
              <a:t>–64</a:t>
            </a:r>
            <a:r>
              <a:rPr lang="zh-CN" altLang="en-US" dirty="0"/>
              <a:t>年春</a:t>
            </a:r>
          </a:p>
          <a:p>
            <a:r>
              <a:rPr lang="zh-CN" altLang="en-US" dirty="0"/>
              <a:t>保罗在西班牙（在罗马书</a:t>
            </a:r>
            <a:r>
              <a:rPr lang="en-US" altLang="zh-CN" dirty="0"/>
              <a:t>15:24</a:t>
            </a:r>
            <a:r>
              <a:rPr lang="zh-CN" altLang="en-US" dirty="0"/>
              <a:t>中预期）</a:t>
            </a:r>
          </a:p>
          <a:p>
            <a:r>
              <a:rPr lang="zh-CN" altLang="en-US" dirty="0"/>
              <a:t>公元</a:t>
            </a:r>
            <a:r>
              <a:rPr lang="en-US" altLang="zh-CN" dirty="0"/>
              <a:t>64</a:t>
            </a:r>
            <a:r>
              <a:rPr lang="zh-CN" altLang="en-US" dirty="0"/>
              <a:t>年春</a:t>
            </a:r>
            <a:r>
              <a:rPr lang="en-US" altLang="zh-CN" dirty="0"/>
              <a:t>–66</a:t>
            </a:r>
            <a:r>
              <a:rPr lang="zh-CN" altLang="en-US" dirty="0"/>
              <a:t>年春</a:t>
            </a:r>
          </a:p>
          <a:p>
            <a:r>
              <a:rPr lang="zh-CN" altLang="en-US" dirty="0"/>
              <a:t>基督徒受到尼禄迫害；彼得殉道</a:t>
            </a:r>
          </a:p>
          <a:p>
            <a:r>
              <a:rPr lang="zh-CN" altLang="en-US" dirty="0"/>
              <a:t>公元</a:t>
            </a:r>
            <a:r>
              <a:rPr lang="en-US" altLang="zh-CN" dirty="0"/>
              <a:t>64</a:t>
            </a:r>
            <a:r>
              <a:rPr lang="zh-CN" altLang="en-US" dirty="0"/>
              <a:t>年夏</a:t>
            </a:r>
          </a:p>
          <a:p>
            <a:r>
              <a:rPr lang="zh-CN" altLang="en-US" dirty="0"/>
              <a:t>保罗在克里特岛（提多留在那里；提多书</a:t>
            </a:r>
            <a:r>
              <a:rPr lang="en-US" altLang="zh-CN" dirty="0"/>
              <a:t>1:5</a:t>
            </a:r>
            <a:r>
              <a:rPr lang="zh-CN" altLang="en-US" dirty="0"/>
              <a:t>）</a:t>
            </a:r>
          </a:p>
          <a:p>
            <a:r>
              <a:rPr lang="zh-CN" altLang="en-US" dirty="0"/>
              <a:t>公元</a:t>
            </a:r>
            <a:r>
              <a:rPr lang="en-US" altLang="zh-CN" dirty="0"/>
              <a:t>66</a:t>
            </a:r>
            <a:r>
              <a:rPr lang="zh-CN" altLang="en-US" dirty="0"/>
              <a:t>年初夏</a:t>
            </a:r>
          </a:p>
          <a:p>
            <a:r>
              <a:rPr lang="zh-CN" altLang="en-US" dirty="0"/>
              <a:t>保罗在小亚细亚</a:t>
            </a:r>
          </a:p>
          <a:p>
            <a:r>
              <a:rPr lang="zh-CN" altLang="en-US" dirty="0"/>
              <a:t>公元</a:t>
            </a:r>
            <a:r>
              <a:rPr lang="en-US" altLang="zh-CN" dirty="0"/>
              <a:t>66</a:t>
            </a:r>
            <a:r>
              <a:rPr lang="zh-CN" altLang="en-US" dirty="0"/>
              <a:t>年夏</a:t>
            </a:r>
            <a:r>
              <a:rPr lang="en-US" altLang="zh-CN" dirty="0"/>
              <a:t>–</a:t>
            </a:r>
            <a:r>
              <a:rPr lang="zh-CN" altLang="en-US" dirty="0"/>
              <a:t>秋</a:t>
            </a:r>
          </a:p>
          <a:p>
            <a:r>
              <a:rPr lang="en-US" altLang="zh-CN" dirty="0"/>
              <a:t>《</a:t>
            </a:r>
            <a:r>
              <a:rPr lang="zh-CN" altLang="en-US" dirty="0"/>
              <a:t>提多书</a:t>
            </a:r>
            <a:r>
              <a:rPr lang="en-US" altLang="zh-CN" dirty="0"/>
              <a:t>》</a:t>
            </a:r>
            <a:r>
              <a:rPr lang="zh-CN" altLang="en-US" dirty="0"/>
              <a:t>从小亚细亚写给在克里特岛的提多</a:t>
            </a:r>
          </a:p>
          <a:p>
            <a:r>
              <a:rPr lang="zh-CN" altLang="en-US" dirty="0"/>
              <a:t>公元</a:t>
            </a:r>
            <a:r>
              <a:rPr lang="en-US" altLang="zh-CN" dirty="0"/>
              <a:t>66</a:t>
            </a:r>
            <a:r>
              <a:rPr lang="zh-CN" altLang="en-US" dirty="0"/>
              <a:t>年夏</a:t>
            </a:r>
          </a:p>
          <a:p>
            <a:r>
              <a:rPr lang="zh-CN" altLang="en-US" dirty="0"/>
              <a:t>保罗在尼科波利斯（提多书</a:t>
            </a:r>
            <a:r>
              <a:rPr lang="en-US" altLang="zh-CN" dirty="0"/>
              <a:t>3:12</a:t>
            </a:r>
            <a:r>
              <a:rPr lang="zh-CN" altLang="en-US" dirty="0"/>
              <a:t>）</a:t>
            </a:r>
          </a:p>
          <a:p>
            <a:r>
              <a:rPr lang="zh-CN" altLang="en-US" dirty="0"/>
              <a:t>公元</a:t>
            </a:r>
            <a:r>
              <a:rPr lang="en-US" altLang="zh-CN" dirty="0"/>
              <a:t>66/67</a:t>
            </a:r>
            <a:r>
              <a:rPr lang="zh-CN" altLang="en-US" dirty="0"/>
              <a:t>年冬</a:t>
            </a:r>
          </a:p>
          <a:p>
            <a:r>
              <a:rPr lang="zh-CN" altLang="en-US" dirty="0"/>
              <a:t>保罗在特罗亚（提摩太后书</a:t>
            </a:r>
            <a:r>
              <a:rPr lang="en-US" altLang="zh-CN" dirty="0"/>
              <a:t>4:13</a:t>
            </a:r>
            <a:r>
              <a:rPr lang="zh-CN" altLang="en-US" dirty="0"/>
              <a:t>），马其顿和希腊</a:t>
            </a:r>
          </a:p>
          <a:p>
            <a:r>
              <a:rPr lang="zh-CN" altLang="en-US" dirty="0"/>
              <a:t>公元</a:t>
            </a:r>
            <a:r>
              <a:rPr lang="en-US" altLang="zh-CN" dirty="0"/>
              <a:t>67</a:t>
            </a:r>
            <a:r>
              <a:rPr lang="zh-CN" altLang="en-US" dirty="0"/>
              <a:t>年春</a:t>
            </a:r>
            <a:r>
              <a:rPr lang="en-US" altLang="zh-CN" dirty="0"/>
              <a:t>–</a:t>
            </a:r>
            <a:r>
              <a:rPr lang="zh-CN" altLang="en-US" dirty="0"/>
              <a:t>秋</a:t>
            </a:r>
          </a:p>
          <a:p>
            <a:br>
              <a:rPr lang="zh-CN" altLang="en-US" dirty="0"/>
            </a:br>
            <a:endParaRPr lang="zh-CN" altLang="en-US" dirty="0"/>
          </a:p>
          <a:p>
            <a:r>
              <a:rPr lang="zh-CN" altLang="en-US" b="1" dirty="0"/>
              <a:t>第二次罗马囚禁</a:t>
            </a:r>
            <a:endParaRPr lang="zh-CN" altLang="en-US" dirty="0"/>
          </a:p>
          <a:p>
            <a:r>
              <a:rPr lang="zh-CN" altLang="en-US" dirty="0"/>
              <a:t>公元</a:t>
            </a:r>
            <a:r>
              <a:rPr lang="en-US" altLang="zh-CN" dirty="0"/>
              <a:t>67</a:t>
            </a:r>
            <a:r>
              <a:rPr lang="zh-CN" altLang="en-US" dirty="0"/>
              <a:t>年秋</a:t>
            </a:r>
            <a:r>
              <a:rPr lang="en-US" altLang="zh-CN" dirty="0"/>
              <a:t>–68</a:t>
            </a:r>
            <a:r>
              <a:rPr lang="zh-CN" altLang="en-US" dirty="0"/>
              <a:t>年春</a:t>
            </a:r>
          </a:p>
          <a:p>
            <a:r>
              <a:rPr lang="zh-CN" altLang="en-US" dirty="0"/>
              <a:t>保罗被捕并带到罗马</a:t>
            </a:r>
          </a:p>
          <a:p>
            <a:r>
              <a:rPr lang="zh-CN" altLang="en-US" dirty="0"/>
              <a:t>公元</a:t>
            </a:r>
            <a:r>
              <a:rPr lang="en-US" altLang="zh-CN" dirty="0"/>
              <a:t>67</a:t>
            </a:r>
            <a:r>
              <a:rPr lang="zh-CN" altLang="en-US" dirty="0"/>
              <a:t>年秋</a:t>
            </a:r>
          </a:p>
          <a:p>
            <a:r>
              <a:rPr lang="en-US" altLang="zh-CN" dirty="0"/>
              <a:t>《</a:t>
            </a:r>
            <a:r>
              <a:rPr lang="zh-CN" altLang="en-US" dirty="0"/>
              <a:t>提摩太后书</a:t>
            </a:r>
            <a:r>
              <a:rPr lang="en-US" altLang="zh-CN" dirty="0"/>
              <a:t>》</a:t>
            </a:r>
            <a:r>
              <a:rPr lang="zh-CN" altLang="en-US" dirty="0"/>
              <a:t>从罗马写给在以弗所的提摩太</a:t>
            </a:r>
          </a:p>
          <a:p>
            <a:r>
              <a:rPr lang="zh-CN" altLang="en-US" dirty="0"/>
              <a:t>公元</a:t>
            </a:r>
            <a:r>
              <a:rPr lang="en-US" altLang="zh-CN" dirty="0"/>
              <a:t>67</a:t>
            </a:r>
            <a:r>
              <a:rPr lang="zh-CN" altLang="en-US" dirty="0"/>
              <a:t>年秋</a:t>
            </a:r>
          </a:p>
          <a:p>
            <a:r>
              <a:rPr lang="zh-CN" altLang="en-US" dirty="0"/>
              <a:t>保罗被斩首</a:t>
            </a:r>
          </a:p>
          <a:p>
            <a:r>
              <a:rPr lang="zh-CN" altLang="en-US" dirty="0"/>
              <a:t>公元</a:t>
            </a:r>
            <a:r>
              <a:rPr lang="en-US" altLang="zh-CN" dirty="0"/>
              <a:t>68</a:t>
            </a:r>
            <a:r>
              <a:rPr lang="zh-CN" altLang="en-US" dirty="0"/>
              <a:t>年春</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1998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那么，信徒们如何能在这样一个异教的地方活出基督徒的生命呢？</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7179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54599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F04DBAA-A736-458A-9915-EBEAB7106C1D}" type="slidenum">
              <a:rPr kumimoji="0" lang="zh-TW" altLang="en-GB"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rPr>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GB" altLang="zh-TW"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cs typeface="+mn-cs"/>
            </a:endParaRPr>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266332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52769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08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保罗向提多问候，真理引导我们在异教徒中活出敬虔（</a:t>
            </a:r>
            <a:r>
              <a:rPr lang="en-US" altLang="zh-CN" dirty="0"/>
              <a:t>1:1-4</a:t>
            </a:r>
            <a:r>
              <a:rPr lang="zh-CN" alt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0564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p>
          <a:p>
            <a:endParaRPr lang="en-US" b="0" i="0"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教会领袖的两个关键概念通过两个术语结合在一起。因为他们通常是教会中年龄最大、最成熟的成员，所以被称为</a:t>
            </a:r>
            <a:r>
              <a:rPr lang="en-US" altLang="zh-CN" b="1" dirty="0" err="1"/>
              <a:t>presbuteros</a:t>
            </a:r>
            <a:r>
              <a:rPr lang="zh-CN" altLang="en-US" dirty="0"/>
              <a:t>（长者）。同时，他们也被称为</a:t>
            </a:r>
            <a:r>
              <a:rPr lang="en-US" altLang="zh-CN" b="1" dirty="0" err="1"/>
              <a:t>episkopos</a:t>
            </a:r>
            <a:r>
              <a:rPr lang="zh-CN" altLang="en-US" dirty="0"/>
              <a:t>（监督），因为他们负责管理或指导教会的事务。</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55285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健全的教义能使谬误沉默。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173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596853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按照教义来规范生活。</a:t>
            </a:r>
          </a:p>
          <a:p>
            <a:endParaRPr lang="en-US" b="0" dirty="0"/>
          </a:p>
        </p:txBody>
      </p:sp>
    </p:spTree>
    <p:extLst>
      <p:ext uri="{BB962C8B-B14F-4D97-AF65-F5344CB8AC3E}">
        <p14:creationId xmlns:p14="http://schemas.microsoft.com/office/powerpoint/2010/main" val="3921502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use the text boxes and then drag them over.</a:t>
            </a:r>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25606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在教会充斥着如此多的异端时，我们如何才能坚定地站立在主的真道上？</a:t>
            </a:r>
          </a:p>
          <a:p>
            <a:endParaRPr lang="en-US" b="0" dirty="0"/>
          </a:p>
        </p:txBody>
      </p:sp>
    </p:spTree>
    <p:extLst>
      <p:ext uri="{BB962C8B-B14F-4D97-AF65-F5344CB8AC3E}">
        <p14:creationId xmlns:p14="http://schemas.microsoft.com/office/powerpoint/2010/main" val="90667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健全的教义能使谬误沉默。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189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按教义规范生命。</a:t>
            </a:r>
          </a:p>
          <a:p>
            <a:endParaRPr lang="en-US" b="0" dirty="0"/>
          </a:p>
        </p:txBody>
      </p:sp>
    </p:spTree>
    <p:extLst>
      <p:ext uri="{BB962C8B-B14F-4D97-AF65-F5344CB8AC3E}">
        <p14:creationId xmlns:p14="http://schemas.microsoft.com/office/powerpoint/2010/main" val="333679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为了补充近年来已经自杀的众多美国牧师的案例，大型教会牧师和心理健康倡导者贾里德</a:t>
            </a:r>
            <a:r>
              <a:rPr lang="en-US" altLang="zh-CN" dirty="0"/>
              <a:t>·</a:t>
            </a:r>
            <a:r>
              <a:rPr lang="zh-CN" altLang="en-US" dirty="0"/>
              <a:t>威尔逊于</a:t>
            </a:r>
            <a:r>
              <a:rPr lang="en-US" altLang="zh-CN" dirty="0"/>
              <a:t>2019</a:t>
            </a:r>
            <a:r>
              <a:rPr lang="zh-CN" altLang="en-US" dirty="0"/>
              <a:t>年</a:t>
            </a:r>
            <a:r>
              <a:rPr lang="en-US" altLang="zh-CN" dirty="0"/>
              <a:t>9</a:t>
            </a:r>
            <a:r>
              <a:rPr lang="zh-CN" altLang="en-US" dirty="0"/>
              <a:t>月</a:t>
            </a:r>
            <a:r>
              <a:rPr lang="en-US" altLang="zh-CN" dirty="0"/>
              <a:t>9</a:t>
            </a:r>
            <a:r>
              <a:rPr lang="zh-CN" altLang="en-US" dirty="0"/>
              <a:t>日（星期一）自杀。他在加利福尼亚州的丰收基督教团契服事，与著名的福音派领袖格雷格</a:t>
            </a:r>
            <a:r>
              <a:rPr lang="en-US" altLang="zh-CN" dirty="0"/>
              <a:t>·</a:t>
            </a:r>
            <a:r>
              <a:rPr lang="zh-CN" altLang="en-US" dirty="0"/>
              <a:t>劳里一起工作。</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Tree>
    <p:extLst>
      <p:ext uri="{BB962C8B-B14F-4D97-AF65-F5344CB8AC3E}">
        <p14:creationId xmlns:p14="http://schemas.microsoft.com/office/powerpoint/2010/main" val="2832325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r>
              <a:rPr lang="zh-CN" altLang="en-US" b="0" dirty="0">
                <a:effectLst/>
              </a:rPr>
              <a:t>永远不要拒绝做好事</a:t>
            </a:r>
            <a:endParaRPr lang="en-SG" b="0" dirty="0">
              <a:effectLst/>
            </a:endParaRPr>
          </a:p>
        </p:txBody>
      </p:sp>
    </p:spTree>
    <p:extLst>
      <p:ext uri="{BB962C8B-B14F-4D97-AF65-F5344CB8AC3E}">
        <p14:creationId xmlns:p14="http://schemas.microsoft.com/office/powerpoint/2010/main" val="1067405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b="0" dirty="0">
                <a:effectLst/>
              </a:rPr>
              <a:t>永远不要拒绝做好事</a:t>
            </a:r>
            <a:endParaRPr lang="en-SG" altLang="zh-CN" b="0" dirty="0">
              <a:effectLst/>
            </a:endParaRPr>
          </a:p>
          <a:p>
            <a:endParaRPr lang="en-SG" b="0" dirty="0">
              <a:effectLst/>
            </a:endParaRPr>
          </a:p>
        </p:txBody>
      </p:sp>
    </p:spTree>
    <p:extLst>
      <p:ext uri="{BB962C8B-B14F-4D97-AF65-F5344CB8AC3E}">
        <p14:creationId xmlns:p14="http://schemas.microsoft.com/office/powerpoint/2010/main" val="3005395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425536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919896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672589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225048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p:nvPr>
        </p:nvSpPr>
        <p:spPr/>
        <p:txBody>
          <a:bodyPr/>
          <a:lstStyle/>
          <a:p>
            <a:fld id="{5C74D818-E6B2-424D-B296-926CAA3E3903}" type="slidenum">
              <a:rPr lang="zh-TW" altLang="en-GB" smtClean="0"/>
              <a:pPr/>
              <a:t>77</a:t>
            </a:fld>
            <a:endParaRPr lang="en-GB" altLang="zh-TW"/>
          </a:p>
        </p:txBody>
      </p:sp>
    </p:spTree>
    <p:extLst>
      <p:ext uri="{BB962C8B-B14F-4D97-AF65-F5344CB8AC3E}">
        <p14:creationId xmlns:p14="http://schemas.microsoft.com/office/powerpoint/2010/main" val="41840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我们如何在众多异端侵扰教会的情况下忠于主？</a:t>
            </a:r>
          </a:p>
          <a:p>
            <a:endParaRPr lang="en-US" b="0" dirty="0"/>
          </a:p>
        </p:txBody>
      </p:sp>
    </p:spTree>
    <p:extLst>
      <p:ext uri="{BB962C8B-B14F-4D97-AF65-F5344CB8AC3E}">
        <p14:creationId xmlns:p14="http://schemas.microsoft.com/office/powerpoint/2010/main" val="3869963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健全的教义使谬误沉默。</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641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按教义规范生活。</a:t>
            </a:r>
          </a:p>
          <a:p>
            <a:endParaRPr lang="en-US" b="0" dirty="0"/>
          </a:p>
        </p:txBody>
      </p:sp>
    </p:spTree>
    <p:extLst>
      <p:ext uri="{BB962C8B-B14F-4D97-AF65-F5344CB8AC3E}">
        <p14:creationId xmlns:p14="http://schemas.microsoft.com/office/powerpoint/2010/main" val="391487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963778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永远不要逃避善行。</a:t>
            </a:r>
          </a:p>
          <a:p>
            <a:endParaRPr lang="en-SG" b="0" dirty="0">
              <a:effectLst/>
            </a:endParaRPr>
          </a:p>
        </p:txBody>
      </p:sp>
    </p:spTree>
    <p:extLst>
      <p:ext uri="{BB962C8B-B14F-4D97-AF65-F5344CB8AC3E}">
        <p14:creationId xmlns:p14="http://schemas.microsoft.com/office/powerpoint/2010/main" val="635179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5522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F0F5731-5535-4B40-B7F9-C9135489DC6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64710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a:cs typeface="Arial"/>
              </a:rPr>
              <a:t>What difference should this make in our lives?</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这对我们的生活应该带来怎样的不同？</a:t>
            </a:r>
          </a:p>
          <a:p>
            <a:endParaRPr lang="en-US" b="0" dirty="0">
              <a:latin typeface="Arial"/>
              <a:cs typeface="Arial"/>
            </a:endParaRPr>
          </a:p>
        </p:txBody>
      </p:sp>
    </p:spTree>
    <p:extLst>
      <p:ext uri="{BB962C8B-B14F-4D97-AF65-F5344CB8AC3E}">
        <p14:creationId xmlns:p14="http://schemas.microsoft.com/office/powerpoint/2010/main" val="210215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818349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175512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extLst>
      <p:ext uri="{BB962C8B-B14F-4D97-AF65-F5344CB8AC3E}">
        <p14:creationId xmlns:p14="http://schemas.microsoft.com/office/powerpoint/2010/main" val="3617888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455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人们不禁会想，基督教真的有效吗？当然，我们知道耶稣确实能改变生命，但看到那么多人在自己的生活中看不到这个现实，我感到很难过。那么问题出在哪里呢？威尔逊牧师陷入了错误的教义</a:t>
            </a:r>
            <a:r>
              <a:rPr lang="en-US" altLang="zh-CN" dirty="0"/>
              <a:t>——</a:t>
            </a:r>
            <a:r>
              <a:rPr lang="zh-CN" altLang="en-US" dirty="0"/>
              <a:t>一种谎言，认为如果他死了而不是活着，他和他的家人会过得更好。</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204593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354888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8784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2121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zh-CN" altLang="en-US" dirty="0"/>
              <a:t>简而言之，正如我的信息标题所示，“要声誉良好。”本杰明</a:t>
            </a:r>
            <a:r>
              <a:rPr lang="en-US" altLang="zh-CN" dirty="0"/>
              <a:t>·</a:t>
            </a:r>
            <a:r>
              <a:rPr lang="zh-CN" altLang="en-US" dirty="0"/>
              <a:t>富兰克林恰如其分地指出</a:t>
            </a:r>
            <a:r>
              <a:rPr lang="en-US" altLang="zh-CN" dirty="0"/>
              <a:t>……</a:t>
            </a:r>
          </a:p>
          <a:p>
            <a:endParaRPr lang="en-US" b="0" dirty="0">
              <a:cs typeface="ＭＳ Ｐゴシック" charset="0"/>
            </a:endParaRPr>
          </a:p>
        </p:txBody>
      </p:sp>
    </p:spTree>
    <p:extLst>
      <p:ext uri="{BB962C8B-B14F-4D97-AF65-F5344CB8AC3E}">
        <p14:creationId xmlns:p14="http://schemas.microsoft.com/office/powerpoint/2010/main" val="263100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424585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376790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116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2910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21983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4960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6172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4785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98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9257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2604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615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2208880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49374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8030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28572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1846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14842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66257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822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823507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83556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0583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1564D77-DD09-42C2-AA7A-D30EAD8E83F3}" type="slidenum">
              <a:rPr lang="zh-TW" altLang="en-GB"/>
              <a:pPr/>
              <a:t>‹#›</a:t>
            </a:fld>
            <a:endParaRPr lang="en-GB" altLang="zh-TW"/>
          </a:p>
        </p:txBody>
      </p:sp>
    </p:spTree>
    <p:extLst>
      <p:ext uri="{BB962C8B-B14F-4D97-AF65-F5344CB8AC3E}">
        <p14:creationId xmlns:p14="http://schemas.microsoft.com/office/powerpoint/2010/main" val="1218162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0972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1737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31561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73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295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6937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729175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6260959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382161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2090854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CC72465B-C3FD-4BF5-A004-A4364AD82487}" type="slidenum">
              <a:rPr lang="zh-TW" altLang="en-GB"/>
              <a:pPr/>
              <a:t>‹#›</a:t>
            </a:fld>
            <a:endParaRPr lang="en-GB" altLang="zh-TW"/>
          </a:p>
        </p:txBody>
      </p:sp>
    </p:spTree>
    <p:extLst>
      <p:ext uri="{BB962C8B-B14F-4D97-AF65-F5344CB8AC3E}">
        <p14:creationId xmlns:p14="http://schemas.microsoft.com/office/powerpoint/2010/main" val="1247635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594050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932848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9334470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20785077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12713340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2100231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18613356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275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77379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2574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4E7B9E76-DB04-474F-9F93-6D53CEE44B3D}" type="slidenum">
              <a:rPr lang="zh-TW" altLang="en-GB"/>
              <a:pPr/>
              <a:t>‹#›</a:t>
            </a:fld>
            <a:endParaRPr lang="en-GB" altLang="zh-TW"/>
          </a:p>
        </p:txBody>
      </p:sp>
    </p:spTree>
    <p:extLst>
      <p:ext uri="{BB962C8B-B14F-4D97-AF65-F5344CB8AC3E}">
        <p14:creationId xmlns:p14="http://schemas.microsoft.com/office/powerpoint/2010/main" val="2753088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2/24/25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214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2/24/25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0230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2/24/25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9167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2/24/25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0282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72249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2/24/25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4253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990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2/24/25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00855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47619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5652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265A4325-1847-4435-B35F-2AB33A3E5914}" type="slidenum">
              <a:rPr lang="zh-TW" altLang="en-GB"/>
              <a:pPr/>
              <a:t>‹#›</a:t>
            </a:fld>
            <a:endParaRPr lang="en-GB" altLang="zh-TW"/>
          </a:p>
        </p:txBody>
      </p:sp>
    </p:spTree>
    <p:extLst>
      <p:ext uri="{BB962C8B-B14F-4D97-AF65-F5344CB8AC3E}">
        <p14:creationId xmlns:p14="http://schemas.microsoft.com/office/powerpoint/2010/main" val="1002726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595336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317248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581767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707116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406876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264436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389016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89932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61638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85035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778F41D-6CDC-49DD-8756-757A7D6C5AFA}" type="slidenum">
              <a:rPr lang="zh-TW" altLang="en-GB"/>
              <a:pPr/>
              <a:t>‹#›</a:t>
            </a:fld>
            <a:endParaRPr lang="en-GB" altLang="zh-TW"/>
          </a:p>
        </p:txBody>
      </p:sp>
    </p:spTree>
    <p:extLst>
      <p:ext uri="{BB962C8B-B14F-4D97-AF65-F5344CB8AC3E}">
        <p14:creationId xmlns:p14="http://schemas.microsoft.com/office/powerpoint/2010/main" val="468590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67064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233626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66705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270039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4347163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984413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730581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5393076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6026239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974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68234848-0FA0-449F-8710-09BD8BD494AB}" type="slidenum">
              <a:rPr lang="zh-TW" altLang="en-GB"/>
              <a:pPr/>
              <a:t>‹#›</a:t>
            </a:fld>
            <a:endParaRPr lang="en-GB" altLang="zh-TW"/>
          </a:p>
        </p:txBody>
      </p:sp>
    </p:spTree>
    <p:extLst>
      <p:ext uri="{BB962C8B-B14F-4D97-AF65-F5344CB8AC3E}">
        <p14:creationId xmlns:p14="http://schemas.microsoft.com/office/powerpoint/2010/main" val="3987765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4415263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2/24/25</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978643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159470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0416719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2158810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4997708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2072690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6771062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4045008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779264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5C69B62-DF34-4B6E-91EB-684A25988EC6}" type="slidenum">
              <a:rPr lang="zh-TW" altLang="en-GB"/>
              <a:pPr/>
              <a:t>‹#›</a:t>
            </a:fld>
            <a:endParaRPr lang="en-GB" altLang="zh-TW"/>
          </a:p>
        </p:txBody>
      </p:sp>
    </p:spTree>
    <p:extLst>
      <p:ext uri="{BB962C8B-B14F-4D97-AF65-F5344CB8AC3E}">
        <p14:creationId xmlns:p14="http://schemas.microsoft.com/office/powerpoint/2010/main" val="1018315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2973978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8087291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1571461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3093951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8352044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2/24/25</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6732140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2/24/25</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15389598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2/24/25</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35406748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2/24/25</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25099795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2/24/25</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356208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247A5C7-290B-4A65-851D-B6FF0ADB7EDB}" type="slidenum">
              <a:rPr lang="zh-TW" altLang="en-GB"/>
              <a:pPr/>
              <a:t>‹#›</a:t>
            </a:fld>
            <a:endParaRPr lang="en-GB" altLang="zh-TW"/>
          </a:p>
        </p:txBody>
      </p:sp>
    </p:spTree>
    <p:extLst>
      <p:ext uri="{BB962C8B-B14F-4D97-AF65-F5344CB8AC3E}">
        <p14:creationId xmlns:p14="http://schemas.microsoft.com/office/powerpoint/2010/main" val="41291735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2/24/25</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2417903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2/24/25</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95940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2/24/25</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38780153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2/24/25</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4334593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2/24/25</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4491874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2/24/25</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7753523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9562615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8197510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985905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38828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215823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F18C17F-FB2F-4958-8E6D-39D04891DEA8}" type="slidenum">
              <a:rPr lang="zh-TW" altLang="en-GB"/>
              <a:pPr/>
              <a:t>‹#›</a:t>
            </a:fld>
            <a:endParaRPr lang="en-GB" altLang="zh-TW"/>
          </a:p>
        </p:txBody>
      </p:sp>
    </p:spTree>
    <p:extLst>
      <p:ext uri="{BB962C8B-B14F-4D97-AF65-F5344CB8AC3E}">
        <p14:creationId xmlns:p14="http://schemas.microsoft.com/office/powerpoint/2010/main" val="2244981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9301145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993840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0731497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8027214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861506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7829619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728973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2099088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6434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A81E4D69-34C9-4ADE-B17F-D04DCC46FD43}" type="slidenum">
              <a:rPr lang="zh-TW" altLang="en-GB"/>
              <a:pPr/>
              <a:t>‹#›</a:t>
            </a:fld>
            <a:endParaRPr lang="en-GB" altLang="zh-TW"/>
          </a:p>
        </p:txBody>
      </p:sp>
    </p:spTree>
    <p:extLst>
      <p:ext uri="{BB962C8B-B14F-4D97-AF65-F5344CB8AC3E}">
        <p14:creationId xmlns:p14="http://schemas.microsoft.com/office/powerpoint/2010/main" val="3946726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685800"/>
            <a:ext cx="2170113"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6359525" cy="5440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FC110096-EFF7-4787-8A89-8456ABB65EAE}" type="slidenum">
              <a:rPr lang="zh-TW" altLang="en-GB"/>
              <a:pPr/>
              <a:t>‹#›</a:t>
            </a:fld>
            <a:endParaRPr lang="en-GB" altLang="zh-TW"/>
          </a:p>
        </p:txBody>
      </p:sp>
    </p:spTree>
    <p:extLst>
      <p:ext uri="{BB962C8B-B14F-4D97-AF65-F5344CB8AC3E}">
        <p14:creationId xmlns:p14="http://schemas.microsoft.com/office/powerpoint/2010/main" val="1254423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8EFBBEE1-E48C-4D30-A107-5BCE2325DA65}" type="slidenum">
              <a:rPr lang="zh-TW" altLang="en-GB"/>
              <a:pPr/>
              <a:t>‹#›</a:t>
            </a:fld>
            <a:endParaRPr lang="en-GB" altLang="zh-TW"/>
          </a:p>
        </p:txBody>
      </p:sp>
    </p:spTree>
    <p:extLst>
      <p:ext uri="{BB962C8B-B14F-4D97-AF65-F5344CB8AC3E}">
        <p14:creationId xmlns:p14="http://schemas.microsoft.com/office/powerpoint/2010/main" val="895161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0C9E274A-BEC0-4928-8E38-0FF26EECE604}" type="slidenum">
              <a:rPr lang="zh-TW" altLang="en-GB"/>
              <a:pPr/>
              <a:t>‹#›</a:t>
            </a:fld>
            <a:endParaRPr lang="en-GB" altLang="zh-TW"/>
          </a:p>
        </p:txBody>
      </p:sp>
    </p:spTree>
    <p:extLst>
      <p:ext uri="{BB962C8B-B14F-4D97-AF65-F5344CB8AC3E}">
        <p14:creationId xmlns:p14="http://schemas.microsoft.com/office/powerpoint/2010/main" val="3768144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F0045696-31A2-4304-A11E-FA5A008BF633}" type="slidenum">
              <a:rPr lang="zh-TW" altLang="en-GB"/>
              <a:pPr/>
              <a:t>‹#›</a:t>
            </a:fld>
            <a:endParaRPr lang="en-GB" altLang="zh-TW"/>
          </a:p>
        </p:txBody>
      </p:sp>
    </p:spTree>
    <p:extLst>
      <p:ext uri="{BB962C8B-B14F-4D97-AF65-F5344CB8AC3E}">
        <p14:creationId xmlns:p14="http://schemas.microsoft.com/office/powerpoint/2010/main" val="2675834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F51A519B-98A3-4E1D-A655-D007B303D10C}" type="slidenum">
              <a:rPr lang="zh-TW" altLang="en-GB"/>
              <a:pPr/>
              <a:t>‹#›</a:t>
            </a:fld>
            <a:endParaRPr lang="en-GB" altLang="zh-TW"/>
          </a:p>
        </p:txBody>
      </p:sp>
    </p:spTree>
    <p:extLst>
      <p:ext uri="{BB962C8B-B14F-4D97-AF65-F5344CB8AC3E}">
        <p14:creationId xmlns:p14="http://schemas.microsoft.com/office/powerpoint/2010/main" val="2654201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2"/>
          <p:cNvSpPr>
            <a:spLocks noGrp="1" noChangeArrowheads="1"/>
          </p:cNvSpPr>
          <p:nvPr>
            <p:ph type="dt" idx="10"/>
          </p:nvPr>
        </p:nvSpPr>
        <p:spPr>
          <a:ln/>
        </p:spPr>
        <p:txBody>
          <a:bodyPr/>
          <a:lstStyle>
            <a:lvl1pPr>
              <a:defRPr/>
            </a:lvl1pPr>
          </a:lstStyle>
          <a:p>
            <a:endParaRPr lang="en-GB" altLang="zh-TW"/>
          </a:p>
        </p:txBody>
      </p:sp>
      <p:sp>
        <p:nvSpPr>
          <p:cNvPr id="8" name="Rectangle 43"/>
          <p:cNvSpPr>
            <a:spLocks noGrp="1" noChangeArrowheads="1"/>
          </p:cNvSpPr>
          <p:nvPr>
            <p:ph type="ftr" idx="11"/>
          </p:nvPr>
        </p:nvSpPr>
        <p:spPr>
          <a:ln/>
        </p:spPr>
        <p:txBody>
          <a:bodyPr/>
          <a:lstStyle>
            <a:lvl1pPr>
              <a:defRPr/>
            </a:lvl1pPr>
          </a:lstStyle>
          <a:p>
            <a:endParaRPr lang="en-GB" altLang="zh-TW"/>
          </a:p>
        </p:txBody>
      </p:sp>
      <p:sp>
        <p:nvSpPr>
          <p:cNvPr id="9" name="Rectangle 44"/>
          <p:cNvSpPr>
            <a:spLocks noGrp="1" noChangeArrowheads="1"/>
          </p:cNvSpPr>
          <p:nvPr>
            <p:ph type="sldNum" idx="12"/>
          </p:nvPr>
        </p:nvSpPr>
        <p:spPr>
          <a:ln/>
        </p:spPr>
        <p:txBody>
          <a:bodyPr/>
          <a:lstStyle>
            <a:lvl1pPr>
              <a:defRPr/>
            </a:lvl1pPr>
          </a:lstStyle>
          <a:p>
            <a:fld id="{4D8ED56A-B39C-44D2-A334-189573014E36}" type="slidenum">
              <a:rPr lang="zh-TW" altLang="en-GB"/>
              <a:pPr/>
              <a:t>‹#›</a:t>
            </a:fld>
            <a:endParaRPr lang="en-GB" altLang="zh-TW"/>
          </a:p>
        </p:txBody>
      </p:sp>
    </p:spTree>
    <p:extLst>
      <p:ext uri="{BB962C8B-B14F-4D97-AF65-F5344CB8AC3E}">
        <p14:creationId xmlns:p14="http://schemas.microsoft.com/office/powerpoint/2010/main" val="388515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2"/>
          <p:cNvSpPr>
            <a:spLocks noGrp="1" noChangeArrowheads="1"/>
          </p:cNvSpPr>
          <p:nvPr>
            <p:ph type="dt" idx="10"/>
          </p:nvPr>
        </p:nvSpPr>
        <p:spPr>
          <a:ln/>
        </p:spPr>
        <p:txBody>
          <a:bodyPr/>
          <a:lstStyle>
            <a:lvl1pPr>
              <a:defRPr/>
            </a:lvl1pPr>
          </a:lstStyle>
          <a:p>
            <a:endParaRPr lang="en-GB" altLang="zh-TW"/>
          </a:p>
        </p:txBody>
      </p:sp>
      <p:sp>
        <p:nvSpPr>
          <p:cNvPr id="4" name="Rectangle 43"/>
          <p:cNvSpPr>
            <a:spLocks noGrp="1" noChangeArrowheads="1"/>
          </p:cNvSpPr>
          <p:nvPr>
            <p:ph type="ftr" idx="11"/>
          </p:nvPr>
        </p:nvSpPr>
        <p:spPr>
          <a:ln/>
        </p:spPr>
        <p:txBody>
          <a:bodyPr/>
          <a:lstStyle>
            <a:lvl1pPr>
              <a:defRPr/>
            </a:lvl1pPr>
          </a:lstStyle>
          <a:p>
            <a:endParaRPr lang="en-GB" altLang="zh-TW"/>
          </a:p>
        </p:txBody>
      </p:sp>
      <p:sp>
        <p:nvSpPr>
          <p:cNvPr id="5" name="Rectangle 44"/>
          <p:cNvSpPr>
            <a:spLocks noGrp="1" noChangeArrowheads="1"/>
          </p:cNvSpPr>
          <p:nvPr>
            <p:ph type="sldNum" idx="12"/>
          </p:nvPr>
        </p:nvSpPr>
        <p:spPr>
          <a:ln/>
        </p:spPr>
        <p:txBody>
          <a:bodyPr/>
          <a:lstStyle>
            <a:lvl1pPr>
              <a:defRPr/>
            </a:lvl1pPr>
          </a:lstStyle>
          <a:p>
            <a:fld id="{BB659A82-2A29-46D7-A591-8EC334E2C365}" type="slidenum">
              <a:rPr lang="zh-TW" altLang="en-GB"/>
              <a:pPr/>
              <a:t>‹#›</a:t>
            </a:fld>
            <a:endParaRPr lang="en-GB" altLang="zh-TW"/>
          </a:p>
        </p:txBody>
      </p:sp>
    </p:spTree>
    <p:extLst>
      <p:ext uri="{BB962C8B-B14F-4D97-AF65-F5344CB8AC3E}">
        <p14:creationId xmlns:p14="http://schemas.microsoft.com/office/powerpoint/2010/main" val="2411295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endParaRPr lang="en-GB" altLang="zh-TW"/>
          </a:p>
        </p:txBody>
      </p:sp>
      <p:sp>
        <p:nvSpPr>
          <p:cNvPr id="3" name="Rectangle 43"/>
          <p:cNvSpPr>
            <a:spLocks noGrp="1" noChangeArrowheads="1"/>
          </p:cNvSpPr>
          <p:nvPr>
            <p:ph type="ftr" idx="11"/>
          </p:nvPr>
        </p:nvSpPr>
        <p:spPr>
          <a:ln/>
        </p:spPr>
        <p:txBody>
          <a:bodyPr/>
          <a:lstStyle>
            <a:lvl1pPr>
              <a:defRPr/>
            </a:lvl1pPr>
          </a:lstStyle>
          <a:p>
            <a:endParaRPr lang="en-GB" altLang="zh-TW"/>
          </a:p>
        </p:txBody>
      </p:sp>
      <p:sp>
        <p:nvSpPr>
          <p:cNvPr id="4" name="Rectangle 44"/>
          <p:cNvSpPr>
            <a:spLocks noGrp="1" noChangeArrowheads="1"/>
          </p:cNvSpPr>
          <p:nvPr>
            <p:ph type="sldNum" idx="12"/>
          </p:nvPr>
        </p:nvSpPr>
        <p:spPr>
          <a:ln/>
        </p:spPr>
        <p:txBody>
          <a:bodyPr/>
          <a:lstStyle>
            <a:lvl1pPr>
              <a:defRPr/>
            </a:lvl1pPr>
          </a:lstStyle>
          <a:p>
            <a:fld id="{B57845C0-2F79-4E84-8BB6-862E41E271F8}" type="slidenum">
              <a:rPr lang="zh-TW" altLang="en-GB"/>
              <a:pPr/>
              <a:t>‹#›</a:t>
            </a:fld>
            <a:endParaRPr lang="en-GB" altLang="zh-TW"/>
          </a:p>
        </p:txBody>
      </p:sp>
    </p:spTree>
    <p:extLst>
      <p:ext uri="{BB962C8B-B14F-4D97-AF65-F5344CB8AC3E}">
        <p14:creationId xmlns:p14="http://schemas.microsoft.com/office/powerpoint/2010/main" val="190967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228057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20C17E8-BE4A-458A-892B-F63A10153F00}" type="slidenum">
              <a:rPr lang="zh-TW" altLang="en-GB"/>
              <a:pPr/>
              <a:t>‹#›</a:t>
            </a:fld>
            <a:endParaRPr lang="en-GB" altLang="zh-TW"/>
          </a:p>
        </p:txBody>
      </p:sp>
    </p:spTree>
    <p:extLst>
      <p:ext uri="{BB962C8B-B14F-4D97-AF65-F5344CB8AC3E}">
        <p14:creationId xmlns:p14="http://schemas.microsoft.com/office/powerpoint/2010/main" val="2228538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738D2F4-7723-4685-ADA2-121828AF35C4}" type="slidenum">
              <a:rPr lang="zh-TW" altLang="en-GB"/>
              <a:pPr/>
              <a:t>‹#›</a:t>
            </a:fld>
            <a:endParaRPr lang="en-GB" altLang="zh-TW"/>
          </a:p>
        </p:txBody>
      </p:sp>
    </p:spTree>
    <p:extLst>
      <p:ext uri="{BB962C8B-B14F-4D97-AF65-F5344CB8AC3E}">
        <p14:creationId xmlns:p14="http://schemas.microsoft.com/office/powerpoint/2010/main" val="3428175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9FA76C69-0F1F-473A-BCC7-CCAEEC9F4129}" type="slidenum">
              <a:rPr lang="zh-TW" altLang="en-GB"/>
              <a:pPr/>
              <a:t>‹#›</a:t>
            </a:fld>
            <a:endParaRPr lang="en-GB" altLang="zh-TW"/>
          </a:p>
        </p:txBody>
      </p:sp>
    </p:spTree>
    <p:extLst>
      <p:ext uri="{BB962C8B-B14F-4D97-AF65-F5344CB8AC3E}">
        <p14:creationId xmlns:p14="http://schemas.microsoft.com/office/powerpoint/2010/main" val="1627012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E2D10410-09B5-4B5A-9C39-CB9712DDB278}" type="slidenum">
              <a:rPr lang="zh-TW" altLang="en-GB"/>
              <a:pPr/>
              <a:t>‹#›</a:t>
            </a:fld>
            <a:endParaRPr lang="en-GB" altLang="zh-TW"/>
          </a:p>
        </p:txBody>
      </p:sp>
    </p:spTree>
    <p:extLst>
      <p:ext uri="{BB962C8B-B14F-4D97-AF65-F5344CB8AC3E}">
        <p14:creationId xmlns:p14="http://schemas.microsoft.com/office/powerpoint/2010/main" val="724325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A0C21B0D-A7A5-4D92-A421-F1EC4CFEBE2C}" type="slidenum">
              <a:rPr lang="zh-TW" altLang="en-GB"/>
              <a:pPr/>
              <a:t>‹#›</a:t>
            </a:fld>
            <a:endParaRPr lang="en-GB" altLang="zh-TW"/>
          </a:p>
        </p:txBody>
      </p:sp>
    </p:spTree>
    <p:extLst>
      <p:ext uri="{BB962C8B-B14F-4D97-AF65-F5344CB8AC3E}">
        <p14:creationId xmlns:p14="http://schemas.microsoft.com/office/powerpoint/2010/main" val="2117934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E0F50941-7421-4657-9B75-B723D8E45DB4}" type="slidenum">
              <a:rPr lang="zh-TW" altLang="en-GB"/>
              <a:pPr/>
              <a:t>‹#›</a:t>
            </a:fld>
            <a:endParaRPr lang="en-GB" altLang="zh-TW"/>
          </a:p>
        </p:txBody>
      </p:sp>
    </p:spTree>
    <p:extLst>
      <p:ext uri="{BB962C8B-B14F-4D97-AF65-F5344CB8AC3E}">
        <p14:creationId xmlns:p14="http://schemas.microsoft.com/office/powerpoint/2010/main" val="187371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92DA00-20A6-4365-B20C-1949056B642D}" type="slidenum">
              <a:rPr lang="zh-TW" altLang="en-GB"/>
              <a:pPr/>
              <a:t>‹#›</a:t>
            </a:fld>
            <a:endParaRPr lang="en-GB" altLang="zh-TW"/>
          </a:p>
        </p:txBody>
      </p:sp>
    </p:spTree>
    <p:extLst>
      <p:ext uri="{BB962C8B-B14F-4D97-AF65-F5344CB8AC3E}">
        <p14:creationId xmlns:p14="http://schemas.microsoft.com/office/powerpoint/2010/main" val="926610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526D4FFD-5F63-47C5-B5DF-62E26B992726}" type="slidenum">
              <a:rPr lang="zh-TW" altLang="en-GB"/>
              <a:pPr/>
              <a:t>‹#›</a:t>
            </a:fld>
            <a:endParaRPr lang="en-GB" altLang="zh-TW"/>
          </a:p>
        </p:txBody>
      </p:sp>
    </p:spTree>
    <p:extLst>
      <p:ext uri="{BB962C8B-B14F-4D97-AF65-F5344CB8AC3E}">
        <p14:creationId xmlns:p14="http://schemas.microsoft.com/office/powerpoint/2010/main" val="579771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idx="10"/>
          </p:nvPr>
        </p:nvSpPr>
        <p:spPr>
          <a:ln/>
        </p:spPr>
        <p:txBody>
          <a:bodyPr/>
          <a:lstStyle>
            <a:lvl1pPr>
              <a:defRPr/>
            </a:lvl1pPr>
          </a:lstStyle>
          <a:p>
            <a:endParaRPr lang="en-GB" altLang="zh-TW"/>
          </a:p>
        </p:txBody>
      </p:sp>
      <p:sp>
        <p:nvSpPr>
          <p:cNvPr id="8" name="Rectangle 7"/>
          <p:cNvSpPr>
            <a:spLocks noGrp="1" noChangeArrowheads="1"/>
          </p:cNvSpPr>
          <p:nvPr>
            <p:ph type="ftr" idx="11"/>
          </p:nvPr>
        </p:nvSpPr>
        <p:spPr>
          <a:ln/>
        </p:spPr>
        <p:txBody>
          <a:bodyPr/>
          <a:lstStyle>
            <a:lvl1pPr>
              <a:defRPr/>
            </a:lvl1pPr>
          </a:lstStyle>
          <a:p>
            <a:endParaRPr lang="en-GB" altLang="zh-TW"/>
          </a:p>
        </p:txBody>
      </p:sp>
      <p:sp>
        <p:nvSpPr>
          <p:cNvPr id="9" name="Rectangle 8"/>
          <p:cNvSpPr>
            <a:spLocks noGrp="1" noChangeArrowheads="1"/>
          </p:cNvSpPr>
          <p:nvPr>
            <p:ph type="sldNum" idx="12"/>
          </p:nvPr>
        </p:nvSpPr>
        <p:spPr>
          <a:ln/>
        </p:spPr>
        <p:txBody>
          <a:bodyPr/>
          <a:lstStyle>
            <a:lvl1pPr>
              <a:defRPr/>
            </a:lvl1pPr>
          </a:lstStyle>
          <a:p>
            <a:fld id="{CE455AD3-1092-431D-B2B2-CEBF572AF62F}" type="slidenum">
              <a:rPr lang="zh-TW" altLang="en-GB"/>
              <a:pPr/>
              <a:t>‹#›</a:t>
            </a:fld>
            <a:endParaRPr lang="en-GB" altLang="zh-TW"/>
          </a:p>
        </p:txBody>
      </p:sp>
    </p:spTree>
    <p:extLst>
      <p:ext uri="{BB962C8B-B14F-4D97-AF65-F5344CB8AC3E}">
        <p14:creationId xmlns:p14="http://schemas.microsoft.com/office/powerpoint/2010/main" val="663003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idx="10"/>
          </p:nvPr>
        </p:nvSpPr>
        <p:spPr>
          <a:ln/>
        </p:spPr>
        <p:txBody>
          <a:bodyPr/>
          <a:lstStyle>
            <a:lvl1pPr>
              <a:defRPr/>
            </a:lvl1pPr>
          </a:lstStyle>
          <a:p>
            <a:endParaRPr lang="en-GB" altLang="zh-TW"/>
          </a:p>
        </p:txBody>
      </p:sp>
      <p:sp>
        <p:nvSpPr>
          <p:cNvPr id="4" name="Rectangle 7"/>
          <p:cNvSpPr>
            <a:spLocks noGrp="1" noChangeArrowheads="1"/>
          </p:cNvSpPr>
          <p:nvPr>
            <p:ph type="ftr" idx="11"/>
          </p:nvPr>
        </p:nvSpPr>
        <p:spPr>
          <a:ln/>
        </p:spPr>
        <p:txBody>
          <a:bodyPr/>
          <a:lstStyle>
            <a:lvl1pPr>
              <a:defRPr/>
            </a:lvl1pPr>
          </a:lstStyle>
          <a:p>
            <a:endParaRPr lang="en-GB" altLang="zh-TW"/>
          </a:p>
        </p:txBody>
      </p:sp>
      <p:sp>
        <p:nvSpPr>
          <p:cNvPr id="5" name="Rectangle 8"/>
          <p:cNvSpPr>
            <a:spLocks noGrp="1" noChangeArrowheads="1"/>
          </p:cNvSpPr>
          <p:nvPr>
            <p:ph type="sldNum" idx="12"/>
          </p:nvPr>
        </p:nvSpPr>
        <p:spPr>
          <a:ln/>
        </p:spPr>
        <p:txBody>
          <a:bodyPr/>
          <a:lstStyle>
            <a:lvl1pPr>
              <a:defRPr/>
            </a:lvl1pPr>
          </a:lstStyle>
          <a:p>
            <a:fld id="{85B1EE2A-674F-4C45-A00A-54F6E96F2C55}" type="slidenum">
              <a:rPr lang="zh-TW" altLang="en-GB"/>
              <a:pPr/>
              <a:t>‹#›</a:t>
            </a:fld>
            <a:endParaRPr lang="en-GB" altLang="zh-TW"/>
          </a:p>
        </p:txBody>
      </p:sp>
    </p:spTree>
    <p:extLst>
      <p:ext uri="{BB962C8B-B14F-4D97-AF65-F5344CB8AC3E}">
        <p14:creationId xmlns:p14="http://schemas.microsoft.com/office/powerpoint/2010/main" val="278198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3502991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endParaRPr lang="en-GB" altLang="zh-TW"/>
          </a:p>
        </p:txBody>
      </p:sp>
      <p:sp>
        <p:nvSpPr>
          <p:cNvPr id="3" name="Rectangle 7"/>
          <p:cNvSpPr>
            <a:spLocks noGrp="1" noChangeArrowheads="1"/>
          </p:cNvSpPr>
          <p:nvPr>
            <p:ph type="ftr" idx="11"/>
          </p:nvPr>
        </p:nvSpPr>
        <p:spPr>
          <a:ln/>
        </p:spPr>
        <p:txBody>
          <a:bodyPr/>
          <a:lstStyle>
            <a:lvl1pPr>
              <a:defRPr/>
            </a:lvl1pPr>
          </a:lstStyle>
          <a:p>
            <a:endParaRPr lang="en-GB" altLang="zh-TW"/>
          </a:p>
        </p:txBody>
      </p:sp>
      <p:sp>
        <p:nvSpPr>
          <p:cNvPr id="4" name="Rectangle 8"/>
          <p:cNvSpPr>
            <a:spLocks noGrp="1" noChangeArrowheads="1"/>
          </p:cNvSpPr>
          <p:nvPr>
            <p:ph type="sldNum" idx="12"/>
          </p:nvPr>
        </p:nvSpPr>
        <p:spPr>
          <a:ln/>
        </p:spPr>
        <p:txBody>
          <a:bodyPr/>
          <a:lstStyle>
            <a:lvl1pPr>
              <a:defRPr/>
            </a:lvl1pPr>
          </a:lstStyle>
          <a:p>
            <a:fld id="{FD0BB117-916E-425C-B218-29A5E03B84D4}" type="slidenum">
              <a:rPr lang="zh-TW" altLang="en-GB"/>
              <a:pPr/>
              <a:t>‹#›</a:t>
            </a:fld>
            <a:endParaRPr lang="en-GB" altLang="zh-TW"/>
          </a:p>
        </p:txBody>
      </p:sp>
    </p:spTree>
    <p:extLst>
      <p:ext uri="{BB962C8B-B14F-4D97-AF65-F5344CB8AC3E}">
        <p14:creationId xmlns:p14="http://schemas.microsoft.com/office/powerpoint/2010/main" val="7548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7364CDDB-C397-4D6D-8358-77D64C168557}" type="slidenum">
              <a:rPr lang="zh-TW" altLang="en-GB"/>
              <a:pPr/>
              <a:t>‹#›</a:t>
            </a:fld>
            <a:endParaRPr lang="en-GB" altLang="zh-TW"/>
          </a:p>
        </p:txBody>
      </p:sp>
    </p:spTree>
    <p:extLst>
      <p:ext uri="{BB962C8B-B14F-4D97-AF65-F5344CB8AC3E}">
        <p14:creationId xmlns:p14="http://schemas.microsoft.com/office/powerpoint/2010/main" val="3329153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3FB24876-668E-4830-9934-715516DDFB49}" type="slidenum">
              <a:rPr lang="zh-TW" altLang="en-GB"/>
              <a:pPr/>
              <a:t>‹#›</a:t>
            </a:fld>
            <a:endParaRPr lang="en-GB" altLang="zh-TW"/>
          </a:p>
        </p:txBody>
      </p:sp>
    </p:spTree>
    <p:extLst>
      <p:ext uri="{BB962C8B-B14F-4D97-AF65-F5344CB8AC3E}">
        <p14:creationId xmlns:p14="http://schemas.microsoft.com/office/powerpoint/2010/main" val="2065606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8FAD66D-B7D3-48F9-B7AF-23005EFB14B7}" type="slidenum">
              <a:rPr lang="zh-TW" altLang="en-GB"/>
              <a:pPr/>
              <a:t>‹#›</a:t>
            </a:fld>
            <a:endParaRPr lang="en-GB" altLang="zh-TW"/>
          </a:p>
        </p:txBody>
      </p:sp>
    </p:spTree>
    <p:extLst>
      <p:ext uri="{BB962C8B-B14F-4D97-AF65-F5344CB8AC3E}">
        <p14:creationId xmlns:p14="http://schemas.microsoft.com/office/powerpoint/2010/main" val="1356933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425575"/>
            <a:ext cx="2062162" cy="4700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425575"/>
            <a:ext cx="6034088" cy="47005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158B06-59E1-4E46-BBE4-4DD2268CEABC}" type="slidenum">
              <a:rPr lang="zh-TW" altLang="en-GB"/>
              <a:pPr/>
              <a:t>‹#›</a:t>
            </a:fld>
            <a:endParaRPr lang="en-GB" altLang="zh-TW"/>
          </a:p>
        </p:txBody>
      </p:sp>
    </p:spTree>
    <p:extLst>
      <p:ext uri="{BB962C8B-B14F-4D97-AF65-F5344CB8AC3E}">
        <p14:creationId xmlns:p14="http://schemas.microsoft.com/office/powerpoint/2010/main" val="1932721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835961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79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136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266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71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172948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95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102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66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14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311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523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2/24/25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2450232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2/24/25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813178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2/24/25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1212592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2/24/25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61283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411848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2/24/25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3313281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2/24/25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3892617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2/24/25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1942382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2/24/25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607222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2/24/25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246395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2/24/25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66914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2/24/25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694068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822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4527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522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07802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2426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023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3513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8272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592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122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655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43328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9557540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69149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3092763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141271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9154937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291325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3968268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1310931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162601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2919946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078973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263458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92756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6947356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3819257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4735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014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898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3609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231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8131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2831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00384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498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7.jp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fld id="{9920945E-9102-4FB7-8CC0-34C04103C439}" type="slidenum">
              <a:rPr lang="zh-TW" altLang="en-GB"/>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lnSpc>
                <a:spcPct val="100000"/>
              </a:lnSpc>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lnSpc>
                <a:spcPct val="100000"/>
              </a:lnSpc>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lnSpc>
                <a:spcPct val="100000"/>
              </a:lnSpc>
              <a:buClrTx/>
              <a:buSzTx/>
              <a:buFontTx/>
              <a:buNone/>
            </a:pPr>
            <a:fld id="{B9D20AD3-D622-EC41-AF78-52EA093B16AC}" type="slidenum">
              <a:rPr lang="en-US">
                <a:solidFill>
                  <a:srgbClr val="000000"/>
                </a:solidFill>
                <a:latin typeface="Arial" charset="0"/>
              </a:rPr>
              <a:pPr defTabSz="914400">
                <a:lnSpc>
                  <a:spcPct val="100000"/>
                </a:lnSpc>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13584858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6140776"/>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431187230"/>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fld id="{9920945E-9102-4FB7-8CC0-34C04103C439}" type="slidenum">
              <a:rPr lang="zh-TW" altLang="en-GB"/>
              <a:pPr defTabSz="449263" fontAlgn="base">
                <a:spcAft>
                  <a:spcPct val="0"/>
                </a:spcAft>
                <a:buClr>
                  <a:srgbClr val="000000"/>
                </a:buClr>
                <a:buSzPct val="100000"/>
                <a:buFont typeface="Times New Roman" pitchFamily="18" charset="0"/>
                <a:buNone/>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244303672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2/24/25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1636625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79867887"/>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2/24/25</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008934770"/>
      </p:ext>
    </p:extLst>
  </p:cSld>
  <p:clrMap bg1="dk1" tx1="lt1" bg2="dk2"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63782400"/>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2/24/25</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3547749670"/>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739450632"/>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81400" y="685800"/>
            <a:ext cx="5557838" cy="334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endParaRPr lang="en-GB" altLang="zh-TW"/>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buClr>
                <a:srgbClr val="EAEAEA"/>
              </a:buClr>
              <a:tabLst>
                <a:tab pos="723900" algn="l"/>
                <a:tab pos="1447800" algn="l"/>
                <a:tab pos="2171700" algn="l"/>
              </a:tabLst>
              <a:defRPr sz="1400">
                <a:solidFill>
                  <a:srgbClr val="EAEAEA"/>
                </a:solidFill>
                <a:ea typeface="新細明體" charset="-120"/>
              </a:defRPr>
            </a:lvl1pPr>
          </a:lstStyle>
          <a:p>
            <a:endParaRPr lang="en-GB" altLang="zh-TW"/>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fld id="{4FCA27BC-2EE0-4F63-A6BF-2C76B973198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099"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0"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1"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2"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3"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4"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5"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6"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7"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8"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9"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0"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1"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2"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3"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4"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5"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6"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7"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8"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9"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0"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1"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2"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3"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4"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5"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6"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7"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8"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9"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0"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1"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2"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3"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4135"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6"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4137" name="Rectangle 41"/>
          <p:cNvSpPr>
            <a:spLocks noGrp="1" noChangeArrowheads="1"/>
          </p:cNvSpPr>
          <p:nvPr>
            <p:ph type="title"/>
          </p:nvPr>
        </p:nvSpPr>
        <p:spPr bwMode="auto">
          <a:xfrm>
            <a:off x="457200" y="1600200"/>
            <a:ext cx="8226425"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4138" name="Rectangle 42"/>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39" name="Rectangle 4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40" name="Rectangle 44"/>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0049ACF0-31C6-4C46-AE6D-D27CBEA80120}"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0"/>
            <a:ext cx="4572000" cy="6858000"/>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6" name="AutoShape 2"/>
          <p:cNvSpPr>
            <a:spLocks noChangeArrowheads="1"/>
          </p:cNvSpPr>
          <p:nvPr/>
        </p:nvSpPr>
        <p:spPr bwMode="auto">
          <a:xfrm>
            <a:off x="685800" y="990600"/>
            <a:ext cx="5181600" cy="19050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6148" name="Group 3"/>
          <p:cNvGrpSpPr>
            <a:grpSpLocks/>
          </p:cNvGrpSpPr>
          <p:nvPr/>
        </p:nvGrpSpPr>
        <p:grpSpPr bwMode="auto">
          <a:xfrm>
            <a:off x="3632200" y="4889500"/>
            <a:ext cx="4873625" cy="315913"/>
            <a:chOff x="2288" y="3080"/>
            <a:chExt cx="3070" cy="199"/>
          </a:xfrm>
        </p:grpSpPr>
        <p:sp>
          <p:nvSpPr>
            <p:cNvPr id="2" name="AutoShape 4"/>
            <p:cNvSpPr>
              <a:spLocks noChangeArrowheads="1"/>
            </p:cNvSpPr>
            <p:nvPr/>
          </p:nvSpPr>
          <p:spPr bwMode="auto">
            <a:xfrm flipH="1">
              <a:off x="2288" y="3080"/>
              <a:ext cx="2913"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9" name="AutoShape 5"/>
            <p:cNvSpPr>
              <a:spLocks noChangeArrowheads="1"/>
            </p:cNvSpPr>
            <p:nvPr/>
          </p:nvSpPr>
          <p:spPr bwMode="auto">
            <a:xfrm>
              <a:off x="5195" y="3080"/>
              <a:ext cx="164"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6150" name="Rectangle 6"/>
          <p:cNvSpPr>
            <a:spLocks noGrp="1" noChangeArrowheads="1"/>
          </p:cNvSpPr>
          <p:nvPr>
            <p:ph type="dt"/>
          </p:nvPr>
        </p:nvSpPr>
        <p:spPr bwMode="auto">
          <a:xfrm>
            <a:off x="26670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400">
                <a:solidFill>
                  <a:srgbClr val="FFFFFF"/>
                </a:solidFill>
                <a:latin typeface="Arial" pitchFamily="34" charset="0"/>
                <a:ea typeface="新細明體" charset="-120"/>
              </a:defRPr>
            </a:lvl1pPr>
          </a:lstStyle>
          <a:p>
            <a:endParaRPr lang="en-GB" altLang="zh-TW"/>
          </a:p>
        </p:txBody>
      </p:sp>
      <p:sp>
        <p:nvSpPr>
          <p:cNvPr id="6151" name="Rectangle 7"/>
          <p:cNvSpPr>
            <a:spLocks noGrp="1" noChangeArrowheads="1"/>
          </p:cNvSpPr>
          <p:nvPr>
            <p:ph type="ftr"/>
          </p:nvPr>
        </p:nvSpPr>
        <p:spPr bwMode="auto">
          <a:xfrm>
            <a:off x="5195888" y="6548438"/>
            <a:ext cx="32766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 pos="2171700" algn="l"/>
                <a:tab pos="2895600" algn="l"/>
              </a:tabLst>
              <a:defRPr sz="1400">
                <a:solidFill>
                  <a:srgbClr val="000000"/>
                </a:solidFill>
                <a:latin typeface="Arial" pitchFamily="34" charset="0"/>
                <a:ea typeface="新細明體" charset="-120"/>
              </a:defRPr>
            </a:lvl1pPr>
          </a:lstStyle>
          <a:p>
            <a:endParaRPr lang="en-GB" altLang="zh-TW"/>
          </a:p>
        </p:txBody>
      </p:sp>
      <p:sp>
        <p:nvSpPr>
          <p:cNvPr id="6152" name="Rectangle 8"/>
          <p:cNvSpPr>
            <a:spLocks noGrp="1" noChangeArrowheads="1"/>
          </p:cNvSpPr>
          <p:nvPr>
            <p:ph type="sldNum"/>
          </p:nvPr>
        </p:nvSpPr>
        <p:spPr bwMode="auto">
          <a:xfrm>
            <a:off x="9525" y="5962650"/>
            <a:ext cx="5842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CBF19A02-5106-4D9A-A6F0-4985190A6F07}" type="slidenum">
              <a:rPr lang="zh-TW" altLang="en-GB"/>
              <a:pPr/>
              <a:t>‹#›</a:t>
            </a:fld>
            <a:endParaRPr lang="en-GB" altLang="zh-TW"/>
          </a:p>
        </p:txBody>
      </p:sp>
      <p:sp>
        <p:nvSpPr>
          <p:cNvPr id="6153" name="Rectangle 9"/>
          <p:cNvSpPr>
            <a:spLocks noGrp="1" noChangeArrowheads="1"/>
          </p:cNvSpPr>
          <p:nvPr>
            <p:ph type="title"/>
          </p:nvPr>
        </p:nvSpPr>
        <p:spPr bwMode="auto">
          <a:xfrm>
            <a:off x="936625" y="1425575"/>
            <a:ext cx="77692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7843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5EC45DA2-9C54-294A-A34A-CEECD9BBAD87}" type="datetimeFigureOut">
              <a:rPr lang="en-US"/>
              <a:pPr defTabSz="914400">
                <a:lnSpc>
                  <a:spcPct val="100000"/>
                </a:lnSpc>
                <a:buClrTx/>
                <a:buSzTx/>
                <a:buFontTx/>
                <a:buNone/>
                <a:defRPr/>
              </a:pPr>
              <a:t>2/24/25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281EC150-8275-9B4F-A722-27C44DFB4FE0}"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3714208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a:lnSpc>
                <a:spcPct val="100000"/>
              </a:lnSpc>
              <a:buClrTx/>
              <a:buSzTx/>
              <a:buFontTx/>
              <a:buNone/>
              <a:defRPr/>
            </a:pPr>
            <a:fld id="{E3CE58C5-D561-D649-B032-20231C96555A}" type="slidenum">
              <a:rPr lang="en-US">
                <a:solidFill>
                  <a:srgbClr val="FFFFFF"/>
                </a:solidFill>
                <a:ea typeface="ＭＳ Ｐゴシック" charset="0"/>
              </a:rPr>
              <a:pPr defTabSz="914400">
                <a:lnSpc>
                  <a:spcPct val="100000"/>
                </a:lnSpc>
                <a:buClrTx/>
                <a:buSzTx/>
                <a:buFontTx/>
                <a:buNone/>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037493402"/>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pPr defTabSz="914400">
              <a:lnSpc>
                <a:spcPct val="100000"/>
              </a:lnSpc>
              <a:buClrTx/>
              <a:buSzTx/>
              <a:buFontTx/>
              <a:buNone/>
            </a:pPr>
            <a:fld id="{7E815810-4D56-4EDF-89B3-337CA5EF7966}" type="slidenum">
              <a:rPr lang="en-GB" altLang="en-US">
                <a:solidFill>
                  <a:srgbClr val="000000"/>
                </a:solidFill>
                <a:latin typeface="Arial" pitchFamily="34" charset="0"/>
                <a:ea typeface="MS PGothic" pitchFamily="34" charset="-128"/>
                <a:sym typeface="Arial" pitchFamily="34" charset="0"/>
              </a:rPr>
              <a:pPr defTabSz="914400">
                <a:lnSpc>
                  <a:spcPct val="100000"/>
                </a:lnSpc>
                <a:buClrTx/>
                <a:buSzTx/>
                <a:buFontTx/>
                <a:buNone/>
              </a:pPr>
              <a:t>‹#›</a:t>
            </a:fld>
            <a:endParaRPr lang="en-GB" altLang="en-US">
              <a:solidFill>
                <a:srgbClr val="000000"/>
              </a:solidFill>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726697085"/>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a:lnSpc>
                <a:spcPct val="100000"/>
              </a:lnSpc>
              <a:buClrTx/>
              <a:buSzTx/>
              <a:buFontTx/>
              <a:buNone/>
              <a:defRPr/>
            </a:pPr>
            <a:fld id="{F3E0B065-6F85-1942-B475-8BA0555833B7}" type="slidenum">
              <a:rPr lang="en-GB">
                <a:latin typeface="Times New Roman" charset="0"/>
                <a:ea typeface="ＭＳ Ｐゴシック" charset="0"/>
              </a:rPr>
              <a:pPr defTabSz="914400">
                <a:lnSpc>
                  <a:spcPct val="100000"/>
                </a:lnSpc>
                <a:buClrTx/>
                <a:buSzTx/>
                <a:buFontTx/>
                <a:buNone/>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4065692829"/>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4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4.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5.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6.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6.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6.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6.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6.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8.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6.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86.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13.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13.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13.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hemeOverride" Target="../theme/themeOverride9.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9.xml"/><Relationship Id="rId1" Type="http://schemas.openxmlformats.org/officeDocument/2006/relationships/themeOverride" Target="../theme/themeOverride10.xml"/><Relationship Id="rId5" Type="http://schemas.openxmlformats.org/officeDocument/2006/relationships/image" Target="../media/image46.jpg"/><Relationship Id="rId4" Type="http://schemas.openxmlformats.org/officeDocument/2006/relationships/image" Target="../media/image45.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96.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提多书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要信誉良好</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45551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要声誉良好</a:t>
            </a:r>
            <a:endParaRPr lang="en-US" sz="5400" b="1" dirty="0">
              <a:effectLst>
                <a:glow rad="127000">
                  <a:schemeClr val="tx1"/>
                </a:glow>
              </a:effectLst>
              <a:latin typeface="Arial" charset="0"/>
              <a:ea typeface="ＭＳ Ｐゴシック" charset="0"/>
              <a:cs typeface="ＭＳ Ｐゴシック" charset="0"/>
            </a:endParaRP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“建立良好的声誉需要许多好事，而失去它只需做一件坏事。”</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126605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这世上获得荣誉的最佳方式是我们将伪装成的样子。</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 </a:t>
            </a:r>
            <a:r>
              <a:rPr kumimoji="0" lang="zh-SG"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苏格拉底</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写给提多的书信</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1194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免得　神的道理被毁谤。</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叫那反对的人，既无处可说我们的不是，便自觉羞愧。</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algn="ctr" defTabSz="457200" fontAlgn="auto">
              <a:lnSpc>
                <a:spcPct val="100000"/>
              </a:lnSpc>
              <a:spcBef>
                <a:spcPts val="0"/>
              </a:spcBef>
              <a:spcAft>
                <a:spcPts val="750"/>
              </a:spcAft>
              <a:buClrTx/>
              <a:buSzTx/>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以致凡事尊荣我们救主－　神的道</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提多书</a:t>
            </a: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zh-CN" altLang="en-US" sz="4000" b="1" baseline="0" dirty="0">
                <a:solidFill>
                  <a:schemeClr val="bg1"/>
                </a:solidFill>
                <a:latin typeface="Arial" panose="020B0604020202020204" pitchFamily="34" charset="0"/>
                <a:cs typeface="Arial" panose="020B0604020202020204" pitchFamily="34" charset="0"/>
              </a:rPr>
              <a:t>有良好行为的结果</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883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140200" y="1341438"/>
            <a:ext cx="914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Key Word / Verse</a:t>
            </a:r>
          </a:p>
        </p:txBody>
      </p:sp>
      <p:sp>
        <p:nvSpPr>
          <p:cNvPr id="25602"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25603" name="Text Box 3"/>
          <p:cNvSpPr txBox="1">
            <a:spLocks noChangeArrowheads="1"/>
          </p:cNvSpPr>
          <p:nvPr/>
        </p:nvSpPr>
        <p:spPr bwMode="auto">
          <a:xfrm>
            <a:off x="2971813" y="530225"/>
            <a:ext cx="2698724" cy="831850"/>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u="sng" dirty="0">
                <a:solidFill>
                  <a:srgbClr val="F2ED24"/>
                </a:solidFill>
                <a:latin typeface="Arial" pitchFamily="34" charset="0"/>
                <a:ea typeface="新細明體" charset="-120"/>
              </a:rPr>
              <a:t>鑰字</a:t>
            </a:r>
          </a:p>
          <a:p>
            <a:pPr algn="ctr" eaLnBrk="1" hangingPunct="1">
              <a:lnSpc>
                <a:spcPct val="100000"/>
              </a:lnSpc>
              <a:buClr>
                <a:srgbClr val="F2ED24"/>
              </a:buClr>
              <a:buFont typeface="Arial" pitchFamily="34" charset="0"/>
              <a:buNone/>
            </a:pPr>
            <a:r>
              <a:rPr lang="zh-TW" altLang="en-GB" sz="2400" b="1" dirty="0">
                <a:solidFill>
                  <a:srgbClr val="F2ED24"/>
                </a:solidFill>
                <a:latin typeface="Arial" pitchFamily="34" charset="0"/>
                <a:ea typeface="新細明體" charset="-120"/>
              </a:rPr>
              <a:t>行為 </a:t>
            </a:r>
          </a:p>
        </p:txBody>
      </p:sp>
      <p:sp>
        <p:nvSpPr>
          <p:cNvPr id="25604" name="Text Box 4"/>
          <p:cNvSpPr txBox="1">
            <a:spLocks noChangeArrowheads="1"/>
          </p:cNvSpPr>
          <p:nvPr/>
        </p:nvSpPr>
        <p:spPr bwMode="auto">
          <a:xfrm>
            <a:off x="0" y="1412875"/>
            <a:ext cx="8642350" cy="4067175"/>
          </a:xfrm>
          <a:prstGeom prst="rect">
            <a:avLst/>
          </a:prstGeom>
          <a:gradFill rotWithShape="0">
            <a:gsLst>
              <a:gs pos="0">
                <a:srgbClr val="000000"/>
              </a:gs>
              <a:gs pos="50000">
                <a:srgbClr val="000099"/>
              </a:gs>
              <a:gs pos="100000">
                <a:srgbClr val="000000"/>
              </a:gs>
            </a:gsLst>
            <a:lin ang="5400000" scaled="1"/>
          </a:gra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u="sng">
                <a:solidFill>
                  <a:srgbClr val="FFFFFF"/>
                </a:solidFill>
                <a:latin typeface="Arial" pitchFamily="34" charset="0"/>
                <a:ea typeface="新細明體" charset="-120"/>
              </a:rPr>
              <a:t>鑰詞</a:t>
            </a:r>
          </a:p>
          <a:p>
            <a:pPr algn="ctr" eaLnBrk="1" hangingPunct="1">
              <a:lnSpc>
                <a:spcPct val="100000"/>
              </a:lnSpc>
              <a:buClr>
                <a:srgbClr val="FFFFFF"/>
              </a:buClr>
              <a:buFont typeface="Arial" pitchFamily="34" charset="0"/>
              <a:buNone/>
            </a:pPr>
            <a:endParaRPr lang="zh-TW" altLang="en-GB" sz="4000" b="1" u="sng">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這話是可信的，我也願你把這些事切切實實的講明，使那些已信神的人，留心作正經事業。這都是美事，並且與人有益。</a:t>
            </a: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提多書</a:t>
            </a:r>
            <a:r>
              <a:rPr lang="en-GB" altLang="zh-TW" sz="3600" b="1">
                <a:solidFill>
                  <a:srgbClr val="FFFFFF"/>
                </a:solidFill>
                <a:latin typeface="Arial" pitchFamily="34" charset="0"/>
                <a:ea typeface="新細明體" charset="-120"/>
              </a:rPr>
              <a:t>3:8)</a:t>
            </a:r>
          </a:p>
          <a:p>
            <a:pPr algn="ctr" eaLnBrk="1" hangingPunct="1">
              <a:lnSpc>
                <a:spcPct val="100000"/>
              </a:lnSpc>
              <a:buClr>
                <a:srgbClr val="FFFFFF"/>
              </a:buClr>
              <a:buFont typeface="Arial" pitchFamily="34" charset="0"/>
              <a:buNone/>
            </a:pPr>
            <a:endParaRPr lang="zh-TW" altLang="en-GB" sz="3600" b="1">
              <a:solidFill>
                <a:srgbClr val="FFFFFF"/>
              </a:solidFill>
              <a:latin typeface="Arial" pitchFamily="34" charset="0"/>
              <a:ea typeface="新細明體" charset="-120"/>
            </a:endParaRPr>
          </a:p>
        </p:txBody>
      </p:sp>
      <p:sp>
        <p:nvSpPr>
          <p:cNvPr id="67589" name="WordArt 5"/>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ppt_x</p:attrName>
                                        </p:attrNameLst>
                                      </p:cBhvr>
                                      <p:tavLst>
                                        <p:tav>
                                          <p:val>
                                            <p:strVal val="#ppt_x"/>
                                          </p:val>
                                        </p:tav>
                                        <p:tav>
                                          <p:val>
                                            <p:strVal val="#ppt_x"/>
                                          </p:val>
                                        </p:tav>
                                      </p:tavLst>
                                    </p:anim>
                                    <p:anim calcmode="lin" valueType="num">
                                      <p:cBhvr>
                                        <p:cTn id="8" dur="500" fill="hold"/>
                                        <p:tgtEl>
                                          <p:spTgt spid="25604"/>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345735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你的声誉如何？你是否被不信的人认作是耶稣的追随者？</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你希望教会中每个人都有与你相同的声誉吗？</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你的声誉在多大程度上展现了主耶稣的爱？</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algn="ctr" defTabSz="457200">
              <a:spcBef>
                <a:spcPts val="0"/>
              </a:spcBef>
              <a:spcAft>
                <a:spcPts val="750"/>
              </a:spcAft>
              <a:defRPr/>
            </a:pPr>
            <a:r>
              <a:rPr lang="zh-CN" altLang="en-US" sz="3600" b="1" dirty="0">
                <a:solidFill>
                  <a:prstClr val="white"/>
                </a:solidFill>
                <a:latin typeface="Arial" panose="020B0604020202020204" pitchFamily="34" charset="0"/>
                <a:ea typeface="Times New Roman" panose="02020603050405020304" pitchFamily="18" charset="0"/>
              </a:rPr>
              <a:t>品格是你真实的样子，</a:t>
            </a:r>
            <a:br>
              <a:rPr lang="en-US" altLang="zh-CN" sz="3600" b="1" dirty="0">
                <a:solidFill>
                  <a:prstClr val="white"/>
                </a:solidFill>
                <a:latin typeface="Arial" panose="020B0604020202020204" pitchFamily="34" charset="0"/>
                <a:ea typeface="Times New Roman" panose="02020603050405020304" pitchFamily="18" charset="0"/>
              </a:rPr>
            </a:br>
            <a:r>
              <a:rPr lang="zh-CN" altLang="en-US" sz="3600" b="1" dirty="0">
                <a:solidFill>
                  <a:prstClr val="white"/>
                </a:solidFill>
                <a:latin typeface="Arial" panose="020B0604020202020204" pitchFamily="34" charset="0"/>
                <a:ea typeface="Times New Roman" panose="02020603050405020304" pitchFamily="18" charset="0"/>
              </a:rPr>
              <a:t>声誉是别人认为你的样子。</a:t>
            </a:r>
            <a:endParaRPr lang="en-US" sz="3600" b="1" dirty="0">
              <a:solidFill>
                <a:prstClr val="white"/>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349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78268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defTabSz="914400" eaLnBrk="1" hangingPunct="1">
              <a:lnSpc>
                <a:spcPct val="100000"/>
              </a:lnSpc>
              <a:buClrTx/>
              <a:buSzTx/>
              <a:buFontTx/>
              <a:buNone/>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9787747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教牧书信</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提摩太前书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提摩太后书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提多书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提摩太前书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个人的、紧急的、教义的强调</a:t>
            </a:r>
          </a:p>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提多书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较不紧急的、实用的强调</a:t>
            </a:r>
          </a:p>
          <a:p>
            <a:pPr lvl="0" algn="ctr" defTabSz="457200" fontAlgn="auto">
              <a:lnSpc>
                <a:spcPct val="107000"/>
              </a:lnSpc>
              <a:spcBef>
                <a:spcPts val="0"/>
              </a:spcBef>
              <a:spcAft>
                <a:spcPts val="600"/>
              </a:spcAft>
              <a:buClrTx/>
              <a:buSzTx/>
              <a:defRPr/>
            </a:pP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提摩太后书 </a:t>
            </a:r>
            <a:r>
              <a:rPr lang="en-US" altLang="zh-CN" b="1"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zh-CN" altLang="en-US" b="1" dirty="0">
                <a:solidFill>
                  <a:srgbClr val="FFFFFF"/>
                </a:solidFill>
                <a:latin typeface="Arial" panose="020B0604020202020204" pitchFamily="34" charset="0"/>
                <a:ea typeface="Calibri" panose="020F0502020204030204" pitchFamily="34" charset="0"/>
                <a:cs typeface="Arial" panose="020B0604020202020204" pitchFamily="34" charset="0"/>
              </a:rPr>
              <a:t>个人的、紧急的、专注于圣道</a:t>
            </a: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652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第四次宣教旅行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提摩太前后书</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和</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提多书</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在</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使徒行传</a:t>
            </a:r>
            <a:r>
              <a:rPr kumimoji="0" lang="en-US" altLang="zh-CN" sz="3200" b="1" i="0" u="none" strike="noStrike" kern="1200" cap="none" spc="0" normalizeH="0" baseline="0" noProof="0" dirty="0">
                <a:ln>
                  <a:noFill/>
                </a:ln>
                <a:solidFill>
                  <a:prstClr val="white"/>
                </a:solidFill>
                <a:effectLst/>
                <a:uLnTx/>
                <a:uFillTx/>
                <a:latin typeface="Calibri"/>
                <a:ea typeface="+mn-ea"/>
                <a:cs typeface="+mn-cs"/>
              </a:rPr>
              <a:t>》</a:t>
            </a:r>
            <a:r>
              <a:rPr kumimoji="0" lang="zh-CN" altLang="en-US" sz="3200" b="1" i="0" u="none" strike="noStrike" kern="1200" cap="none" spc="0" normalizeH="0" baseline="0" noProof="0" dirty="0">
                <a:ln>
                  <a:noFill/>
                </a:ln>
                <a:solidFill>
                  <a:prstClr val="white"/>
                </a:solidFill>
                <a:effectLst/>
                <a:uLnTx/>
                <a:uFillTx/>
                <a:latin typeface="Calibri"/>
                <a:ea typeface="+mn-ea"/>
                <a:cs typeface="+mn-cs"/>
              </a:rPr>
              <a:t>之后</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62</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年春 </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 </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公元</a:t>
            </a:r>
            <a:r>
              <a:rPr kumimoji="0" lang="en-US" altLang="zh-CN" sz="3200" b="1" i="0" u="none" strike="noStrike" kern="1200" cap="none" spc="0" normalizeH="0" baseline="0" noProof="0" dirty="0">
                <a:ln>
                  <a:noFill/>
                </a:ln>
                <a:solidFill>
                  <a:srgbClr val="FFFF00"/>
                </a:solidFill>
                <a:effectLst/>
                <a:uLnTx/>
                <a:uFillTx/>
                <a:latin typeface="Calibri"/>
                <a:ea typeface="+mn-ea"/>
                <a:cs typeface="+mn-cs"/>
              </a:rPr>
              <a:t>67</a:t>
            </a:r>
            <a:r>
              <a:rPr kumimoji="0" lang="zh-CN" altLang="en-US" sz="3200" b="1" i="0" u="none" strike="noStrike" kern="1200" cap="none" spc="0" normalizeH="0" baseline="0" noProof="0" dirty="0">
                <a:ln>
                  <a:noFill/>
                </a:ln>
                <a:solidFill>
                  <a:srgbClr val="FFFF00"/>
                </a:solidFill>
                <a:effectLst/>
                <a:uLnTx/>
                <a:uFillTx/>
                <a:latin typeface="Calibri"/>
                <a:ea typeface="+mn-ea"/>
                <a:cs typeface="+mn-cs"/>
              </a:rPr>
              <a:t>年秋</a:t>
            </a: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4418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139952" y="476250"/>
            <a:ext cx="1440111" cy="576485"/>
          </a:xfrm>
          <a:solidFill>
            <a:schemeClr val="accent1"/>
          </a:solidFill>
        </p:spPr>
        <p:txBody>
          <a:bodyPr rtlCol="0">
            <a:normAutofit fontScale="90000"/>
          </a:bodyPr>
          <a:lstStyle/>
          <a:p>
            <a:pPr eaLnBrk="1" fontAlgn="auto" hangingPunct="1">
              <a:spcAft>
                <a:spcPts val="0"/>
              </a:spcAft>
              <a:defRPr/>
            </a:pPr>
            <a:r>
              <a:rPr lang="zh-CN" altLang="en-US" b="1" dirty="0">
                <a:solidFill>
                  <a:schemeClr val="bg1"/>
                </a:solidFill>
                <a:effectLst>
                  <a:glow rad="203200">
                    <a:srgbClr val="000099"/>
                  </a:glow>
                </a:effectLst>
                <a:ea typeface="+mj-ea"/>
                <a:cs typeface="+mj-cs"/>
              </a:rPr>
              <a:t>恩惠</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2545080" y="83978"/>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a:solidFill>
                  <a:prstClr val="white"/>
                </a:solidFill>
              </a:rPr>
              <a:t>保罗的使徒行传后的旅行</a:t>
            </a:r>
          </a:p>
        </p:txBody>
      </p:sp>
      <p:sp>
        <p:nvSpPr>
          <p:cNvPr id="289796" name="Title 1"/>
          <p:cNvSpPr txBox="1">
            <a:spLocks/>
          </p:cNvSpPr>
          <p:nvPr/>
        </p:nvSpPr>
        <p:spPr bwMode="auto">
          <a:xfrm rot="1182600">
            <a:off x="1824563" y="923943"/>
            <a:ext cx="1906587" cy="197326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dirty="0" err="1">
                <a:solidFill>
                  <a:srgbClr val="0D5E1D"/>
                </a:solidFill>
                <a:latin typeface="Arial Black" charset="0"/>
                <a:cs typeface="Arial Black" charset="0"/>
              </a:rPr>
              <a:t>健全的教义</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a:t>
            </a:r>
            <a:br>
              <a:rPr lang="en-US" b="1" dirty="0">
                <a:solidFill>
                  <a:srgbClr val="0D5E1D"/>
                </a:solidFill>
                <a:latin typeface="Arial Black" charset="0"/>
                <a:cs typeface="Arial Black" charset="0"/>
              </a:rPr>
            </a:br>
            <a:r>
              <a:rPr lang="en-US" b="1" dirty="0" err="1">
                <a:solidFill>
                  <a:srgbClr val="0D5E1D"/>
                </a:solidFill>
                <a:latin typeface="Arial Black" charset="0"/>
                <a:cs typeface="Arial Black" charset="0"/>
              </a:rPr>
              <a:t>健康的教导</a:t>
            </a:r>
            <a:endParaRPr lang="en-US" b="1" dirty="0">
              <a:solidFill>
                <a:srgbClr val="0D5E1D"/>
              </a:solidFill>
              <a:latin typeface="Arial Black" charset="0"/>
              <a:cs typeface="Arial Black" charset="0"/>
            </a:endParaRPr>
          </a:p>
        </p:txBody>
      </p:sp>
      <p:sp>
        <p:nvSpPr>
          <p:cNvPr id="6" name="Title 1"/>
          <p:cNvSpPr txBox="1">
            <a:spLocks/>
          </p:cNvSpPr>
          <p:nvPr/>
        </p:nvSpPr>
        <p:spPr>
          <a:xfrm>
            <a:off x="7884368" y="228441"/>
            <a:ext cx="792088" cy="431800"/>
          </a:xfrm>
          <a:prstGeom prst="rect">
            <a:avLst/>
          </a:prstGeom>
          <a:solidFill>
            <a:schemeClr val="bg2"/>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1400" b="1" dirty="0">
                <a:solidFill>
                  <a:prstClr val="black"/>
                </a:solidFill>
              </a:rPr>
              <a:t>以弗所</a:t>
            </a:r>
            <a:endParaRPr lang="en-US" sz="1400" b="1" dirty="0">
              <a:solidFill>
                <a:prstClr val="black"/>
              </a:solidFill>
            </a:endParaRPr>
          </a:p>
        </p:txBody>
      </p:sp>
      <p:sp>
        <p:nvSpPr>
          <p:cNvPr id="289798" name="Title 1"/>
          <p:cNvSpPr txBox="1">
            <a:spLocks/>
          </p:cNvSpPr>
          <p:nvPr/>
        </p:nvSpPr>
        <p:spPr bwMode="auto">
          <a:xfrm>
            <a:off x="2490638" y="5121275"/>
            <a:ext cx="4745657" cy="6477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2800" b="1" dirty="0">
                <a:solidFill>
                  <a:srgbClr val="FFFF00"/>
                </a:solidFill>
                <a:latin typeface="Calibri" charset="0"/>
              </a:rPr>
              <a:t>克里特岛</a:t>
            </a:r>
            <a:endParaRPr lang="en-US" sz="2800" b="1" dirty="0">
              <a:solidFill>
                <a:srgbClr val="FFFF00"/>
              </a:solidFill>
              <a:latin typeface="Calibri" charset="0"/>
            </a:endParaRPr>
          </a:p>
        </p:txBody>
      </p:sp>
      <p:sp>
        <p:nvSpPr>
          <p:cNvPr id="8" name="Title 1"/>
          <p:cNvSpPr txBox="1">
            <a:spLocks/>
          </p:cNvSpPr>
          <p:nvPr/>
        </p:nvSpPr>
        <p:spPr>
          <a:xfrm>
            <a:off x="1547664"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a:solidFill>
                  <a:prstClr val="white"/>
                </a:solidFill>
              </a:rPr>
              <a:t>写给提多的信</a:t>
            </a:r>
            <a:endParaRPr lang="en-US" sz="2800" b="1" dirty="0">
              <a:solidFill>
                <a:prstClr val="white"/>
              </a:solidFill>
            </a:endParaRPr>
          </a:p>
        </p:txBody>
      </p:sp>
      <p:sp>
        <p:nvSpPr>
          <p:cNvPr id="10" name="Title 1"/>
          <p:cNvSpPr txBox="1">
            <a:spLocks/>
          </p:cNvSpPr>
          <p:nvPr/>
        </p:nvSpPr>
        <p:spPr>
          <a:xfrm>
            <a:off x="7740352"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1600" b="1" spc="-100" dirty="0">
                <a:solidFill>
                  <a:srgbClr val="000000"/>
                </a:solidFill>
              </a:rPr>
              <a:t>False Teacher</a:t>
            </a:r>
          </a:p>
        </p:txBody>
      </p:sp>
      <p:sp>
        <p:nvSpPr>
          <p:cNvPr id="11" name="Text Box 97"/>
          <p:cNvSpPr txBox="1">
            <a:spLocks noChangeArrowheads="1"/>
          </p:cNvSpPr>
          <p:nvPr/>
        </p:nvSpPr>
        <p:spPr bwMode="auto">
          <a:xfrm>
            <a:off x="5580063" y="836613"/>
            <a:ext cx="3563937" cy="193899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我从前留你在克里特岛，是要你办好没有办完的事，并且照我所吩咐的，在各城设立长老。</a:t>
            </a:r>
            <a:r>
              <a:rPr lang="en-US" altLang="zh-CN" sz="2400" b="1" dirty="0">
                <a:solidFill>
                  <a:srgbClr val="FFFFFF"/>
                </a:solidFill>
                <a:latin typeface="Arial" charset="0"/>
                <a:ea typeface="SimSun" pitchFamily="2" charset="-122"/>
                <a:cs typeface="SimSun" pitchFamily="2" charset="-122"/>
              </a:rPr>
              <a:t>" </a:t>
            </a:r>
          </a:p>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提多</a:t>
            </a:r>
            <a:r>
              <a:rPr lang="en-US" altLang="zh-CN" sz="2400" b="1" dirty="0">
                <a:solidFill>
                  <a:srgbClr val="FFFFFF"/>
                </a:solidFill>
                <a:latin typeface="Arial" charset="0"/>
                <a:ea typeface="SimSun" pitchFamily="2" charset="-122"/>
                <a:cs typeface="SimSun" pitchFamily="2" charset="-122"/>
              </a:rPr>
              <a:t>1:5 CNV). </a:t>
            </a:r>
          </a:p>
        </p:txBody>
      </p:sp>
    </p:spTree>
    <p:extLst>
      <p:ext uri="{BB962C8B-B14F-4D97-AF65-F5344CB8AC3E}">
        <p14:creationId xmlns:p14="http://schemas.microsoft.com/office/powerpoint/2010/main" val="257956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5148264"/>
            <a:ext cx="9144000" cy="1704974"/>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贾里德</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威尔逊牧师（</a:t>
            </a:r>
            <a:r>
              <a:rPr lang="en-US" altLang="zh-CN" sz="3600" b="1" dirty="0">
                <a:effectLst>
                  <a:glow rad="127000">
                    <a:schemeClr val="tx1"/>
                  </a:glow>
                </a:effectLst>
                <a:latin typeface="Arial" charset="0"/>
                <a:ea typeface="ＭＳ Ｐゴシック" charset="0"/>
                <a:cs typeface="ＭＳ Ｐゴシック" charset="0"/>
              </a:rPr>
              <a:t>Pastor </a:t>
            </a:r>
            <a:r>
              <a:rPr lang="en-US" altLang="zh-CN" sz="3600" b="1" dirty="0" err="1">
                <a:effectLst>
                  <a:glow rad="127000">
                    <a:schemeClr val="tx1"/>
                  </a:glow>
                </a:effectLst>
                <a:latin typeface="Arial" charset="0"/>
                <a:ea typeface="ＭＳ Ｐゴシック" charset="0"/>
                <a:cs typeface="ＭＳ Ｐゴシック" charset="0"/>
              </a:rPr>
              <a:t>Jarrid</a:t>
            </a:r>
            <a:r>
              <a:rPr lang="en-US" altLang="zh-CN" sz="3600" b="1" dirty="0">
                <a:effectLst>
                  <a:glow rad="127000">
                    <a:schemeClr val="tx1"/>
                  </a:glow>
                </a:effectLst>
                <a:latin typeface="Arial" charset="0"/>
                <a:ea typeface="ＭＳ Ｐゴシック" charset="0"/>
                <a:cs typeface="ＭＳ Ｐゴシック" charset="0"/>
              </a:rPr>
              <a:t> Wilson</a:t>
            </a:r>
            <a:r>
              <a:rPr lang="zh-CN" altLang="en-US" sz="3600" b="1" dirty="0">
                <a:effectLst>
                  <a:glow rad="127000">
                    <a:schemeClr val="tx1"/>
                  </a:glow>
                </a:effectLst>
                <a:latin typeface="Arial" charset="0"/>
                <a:ea typeface="ＭＳ Ｐゴシック" charset="0"/>
                <a:cs typeface="ＭＳ Ｐゴシック" charset="0"/>
              </a:rPr>
              <a:t>）</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丰收基督教团契，位于加利福尼亚州河滨</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9280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克里特岛很美，但声誉不佳。</a:t>
            </a:r>
          </a:p>
        </p:txBody>
      </p:sp>
    </p:spTree>
    <p:extLst>
      <p:ext uri="{BB962C8B-B14F-4D97-AF65-F5344CB8AC3E}">
        <p14:creationId xmlns:p14="http://schemas.microsoft.com/office/powerpoint/2010/main" val="1258619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6739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9966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200" b="0" i="0" u="none" strike="noStrike" kern="1200" cap="none" spc="0" normalizeH="0" baseline="0" noProof="0">
                <a:ln>
                  <a:noFill/>
                </a:ln>
                <a:solidFill>
                  <a:srgbClr val="996600"/>
                </a:solidFill>
                <a:effectLst/>
                <a:uLnTx/>
                <a:uFillTx/>
                <a:latin typeface="Times New Roman" charset="0"/>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細明體" charset="-120"/>
                </a:endParaRPr>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100" b="1"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Conduct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Truth leads to godliness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Elders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Slaves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Educates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Empowers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Motivates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Protects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err="1">
                    <a:ln>
                      <a:noFill/>
                    </a:ln>
                    <a:solidFill>
                      <a:srgbClr val="D54F41"/>
                    </a:solidFill>
                    <a:effectLst/>
                    <a:uLnTx/>
                    <a:uFillTx/>
                    <a:latin typeface="Arial Narrow" charset="0"/>
                    <a:ea typeface="新細明體" charset="0"/>
                    <a:cs typeface="新細明體" charset="0"/>
                  </a:rPr>
                  <a:t>Concl</a:t>
                </a: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好的行</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为</a:t>
                </a:r>
                <a:endPar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委派</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长</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3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防止假教</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实际</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行出真的教</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对</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抗假教</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师</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教会各群体</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的行</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为</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带来</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敬虔</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a:t>
                </a:r>
                <a:r>
                  <a:rPr kumimoji="0" lang="en-GB" altLang="zh-TW" sz="2400" b="1" i="0" u="none" strike="noStrike" kern="1200" cap="none" spc="0" normalizeH="0" baseline="0" noProof="0" dirty="0">
                    <a:ln>
                      <a:noFill/>
                    </a:ln>
                    <a:solidFill>
                      <a:srgbClr val="F2ED24"/>
                    </a:solidFill>
                    <a:effectLst/>
                    <a:uLnTx/>
                    <a:uFillTx/>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处</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导</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1:1-4</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真理</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带来</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7" name="Group 133"/>
            <p:cNvGrpSpPr>
              <a:grpSpLocks/>
            </p:cNvGrpSpPr>
            <p:nvPr/>
          </p:nvGrpSpPr>
          <p:grpSpPr bwMode="auto">
            <a:xfrm>
              <a:off x="678" y="2975"/>
              <a:ext cx="480" cy="508"/>
              <a:chOff x="678" y="2975"/>
              <a:chExt cx="480" cy="508"/>
            </a:xfrm>
          </p:grpSpPr>
          <p:sp>
            <p:nvSpPr>
              <p:cNvPr id="24710" name="Rectangle 134"/>
              <p:cNvSpPr>
                <a:spLocks noChangeArrowheads="1"/>
              </p:cNvSpPr>
              <p:nvPr/>
            </p:nvSpPr>
            <p:spPr bwMode="auto">
              <a:xfrm>
                <a:off x="678" y="2975"/>
                <a:ext cx="4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1:5-16</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8" name="Group 136"/>
            <p:cNvGrpSpPr>
              <a:grpSpLocks/>
            </p:cNvGrpSpPr>
            <p:nvPr/>
          </p:nvGrpSpPr>
          <p:grpSpPr bwMode="auto">
            <a:xfrm>
              <a:off x="1158" y="2975"/>
              <a:ext cx="362" cy="508"/>
              <a:chOff x="1158" y="2975"/>
              <a:chExt cx="362" cy="508"/>
            </a:xfrm>
          </p:grpSpPr>
          <p:sp>
            <p:nvSpPr>
              <p:cNvPr id="24713" name="Rectangle 137"/>
              <p:cNvSpPr>
                <a:spLocks noChangeArrowheads="1"/>
              </p:cNvSpPr>
              <p:nvPr/>
            </p:nvSpPr>
            <p:spPr bwMode="auto">
              <a:xfrm>
                <a:off x="1158" y="2975"/>
                <a:ext cx="36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9" name="Group 139"/>
            <p:cNvGrpSpPr>
              <a:grpSpLocks/>
            </p:cNvGrpSpPr>
            <p:nvPr/>
          </p:nvGrpSpPr>
          <p:grpSpPr bwMode="auto">
            <a:xfrm>
              <a:off x="1522" y="2927"/>
              <a:ext cx="447" cy="556"/>
              <a:chOff x="1522" y="2927"/>
              <a:chExt cx="447" cy="556"/>
            </a:xfrm>
          </p:grpSpPr>
          <p:sp>
            <p:nvSpPr>
              <p:cNvPr id="24716" name="Rectangle 140"/>
              <p:cNvSpPr>
                <a:spLocks noChangeArrowheads="1"/>
              </p:cNvSpPr>
              <p:nvPr/>
            </p:nvSpPr>
            <p:spPr bwMode="auto">
              <a:xfrm>
                <a:off x="1561" y="2927"/>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zh-TW" sz="1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2:6-8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2:9-10</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奴隶</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2:11-15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授</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权</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3:3-8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推</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动</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3:9-11</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保</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罗</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结论</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亚细亚</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到克</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西元</a:t>
                </a:r>
                <a:r>
                  <a:rPr kumimoji="0" lang="en-GB" altLang="zh-TW"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66</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年暑</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sp>
        <p:nvSpPr>
          <p:cNvPr id="24749" name="Text Box 173"/>
          <p:cNvSpPr txBox="1">
            <a:spLocks noChangeArrowheads="1"/>
          </p:cNvSpPr>
          <p:nvPr/>
        </p:nvSpPr>
        <p:spPr bwMode="auto">
          <a:xfrm>
            <a:off x="8295777" y="152400"/>
            <a:ext cx="696322" cy="463846"/>
          </a:xfrm>
          <a:prstGeom prst="rect">
            <a:avLst/>
          </a:prstGeom>
          <a:noFill/>
          <a:ln>
            <a:noFill/>
          </a:ln>
          <a:effec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241</a:t>
            </a:r>
          </a:p>
        </p:txBody>
      </p:sp>
      <p:sp>
        <p:nvSpPr>
          <p:cNvPr id="175"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提多书</a:t>
            </a:r>
          </a:p>
        </p:txBody>
      </p:sp>
    </p:spTree>
    <p:extLst>
      <p:ext uri="{BB962C8B-B14F-4D97-AF65-F5344CB8AC3E}">
        <p14:creationId xmlns:p14="http://schemas.microsoft.com/office/powerpoint/2010/main" val="336267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39852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18344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9982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和合本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0" y="1008488"/>
            <a:ext cx="925197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神的仆人，耶稣基督的使徒保罗，凭着　神选民的信心与敬虔真理的知识，</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193835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1:5-6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
        <p:nvSpPr>
          <p:cNvPr id="5" name="Rectangle 4"/>
          <p:cNvSpPr/>
          <p:nvPr/>
        </p:nvSpPr>
        <p:spPr>
          <a:xfrm>
            <a:off x="3058886" y="1021175"/>
            <a:ext cx="6083085"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5</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我从前留你在克里特岛，是要你办好没有办完的事，并且照我所吩咐的，在各城设立长老。</a:t>
            </a:r>
            <a:endPar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endParaRPr>
          </a:p>
          <a:p>
            <a:pPr algn="ctr" defTabSz="457177">
              <a:lnSpc>
                <a:spcPct val="100000"/>
              </a:lnSpc>
              <a:buClrTx/>
              <a:buSzTx/>
              <a:defRPr/>
            </a:pPr>
            <a:endParaRPr lang="en-US" altLang="zh-CN" sz="3200" b="1" dirty="0">
              <a:solidFill>
                <a:srgbClr val="045074"/>
              </a:solidFill>
              <a:latin typeface="Arial"/>
              <a:ea typeface="ＭＳ Ｐゴシック" charset="0"/>
              <a:cs typeface="Arial"/>
            </a:endParaRPr>
          </a:p>
          <a:p>
            <a:pPr algn="ctr" defTabSz="457177">
              <a:lnSpc>
                <a:spcPct val="100000"/>
              </a:lnSpc>
              <a:buClrTx/>
              <a:buSzTx/>
              <a:defRPr/>
            </a:pP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6</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如果有人无可指摘，只作一个妻子的丈夫，儿女都信主，也没有人控告他们放荡或不受约束，才可以作长老。</a:t>
            </a:r>
            <a:endPar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08202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2125151"/>
            <a:ext cx="5769428"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3200" b="1" i="0" u="none" strike="noStrike" kern="1200" cap="none" spc="0" normalizeH="0" baseline="0" noProof="0" dirty="0">
                <a:ln>
                  <a:noFill/>
                </a:ln>
                <a:solidFill>
                  <a:srgbClr val="045074"/>
                </a:solidFill>
                <a:effectLst/>
                <a:uLnTx/>
                <a:uFillTx/>
                <a:latin typeface="Arial"/>
                <a:ea typeface="ＭＳ Ｐゴシック" charset="0"/>
                <a:cs typeface="Arial"/>
              </a:rPr>
              <a:t>7</a:t>
            </a:r>
            <a:r>
              <a:rPr kumimoji="0" lang="zh-CN" altLang="en-US" sz="3200" b="1" i="0" u="none" strike="noStrike" kern="1200" cap="none" spc="0" normalizeH="0" baseline="0" noProof="0" dirty="0">
                <a:ln>
                  <a:noFill/>
                </a:ln>
                <a:solidFill>
                  <a:srgbClr val="045074"/>
                </a:solidFill>
                <a:effectLst/>
                <a:uLnTx/>
                <a:uFillTx/>
                <a:latin typeface="Arial"/>
                <a:ea typeface="ＭＳ Ｐゴシック" charset="0"/>
                <a:cs typeface="Arial"/>
              </a:rPr>
              <a:t>因为监督是　神的管家，所以必须无可指摘、不任性、不随便动怒、不好酒、不打人、不贪不义之财；</a:t>
            </a:r>
            <a:endPar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1:7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504016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2297582"/>
            <a:ext cx="5785752" cy="111825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000" b="1" i="0" u="none" strike="noStrike" kern="1200" cap="none" spc="0" normalizeH="0" baseline="30000" noProof="0" dirty="0">
                <a:ln>
                  <a:noFill/>
                </a:ln>
                <a:solidFill>
                  <a:srgbClr val="045074"/>
                </a:solidFill>
                <a:effectLst/>
                <a:uLnTx/>
                <a:uFillTx/>
                <a:latin typeface="MS PGothic" panose="020B0600070205080204" pitchFamily="34" charset="-128"/>
                <a:ea typeface="MS PGothic" panose="020B0600070205080204" pitchFamily="34" charset="-128"/>
                <a:cs typeface="Arial"/>
              </a:rPr>
              <a:t>8</a:t>
            </a:r>
            <a:r>
              <a:rPr kumimoji="0" lang="zh-CN" altLang="en-US" sz="4000" b="1" i="0" u="none" strike="noStrike" kern="1200" cap="none" spc="0" normalizeH="0" baseline="30000" noProof="0" dirty="0">
                <a:ln>
                  <a:noFill/>
                </a:ln>
                <a:solidFill>
                  <a:srgbClr val="045074"/>
                </a:solidFill>
                <a:effectLst/>
                <a:uLnTx/>
                <a:uFillTx/>
                <a:latin typeface="MS PGothic" panose="020B0600070205080204" pitchFamily="34" charset="-128"/>
                <a:ea typeface="MS PGothic" panose="020B0600070205080204" pitchFamily="34" charset="-128"/>
                <a:cs typeface="Arial"/>
              </a:rPr>
              <a:t>却要接待客旅、喜爱良善、自律、公正、圣洁、自制，</a:t>
            </a:r>
            <a:endParaRPr kumimoji="0" lang="en-SG" sz="4000" b="1" i="0" u="none" strike="noStrike" kern="1200" cap="none" spc="0" normalizeH="0" baseline="0" noProof="0" dirty="0">
              <a:ln>
                <a:noFill/>
              </a:ln>
              <a:solidFill>
                <a:srgbClr val="045074"/>
              </a:solidFill>
              <a:effectLst/>
              <a:uLnTx/>
              <a:uFillTx/>
              <a:latin typeface="MS PGothic" panose="020B0600070205080204" pitchFamily="34" charset="-128"/>
              <a:ea typeface="MS PGothic" panose="020B0600070205080204" pitchFamily="34" charset="-128"/>
              <a:cs typeface="Arial"/>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en-US" sz="3200" b="1" dirty="0" err="1">
                <a:solidFill>
                  <a:srgbClr val="045074"/>
                </a:solidFill>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1:8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958704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另一位牧师</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3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2161264"/>
            <a:ext cx="5725002" cy="167225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400" b="1" i="0" u="none" strike="noStrike" kern="1200" cap="none" spc="0" normalizeH="0" baseline="30000" noProof="0" dirty="0">
                <a:ln>
                  <a:noFill/>
                </a:ln>
                <a:solidFill>
                  <a:srgbClr val="045074"/>
                </a:solidFill>
                <a:effectLst/>
                <a:uLnTx/>
                <a:uFillTx/>
                <a:latin typeface="Arial"/>
                <a:ea typeface="ＭＳ Ｐゴシック" charset="0"/>
                <a:cs typeface="Arial"/>
              </a:rPr>
              <a:t>9</a:t>
            </a:r>
            <a:r>
              <a:rPr kumimoji="0" lang="zh-CN" altLang="en-US" sz="4400" b="1" i="0" u="none" strike="noStrike" kern="1200" cap="none" spc="0" normalizeH="0" baseline="30000" noProof="0" dirty="0">
                <a:ln>
                  <a:noFill/>
                </a:ln>
                <a:solidFill>
                  <a:srgbClr val="045074"/>
                </a:solidFill>
                <a:effectLst/>
                <a:uLnTx/>
                <a:uFillTx/>
                <a:latin typeface="Arial"/>
                <a:ea typeface="ＭＳ Ｐゴシック" charset="0"/>
                <a:cs typeface="Arial"/>
              </a:rPr>
              <a:t>坚守那合乎教义、可靠的真道，好使他能够用纯正的道理劝勉人，并且能够折服反对的人。</a:t>
            </a:r>
            <a:endParaRPr kumimoji="0" lang="en-SG" sz="44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提多书</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 1:9 (</a:t>
            </a:r>
            <a:r>
              <a:rPr kumimoji="0" lang="en-US" sz="3200" b="1" i="0" u="none" strike="noStrike" kern="1200" cap="none" spc="0" normalizeH="0" baseline="0" noProof="0" dirty="0" err="1">
                <a:ln>
                  <a:noFill/>
                </a:ln>
                <a:solidFill>
                  <a:srgbClr val="045074"/>
                </a:solidFill>
                <a:effectLst/>
                <a:uLnTx/>
                <a:uFillTx/>
                <a:latin typeface="Arial"/>
                <a:ea typeface="ＭＳ Ｐゴシック" charset="0"/>
                <a:cs typeface="Arial"/>
              </a:rPr>
              <a:t>新译本</a:t>
            </a: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394549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11330"/>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zh-CN" alt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长者；更有智慧的人</a:t>
            </a:r>
          </a:p>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zh-CN" alt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监督；管理者；指导者</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45818"/>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教会领袖</a:t>
            </a:r>
          </a:p>
        </p:txBody>
      </p:sp>
    </p:spTree>
    <p:extLst>
      <p:ext uri="{BB962C8B-B14F-4D97-AF65-F5344CB8AC3E}">
        <p14:creationId xmlns:p14="http://schemas.microsoft.com/office/powerpoint/2010/main" val="2417026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不是这样</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傲慢</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性急</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酗酒</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暴力</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贪图利益</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而是这样</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好客</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爱善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自制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正直</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圣洁</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有纪律</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46555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1:10-11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12578" y="668138"/>
            <a:ext cx="9139942"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10</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因为有许多不受约束、好讲空话和欺骗人的，尤其是那些守割礼的人，</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11</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他们为了可耻的利益，教训一些不应该教导的事，败坏人的全家，你务要堵住他们的嘴。</a:t>
            </a: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5704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1:12-13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039080"/>
            <a:ext cx="9139942" cy="167225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4400" b="1" i="0" u="none" strike="noStrike" kern="1200" cap="none" spc="0" normalizeH="0" baseline="30000" noProof="0" dirty="0">
                <a:ln>
                  <a:noFill/>
                </a:ln>
                <a:solidFill>
                  <a:prstClr val="black"/>
                </a:solidFill>
                <a:effectLst/>
                <a:uLnTx/>
                <a:uFillTx/>
                <a:latin typeface="Arial"/>
                <a:ea typeface="ＭＳ Ｐゴシック" charset="0"/>
                <a:cs typeface="Arial"/>
              </a:rPr>
              <a:t> </a:t>
            </a: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12</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有一个克里特本地的先知说过：“克里特人是常常说谎的，是恶兽，好吃懒作。”</a:t>
            </a: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13</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这见证是真的。为了这缘故，你要严厉地责备他们，好使他们在信仰上健全，</a:t>
            </a:r>
            <a:endParaRPr kumimoji="0" lang="en-SG" sz="4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40594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1:14-15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562170"/>
            <a:ext cx="9139942" cy="206210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14</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不再理会犹太人的无稽之谈和偏离正道的人的规条。</a:t>
            </a:r>
            <a:r>
              <a:rPr kumimoji="0" lang="en-US" altLang="zh-CN" sz="3200" b="1" i="0" u="none" strike="noStrike" kern="1200" cap="none" spc="0" normalizeH="0" baseline="0" noProof="0" dirty="0">
                <a:ln>
                  <a:noFill/>
                </a:ln>
                <a:solidFill>
                  <a:prstClr val="black"/>
                </a:solidFill>
                <a:effectLst/>
                <a:uLnTx/>
                <a:uFillTx/>
                <a:latin typeface="Arial"/>
                <a:ea typeface="ＭＳ Ｐゴシック" charset="0"/>
                <a:cs typeface="Arial"/>
              </a:rPr>
              <a:t>15</a:t>
            </a:r>
            <a:r>
              <a:rPr kumimoji="0" lang="zh-CN" altLang="en-US" sz="3200" b="1" i="0" u="none" strike="noStrike" kern="1200" cap="none" spc="0" normalizeH="0" baseline="0" noProof="0" dirty="0">
                <a:ln>
                  <a:noFill/>
                </a:ln>
                <a:solidFill>
                  <a:prstClr val="black"/>
                </a:solidFill>
                <a:effectLst/>
                <a:uLnTx/>
                <a:uFillTx/>
                <a:latin typeface="Arial"/>
                <a:ea typeface="ＭＳ Ｐゴシック" charset="0"/>
                <a:cs typeface="Arial"/>
              </a:rPr>
              <a:t>在清洁的人，一切都是清洁的；但在污秽和不信的人，没有一样是清洁的，连他们的意念和良心都污秽了。</a:t>
            </a:r>
            <a:endPar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1276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srgbClr val="FFFFFF"/>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1:16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182895"/>
            <a:ext cx="9139942" cy="122084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lnSpc>
                <a:spcPct val="100000"/>
              </a:lnSpc>
              <a:buClrTx/>
              <a:buSzTx/>
              <a:defRPr/>
            </a:pPr>
            <a:r>
              <a:rPr kumimoji="0" lang="en-US" altLang="zh-CN" sz="4400" b="1" i="0" u="none" strike="noStrike" kern="1200" cap="none" spc="0" normalizeH="0" baseline="30000" noProof="0" dirty="0">
                <a:ln>
                  <a:noFill/>
                </a:ln>
                <a:solidFill>
                  <a:prstClr val="black"/>
                </a:solidFill>
                <a:effectLst/>
                <a:uLnTx/>
                <a:uFillTx/>
                <a:latin typeface="Arial"/>
                <a:ea typeface="ＭＳ Ｐゴシック" charset="0"/>
                <a:cs typeface="Arial"/>
              </a:rPr>
              <a:t>16</a:t>
            </a:r>
            <a:r>
              <a:rPr kumimoji="0" lang="zh-CN" altLang="en-US" sz="4400" b="1" i="0" u="none" strike="noStrike" kern="1200" cap="none" spc="0" normalizeH="0" baseline="30000" noProof="0" dirty="0">
                <a:ln>
                  <a:noFill/>
                </a:ln>
                <a:solidFill>
                  <a:prstClr val="black"/>
                </a:solidFill>
                <a:effectLst/>
                <a:uLnTx/>
                <a:uFillTx/>
                <a:latin typeface="Arial"/>
                <a:ea typeface="ＭＳ Ｐゴシック" charset="0"/>
                <a:cs typeface="Arial"/>
              </a:rPr>
              <a:t>他们声称认识　神，却在行为上否认他。他们是可憎的、悖逆的，在各样的善事上，是毫无用处的。</a:t>
            </a:r>
            <a:endParaRPr kumimoji="0" lang="en-SG" sz="4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10993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6D4B156-8F0A-486A-A7A2-A535483476E3}" type="slidenum">
              <a:rPr lang="en-US" altLang="en-US" sz="1400"/>
              <a:pPr algn="r" defTabSz="914400" eaLnBrk="1" hangingPunct="0">
                <a:lnSpc>
                  <a:spcPct val="100000"/>
                </a:lnSpc>
                <a:buClrTx/>
                <a:buSzTx/>
                <a:buFontTx/>
                <a:buNone/>
              </a:pPr>
              <a:t>37</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79451748"/>
      </p:ext>
    </p:extLst>
  </p:cSld>
  <p:clrMapOvr>
    <a:overrideClrMapping bg1="lt1" tx1="dk1" bg2="lt2" tx2="dk2" accent1="accent1" accent2="accent2" accent3="accent3" accent4="accent4" accent5="accent5" accent6="accent6" hlink="hlink" folHlink="folHlink"/>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6543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6380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挣扎是真实的</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有句话说，四位牧师中就有一位在与抑郁症斗争。</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Lifeway Research </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的数据显示，确诊为临床抑郁症的牧师数量是全国平均水平的两倍。四分之一的牧师寻求了家庭医生关于压力和焦虑问题的建议。几乎四分之一的牧师（</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）承认曾“亲自与心理疾病作斗争”，而且其中一半的牧师表示他们的病情已被诊断出来。</a:t>
            </a: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Charisma News</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2018</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US" altLang="zh-CN"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a:t>
            </a:r>
            <a:r>
              <a:rPr kumimoji="0" lang="zh-CN" alt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7098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26357682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49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9973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418912"/>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2:1-2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863064"/>
            <a:ext cx="9139942" cy="167225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至于你，你应当讲合乎纯正的道理。</a:t>
            </a:r>
            <a:endPar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劝年老的男人要有节制、庄重、自律，在信心、爱心、忍耐上都要健全。</a:t>
            </a:r>
            <a:endPar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74671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1">
            <a:extLst>
              <a:ext uri="{FF2B5EF4-FFF2-40B4-BE49-F238E27FC236}">
                <a16:creationId xmlns:a16="http://schemas.microsoft.com/office/drawing/2014/main" id="{A2449C79-0809-3D17-0AA3-945E7826E2A4}"/>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675613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srgbClr val="FFFFFF"/>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2:3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2045256"/>
            <a:ext cx="898398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照样，劝年老的妇女行为要敬虔，不说谗言，不被酒奴役，用善道教导人，</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012411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3" name="TextBox 3">
            <a:extLst>
              <a:ext uri="{FF2B5EF4-FFF2-40B4-BE49-F238E27FC236}">
                <a16:creationId xmlns:a16="http://schemas.microsoft.com/office/drawing/2014/main" id="{356FB1FE-A002-D145-45C2-C1DD3548C84B}"/>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1">
            <a:extLst>
              <a:ext uri="{FF2B5EF4-FFF2-40B4-BE49-F238E27FC236}">
                <a16:creationId xmlns:a16="http://schemas.microsoft.com/office/drawing/2014/main" id="{3793F3E8-1366-04A2-0AB6-A2E77F1C2A3F}"/>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896361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理家</a:t>
            </a:r>
            <a:r>
              <a:rPr lang="en-US" sz="3600" b="1" dirty="0"/>
              <a:t>” (</a:t>
            </a:r>
            <a:r>
              <a:rPr lang="zh-CN" altLang="en-US" sz="3600" b="1" dirty="0"/>
              <a:t>提多</a:t>
            </a:r>
            <a:r>
              <a:rPr lang="en-US" sz="3600" b="1" dirty="0"/>
              <a:t> 2:4-5 </a:t>
            </a:r>
            <a:r>
              <a:rPr lang="en-US" altLang="zh-CN" sz="3600" b="1" dirty="0"/>
              <a:t>CNVS</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en-US" sz="2800" b="1" dirty="0">
                <a:solidFill>
                  <a:srgbClr val="FFFFFF"/>
                </a:solidFill>
                <a:effectLst>
                  <a:glow rad="228600">
                    <a:srgbClr val="000000"/>
                  </a:glow>
                </a:effectLst>
              </a:rPr>
              <a:t>"</a:t>
            </a:r>
            <a:r>
              <a:rPr lang="zh-CN" altLang="en-US" sz="4000" b="1" dirty="0">
                <a:solidFill>
                  <a:srgbClr val="FFFFFF"/>
                </a:solidFill>
                <a:effectLst>
                  <a:glow rad="228600">
                    <a:srgbClr val="000000"/>
                  </a:glow>
                </a:effectLst>
              </a:rPr>
              <a:t>好提醒年轻的妇女爱丈夫爱儿女，</a:t>
            </a:r>
            <a:r>
              <a:rPr lang="en-US" altLang="zh-CN" sz="4000" b="1" dirty="0">
                <a:solidFill>
                  <a:srgbClr val="FFFFFF"/>
                </a:solidFill>
                <a:effectLst>
                  <a:glow rad="228600">
                    <a:srgbClr val="000000"/>
                  </a:glow>
                </a:effectLst>
              </a:rPr>
              <a:t> </a:t>
            </a:r>
            <a:r>
              <a:rPr lang="zh-CN" altLang="en-US" sz="4000" b="1" dirty="0">
                <a:solidFill>
                  <a:srgbClr val="FFFFFF"/>
                </a:solidFill>
                <a:effectLst>
                  <a:glow rad="228600">
                    <a:srgbClr val="000000"/>
                  </a:glow>
                </a:effectLst>
              </a:rPr>
              <a:t>并且自律、贞洁、</a:t>
            </a:r>
            <a:r>
              <a:rPr lang="zh-CN" altLang="en-US" sz="4000" b="1" dirty="0">
                <a:solidFill>
                  <a:srgbClr val="FFFF00"/>
                </a:solidFill>
                <a:effectLst>
                  <a:glow rad="228600">
                    <a:srgbClr val="000000"/>
                  </a:glow>
                </a:effectLst>
              </a:rPr>
              <a:t>理家</a:t>
            </a:r>
            <a:r>
              <a:rPr lang="zh-CN" altLang="en-US" sz="4000" b="1" dirty="0">
                <a:solidFill>
                  <a:srgbClr val="FFFFFF"/>
                </a:solidFill>
                <a:effectLst>
                  <a:glow rad="228600">
                    <a:srgbClr val="000000"/>
                  </a:glow>
                </a:effectLst>
              </a:rPr>
              <a:t>、善良、顺从自己的丈夫，免得　神的道受毁</a:t>
            </a:r>
            <a:endParaRPr lang="en-US" altLang="zh-CN" sz="4000" b="1" dirty="0">
              <a:solidFill>
                <a:srgbClr val="FFFFFF"/>
              </a:solidFill>
              <a:effectLst>
                <a:glow rad="228600">
                  <a:srgbClr val="000000"/>
                </a:glow>
              </a:effectLst>
            </a:endParaRPr>
          </a:p>
          <a:p>
            <a:pPr defTabSz="914400">
              <a:lnSpc>
                <a:spcPct val="100000"/>
              </a:lnSpc>
              <a:buClrTx/>
              <a:buSzTx/>
              <a:buFontTx/>
              <a:buNone/>
              <a:defRPr/>
            </a:pPr>
            <a:r>
              <a:rPr lang="zh-CN" altLang="en-US" sz="4000" b="1" dirty="0">
                <a:solidFill>
                  <a:srgbClr val="FFFFFF"/>
                </a:solidFill>
                <a:effectLst>
                  <a:glow rad="228600">
                    <a:srgbClr val="000000"/>
                  </a:glow>
                </a:effectLst>
              </a:rPr>
              <a:t>谤。</a:t>
            </a:r>
            <a:r>
              <a:rPr lang="en-US" sz="40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4135141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顺从丈夫</a:t>
            </a:r>
            <a:r>
              <a:rPr lang="en-US" sz="3600" b="1" dirty="0"/>
              <a:t>” (</a:t>
            </a:r>
            <a:r>
              <a:rPr lang="zh-CN" altLang="en-US" sz="3600" b="1" dirty="0"/>
              <a:t>提多</a:t>
            </a:r>
            <a:r>
              <a:rPr lang="en-US" sz="3600" b="1" dirty="0"/>
              <a:t> 2:4-5 </a:t>
            </a:r>
            <a:r>
              <a:rPr lang="en-US" altLang="zh-CN" sz="3600" b="1" dirty="0"/>
              <a:t>CNV</a:t>
            </a:r>
            <a:r>
              <a:rPr lang="en-US" sz="3600" b="1" dirty="0"/>
              <a:t>)</a:t>
            </a:r>
          </a:p>
        </p:txBody>
      </p:sp>
      <p:sp>
        <p:nvSpPr>
          <p:cNvPr id="6" name="Title 1"/>
          <p:cNvSpPr txBox="1">
            <a:spLocks/>
          </p:cNvSpPr>
          <p:nvPr/>
        </p:nvSpPr>
        <p:spPr bwMode="auto">
          <a:xfrm>
            <a:off x="5797129"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丈夫也不该</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说妻子的坏话</a:t>
            </a:r>
            <a:r>
              <a:rPr lang="en-US" sz="2800" b="1" dirty="0">
                <a:solidFill>
                  <a:srgbClr val="FFFFFF"/>
                </a:solidFill>
                <a:effectLst>
                  <a:glow rad="228600">
                    <a:srgbClr val="000000"/>
                  </a:glow>
                </a:effectLst>
              </a:rPr>
              <a:t>!</a:t>
            </a:r>
          </a:p>
        </p:txBody>
      </p:sp>
      <p:sp>
        <p:nvSpPr>
          <p:cNvPr id="7" name="Title 1"/>
          <p:cNvSpPr txBox="1">
            <a:spLocks/>
          </p:cNvSpPr>
          <p:nvPr/>
        </p:nvSpPr>
        <p:spPr bwMode="auto">
          <a:xfrm rot="20961986">
            <a:off x="597316" y="3208981"/>
            <a:ext cx="4105817" cy="2569086"/>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从来别跟任何人</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说你丈夫</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的坏话</a:t>
            </a:r>
            <a:endParaRPr lang="en-US" sz="3600" b="1" dirty="0">
              <a:solidFill>
                <a:srgbClr val="000000"/>
              </a:solidFill>
              <a:effectLst/>
            </a:endParaRPr>
          </a:p>
        </p:txBody>
      </p:sp>
      <p:sp>
        <p:nvSpPr>
          <p:cNvPr id="8" name="Title 1"/>
          <p:cNvSpPr txBox="1">
            <a:spLocks/>
          </p:cNvSpPr>
          <p:nvPr/>
        </p:nvSpPr>
        <p:spPr bwMode="auto">
          <a:xfrm rot="20961986">
            <a:off x="3191262" y="5545732"/>
            <a:ext cx="1946585" cy="825194"/>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a:t>
            </a:r>
            <a:endParaRPr lang="en-US" sz="3600" b="1" dirty="0">
              <a:solidFill>
                <a:srgbClr val="000000"/>
              </a:solidFill>
              <a:effectLst/>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好提醒年轻的妇女爱丈夫爱儿女， </a:t>
            </a:r>
            <a:r>
              <a:rPr lang="en-US" altLang="zh-CN" sz="2800" b="1" baseline="30000" dirty="0">
                <a:solidFill>
                  <a:srgbClr val="FFFFFF"/>
                </a:solidFill>
                <a:effectLst>
                  <a:glow rad="228600">
                    <a:srgbClr val="000000"/>
                  </a:glow>
                </a:effectLst>
              </a:rPr>
              <a:t>5</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并且自律、贞洁、</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理家、善良、</a:t>
            </a:r>
            <a:r>
              <a:rPr lang="zh-CN" altLang="en-US" sz="2800" b="1" dirty="0">
                <a:solidFill>
                  <a:srgbClr val="FFFF00"/>
                </a:solidFill>
                <a:effectLst>
                  <a:glow rad="228600">
                    <a:srgbClr val="000000"/>
                  </a:glow>
                </a:effectLst>
              </a:rPr>
              <a:t>顺从自己的丈夫</a:t>
            </a:r>
            <a:r>
              <a:rPr lang="zh-CN" altLang="en-US" sz="2800" b="1" dirty="0">
                <a:solidFill>
                  <a:srgbClr val="FFFFFF"/>
                </a:solidFill>
                <a:effectLst>
                  <a:glow rad="228600">
                    <a:srgbClr val="000000"/>
                  </a:glow>
                </a:effectLst>
              </a:rPr>
              <a:t>，免得　神的道受毁谤。</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85073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zh-CN" altLang="en-US" b="1" i="1" dirty="0">
                <a:effectLst>
                  <a:glow rad="127000">
                    <a:schemeClr val="tx1"/>
                  </a:glow>
                </a:effectLst>
                <a:latin typeface="Arial" charset="0"/>
                <a:ea typeface="ＭＳ Ｐゴシック" charset="0"/>
                <a:cs typeface="ＭＳ Ｐゴシック" charset="0"/>
              </a:rPr>
              <a:t>基督徒的处境是否更好？</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209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善行</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正直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健全的言语</a:t>
            </a:r>
          </a:p>
        </p:txBody>
      </p:sp>
      <p:sp>
        <p:nvSpPr>
          <p:cNvPr id="3" name="TextBox 8">
            <a:extLst>
              <a:ext uri="{FF2B5EF4-FFF2-40B4-BE49-F238E27FC236}">
                <a16:creationId xmlns:a16="http://schemas.microsoft.com/office/drawing/2014/main" id="{DF315972-0986-2970-0B43-F72B93A54F09}"/>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5" name="TextBox 3">
            <a:extLst>
              <a:ext uri="{FF2B5EF4-FFF2-40B4-BE49-F238E27FC236}">
                <a16:creationId xmlns:a16="http://schemas.microsoft.com/office/drawing/2014/main" id="{82CF8CBD-2BE6-043C-DC51-0D846311A4C6}"/>
              </a:ext>
            </a:extLst>
          </p:cNvPr>
          <p:cNvSpPr txBox="1"/>
          <p:nvPr/>
        </p:nvSpPr>
        <p:spPr>
          <a:xfrm flipH="1">
            <a:off x="4823537" y="306067"/>
            <a:ext cx="3984476" cy="2271391"/>
          </a:xfrm>
          <a:prstGeom prst="rect">
            <a:avLst/>
          </a:prstGeom>
          <a:noFill/>
        </p:spPr>
        <p:txBody>
          <a:bodyPr wrap="square" rtlCol="0">
            <a:spAutoFit/>
          </a:bodyPr>
          <a:lstStyle/>
          <a:p>
            <a:pPr algn="ct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恭敬</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不说谎</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不嗜酒</a:t>
            </a:r>
          </a:p>
          <a:p>
            <a:pPr marL="342900" indent="-342900" defTabSz="457200" fontAlgn="auto">
              <a:lnSpc>
                <a:spcPct val="100000"/>
              </a:lnSpc>
              <a:spcBef>
                <a:spcPts val="0"/>
              </a:spcBef>
              <a:spcAft>
                <a:spcPts val="0"/>
              </a:spcAft>
              <a:buClrTx/>
              <a:buSzTx/>
              <a:buFont typeface="Arial" panose="020B0604020202020204" pitchFamily="34" charset="0"/>
              <a:buChar char="•"/>
              <a:defRPr/>
            </a:pPr>
            <a:r>
              <a:rPr lang="zh-CN" altLang="en-US" sz="2400" b="1" dirty="0">
                <a:solidFill>
                  <a:prstClr val="white"/>
                </a:solidFill>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1">
            <a:extLst>
              <a:ext uri="{FF2B5EF4-FFF2-40B4-BE49-F238E27FC236}">
                <a16:creationId xmlns:a16="http://schemas.microsoft.com/office/drawing/2014/main" id="{7CADBA86-34AC-C0A9-18BC-99CECBE8A61C}"/>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R="0" lvl="0" algn="l"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1107358"/>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2:6-8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133669"/>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照样，劝年轻的男子要自律。</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无论在甚么事上你都要显出好行为的榜样，在教导上要纯全，要庄重，</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言词要纯正，无可指摘，使反对的人因为无从毁谤，就自觉惭愧。</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202822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2:9-10 (</a:t>
            </a:r>
            <a:r>
              <a:rPr kumimoji="0" lang="en-US"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830847"/>
            <a:ext cx="896112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lang="en-US" altLang="zh-CN" sz="3200" b="1" dirty="0">
                <a:solidFill>
                  <a:srgbClr val="FFFFFF"/>
                </a:solidFill>
                <a:effectLst>
                  <a:glow rad="228600">
                    <a:srgbClr val="000000">
                      <a:satMod val="175000"/>
                    </a:srgbClr>
                  </a:glow>
                </a:effectLst>
                <a:latin typeface="Arial" charset="0"/>
                <a:ea typeface="ＭＳ Ｐゴシック" charset="0"/>
              </a:rPr>
              <a:t>9</a:t>
            </a:r>
            <a:r>
              <a:rPr lang="zh-CN" altLang="en-US" sz="3200" b="1" dirty="0">
                <a:solidFill>
                  <a:srgbClr val="FFFFFF"/>
                </a:solidFill>
                <a:effectLst>
                  <a:glow rad="228600">
                    <a:srgbClr val="000000">
                      <a:satMod val="175000"/>
                    </a:srgbClr>
                  </a:glow>
                </a:effectLst>
                <a:latin typeface="Arial" charset="0"/>
                <a:ea typeface="ＭＳ Ｐゴシック" charset="0"/>
              </a:rPr>
              <a:t>作奴仆的，要凡事顺服自己的主人，讨他欢喜，不要顶嘴。</a:t>
            </a:r>
            <a:r>
              <a:rPr lang="en-US" altLang="zh-CN" sz="3200" b="1" dirty="0">
                <a:solidFill>
                  <a:srgbClr val="FFFFFF"/>
                </a:solidFill>
                <a:effectLst>
                  <a:glow rad="228600">
                    <a:srgbClr val="000000">
                      <a:satMod val="175000"/>
                    </a:srgbClr>
                  </a:glow>
                </a:effectLst>
                <a:latin typeface="Arial" charset="0"/>
                <a:ea typeface="ＭＳ Ｐゴシック" charset="0"/>
              </a:rPr>
              <a:t>10</a:t>
            </a:r>
            <a:r>
              <a:rPr lang="zh-CN" altLang="en-US" sz="3200" b="1" dirty="0">
                <a:solidFill>
                  <a:srgbClr val="FFFFFF"/>
                </a:solidFill>
                <a:effectLst>
                  <a:glow rad="228600">
                    <a:srgbClr val="000000">
                      <a:satMod val="175000"/>
                    </a:srgbClr>
                  </a:glow>
                </a:effectLst>
                <a:latin typeface="Arial" charset="0"/>
                <a:ea typeface="ＭＳ Ｐゴシック" charset="0"/>
              </a:rPr>
              <a:t>不要私取财物，却要显示绝对的诚实，好使我们救主　神的道理，在凡事上都得着尊荣。</a:t>
            </a:r>
            <a:endParaRPr lang="en-SG"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2696019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1393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89997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8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170402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77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84BB28EE-3D48-3C4C-91E3-A9FFA50B8BC1}"/>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88289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2:11-12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4043345"/>
            <a:ext cx="913994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神拯救万人的恩典已经显明出来了。</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这恩典训练我们除去不敬虔的心，和属世的私欲，在今生过着自律、公正、敬虔的生活，</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60027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panose="020B0604020202020204" pitchFamily="34" charset="0"/>
                <a:ea typeface="ＭＳ Ｐゴシック" charset="0"/>
                <a:cs typeface="Arial" panose="020B0604020202020204" pitchFamily="34" charset="0"/>
              </a:rPr>
              <a:t>错误的</a:t>
            </a:r>
            <a:br>
              <a:rPr lang="en-US" altLang="zh-CN"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zh-CN" altLang="en-US" sz="6600" b="1" dirty="0">
                <a:effectLst>
                  <a:glow rad="127000">
                    <a:schemeClr val="tx1"/>
                  </a:glow>
                </a:effectLst>
                <a:latin typeface="Arial" panose="020B0604020202020204" pitchFamily="34" charset="0"/>
                <a:ea typeface="ＭＳ Ｐゴシック" charset="0"/>
                <a:cs typeface="Arial" panose="020B0604020202020204" pitchFamily="34" charset="0"/>
              </a:rPr>
              <a:t>教义</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2" name="文本框 1">
            <a:extLst>
              <a:ext uri="{FF2B5EF4-FFF2-40B4-BE49-F238E27FC236}">
                <a16:creationId xmlns:a16="http://schemas.microsoft.com/office/drawing/2014/main" id="{E6AEDEAA-EE54-7FE0-40CD-1D945D796496}"/>
              </a:ext>
            </a:extLst>
          </p:cNvPr>
          <p:cNvSpPr txBox="1"/>
          <p:nvPr/>
        </p:nvSpPr>
        <p:spPr>
          <a:xfrm>
            <a:off x="169387" y="1524000"/>
            <a:ext cx="4690646" cy="867930"/>
          </a:xfrm>
          <a:prstGeom prst="rect">
            <a:avLst/>
          </a:prstGeom>
          <a:solidFill>
            <a:schemeClr val="bg1"/>
          </a:solidFill>
        </p:spPr>
        <p:txBody>
          <a:bodyPr wrap="square" rtlCol="0">
            <a:spAutoFit/>
          </a:bodyPr>
          <a:lstStyle/>
          <a:p>
            <a:r>
              <a:rPr lang="zh-CN" altLang="en-US" b="1" dirty="0">
                <a:solidFill>
                  <a:schemeClr val="tx1"/>
                </a:solidFill>
              </a:rPr>
              <a:t>国长老会教堂向安拉祈祷，称穆罕默德为先知</a:t>
            </a:r>
          </a:p>
        </p:txBody>
      </p:sp>
      <p:sp>
        <p:nvSpPr>
          <p:cNvPr id="4" name="文本框 3">
            <a:extLst>
              <a:ext uri="{FF2B5EF4-FFF2-40B4-BE49-F238E27FC236}">
                <a16:creationId xmlns:a16="http://schemas.microsoft.com/office/drawing/2014/main" id="{687E62DD-F16A-B2F7-64BF-44CD8ED32E2E}"/>
              </a:ext>
            </a:extLst>
          </p:cNvPr>
          <p:cNvSpPr txBox="1"/>
          <p:nvPr/>
        </p:nvSpPr>
        <p:spPr>
          <a:xfrm>
            <a:off x="61375" y="5505362"/>
            <a:ext cx="4906669" cy="1255728"/>
          </a:xfrm>
          <a:prstGeom prst="rect">
            <a:avLst/>
          </a:prstGeom>
          <a:solidFill>
            <a:schemeClr val="bg1"/>
          </a:solidFill>
        </p:spPr>
        <p:txBody>
          <a:bodyPr wrap="square" rtlCol="0">
            <a:spAutoFit/>
          </a:bodyPr>
          <a:lstStyle/>
          <a:p>
            <a:r>
              <a:rPr lang="zh-CN" altLang="en-US" sz="1200" dirty="0">
                <a:solidFill>
                  <a:schemeClr val="tx1"/>
                </a:solidFill>
              </a:rPr>
              <a:t>“安拉赐福我们，赐福我们的家人，赐福我们的主。引领我们走在正路上</a:t>
            </a:r>
            <a:r>
              <a:rPr lang="en-US" altLang="zh-CN" sz="1200" dirty="0">
                <a:solidFill>
                  <a:schemeClr val="tx1"/>
                </a:solidFill>
              </a:rPr>
              <a:t>——</a:t>
            </a:r>
            <a:r>
              <a:rPr lang="zh-CN" altLang="en-US" sz="1200" dirty="0">
                <a:solidFill>
                  <a:schemeClr val="tx1"/>
                </a:solidFill>
              </a:rPr>
              <a:t>所有先知的道路：亚伯拉罕、以实马利、以撒、摩西、耶稣和穆罕默德。”</a:t>
            </a:r>
          </a:p>
          <a:p>
            <a:endParaRPr lang="zh-CN" altLang="en-US" sz="1200" dirty="0">
              <a:solidFill>
                <a:schemeClr val="tx1"/>
              </a:solidFill>
            </a:endParaRPr>
          </a:p>
          <a:p>
            <a:r>
              <a:rPr lang="zh-CN" altLang="en-US" sz="1200" dirty="0">
                <a:solidFill>
                  <a:schemeClr val="tx1"/>
                </a:solidFill>
              </a:rPr>
              <a:t>这些话语回荡在美国长老会教堂在俄勒冈州波特兰举行的大会上。</a:t>
            </a:r>
            <a:r>
              <a:rPr lang="en-US" altLang="zh-CN" sz="1200" dirty="0" err="1">
                <a:solidFill>
                  <a:schemeClr val="tx1"/>
                </a:solidFill>
              </a:rPr>
              <a:t>Wajidi</a:t>
            </a:r>
            <a:r>
              <a:rPr lang="en-US" altLang="zh-CN" sz="1200" dirty="0">
                <a:solidFill>
                  <a:schemeClr val="tx1"/>
                </a:solidFill>
              </a:rPr>
              <a:t> Said</a:t>
            </a:r>
            <a:r>
              <a:rPr lang="zh-CN" altLang="en-US" sz="1200" dirty="0">
                <a:solidFill>
                  <a:schemeClr val="tx1"/>
                </a:solidFill>
              </a:rPr>
              <a:t>，穆斯林教育信托的共同创始人，带领与会者进行向伊斯兰神祈祷的祷告。</a:t>
            </a:r>
          </a:p>
        </p:txBody>
      </p:sp>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203848" y="3522151"/>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a:lnSpc>
                <a:spcPct val="100000"/>
              </a:lnSpc>
              <a:buClrTx/>
              <a:buSzTx/>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“安拉赐福我们，赐福我们的家人，赞美我们的主。引领我们走在正路上</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所有先知的道路：亚伯拉罕、以实马利、以撒、摩西、耶稣和穆罕默德。”</a:t>
            </a:r>
          </a:p>
          <a:p>
            <a:pPr defTabSz="914400">
              <a:lnSpc>
                <a:spcPct val="100000"/>
              </a:lnSpc>
              <a:buClrTx/>
              <a:buSzTx/>
              <a:defRPr/>
            </a:pP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defTabSz="914400">
              <a:lnSpc>
                <a:spcPct val="100000"/>
              </a:lnSpc>
              <a:buClrTx/>
              <a:buSzTx/>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这些话语回荡在俄勒冈州波特兰的美国长老会教堂会众中。</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Wajidi</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Sadiq，</a:t>
            </a: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伊斯兰教育信托的工作人员，带领与会者做了向伊斯兰神祈祷的祷告。</a:t>
            </a:r>
          </a:p>
        </p:txBody>
      </p:sp>
    </p:spTree>
    <p:extLst>
      <p:ext uri="{BB962C8B-B14F-4D97-AF65-F5344CB8AC3E}">
        <p14:creationId xmlns:p14="http://schemas.microsoft.com/office/powerpoint/2010/main" val="42944268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2:13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3959791"/>
            <a:ext cx="898398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等候那有福的盼望，就是我们伟大的　神，救主耶稣基督荣耀的显现。</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587128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prstClr val="white"/>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2:14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4063046"/>
            <a:ext cx="8983981" cy="111825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 </a:t>
            </a: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14</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他为我们舍己，为的是要救赎我们脱离一切不法的事，并且洁净我们作他自己的子民，热心善工</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778237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b="1" dirty="0" err="1">
                <a:solidFill>
                  <a:prstClr val="white"/>
                </a:solidFill>
                <a:effectLst>
                  <a:glow rad="228600">
                    <a:srgbClr val="000000">
                      <a:satMod val="175000"/>
                    </a:srgbClr>
                  </a:glow>
                </a:effectLst>
                <a:latin typeface="Arial" charset="0"/>
                <a:ea typeface="ＭＳ Ｐゴシック" charset="0"/>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2:15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91439" y="3861048"/>
            <a:ext cx="8961121" cy="111825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15</a:t>
            </a:r>
            <a:r>
              <a:rPr kumimoji="0" lang="zh-CN" altLang="en-US" sz="4000" b="1" i="0" u="none" strike="noStrike" kern="1200" cap="none" spc="0" normalizeH="0" baseline="3000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rPr>
              <a:t>你要传讲这些事，运用各样的权柄去劝戒人，责备人；不要让人轻看你。</a:t>
            </a:r>
            <a:endPar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793362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65D71"/>
                </a:solidFill>
                <a:effectLst/>
                <a:uLnTx/>
                <a:uFillTx/>
                <a:latin typeface="Arial" panose="020B0604020202020204" pitchFamily="34" charset="0"/>
                <a:ea typeface="ＭＳ Ｐゴシック" charset="0"/>
                <a:cs typeface="Arial" panose="020B0604020202020204" pitchFamily="34" charset="0"/>
              </a:rPr>
              <a:t>磨炼前</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58477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65D71"/>
                </a:solidFill>
                <a:effectLst/>
                <a:uLnTx/>
                <a:uFillTx/>
                <a:latin typeface="Arial" panose="020B0604020202020204" pitchFamily="34" charset="0"/>
                <a:ea typeface="ＭＳ Ｐゴシック" charset="0"/>
                <a:cs typeface="Arial" panose="020B0604020202020204" pitchFamily="34" charset="0"/>
              </a:rPr>
              <a:t>磨练后</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31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健康的教会专注于基督，</a:t>
            </a:r>
            <a:endPar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作为他们转变的源泉</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提多书</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信主前</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0" y="2409737"/>
            <a:ext cx="1927055" cy="646331"/>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信主后</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欺诈</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贪爱享乐</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敬虔</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节制</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978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2839572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1668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3:1-2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3027344"/>
            <a:ext cx="9139942"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你要提醒他们服从执政的和掌权的，听从他们，随时准备作各种善工。</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不可毁谤人，要与人无争，谦恭有礼，向众人表现充分温柔的心。</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940006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10348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3:-3-4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 y="1252247"/>
            <a:ext cx="5539667"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我们从前也是无知、不顺服、受了迷惑、被各种私欲和逸乐所奴役，生活在恶毒和嫉妒之中，是可憎可恶的，并且互相仇视。</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然而，到了　神我们的救主显明他的恩慈和怜爱的时候，</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42133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现代假福音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若是有真信心，上帝就会医治</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世上财宝是我们神圣的权柄</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主的圣餐能治百病</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464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3:5-7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33865" y="2447434"/>
            <a:ext cx="8983981"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他就救了我们，并不是由于我们所行的义，而是照着他的怜悯，借着重生的洗和圣灵的更新。</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圣灵就是　神借着我们的救主耶稣基督丰丰富富浇灌在我们身上的，</a:t>
            </a:r>
            <a:r>
              <a:rPr kumimoji="0" lang="en-US" altLang="zh-CN"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a:t>
            </a:r>
            <a:r>
              <a:rPr kumimoji="0" lang="zh-CN" alt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使我们既然因着他的恩典得称为义，就可以凭着永生的盼望成为后嗣。</a:t>
            </a: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330180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3:8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28575" y="2152185"/>
            <a:ext cx="5479529" cy="21236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a:t>
            </a:r>
            <a:r>
              <a:rPr kumimoji="0" lang="zh-CN" alt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这话是可信的，我愿你确实地强调这些事，使信　神的人常常留心作善工；这些都是美事，并且是对人有益的。</a:t>
            </a:r>
            <a:endPar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062906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保护</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我们免于分裂，使好辩的圣徒受到管教（</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3:9-11</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00410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3:9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5580112" y="1295227"/>
            <a:ext cx="3409584" cy="2800767"/>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你要远避愚昧的辩论、家谱、纷争和律法上的争执，因为这都是虚妄无益的。</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41724795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3:10-11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35467" y="1495271"/>
            <a:ext cx="5342055" cy="2308324"/>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分门结党的人，警戒一两次之后，就要和他绝交。</a:t>
            </a: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你知道这种人已经背道，常常犯罪，定了自己的罪。</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486056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提多书</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教导</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信徒如何选择敬虔而非不敬虔（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赋予能力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使人在众人面前活出恩慈的行为（</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激励</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我们行善，以回应神的怜悯（</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3:3-8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保护</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我们免于分裂，使好辩的圣徒受到管教（</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3:9-11</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神的恩典 </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联系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人与人之间，以温暖和殷勤相待（</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3:12-15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131337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3:12-13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0" y="1278998"/>
            <a:ext cx="5521911" cy="3293209"/>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defTabSz="457200" eaLnBrk="0" hangingPunct="0">
              <a:lnSpc>
                <a:spcPct val="100000"/>
              </a:lnSpc>
              <a:buClrTx/>
              <a:buSzTx/>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我派亚提马或推基古到你那里去的时候，你要赶快到尼哥波立来见我，因为我已决定在那里过冬。</a:t>
            </a: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你要尽力资助西纳律师和亚波罗的旅程，使他们不致缺乏。</a:t>
            </a:r>
            <a:endParaRPr kumimoji="0" lang="en-SG" sz="4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634224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提多书</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 3:14-15 (</a:t>
            </a:r>
            <a:r>
              <a:rPr kumimoji="0" lang="en-US" sz="3200" b="1" i="0" u="none" strike="noStrike" kern="1200" cap="none" spc="0" normalizeH="0" baseline="0" noProof="0" dirty="0" err="1">
                <a:ln>
                  <a:noFill/>
                </a:ln>
                <a:solidFill>
                  <a:prstClr val="white"/>
                </a:solidFill>
                <a:effectLst>
                  <a:glow rad="228600">
                    <a:srgbClr val="000000">
                      <a:satMod val="175000"/>
                    </a:srgbClr>
                  </a:glow>
                </a:effectLst>
                <a:uLnTx/>
                <a:uFillTx/>
                <a:latin typeface="Arial" charset="0"/>
                <a:ea typeface="ＭＳ Ｐゴシック" charset="0"/>
                <a:cs typeface="+mn-cs"/>
              </a:rPr>
              <a:t>新译本</a:t>
            </a: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a:t>
            </a:r>
          </a:p>
        </p:txBody>
      </p:sp>
      <p:sp>
        <p:nvSpPr>
          <p:cNvPr id="5" name="Rectangle 4"/>
          <p:cNvSpPr/>
          <p:nvPr/>
        </p:nvSpPr>
        <p:spPr>
          <a:xfrm>
            <a:off x="169333" y="2564411"/>
            <a:ext cx="8820363"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我们自己的人也应当学习作善工，供应日常的需要，免得不结果子。</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a:t>
            </a:r>
            <a:r>
              <a:rPr kumimoji="0" lang="zh-CN" altLang="en-US" sz="4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同我在一起的人都向你问安。请你问候那些因信而爱我们的人。愿恩惠与你们众人同在。</a:t>
            </a:r>
          </a:p>
        </p:txBody>
      </p:sp>
    </p:spTree>
    <p:extLst>
      <p:ext uri="{BB962C8B-B14F-4D97-AF65-F5344CB8AC3E}">
        <p14:creationId xmlns:p14="http://schemas.microsoft.com/office/powerpoint/2010/main" val="18093972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974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43837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行事为人</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1022486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73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282110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主要是想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我们的长老要教导</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借着神的恩典所得来的</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可尊敬的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言行举止</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Microsoft YaHei UI" panose="020B0503020204020204" pitchFamily="34" charset="-122"/>
                <a:ea typeface="Microsoft YaHei UI" panose="020B0503020204020204" pitchFamily="34" charset="-122"/>
                <a:cs typeface="Impact"/>
              </a:rPr>
              <a:t>提多书</a:t>
            </a:r>
          </a:p>
        </p:txBody>
      </p:sp>
    </p:spTree>
    <p:extLst>
      <p:ext uri="{BB962C8B-B14F-4D97-AF65-F5344CB8AC3E}">
        <p14:creationId xmlns:p14="http://schemas.microsoft.com/office/powerpoint/2010/main" val="8970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zh-CN" altLang="en-US" sz="4000" b="1" u="sng" dirty="0">
                <a:solidFill>
                  <a:srgbClr val="FEFDE3"/>
                </a:solidFill>
                <a:latin typeface="Arial" charset="0"/>
                <a:ea typeface="ＭＳ Ｐゴシック" charset="0"/>
                <a:cs typeface="Arial" charset="0"/>
              </a:rPr>
              <a:t>提多书中的核心问题：</a:t>
            </a:r>
            <a:br>
              <a:rPr lang="en-US" altLang="zh-CN" sz="4000" b="1" u="sng" dirty="0">
                <a:solidFill>
                  <a:srgbClr val="FEFDE3"/>
                </a:solidFill>
                <a:latin typeface="Arial" charset="0"/>
                <a:ea typeface="ＭＳ Ｐゴシック" charset="0"/>
                <a:cs typeface="Arial" charset="0"/>
              </a:rPr>
            </a:br>
            <a:r>
              <a:rPr lang="zh-CN" altLang="en-US" sz="4000" b="1" dirty="0">
                <a:solidFill>
                  <a:srgbClr val="FEFDE3"/>
                </a:solidFill>
                <a:latin typeface="Arial" charset="0"/>
                <a:ea typeface="ＭＳ Ｐゴシック" charset="0"/>
                <a:cs typeface="Arial" charset="0"/>
              </a:rPr>
              <a:t>你的生活是否看起来比非基督徒的生活更好？</a:t>
            </a:r>
            <a:endParaRPr lang="en-US" sz="4000" b="1" dirty="0">
              <a:solidFill>
                <a:srgbClr val="FEFDE3"/>
              </a:solidFill>
              <a:latin typeface="Arial" charset="0"/>
              <a:ea typeface="ＭＳ Ｐゴシック" charset="0"/>
              <a:cs typeface="Arial" charset="0"/>
            </a:endParaRP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1489548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如何生活</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610559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000" dirty="0"/>
              <a:t>查尔斯</a:t>
            </a:r>
            <a:r>
              <a:rPr lang="en-US" altLang="zh-CN" sz="2000" dirty="0"/>
              <a:t>·R·</a:t>
            </a:r>
            <a:r>
              <a:rPr lang="zh-CN" altLang="en-US" sz="2000" dirty="0"/>
              <a:t>斯文多尔（</a:t>
            </a:r>
            <a:r>
              <a:rPr lang="en-US" altLang="zh-CN" sz="2000" dirty="0"/>
              <a:t>Charles R. Swindoll</a:t>
            </a:r>
            <a:r>
              <a:rPr lang="zh-CN" altLang="en-US" sz="2000" dirty="0"/>
              <a:t>），</a:t>
            </a:r>
          </a:p>
          <a:p>
            <a:r>
              <a:rPr lang="en-US" altLang="zh-CN" sz="2000" dirty="0"/>
              <a:t>《</a:t>
            </a:r>
            <a:r>
              <a:rPr lang="zh-CN" altLang="en-US" sz="2000" dirty="0"/>
              <a:t>具感染力的基督信仰</a:t>
            </a:r>
            <a:r>
              <a:rPr lang="en-US" altLang="zh-CN" sz="2000" dirty="0"/>
              <a:t>》</a:t>
            </a:r>
            <a:r>
              <a:rPr lang="zh-CN" altLang="en-US" sz="2000" dirty="0"/>
              <a:t>（</a:t>
            </a:r>
            <a:r>
              <a:rPr lang="en-US" altLang="zh-CN" sz="2000" i="1" dirty="0"/>
              <a:t>Contagious Christianity</a:t>
            </a:r>
            <a:r>
              <a:rPr lang="zh-CN" altLang="en-US" sz="2000" dirty="0"/>
              <a:t>），第</a:t>
            </a:r>
            <a:r>
              <a:rPr lang="en-US" altLang="zh-CN" sz="2000" dirty="0"/>
              <a:t>47</a:t>
            </a:r>
            <a:r>
              <a:rPr lang="zh-CN" altLang="en-US" sz="2000" dirty="0"/>
              <a:t>页</a:t>
            </a:r>
          </a:p>
        </p:txBody>
      </p:sp>
    </p:spTree>
    <p:extLst>
      <p:ext uri="{BB962C8B-B14F-4D97-AF65-F5344CB8AC3E}">
        <p14:creationId xmlns:p14="http://schemas.microsoft.com/office/powerpoint/2010/main" val="39352670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29756" y="355516"/>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确保你已经接受了神白白赐予你的救恩</a:t>
            </a:r>
            <a:br>
              <a:rPr lang="zh-CN" altLang="en-US" sz="4000" b="1" dirty="0">
                <a:effectLst>
                  <a:glow rad="127000">
                    <a:schemeClr val="tx1"/>
                  </a:glow>
                </a:effectLst>
                <a:latin typeface="Arial" charset="0"/>
                <a:ea typeface="ＭＳ Ｐゴシック" charset="0"/>
                <a:cs typeface="ＭＳ Ｐゴシック" charset="0"/>
              </a:rPr>
            </a:br>
            <a:br>
              <a:rPr lang="en-US" altLang="zh-CN"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提多书</a:t>
            </a:r>
            <a:r>
              <a:rPr lang="zh-CN" altLang="en-US"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 2:11).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神拯救万人的恩典已经显明出来了</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4878" y="6062554"/>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355903732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继续抵挡腐败的生活方式。</a:t>
            </a:r>
            <a:br>
              <a:rPr lang="zh-CN" altLang="en-US" sz="4000" b="1" dirty="0">
                <a:effectLst>
                  <a:glow rad="127000">
                    <a:schemeClr val="tx1"/>
                  </a:glow>
                </a:effectLst>
                <a:latin typeface="Arial" charset="0"/>
                <a:ea typeface="ＭＳ Ｐゴシック" charset="0"/>
                <a:cs typeface="ＭＳ Ｐゴシック" charset="0"/>
              </a:rPr>
            </a:br>
            <a:br>
              <a:rPr lang="en-US" altLang="zh-CN"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提多书</a:t>
            </a:r>
            <a:r>
              <a:rPr lang="en-US" sz="4000" b="1" dirty="0">
                <a:effectLst>
                  <a:glow rad="127000">
                    <a:schemeClr val="tx1"/>
                  </a:glow>
                </a:effectLst>
                <a:latin typeface="Arial" charset="0"/>
                <a:ea typeface="ＭＳ Ｐゴシック" charset="0"/>
                <a:cs typeface="ＭＳ Ｐゴシック" charset="0"/>
              </a:rPr>
              <a:t> 2:12a ).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这恩典训练我们除去不敬虔的心，和属世的私欲</a:t>
            </a:r>
            <a:r>
              <a:rPr kumimoji="0" lang="en-SG"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188" y="6137803"/>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spTree>
    <p:extLst>
      <p:ext uri="{BB962C8B-B14F-4D97-AF65-F5344CB8AC3E}">
        <p14:creationId xmlns:p14="http://schemas.microsoft.com/office/powerpoint/2010/main" val="94159272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善行</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正直</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健全的言语</a:t>
            </a:r>
          </a:p>
        </p:txBody>
      </p:sp>
      <p:sp>
        <p:nvSpPr>
          <p:cNvPr id="3" name="TextBox 8">
            <a:extLst>
              <a:ext uri="{FF2B5EF4-FFF2-40B4-BE49-F238E27FC236}">
                <a16:creationId xmlns:a16="http://schemas.microsoft.com/office/drawing/2014/main" id="{DF315972-0986-2970-0B43-F72B93A54F09}"/>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年轻的妇女</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爱丈夫和孩子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纯洁</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在家工作</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顺服丈夫</a:t>
            </a:r>
          </a:p>
        </p:txBody>
      </p:sp>
      <p:sp>
        <p:nvSpPr>
          <p:cNvPr id="5" name="TextBox 3">
            <a:extLst>
              <a:ext uri="{FF2B5EF4-FFF2-40B4-BE49-F238E27FC236}">
                <a16:creationId xmlns:a16="http://schemas.microsoft.com/office/drawing/2014/main" id="{82CF8CBD-2BE6-043C-DC51-0D846311A4C6}"/>
              </a:ext>
            </a:extLst>
          </p:cNvPr>
          <p:cNvSpPr txBox="1"/>
          <p:nvPr/>
        </p:nvSpPr>
        <p:spPr>
          <a:xfrm flipH="1">
            <a:off x="4823537" y="306067"/>
            <a:ext cx="3984476" cy="2271391"/>
          </a:xfrm>
          <a:prstGeom prst="rect">
            <a:avLst/>
          </a:prstGeom>
          <a:noFill/>
        </p:spPr>
        <p:txBody>
          <a:bodyPr wrap="square" rtlCol="0">
            <a:spAutoFit/>
          </a:bodyPr>
          <a:lstStyle/>
          <a:p>
            <a:pPr marL="0" marR="0" lvl="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年长的妇女</a:t>
            </a:r>
            <a:endPar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恭敬</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不说谎</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不嗜酒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教导年轻妇女</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1">
            <a:extLst>
              <a:ext uri="{FF2B5EF4-FFF2-40B4-BE49-F238E27FC236}">
                <a16:creationId xmlns:a16="http://schemas.microsoft.com/office/drawing/2014/main" id="{7CADBA86-34AC-C0A9-18BC-99CECBE8A61C}"/>
              </a:ext>
            </a:extLst>
          </p:cNvPr>
          <p:cNvSpPr txBox="1"/>
          <p:nvPr/>
        </p:nvSpPr>
        <p:spPr>
          <a:xfrm flipH="1">
            <a:off x="468090" y="296795"/>
            <a:ext cx="3555418"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年长的男子</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思维清醒</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庄重</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自制</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在信仰、爱心、坚忍上是健全的</a:t>
            </a:r>
          </a:p>
          <a:p>
            <a:pPr marL="0" marR="0" lvl="0" indent="0" algn="l" defTabSz="457200" rtl="0" eaLnBrk="1" fontAlgn="auto" latinLnBrk="0" hangingPunct="1">
              <a:lnSpc>
                <a:spcPct val="100000"/>
              </a:lnSpc>
              <a:spcBef>
                <a:spcPts val="0"/>
              </a:spcBef>
              <a:spcAft>
                <a:spcPts val="0"/>
              </a:spcAft>
              <a:buClrTx/>
              <a:buSzTx/>
              <a:buFont typeface="Times New Roman" pitchFamily="18" charset="0"/>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5275158"/>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以明智、敬虔的方式生活</a:t>
            </a:r>
            <a:br>
              <a:rPr lang="zh-CN" alt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提多书</a:t>
            </a:r>
            <a:r>
              <a:rPr lang="en-US" sz="4000" b="1" dirty="0">
                <a:effectLst>
                  <a:glow rad="127000">
                    <a:schemeClr val="tx1"/>
                  </a:glow>
                </a:effectLst>
                <a:latin typeface="Arial" charset="0"/>
                <a:ea typeface="ＭＳ Ｐゴシック" charset="0"/>
                <a:cs typeface="ＭＳ Ｐゴシック" charset="0"/>
              </a:rPr>
              <a:t> 2:12b-13).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ClrTx/>
              <a:buSzTx/>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在今生过着自律、公正、敬虔的生活，</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13</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等候那有福的盼望，就是我们伟大的　神，救主耶稣基督荣耀的显现。 </a:t>
            </a:r>
            <a:r>
              <a:rPr kumimoji="0" lang="en-SG"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120870"/>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dirty="0"/>
              <a:t>查尔斯</a:t>
            </a:r>
            <a:r>
              <a:rPr lang="en-US" altLang="zh-CN" sz="2400" dirty="0"/>
              <a:t>·R·</a:t>
            </a:r>
            <a:r>
              <a:rPr lang="zh-CN" altLang="en-US" sz="2400" dirty="0"/>
              <a:t>斯文多尔（</a:t>
            </a:r>
            <a:r>
              <a:rPr lang="en-US" altLang="zh-CN" sz="2400" dirty="0"/>
              <a:t>Charles R. Swindoll</a:t>
            </a:r>
            <a:r>
              <a:rPr lang="zh-CN" altLang="en-US" sz="2400" dirty="0"/>
              <a:t>），</a:t>
            </a:r>
          </a:p>
          <a:p>
            <a:r>
              <a:rPr lang="en-US" altLang="zh-CN" sz="2400" dirty="0"/>
              <a:t>《</a:t>
            </a:r>
            <a:r>
              <a:rPr lang="zh-CN" altLang="en-US" sz="2400" dirty="0"/>
              <a:t>具感染力的基督信仰</a:t>
            </a:r>
            <a:r>
              <a:rPr lang="en-US" altLang="zh-CN" sz="2400" dirty="0"/>
              <a:t>》</a:t>
            </a:r>
            <a:r>
              <a:rPr lang="zh-CN" altLang="en-US" sz="2400" dirty="0"/>
              <a:t>（</a:t>
            </a:r>
            <a:r>
              <a:rPr lang="en-US" altLang="zh-CN" sz="2400" i="1" dirty="0"/>
              <a:t>Contagious Christianity</a:t>
            </a:r>
            <a:r>
              <a:rPr lang="zh-CN" altLang="en-US" sz="2400" dirty="0"/>
              <a:t>），第</a:t>
            </a:r>
            <a:r>
              <a:rPr lang="en-US" altLang="zh-CN" sz="2400" dirty="0"/>
              <a:t>47</a:t>
            </a:r>
            <a:r>
              <a:rPr lang="zh-CN" altLang="en-US" sz="2400" dirty="0"/>
              <a:t>页</a:t>
            </a:r>
          </a:p>
        </p:txBody>
      </p:sp>
    </p:spTree>
    <p:extLst>
      <p:ext uri="{BB962C8B-B14F-4D97-AF65-F5344CB8AC3E}">
        <p14:creationId xmlns:p14="http://schemas.microsoft.com/office/powerpoint/2010/main" val="386242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
        <p:nvSpPr>
          <p:cNvPr id="412675" name="Text Box 4"/>
          <p:cNvSpPr txBox="1">
            <a:spLocks noChangeArrowheads="1"/>
          </p:cNvSpPr>
          <p:nvPr/>
        </p:nvSpPr>
        <p:spPr bwMode="auto">
          <a:xfrm>
            <a:off x="1153824" y="166687"/>
            <a:ext cx="6878806"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SimSun" charset="0"/>
                <a:cs typeface="SimSun" charset="0"/>
              </a:rPr>
              <a:t>你需要阅读一本关于恩典的好书吗？</a:t>
            </a: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
        <p:nvSpPr>
          <p:cNvPr id="2" name="文本框 1">
            <a:extLst>
              <a:ext uri="{FF2B5EF4-FFF2-40B4-BE49-F238E27FC236}">
                <a16:creationId xmlns:a16="http://schemas.microsoft.com/office/drawing/2014/main" id="{2474F43F-294E-22D6-CDC1-F15A32D1601D}"/>
              </a:ext>
            </a:extLst>
          </p:cNvPr>
          <p:cNvSpPr txBox="1"/>
          <p:nvPr/>
        </p:nvSpPr>
        <p:spPr>
          <a:xfrm>
            <a:off x="611560" y="1700808"/>
            <a:ext cx="3312368" cy="1200329"/>
          </a:xfrm>
          <a:prstGeom prst="rect">
            <a:avLst/>
          </a:prstGeom>
          <a:solidFill>
            <a:schemeClr val="bg1"/>
          </a:solidFill>
        </p:spPr>
        <p:txBody>
          <a:bodyPr wrap="square" rtlCol="0">
            <a:spAutoFit/>
          </a:bodyPr>
          <a:lstStyle/>
          <a:p>
            <a:pPr algn="ctr"/>
            <a:r>
              <a:rPr lang="zh-CN" altLang="en-US" sz="8000" b="1" dirty="0">
                <a:solidFill>
                  <a:schemeClr val="tx1"/>
                </a:solidFill>
              </a:rPr>
              <a:t>恩典</a:t>
            </a:r>
            <a:endParaRPr lang="zh-CN" altLang="en-US" sz="8000" dirty="0">
              <a:solidFill>
                <a:schemeClr val="tx1"/>
              </a:solidFill>
            </a:endParaRPr>
          </a:p>
        </p:txBody>
      </p:sp>
      <p:sp>
        <p:nvSpPr>
          <p:cNvPr id="4" name="文本框 3">
            <a:extLst>
              <a:ext uri="{FF2B5EF4-FFF2-40B4-BE49-F238E27FC236}">
                <a16:creationId xmlns:a16="http://schemas.microsoft.com/office/drawing/2014/main" id="{8B1E0936-9BF6-AF59-0717-1EA9B56883D0}"/>
              </a:ext>
            </a:extLst>
          </p:cNvPr>
          <p:cNvSpPr txBox="1"/>
          <p:nvPr/>
        </p:nvSpPr>
        <p:spPr>
          <a:xfrm>
            <a:off x="579628" y="3645024"/>
            <a:ext cx="1800200" cy="1200329"/>
          </a:xfrm>
          <a:prstGeom prst="rect">
            <a:avLst/>
          </a:prstGeom>
          <a:solidFill>
            <a:schemeClr val="bg1"/>
          </a:solidFill>
        </p:spPr>
        <p:txBody>
          <a:bodyPr wrap="square" rtlCol="0">
            <a:spAutoFit/>
          </a:bodyPr>
          <a:lstStyle/>
          <a:p>
            <a:pPr algn="ctr"/>
            <a:r>
              <a:rPr lang="zh-CN" altLang="en-US" sz="4000" b="1" dirty="0">
                <a:solidFill>
                  <a:schemeClr val="tx1"/>
                </a:solidFill>
              </a:rPr>
              <a:t>荣耀</a:t>
            </a:r>
            <a:endParaRPr lang="en-US" altLang="zh-CN" sz="4000" b="1" dirty="0">
              <a:solidFill>
                <a:schemeClr val="tx1"/>
              </a:solidFill>
            </a:endParaRPr>
          </a:p>
          <a:p>
            <a:pPr algn="ctr"/>
            <a:r>
              <a:rPr lang="zh-CN" altLang="en-US" sz="4000" b="1" dirty="0">
                <a:solidFill>
                  <a:schemeClr val="tx1"/>
                </a:solidFill>
              </a:rPr>
              <a:t>的主题</a:t>
            </a:r>
            <a:endParaRPr lang="zh-CN" altLang="en-US" sz="4000" dirty="0">
              <a:solidFill>
                <a:schemeClr val="tx1"/>
              </a:solidFill>
            </a:endParaRPr>
          </a:p>
        </p:txBody>
      </p:sp>
      <p:sp>
        <p:nvSpPr>
          <p:cNvPr id="6" name="文本框 5">
            <a:extLst>
              <a:ext uri="{FF2B5EF4-FFF2-40B4-BE49-F238E27FC236}">
                <a16:creationId xmlns:a16="http://schemas.microsoft.com/office/drawing/2014/main" id="{FB05E466-BBAA-3959-6479-5D9DDAC2FFCC}"/>
              </a:ext>
            </a:extLst>
          </p:cNvPr>
          <p:cNvSpPr txBox="1"/>
          <p:nvPr/>
        </p:nvSpPr>
        <p:spPr>
          <a:xfrm>
            <a:off x="5148064" y="2300972"/>
            <a:ext cx="3066652" cy="701731"/>
          </a:xfrm>
          <a:prstGeom prst="rect">
            <a:avLst/>
          </a:prstGeom>
          <a:solidFill>
            <a:schemeClr val="bg1"/>
          </a:solidFill>
        </p:spPr>
        <p:txBody>
          <a:bodyPr wrap="square" rtlCol="0">
            <a:spAutoFit/>
          </a:bodyPr>
          <a:lstStyle/>
          <a:p>
            <a:pPr algn="ctr"/>
            <a:r>
              <a:rPr lang="zh-CN" altLang="en-US" sz="4400" b="1" dirty="0">
                <a:solidFill>
                  <a:srgbClr val="C00000"/>
                </a:solidFill>
              </a:rPr>
              <a:t>恩典的觉醒</a:t>
            </a:r>
          </a:p>
        </p:txBody>
      </p:sp>
      <p:sp>
        <p:nvSpPr>
          <p:cNvPr id="7" name="文本框 6">
            <a:extLst>
              <a:ext uri="{FF2B5EF4-FFF2-40B4-BE49-F238E27FC236}">
                <a16:creationId xmlns:a16="http://schemas.microsoft.com/office/drawing/2014/main" id="{25D97392-71A4-6D71-96F8-6879D0FD1301}"/>
              </a:ext>
            </a:extLst>
          </p:cNvPr>
          <p:cNvSpPr txBox="1"/>
          <p:nvPr/>
        </p:nvSpPr>
        <p:spPr>
          <a:xfrm>
            <a:off x="5018894" y="6021288"/>
            <a:ext cx="3195822" cy="258532"/>
          </a:xfrm>
          <a:prstGeom prst="rect">
            <a:avLst/>
          </a:prstGeom>
          <a:solidFill>
            <a:schemeClr val="bg1"/>
          </a:solidFill>
        </p:spPr>
        <p:txBody>
          <a:bodyPr wrap="square" rtlCol="0">
            <a:spAutoFit/>
          </a:bodyPr>
          <a:lstStyle/>
          <a:p>
            <a:pPr algn="ctr"/>
            <a:r>
              <a:rPr lang="zh-CN" altLang="en-US" sz="1200" b="1" dirty="0">
                <a:solidFill>
                  <a:srgbClr val="C00000"/>
                </a:solidFill>
              </a:rPr>
              <a:t>相信恩典是一回事，活出恩典是另一回事。</a:t>
            </a:r>
          </a:p>
        </p:txBody>
      </p:sp>
    </p:spTree>
    <p:extLst>
      <p:ext uri="{BB962C8B-B14F-4D97-AF65-F5344CB8AC3E}">
        <p14:creationId xmlns:p14="http://schemas.microsoft.com/office/powerpoint/2010/main" val="3880551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以纯正的言行举止对付敌人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89722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4587168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10262</TotalTime>
  <Words>5476</Words>
  <Application>Microsoft Macintosh PowerPoint</Application>
  <PresentationFormat>全屏显示(4:3)</PresentationFormat>
  <Paragraphs>710</Paragraphs>
  <Slides>91</Slides>
  <Notes>48</Notes>
  <HiddenSlides>0</HiddenSlides>
  <MMClips>1</MMClips>
  <ScaleCrop>false</ScaleCrop>
  <HeadingPairs>
    <vt:vector size="6" baseType="variant">
      <vt:variant>
        <vt:lpstr>已用的字体</vt:lpstr>
      </vt:variant>
      <vt:variant>
        <vt:i4>21</vt:i4>
      </vt:variant>
      <vt:variant>
        <vt:lpstr>主题</vt:lpstr>
      </vt:variant>
      <vt:variant>
        <vt:i4>19</vt:i4>
      </vt:variant>
      <vt:variant>
        <vt:lpstr>幻灯片标题</vt:lpstr>
      </vt:variant>
      <vt:variant>
        <vt:i4>91</vt:i4>
      </vt:variant>
    </vt:vector>
  </HeadingPairs>
  <TitlesOfParts>
    <vt:vector size="131" baseType="lpstr">
      <vt:lpstr>SimHei</vt:lpstr>
      <vt:lpstr>宋体</vt:lpstr>
      <vt:lpstr>宋体</vt:lpstr>
      <vt:lpstr>Kaiti SC</vt:lpstr>
      <vt:lpstr>Microsoft YaHei UI</vt:lpstr>
      <vt:lpstr>MS Gothic</vt:lpstr>
      <vt:lpstr>MS Gothic</vt:lpstr>
      <vt:lpstr>ＭＳ Ｐゴシック</vt:lpstr>
      <vt:lpstr>ＭＳ Ｐゴシック</vt:lpstr>
      <vt:lpstr>新細明體</vt:lpstr>
      <vt:lpstr>Arial</vt:lpstr>
      <vt:lpstr>Arial Black</vt:lpstr>
      <vt:lpstr>Arial Narrow</vt:lpstr>
      <vt:lpstr>Calibri</vt:lpstr>
      <vt:lpstr>Calibri Light</vt:lpstr>
      <vt:lpstr>Comic Sans MS</vt:lpstr>
      <vt:lpstr>Engravers MT</vt:lpstr>
      <vt:lpstr>Helvetica</vt:lpstr>
      <vt:lpstr>Impact</vt:lpstr>
      <vt:lpstr>Times New Roman</vt:lpstr>
      <vt:lpstr>Wingdings</vt:lpstr>
      <vt:lpstr>預設簡報設計</vt:lpstr>
      <vt:lpstr>1_預設簡報設計</vt:lpstr>
      <vt:lpstr>3_預設簡報設計</vt:lpstr>
      <vt:lpstr>5_預設簡報設計</vt:lpstr>
      <vt:lpstr>Strategic</vt:lpstr>
      <vt:lpstr>Office Theme</vt:lpstr>
      <vt:lpstr>Beam</vt:lpstr>
      <vt:lpstr>5_Default Design</vt:lpstr>
      <vt:lpstr>2_Default Design</vt:lpstr>
      <vt:lpstr>1_Blank Presentation</vt:lpstr>
      <vt:lpstr>12_Strategic</vt:lpstr>
      <vt:lpstr>61_Blank Presentation</vt:lpstr>
      <vt:lpstr>8_預設簡報設計</vt:lpstr>
      <vt:lpstr>4_Office Theme</vt:lpstr>
      <vt:lpstr>51_Blank Presentation</vt:lpstr>
      <vt:lpstr>5_Office Theme</vt:lpstr>
      <vt:lpstr>46_Blank Presentation</vt:lpstr>
      <vt:lpstr>8_Office Theme</vt:lpstr>
      <vt:lpstr>25_Blank Presentation</vt:lpstr>
      <vt:lpstr>要信誉良好</vt:lpstr>
      <vt:lpstr>贾里德·威尔逊牧师（Pastor Jarrid Wilson） 丰收基督教团契，位于加利福尼亚州河滨</vt:lpstr>
      <vt:lpstr>另一位牧师……</vt:lpstr>
      <vt:lpstr>挣扎是真实的</vt:lpstr>
      <vt:lpstr>基督徒的处境是否更好？</vt:lpstr>
      <vt:lpstr>错误的 教义</vt:lpstr>
      <vt:lpstr>现代假福音</vt:lpstr>
      <vt:lpstr>关键字</vt:lpstr>
      <vt:lpstr>主题</vt:lpstr>
      <vt:lpstr>要声誉良好</vt:lpstr>
      <vt:lpstr>信誉</vt:lpstr>
      <vt:lpstr>有良好行为的结果</vt:lpstr>
      <vt:lpstr>PowerPoint 演示文稿</vt:lpstr>
      <vt:lpstr>品格是你真实的样子， 声誉是别人认为你的样子。</vt:lpstr>
      <vt:lpstr>我们怎么能在诸多假教导中保持 信誉良好?</vt:lpstr>
      <vt:lpstr>PowerPoint 演示文稿</vt:lpstr>
      <vt:lpstr>PowerPoint 演示文稿</vt:lpstr>
      <vt:lpstr>PowerPoint 演示文稿</vt:lpstr>
      <vt:lpstr>恩惠</vt:lpstr>
      <vt:lpstr>PowerPoint 演示文稿</vt:lpstr>
      <vt:lpstr>我们怎么能在诸多假教导中保持 信誉良好?</vt:lpstr>
      <vt:lpstr>PowerPoint 演示文稿</vt:lpstr>
      <vt:lpstr>I. 有虔诚的 长老 教导真理。 </vt:lpstr>
      <vt:lpstr>提多书</vt:lpstr>
      <vt:lpstr>Slides on  提多 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 有虔诚的 长老 教导真理。 </vt:lpstr>
      <vt:lpstr>我们怎么能在诸多假教导中保持 信誉良好?</vt:lpstr>
      <vt:lpstr>Slides on  提多 2</vt:lpstr>
      <vt:lpstr>II. 按着你的岁数行事为人。</vt:lpstr>
      <vt:lpstr>提多书</vt:lpstr>
      <vt:lpstr>PowerPoint 演示文稿</vt:lpstr>
      <vt:lpstr>PowerPoint 演示文稿</vt:lpstr>
      <vt:lpstr>PowerPoint 演示文稿</vt:lpstr>
      <vt:lpstr>PowerPoint 演示文稿</vt:lpstr>
      <vt:lpstr>PowerPoint 演示文稿</vt:lpstr>
      <vt:lpstr>“理家” (提多 2:4-5 CNVS)</vt:lpstr>
      <vt:lpstr>“顺从丈夫” (提多 2:4-5 CNV)</vt:lpstr>
      <vt:lpstr>PowerPoint 演示文稿</vt:lpstr>
      <vt:lpstr>PowerPoint 演示文稿</vt:lpstr>
      <vt:lpstr>PowerPoint 演示文稿</vt:lpstr>
      <vt:lpstr>我们怎么能在诸多假教导中保持 信誉良好?</vt:lpstr>
      <vt:lpstr>I. 有虔诚的 长老 教导真理。 </vt:lpstr>
      <vt:lpstr>II. 按着你的岁数行事为人。</vt:lpstr>
      <vt:lpstr>III. 让恩典带来 虔诚的心。</vt:lpstr>
      <vt:lpstr>提多书</vt:lpstr>
      <vt:lpstr>III. 让恩典带来 虔诚的心。</vt:lpstr>
      <vt:lpstr>PowerPoint 演示文稿</vt:lpstr>
      <vt:lpstr>PowerPoint 演示文稿</vt:lpstr>
      <vt:lpstr>PowerPoint 演示文稿</vt:lpstr>
      <vt:lpstr>PowerPoint 演示文稿</vt:lpstr>
      <vt:lpstr>PowerPoint 演示文稿</vt:lpstr>
      <vt:lpstr>PowerPoint 演示文稿</vt:lpstr>
      <vt:lpstr>Slides on  提多 3</vt:lpstr>
      <vt:lpstr>III. 让恩典带来 虔诚的心。</vt:lpstr>
      <vt:lpstr>PowerPoint 演示文稿</vt:lpstr>
      <vt:lpstr>III. 让恩典带来 虔诚的心。</vt:lpstr>
      <vt:lpstr>PowerPoint 演示文稿</vt:lpstr>
      <vt:lpstr>PowerPoint 演示文稿</vt:lpstr>
      <vt:lpstr>PowerPoint 演示文稿</vt:lpstr>
      <vt:lpstr>III. 让恩典带来 虔诚的心。</vt:lpstr>
      <vt:lpstr>PowerPoint 演示文稿</vt:lpstr>
      <vt:lpstr>PowerPoint 演示文稿</vt:lpstr>
      <vt:lpstr>III. 让恩典带来 虔诚的心。</vt:lpstr>
      <vt:lpstr>PowerPoint 演示文稿</vt:lpstr>
      <vt:lpstr>PowerPoint 演示文稿</vt:lpstr>
      <vt:lpstr>我们怎么能在诸多假教导中保持 信誉良好?</vt:lpstr>
      <vt:lpstr>I. 有虔诚的 长老 教导真理。 </vt:lpstr>
      <vt:lpstr>II. 按着你的岁数行事为人。</vt:lpstr>
      <vt:lpstr>III. 让恩典带来 虔诚的心。</vt:lpstr>
      <vt:lpstr>主要是想</vt:lpstr>
      <vt:lpstr>提多书中的核心问题： 你的生活是否看起来比非基督徒的生活更好？</vt:lpstr>
      <vt:lpstr>如何生活?</vt:lpstr>
      <vt:lpstr>确保你已经接受了神白白赐予你的救恩  (提多书  2:11). </vt:lpstr>
      <vt:lpstr>继续抵挡腐败的生活方式。  (提多书 2:12a ). </vt:lpstr>
      <vt:lpstr>PowerPoint 演示文稿</vt:lpstr>
      <vt:lpstr>以明智、敬虔的方式生活  (提多书 2:12b-13). </vt:lpstr>
      <vt:lpstr>PowerPoint 演示文稿</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Titus</dc:title>
  <dc:creator>Sarah Heal</dc:creator>
  <cp:lastModifiedBy>Raymond Zou</cp:lastModifiedBy>
  <cp:revision>95</cp:revision>
  <dcterms:modified xsi:type="dcterms:W3CDTF">2025-02-24T13:02:19Z</dcterms:modified>
</cp:coreProperties>
</file>