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8.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9.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15.xml" ContentType="application/vnd.openxmlformats-officedocument.themeOverride+xml"/>
  <Override PartName="/ppt/notesSlides/notesSlide102.xml" ContentType="application/vnd.openxmlformats-officedocument.presentationml.notesSlide+xml"/>
  <Override PartName="/ppt/theme/themeOverride16.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17" r:id="rId2"/>
    <p:sldMasterId id="2147483731" r:id="rId3"/>
    <p:sldMasterId id="2147483766" r:id="rId4"/>
    <p:sldMasterId id="2147483822" r:id="rId5"/>
    <p:sldMasterId id="2147483846" r:id="rId6"/>
    <p:sldMasterId id="2147483849" r:id="rId7"/>
    <p:sldMasterId id="2147483861" r:id="rId8"/>
    <p:sldMasterId id="2147483873" r:id="rId9"/>
    <p:sldMasterId id="2147483876" r:id="rId10"/>
    <p:sldMasterId id="2147483888" r:id="rId11"/>
    <p:sldMasterId id="2147483900" r:id="rId12"/>
    <p:sldMasterId id="2147483936" r:id="rId13"/>
    <p:sldMasterId id="2147484046" r:id="rId14"/>
    <p:sldMasterId id="2147484058" r:id="rId15"/>
    <p:sldMasterId id="2147484108" r:id="rId16"/>
    <p:sldMasterId id="2147484132" r:id="rId17"/>
    <p:sldMasterId id="2147484256" r:id="rId18"/>
    <p:sldMasterId id="2147484329" r:id="rId19"/>
    <p:sldMasterId id="2147484344" r:id="rId20"/>
    <p:sldMasterId id="2147484370" r:id="rId21"/>
    <p:sldMasterId id="2147484382" r:id="rId22"/>
    <p:sldMasterId id="2147484433" r:id="rId23"/>
    <p:sldMasterId id="2147484445" r:id="rId24"/>
    <p:sldMasterId id="2147484469" r:id="rId25"/>
    <p:sldMasterId id="2147484481" r:id="rId26"/>
    <p:sldMasterId id="2147484493" r:id="rId27"/>
    <p:sldMasterId id="2147484507" r:id="rId28"/>
    <p:sldMasterId id="2147484533" r:id="rId29"/>
    <p:sldMasterId id="2147484556" r:id="rId30"/>
    <p:sldMasterId id="2147484570" r:id="rId31"/>
  </p:sldMasterIdLst>
  <p:notesMasterIdLst>
    <p:notesMasterId r:id="rId161"/>
  </p:notesMasterIdLst>
  <p:sldIdLst>
    <p:sldId id="2783" r:id="rId32"/>
    <p:sldId id="1149" r:id="rId33"/>
    <p:sldId id="1150" r:id="rId34"/>
    <p:sldId id="1151" r:id="rId35"/>
    <p:sldId id="736" r:id="rId36"/>
    <p:sldId id="2779" r:id="rId37"/>
    <p:sldId id="1148" r:id="rId38"/>
    <p:sldId id="1146" r:id="rId39"/>
    <p:sldId id="1144" r:id="rId40"/>
    <p:sldId id="2780" r:id="rId41"/>
    <p:sldId id="2784" r:id="rId42"/>
    <p:sldId id="1159" r:id="rId43"/>
    <p:sldId id="1145" r:id="rId44"/>
    <p:sldId id="2828" r:id="rId45"/>
    <p:sldId id="2829" r:id="rId46"/>
    <p:sldId id="2786" r:id="rId47"/>
    <p:sldId id="1204" r:id="rId48"/>
    <p:sldId id="679" r:id="rId49"/>
    <p:sldId id="378" r:id="rId50"/>
    <p:sldId id="723" r:id="rId51"/>
    <p:sldId id="2787" r:id="rId52"/>
    <p:sldId id="680" r:id="rId53"/>
    <p:sldId id="681" r:id="rId54"/>
    <p:sldId id="683" r:id="rId55"/>
    <p:sldId id="684" r:id="rId56"/>
    <p:sldId id="685" r:id="rId57"/>
    <p:sldId id="673" r:id="rId58"/>
    <p:sldId id="674" r:id="rId59"/>
    <p:sldId id="675" r:id="rId60"/>
    <p:sldId id="676" r:id="rId61"/>
    <p:sldId id="677" r:id="rId62"/>
    <p:sldId id="678" r:id="rId63"/>
    <p:sldId id="2788" r:id="rId64"/>
    <p:sldId id="489" r:id="rId65"/>
    <p:sldId id="272" r:id="rId66"/>
    <p:sldId id="2785" r:id="rId67"/>
    <p:sldId id="320" r:id="rId68"/>
    <p:sldId id="2790" r:id="rId69"/>
    <p:sldId id="2791" r:id="rId70"/>
    <p:sldId id="2792" r:id="rId71"/>
    <p:sldId id="1222" r:id="rId72"/>
    <p:sldId id="1202" r:id="rId73"/>
    <p:sldId id="513" r:id="rId74"/>
    <p:sldId id="1155" r:id="rId75"/>
    <p:sldId id="495" r:id="rId76"/>
    <p:sldId id="503" r:id="rId77"/>
    <p:sldId id="505" r:id="rId78"/>
    <p:sldId id="2794" r:id="rId79"/>
    <p:sldId id="498" r:id="rId80"/>
    <p:sldId id="2796" r:id="rId81"/>
    <p:sldId id="2797" r:id="rId82"/>
    <p:sldId id="502" r:id="rId83"/>
    <p:sldId id="500" r:id="rId84"/>
    <p:sldId id="494" r:id="rId85"/>
    <p:sldId id="2798" r:id="rId86"/>
    <p:sldId id="522" r:id="rId87"/>
    <p:sldId id="1152" r:id="rId88"/>
    <p:sldId id="2781" r:id="rId89"/>
    <p:sldId id="2777" r:id="rId90"/>
    <p:sldId id="523" r:id="rId91"/>
    <p:sldId id="1153" r:id="rId92"/>
    <p:sldId id="2469" r:id="rId93"/>
    <p:sldId id="2752" r:id="rId94"/>
    <p:sldId id="2747" r:id="rId95"/>
    <p:sldId id="1728" r:id="rId96"/>
    <p:sldId id="2746" r:id="rId97"/>
    <p:sldId id="2772" r:id="rId98"/>
    <p:sldId id="2770" r:id="rId99"/>
    <p:sldId id="2771" r:id="rId100"/>
    <p:sldId id="2799" r:id="rId101"/>
    <p:sldId id="2801" r:id="rId102"/>
    <p:sldId id="324" r:id="rId103"/>
    <p:sldId id="2800" r:id="rId104"/>
    <p:sldId id="2802" r:id="rId105"/>
    <p:sldId id="2753" r:id="rId106"/>
    <p:sldId id="2803" r:id="rId107"/>
    <p:sldId id="313" r:id="rId108"/>
    <p:sldId id="314" r:id="rId109"/>
    <p:sldId id="315" r:id="rId110"/>
    <p:sldId id="1953" r:id="rId111"/>
    <p:sldId id="325" r:id="rId112"/>
    <p:sldId id="316" r:id="rId113"/>
    <p:sldId id="2748" r:id="rId114"/>
    <p:sldId id="326" r:id="rId115"/>
    <p:sldId id="317" r:id="rId116"/>
    <p:sldId id="452" r:id="rId117"/>
    <p:sldId id="328" r:id="rId118"/>
    <p:sldId id="329" r:id="rId119"/>
    <p:sldId id="330" r:id="rId120"/>
    <p:sldId id="453" r:id="rId121"/>
    <p:sldId id="429" r:id="rId122"/>
    <p:sldId id="430" r:id="rId123"/>
    <p:sldId id="431" r:id="rId124"/>
    <p:sldId id="423" r:id="rId125"/>
    <p:sldId id="424" r:id="rId126"/>
    <p:sldId id="425" r:id="rId127"/>
    <p:sldId id="407" r:id="rId128"/>
    <p:sldId id="2750" r:id="rId129"/>
    <p:sldId id="2751" r:id="rId130"/>
    <p:sldId id="2830" r:id="rId131"/>
    <p:sldId id="2807" r:id="rId132"/>
    <p:sldId id="2809" r:id="rId133"/>
    <p:sldId id="2810" r:id="rId134"/>
    <p:sldId id="379" r:id="rId135"/>
    <p:sldId id="2808" r:id="rId136"/>
    <p:sldId id="2811" r:id="rId137"/>
    <p:sldId id="2755" r:id="rId138"/>
    <p:sldId id="2757" r:id="rId139"/>
    <p:sldId id="2759" r:id="rId140"/>
    <p:sldId id="2812" r:id="rId141"/>
    <p:sldId id="2760" r:id="rId142"/>
    <p:sldId id="2813" r:id="rId143"/>
    <p:sldId id="2758" r:id="rId144"/>
    <p:sldId id="2478" r:id="rId145"/>
    <p:sldId id="2704" r:id="rId146"/>
    <p:sldId id="2762" r:id="rId147"/>
    <p:sldId id="2831" r:id="rId148"/>
    <p:sldId id="2814" r:id="rId149"/>
    <p:sldId id="2815" r:id="rId150"/>
    <p:sldId id="2816" r:id="rId151"/>
    <p:sldId id="2817" r:id="rId152"/>
    <p:sldId id="2818" r:id="rId153"/>
    <p:sldId id="2823" r:id="rId154"/>
    <p:sldId id="2832" r:id="rId155"/>
    <p:sldId id="524" r:id="rId156"/>
    <p:sldId id="497" r:id="rId157"/>
    <p:sldId id="1156" r:id="rId158"/>
    <p:sldId id="2821" r:id="rId159"/>
    <p:sldId id="1977" r:id="rId1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Sermon" id="{C55454B9-38C4-AF4A-A97F-293AF4C8FFBD}">
          <p14:sldIdLst>
            <p14:sldId id="2783"/>
            <p14:sldId id="1149"/>
            <p14:sldId id="1150"/>
            <p14:sldId id="1151"/>
            <p14:sldId id="736"/>
            <p14:sldId id="2779"/>
            <p14:sldId id="1148"/>
            <p14:sldId id="1146"/>
            <p14:sldId id="1144"/>
            <p14:sldId id="2780"/>
            <p14:sldId id="2784"/>
            <p14:sldId id="1159"/>
            <p14:sldId id="1145"/>
            <p14:sldId id="2828"/>
            <p14:sldId id="2829"/>
            <p14:sldId id="2786"/>
            <p14:sldId id="1204"/>
            <p14:sldId id="679"/>
            <p14:sldId id="378"/>
            <p14:sldId id="723"/>
            <p14:sldId id="2787"/>
            <p14:sldId id="680"/>
            <p14:sldId id="681"/>
            <p14:sldId id="683"/>
            <p14:sldId id="684"/>
            <p14:sldId id="685"/>
            <p14:sldId id="673"/>
            <p14:sldId id="674"/>
            <p14:sldId id="675"/>
            <p14:sldId id="676"/>
            <p14:sldId id="677"/>
            <p14:sldId id="678"/>
            <p14:sldId id="2788"/>
            <p14:sldId id="489"/>
            <p14:sldId id="272"/>
            <p14:sldId id="2785"/>
          </p14:sldIdLst>
        </p14:section>
        <p14:section name="Chapters" id="{5FCF5A93-7234-2E46-B914-4FB5C025A818}">
          <p14:sldIdLst>
            <p14:sldId id="320"/>
            <p14:sldId id="2790"/>
            <p14:sldId id="2791"/>
            <p14:sldId id="2792"/>
            <p14:sldId id="1222"/>
            <p14:sldId id="1202"/>
            <p14:sldId id="513"/>
            <p14:sldId id="1155"/>
            <p14:sldId id="495"/>
            <p14:sldId id="503"/>
            <p14:sldId id="505"/>
            <p14:sldId id="2794"/>
            <p14:sldId id="498"/>
            <p14:sldId id="2796"/>
            <p14:sldId id="2797"/>
            <p14:sldId id="502"/>
            <p14:sldId id="500"/>
            <p14:sldId id="494"/>
            <p14:sldId id="2798"/>
            <p14:sldId id="522"/>
            <p14:sldId id="1152"/>
            <p14:sldId id="2781"/>
            <p14:sldId id="2777"/>
            <p14:sldId id="523"/>
            <p14:sldId id="1153"/>
            <p14:sldId id="2469"/>
            <p14:sldId id="2752"/>
            <p14:sldId id="2747"/>
            <p14:sldId id="1728"/>
            <p14:sldId id="2746"/>
            <p14:sldId id="2772"/>
            <p14:sldId id="2770"/>
            <p14:sldId id="2771"/>
            <p14:sldId id="2799"/>
            <p14:sldId id="2801"/>
            <p14:sldId id="324"/>
            <p14:sldId id="2800"/>
            <p14:sldId id="2802"/>
            <p14:sldId id="2753"/>
            <p14:sldId id="2803"/>
            <p14:sldId id="313"/>
            <p14:sldId id="314"/>
            <p14:sldId id="315"/>
            <p14:sldId id="1953"/>
            <p14:sldId id="325"/>
            <p14:sldId id="316"/>
            <p14:sldId id="2748"/>
            <p14:sldId id="326"/>
            <p14:sldId id="317"/>
            <p14:sldId id="452"/>
            <p14:sldId id="328"/>
            <p14:sldId id="329"/>
            <p14:sldId id="330"/>
            <p14:sldId id="453"/>
            <p14:sldId id="429"/>
            <p14:sldId id="430"/>
            <p14:sldId id="431"/>
            <p14:sldId id="423"/>
            <p14:sldId id="424"/>
            <p14:sldId id="425"/>
            <p14:sldId id="407"/>
            <p14:sldId id="2750"/>
            <p14:sldId id="2751"/>
            <p14:sldId id="2830"/>
            <p14:sldId id="2807"/>
            <p14:sldId id="2809"/>
            <p14:sldId id="2810"/>
            <p14:sldId id="379"/>
            <p14:sldId id="2808"/>
            <p14:sldId id="2811"/>
            <p14:sldId id="2755"/>
            <p14:sldId id="2757"/>
            <p14:sldId id="2759"/>
            <p14:sldId id="2812"/>
            <p14:sldId id="2760"/>
            <p14:sldId id="2813"/>
            <p14:sldId id="2758"/>
            <p14:sldId id="2478"/>
            <p14:sldId id="2704"/>
            <p14:sldId id="2762"/>
            <p14:sldId id="2831"/>
          </p14:sldIdLst>
        </p14:section>
        <p14:section name="Conclusion" id="{7FED7A01-EEF8-F44B-B694-CC63DCD475C4}">
          <p14:sldIdLst>
            <p14:sldId id="2814"/>
            <p14:sldId id="2815"/>
            <p14:sldId id="2816"/>
            <p14:sldId id="2817"/>
            <p14:sldId id="2818"/>
            <p14:sldId id="2823"/>
            <p14:sldId id="2832"/>
            <p14:sldId id="524"/>
            <p14:sldId id="497"/>
            <p14:sldId id="1156"/>
            <p14:sldId id="2821"/>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B6C"/>
    <a:srgbClr val="FFFFFC"/>
    <a:srgbClr val="330000"/>
    <a:srgbClr val="FFFFCC"/>
    <a:srgbClr val="000000"/>
    <a:srgbClr val="660066"/>
    <a:srgbClr val="0000CC"/>
    <a:srgbClr val="000066"/>
    <a:srgbClr val="000099"/>
    <a:srgbClr val="C0C0C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01" autoAdjust="0"/>
    <p:restoredTop sz="84845"/>
  </p:normalViewPr>
  <p:slideViewPr>
    <p:cSldViewPr>
      <p:cViewPr varScale="1">
        <p:scale>
          <a:sx n="109" d="100"/>
          <a:sy n="109" d="100"/>
        </p:scale>
        <p:origin x="184"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2"/>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latin typeface="Times New Roman" pitchFamily="18" charset="0"/>
              </a:defRPr>
            </a:lvl1pPr>
          </a:lstStyle>
          <a:p>
            <a:fld id="{2BCDFF99-6E18-431E-94BA-818ABB22F8A9}" type="slidenum">
              <a:rPr lang="en-US" altLang="en-US"/>
              <a:pPr/>
              <a:t>‹#›</a:t>
            </a:fld>
            <a:endParaRPr lang="en-US" altLang="en-US"/>
          </a:p>
        </p:txBody>
      </p:sp>
    </p:spTree>
    <p:extLst>
      <p:ext uri="{BB962C8B-B14F-4D97-AF65-F5344CB8AC3E}">
        <p14:creationId xmlns:p14="http://schemas.microsoft.com/office/powerpoint/2010/main" val="3519523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assumptionofmorris.org/site/about/ourviralnun/"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4615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a:p>
            <a:endParaRPr lang="en-US" dirty="0">
              <a:cs typeface="ＭＳ Ｐゴシック" charset="0"/>
            </a:endParaRPr>
          </a:p>
          <a:p>
            <a:r>
              <a:rPr lang="zh-CN" altLang="en-US" b="1" dirty="0"/>
              <a:t>那么，“我足够好吗？”</a:t>
            </a:r>
            <a:br>
              <a:rPr lang="zh-CN" altLang="en-US" dirty="0"/>
            </a:br>
            <a:r>
              <a:rPr lang="zh-CN" altLang="en-US" dirty="0"/>
              <a:t>然而，不甘示弱的人</a:t>
            </a:r>
            <a:r>
              <a:rPr lang="zh-CN" altLang="en-US" b="1" dirty="0"/>
              <a:t>修改</a:t>
            </a:r>
            <a:r>
              <a:rPr lang="zh-CN" altLang="en-US" dirty="0"/>
              <a:t>了这句话：</a:t>
            </a:r>
            <a:r>
              <a:rPr lang="zh-CN" altLang="en-US" b="1" dirty="0"/>
              <a:t>“我不仅足够，我甚至超越了足够。”</a:t>
            </a:r>
            <a:br>
              <a:rPr lang="zh-CN" altLang="en-US" dirty="0"/>
            </a:br>
            <a:r>
              <a:rPr lang="zh-CN" altLang="en-US" dirty="0"/>
              <a:t>或者，</a:t>
            </a:r>
            <a:r>
              <a:rPr lang="zh-CN" altLang="en-US" b="1" dirty="0"/>
              <a:t>“我用正面思想充满我的头脑。”</a:t>
            </a:r>
            <a:endParaRPr lang="en-US" dirty="0">
              <a:cs typeface="ＭＳ Ｐゴシック" charset="0"/>
            </a:endParaRPr>
          </a:p>
        </p:txBody>
      </p:sp>
    </p:spTree>
    <p:extLst>
      <p:ext uri="{BB962C8B-B14F-4D97-AF65-F5344CB8AC3E}">
        <p14:creationId xmlns:p14="http://schemas.microsoft.com/office/powerpoint/2010/main" val="21268089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057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SG" dirty="0"/>
          </a:p>
          <a:p>
            <a:r>
              <a:rPr lang="zh-CN" altLang="en-US" dirty="0">
                <a:solidFill>
                  <a:srgbClr val="0E0E0E"/>
                </a:solidFill>
                <a:effectLst/>
                <a:latin typeface=".AppleSystemUIFont"/>
              </a:rPr>
              <a:t>努力工作的新加坡淘汰懒惰的人。这里没有可以利用的失业保险，也没有可以让人依赖的福利项目。</a:t>
            </a:r>
          </a:p>
          <a:p>
            <a:r>
              <a:rPr lang="zh-CN" altLang="en-US" dirty="0">
                <a:solidFill>
                  <a:srgbClr val="0E0E0E"/>
                </a:solidFill>
                <a:effectLst/>
                <a:latin typeface=".AppleSystemUIFont"/>
              </a:rPr>
              <a:t>然而，偶尔我们还是会看到有人在不同的教会之间游走，试图从每个教会那里索取钱财。和其他教会一样，我们尽量保持平衡的观点，帮助有需要的人</a:t>
            </a:r>
            <a:r>
              <a:rPr lang="en-US" altLang="zh-CN" dirty="0">
                <a:solidFill>
                  <a:srgbClr val="0E0E0E"/>
                </a:solidFill>
                <a:effectLst/>
                <a:latin typeface=".AppleSystemUIFont"/>
              </a:rPr>
              <a:t>——</a:t>
            </a:r>
            <a:r>
              <a:rPr lang="zh-CN" altLang="en-US" dirty="0">
                <a:solidFill>
                  <a:srgbClr val="0E0E0E"/>
                </a:solidFill>
                <a:effectLst/>
                <a:latin typeface=".AppleSystemUIFont"/>
              </a:rPr>
              <a:t>但我们也期望我们的信徒要靠自己的劳动谋生。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你会说自己是一个有纪律的人吗？</a:t>
            </a:r>
          </a:p>
          <a:p>
            <a:r>
              <a:rPr lang="zh-CN" altLang="en-US" dirty="0">
                <a:solidFill>
                  <a:srgbClr val="0E0E0E"/>
                </a:solidFill>
                <a:effectLst/>
                <a:latin typeface=".AppleSystemUIFont"/>
              </a:rPr>
              <a:t>你是否管理好自己的时间？还是你浪费时间？</a:t>
            </a:r>
          </a:p>
          <a:p>
            <a:r>
              <a:rPr lang="zh-CN" altLang="en-US" dirty="0">
                <a:solidFill>
                  <a:srgbClr val="0E0E0E"/>
                </a:solidFill>
                <a:effectLst/>
                <a:latin typeface=".AppleSystemUIFont"/>
              </a:rPr>
              <a:t>你是否为他人服务，还是大部分时间都花在自己身上？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这段经文中的普遍原则是保罗的名言：“不肯做工的，就不可吃饭。”（</a:t>
            </a:r>
            <a:r>
              <a:rPr lang="en-US" altLang="zh-CN" dirty="0">
                <a:solidFill>
                  <a:srgbClr val="0E0E0E"/>
                </a:solidFill>
                <a:effectLst/>
                <a:latin typeface=".AppleSystemUIFont"/>
              </a:rPr>
              <a:t>3:10 </a:t>
            </a:r>
            <a:r>
              <a:rPr lang="zh-CN" altLang="en-US" dirty="0">
                <a:solidFill>
                  <a:srgbClr val="0E0E0E"/>
                </a:solidFill>
                <a:effectLst/>
                <a:latin typeface=".AppleSystemUIFont"/>
              </a:rPr>
              <a:t>新译本）</a:t>
            </a:r>
          </a:p>
          <a:p>
            <a:endParaRPr lang="en-US" dirty="0"/>
          </a:p>
        </p:txBody>
      </p:sp>
    </p:spTree>
    <p:extLst>
      <p:ext uri="{BB962C8B-B14F-4D97-AF65-F5344CB8AC3E}">
        <p14:creationId xmlns:p14="http://schemas.microsoft.com/office/powerpoint/2010/main" val="21788623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514003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14593658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主帮助我们不丧胆，使我们得以成长。</a:t>
            </a:r>
          </a:p>
          <a:p>
            <a:endParaRPr lang="en-US" dirty="0"/>
          </a:p>
        </p:txBody>
      </p:sp>
    </p:spTree>
    <p:extLst>
      <p:ext uri="{BB962C8B-B14F-4D97-AF65-F5344CB8AC3E}">
        <p14:creationId xmlns:p14="http://schemas.microsoft.com/office/powerpoint/2010/main" val="35914163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神学很重要！主纠正我们的误解，为我们奠定坚实的基础。</a:t>
            </a:r>
          </a:p>
          <a:p>
            <a:endParaRPr lang="en-US" dirty="0"/>
          </a:p>
        </p:txBody>
      </p:sp>
    </p:spTree>
    <p:extLst>
      <p:ext uri="{BB962C8B-B14F-4D97-AF65-F5344CB8AC3E}">
        <p14:creationId xmlns:p14="http://schemas.microsoft.com/office/powerpoint/2010/main" val="1650954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a:p>
            <a:endParaRPr lang="en-SG" dirty="0">
              <a:effectLst/>
            </a:endParaRPr>
          </a:p>
          <a:p>
            <a:r>
              <a:rPr lang="zh-CN" altLang="en-US" dirty="0">
                <a:solidFill>
                  <a:srgbClr val="0E0E0E"/>
                </a:solidFill>
                <a:effectLst/>
                <a:latin typeface=".AppleSystemUIFont"/>
              </a:rPr>
              <a:t>主帮助我们彼此担当责任，使我们变得可靠。</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我们不再过一种无纪律的生活，</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我们每个人都需要展现出自律，学习某些技能，比如弹奏乐器，</a:t>
            </a:r>
          </a:p>
          <a:p>
            <a:r>
              <a:rPr lang="en-US" altLang="zh-CN" dirty="0">
                <a:solidFill>
                  <a:srgbClr val="0E0E0E"/>
                </a:solidFill>
                <a:effectLst/>
                <a:latin typeface=".AppleSystemUIFont"/>
              </a:rPr>
              <a:t>• </a:t>
            </a:r>
            <a:r>
              <a:rPr lang="zh-CN" altLang="en-US" dirty="0">
                <a:solidFill>
                  <a:srgbClr val="0E0E0E"/>
                </a:solidFill>
                <a:effectLst/>
                <a:latin typeface=".AppleSystemUIFont"/>
              </a:rPr>
              <a:t>同样，我们也需要这种自律来认识神的话语，</a:t>
            </a:r>
          </a:p>
          <a:p>
            <a:r>
              <a:rPr lang="en-US" altLang="zh-CN" dirty="0">
                <a:solidFill>
                  <a:srgbClr val="0E0E0E"/>
                </a:solidFill>
                <a:effectLst/>
                <a:latin typeface=".AppleSystemUIFont"/>
              </a:rPr>
              <a:t>• </a:t>
            </a:r>
            <a:r>
              <a:rPr lang="zh-CN" altLang="en-US" dirty="0">
                <a:solidFill>
                  <a:srgbClr val="0E0E0E"/>
                </a:solidFill>
                <a:effectLst/>
                <a:latin typeface=".AppleSystemUIFont"/>
              </a:rPr>
              <a:t>并且成为祂教会中一个重要的部分。</a:t>
            </a:r>
          </a:p>
          <a:p>
            <a:endParaRPr lang="en-SG" dirty="0">
              <a:effectLst/>
            </a:endParaRPr>
          </a:p>
        </p:txBody>
      </p:sp>
    </p:spTree>
    <p:extLst>
      <p:ext uri="{BB962C8B-B14F-4D97-AF65-F5344CB8AC3E}">
        <p14:creationId xmlns:p14="http://schemas.microsoft.com/office/powerpoint/2010/main" val="14507267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723231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Catholic nun named Sister Helen P. Mrosla relates this story about affirmation…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dirty="0"/>
          </a:p>
          <a:p>
            <a:r>
              <a:rPr lang="en-US" dirty="0"/>
              <a:t>___________</a:t>
            </a:r>
          </a:p>
          <a:p>
            <a:endParaRPr lang="en-US" dirty="0"/>
          </a:p>
          <a:p>
            <a:r>
              <a:rPr lang="en-US" b="1" dirty="0"/>
              <a:t>Nun</a:t>
            </a:r>
            <a:r>
              <a:rPr lang="mr-IN" b="1" dirty="0"/>
              <a:t>'</a:t>
            </a:r>
            <a:r>
              <a:rPr lang="en-US" b="1" dirty="0"/>
              <a:t>s Lesson is Still Viral Decades Later</a:t>
            </a:r>
          </a:p>
          <a:p>
            <a:r>
              <a:rPr lang="en-US" dirty="0"/>
              <a:t>This story originally appeared in </a:t>
            </a:r>
            <a:r>
              <a:rPr lang="en-US" i="1" dirty="0"/>
              <a:t>Proteus, A Journal of Ideas</a:t>
            </a:r>
            <a:r>
              <a:rPr lang="en-US" dirty="0"/>
              <a:t>, published by </a:t>
            </a:r>
            <a:r>
              <a:rPr lang="en-US" dirty="0">
                <a:hlinkClick r:id="rId3"/>
              </a:rPr>
              <a:t>Shippensburg University</a:t>
            </a:r>
            <a:r>
              <a:rPr lang="en-US" dirty="0"/>
              <a:t> in Pennsylvania. Printed twice a year, each edition of </a:t>
            </a:r>
            <a:r>
              <a:rPr lang="en-US" i="1" dirty="0"/>
              <a:t>Proteus</a:t>
            </a:r>
            <a:r>
              <a:rPr lang="en-US" dirty="0"/>
              <a:t> is devoted to a theme and all its aspects from a number of viewpoints.</a:t>
            </a:r>
          </a:p>
          <a:p>
            <a:r>
              <a:rPr lang="en-US" dirty="0"/>
              <a:t>In 1991, Sister Helen Mrosla, a former third-grade teacher at our </a:t>
            </a:r>
            <a:r>
              <a:rPr lang="en-US" dirty="0">
                <a:hlinkClick r:id="rId4"/>
              </a:rPr>
              <a:t>St. Mary</a:t>
            </a:r>
            <a:r>
              <a:rPr lang="mr-IN" dirty="0">
                <a:hlinkClick r:id="rId4"/>
              </a:rPr>
              <a:t>'</a:t>
            </a:r>
            <a:r>
              <a:rPr lang="en-US" dirty="0">
                <a:hlinkClick r:id="rId4"/>
              </a:rPr>
              <a:t>s School</a:t>
            </a:r>
            <a:r>
              <a:rPr lang="en-US" dirty="0"/>
              <a:t>, responded to the journal</a:t>
            </a:r>
            <a:r>
              <a:rPr lang="mr-IN" dirty="0"/>
              <a:t>'</a:t>
            </a:r>
            <a:r>
              <a:rPr lang="en-US" dirty="0"/>
              <a:t>s request for stories about education. She submitted the text below. Later that year, </a:t>
            </a:r>
            <a:r>
              <a:rPr lang="en-US" i="1" dirty="0">
                <a:hlinkClick r:id="rId5"/>
              </a:rPr>
              <a:t>Reader</a:t>
            </a:r>
            <a:r>
              <a:rPr lang="mr-IN" i="1" dirty="0">
                <a:hlinkClick r:id="rId5"/>
              </a:rPr>
              <a:t>'</a:t>
            </a:r>
            <a:r>
              <a:rPr lang="en-US" i="1" dirty="0">
                <a:hlinkClick r:id="rId5"/>
              </a:rPr>
              <a:t>s Digest</a:t>
            </a:r>
            <a:r>
              <a:rPr lang="en-US" dirty="0"/>
              <a:t> reprinted her submission. About a decade later, the story became a popular email </a:t>
            </a:r>
            <a:r>
              <a:rPr lang="en-US" dirty="0">
                <a:hlinkClick r:id="rId6"/>
              </a:rPr>
              <a:t>chain letter</a:t>
            </a:r>
            <a:r>
              <a:rPr lang="en-US" dirty="0"/>
              <a:t>, which tainted its authenticity. Chain letters are often understood to be hoaxes.</a:t>
            </a:r>
          </a:p>
          <a:p>
            <a:r>
              <a:rPr lang="en-US" dirty="0"/>
              <a:t>Today, however, this sweet letter has regained its authenticity and is used throughout the world to inspire educators and build students</a:t>
            </a:r>
            <a:r>
              <a:rPr lang="mr-IN" dirty="0"/>
              <a:t>'</a:t>
            </a:r>
            <a:r>
              <a:rPr lang="en-US" dirty="0"/>
              <a:t> self-esteem. It</a:t>
            </a:r>
            <a:r>
              <a:rPr lang="mr-IN" dirty="0"/>
              <a:t>'</a:t>
            </a:r>
            <a:r>
              <a:rPr lang="en-US" dirty="0"/>
              <a:t>s since been republished thousands of times over.</a:t>
            </a:r>
          </a:p>
          <a:p>
            <a:endParaRPr lang="en-US" dirty="0"/>
          </a:p>
          <a:p>
            <a:r>
              <a:rPr lang="en-US" dirty="0"/>
              <a:t>http://</a:t>
            </a:r>
            <a:r>
              <a:rPr lang="en-US" dirty="0" err="1"/>
              <a:t>assumptionofmorris.org</a:t>
            </a:r>
            <a:r>
              <a:rPr lang="en-US" dirty="0"/>
              <a:t>/site/about/</a:t>
            </a:r>
            <a:r>
              <a:rPr lang="en-US" dirty="0" err="1"/>
              <a:t>ourviralnun</a:t>
            </a:r>
            <a:r>
              <a:rPr lang="en-US" dirty="0"/>
              <a:t>/</a:t>
            </a:r>
          </a:p>
          <a:p>
            <a:r>
              <a:rPr lang="en-US" dirty="0"/>
              <a:t>Accessed 6 Nov 2016</a:t>
            </a:r>
          </a:p>
          <a:p>
            <a:endParaRPr lang="en-US" dirty="0"/>
          </a:p>
          <a:p>
            <a:r>
              <a:rPr lang="zh-CN" altLang="en-US" dirty="0">
                <a:solidFill>
                  <a:srgbClr val="0E0E0E"/>
                </a:solidFill>
                <a:effectLst/>
                <a:latin typeface=".AppleSystemUIFont"/>
              </a:rPr>
              <a:t>一位名叫海伦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莫罗斯拉修女的天主教修女讲述了这个关于肯定的故事</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zh-CN" altLang="en-US" dirty="0">
                <a:solidFill>
                  <a:srgbClr val="0E0E0E"/>
                </a:solidFill>
                <a:effectLst/>
                <a:latin typeface=".AppleSystemUIFont"/>
              </a:rPr>
              <a:t>他是我在明尼苏达州莫里斯圣玛丽学校教的第一届三年级班的学生。我的</a:t>
            </a:r>
            <a:r>
              <a:rPr lang="en-US" altLang="zh-CN" dirty="0">
                <a:solidFill>
                  <a:srgbClr val="0E0E0E"/>
                </a:solidFill>
                <a:effectLst/>
                <a:latin typeface=".AppleSystemUIFont"/>
              </a:rPr>
              <a:t>34</a:t>
            </a:r>
            <a:r>
              <a:rPr lang="zh-CN" altLang="en-US" dirty="0">
                <a:solidFill>
                  <a:srgbClr val="0E0E0E"/>
                </a:solidFill>
                <a:effectLst/>
                <a:latin typeface=".AppleSystemUIFont"/>
              </a:rPr>
              <a:t>个学生每一个我都很喜爱，但马克</a:t>
            </a:r>
            <a:r>
              <a:rPr lang="en-US" altLang="zh-CN" dirty="0">
                <a:solidFill>
                  <a:srgbClr val="0E0E0E"/>
                </a:solidFill>
                <a:effectLst/>
                <a:latin typeface=".AppleSystemUIFont"/>
              </a:rPr>
              <a:t>·</a:t>
            </a:r>
            <a:r>
              <a:rPr lang="zh-CN" altLang="en-US" dirty="0">
                <a:solidFill>
                  <a:srgbClr val="0E0E0E"/>
                </a:solidFill>
                <a:effectLst/>
                <a:latin typeface=".AppleSystemUIFont"/>
              </a:rPr>
              <a:t>艾克伦德是万中无一的。他外表整洁，但有着那种“活着真好”的态度，甚至偶尔的顽皮行为也让人觉得可爱。</a:t>
            </a:r>
          </a:p>
          <a:p>
            <a:br>
              <a:rPr lang="zh-CN" altLang="en-US" dirty="0">
                <a:effectLst/>
              </a:rPr>
            </a:br>
            <a:endParaRPr lang="zh-CN" altLang="en-US" dirty="0">
              <a:effectLst/>
            </a:endParaRPr>
          </a:p>
          <a:p>
            <a:r>
              <a:rPr lang="zh-CN" altLang="en-US" b="1" dirty="0">
                <a:solidFill>
                  <a:srgbClr val="0E0E0E"/>
                </a:solidFill>
                <a:effectLst/>
                <a:latin typeface=".AppleSystemUIFont"/>
              </a:rPr>
              <a:t>修女的教训几十年后依然传播广泛</a:t>
            </a:r>
            <a:endParaRPr lang="zh-CN" altLang="en-US" dirty="0">
              <a:solidFill>
                <a:srgbClr val="0E0E0E"/>
              </a:solidFill>
              <a:effectLst/>
              <a:latin typeface=".AppleSystemUIFont"/>
            </a:endParaRPr>
          </a:p>
          <a:p>
            <a:r>
              <a:rPr lang="zh-CN" altLang="en-US" dirty="0">
                <a:solidFill>
                  <a:srgbClr val="0E0E0E"/>
                </a:solidFill>
                <a:effectLst/>
                <a:latin typeface=".AppleSystemUIFont"/>
              </a:rPr>
              <a:t>这个故事最初出现在</a:t>
            </a:r>
            <a:r>
              <a:rPr lang="en-US" altLang="zh-CN" dirty="0">
                <a:solidFill>
                  <a:srgbClr val="0E0E0E"/>
                </a:solidFill>
                <a:effectLst/>
                <a:latin typeface=".AppleSystemUIFont"/>
              </a:rPr>
              <a:t>《Proteus: A Journal of Ideas》</a:t>
            </a:r>
            <a:r>
              <a:rPr lang="zh-CN" altLang="en-US" dirty="0">
                <a:solidFill>
                  <a:srgbClr val="0E0E0E"/>
                </a:solidFill>
                <a:effectLst/>
                <a:latin typeface=".AppleSystemUIFont"/>
              </a:rPr>
              <a:t>杂志上，这本杂志由宾夕法尼亚州</a:t>
            </a:r>
            <a:r>
              <a:rPr lang="en-US" altLang="zh-CN" dirty="0">
                <a:solidFill>
                  <a:srgbClr val="0E0E0E"/>
                </a:solidFill>
                <a:effectLst/>
                <a:latin typeface=".AppleSystemUIFont"/>
              </a:rPr>
              <a:t>Shippensburg</a:t>
            </a:r>
            <a:r>
              <a:rPr lang="zh-CN" altLang="en-US" dirty="0">
                <a:solidFill>
                  <a:srgbClr val="0E0E0E"/>
                </a:solidFill>
                <a:effectLst/>
                <a:latin typeface=".AppleSystemUIFont"/>
              </a:rPr>
              <a:t>大学出版。每年出版两次，每期都会围绕一个主题，探讨从不同角度的各种相关内容。</a:t>
            </a:r>
          </a:p>
          <a:p>
            <a:r>
              <a:rPr lang="en-US" altLang="zh-CN" dirty="0">
                <a:solidFill>
                  <a:srgbClr val="0E0E0E"/>
                </a:solidFill>
                <a:effectLst/>
                <a:latin typeface=".AppleSystemUIFont"/>
              </a:rPr>
              <a:t>1991</a:t>
            </a:r>
            <a:r>
              <a:rPr lang="zh-CN" altLang="en-US" dirty="0">
                <a:solidFill>
                  <a:srgbClr val="0E0E0E"/>
                </a:solidFill>
                <a:effectLst/>
                <a:latin typeface=".AppleSystemUIFont"/>
              </a:rPr>
              <a:t>年，海伦</a:t>
            </a:r>
            <a:r>
              <a:rPr lang="en-US" altLang="zh-CN" dirty="0">
                <a:solidFill>
                  <a:srgbClr val="0E0E0E"/>
                </a:solidFill>
                <a:effectLst/>
                <a:latin typeface=".AppleSystemUIFont"/>
              </a:rPr>
              <a:t>·</a:t>
            </a:r>
            <a:r>
              <a:rPr lang="zh-CN" altLang="en-US" dirty="0">
                <a:solidFill>
                  <a:srgbClr val="0E0E0E"/>
                </a:solidFill>
                <a:effectLst/>
                <a:latin typeface=".AppleSystemUIFont"/>
              </a:rPr>
              <a:t>莫罗斯拉修女，一位曾在圣玛丽学校担任三年级教师的人，回应了杂志关于教育故事的请求，并提交了下面的文字。该文后来被</a:t>
            </a:r>
            <a:r>
              <a:rPr lang="en-US" altLang="zh-CN" dirty="0">
                <a:solidFill>
                  <a:srgbClr val="0E0E0E"/>
                </a:solidFill>
                <a:effectLst/>
                <a:latin typeface=".AppleSystemUIFont"/>
              </a:rPr>
              <a:t>《</a:t>
            </a:r>
            <a:r>
              <a:rPr lang="zh-CN" altLang="en-US" dirty="0">
                <a:solidFill>
                  <a:srgbClr val="0E0E0E"/>
                </a:solidFill>
                <a:effectLst/>
                <a:latin typeface=".AppleSystemUIFont"/>
              </a:rPr>
              <a:t>读者文摘</a:t>
            </a:r>
            <a:r>
              <a:rPr lang="en-US" altLang="zh-CN" dirty="0">
                <a:solidFill>
                  <a:srgbClr val="0E0E0E"/>
                </a:solidFill>
                <a:effectLst/>
                <a:latin typeface=".AppleSystemUIFont"/>
              </a:rPr>
              <a:t>》</a:t>
            </a:r>
            <a:r>
              <a:rPr lang="zh-CN" altLang="en-US" dirty="0">
                <a:solidFill>
                  <a:srgbClr val="0E0E0E"/>
                </a:solidFill>
                <a:effectLst/>
                <a:latin typeface=".AppleSystemUIFont"/>
              </a:rPr>
              <a:t>转载。大约十年后，这个故事成为了一封流行的电子邮件连锁信，这影响了它的真实性，因为连锁信常常被认为是骗局。</a:t>
            </a:r>
          </a:p>
          <a:p>
            <a:r>
              <a:rPr lang="zh-CN" altLang="en-US" dirty="0">
                <a:solidFill>
                  <a:srgbClr val="0E0E0E"/>
                </a:solidFill>
                <a:effectLst/>
                <a:latin typeface=".AppleSystemUIFont"/>
              </a:rPr>
              <a:t>然而，今天，这封温暖的信件恢复了其真实性，并在全球范围内用来激励教育工作者并提升学生的自尊心。此后，它已被再版数千次。</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http://</a:t>
            </a:r>
            <a:r>
              <a:rPr lang="en-US" altLang="zh-CN" dirty="0" err="1">
                <a:solidFill>
                  <a:srgbClr val="0E0E0E"/>
                </a:solidFill>
                <a:effectLst/>
                <a:latin typeface=".AppleSystemUIFont"/>
              </a:rPr>
              <a:t>assumptionofmorris.org</a:t>
            </a:r>
            <a:r>
              <a:rPr lang="en-US" altLang="zh-CN" dirty="0">
                <a:solidFill>
                  <a:srgbClr val="0E0E0E"/>
                </a:solidFill>
                <a:effectLst/>
                <a:latin typeface=".AppleSystemUIFont"/>
              </a:rPr>
              <a:t>/site/about/</a:t>
            </a:r>
            <a:r>
              <a:rPr lang="en-US" altLang="zh-CN" dirty="0" err="1">
                <a:solidFill>
                  <a:srgbClr val="0E0E0E"/>
                </a:solidFill>
                <a:effectLst/>
                <a:latin typeface=".AppleSystemUIFont"/>
              </a:rPr>
              <a:t>ourviralnun</a:t>
            </a:r>
            <a:r>
              <a:rPr lang="en-US" altLang="zh-CN" dirty="0">
                <a:solidFill>
                  <a:srgbClr val="0E0E0E"/>
                </a:solidFill>
                <a:effectLst/>
                <a:latin typeface=".AppleSystemUIFont"/>
              </a:rPr>
              <a:t>/</a:t>
            </a:r>
          </a:p>
          <a:p>
            <a:r>
              <a:rPr lang="zh-CN" altLang="en-US" dirty="0">
                <a:solidFill>
                  <a:srgbClr val="0E0E0E"/>
                </a:solidFill>
                <a:effectLst/>
                <a:latin typeface=".AppleSystemUIFont"/>
              </a:rPr>
              <a:t>访问时间：</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11</a:t>
            </a:r>
            <a:r>
              <a:rPr lang="zh-CN" altLang="en-US" dirty="0">
                <a:solidFill>
                  <a:srgbClr val="0E0E0E"/>
                </a:solidFill>
                <a:effectLst/>
                <a:latin typeface=".AppleSystemUIFont"/>
              </a:rPr>
              <a:t>月</a:t>
            </a:r>
            <a:r>
              <a:rPr lang="en-US" altLang="zh-CN" dirty="0">
                <a:solidFill>
                  <a:srgbClr val="0E0E0E"/>
                </a:solidFill>
                <a:effectLst/>
                <a:latin typeface=".AppleSystemUIFont"/>
              </a:rPr>
              <a:t>6</a:t>
            </a:r>
            <a:r>
              <a:rPr lang="zh-CN" altLang="en-US" dirty="0">
                <a:solidFill>
                  <a:srgbClr val="0E0E0E"/>
                </a:solidFill>
                <a:effectLst/>
                <a:latin typeface=".AppleSystemUIFont"/>
              </a:rPr>
              <a:t>日</a:t>
            </a:r>
          </a:p>
          <a:p>
            <a:endParaRPr lang="en-US" dirty="0"/>
          </a:p>
        </p:txBody>
      </p:sp>
    </p:spTree>
    <p:extLst>
      <p:ext uri="{BB962C8B-B14F-4D97-AF65-F5344CB8AC3E}">
        <p14:creationId xmlns:p14="http://schemas.microsoft.com/office/powerpoint/2010/main" val="26711158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Mark talked incessantly. I had to remind him again and again that talking without permission was not acceptable. What impressed me so much, though, was his sincere response every time I had to correct him for misbehaving: </a:t>
            </a:r>
            <a:r>
              <a:rPr lang="mr-IN" dirty="0"/>
              <a:t>"</a:t>
            </a:r>
            <a:r>
              <a:rPr lang="en-US" dirty="0"/>
              <a:t>Thank you for correcting me, Sister!</a:t>
            </a:r>
            <a:r>
              <a:rPr lang="mr-IN" dirty="0"/>
              <a:t>"</a:t>
            </a:r>
            <a:r>
              <a:rPr lang="en-US" dirty="0"/>
              <a:t> I </a:t>
            </a:r>
            <a:r>
              <a:rPr lang="en-US" dirty="0" err="1"/>
              <a:t>didn</a:t>
            </a:r>
            <a:r>
              <a:rPr lang="mr-IN" dirty="0"/>
              <a:t>'</a:t>
            </a:r>
            <a:r>
              <a:rPr lang="en-US" dirty="0"/>
              <a:t>t know what to make of it at first, but before long I became accustomed to hearing it many times a day. </a:t>
            </a:r>
          </a:p>
          <a:p>
            <a:r>
              <a:rPr lang="en-US" dirty="0"/>
              <a:t>One morning my patience was growing thin when Mark talked once too often, and then I made a novice teacher</a:t>
            </a:r>
            <a:r>
              <a:rPr lang="mr-IN" dirty="0"/>
              <a:t>'</a:t>
            </a:r>
            <a:r>
              <a:rPr lang="en-US" dirty="0"/>
              <a:t>s mistake. I looked at him and said, </a:t>
            </a:r>
            <a:r>
              <a:rPr lang="mr-IN" dirty="0"/>
              <a:t>"</a:t>
            </a:r>
            <a:r>
              <a:rPr lang="en-US" dirty="0"/>
              <a:t>If you say one more word, I am going to tape your mouth shut!</a:t>
            </a:r>
            <a:r>
              <a:rPr lang="mr-IN" dirty="0"/>
              <a:t>"</a:t>
            </a:r>
            <a:r>
              <a:rPr lang="en-US" dirty="0"/>
              <a:t> </a:t>
            </a:r>
          </a:p>
          <a:p>
            <a:r>
              <a:rPr lang="en-US" dirty="0"/>
              <a:t>It </a:t>
            </a:r>
            <a:r>
              <a:rPr lang="en-US" dirty="0" err="1"/>
              <a:t>wasn</a:t>
            </a:r>
            <a:r>
              <a:rPr lang="mr-IN" dirty="0"/>
              <a:t>'</a:t>
            </a:r>
            <a:r>
              <a:rPr lang="en-US" dirty="0"/>
              <a:t>t ten seconds later when Chuck blurted out, </a:t>
            </a:r>
            <a:r>
              <a:rPr lang="mr-IN" dirty="0"/>
              <a:t>"</a:t>
            </a:r>
            <a:r>
              <a:rPr lang="en-US" dirty="0"/>
              <a:t>Mark is talking again.</a:t>
            </a:r>
            <a:r>
              <a:rPr lang="mr-IN" dirty="0"/>
              <a:t>"</a:t>
            </a:r>
            <a:r>
              <a:rPr lang="en-US" dirty="0"/>
              <a:t> I </a:t>
            </a:r>
            <a:r>
              <a:rPr lang="en-US" dirty="0" err="1"/>
              <a:t>hadn</a:t>
            </a:r>
            <a:r>
              <a:rPr lang="mr-IN" dirty="0"/>
              <a:t>'</a:t>
            </a:r>
            <a:r>
              <a:rPr lang="en-US" dirty="0"/>
              <a:t>t asked any of the students to help me watch Mark, but since I had stated the punishment in front of the class, I had to act on it. </a:t>
            </a:r>
          </a:p>
          <a:p>
            <a:endParaRPr lang="en-US" dirty="0"/>
          </a:p>
          <a:p>
            <a:r>
              <a:rPr lang="en-US" dirty="0"/>
              <a:t>• I remember the scene as if it had occurred this morning. I walked to my desk, very deliberately opened my drawer and took out a roll of masking tape. Without saying a word, I proceeded to Mark</a:t>
            </a:r>
            <a:r>
              <a:rPr lang="mr-IN" dirty="0"/>
              <a:t>'</a:t>
            </a:r>
            <a:r>
              <a:rPr lang="en-US" dirty="0"/>
              <a:t>s desk, tore off two pieces of tape and made a big X with them over his mouth. I then returned to the front of the room. As I glanced at Mark to see how he was doing, he winked at me. That did it! I started laughing. The class cheered as I walked back to Mark</a:t>
            </a:r>
            <a:r>
              <a:rPr lang="mr-IN" dirty="0"/>
              <a:t>'</a:t>
            </a:r>
            <a:r>
              <a:rPr lang="en-US" dirty="0"/>
              <a:t>s desk, removed the tape and shrugged my shoulders. His first words were, </a:t>
            </a:r>
            <a:r>
              <a:rPr lang="mr-IN" dirty="0"/>
              <a:t>"</a:t>
            </a:r>
            <a:r>
              <a:rPr lang="en-US" dirty="0"/>
              <a:t>Thank you for correcting me, Sister.</a:t>
            </a:r>
            <a:r>
              <a:rPr lang="mr-IN" dirty="0"/>
              <a:t>"</a:t>
            </a:r>
            <a:br>
              <a:rPr lang="en-US" dirty="0"/>
            </a:br>
            <a:br>
              <a:rPr lang="en-US" dirty="0"/>
            </a:br>
            <a:r>
              <a:rPr lang="en-US" dirty="0"/>
              <a:t>At the end of the year I was asked to teach junior high math. The years flew by, and before I knew it Mark was in my classroom again. He was more handsome than ever and just as polite. Since he had to listen carefully to my instructions in the </a:t>
            </a:r>
            <a:r>
              <a:rPr lang="mr-IN" dirty="0"/>
              <a:t>"</a:t>
            </a:r>
            <a:r>
              <a:rPr lang="en-US" dirty="0"/>
              <a:t>new math,</a:t>
            </a:r>
            <a:r>
              <a:rPr lang="mr-IN" dirty="0"/>
              <a:t>"</a:t>
            </a:r>
            <a:r>
              <a:rPr lang="en-US" dirty="0"/>
              <a:t> he did not talk as much in ninth grade as he had in the third. </a:t>
            </a:r>
          </a:p>
          <a:p>
            <a:r>
              <a:rPr lang="en-US" dirty="0"/>
              <a:t>One Friday, things just </a:t>
            </a:r>
            <a:r>
              <a:rPr lang="en-US" dirty="0" err="1"/>
              <a:t>didn</a:t>
            </a:r>
            <a:r>
              <a:rPr lang="mr-IN" dirty="0"/>
              <a:t>'</a:t>
            </a:r>
            <a:r>
              <a:rPr lang="en-US" dirty="0"/>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dirty="0"/>
              <a:t>"</a:t>
            </a:r>
            <a:r>
              <a:rPr lang="en-US" dirty="0"/>
              <a:t>Thank you for teaching me, Sister. Have a good weekend.</a:t>
            </a:r>
            <a:r>
              <a:rPr lang="mr-IN" dirty="0"/>
              <a:t>"</a:t>
            </a:r>
            <a:r>
              <a:rPr lang="en-US" dirty="0"/>
              <a:t> </a:t>
            </a:r>
          </a:p>
          <a:p>
            <a:r>
              <a:rPr lang="en-US" dirty="0"/>
              <a:t>That Saturday, I wrote down the name of each student on a separate sheet of paper, and I listed what everyone else had said about that individual. On Monday I gave each student his or her list. Before long, the entire class was smiling. </a:t>
            </a:r>
            <a:r>
              <a:rPr lang="mr-IN" dirty="0"/>
              <a:t>"</a:t>
            </a:r>
            <a:r>
              <a:rPr lang="en-US" dirty="0"/>
              <a:t>Really?</a:t>
            </a:r>
            <a:r>
              <a:rPr lang="mr-IN" dirty="0"/>
              <a:t>"</a:t>
            </a:r>
            <a:r>
              <a:rPr lang="en-US" dirty="0"/>
              <a:t> I heard whispered. </a:t>
            </a:r>
            <a:r>
              <a:rPr lang="mr-IN" dirty="0"/>
              <a:t>"</a:t>
            </a:r>
            <a:r>
              <a:rPr lang="en-US" dirty="0"/>
              <a:t>I never knew that meant anything to anyone!</a:t>
            </a:r>
            <a:r>
              <a:rPr lang="mr-IN" dirty="0"/>
              <a:t>"</a:t>
            </a:r>
            <a:r>
              <a:rPr lang="en-US" dirty="0"/>
              <a:t> </a:t>
            </a:r>
            <a:r>
              <a:rPr lang="mr-IN" dirty="0"/>
              <a:t>"</a:t>
            </a:r>
            <a:r>
              <a:rPr lang="en-US" dirty="0"/>
              <a:t>I </a:t>
            </a:r>
            <a:r>
              <a:rPr lang="en-US" dirty="0" err="1"/>
              <a:t>didn</a:t>
            </a:r>
            <a:r>
              <a:rPr lang="mr-IN" dirty="0"/>
              <a:t>'</a:t>
            </a:r>
            <a:r>
              <a:rPr lang="en-US" dirty="0"/>
              <a:t>t know others liked me so much!</a:t>
            </a:r>
            <a:r>
              <a:rPr lang="mr-IN" dirty="0"/>
              <a:t>"</a:t>
            </a:r>
            <a:r>
              <a:rPr lang="en-US" dirty="0"/>
              <a:t> No one ever mentioned those papers in class again. I never knew if they discussed them after class or with their parents, but it </a:t>
            </a:r>
            <a:r>
              <a:rPr lang="en-US" dirty="0" err="1"/>
              <a:t>didn</a:t>
            </a:r>
            <a:r>
              <a:rPr lang="mr-IN" dirty="0"/>
              <a:t>'</a:t>
            </a:r>
            <a:r>
              <a:rPr lang="en-US" dirty="0"/>
              <a:t>t matter. The exercise had accomplished its purpose. The students were happy with themselves and one another again. </a:t>
            </a:r>
          </a:p>
          <a:p>
            <a:r>
              <a:rPr lang="en-US" dirty="0"/>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dirty="0"/>
              <a:t>"</a:t>
            </a:r>
            <a:r>
              <a:rPr lang="en-US" dirty="0"/>
              <a:t>Dad?</a:t>
            </a:r>
            <a:r>
              <a:rPr lang="mr-IN" dirty="0"/>
              <a:t>"</a:t>
            </a:r>
            <a:r>
              <a:rPr lang="en-US" dirty="0"/>
              <a:t> </a:t>
            </a:r>
          </a:p>
          <a:p>
            <a:r>
              <a:rPr lang="en-US" dirty="0"/>
              <a:t>My father cleared his throat as he usually did before something important. </a:t>
            </a:r>
            <a:r>
              <a:rPr lang="mr-IN" dirty="0"/>
              <a:t>"</a:t>
            </a:r>
            <a:r>
              <a:rPr lang="en-US" dirty="0"/>
              <a:t>The </a:t>
            </a:r>
            <a:r>
              <a:rPr lang="en-US" dirty="0" err="1"/>
              <a:t>Eklunds</a:t>
            </a:r>
            <a:r>
              <a:rPr lang="en-US" dirty="0"/>
              <a:t> called last night,</a:t>
            </a:r>
            <a:r>
              <a:rPr lang="mr-IN" dirty="0"/>
              <a:t>"</a:t>
            </a:r>
            <a:r>
              <a:rPr lang="en-US" dirty="0"/>
              <a:t> he began.</a:t>
            </a:r>
          </a:p>
          <a:p>
            <a:r>
              <a:rPr lang="mr-IN" dirty="0"/>
              <a:t>"</a:t>
            </a:r>
            <a:r>
              <a:rPr lang="en-US" dirty="0"/>
              <a:t>Really?</a:t>
            </a:r>
            <a:r>
              <a:rPr lang="mr-IN" dirty="0"/>
              <a:t>"</a:t>
            </a:r>
            <a:r>
              <a:rPr lang="en-US" dirty="0"/>
              <a:t> I said. </a:t>
            </a:r>
            <a:r>
              <a:rPr lang="mr-IN" dirty="0"/>
              <a:t>"</a:t>
            </a:r>
            <a:r>
              <a:rPr lang="en-US" dirty="0"/>
              <a:t>I haven</a:t>
            </a:r>
            <a:r>
              <a:rPr lang="mr-IN" dirty="0"/>
              <a:t>'</a:t>
            </a:r>
            <a:r>
              <a:rPr lang="en-US" dirty="0"/>
              <a:t>t heard from them in years. I wonder how Mark is.</a:t>
            </a:r>
            <a:r>
              <a:rPr lang="mr-IN" dirty="0"/>
              <a:t>"</a:t>
            </a:r>
            <a:r>
              <a:rPr lang="en-US" dirty="0"/>
              <a:t> </a:t>
            </a:r>
          </a:p>
          <a:p>
            <a:r>
              <a:rPr lang="en-US" dirty="0"/>
              <a:t>____</a:t>
            </a:r>
          </a:p>
          <a:p>
            <a:endParaRPr lang="en-US" dirty="0"/>
          </a:p>
          <a:p>
            <a:r>
              <a:rPr lang="en-US" b="1" dirty="0"/>
              <a:t>Credit</a:t>
            </a:r>
            <a:r>
              <a:rPr lang="en-US" dirty="0"/>
              <a:t>: Sister Helen P. Mrosla. Sister Helen Mrosla, a Franciscan nun, submitted </a:t>
            </a:r>
            <a:r>
              <a:rPr lang="mr-IN" dirty="0"/>
              <a:t>"</a:t>
            </a:r>
            <a:r>
              <a:rPr lang="en-US" dirty="0"/>
              <a:t>All the Good Things</a:t>
            </a:r>
            <a:r>
              <a:rPr lang="mr-IN" dirty="0"/>
              <a:t>"</a:t>
            </a:r>
            <a:r>
              <a:rPr lang="en-US" dirty="0"/>
              <a:t> to Proteus, A Journal of Ideas in 1991. Her article also appeared in Reader</a:t>
            </a:r>
            <a:r>
              <a:rPr lang="mr-IN" dirty="0"/>
              <a:t>'</a:t>
            </a:r>
            <a:r>
              <a:rPr lang="en-US" dirty="0"/>
              <a:t>s Digest that same year, was reprinted in the original Chicken Soup for the Soul book in 1993, and was offered yet again in 1996</a:t>
            </a:r>
            <a:r>
              <a:rPr lang="mr-IN" dirty="0"/>
              <a:t>'</a:t>
            </a:r>
            <a:r>
              <a:rPr lang="en-US" dirty="0"/>
              <a:t>s Stories for the Heart.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link to All The Good Things"/>
              </a:rPr>
              <a:t>All The Good Things</a:t>
            </a:r>
            <a:endParaRPr lang="en-US" b="1" dirty="0"/>
          </a:p>
          <a:p>
            <a:r>
              <a:rPr lang="en-US" dirty="0"/>
              <a:t>Helen P. Mrosla</a:t>
            </a:r>
          </a:p>
          <a:p>
            <a:r>
              <a:rPr lang="en-US" dirty="0"/>
              <a:t>http://</a:t>
            </a:r>
            <a:r>
              <a:rPr lang="en-US" dirty="0" err="1"/>
              <a:t>mylifeyoga.com</a:t>
            </a:r>
            <a:r>
              <a:rPr lang="en-US" dirty="0"/>
              <a:t>/2015/01/10/all-the-good-things/</a:t>
            </a:r>
          </a:p>
          <a:p>
            <a:r>
              <a:rPr lang="en-US" dirty="0"/>
              <a:t>Accessed 6 Nov 2016</a:t>
            </a:r>
          </a:p>
          <a:p>
            <a:endParaRPr lang="en-US" dirty="0"/>
          </a:p>
          <a:p>
            <a:r>
              <a:rPr lang="zh-CN" altLang="en-US" dirty="0">
                <a:solidFill>
                  <a:srgbClr val="0E0E0E"/>
                </a:solidFill>
                <a:effectLst/>
                <a:latin typeface=".AppleSystemUIFont"/>
              </a:rPr>
              <a:t>马克总是喋喋不休。我不得不一遍又一遍地提醒他，没有许可的情况下不能讲话。然而，让我印象深刻的是，每当我纠正他不当行为时，他总是诚恳地回应：“谢谢你纠正我，修女！”刚开始我不知道该怎么理解这一点，但不久后，我习惯了一天听到好几次这样的回应。</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有一天早晨，我的耐心快要耗尽了，因为马克又多说了一次话，然后我犯了一个新教师的错误。我看着他说：“如果你再说一句话，我就用胶带把你的嘴封起来！”</a:t>
            </a:r>
          </a:p>
          <a:p>
            <a:r>
              <a:rPr lang="zh-CN" altLang="en-US" dirty="0">
                <a:solidFill>
                  <a:srgbClr val="0E0E0E"/>
                </a:solidFill>
                <a:effectLst/>
                <a:latin typeface=".AppleSystemUIFont"/>
              </a:rPr>
              <a:t>不到十秒钟，查克突然大声说：“马克又在说话。”我并没有要求学生帮我看管马克，但既然我在全班面前宣布了惩罚，我就不得不执行。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记得那个场景，就像今天早晨发生的一样。我走到我的桌子旁，故意打开抽屉，拿出一卷胶带。我没有说一句话，走到马克的桌子前，撕下两片胶带，把它们交叉贴在他的嘴巴上。然后，我走回教室前面。当我回头看马克，想看看他怎么样时，他眨了眨眼。那一刻我忍不住笑了。全班同学欢呼起来，我走回马克的桌子，撕下胶带，耸了耸肩。他的第一句话是：“谢谢你纠正我，修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年末时，我被邀请教授初中数学。岁月飞逝，不久后我又在教室里见到了马克。他比以前更英俊了，而且依旧彬彬有礼。由于他必须认真听我讲解“新数学”概念，他在九年级时不像三年级时那样多话了。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一个星期五，情况有些不对劲。我们整整一周都在努力学习一个新概念，我感觉学生们都皱着眉头，自己有些沮丧</a:t>
            </a:r>
            <a:r>
              <a:rPr lang="en-US" altLang="zh-CN" dirty="0">
                <a:solidFill>
                  <a:srgbClr val="0E0E0E"/>
                </a:solidFill>
                <a:effectLst/>
                <a:latin typeface=".AppleSystemUIFont"/>
              </a:rPr>
              <a:t>——</a:t>
            </a:r>
            <a:r>
              <a:rPr lang="zh-CN" altLang="en-US" dirty="0">
                <a:solidFill>
                  <a:srgbClr val="0E0E0E"/>
                </a:solidFill>
                <a:effectLst/>
                <a:latin typeface=".AppleSystemUIFont"/>
              </a:rPr>
              <a:t>彼此之间也有些紧张。我必须在事情失控之前阻止这种情绪蔓延。所以，我让他们在两张纸上列出班上其他同学的名字，每个名字之间留一空白。然后，我告诉他们，想一想他们能说出每个同学最好的优点，并写下来。剩下的课时都用来完成这个作业，当学生们离开教室时，每个人都把纸交给了我。查理笑了，马克说：“谢谢你教我，修女。周末愉快。”</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天星期六，我把每个学生的名字写在单独的纸上，列出其他同学对他们的评价。到了星期一，我把每个人的名单发给了他们。很快，整个班级都笑了起来。“真的吗？”我听到有人低声说，“我从没想到这些对别人有意义！”“我没想到别人这么喜欢我！”再也没有人在课堂上提到这些纸条。我不知道他们课后或与家人讨论过这些内容，但这无关紧要。这个活动达到了它的目的。学生们又开始对自己和彼此感到满意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那群学生毕业了。几年后，我度假回来，父母在机场接我。当我们开车回家时，妈妈像往常一样问我关于旅行的问题</a:t>
            </a:r>
            <a:r>
              <a:rPr lang="en-US" altLang="zh-CN" dirty="0">
                <a:solidFill>
                  <a:srgbClr val="0E0E0E"/>
                </a:solidFill>
                <a:effectLst/>
                <a:latin typeface=".AppleSystemUIFont"/>
              </a:rPr>
              <a:t>——</a:t>
            </a:r>
            <a:r>
              <a:rPr lang="zh-CN" altLang="en-US" dirty="0">
                <a:solidFill>
                  <a:srgbClr val="0E0E0E"/>
                </a:solidFill>
                <a:effectLst/>
                <a:latin typeface=".AppleSystemUIFont"/>
              </a:rPr>
              <a:t>天气如何，我的一般经历。车里一时安静下来。妈妈朝爸爸看了一眼，轻声说：“爸？”</a:t>
            </a:r>
          </a:p>
          <a:p>
            <a:r>
              <a:rPr lang="zh-CN" altLang="en-US" dirty="0">
                <a:solidFill>
                  <a:srgbClr val="0E0E0E"/>
                </a:solidFill>
                <a:effectLst/>
                <a:latin typeface=".AppleSystemUIFont"/>
              </a:rPr>
              <a:t>爸爸像往常一样清了清喉咙，准备说点重要的话：“昨天，艾克伦德一家打电话来了。”</a:t>
            </a:r>
          </a:p>
          <a:p>
            <a:r>
              <a:rPr lang="zh-CN" altLang="en-US" dirty="0">
                <a:solidFill>
                  <a:srgbClr val="0E0E0E"/>
                </a:solidFill>
                <a:effectLst/>
                <a:latin typeface=".AppleSystemUIFont"/>
              </a:rPr>
              <a:t>“真的？”我说，“我好多年没收到他们的消息了。我真想知道马克怎么样了。”</a:t>
            </a:r>
          </a:p>
          <a:p>
            <a:br>
              <a:rPr lang="zh-CN" altLang="en-US" dirty="0">
                <a:effectLst/>
              </a:rPr>
            </a:br>
            <a:endParaRPr lang="zh-CN" altLang="en-US" dirty="0">
              <a:effectLst/>
            </a:endParaRPr>
          </a:p>
          <a:p>
            <a:r>
              <a:rPr lang="zh-CN" altLang="en-US" b="1" dirty="0">
                <a:solidFill>
                  <a:srgbClr val="0E0E0E"/>
                </a:solidFill>
                <a:effectLst/>
                <a:latin typeface=".AppleSystemUIFont"/>
              </a:rPr>
              <a:t>来源：</a:t>
            </a:r>
            <a:r>
              <a:rPr lang="zh-CN" altLang="en-US" dirty="0">
                <a:solidFill>
                  <a:srgbClr val="0E0E0E"/>
                </a:solidFill>
                <a:effectLst/>
                <a:latin typeface=".AppleSystemUIFont"/>
              </a:rPr>
              <a:t> 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莫罗斯拉修女是圣方济各会修女，她在</a:t>
            </a:r>
            <a:r>
              <a:rPr lang="en-US" altLang="zh-CN" dirty="0">
                <a:solidFill>
                  <a:srgbClr val="0E0E0E"/>
                </a:solidFill>
                <a:effectLst/>
                <a:latin typeface=".AppleSystemUIFont"/>
              </a:rPr>
              <a:t>1991</a:t>
            </a:r>
            <a:r>
              <a:rPr lang="zh-CN" altLang="en-US" dirty="0">
                <a:solidFill>
                  <a:srgbClr val="0E0E0E"/>
                </a:solidFill>
                <a:effectLst/>
                <a:latin typeface=".AppleSystemUIFont"/>
              </a:rPr>
              <a:t>年向</a:t>
            </a:r>
            <a:r>
              <a:rPr lang="en-US" altLang="zh-CN" dirty="0">
                <a:solidFill>
                  <a:srgbClr val="0E0E0E"/>
                </a:solidFill>
                <a:effectLst/>
                <a:latin typeface=".AppleSystemUIFont"/>
              </a:rPr>
              <a:t>《Proteus: A Journal of Ideas》</a:t>
            </a:r>
            <a:r>
              <a:rPr lang="zh-CN" altLang="en-US" dirty="0">
                <a:solidFill>
                  <a:srgbClr val="0E0E0E"/>
                </a:solidFill>
                <a:effectLst/>
                <a:latin typeface=".AppleSystemUIFont"/>
              </a:rPr>
              <a:t>杂志提交了</a:t>
            </a:r>
            <a:r>
              <a:rPr lang="en-US" altLang="zh-CN" dirty="0">
                <a:solidFill>
                  <a:srgbClr val="0E0E0E"/>
                </a:solidFill>
                <a:effectLst/>
                <a:latin typeface=".AppleSystemUIFont"/>
              </a:rPr>
              <a:t>《</a:t>
            </a:r>
            <a:r>
              <a:rPr lang="zh-CN" altLang="en-US" dirty="0">
                <a:solidFill>
                  <a:srgbClr val="0E0E0E"/>
                </a:solidFill>
                <a:effectLst/>
                <a:latin typeface=".AppleSystemUIFont"/>
              </a:rPr>
              <a:t>所有美好的事物</a:t>
            </a:r>
            <a:r>
              <a:rPr lang="en-US" altLang="zh-CN" dirty="0">
                <a:solidFill>
                  <a:srgbClr val="0E0E0E"/>
                </a:solidFill>
                <a:effectLst/>
                <a:latin typeface=".AppleSystemUIFont"/>
              </a:rPr>
              <a:t>》</a:t>
            </a:r>
            <a:r>
              <a:rPr lang="zh-CN" altLang="en-US" dirty="0">
                <a:solidFill>
                  <a:srgbClr val="0E0E0E"/>
                </a:solidFill>
                <a:effectLst/>
                <a:latin typeface=".AppleSystemUIFont"/>
              </a:rPr>
              <a:t>这篇文章。此文当年也在</a:t>
            </a:r>
            <a:r>
              <a:rPr lang="en-US" altLang="zh-CN" dirty="0">
                <a:solidFill>
                  <a:srgbClr val="0E0E0E"/>
                </a:solidFill>
                <a:effectLst/>
                <a:latin typeface=".AppleSystemUIFont"/>
              </a:rPr>
              <a:t>《</a:t>
            </a:r>
            <a:r>
              <a:rPr lang="zh-CN" altLang="en-US" dirty="0">
                <a:solidFill>
                  <a:srgbClr val="0E0E0E"/>
                </a:solidFill>
                <a:effectLst/>
                <a:latin typeface=".AppleSystemUIFont"/>
              </a:rPr>
              <a:t>读者文摘</a:t>
            </a:r>
            <a:r>
              <a:rPr lang="en-US" altLang="zh-CN" dirty="0">
                <a:solidFill>
                  <a:srgbClr val="0E0E0E"/>
                </a:solidFill>
                <a:effectLst/>
                <a:latin typeface=".AppleSystemUIFont"/>
              </a:rPr>
              <a:t>》</a:t>
            </a:r>
            <a:r>
              <a:rPr lang="zh-CN" altLang="en-US" dirty="0">
                <a:solidFill>
                  <a:srgbClr val="0E0E0E"/>
                </a:solidFill>
                <a:effectLst/>
                <a:latin typeface=".AppleSystemUIFont"/>
              </a:rPr>
              <a:t>上刊登，</a:t>
            </a:r>
            <a:r>
              <a:rPr lang="en-US" altLang="zh-CN" dirty="0">
                <a:solidFill>
                  <a:srgbClr val="0E0E0E"/>
                </a:solidFill>
                <a:effectLst/>
                <a:latin typeface=".AppleSystemUIFont"/>
              </a:rPr>
              <a:t>1993</a:t>
            </a:r>
            <a:r>
              <a:rPr lang="zh-CN" altLang="en-US" dirty="0">
                <a:solidFill>
                  <a:srgbClr val="0E0E0E"/>
                </a:solidFill>
                <a:effectLst/>
                <a:latin typeface=".AppleSystemUIFont"/>
              </a:rPr>
              <a:t>年被重新印刷在</a:t>
            </a:r>
            <a:r>
              <a:rPr lang="en-US" altLang="zh-CN" dirty="0">
                <a:solidFill>
                  <a:srgbClr val="0E0E0E"/>
                </a:solidFill>
                <a:effectLst/>
                <a:latin typeface=".AppleSystemUIFont"/>
              </a:rPr>
              <a:t>《</a:t>
            </a:r>
            <a:r>
              <a:rPr lang="zh-CN" altLang="en-US" dirty="0">
                <a:solidFill>
                  <a:srgbClr val="0E0E0E"/>
                </a:solidFill>
                <a:effectLst/>
                <a:latin typeface=".AppleSystemUIFont"/>
              </a:rPr>
              <a:t>心灵鸡汤</a:t>
            </a:r>
            <a:r>
              <a:rPr lang="en-US" altLang="zh-CN" dirty="0">
                <a:solidFill>
                  <a:srgbClr val="0E0E0E"/>
                </a:solidFill>
                <a:effectLst/>
                <a:latin typeface=".AppleSystemUIFont"/>
              </a:rPr>
              <a:t>》</a:t>
            </a:r>
            <a:r>
              <a:rPr lang="zh-CN" altLang="en-US" dirty="0">
                <a:solidFill>
                  <a:srgbClr val="0E0E0E"/>
                </a:solidFill>
                <a:effectLst/>
                <a:latin typeface=".AppleSystemUIFont"/>
              </a:rPr>
              <a:t>一书中，并在</a:t>
            </a:r>
            <a:r>
              <a:rPr lang="en-US" altLang="zh-CN" dirty="0">
                <a:solidFill>
                  <a:srgbClr val="0E0E0E"/>
                </a:solidFill>
                <a:effectLst/>
                <a:latin typeface=".AppleSystemUIFont"/>
              </a:rPr>
              <a:t>1996</a:t>
            </a:r>
            <a:r>
              <a:rPr lang="zh-CN" altLang="en-US" dirty="0">
                <a:solidFill>
                  <a:srgbClr val="0E0E0E"/>
                </a:solidFill>
                <a:effectLst/>
                <a:latin typeface=".AppleSystemUIFont"/>
              </a:rPr>
              <a:t>年的</a:t>
            </a:r>
            <a:r>
              <a:rPr lang="en-US" altLang="zh-CN" dirty="0">
                <a:solidFill>
                  <a:srgbClr val="0E0E0E"/>
                </a:solidFill>
                <a:effectLst/>
                <a:latin typeface=".AppleSystemUIFont"/>
              </a:rPr>
              <a:t>《</a:t>
            </a:r>
            <a:r>
              <a:rPr lang="zh-CN" altLang="en-US" dirty="0">
                <a:solidFill>
                  <a:srgbClr val="0E0E0E"/>
                </a:solidFill>
                <a:effectLst/>
                <a:latin typeface=".AppleSystemUIFont"/>
              </a:rPr>
              <a:t>故事与心灵</a:t>
            </a:r>
            <a:r>
              <a:rPr lang="en-US" altLang="zh-CN" dirty="0">
                <a:solidFill>
                  <a:srgbClr val="0E0E0E"/>
                </a:solidFill>
                <a:effectLst/>
                <a:latin typeface=".AppleSystemUIFont"/>
              </a:rPr>
              <a:t>》</a:t>
            </a:r>
            <a:r>
              <a:rPr lang="zh-CN" altLang="en-US" dirty="0">
                <a:solidFill>
                  <a:srgbClr val="0E0E0E"/>
                </a:solidFill>
                <a:effectLst/>
                <a:latin typeface=".AppleSystemUIFont"/>
              </a:rPr>
              <a:t>一书中再次出现。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所有美好的事物</a:t>
            </a:r>
            <a:endParaRPr lang="zh-CN" altLang="en-US" dirty="0">
              <a:solidFill>
                <a:srgbClr val="0E0E0E"/>
              </a:solidFill>
              <a:effectLst/>
              <a:latin typeface=".AppleSystemUIFont"/>
            </a:endParaRPr>
          </a:p>
          <a:p>
            <a:r>
              <a:rPr lang="zh-CN" altLang="en-US" dirty="0">
                <a:solidFill>
                  <a:srgbClr val="0E0E0E"/>
                </a:solidFill>
                <a:effectLst/>
                <a:latin typeface=".AppleSystemUIFont"/>
              </a:rPr>
              <a:t>海伦</a:t>
            </a:r>
            <a:r>
              <a:rPr lang="en-US" altLang="zh-CN" dirty="0">
                <a:solidFill>
                  <a:srgbClr val="0E0E0E"/>
                </a:solidFill>
                <a:effectLst/>
                <a:latin typeface=".AppleSystemUIFont"/>
              </a:rPr>
              <a:t>·P·</a:t>
            </a:r>
            <a:r>
              <a:rPr lang="zh-CN" altLang="en-US" dirty="0">
                <a:solidFill>
                  <a:srgbClr val="0E0E0E"/>
                </a:solidFill>
                <a:effectLst/>
                <a:latin typeface=".AppleSystemUIFont"/>
              </a:rPr>
              <a:t>莫罗斯拉</a:t>
            </a:r>
          </a:p>
          <a:p>
            <a:r>
              <a:rPr lang="zh-CN" altLang="en-US" dirty="0">
                <a:solidFill>
                  <a:srgbClr val="0E0E0E"/>
                </a:solidFill>
                <a:effectLst/>
                <a:latin typeface=".AppleSystemUIFont"/>
                <a:hlinkClick r:id="rId3"/>
              </a:rPr>
              <a:t>链接</a:t>
            </a:r>
            <a:endParaRPr lang="zh-CN" altLang="en-US" dirty="0">
              <a:solidFill>
                <a:srgbClr val="0E0E0E"/>
              </a:solidFill>
              <a:effectLst/>
              <a:latin typeface=".AppleSystemUIFont"/>
            </a:endParaRP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11</a:t>
            </a:r>
            <a:r>
              <a:rPr lang="zh-CN" altLang="en-US" dirty="0">
                <a:solidFill>
                  <a:srgbClr val="0E0E0E"/>
                </a:solidFill>
                <a:effectLst/>
                <a:latin typeface=".AppleSystemUIFont"/>
              </a:rPr>
              <a:t>月</a:t>
            </a:r>
            <a:r>
              <a:rPr lang="en-US" altLang="zh-CN" dirty="0">
                <a:solidFill>
                  <a:srgbClr val="0E0E0E"/>
                </a:solidFill>
                <a:effectLst/>
                <a:latin typeface=".AppleSystemUIFont"/>
              </a:rPr>
              <a:t>6</a:t>
            </a:r>
            <a:r>
              <a:rPr lang="zh-CN" altLang="en-US" dirty="0">
                <a:solidFill>
                  <a:srgbClr val="0E0E0E"/>
                </a:solidFill>
                <a:effectLst/>
                <a:latin typeface=".AppleSystemUIFont"/>
              </a:rPr>
              <a:t>日</a:t>
            </a:r>
          </a:p>
          <a:p>
            <a:endParaRPr lang="en-US" dirty="0"/>
          </a:p>
        </p:txBody>
      </p:sp>
    </p:spTree>
    <p:extLst>
      <p:ext uri="{BB962C8B-B14F-4D97-AF65-F5344CB8AC3E}">
        <p14:creationId xmlns:p14="http://schemas.microsoft.com/office/powerpoint/2010/main" val="368922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802877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a:p>
            <a:endParaRPr lang="en-US" dirty="0"/>
          </a:p>
          <a:p>
            <a:r>
              <a:rPr lang="zh-CN" altLang="en-US" dirty="0">
                <a:solidFill>
                  <a:srgbClr val="0E0E0E"/>
                </a:solidFill>
                <a:effectLst/>
                <a:latin typeface=".AppleSystemUIFont"/>
              </a:rPr>
              <a:t>爸爸低声回答道：“马克在越南战争中阵亡，”他说，“葬礼定在明天，他的父母希望你能出席。”直到今天，我仍能准确地指着</a:t>
            </a:r>
            <a:r>
              <a:rPr lang="en-US" altLang="zh-CN" dirty="0">
                <a:solidFill>
                  <a:srgbClr val="0E0E0E"/>
                </a:solidFill>
                <a:effectLst/>
                <a:latin typeface=".AppleSystemUIFont"/>
              </a:rPr>
              <a:t>I-494</a:t>
            </a:r>
            <a:r>
              <a:rPr lang="zh-CN" altLang="en-US" dirty="0">
                <a:solidFill>
                  <a:srgbClr val="0E0E0E"/>
                </a:solidFill>
                <a:effectLst/>
                <a:latin typeface=".AppleSystemUIFont"/>
              </a:rPr>
              <a:t>上的那个地方，那时爸爸告诉我马克的事。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我以前从未见过军人安葬在军用棺材里。马克看起来如此英俊、成熟。此刻我唯一能想到的就是，马克，如果你能和我说话，我愿意把全世界的胶带都给你。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教堂里挤满了马克的朋友。查克的妹妹唱了</a:t>
            </a:r>
            <a:r>
              <a:rPr lang="en-US" altLang="zh-CN" dirty="0">
                <a:solidFill>
                  <a:srgbClr val="0E0E0E"/>
                </a:solidFill>
                <a:effectLst/>
                <a:latin typeface=".AppleSystemUIFont"/>
              </a:rPr>
              <a:t>《</a:t>
            </a:r>
            <a:r>
              <a:rPr lang="zh-CN" altLang="en-US" dirty="0">
                <a:solidFill>
                  <a:srgbClr val="0E0E0E"/>
                </a:solidFill>
                <a:effectLst/>
                <a:latin typeface=".AppleSystemUIFont"/>
              </a:rPr>
              <a:t>共和国战歌</a:t>
            </a:r>
            <a:r>
              <a:rPr lang="en-US" altLang="zh-CN" dirty="0">
                <a:solidFill>
                  <a:srgbClr val="0E0E0E"/>
                </a:solidFill>
                <a:effectLst/>
                <a:latin typeface=".AppleSystemUIFont"/>
              </a:rPr>
              <a:t>》</a:t>
            </a:r>
            <a:r>
              <a:rPr lang="zh-CN" altLang="en-US" dirty="0">
                <a:solidFill>
                  <a:srgbClr val="0E0E0E"/>
                </a:solidFill>
                <a:effectLst/>
                <a:latin typeface=".AppleSystemUIFont"/>
              </a:rPr>
              <a:t>。为什么葬礼那天偏偏下雨呢？在墓地上已经够难受了。牧师念了通常的祷告，吹号手奏了</a:t>
            </a:r>
            <a:r>
              <a:rPr lang="en-US" altLang="zh-CN" dirty="0">
                <a:solidFill>
                  <a:srgbClr val="0E0E0E"/>
                </a:solidFill>
                <a:effectLst/>
                <a:latin typeface=".AppleSystemUIFont"/>
              </a:rPr>
              <a:t>《</a:t>
            </a:r>
            <a:r>
              <a:rPr lang="zh-CN" altLang="en-US" dirty="0">
                <a:solidFill>
                  <a:srgbClr val="0E0E0E"/>
                </a:solidFill>
                <a:effectLst/>
                <a:latin typeface=".AppleSystemUIFont"/>
              </a:rPr>
              <a:t>哀乐</a:t>
            </a:r>
            <a:r>
              <a:rPr lang="en-US" altLang="zh-CN" dirty="0">
                <a:solidFill>
                  <a:srgbClr val="0E0E0E"/>
                </a:solidFill>
                <a:effectLst/>
                <a:latin typeface=".AppleSystemUIFont"/>
              </a:rPr>
              <a:t>》</a:t>
            </a:r>
            <a:r>
              <a:rPr lang="zh-CN" altLang="en-US" dirty="0">
                <a:solidFill>
                  <a:srgbClr val="0E0E0E"/>
                </a:solidFill>
                <a:effectLst/>
                <a:latin typeface=".AppleSystemUIFont"/>
              </a:rPr>
              <a:t>。那些爱马克的人一个接一个地走到棺材旁，撒上圣水。我是最后一个为棺材祝福的人。当我站在那里时，一位曾担任抬棺人之一的士兵走了过来。“你是马克的数学老师吗？”他问。我点点头，继续盯着棺材。“马克常常提起你，”他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葬礼结束后，马克的大多数同学都去了查克的农场吃午饭。马克的父母也在那里，显然在等我。“我们想给你看看一些东西，”他爸爸说，拿出一个钱包。“他们在马克死时找到了这个，我们想你可能会认得它。”他小心地打开钱包，取出两张已经磨损的笔记纸，显然已经被反复折叠和贴合了。我不看也知道，那些纸就是我列出的，马克的同学们所说的所有好话。</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“非常感谢你做了这件事，”马克的妈妈说。“如你所见，马克珍惜它。”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马克的同学们开始围过来。查理有些羞涩地笑了笑，说：“我还保存着我的名单，它在家里桌子的最上面一个抽屉里。”查克的妻子说：“查克让我把他的名单放进我们的结婚相册里。” “我也有，”玛丽莲说，“它在我的日记里。”然后，另一位同学维基从钱包里拿出她那张磨损褴褛的名单，展示给大家看。“我随时都带着它，”维基毫不犹豫地说，“我想我们大家都保存了我们的名单。”那时，我终于坐下哭了。我为马克和所有将永远无法再见到他的朋友们哭泣。</a:t>
            </a:r>
          </a:p>
          <a:p>
            <a:br>
              <a:rPr lang="zh-CN" altLang="en-US" dirty="0">
                <a:effectLst/>
              </a:rPr>
            </a:br>
            <a:endParaRPr lang="zh-CN" altLang="en-US" dirty="0">
              <a:effectLst/>
            </a:endParaRPr>
          </a:p>
          <a:p>
            <a:r>
              <a:rPr lang="zh-CN" altLang="en-US" dirty="0">
                <a:solidFill>
                  <a:srgbClr val="0E0E0E"/>
                </a:solidFill>
                <a:effectLst/>
                <a:latin typeface=".AppleSystemUIFont"/>
              </a:rPr>
              <a:t>“马克</a:t>
            </a:r>
            <a:r>
              <a:rPr lang="en-US" altLang="zh-CN" dirty="0">
                <a:solidFill>
                  <a:srgbClr val="0E0E0E"/>
                </a:solidFill>
                <a:effectLst/>
                <a:latin typeface=".AppleSystemUIFont"/>
              </a:rPr>
              <a:t>·</a:t>
            </a:r>
            <a:r>
              <a:rPr lang="zh-CN" altLang="en-US" dirty="0">
                <a:solidFill>
                  <a:srgbClr val="0E0E0E"/>
                </a:solidFill>
                <a:effectLst/>
                <a:latin typeface=".AppleSystemUIFont"/>
              </a:rPr>
              <a:t>艾克伦德，来自莫里斯，是圣玛丽学校的校友，在越南战争中阵亡，享年仅</a:t>
            </a:r>
            <a:r>
              <a:rPr lang="en-US" altLang="zh-CN" dirty="0">
                <a:solidFill>
                  <a:srgbClr val="0E0E0E"/>
                </a:solidFill>
                <a:effectLst/>
                <a:latin typeface=".AppleSystemUIFont"/>
              </a:rPr>
              <a:t>20</a:t>
            </a:r>
            <a:r>
              <a:rPr lang="zh-CN" altLang="en-US" dirty="0">
                <a:solidFill>
                  <a:srgbClr val="0E0E0E"/>
                </a:solidFill>
                <a:effectLst/>
                <a:latin typeface=".AppleSystemUIFont"/>
              </a:rPr>
              <a:t>岁。”</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hlinkClick r:id="rId3"/>
              </a:rPr>
              <a:t>链接</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2513285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你这周给予的肯定，可能正好满足某个特定的需求，并激发希望。</a:t>
            </a:r>
          </a:p>
          <a:p>
            <a:r>
              <a:rPr lang="zh-CN" altLang="en-US" dirty="0">
                <a:solidFill>
                  <a:srgbClr val="0E0E0E"/>
                </a:solidFill>
                <a:effectLst/>
                <a:latin typeface=".AppleSystemUIFont"/>
              </a:rPr>
              <a:t>谁需要你这周，今天的肯定？花几分钟时间，现在告诉主你打算鼓励谁，以及你打算怎么做</a:t>
            </a:r>
            <a:r>
              <a:rPr lang="en-US" altLang="zh-CN" dirty="0">
                <a:solidFill>
                  <a:srgbClr val="0E0E0E"/>
                </a:solidFill>
                <a:effectLst/>
                <a:latin typeface=".AppleSystemUIFont"/>
              </a:rPr>
              <a:t>——</a:t>
            </a:r>
          </a:p>
          <a:p>
            <a:r>
              <a:rPr lang="zh-CN" altLang="en-US" dirty="0">
                <a:solidFill>
                  <a:srgbClr val="0E0E0E"/>
                </a:solidFill>
                <a:effectLst/>
                <a:latin typeface=".AppleSystemUIFont"/>
              </a:rPr>
              <a:t>带那个人出去吃顿饭？</a:t>
            </a:r>
          </a:p>
          <a:p>
            <a:r>
              <a:rPr lang="zh-CN" altLang="en-US" dirty="0">
                <a:solidFill>
                  <a:srgbClr val="0E0E0E"/>
                </a:solidFill>
                <a:effectLst/>
                <a:latin typeface=".AppleSystemUIFont"/>
              </a:rPr>
              <a:t>伸出援手？</a:t>
            </a:r>
          </a:p>
          <a:p>
            <a:r>
              <a:rPr lang="zh-CN" altLang="en-US" dirty="0">
                <a:solidFill>
                  <a:srgbClr val="0E0E0E"/>
                </a:solidFill>
                <a:effectLst/>
                <a:latin typeface=".AppleSystemUIFont"/>
              </a:rPr>
              <a:t>寄张卡片或便条？</a:t>
            </a:r>
          </a:p>
          <a:p>
            <a:r>
              <a:rPr lang="zh-CN" altLang="en-US" dirty="0">
                <a:solidFill>
                  <a:srgbClr val="0E0E0E"/>
                </a:solidFill>
                <a:effectLst/>
                <a:latin typeface=".AppleSystemUIFont"/>
              </a:rPr>
              <a:t>打个电话给他或她，表示你关心？</a:t>
            </a:r>
          </a:p>
          <a:p>
            <a:r>
              <a:rPr lang="zh-CN" altLang="en-US" dirty="0">
                <a:solidFill>
                  <a:srgbClr val="0E0E0E"/>
                </a:solidFill>
                <a:effectLst/>
                <a:latin typeface=".AppleSystemUIFont"/>
              </a:rPr>
              <a:t>让它简单一点</a:t>
            </a:r>
            <a:r>
              <a:rPr lang="en-US" altLang="zh-CN" dirty="0">
                <a:solidFill>
                  <a:srgbClr val="0E0E0E"/>
                </a:solidFill>
                <a:effectLst/>
                <a:latin typeface=".AppleSystemUIFont"/>
              </a:rPr>
              <a:t>——</a:t>
            </a:r>
            <a:r>
              <a:rPr lang="zh-CN" altLang="en-US" dirty="0">
                <a:solidFill>
                  <a:srgbClr val="0E0E0E"/>
                </a:solidFill>
                <a:effectLst/>
                <a:latin typeface=".AppleSystemUIFont"/>
              </a:rPr>
              <a:t>但最重要的是，做出真诚的肯定。</a:t>
            </a:r>
          </a:p>
          <a:p>
            <a:r>
              <a:rPr lang="zh-CN" altLang="en-US" dirty="0">
                <a:solidFill>
                  <a:srgbClr val="0E0E0E"/>
                </a:solidFill>
                <a:effectLst/>
                <a:latin typeface=".AppleSystemUIFont"/>
              </a:rPr>
              <a:t>也许今天你比给别人肯定，更需要得到肯定。</a:t>
            </a:r>
          </a:p>
          <a:p>
            <a:r>
              <a:rPr lang="zh-CN" altLang="en-US" dirty="0">
                <a:solidFill>
                  <a:srgbClr val="0E0E0E"/>
                </a:solidFill>
                <a:effectLst/>
                <a:latin typeface=".AppleSystemUIFont"/>
              </a:rPr>
              <a:t>即使人们没有肯定你，神是不会忽视的。</a:t>
            </a:r>
          </a:p>
          <a:p>
            <a:r>
              <a:rPr lang="zh-CN" altLang="en-US" dirty="0">
                <a:solidFill>
                  <a:srgbClr val="0E0E0E"/>
                </a:solidFill>
                <a:effectLst/>
                <a:latin typeface=".AppleSystemUIFont"/>
              </a:rPr>
              <a:t>祂差派祂自己的儿子来为你肯定</a:t>
            </a:r>
            <a:r>
              <a:rPr lang="en-US" altLang="zh-CN" dirty="0">
                <a:solidFill>
                  <a:srgbClr val="0E0E0E"/>
                </a:solidFill>
                <a:effectLst/>
                <a:latin typeface=".AppleSystemUIFont"/>
              </a:rPr>
              <a:t>——</a:t>
            </a:r>
            <a:r>
              <a:rPr lang="zh-CN" altLang="en-US" dirty="0">
                <a:solidFill>
                  <a:srgbClr val="0E0E0E"/>
                </a:solidFill>
                <a:effectLst/>
                <a:latin typeface=".AppleSystemUIFont"/>
              </a:rPr>
              <a:t>所以要感谢祂！</a:t>
            </a:r>
          </a:p>
          <a:p>
            <a:r>
              <a:rPr lang="zh-CN" altLang="en-US" dirty="0">
                <a:solidFill>
                  <a:srgbClr val="0E0E0E"/>
                </a:solidFill>
                <a:effectLst/>
                <a:latin typeface=".AppleSystemUIFont"/>
              </a:rPr>
              <a:t>如果你需要人的肯定，我们稍后会在这里等你交流。</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7795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如果一个人怀疑自己是否配得上自尊，该怎么办？</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50535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看到一间教会被“逼迫的榨酒池”所压榨，却顺服于神，从而散发出神恩典的馨香之气。帖撒罗尼迦的信徒在保罗建立教会大约一年后，仍然经历着“逼迫和试炼”，但他们在重压之下仍然坚持信仰，虽被压迫，却仍然站立得住。</a:t>
            </a:r>
          </a:p>
          <a:p>
            <a:endParaRPr lang="en-US" dirty="0">
              <a:cs typeface="ＭＳ Ｐゴシック" charset="0"/>
            </a:endParaRPr>
          </a:p>
        </p:txBody>
      </p:sp>
    </p:spTree>
    <p:extLst>
      <p:ext uri="{BB962C8B-B14F-4D97-AF65-F5344CB8AC3E}">
        <p14:creationId xmlns:p14="http://schemas.microsoft.com/office/powerpoint/2010/main" val="173831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ourselves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爱意味着看见需要。我想知道，我们当中有多少人有眼光去察觉他人的真实需要</a:t>
            </a:r>
            <a:r>
              <a:rPr lang="en-US" altLang="zh-CN" dirty="0">
                <a:solidFill>
                  <a:srgbClr val="0E0E0E"/>
                </a:solidFill>
                <a:effectLst/>
                <a:latin typeface=".AppleSystemUIFont"/>
              </a:rPr>
              <a:t>——</a:t>
            </a:r>
            <a:r>
              <a:rPr lang="zh-CN" altLang="en-US" b="1" dirty="0">
                <a:solidFill>
                  <a:srgbClr val="0E0E0E"/>
                </a:solidFill>
                <a:effectLst/>
                <a:latin typeface=".AppleSystemUIFont"/>
              </a:rPr>
              <a:t>身体上的问题容易看见，但属灵的需要却更难察觉。</a:t>
            </a:r>
            <a:endParaRPr lang="zh-CN" altLang="en-US" dirty="0">
              <a:solidFill>
                <a:srgbClr val="0E0E0E"/>
              </a:solidFill>
              <a:effectLst/>
              <a:latin typeface=".AppleSystemUIFont"/>
            </a:endParaRPr>
          </a:p>
          <a:p>
            <a:r>
              <a:rPr lang="zh-CN" altLang="en-US" dirty="0">
                <a:solidFill>
                  <a:srgbClr val="0E0E0E"/>
                </a:solidFill>
                <a:effectLst/>
                <a:latin typeface=".AppleSystemUIFont"/>
              </a:rPr>
              <a:t>生活节奏如此之快，我们往往连照顾自己都不容易，更何况去关心别人。我自己也在挣扎，你呢？</a:t>
            </a:r>
          </a:p>
          <a:p>
            <a:r>
              <a:rPr lang="zh-CN" altLang="en-US" dirty="0">
                <a:solidFill>
                  <a:srgbClr val="0E0E0E"/>
                </a:solidFill>
                <a:effectLst/>
                <a:latin typeface=".AppleSystemUIFont"/>
              </a:rPr>
              <a:t>你是否在帮助那些身处困境的人时感到困难？你是否认识在婚姻、经济、子女、工作或其他方面受困的人？</a:t>
            </a:r>
          </a:p>
          <a:p>
            <a:endParaRPr lang="en-SG"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425514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How can you help those who are going through </a:t>
            </a:r>
            <a:r>
              <a:rPr lang="en-SG" sz="1200" u="sng" kern="1200" dirty="0">
                <a:solidFill>
                  <a:schemeClr val="tx1"/>
                </a:solidFill>
                <a:effectLst/>
                <a:latin typeface="+mn-lt"/>
                <a:ea typeface="+mn-ea"/>
                <a:cs typeface="+mn-cs"/>
              </a:rPr>
              <a:t>tough</a:t>
            </a:r>
            <a:r>
              <a:rPr lang="en-SG" sz="1200" kern="1200" dirty="0">
                <a:solidFill>
                  <a:schemeClr val="tx1"/>
                </a:solidFill>
                <a:effectLst/>
                <a:latin typeface="+mn-lt"/>
                <a:ea typeface="+mn-ea"/>
                <a:cs typeface="+mn-cs"/>
              </a:rPr>
              <a:t> times?  What should you say to ease the pain rather than add to it like Job’s </a:t>
            </a:r>
            <a:r>
              <a:rPr lang="en-SG" sz="1200" kern="1200" dirty="0" err="1">
                <a:solidFill>
                  <a:schemeClr val="tx1"/>
                </a:solidFill>
                <a:effectLst/>
                <a:latin typeface="+mn-lt"/>
                <a:ea typeface="+mn-ea"/>
                <a:cs typeface="+mn-cs"/>
              </a:rPr>
              <a:t>counselors</a:t>
            </a:r>
            <a:r>
              <a:rPr lang="en-SG" sz="1200" kern="1200" dirty="0">
                <a:solidFill>
                  <a:schemeClr val="tx1"/>
                </a:solidFill>
                <a:effectLst/>
                <a:latin typeface="+mn-lt"/>
                <a:ea typeface="+mn-ea"/>
                <a:cs typeface="+mn-cs"/>
              </a:rPr>
              <a:t>?  What do you do to help people in difficulty?</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你如何帮助那些正在经历困难时期的人？你应该说些什么来减轻他们的痛苦，而不是像约伯的朋友那样加重痛苦？你做些什么来帮助处于困境中的人？</a:t>
            </a:r>
          </a:p>
          <a:p>
            <a:endParaRPr lang="en-US" dirty="0"/>
          </a:p>
        </p:txBody>
      </p:sp>
    </p:spTree>
    <p:extLst>
      <p:ext uri="{BB962C8B-B14F-4D97-AF65-F5344CB8AC3E}">
        <p14:creationId xmlns:p14="http://schemas.microsoft.com/office/powerpoint/2010/main" val="374947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98662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看到一间教会被“逼迫的榨酒池”所压榨，却顺服于神，从而散发出神恩典的馨香之气。帖撒罗尼迦的信徒在保罗建立教会大约一年后，仍然经历着“逼迫和试炼”，但他们在重压之下仍然坚持信仰，虽被压迫，却仍然站立得住。</a:t>
            </a:r>
          </a:p>
          <a:p>
            <a:endParaRPr lang="en-US" dirty="0">
              <a:cs typeface="ＭＳ Ｐゴシック" charset="0"/>
            </a:endParaRPr>
          </a:p>
        </p:txBody>
      </p:sp>
    </p:spTree>
    <p:extLst>
      <p:ext uri="{BB962C8B-B14F-4D97-AF65-F5344CB8AC3E}">
        <p14:creationId xmlns:p14="http://schemas.microsoft.com/office/powerpoint/2010/main" val="115529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这间教会位于希腊北部的一个半岛上，既是一个重要的港口城市</a:t>
            </a:r>
            <a:r>
              <a:rPr lang="en-US" altLang="zh-CN" b="1" dirty="0"/>
              <a:t>……</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7784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p:sp>
      <p:sp>
        <p:nvSpPr>
          <p:cNvPr id="3686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GB" altLang="en-US" b="1">
                <a:solidFill>
                  <a:srgbClr val="800000"/>
                </a:solidFill>
                <a:latin typeface="Comic Sans MS" pitchFamily="66" charset="0"/>
              </a:rPr>
              <a:t>Written in Corinth after hearing Tim</a:t>
            </a:r>
            <a:r>
              <a:rPr lang="fr-FR" altLang="ja-JP" b="1">
                <a:solidFill>
                  <a:srgbClr val="800000"/>
                </a:solidFill>
                <a:latin typeface="Comic Sans MS" pitchFamily="66" charset="0"/>
              </a:rPr>
              <a:t>'</a:t>
            </a:r>
            <a:r>
              <a:rPr lang="en-GB" altLang="ja-JP" b="1">
                <a:solidFill>
                  <a:srgbClr val="800000"/>
                </a:solidFill>
                <a:latin typeface="Comic Sans MS" pitchFamily="66" charset="0"/>
              </a:rPr>
              <a:t>s report</a:t>
            </a:r>
            <a:endParaRPr lang="en-US" altLang="ja-JP"/>
          </a:p>
          <a:p>
            <a:r>
              <a:rPr lang="zh-CN" altLang="en-US"/>
              <a:t>听了提摩太的报告后，在哥林多写的</a:t>
            </a:r>
            <a:endParaRPr lang="en-GB" altLang="en-US">
              <a:solidFill>
                <a:srgbClr val="FFFFFF"/>
              </a:solidFill>
              <a:latin typeface="Comic Sans MS" pitchFamily="66" charset="0"/>
            </a:endParaRPr>
          </a:p>
        </p:txBody>
      </p:sp>
      <p:sp>
        <p:nvSpPr>
          <p:cNvPr id="368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92D137-663B-487C-BF9D-8B6E9E465BA0}" type="slidenum">
              <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1712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r>
              <a:rPr lang="zh-CN" altLang="en-US" b="1" dirty="0"/>
              <a:t>最近，我一直在思考我们每个人都需要被肯定。</a:t>
            </a:r>
            <a:endParaRPr lang="zh-CN" altLang="en-US" dirty="0"/>
          </a:p>
          <a:p>
            <a:r>
              <a:rPr lang="zh-CN" altLang="en-US" dirty="0"/>
              <a:t>在过去的两周里，</a:t>
            </a:r>
            <a:r>
              <a:rPr lang="zh-CN" altLang="en-US" b="1" dirty="0"/>
              <a:t>苏珊和我经历了我们 </a:t>
            </a:r>
            <a:r>
              <a:rPr lang="en-US" altLang="zh-CN" b="1" dirty="0"/>
              <a:t>35 </a:t>
            </a:r>
            <a:r>
              <a:rPr lang="zh-CN" altLang="en-US" b="1" dirty="0"/>
              <a:t>年婚姻中最严重的健康问题</a:t>
            </a:r>
            <a:r>
              <a:rPr lang="zh-CN" altLang="en-US" dirty="0"/>
              <a:t>。上周日是我们</a:t>
            </a:r>
            <a:r>
              <a:rPr lang="zh-CN" altLang="en-US" b="1" dirty="0"/>
              <a:t>第一次</a:t>
            </a:r>
            <a:r>
              <a:rPr lang="zh-CN" altLang="en-US" dirty="0"/>
              <a:t>缺席教会聚会。我嗓子状态不好，无法讲道，也没有足够的精力，等等。我就不详细描述了，以免听起来像是在**“报告病情”**。</a:t>
            </a:r>
          </a:p>
          <a:p>
            <a:r>
              <a:rPr lang="zh-CN" altLang="en-US" dirty="0"/>
              <a:t>但这些都不是最重要的。</a:t>
            </a:r>
            <a:r>
              <a:rPr lang="zh-CN" altLang="en-US" b="1" dirty="0"/>
              <a:t>更重要的是，你们中有些人主动关心我们，并真诚地肯定和鼓励我们！</a:t>
            </a:r>
            <a:r>
              <a:rPr lang="zh-CN" altLang="en-US" dirty="0"/>
              <a:t> 谢谢你们！</a:t>
            </a:r>
          </a:p>
          <a:p>
            <a:r>
              <a:rPr lang="zh-CN" altLang="en-US" dirty="0"/>
              <a:t>苏珊的</a:t>
            </a:r>
            <a:r>
              <a:rPr lang="zh-CN" altLang="en-US" b="1" dirty="0"/>
              <a:t>矫正复视的眼部手术</a:t>
            </a:r>
            <a:r>
              <a:rPr lang="zh-CN" altLang="en-US" dirty="0"/>
              <a:t>最终顺利进行，并取得了成功，尽管在手术前几天，她因心跳过快让我们一度怀疑是否能如期进行。现在，</a:t>
            </a:r>
            <a:r>
              <a:rPr lang="zh-CN" altLang="en-US" b="1" dirty="0"/>
              <a:t>她不再看到两个丈夫，而是回到了只看到一个丈夫的正常状态</a:t>
            </a:r>
            <a:r>
              <a:rPr lang="zh-CN" altLang="en-US" dirty="0"/>
              <a:t>。 </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9639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2864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在未来某个可能不会太遥远的时刻，</a:t>
            </a:r>
            <a:r>
              <a:rPr lang="zh-CN" altLang="en-US" b="1" dirty="0"/>
              <a:t>数百万的人将迅速被提，与主耶稣基督相遇</a:t>
            </a:r>
            <a:r>
              <a:rPr lang="zh-CN" altLang="en-US" dirty="0"/>
              <a:t>。</a:t>
            </a:r>
          </a:p>
        </p:txBody>
      </p:sp>
    </p:spTree>
    <p:extLst>
      <p:ext uri="{BB962C8B-B14F-4D97-AF65-F5344CB8AC3E}">
        <p14:creationId xmlns:p14="http://schemas.microsoft.com/office/powerpoint/2010/main" val="3944312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6583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a:t>
            </a:r>
            <a:r>
              <a:rPr lang="en-US" altLang="zh-CN" sz="1200" kern="1200" dirty="0" err="1">
                <a:solidFill>
                  <a:schemeClr val="tx1"/>
                </a:solidFill>
                <a:effectLst/>
                <a:latin typeface="Arial" panose="020B0604020202020204" pitchFamily="34" charset="0"/>
                <a:ea typeface="ＭＳ Ｐゴシック" pitchFamily="-111" charset="-128"/>
                <a:cs typeface="Arial" panose="020B0604020202020204" pitchFamily="34" charset="0"/>
              </a:rPr>
              <a:t>Thess</a:t>
            </a:r>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4:13-18…</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保罗在</a:t>
            </a:r>
            <a:r>
              <a:rPr lang="zh-CN" altLang="en-US" b="1" dirty="0"/>
              <a:t>帖撒罗尼迦前书 </a:t>
            </a:r>
            <a:r>
              <a:rPr lang="en-US" altLang="zh-CN" b="1" dirty="0"/>
              <a:t>4:13-18</a:t>
            </a:r>
            <a:r>
              <a:rPr lang="zh-CN" altLang="en-US" dirty="0"/>
              <a:t> 中清楚地谈到了</a:t>
            </a:r>
            <a:r>
              <a:rPr lang="zh-CN" altLang="en-US" b="1" dirty="0"/>
              <a:t>神预言性日程上的下一个事件</a:t>
            </a:r>
            <a:r>
              <a:rPr lang="en-US" altLang="zh-CN" dirty="0"/>
              <a:t>……</a:t>
            </a:r>
          </a:p>
          <a:p>
            <a:pPr eaLnBrk="1" hangingPunct="1"/>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46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049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altLang="zh-CN"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当耶稣再来时，你可以通过哪些具体的方式做好准备？</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32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altLang="zh-CN"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zh-CN" altLang="en-US" dirty="0">
                <a:latin typeface="Arial" panose="020B0604020202020204" pitchFamily="34" charset="0"/>
                <a:cs typeface="Arial" panose="020B0604020202020204" pitchFamily="34" charset="0"/>
              </a:rPr>
              <a:t>为基督而活，好像金钱不是大问题。</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0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教义和关系</a:t>
            </a:r>
            <a:r>
              <a:rPr lang="zh-CN" altLang="en-US" dirty="0"/>
              <a:t>应该占据我们大部分的时间。</a:t>
            </a:r>
            <a:br>
              <a:rPr lang="zh-CN" altLang="en-US" dirty="0"/>
            </a:br>
            <a:r>
              <a:rPr lang="zh-CN" altLang="en-US" dirty="0"/>
              <a:t>特别是，我们需要建立</a:t>
            </a:r>
            <a:r>
              <a:rPr lang="zh-CN" altLang="en-US" b="1" dirty="0"/>
              <a:t>关于基督再来的神学观</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30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0489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736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Let’s read this together</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482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tLang="zh-CN" dirty="0">
                <a:cs typeface="ＭＳ Ｐゴシック" charset="0"/>
              </a:rPr>
              <a:t>Do you think your home will be broken into tonight? At his return, Jesus will be as expected as much as you expect a thief to rob your house tonight. </a:t>
            </a:r>
          </a:p>
          <a:p>
            <a:r>
              <a:rPr lang="en-US" altLang="zh-CN" dirty="0">
                <a:cs typeface="ＭＳ Ｐゴシック" charset="0"/>
              </a:rPr>
              <a:t>Are you prepared for him to arrive at any time? Is there anything you do that will cause you to be ashamed if he came at that time you do it?</a:t>
            </a:r>
          </a:p>
          <a:p>
            <a:endParaRPr lang="en-US" altLang="zh-CN" dirty="0">
              <a:cs typeface="ＭＳ Ｐゴシック" charset="0"/>
            </a:endParaRPr>
          </a:p>
          <a:p>
            <a:r>
              <a:rPr lang="zh-CN" altLang="en-US" dirty="0"/>
              <a:t>你认为你的家今晚会被盗吗？</a:t>
            </a:r>
            <a:r>
              <a:rPr lang="zh-CN" altLang="en-US" b="1" dirty="0"/>
              <a:t>当耶稣再来时，祂的到来将像小偷入室行窃一样出乎意料。</a:t>
            </a:r>
            <a:endParaRPr lang="zh-CN" altLang="en-US" dirty="0"/>
          </a:p>
          <a:p>
            <a:r>
              <a:rPr lang="zh-CN" altLang="en-US" b="1" dirty="0"/>
              <a:t>你是否已经预备好，随时迎接祂的到来？</a:t>
            </a:r>
            <a:br>
              <a:rPr lang="zh-CN" altLang="en-US" dirty="0"/>
            </a:br>
            <a:r>
              <a:rPr lang="zh-CN" altLang="en-US" b="1" dirty="0"/>
              <a:t>如果祂在你做某件事的那一刻降临，你会因此感到羞愧吗？</a:t>
            </a:r>
            <a:endParaRPr lang="zh-CN" altLang="en-US" dirty="0"/>
          </a:p>
          <a:p>
            <a:endParaRPr lang="en-US" altLang="zh-CN" dirty="0">
              <a:cs typeface="ＭＳ Ｐゴシック" charset="0"/>
            </a:endParaRPr>
          </a:p>
        </p:txBody>
      </p:sp>
    </p:spTree>
    <p:extLst>
      <p:ext uri="{BB962C8B-B14F-4D97-AF65-F5344CB8AC3E}">
        <p14:creationId xmlns:p14="http://schemas.microsoft.com/office/powerpoint/2010/main" val="302808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mn-cs"/>
            </a:endParaRPr>
          </a:p>
        </p:txBody>
      </p:sp>
    </p:spTree>
    <p:extLst>
      <p:ext uri="{BB962C8B-B14F-4D97-AF65-F5344CB8AC3E}">
        <p14:creationId xmlns:p14="http://schemas.microsoft.com/office/powerpoint/2010/main" val="53385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p>
          <a:p>
            <a:pPr eaLnBrk="1" hangingPunct="1"/>
            <a:endParaRPr lang="en-SG"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但几个月后，耶稣仍未再来，教会开始疑惑他们是否已经进入大灾难。因此，保罗写了另一封信给他们，以此表明神如何继续坚固他们。</a:t>
            </a:r>
            <a:endParaRPr lang="zh-CN" altLang="en-US" dirty="0">
              <a:solidFill>
                <a:srgbClr val="0E0E0E"/>
              </a:solidFill>
              <a:effectLst/>
              <a:latin typeface=".AppleSystemUIFont"/>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47673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7AFD930-D974-46F1-B187-215F15921F09}" type="slidenum">
              <a:rPr lang="en-US" altLang="en-US" sz="1200">
                <a:latin typeface="Times New Roman" pitchFamily="18" charset="0"/>
              </a:rPr>
              <a:pPr eaLnBrk="1" hangingPunct="1"/>
              <a:t>35</a:t>
            </a:fld>
            <a:endParaRPr lang="en-US" altLang="en-US" sz="1200">
              <a:latin typeface="Times New Roman" pitchFamily="18" charset="0"/>
            </a:endParaRP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pPr eaLnBrk="1" hangingPunct="1"/>
            <a:endParaRPr lang="en-US" altLang="en-US">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2931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换句话说，祂对我们的事工并非不完整或零散的。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祂触摸人的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祂启迪人的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祂引导人的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2546712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主帮助我们不至灰心，使我们得以成长。</a:t>
            </a:r>
            <a:endParaRPr lang="zh-CN" altLang="en-US" dirty="0"/>
          </a:p>
          <a:p>
            <a:endParaRPr lang="en-US" dirty="0"/>
          </a:p>
        </p:txBody>
      </p:sp>
    </p:spTree>
    <p:extLst>
      <p:ext uri="{BB962C8B-B14F-4D97-AF65-F5344CB8AC3E}">
        <p14:creationId xmlns:p14="http://schemas.microsoft.com/office/powerpoint/2010/main" val="2814513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服事耶稣，作为你的救主、神和生命的君王！</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1867312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“主耶稣基督”这个尊贵的名字在</a:t>
            </a:r>
            <a:r>
              <a:rPr lang="en-US" altLang="zh-CN" b="1" dirty="0">
                <a:solidFill>
                  <a:srgbClr val="0E0E0E"/>
                </a:solidFill>
                <a:effectLst/>
                <a:latin typeface=".AppleSystemUIFont"/>
              </a:rPr>
              <a:t>《</a:t>
            </a:r>
            <a:r>
              <a:rPr lang="zh-CN" altLang="en-US" b="1" dirty="0">
                <a:solidFill>
                  <a:srgbClr val="0E0E0E"/>
                </a:solidFill>
                <a:effectLst/>
                <a:latin typeface=".AppleSystemUIFont"/>
              </a:rPr>
              <a:t>帖撒罗尼迦后书</a:t>
            </a:r>
            <a:r>
              <a:rPr lang="en-US" altLang="zh-CN" b="1" dirty="0">
                <a:solidFill>
                  <a:srgbClr val="0E0E0E"/>
                </a:solidFill>
                <a:effectLst/>
                <a:latin typeface=".AppleSystemUIFont"/>
              </a:rPr>
              <a:t>》</a:t>
            </a:r>
            <a:r>
              <a:rPr lang="zh-CN" altLang="en-US" b="1" dirty="0">
                <a:solidFill>
                  <a:srgbClr val="0E0E0E"/>
                </a:solidFill>
                <a:effectLst/>
                <a:latin typeface=".AppleSystemUIFont"/>
              </a:rPr>
              <a:t>中出现了 </a:t>
            </a:r>
            <a:r>
              <a:rPr lang="en-US" altLang="zh-CN" b="1" dirty="0">
                <a:solidFill>
                  <a:srgbClr val="0E0E0E"/>
                </a:solidFill>
                <a:effectLst/>
                <a:latin typeface=".AppleSystemUIFont"/>
              </a:rPr>
              <a:t>9 </a:t>
            </a:r>
            <a:r>
              <a:rPr lang="zh-CN" altLang="en-US" b="1" dirty="0">
                <a:solidFill>
                  <a:srgbClr val="0E0E0E"/>
                </a:solidFill>
                <a:effectLst/>
                <a:latin typeface=".AppleSystemUIFont"/>
              </a:rPr>
              <a:t>次</a:t>
            </a:r>
            <a:r>
              <a:rPr lang="en-US" altLang="zh-CN" b="1" dirty="0">
                <a:solidFill>
                  <a:srgbClr val="0E0E0E"/>
                </a:solidFill>
                <a:effectLst/>
                <a:latin typeface=".AppleSystemUIFont"/>
              </a:rPr>
              <a:t>——</a:t>
            </a:r>
            <a:r>
              <a:rPr lang="zh-CN" altLang="en-US" b="1" dirty="0">
                <a:solidFill>
                  <a:srgbClr val="0E0E0E"/>
                </a:solidFill>
                <a:effectLst/>
                <a:latin typeface=".AppleSystemUIFont"/>
              </a:rPr>
              <a:t>每章 </a:t>
            </a:r>
            <a:r>
              <a:rPr lang="en-US" altLang="zh-CN" b="1" dirty="0">
                <a:solidFill>
                  <a:srgbClr val="0E0E0E"/>
                </a:solidFill>
                <a:effectLst/>
                <a:latin typeface=".AppleSystemUIFont"/>
              </a:rPr>
              <a:t>3 </a:t>
            </a:r>
            <a:r>
              <a:rPr lang="zh-CN" altLang="en-US" b="1" dirty="0">
                <a:solidFill>
                  <a:srgbClr val="0E0E0E"/>
                </a:solidFill>
                <a:effectLst/>
                <a:latin typeface=".AppleSystemUIFont"/>
              </a:rPr>
              <a:t>次（新译本）：</a:t>
            </a:r>
            <a:endParaRPr lang="en-US" dirty="0">
              <a:latin typeface=""/>
            </a:endParaRP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700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So these first two verses show that </a:t>
            </a:r>
            <a:r>
              <a:rPr lang="en-SG" sz="1200" u="sng" kern="1200" dirty="0">
                <a:solidFill>
                  <a:schemeClr val="tx1"/>
                </a:solidFill>
                <a:effectLst/>
                <a:latin typeface="+mn-lt"/>
                <a:ea typeface="+mn-ea"/>
                <a:cs typeface="+mn-cs"/>
              </a:rPr>
              <a:t>seeing God's perspective</a:t>
            </a:r>
            <a:r>
              <a:rPr lang="en-SG" sz="1200" kern="1200" dirty="0">
                <a:solidFill>
                  <a:schemeClr val="tx1"/>
                </a:solidFill>
                <a:effectLst/>
                <a:latin typeface="+mn-lt"/>
                <a:ea typeface="+mn-ea"/>
                <a:cs typeface="+mn-cs"/>
              </a:rPr>
              <a:t> helps us to reach out and affirm others.  There’s another way to affirm others in verse 3…</a:t>
            </a:r>
          </a:p>
          <a:p>
            <a:r>
              <a:rPr lang="zh-CN" altLang="en-US" b="1" dirty="0"/>
              <a:t>这两节经文表明，看到神的视角</a:t>
            </a:r>
            <a:r>
              <a:rPr lang="zh-CN" altLang="en-US" dirty="0"/>
              <a:t>能帮助我们伸出援手并肯定他人。此外，在</a:t>
            </a:r>
            <a:r>
              <a:rPr lang="zh-CN" altLang="en-US" b="1" dirty="0"/>
              <a:t>第</a:t>
            </a:r>
            <a:r>
              <a:rPr lang="en-US" altLang="zh-CN" b="1" dirty="0"/>
              <a:t>3</a:t>
            </a:r>
            <a:r>
              <a:rPr lang="zh-CN" altLang="en-US" b="1" dirty="0"/>
              <a:t>节</a:t>
            </a:r>
            <a:r>
              <a:rPr lang="zh-CN" altLang="en-US" dirty="0"/>
              <a:t>中，还有另一种</a:t>
            </a:r>
            <a:r>
              <a:rPr lang="zh-CN" altLang="en-US" b="1" dirty="0"/>
              <a:t>肯定他人的方式</a:t>
            </a:r>
            <a:r>
              <a:rPr lang="en-US" altLang="zh-CN" dirty="0"/>
              <a:t>……</a:t>
            </a:r>
            <a:endParaRPr lang="en-US" dirty="0"/>
          </a:p>
        </p:txBody>
      </p:sp>
    </p:spTree>
    <p:extLst>
      <p:ext uri="{BB962C8B-B14F-4D97-AF65-F5344CB8AC3E}">
        <p14:creationId xmlns:p14="http://schemas.microsoft.com/office/powerpoint/2010/main" val="155810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Reading together again</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123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sentence—four times!  </a:t>
            </a:r>
          </a:p>
          <a:p>
            <a:r>
              <a:rPr lang="en-US" dirty="0"/>
              <a:t>Twice he refers to the Father and twice to Christ, who is placed on equal level with the Father since He, too, is God.</a:t>
            </a:r>
          </a:p>
          <a:p>
            <a:endParaRPr lang="en-US" dirty="0"/>
          </a:p>
          <a:p>
            <a:r>
              <a:rPr lang="zh-CN" altLang="en-US" dirty="0">
                <a:solidFill>
                  <a:srgbClr val="0E0E0E"/>
                </a:solidFill>
                <a:effectLst/>
                <a:latin typeface=".AppleSystemUIFont"/>
              </a:rPr>
              <a:t>你可能会想，为什么我说这些经文教导我们帮助受苦之人看到神的视角？难道它们只是信件的开场白吗？</a:t>
            </a:r>
          </a:p>
          <a:p>
            <a:r>
              <a:rPr lang="zh-CN" altLang="en-US" dirty="0">
                <a:solidFill>
                  <a:srgbClr val="0E0E0E"/>
                </a:solidFill>
                <a:effectLst/>
                <a:latin typeface=".AppleSystemUIFont"/>
              </a:rPr>
              <a:t>是的，但请注意保罗在这句话中提到神的次数</a:t>
            </a:r>
            <a:r>
              <a:rPr lang="en-US" altLang="zh-CN" dirty="0">
                <a:solidFill>
                  <a:srgbClr val="0E0E0E"/>
                </a:solidFill>
                <a:effectLst/>
                <a:latin typeface=".AppleSystemUIFont"/>
              </a:rPr>
              <a:t>——</a:t>
            </a:r>
            <a:r>
              <a:rPr lang="zh-CN" altLang="en-US" b="1" dirty="0">
                <a:solidFill>
                  <a:srgbClr val="0E0E0E"/>
                </a:solidFill>
                <a:effectLst/>
                <a:latin typeface=".AppleSystemUIFont"/>
              </a:rPr>
              <a:t>四次！</a:t>
            </a:r>
            <a:endParaRPr lang="zh-CN" altLang="en-US" dirty="0">
              <a:solidFill>
                <a:srgbClr val="0E0E0E"/>
              </a:solidFill>
              <a:effectLst/>
              <a:latin typeface=".AppleSystemUIFont"/>
            </a:endParaRPr>
          </a:p>
          <a:p>
            <a:r>
              <a:rPr lang="zh-CN" altLang="en-US" dirty="0">
                <a:solidFill>
                  <a:srgbClr val="0E0E0E"/>
                </a:solidFill>
                <a:effectLst/>
                <a:latin typeface=".AppleSystemUIFont"/>
              </a:rPr>
              <a:t>他两次提到</a:t>
            </a:r>
            <a:r>
              <a:rPr lang="zh-CN" altLang="en-US" b="1" dirty="0">
                <a:solidFill>
                  <a:srgbClr val="0E0E0E"/>
                </a:solidFill>
                <a:effectLst/>
                <a:latin typeface=".AppleSystemUIFont"/>
              </a:rPr>
              <a:t>父神</a:t>
            </a:r>
            <a:r>
              <a:rPr lang="zh-CN" altLang="en-US" dirty="0">
                <a:solidFill>
                  <a:srgbClr val="0E0E0E"/>
                </a:solidFill>
                <a:effectLst/>
                <a:latin typeface=".AppleSystemUIFont"/>
              </a:rPr>
              <a:t>，两次提到</a:t>
            </a:r>
            <a:r>
              <a:rPr lang="zh-CN" altLang="en-US" b="1" dirty="0">
                <a:solidFill>
                  <a:srgbClr val="0E0E0E"/>
                </a:solidFill>
                <a:effectLst/>
                <a:latin typeface=".AppleSystemUIFont"/>
              </a:rPr>
              <a:t>基督</a:t>
            </a:r>
            <a:r>
              <a:rPr lang="zh-CN" altLang="en-US" dirty="0">
                <a:solidFill>
                  <a:srgbClr val="0E0E0E"/>
                </a:solidFill>
                <a:effectLst/>
                <a:latin typeface=".AppleSystemUIFont"/>
              </a:rPr>
              <a:t>，并且基督与父神被放在同等地位，因为</a:t>
            </a:r>
            <a:r>
              <a:rPr lang="zh-CN" altLang="en-US" b="1" dirty="0">
                <a:solidFill>
                  <a:srgbClr val="0E0E0E"/>
                </a:solidFill>
                <a:effectLst/>
                <a:latin typeface=".AppleSystemUIFont"/>
              </a:rPr>
              <a:t>祂也是神</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316465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We all have peaks and valleys in our lives—peaks when it's easy to see the Lord and valleys when it's difficult to see Him. Swindoll writes… </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我们的人生中都会有高山和低谷</a:t>
            </a:r>
            <a:r>
              <a:rPr lang="en-US" altLang="zh-CN" dirty="0">
                <a:solidFill>
                  <a:srgbClr val="0E0E0E"/>
                </a:solidFill>
                <a:effectLst/>
                <a:latin typeface=".AppleSystemUIFont"/>
              </a:rPr>
              <a:t>——</a:t>
            </a:r>
            <a:r>
              <a:rPr lang="zh-CN" altLang="en-US" dirty="0">
                <a:solidFill>
                  <a:srgbClr val="0E0E0E"/>
                </a:solidFill>
                <a:effectLst/>
                <a:latin typeface=".AppleSystemUIFont"/>
              </a:rPr>
              <a:t>在高山时，我们很容易看见主；在低谷时，我们往往难以看见祂。史云道写道</a:t>
            </a:r>
            <a:r>
              <a:rPr lang="en-US" altLang="zh-CN" dirty="0">
                <a:solidFill>
                  <a:srgbClr val="0E0E0E"/>
                </a:solidFill>
                <a:effectLst/>
                <a:latin typeface=".AppleSystemUIFont"/>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Text above</a:t>
            </a:r>
            <a:endParaRPr lang="en-US" dirty="0"/>
          </a:p>
        </p:txBody>
      </p:sp>
    </p:spTree>
    <p:extLst>
      <p:ext uri="{BB962C8B-B14F-4D97-AF65-F5344CB8AC3E}">
        <p14:creationId xmlns:p14="http://schemas.microsoft.com/office/powerpoint/2010/main" val="3277276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10769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9537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22500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Aren</a:t>
            </a:r>
            <a:r>
              <a:rPr lang="mr-IN" dirty="0"/>
              <a:t>'</a:t>
            </a:r>
            <a:r>
              <a:rPr lang="en-US" dirty="0"/>
              <a:t>t you encouraged when you</a:t>
            </a:r>
            <a:r>
              <a:rPr lang="mr-IN" dirty="0"/>
              <a:t>'</a:t>
            </a:r>
            <a:r>
              <a:rPr lang="en-US" dirty="0"/>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They see life from God</a:t>
            </a:r>
            <a:r>
              <a:rPr lang="mr-IN" dirty="0"/>
              <a:t>'</a:t>
            </a:r>
            <a:r>
              <a:rPr lang="en-US" dirty="0"/>
              <a:t>s viewpoint—and there</a:t>
            </a:r>
            <a:r>
              <a:rPr lang="mr-IN" dirty="0"/>
              <a:t>'</a:t>
            </a:r>
            <a:r>
              <a:rPr lang="en-US" dirty="0"/>
              <a:t>s no more encouraging view!</a:t>
            </a:r>
          </a:p>
          <a:p>
            <a:r>
              <a:rPr lang="zh-CN" altLang="en-US" dirty="0">
                <a:solidFill>
                  <a:srgbClr val="0E0E0E"/>
                </a:solidFill>
                <a:effectLst/>
                <a:latin typeface=".AppleSystemUIFont"/>
              </a:rPr>
              <a:t>当你身边总是有人谈论主时，你是不是会感到被鼓舞？</a:t>
            </a:r>
          </a:p>
          <a:p>
            <a:r>
              <a:rPr lang="zh-CN" altLang="en-US" dirty="0">
                <a:solidFill>
                  <a:srgbClr val="0E0E0E"/>
                </a:solidFill>
                <a:effectLst/>
                <a:latin typeface=".AppleSystemUIFont"/>
              </a:rPr>
              <a:t>他们从神的视角看待生命</a:t>
            </a:r>
            <a:r>
              <a:rPr lang="en-US" altLang="zh-CN" dirty="0">
                <a:solidFill>
                  <a:srgbClr val="0E0E0E"/>
                </a:solidFill>
                <a:effectLst/>
                <a:latin typeface=".AppleSystemUIFont"/>
              </a:rPr>
              <a:t>——</a:t>
            </a:r>
            <a:r>
              <a:rPr lang="zh-CN" altLang="en-US" dirty="0">
                <a:solidFill>
                  <a:srgbClr val="0E0E0E"/>
                </a:solidFill>
                <a:effectLst/>
                <a:latin typeface=".AppleSystemUIFont"/>
              </a:rPr>
              <a:t>没有比这更鼓舞人心的视角了！</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451902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7148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There are ways of turning people's sights to the Lord without always quoting Scripture and saying, "Praise Jesus, Praise Jesus…"</a:t>
            </a:r>
            <a:r>
              <a:rPr lang="en-SG" dirty="0">
                <a:effectLst/>
              </a:rPr>
              <a:t> </a:t>
            </a:r>
          </a:p>
          <a:p>
            <a:r>
              <a:rPr lang="en-SG" dirty="0">
                <a:effectLst/>
                <a:cs typeface="ＭＳ Ｐゴシック" charset="0"/>
              </a:rPr>
              <a:t>• </a:t>
            </a:r>
            <a:r>
              <a:rPr lang="en-SG" sz="1200" kern="1200" dirty="0">
                <a:solidFill>
                  <a:schemeClr val="tx1"/>
                </a:solidFill>
                <a:effectLst/>
                <a:latin typeface="+mn-lt"/>
                <a:ea typeface="+mn-ea"/>
                <a:cs typeface="+mn-cs"/>
              </a:rPr>
              <a:t>Sometimes we affirm and turn others to God by saying nothing at all.</a:t>
            </a: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Often just writing down a Scripture reference for the person and encouraging him to look it up later is best.</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有些方法可以让人转向主，而不需要一直引用圣经或说“赞美耶稣，赞美耶稣</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有时候，我们什么都不说，反而能坚定他人，使他们归向神。</a:t>
            </a:r>
          </a:p>
          <a:p>
            <a:r>
              <a:rPr lang="en-US" altLang="zh-CN" dirty="0">
                <a:solidFill>
                  <a:srgbClr val="0E0E0E"/>
                </a:solidFill>
                <a:effectLst/>
                <a:latin typeface=".AppleSystemUIFont"/>
              </a:rPr>
              <a:t>• </a:t>
            </a:r>
            <a:r>
              <a:rPr lang="zh-CN" altLang="en-US" dirty="0">
                <a:solidFill>
                  <a:srgbClr val="0E0E0E"/>
                </a:solidFill>
                <a:effectLst/>
                <a:latin typeface=".AppleSystemUIFont"/>
              </a:rPr>
              <a:t>有时候，最好的方式就是写下一处</a:t>
            </a:r>
            <a:r>
              <a:rPr lang="zh-CN" altLang="en-US" b="1" dirty="0">
                <a:solidFill>
                  <a:srgbClr val="0E0E0E"/>
                </a:solidFill>
                <a:effectLst/>
                <a:latin typeface=".AppleSystemUIFont"/>
              </a:rPr>
              <a:t>圣经经文</a:t>
            </a:r>
            <a:r>
              <a:rPr lang="zh-CN" altLang="en-US" dirty="0">
                <a:solidFill>
                  <a:srgbClr val="0E0E0E"/>
                </a:solidFill>
                <a:effectLst/>
                <a:latin typeface=".AppleSystemUIFont"/>
              </a:rPr>
              <a:t>，并鼓励对方以后自己去查阅。</a:t>
            </a:r>
          </a:p>
          <a:p>
            <a:endParaRPr lang="en-US" dirty="0">
              <a:cs typeface="ＭＳ Ｐゴシック" charset="0"/>
            </a:endParaRPr>
          </a:p>
        </p:txBody>
      </p:sp>
    </p:spTree>
    <p:extLst>
      <p:ext uri="{BB962C8B-B14F-4D97-AF65-F5344CB8AC3E}">
        <p14:creationId xmlns:p14="http://schemas.microsoft.com/office/powerpoint/2010/main" val="823673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当他人听到你为他们感谢神时，他们在属灵旅程中也会得益处。</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339206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a:p>
            <a:r>
              <a:rPr lang="zh-CN" altLang="en-US" b="1" dirty="0">
                <a:solidFill>
                  <a:srgbClr val="0E0E0E"/>
                </a:solidFill>
                <a:effectLst/>
                <a:latin typeface=".AppleSystemUIFont"/>
              </a:rPr>
              <a:t>保罗为两件事感谢神</a:t>
            </a:r>
            <a:r>
              <a:rPr lang="en-US" altLang="zh-CN" b="1" dirty="0">
                <a:solidFill>
                  <a:srgbClr val="0E0E0E"/>
                </a:solidFill>
                <a:effectLst/>
                <a:latin typeface=".AppleSystemUIFont"/>
              </a:rPr>
              <a:t>——</a:t>
            </a:r>
            <a:r>
              <a:rPr lang="zh-CN" altLang="en-US" b="1" dirty="0">
                <a:solidFill>
                  <a:srgbClr val="0E0E0E"/>
                </a:solidFill>
                <a:effectLst/>
                <a:latin typeface=".AppleSystemUIFont"/>
              </a:rPr>
              <a:t>他们的信心和爱心（</a:t>
            </a:r>
            <a:r>
              <a:rPr lang="en-US" altLang="zh-CN" b="1" dirty="0">
                <a:solidFill>
                  <a:srgbClr val="0E0E0E"/>
                </a:solidFill>
                <a:effectLst/>
                <a:latin typeface=".AppleSystemUIFont"/>
              </a:rPr>
              <a:t>1:3</a:t>
            </a:r>
            <a:r>
              <a:rPr lang="zh-CN" altLang="en-US"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你有多常为他人的属灵成长感谢神呢？</a:t>
            </a:r>
          </a:p>
          <a:p>
            <a:r>
              <a:rPr lang="zh-CN" altLang="en-US" dirty="0">
                <a:solidFill>
                  <a:srgbClr val="0E0E0E"/>
                </a:solidFill>
                <a:effectLst/>
                <a:latin typeface=".AppleSystemUIFont"/>
              </a:rPr>
              <a:t>当有人正在经历试炼时，我们通常如何祷告？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我不愿承认，但大多数时候，我们祈求神</a:t>
            </a:r>
            <a:r>
              <a:rPr lang="zh-CN" altLang="en-US" b="1" dirty="0">
                <a:solidFill>
                  <a:srgbClr val="0E0E0E"/>
                </a:solidFill>
                <a:effectLst/>
                <a:latin typeface=".AppleSystemUIFont"/>
              </a:rPr>
              <a:t>挪去</a:t>
            </a:r>
            <a:r>
              <a:rPr lang="zh-CN" altLang="en-US" dirty="0">
                <a:solidFill>
                  <a:srgbClr val="0E0E0E"/>
                </a:solidFill>
                <a:effectLst/>
                <a:latin typeface=".AppleSystemUIFont"/>
              </a:rPr>
              <a:t>试炼。</a:t>
            </a:r>
          </a:p>
          <a:p>
            <a:r>
              <a:rPr lang="zh-CN" altLang="en-US" dirty="0">
                <a:solidFill>
                  <a:srgbClr val="0E0E0E"/>
                </a:solidFill>
                <a:effectLst/>
                <a:latin typeface=".AppleSystemUIFont"/>
              </a:rPr>
              <a:t>然而，请注意</a:t>
            </a:r>
            <a:r>
              <a:rPr lang="zh-CN" altLang="en-US" b="1" dirty="0">
                <a:solidFill>
                  <a:srgbClr val="0E0E0E"/>
                </a:solidFill>
                <a:effectLst/>
                <a:latin typeface=".AppleSystemUIFont"/>
              </a:rPr>
              <a:t>保罗的祷告重点</a:t>
            </a:r>
            <a:r>
              <a:rPr lang="en-US" altLang="zh-CN" dirty="0">
                <a:solidFill>
                  <a:srgbClr val="0E0E0E"/>
                </a:solidFill>
                <a:effectLst/>
                <a:latin typeface=".AppleSystemUIFont"/>
              </a:rPr>
              <a:t>——</a:t>
            </a:r>
            <a:r>
              <a:rPr lang="zh-CN" altLang="en-US" b="1" dirty="0">
                <a:solidFill>
                  <a:srgbClr val="0E0E0E"/>
                </a:solidFill>
                <a:effectLst/>
                <a:latin typeface=".AppleSystemUIFont"/>
              </a:rPr>
              <a:t>他并没有请求神除去他们的试炼，而是献上感恩！</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他肯定了他们，不是通过祈求神除去试炼，而是</a:t>
            </a:r>
            <a:r>
              <a:rPr lang="zh-CN" altLang="en-US" b="1" dirty="0">
                <a:solidFill>
                  <a:srgbClr val="0E0E0E"/>
                </a:solidFill>
                <a:effectLst/>
                <a:latin typeface=".AppleSystemUIFont"/>
              </a:rPr>
              <a:t>通过试炼塑造他们的品格</a:t>
            </a:r>
            <a:r>
              <a:rPr lang="zh-CN" altLang="en-US" dirty="0">
                <a:solidFill>
                  <a:srgbClr val="0E0E0E"/>
                </a:solidFill>
                <a:effectLst/>
                <a:latin typeface=".AppleSystemUIFont"/>
              </a:rPr>
              <a:t>。</a:t>
            </a:r>
          </a:p>
          <a:p>
            <a:r>
              <a:rPr lang="zh-CN" altLang="en-US" dirty="0">
                <a:solidFill>
                  <a:srgbClr val="0E0E0E"/>
                </a:solidFill>
                <a:effectLst/>
                <a:latin typeface=".AppleSystemUIFont"/>
              </a:rPr>
              <a:t>保罗的关注点</a:t>
            </a:r>
            <a:r>
              <a:rPr lang="zh-CN" altLang="en-US" b="1" dirty="0">
                <a:solidFill>
                  <a:srgbClr val="0E0E0E"/>
                </a:solidFill>
                <a:effectLst/>
                <a:latin typeface=".AppleSystemUIFont"/>
              </a:rPr>
              <a:t>不是</a:t>
            </a:r>
            <a:r>
              <a:rPr lang="zh-CN" altLang="en-US" dirty="0">
                <a:solidFill>
                  <a:srgbClr val="0E0E0E"/>
                </a:solidFill>
                <a:effectLst/>
                <a:latin typeface=".AppleSystemUIFont"/>
              </a:rPr>
              <a:t>他们周围发生了什么，而是</a:t>
            </a:r>
            <a:r>
              <a:rPr lang="zh-CN" altLang="en-US" b="1" dirty="0">
                <a:solidFill>
                  <a:srgbClr val="0E0E0E"/>
                </a:solidFill>
                <a:effectLst/>
                <a:latin typeface=".AppleSystemUIFont"/>
              </a:rPr>
              <a:t>神在他们里面所做的工作</a:t>
            </a:r>
            <a:r>
              <a:rPr lang="en-US" altLang="zh-CN" dirty="0">
                <a:solidFill>
                  <a:srgbClr val="0E0E0E"/>
                </a:solidFill>
                <a:effectLst/>
                <a:latin typeface=".AppleSystemUIFont"/>
              </a:rPr>
              <a:t>——</a:t>
            </a:r>
            <a:r>
              <a:rPr lang="zh-CN" altLang="en-US" dirty="0">
                <a:solidFill>
                  <a:srgbClr val="0E0E0E"/>
                </a:solidFill>
                <a:effectLst/>
                <a:latin typeface=".AppleSystemUIFont"/>
              </a:rPr>
              <a:t>建立</a:t>
            </a:r>
            <a:r>
              <a:rPr lang="zh-CN" altLang="en-US" b="1" dirty="0">
                <a:solidFill>
                  <a:srgbClr val="0E0E0E"/>
                </a:solidFill>
                <a:effectLst/>
                <a:latin typeface=".AppleSystemUIFont"/>
              </a:rPr>
              <a:t>信心、爱心和忍耐</a:t>
            </a:r>
            <a:r>
              <a:rPr lang="zh-CN" altLang="en-US" dirty="0">
                <a:solidFill>
                  <a:srgbClr val="0E0E0E"/>
                </a:solidFill>
                <a:effectLst/>
                <a:latin typeface=".AppleSystemUIFont"/>
              </a:rPr>
              <a:t>，正如第 </a:t>
            </a:r>
            <a:r>
              <a:rPr lang="en-US" altLang="zh-CN" dirty="0">
                <a:solidFill>
                  <a:srgbClr val="0E0E0E"/>
                </a:solidFill>
                <a:effectLst/>
                <a:latin typeface=".AppleSystemUIFont"/>
              </a:rPr>
              <a:t>4 </a:t>
            </a:r>
            <a:r>
              <a:rPr lang="zh-CN" altLang="en-US" dirty="0">
                <a:solidFill>
                  <a:srgbClr val="0E0E0E"/>
                </a:solidFill>
                <a:effectLst/>
                <a:latin typeface=".AppleSystemUIFont"/>
              </a:rPr>
              <a:t>节所提到的。</a:t>
            </a:r>
          </a:p>
          <a:p>
            <a:endParaRPr lang="en-US" dirty="0"/>
          </a:p>
        </p:txBody>
      </p:sp>
    </p:spTree>
    <p:extLst>
      <p:ext uri="{BB962C8B-B14F-4D97-AF65-F5344CB8AC3E}">
        <p14:creationId xmlns:p14="http://schemas.microsoft.com/office/powerpoint/2010/main" val="293028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SG" dirty="0">
              <a:latin typeface="Arial"/>
              <a:ea typeface="ＭＳ Ｐゴシック" charset="0"/>
              <a:cs typeface="Arial"/>
            </a:endParaRPr>
          </a:p>
          <a:p>
            <a:r>
              <a:rPr lang="zh-CN" altLang="en-US" b="1" dirty="0"/>
              <a:t>悔改会带来教会的复兴：神希望我们的教会真正信靠祂。</a:t>
            </a:r>
            <a:br>
              <a:rPr lang="zh-CN" altLang="en-US" dirty="0"/>
            </a:br>
            <a:r>
              <a:rPr lang="zh-CN" altLang="en-US" dirty="0"/>
              <a:t>我们仍然没有真正意识到自己对神的需要，因为我们甚至没有意识到自己</a:t>
            </a:r>
            <a:r>
              <a:rPr lang="zh-CN" altLang="en-US" b="1" dirty="0"/>
              <a:t>需要祷告</a:t>
            </a:r>
            <a:r>
              <a:rPr lang="zh-CN" altLang="en-US" dirty="0"/>
              <a:t>。</a:t>
            </a:r>
          </a:p>
          <a:p>
            <a:r>
              <a:rPr lang="zh-CN" altLang="en-US" dirty="0"/>
              <a:t>此外，我们也需要</a:t>
            </a:r>
            <a:r>
              <a:rPr lang="zh-CN" altLang="en-US" b="1" dirty="0"/>
              <a:t>积极参与祂的工作</a:t>
            </a:r>
            <a:r>
              <a:rPr lang="zh-CN" altLang="en-US" dirty="0"/>
              <a:t>，包括：</a:t>
            </a:r>
          </a:p>
          <a:p>
            <a:pPr>
              <a:buFont typeface="Arial" panose="020B0604020202020204" pitchFamily="34" charset="0"/>
              <a:buChar char="•"/>
            </a:pPr>
            <a:r>
              <a:rPr lang="zh-CN" altLang="en-US" b="1" dirty="0"/>
              <a:t>宣教（</a:t>
            </a:r>
            <a:r>
              <a:rPr lang="en-US" altLang="zh-CN" b="1" dirty="0"/>
              <a:t>missions</a:t>
            </a:r>
            <a:r>
              <a:rPr lang="zh-CN" altLang="en-US" b="1" dirty="0"/>
              <a:t>）</a:t>
            </a:r>
            <a:endParaRPr lang="en-US" altLang="zh-CN" dirty="0"/>
          </a:p>
          <a:p>
            <a:pPr>
              <a:buFont typeface="Arial" panose="020B0604020202020204" pitchFamily="34" charset="0"/>
              <a:buChar char="•"/>
            </a:pPr>
            <a:r>
              <a:rPr lang="zh-CN" altLang="en-US" b="1" dirty="0"/>
              <a:t>教导（</a:t>
            </a:r>
            <a:r>
              <a:rPr lang="en-US" altLang="zh-CN" b="1" dirty="0"/>
              <a:t>teaching</a:t>
            </a:r>
            <a:r>
              <a:rPr lang="zh-CN" altLang="en-US" b="1" dirty="0"/>
              <a:t>）</a:t>
            </a:r>
            <a:endParaRPr lang="en-US" altLang="zh-CN" dirty="0"/>
          </a:p>
          <a:p>
            <a:pPr>
              <a:buFont typeface="Arial" panose="020B0604020202020204" pitchFamily="34" charset="0"/>
              <a:buChar char="•"/>
            </a:pPr>
            <a:r>
              <a:rPr lang="zh-CN" altLang="en-US" b="1" dirty="0"/>
              <a:t>责任团契（</a:t>
            </a:r>
            <a:r>
              <a:rPr lang="en-US" altLang="zh-CN" b="1" dirty="0"/>
              <a:t>accountability groups</a:t>
            </a:r>
            <a:r>
              <a:rPr lang="zh-CN" altLang="en-US" b="1" dirty="0"/>
              <a:t>）</a:t>
            </a:r>
            <a:endParaRPr lang="en-US" altLang="zh-CN" dirty="0"/>
          </a:p>
          <a:p>
            <a:pPr>
              <a:buFont typeface="Arial" panose="020B0604020202020204" pitchFamily="34" charset="0"/>
              <a:buChar char="•"/>
            </a:pPr>
            <a:r>
              <a:rPr lang="zh-CN" altLang="en-US" b="1" dirty="0"/>
              <a:t>财务管理（</a:t>
            </a:r>
            <a:r>
              <a:rPr lang="en-US" altLang="zh-CN" b="1" dirty="0"/>
              <a:t>finances</a:t>
            </a:r>
            <a:r>
              <a:rPr lang="zh-CN" altLang="en-US" b="1" dirty="0"/>
              <a:t>）</a:t>
            </a:r>
            <a:r>
              <a:rPr lang="en-US" altLang="zh-CN" dirty="0"/>
              <a:t> </a:t>
            </a:r>
            <a:r>
              <a:rPr lang="zh-CN" altLang="en-US" dirty="0"/>
              <a:t>等。</a:t>
            </a:r>
          </a:p>
          <a:p>
            <a:r>
              <a:rPr lang="en-US" altLang="zh-CN" b="1" dirty="0"/>
              <a:t>OS-29-</a:t>
            </a:r>
            <a:r>
              <a:rPr lang="zh-CN" altLang="en-US" b="1" dirty="0"/>
              <a:t>约珥书</a:t>
            </a:r>
            <a:r>
              <a:rPr lang="en-US" altLang="zh-CN" b="1" dirty="0"/>
              <a:t>-128</a:t>
            </a:r>
            <a:br>
              <a:rPr lang="zh-CN" altLang="en-US" dirty="0"/>
            </a:br>
            <a:r>
              <a:rPr lang="en-US" altLang="zh-CN" b="1" dirty="0"/>
              <a:t>NS-13-</a:t>
            </a:r>
            <a:r>
              <a:rPr lang="zh-CN" altLang="en-US" b="1" dirty="0"/>
              <a:t>帖撒罗尼迦前书</a:t>
            </a:r>
            <a:r>
              <a:rPr lang="en-US" altLang="zh-CN" b="1" dirty="0"/>
              <a:t>-111</a:t>
            </a:r>
            <a:endParaRPr lang="zh-CN" altLang="en-US" dirty="0"/>
          </a:p>
          <a:p>
            <a:pPr eaLnBrk="1" hangingPunct="1"/>
            <a:endParaRPr lang="en-SG" dirty="0">
              <a:latin typeface="Arial"/>
              <a:ea typeface="ＭＳ Ｐゴシック" charset="0"/>
              <a:cs typeface="Arial"/>
            </a:endParaRP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895677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662061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p>
          <a:p>
            <a:endParaRPr lang="en-SG" dirty="0">
              <a:effectLst/>
            </a:endParaRPr>
          </a:p>
          <a:p>
            <a:r>
              <a:rPr lang="zh-CN" altLang="en-US" b="1" dirty="0">
                <a:solidFill>
                  <a:srgbClr val="0E0E0E"/>
                </a:solidFill>
                <a:effectLst/>
                <a:latin typeface=".AppleSystemUIFont"/>
              </a:rPr>
              <a:t>为他人祷告无疑是肯定他人的最佳方式。这正是保罗所做的！</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我盼望作为教会，我们能超越仅关注环境的祷告，而是祈求神使用困境来塑造我们里面基督的品格。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保罗提到的三种品格是一个很好的起点</a:t>
            </a:r>
            <a:r>
              <a:rPr lang="en-US" altLang="zh-CN" dirty="0">
                <a:solidFill>
                  <a:srgbClr val="0E0E0E"/>
                </a:solidFill>
                <a:effectLst/>
                <a:latin typeface=".AppleSystemUIFont"/>
              </a:rPr>
              <a:t>——</a:t>
            </a:r>
            <a:r>
              <a:rPr lang="zh-CN" altLang="en-US" b="1" dirty="0">
                <a:solidFill>
                  <a:srgbClr val="0E0E0E"/>
                </a:solidFill>
                <a:effectLst/>
                <a:latin typeface=".AppleSystemUIFont"/>
              </a:rPr>
              <a:t>信心、爱心和忍耐</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MPI</a:t>
            </a:r>
            <a:endParaRPr lang="en-US" altLang="zh-CN" dirty="0">
              <a:solidFill>
                <a:srgbClr val="0E0E0E"/>
              </a:solidFill>
              <a:effectLst/>
              <a:latin typeface=".AppleSystemUIFont"/>
            </a:endParaRPr>
          </a:p>
          <a:p>
            <a:r>
              <a:rPr lang="zh-CN" altLang="en-US" dirty="0">
                <a:solidFill>
                  <a:srgbClr val="0E0E0E"/>
                </a:solidFill>
                <a:effectLst/>
                <a:latin typeface=".AppleSystemUIFont"/>
              </a:rPr>
              <a:t>我认为，如果我们在教会的祷告聚会中</a:t>
            </a:r>
            <a:r>
              <a:rPr lang="zh-CN" altLang="en-US" b="1" dirty="0">
                <a:solidFill>
                  <a:srgbClr val="0E0E0E"/>
                </a:solidFill>
                <a:effectLst/>
                <a:latin typeface=".AppleSystemUIFont"/>
              </a:rPr>
              <a:t>刻意感谢神使他人成长</a:t>
            </a:r>
            <a:r>
              <a:rPr lang="zh-CN" altLang="en-US" dirty="0">
                <a:solidFill>
                  <a:srgbClr val="0E0E0E"/>
                </a:solidFill>
                <a:effectLst/>
                <a:latin typeface=".AppleSystemUIFont"/>
              </a:rPr>
              <a:t>，那我们的共同祷告将会更加美好。</a:t>
            </a:r>
          </a:p>
          <a:p>
            <a:endParaRPr lang="en-US" dirty="0"/>
          </a:p>
        </p:txBody>
      </p:sp>
    </p:spTree>
    <p:extLst>
      <p:ext uri="{BB962C8B-B14F-4D97-AF65-F5344CB8AC3E}">
        <p14:creationId xmlns:p14="http://schemas.microsoft.com/office/powerpoint/2010/main" val="1022077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让你的赞美成为众人皆知的事，以帮助他人坚持到底。</a:t>
            </a:r>
            <a:endParaRPr lang="en-US" dirty="0"/>
          </a:p>
        </p:txBody>
      </p:sp>
    </p:spTree>
    <p:extLst>
      <p:ext uri="{BB962C8B-B14F-4D97-AF65-F5344CB8AC3E}">
        <p14:creationId xmlns:p14="http://schemas.microsoft.com/office/powerpoint/2010/main" val="1202508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zh-CN" altLang="en-US" b="1" dirty="0">
                <a:solidFill>
                  <a:srgbClr val="0E0E0E"/>
                </a:solidFill>
                <a:effectLst/>
                <a:latin typeface=".AppleSystemUIFont"/>
              </a:rPr>
              <a:t>保罗告诉别人，他们坚持得多么好（</a:t>
            </a:r>
            <a:r>
              <a:rPr lang="en-US" altLang="zh-CN" b="1" dirty="0">
                <a:solidFill>
                  <a:srgbClr val="0E0E0E"/>
                </a:solidFill>
                <a:effectLst/>
                <a:latin typeface=".AppleSystemUIFont"/>
              </a:rPr>
              <a:t>1:4</a:t>
            </a:r>
            <a:r>
              <a:rPr lang="zh-CN" altLang="en-US"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他本可以消极地说：</a:t>
            </a:r>
            <a:r>
              <a:rPr lang="zh-CN" altLang="en-US" b="1" dirty="0">
                <a:solidFill>
                  <a:srgbClr val="0E0E0E"/>
                </a:solidFill>
                <a:effectLst/>
                <a:latin typeface=".AppleSystemUIFont"/>
              </a:rPr>
              <a:t>“哎呀，你们看看那些帖撒罗尼迦信徒的困境吧！他们的神学都乱套了，竟然以为自己已经进入大灾难了！”</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但保罗不是这样！他赞叹道：</a:t>
            </a:r>
          </a:p>
          <a:p>
            <a:r>
              <a:rPr lang="zh-CN" altLang="en-US" b="1" dirty="0">
                <a:solidFill>
                  <a:srgbClr val="0E0E0E"/>
                </a:solidFill>
                <a:effectLst/>
                <a:latin typeface=".AppleSystemUIFont"/>
              </a:rPr>
              <a:t>“哇！你们应该看看帖撒罗尼迦教会，他们仍然努力向外传福音，在爱中不断成长，在信靠神的道路上大有进展，并且在罗马帝国最严酷的逼迫下依然坚定忍耐。他们真的太棒了！”</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694201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endParaRPr lang="en-US" dirty="0"/>
          </a:p>
          <a:p>
            <a:r>
              <a:rPr lang="zh-CN" altLang="en-US" dirty="0">
                <a:solidFill>
                  <a:srgbClr val="0E0E0E"/>
                </a:solidFill>
                <a:effectLst/>
                <a:latin typeface=".AppleSystemUIFont"/>
              </a:rPr>
              <a:t>人们往往会成为你对他们所说的那样的人。</a:t>
            </a:r>
          </a:p>
          <a:p>
            <a:r>
              <a:rPr lang="zh-CN" altLang="en-US" dirty="0">
                <a:solidFill>
                  <a:srgbClr val="0E0E0E"/>
                </a:solidFill>
                <a:effectLst/>
                <a:latin typeface=".AppleSystemUIFont"/>
              </a:rPr>
              <a:t>这一点在养育孩子的过程中尤为真实。</a:t>
            </a:r>
          </a:p>
          <a:p>
            <a:endParaRPr lang="en-US" dirty="0"/>
          </a:p>
        </p:txBody>
      </p:sp>
    </p:spTree>
    <p:extLst>
      <p:ext uri="{BB962C8B-B14F-4D97-AF65-F5344CB8AC3E}">
        <p14:creationId xmlns:p14="http://schemas.microsoft.com/office/powerpoint/2010/main" val="4136949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p>
          <a:p>
            <a:r>
              <a:rPr lang="zh-CN" altLang="en-US" dirty="0">
                <a:solidFill>
                  <a:srgbClr val="0E0E0E"/>
                </a:solidFill>
                <a:effectLst/>
                <a:latin typeface=".AppleSystemUIFont"/>
              </a:rPr>
              <a:t>孩子往往会成为父母对他们的期望。</a:t>
            </a:r>
            <a:r>
              <a:rPr lang="zh-CN" altLang="en-US" b="1" dirty="0">
                <a:solidFill>
                  <a:srgbClr val="0E0E0E"/>
                </a:solidFill>
                <a:effectLst/>
                <a:latin typeface=".AppleSystemUIFont"/>
              </a:rPr>
              <a:t>美国职业棒球大联盟（</a:t>
            </a:r>
            <a:r>
              <a:rPr lang="en-US" altLang="zh-CN" b="1" dirty="0">
                <a:solidFill>
                  <a:srgbClr val="0E0E0E"/>
                </a:solidFill>
                <a:effectLst/>
                <a:latin typeface=".AppleSystemUIFont"/>
              </a:rPr>
              <a:t>MLB</a:t>
            </a:r>
            <a:r>
              <a:rPr lang="zh-CN" altLang="en-US" b="1" dirty="0">
                <a:solidFill>
                  <a:srgbClr val="0E0E0E"/>
                </a:solidFill>
                <a:effectLst/>
                <a:latin typeface=".AppleSystemUIFont"/>
              </a:rPr>
              <a:t>）捕手吉姆</a:t>
            </a:r>
            <a:r>
              <a:rPr lang="en-US" altLang="zh-CN" b="1" dirty="0">
                <a:solidFill>
                  <a:srgbClr val="0E0E0E"/>
                </a:solidFill>
                <a:effectLst/>
                <a:latin typeface=".AppleSystemUIFont"/>
              </a:rPr>
              <a:t>·</a:t>
            </a:r>
            <a:r>
              <a:rPr lang="zh-CN" altLang="en-US" b="1" dirty="0">
                <a:solidFill>
                  <a:srgbClr val="0E0E0E"/>
                </a:solidFill>
                <a:effectLst/>
                <a:latin typeface=".AppleSystemUIFont"/>
              </a:rPr>
              <a:t>桑德伯格</a:t>
            </a:r>
            <a:r>
              <a:rPr lang="zh-CN" altLang="en-US" dirty="0">
                <a:solidFill>
                  <a:srgbClr val="0E0E0E"/>
                </a:solidFill>
                <a:effectLst/>
                <a:latin typeface=".AppleSystemUIFont"/>
              </a:rPr>
              <a:t>曾说，他的父亲总是对他说：</a:t>
            </a:r>
          </a:p>
          <a:p>
            <a:r>
              <a:rPr lang="zh-CN" altLang="en-US" b="1" dirty="0">
                <a:solidFill>
                  <a:srgbClr val="0E0E0E"/>
                </a:solidFill>
                <a:effectLst/>
                <a:latin typeface=".AppleSystemUIFont"/>
              </a:rPr>
              <a:t>“吉姆，总有一天你会成为一名伟大的大联盟捕手。”</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979027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p>
          <a:p>
            <a:endParaRPr lang="en-SG" sz="1200" kern="1200" dirty="0">
              <a:solidFill>
                <a:schemeClr val="tx1"/>
              </a:solidFill>
              <a:effectLst/>
              <a:latin typeface="+mn-lt"/>
              <a:ea typeface="+mn-ea"/>
              <a:cs typeface="+mn-cs"/>
            </a:endParaRPr>
          </a:p>
          <a:p>
            <a:r>
              <a:rPr lang="zh-CN" altLang="en-US" dirty="0">
                <a:solidFill>
                  <a:srgbClr val="0E0E0E"/>
                </a:solidFill>
                <a:effectLst/>
                <a:latin typeface=".AppleSystemUIFont"/>
              </a:rPr>
              <a:t>布道家比尔</a:t>
            </a:r>
            <a:r>
              <a:rPr lang="en-US" altLang="zh-CN" dirty="0">
                <a:solidFill>
                  <a:srgbClr val="0E0E0E"/>
                </a:solidFill>
                <a:effectLst/>
                <a:latin typeface=".AppleSystemUIFont"/>
              </a:rPr>
              <a:t>·</a:t>
            </a:r>
            <a:r>
              <a:rPr lang="zh-CN" altLang="en-US" dirty="0">
                <a:solidFill>
                  <a:srgbClr val="0E0E0E"/>
                </a:solidFill>
                <a:effectLst/>
                <a:latin typeface=".AppleSystemUIFont"/>
              </a:rPr>
              <a:t>格拉斯（</a:t>
            </a:r>
            <a:r>
              <a:rPr lang="en-US" altLang="zh-CN" dirty="0">
                <a:solidFill>
                  <a:srgbClr val="0E0E0E"/>
                </a:solidFill>
                <a:effectLst/>
                <a:latin typeface=".AppleSystemUIFont"/>
              </a:rPr>
              <a:t>Bill Glass</a:t>
            </a:r>
            <a:r>
              <a:rPr lang="zh-CN" altLang="en-US" dirty="0">
                <a:solidFill>
                  <a:srgbClr val="0E0E0E"/>
                </a:solidFill>
                <a:effectLst/>
                <a:latin typeface=".AppleSystemUIFont"/>
              </a:rPr>
              <a:t>）曾问一群</a:t>
            </a:r>
            <a:r>
              <a:rPr lang="en-US" altLang="zh-CN" b="1" dirty="0">
                <a:solidFill>
                  <a:srgbClr val="0E0E0E"/>
                </a:solidFill>
                <a:effectLst/>
                <a:latin typeface=".AppleSystemUIFont"/>
              </a:rPr>
              <a:t>1000</a:t>
            </a:r>
            <a:r>
              <a:rPr lang="zh-CN" altLang="en-US" b="1" dirty="0">
                <a:solidFill>
                  <a:srgbClr val="0E0E0E"/>
                </a:solidFill>
                <a:effectLst/>
                <a:latin typeface=".AppleSystemUIFont"/>
              </a:rPr>
              <a:t>名囚犯</a:t>
            </a:r>
            <a:r>
              <a:rPr lang="zh-CN" altLang="en-US" dirty="0">
                <a:solidFill>
                  <a:srgbClr val="0E0E0E"/>
                </a:solidFill>
                <a:effectLst/>
                <a:latin typeface=".AppleSystemUIFont"/>
              </a:rPr>
              <a:t>：</a:t>
            </a:r>
          </a:p>
          <a:p>
            <a:r>
              <a:rPr lang="zh-CN" altLang="en-US" b="1" dirty="0">
                <a:solidFill>
                  <a:srgbClr val="0E0E0E"/>
                </a:solidFill>
                <a:effectLst/>
                <a:latin typeface=".AppleSystemUIFont"/>
              </a:rPr>
              <a:t>“你们当中有多少人曾经被父母告诉：‘你将来一定会进监狱’？”</a:t>
            </a:r>
            <a:endParaRPr lang="zh-CN" altLang="en-US" dirty="0">
              <a:solidFill>
                <a:srgbClr val="0E0E0E"/>
              </a:solidFill>
              <a:effectLst/>
              <a:latin typeface=".AppleSystemUIFont"/>
            </a:endParaRPr>
          </a:p>
          <a:p>
            <a:r>
              <a:rPr lang="zh-CN" altLang="en-US" dirty="0">
                <a:solidFill>
                  <a:srgbClr val="0E0E0E"/>
                </a:solidFill>
                <a:effectLst/>
                <a:latin typeface=".AppleSystemUIFont"/>
              </a:rPr>
              <a:t>几乎所有囚犯都举起了手。</a:t>
            </a:r>
          </a:p>
          <a:p>
            <a:endParaRPr lang="en-US" dirty="0"/>
          </a:p>
        </p:txBody>
      </p:sp>
    </p:spTree>
    <p:extLst>
      <p:ext uri="{BB962C8B-B14F-4D97-AF65-F5344CB8AC3E}">
        <p14:creationId xmlns:p14="http://schemas.microsoft.com/office/powerpoint/2010/main" val="333853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err="1">
                <a:solidFill>
                  <a:schemeClr val="tx1"/>
                </a:solidFill>
                <a:effectLst/>
                <a:latin typeface="+mn-lt"/>
                <a:ea typeface="+mn-ea"/>
                <a:cs typeface="+mn-cs"/>
              </a:rPr>
              <a:t>Encourge</a:t>
            </a:r>
            <a:r>
              <a:rPr lang="en-SG" sz="1200" kern="1200" dirty="0">
                <a:solidFill>
                  <a:schemeClr val="tx1"/>
                </a:solidFill>
                <a:effectLst/>
                <a:latin typeface="+mn-lt"/>
                <a:ea typeface="+mn-ea"/>
                <a:cs typeface="+mn-cs"/>
              </a:rPr>
              <a:t> others to grow!</a:t>
            </a:r>
            <a:r>
              <a:rPr lang="en-SG" dirty="0">
                <a:effectLst/>
              </a:rPr>
              <a:t> </a:t>
            </a:r>
          </a:p>
          <a:p>
            <a:r>
              <a:rPr lang="zh-CN" altLang="en-US" dirty="0"/>
              <a:t>鼓励他人成长！</a:t>
            </a:r>
            <a:endParaRPr lang="en-US" dirty="0"/>
          </a:p>
        </p:txBody>
      </p:sp>
    </p:spTree>
    <p:extLst>
      <p:ext uri="{BB962C8B-B14F-4D97-AF65-F5344CB8AC3E}">
        <p14:creationId xmlns:p14="http://schemas.microsoft.com/office/powerpoint/2010/main" val="1240974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dirty="0"/>
              <a:t>God will reward the church’s perseverance during affliction but punish their persecutors by helping the church become mature (1:3-12).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神将在患难中</a:t>
            </a:r>
            <a:r>
              <a:rPr lang="zh-CN" altLang="en-US" b="1" dirty="0">
                <a:solidFill>
                  <a:srgbClr val="0E0E0E"/>
                </a:solidFill>
                <a:effectLst/>
                <a:latin typeface=".AppleSystemUIFont"/>
              </a:rPr>
              <a:t>奖赏</a:t>
            </a:r>
            <a:r>
              <a:rPr lang="zh-CN" altLang="en-US" dirty="0">
                <a:solidFill>
                  <a:srgbClr val="0E0E0E"/>
                </a:solidFill>
                <a:effectLst/>
                <a:latin typeface=".AppleSystemUIFont"/>
              </a:rPr>
              <a:t>教会的坚忍，并</a:t>
            </a:r>
            <a:r>
              <a:rPr lang="zh-CN" altLang="en-US" b="1" dirty="0">
                <a:solidFill>
                  <a:srgbClr val="0E0E0E"/>
                </a:solidFill>
                <a:effectLst/>
                <a:latin typeface=".AppleSystemUIFont"/>
              </a:rPr>
              <a:t>惩罚</a:t>
            </a:r>
            <a:r>
              <a:rPr lang="zh-CN" altLang="en-US" dirty="0">
                <a:solidFill>
                  <a:srgbClr val="0E0E0E"/>
                </a:solidFill>
                <a:effectLst/>
                <a:latin typeface=".AppleSystemUIFont"/>
              </a:rPr>
              <a:t>他们的逼迫者，同时借此</a:t>
            </a:r>
            <a:r>
              <a:rPr lang="zh-CN" altLang="en-US" b="1" dirty="0">
                <a:solidFill>
                  <a:srgbClr val="0E0E0E"/>
                </a:solidFill>
                <a:effectLst/>
                <a:latin typeface=".AppleSystemUIFont"/>
              </a:rPr>
              <a:t>使教会更加成熟</a:t>
            </a:r>
            <a:r>
              <a:rPr lang="zh-CN" altLang="en-US" dirty="0">
                <a:solidFill>
                  <a:srgbClr val="0E0E0E"/>
                </a:solidFill>
                <a:effectLst/>
                <a:latin typeface=".AppleSystemUIFont"/>
              </a:rPr>
              <a:t>（帖撒罗尼迦后书 </a:t>
            </a:r>
            <a:r>
              <a:rPr lang="en-US" altLang="zh-CN" dirty="0">
                <a:solidFill>
                  <a:srgbClr val="0E0E0E"/>
                </a:solidFill>
                <a:effectLst/>
                <a:latin typeface=".AppleSystemUIFont"/>
              </a:rPr>
              <a:t>1:3-12</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757679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230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p>
          <a:p>
            <a:r>
              <a:rPr lang="en-US" sz="1200" kern="1200" dirty="0">
                <a:solidFill>
                  <a:schemeClr val="tx1"/>
                </a:solidFill>
                <a:effectLst/>
                <a:latin typeface="+mn-lt"/>
                <a:ea typeface="+mn-ea"/>
                <a:cs typeface="+mn-cs"/>
              </a:rPr>
              <a:t>I was surprised to see that nearly everything I saw related to SELF-affirmation! I wonder if anyone is affirming OTHERS anymore!</a:t>
            </a:r>
          </a:p>
          <a:p>
            <a:endParaRPr lang="en-US" sz="1200" kern="1200" dirty="0">
              <a:solidFill>
                <a:schemeClr val="tx1"/>
              </a:solidFill>
              <a:effectLst/>
              <a:latin typeface="+mn-lt"/>
              <a:ea typeface="+mn-ea"/>
              <a:cs typeface="+mn-cs"/>
            </a:endParaRPr>
          </a:p>
          <a:p>
            <a:r>
              <a:rPr lang="zh-CN" altLang="en-US" dirty="0"/>
              <a:t>我对“</a:t>
            </a:r>
            <a:r>
              <a:rPr lang="zh-CN" altLang="en-US" b="1" dirty="0"/>
              <a:t>肯定（</a:t>
            </a:r>
            <a:r>
              <a:rPr lang="en-US" altLang="zh-CN" b="1" dirty="0"/>
              <a:t>affirmation</a:t>
            </a:r>
            <a:r>
              <a:rPr lang="zh-CN" altLang="en-US" b="1" dirty="0"/>
              <a:t>）</a:t>
            </a:r>
            <a:r>
              <a:rPr lang="en-US" altLang="zh-CN" dirty="0"/>
              <a:t>”</a:t>
            </a:r>
            <a:r>
              <a:rPr lang="zh-CN" altLang="en-US" dirty="0"/>
              <a:t>的概念很好奇，于是我在</a:t>
            </a:r>
            <a:r>
              <a:rPr lang="en-US" altLang="zh-CN" dirty="0"/>
              <a:t>Google</a:t>
            </a:r>
            <a:r>
              <a:rPr lang="zh-CN" altLang="en-US" dirty="0"/>
              <a:t>上搜索这个词，看能找到什么。</a:t>
            </a:r>
            <a:br>
              <a:rPr lang="zh-CN" altLang="en-US" dirty="0"/>
            </a:br>
            <a:r>
              <a:rPr lang="zh-CN" altLang="en-US" dirty="0"/>
              <a:t>让我惊讶的是，几乎所有的内容都与**“自我肯定（</a:t>
            </a:r>
            <a:r>
              <a:rPr lang="en-US" altLang="zh-CN" dirty="0"/>
              <a:t>self-affirmation</a:t>
            </a:r>
            <a:r>
              <a:rPr lang="zh-CN" altLang="en-US" dirty="0"/>
              <a:t>）”**有关！</a:t>
            </a:r>
            <a:br>
              <a:rPr lang="zh-CN" altLang="en-US" dirty="0"/>
            </a:br>
            <a:r>
              <a:rPr lang="zh-CN" altLang="en-US" dirty="0"/>
              <a:t>我不禁想，</a:t>
            </a:r>
            <a:r>
              <a:rPr lang="zh-CN" altLang="en-US" b="1" dirty="0"/>
              <a:t>现在还有人在肯定别人吗？</a:t>
            </a:r>
            <a:endParaRPr lang="en-US" dirty="0">
              <a:cs typeface="ＭＳ Ｐゴシック" charset="0"/>
            </a:endParaRPr>
          </a:p>
        </p:txBody>
      </p:sp>
    </p:spTree>
    <p:extLst>
      <p:ext uri="{BB962C8B-B14F-4D97-AF65-F5344CB8AC3E}">
        <p14:creationId xmlns:p14="http://schemas.microsoft.com/office/powerpoint/2010/main" val="39716475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27702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87599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No Greater Power (Portland, OR: Multnomah, 1986), 67; cited in Charles R. Swindoll, Steadfast Christianity: A Study of Second Thessalonians (Fullerton, CA: Insight for Living, 1986), 1.</a:t>
            </a:r>
          </a:p>
          <a:p>
            <a:endParaRPr lang="en-US" dirty="0"/>
          </a:p>
          <a:p>
            <a:r>
              <a:rPr lang="zh-CN" altLang="en-US" b="1" dirty="0"/>
              <a:t>我们决定困难如何改变我们。你同意吗？</a:t>
            </a:r>
            <a:endParaRPr lang="zh-CN" altLang="en-US" dirty="0"/>
          </a:p>
          <a:p>
            <a:r>
              <a:rPr lang="zh-CN" altLang="en-US" dirty="0"/>
              <a:t>在他的书</a:t>
            </a:r>
            <a:r>
              <a:rPr lang="en-US" altLang="zh-CN" dirty="0"/>
              <a:t>《</a:t>
            </a:r>
            <a:r>
              <a:rPr lang="zh-CN" altLang="en-US" dirty="0"/>
              <a:t>无上大能</a:t>
            </a:r>
            <a:r>
              <a:rPr lang="en-US" altLang="zh-CN" dirty="0"/>
              <a:t>》</a:t>
            </a:r>
            <a:r>
              <a:rPr lang="zh-CN" altLang="en-US" dirty="0"/>
              <a:t>（</a:t>
            </a:r>
            <a:r>
              <a:rPr lang="en-US" altLang="zh-CN" i="1" dirty="0"/>
              <a:t>No Greater Power</a:t>
            </a:r>
            <a:r>
              <a:rPr lang="zh-CN" altLang="en-US" dirty="0"/>
              <a:t>）中，美国参议院前牧师理查德</a:t>
            </a:r>
            <a:r>
              <a:rPr lang="en-US" altLang="zh-CN" dirty="0"/>
              <a:t>·C·</a:t>
            </a:r>
            <a:r>
              <a:rPr lang="zh-CN" altLang="en-US" dirty="0"/>
              <a:t>哈尔弗森（</a:t>
            </a:r>
            <a:r>
              <a:rPr lang="en-US" altLang="zh-CN" dirty="0"/>
              <a:t>Richard C. Halverson</a:t>
            </a:r>
            <a:r>
              <a:rPr lang="zh-CN" altLang="en-US" dirty="0"/>
              <a:t>）写道：</a:t>
            </a:r>
          </a:p>
          <a:p>
            <a:r>
              <a:rPr lang="zh-CN" altLang="en-US" dirty="0"/>
              <a:t>“压碎玻璃弹珠，你会得到碎片和分裂</a:t>
            </a:r>
            <a:r>
              <a:rPr lang="en-US" altLang="zh-CN" dirty="0"/>
              <a:t>——</a:t>
            </a:r>
            <a:r>
              <a:rPr lang="zh-CN" altLang="en-US" dirty="0"/>
              <a:t>又硬又尖的碎片。如果不小心，你可能会受伤。</a:t>
            </a:r>
            <a:br>
              <a:rPr lang="zh-CN" altLang="en-US" dirty="0"/>
            </a:br>
            <a:r>
              <a:rPr lang="zh-CN" altLang="en-US" dirty="0"/>
              <a:t>压碎葡萄，你会得到芬芳、清新的酒。</a:t>
            </a:r>
            <a:br>
              <a:rPr lang="zh-CN" altLang="en-US" dirty="0"/>
            </a:br>
            <a:r>
              <a:rPr lang="zh-CN" altLang="en-US" dirty="0"/>
              <a:t>有些人与人交往就像玻璃弹珠。他们害怕脆弱，因此让自己变得坚硬。他们保护自己，不允许任何人深入他们的内心。变得脆弱意味着高风险，而他们想要低风险。他们在人际关系中互相碰撞、弹开，从未享受过真正的关系。在这脆弱而无爱的状态中，当他们被压碎时，就会破裂，并伤害他人。</a:t>
            </a:r>
            <a:br>
              <a:rPr lang="zh-CN" altLang="en-US" dirty="0"/>
            </a:br>
            <a:r>
              <a:rPr lang="zh-CN" altLang="en-US" dirty="0"/>
              <a:t>有些人与人交往则像葡萄。他们顺应压力，接受自己的软弱，并视之为亲密关系不可或缺的一部分。他们愿意付出爱，明白爱总是意味着脆弱，也明白爱是我们信仰的核心。当他们被压碎时，他们带来祝福</a:t>
            </a:r>
            <a:r>
              <a:rPr lang="en-US" altLang="zh-CN" dirty="0"/>
              <a:t>——</a:t>
            </a:r>
            <a:r>
              <a:rPr lang="zh-CN" altLang="en-US" dirty="0"/>
              <a:t>芬芳、救赎的祝福。”</a:t>
            </a:r>
          </a:p>
          <a:p>
            <a:r>
              <a:rPr lang="zh-CN" altLang="en-US" dirty="0"/>
              <a:t>困难无疑会临到我们每一个人。</a:t>
            </a:r>
          </a:p>
          <a:p>
            <a:r>
              <a:rPr lang="zh-CN" altLang="en-US" dirty="0"/>
              <a:t>但你会如何回应这些试炼呢？你是像玻璃弹珠，还是像葡萄？无论如何，我们都会经历被压碎的过程，但玻璃弹珠抗拒，而葡萄则欢迎其中的益处。</a:t>
            </a:r>
          </a:p>
          <a:p>
            <a:r>
              <a:rPr lang="zh-CN" altLang="en-US" dirty="0"/>
              <a:t>你是否因生活中的困难而对神愤怒？还是你看到神在其中对你的肯定？</a:t>
            </a:r>
          </a:p>
          <a:p>
            <a:r>
              <a:rPr lang="en-US" altLang="zh-CN" dirty="0"/>
              <a:t>——</a:t>
            </a:r>
            <a:r>
              <a:rPr lang="zh-CN" altLang="en-US" dirty="0"/>
              <a:t>理查德</a:t>
            </a:r>
            <a:r>
              <a:rPr lang="en-US" altLang="zh-CN" dirty="0"/>
              <a:t>·C·</a:t>
            </a:r>
            <a:r>
              <a:rPr lang="zh-CN" altLang="en-US" dirty="0"/>
              <a:t>哈尔弗森，</a:t>
            </a:r>
            <a:r>
              <a:rPr lang="en-US" altLang="zh-CN" dirty="0"/>
              <a:t>《</a:t>
            </a:r>
            <a:r>
              <a:rPr lang="zh-CN" altLang="en-US" dirty="0"/>
              <a:t>无上大能</a:t>
            </a:r>
            <a:r>
              <a:rPr lang="en-US" altLang="zh-CN" dirty="0"/>
              <a:t>》</a:t>
            </a:r>
            <a:r>
              <a:rPr lang="zh-CN" altLang="en-US" dirty="0"/>
              <a:t>（</a:t>
            </a:r>
            <a:r>
              <a:rPr lang="en-US" altLang="zh-CN" i="1" dirty="0"/>
              <a:t>No Greater Power</a:t>
            </a:r>
            <a:r>
              <a:rPr lang="zh-CN" altLang="en-US" dirty="0"/>
              <a:t>）（波特兰，俄勒冈州：</a:t>
            </a:r>
            <a:r>
              <a:rPr lang="en-US" altLang="zh-CN" dirty="0"/>
              <a:t>Multnomah</a:t>
            </a:r>
            <a:r>
              <a:rPr lang="zh-CN" altLang="en-US" dirty="0"/>
              <a:t>出版社，</a:t>
            </a:r>
            <a:r>
              <a:rPr lang="en-US" altLang="zh-CN" dirty="0"/>
              <a:t>1986</a:t>
            </a:r>
            <a:r>
              <a:rPr lang="zh-CN" altLang="en-US" dirty="0"/>
              <a:t>年），第</a:t>
            </a:r>
            <a:r>
              <a:rPr lang="en-US" altLang="zh-CN" dirty="0"/>
              <a:t>67</a:t>
            </a:r>
            <a:r>
              <a:rPr lang="zh-CN" altLang="en-US" dirty="0"/>
              <a:t>页；引自查尔斯</a:t>
            </a:r>
            <a:r>
              <a:rPr lang="en-US" altLang="zh-CN" dirty="0"/>
              <a:t>·R·</a:t>
            </a:r>
            <a:r>
              <a:rPr lang="zh-CN" altLang="en-US" dirty="0"/>
              <a:t>斯温多尔（</a:t>
            </a:r>
            <a:r>
              <a:rPr lang="en-US" altLang="zh-CN" dirty="0"/>
              <a:t>Charles R. Swindoll</a:t>
            </a:r>
            <a:r>
              <a:rPr lang="zh-CN" altLang="en-US" dirty="0"/>
              <a:t>），</a:t>
            </a:r>
            <a:r>
              <a:rPr lang="en-US" altLang="zh-CN" dirty="0"/>
              <a:t>《</a:t>
            </a:r>
            <a:r>
              <a:rPr lang="zh-CN" altLang="en-US" dirty="0"/>
              <a:t>坚定的基督信仰：帖撒罗尼迦后书研读</a:t>
            </a:r>
            <a:r>
              <a:rPr lang="en-US" altLang="zh-CN" dirty="0"/>
              <a:t>》</a:t>
            </a:r>
            <a:r>
              <a:rPr lang="zh-CN" altLang="en-US" dirty="0"/>
              <a:t>（</a:t>
            </a:r>
            <a:r>
              <a:rPr lang="en-US" altLang="zh-CN" i="1" dirty="0"/>
              <a:t>Steadfast Christianity: A Study of Second Thessalonians</a:t>
            </a:r>
            <a:r>
              <a:rPr lang="zh-CN" altLang="en-US" dirty="0"/>
              <a:t>）（加州富勒顿：</a:t>
            </a:r>
            <a:r>
              <a:rPr lang="en-US" altLang="zh-CN" dirty="0"/>
              <a:t>Insight for Living</a:t>
            </a:r>
            <a:r>
              <a:rPr lang="zh-CN" altLang="en-US" dirty="0"/>
              <a:t>出版社，</a:t>
            </a:r>
            <a:r>
              <a:rPr lang="en-US" altLang="zh-CN" dirty="0"/>
              <a:t>1986</a:t>
            </a:r>
            <a:r>
              <a:rPr lang="zh-CN" altLang="en-US" dirty="0"/>
              <a:t>年），第</a:t>
            </a:r>
            <a:r>
              <a:rPr lang="en-US" altLang="zh-CN" dirty="0"/>
              <a:t>1</a:t>
            </a:r>
            <a:r>
              <a:rPr lang="zh-CN" altLang="en-US" dirty="0"/>
              <a:t>页。</a:t>
            </a:r>
          </a:p>
          <a:p>
            <a:endParaRPr lang="en-US" dirty="0"/>
          </a:p>
        </p:txBody>
      </p:sp>
    </p:spTree>
    <p:extLst>
      <p:ext uri="{BB962C8B-B14F-4D97-AF65-F5344CB8AC3E}">
        <p14:creationId xmlns:p14="http://schemas.microsoft.com/office/powerpoint/2010/main" val="535843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SG" dirty="0"/>
          </a:p>
          <a:p>
            <a:r>
              <a:rPr lang="zh-CN" altLang="en-US" dirty="0">
                <a:solidFill>
                  <a:srgbClr val="0E0E0E"/>
                </a:solidFill>
                <a:effectLst/>
                <a:latin typeface=".AppleSystemUIFont"/>
              </a:rPr>
              <a:t>我需要别人的肯定，来克服自己防卫心的弱点。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最近，当我回顾自己青少年时期刚成为基督徒的日子时，我意识到自己有一个特别的弱点。每当有人对我提出关心或建议时，我的第一反应就是</a:t>
            </a:r>
            <a:r>
              <a:rPr lang="zh-CN" altLang="en-US" b="1" dirty="0">
                <a:solidFill>
                  <a:srgbClr val="0E0E0E"/>
                </a:solidFill>
                <a:effectLst/>
                <a:latin typeface=".AppleSystemUIFont"/>
              </a:rPr>
              <a:t>防卫</a:t>
            </a:r>
            <a:r>
              <a:rPr lang="zh-CN" altLang="en-US" dirty="0">
                <a:solidFill>
                  <a:srgbClr val="0E0E0E"/>
                </a:solidFill>
                <a:effectLst/>
                <a:latin typeface=".AppleSystemUIFont"/>
              </a:rPr>
              <a:t>。这种问题甚至延续到了我早期的婚姻生活。当苏珊指出我的某个缺点时，我会立刻为自己辩护，仿佛她是在攻击我。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经过进一步的思考和祷告，我发现这个问题可以追溯到我的青少年时期。</a:t>
            </a:r>
            <a:r>
              <a:rPr lang="zh-CN" altLang="en-US" b="1" dirty="0">
                <a:solidFill>
                  <a:srgbClr val="0E0E0E"/>
                </a:solidFill>
                <a:effectLst/>
                <a:latin typeface=".AppleSystemUIFont"/>
              </a:rPr>
              <a:t>我母亲在我 </a:t>
            </a:r>
            <a:r>
              <a:rPr lang="en-US" altLang="zh-CN" b="1" dirty="0">
                <a:solidFill>
                  <a:srgbClr val="0E0E0E"/>
                </a:solidFill>
                <a:effectLst/>
                <a:latin typeface=".AppleSystemUIFont"/>
              </a:rPr>
              <a:t>13 </a:t>
            </a:r>
            <a:r>
              <a:rPr lang="zh-CN" altLang="en-US" b="1" dirty="0">
                <a:solidFill>
                  <a:srgbClr val="0E0E0E"/>
                </a:solidFill>
                <a:effectLst/>
                <a:latin typeface=".AppleSystemUIFont"/>
              </a:rPr>
              <a:t>岁时第三次结婚</a:t>
            </a:r>
            <a:r>
              <a:rPr lang="zh-CN" altLang="en-US" dirty="0">
                <a:solidFill>
                  <a:srgbClr val="0E0E0E"/>
                </a:solidFill>
                <a:effectLst/>
                <a:latin typeface=".AppleSystemUIFont"/>
              </a:rPr>
              <a:t>，而我的继父常常用粗暴的方式指出我的缺点。他与自己的父亲关系极差，以至于从不称他为“爸爸”或“父亲”，而是直呼其名。他不会温和地告诉我如何更好地扫地或洗碗，而是直接批评我，让我感到不断受到攻击，尽管这并非他的本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于是，我在与他人的关系中也逐渐形成了这种</a:t>
            </a:r>
            <a:r>
              <a:rPr lang="zh-CN" altLang="en-US" b="1" dirty="0">
                <a:solidFill>
                  <a:srgbClr val="0E0E0E"/>
                </a:solidFill>
                <a:effectLst/>
                <a:latin typeface=".AppleSystemUIFont"/>
              </a:rPr>
              <a:t>防卫的态度</a:t>
            </a:r>
            <a:r>
              <a:rPr lang="zh-CN" altLang="en-US" dirty="0">
                <a:solidFill>
                  <a:srgbClr val="0E0E0E"/>
                </a:solidFill>
                <a:effectLst/>
                <a:latin typeface=".AppleSystemUIFont"/>
              </a:rPr>
              <a:t>。我甚至怀疑，我对待神的态度也是如此。</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然而，神真正改变了我，至少我觉得是这样！当然，你们也可以来判断我现在是否还在为自己辩护。我相信，</a:t>
            </a:r>
            <a:r>
              <a:rPr lang="zh-CN" altLang="en-US" b="1" dirty="0">
                <a:solidFill>
                  <a:srgbClr val="0E0E0E"/>
                </a:solidFill>
                <a:effectLst/>
                <a:latin typeface=".AppleSystemUIFont"/>
              </a:rPr>
              <a:t>神赐给了我一种能力，让我能回应而不是单纯地反应，让我能坚持下去，并在这过程中成长为更加成熟的人。</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3081252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89655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主帮助我们不丧胆，使我们得以成长。</a:t>
            </a:r>
          </a:p>
          <a:p>
            <a:endParaRPr lang="en-US" dirty="0"/>
          </a:p>
        </p:txBody>
      </p:sp>
    </p:spTree>
    <p:extLst>
      <p:ext uri="{BB962C8B-B14F-4D97-AF65-F5344CB8AC3E}">
        <p14:creationId xmlns:p14="http://schemas.microsoft.com/office/powerpoint/2010/main" val="27988850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1878778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752473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72413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9880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cs typeface="ＭＳ Ｐゴシック" charset="0"/>
              </a:rPr>
              <a:t>Hmmmm</a:t>
            </a:r>
            <a:r>
              <a:rPr lang="en-US" dirty="0">
                <a:cs typeface="ＭＳ Ｐゴシック" charset="0"/>
              </a:rPr>
              <a:t>, should we approve of everything we 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嗯</a:t>
            </a:r>
            <a:r>
              <a:rPr lang="en-US" altLang="zh-CN" dirty="0"/>
              <a:t>……</a:t>
            </a:r>
            <a:r>
              <a:rPr lang="zh-CN" altLang="en-US" dirty="0"/>
              <a:t>我们应该认可自己所做的一切吗？</a:t>
            </a:r>
          </a:p>
          <a:p>
            <a:endParaRPr lang="en-US" dirty="0">
              <a:cs typeface="ＭＳ Ｐゴシック" charset="0"/>
            </a:endParaRPr>
          </a:p>
        </p:txBody>
      </p:sp>
    </p:spTree>
    <p:extLst>
      <p:ext uri="{BB962C8B-B14F-4D97-AF65-F5344CB8AC3E}">
        <p14:creationId xmlns:p14="http://schemas.microsoft.com/office/powerpoint/2010/main" val="17084220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4B996B-7C6B-2246-B7D2-80DE9D613EF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600" dirty="0">
                <a:effectLst>
                  <a:glow rad="101600">
                    <a:schemeClr val="bg2">
                      <a:alpha val="75000"/>
                    </a:schemeClr>
                  </a:glow>
                  <a:outerShdw blurRad="38100" dist="38100" dir="2700000" algn="tl">
                    <a:srgbClr val="000000"/>
                  </a:outerShdw>
                </a:effectLst>
                <a:latin typeface="Arial" charset="0"/>
                <a:ea typeface="ＭＳ Ｐゴシック" charset="0"/>
              </a:rPr>
              <a:t>Judgment! </a:t>
            </a:r>
            <a:r>
              <a:rPr lang="en-US" sz="1200" i="1" dirty="0">
                <a:solidFill>
                  <a:srgbClr val="FFFFFF"/>
                </a:solidFill>
                <a:effectLst>
                  <a:glow rad="101600">
                    <a:srgbClr val="000000">
                      <a:alpha val="75000"/>
                    </a:srgb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092921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F36367-CA74-F049-94F0-781EE6B7CAE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3499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6143A-03B2-7749-8E17-2B32E131BA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7283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45515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48852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84</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14055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C54FC-3E44-3442-A702-61A0E9116DE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35234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87</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88</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told to recite 1000 self-confidence affirmations!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我们被要求背诵 </a:t>
            </a:r>
            <a:r>
              <a:rPr lang="en-US" altLang="zh-CN" b="1" dirty="0">
                <a:solidFill>
                  <a:srgbClr val="0E0E0E"/>
                </a:solidFill>
                <a:effectLst/>
                <a:latin typeface=".AppleSystemUIFont"/>
              </a:rPr>
              <a:t>1000 </a:t>
            </a:r>
            <a:r>
              <a:rPr lang="zh-CN" altLang="en-US" b="1" dirty="0">
                <a:solidFill>
                  <a:srgbClr val="0E0E0E"/>
                </a:solidFill>
                <a:effectLst/>
                <a:latin typeface=".AppleSystemUIFont"/>
              </a:rPr>
              <a:t>条自信肯定语！</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663881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89</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90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977219-C7B7-FE41-9996-6EC0E61D6050}" type="slidenum">
              <a:rPr lang="en-US" altLang="zh-CN" sz="1200">
                <a:solidFill>
                  <a:prstClr val="black"/>
                </a:solidFill>
              </a:rPr>
              <a:pPr eaLnBrk="1" hangingPunct="1"/>
              <a:t>91</a:t>
            </a:fld>
            <a:endParaRPr lang="en-US" altLang="zh-CN" sz="1200">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9352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5F939-0179-724E-9141-4F4ABAEFFA1D}" type="slidenum">
              <a:rPr lang="en-US" altLang="zh-CN" sz="1200">
                <a:solidFill>
                  <a:prstClr val="black"/>
                </a:solidFill>
              </a:rPr>
              <a:pPr eaLnBrk="1" hangingPunct="1"/>
              <a:t>92</a:t>
            </a:fld>
            <a:endParaRPr lang="en-US" altLang="zh-CN" sz="1200">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5647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C01-C35A-9D4D-9FD2-5DE9FBB9DEDE}" type="slidenum">
              <a:rPr lang="en-US" altLang="zh-CN" sz="1200">
                <a:solidFill>
                  <a:prstClr val="black"/>
                </a:solidFill>
              </a:rPr>
              <a:pPr eaLnBrk="1" hangingPunct="1"/>
              <a:t>93</a:t>
            </a:fld>
            <a:endParaRPr lang="en-US" altLang="zh-CN" sz="1200">
              <a:solidFill>
                <a:prstClr val="black"/>
              </a:solidFill>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279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94</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a:solidFill>
                  <a:schemeClr val="tx1"/>
                </a:solidFill>
                <a:latin typeface="Times New Roman" pitchFamily="-112" charset="0"/>
                <a:ea typeface="ＭＳ Ｐゴシック" pitchFamily="-108" charset="-128"/>
                <a:cs typeface="ＭＳ Ｐゴシック" pitchFamily="-108" charset="-128"/>
              </a:rPr>
              <a:t>-91, 146</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246118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64948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SG" dirty="0"/>
          </a:p>
          <a:p>
            <a:r>
              <a:rPr lang="zh-CN" altLang="en-US" dirty="0">
                <a:solidFill>
                  <a:srgbClr val="0E0E0E"/>
                </a:solidFill>
                <a:effectLst/>
                <a:latin typeface=".AppleSystemUIFont"/>
              </a:rPr>
              <a:t>如今到处充斥着大量的神学混乱。互联网的兴起使得</a:t>
            </a:r>
            <a:r>
              <a:rPr lang="en-US" altLang="zh-CN" dirty="0">
                <a:solidFill>
                  <a:srgbClr val="0E0E0E"/>
                </a:solidFill>
                <a:effectLst/>
                <a:latin typeface=".AppleSystemUIFont"/>
              </a:rPr>
              <a:t>YouTube</a:t>
            </a:r>
            <a:r>
              <a:rPr lang="zh-CN" altLang="en-US" dirty="0">
                <a:solidFill>
                  <a:srgbClr val="0E0E0E"/>
                </a:solidFill>
                <a:effectLst/>
                <a:latin typeface=".AppleSystemUIFont"/>
              </a:rPr>
              <a:t>和其他平台传播异端邪说。似乎点击量或点赞数越高，教导就越荒谬和有害。我的</a:t>
            </a:r>
            <a:r>
              <a:rPr lang="en-US" altLang="zh-CN" dirty="0">
                <a:solidFill>
                  <a:srgbClr val="0E0E0E"/>
                </a:solidFill>
                <a:effectLst/>
                <a:latin typeface=".AppleSystemUIFont"/>
              </a:rPr>
              <a:t>YouTube</a:t>
            </a:r>
            <a:r>
              <a:rPr lang="zh-CN" altLang="en-US" dirty="0">
                <a:solidFill>
                  <a:srgbClr val="0E0E0E"/>
                </a:solidFill>
                <a:effectLst/>
                <a:latin typeface=".AppleSystemUIFont"/>
              </a:rPr>
              <a:t>视频只有几百次观看，而那些疯狂的内容却有几百万次观看！</a:t>
            </a:r>
          </a:p>
          <a:p>
            <a:r>
              <a:rPr lang="zh-CN" altLang="en-US" dirty="0">
                <a:solidFill>
                  <a:srgbClr val="0E0E0E"/>
                </a:solidFill>
                <a:effectLst/>
                <a:latin typeface=".AppleSystemUIFont"/>
              </a:rPr>
              <a:t>在如此疯狂的环境中，我们如何继续信靠主呢？</a:t>
            </a:r>
          </a:p>
          <a:p>
            <a:r>
              <a:rPr lang="zh-CN" altLang="en-US" dirty="0">
                <a:solidFill>
                  <a:srgbClr val="0E0E0E"/>
                </a:solidFill>
                <a:effectLst/>
                <a:latin typeface=".AppleSystemUIFont"/>
              </a:rPr>
              <a:t>不断回到源头</a:t>
            </a:r>
            <a:r>
              <a:rPr lang="en-US" altLang="zh-CN" dirty="0">
                <a:solidFill>
                  <a:srgbClr val="0E0E0E"/>
                </a:solidFill>
                <a:effectLst/>
                <a:latin typeface=".AppleSystemUIFont"/>
              </a:rPr>
              <a:t>——</a:t>
            </a:r>
            <a:r>
              <a:rPr lang="zh-CN" altLang="en-US" dirty="0">
                <a:solidFill>
                  <a:srgbClr val="0E0E0E"/>
                </a:solidFill>
                <a:effectLst/>
                <a:latin typeface=".AppleSystemUIFont"/>
              </a:rPr>
              <a:t>神的话语。</a:t>
            </a:r>
          </a:p>
          <a:p>
            <a:r>
              <a:rPr lang="zh-CN" altLang="en-US" dirty="0">
                <a:solidFill>
                  <a:srgbClr val="0E0E0E"/>
                </a:solidFill>
                <a:effectLst/>
                <a:latin typeface=".AppleSystemUIFont"/>
              </a:rPr>
              <a:t>你今年每天读圣经的目标进展如何？</a:t>
            </a:r>
          </a:p>
          <a:p>
            <a:endParaRPr lang="en-US" dirty="0"/>
          </a:p>
        </p:txBody>
      </p:sp>
    </p:spTree>
    <p:extLst>
      <p:ext uri="{BB962C8B-B14F-4D97-AF65-F5344CB8AC3E}">
        <p14:creationId xmlns:p14="http://schemas.microsoft.com/office/powerpoint/2010/main" val="707454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7753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一些自我肯定的说法包括“我爱自己”。此外，我相信自己。</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13533776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主帮助我们不灰心丧志，使我们得以成长。</a:t>
            </a:r>
          </a:p>
          <a:p>
            <a:endParaRPr lang="en-US" dirty="0"/>
          </a:p>
        </p:txBody>
      </p:sp>
    </p:spTree>
    <p:extLst>
      <p:ext uri="{BB962C8B-B14F-4D97-AF65-F5344CB8AC3E}">
        <p14:creationId xmlns:p14="http://schemas.microsoft.com/office/powerpoint/2010/main" val="29299971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神学很重要！主纠正我们的误解，为我们奠定坚实的基础。</a:t>
            </a:r>
          </a:p>
          <a:p>
            <a:endParaRPr lang="en-US" dirty="0"/>
          </a:p>
        </p:txBody>
      </p:sp>
    </p:spTree>
    <p:extLst>
      <p:ext uri="{BB962C8B-B14F-4D97-AF65-F5344CB8AC3E}">
        <p14:creationId xmlns:p14="http://schemas.microsoft.com/office/powerpoint/2010/main" val="34034263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r>
              <a:rPr lang="zh-CN" altLang="en-US" dirty="0">
                <a:solidFill>
                  <a:srgbClr val="0E0E0E"/>
                </a:solidFill>
                <a:effectLst/>
                <a:latin typeface=".AppleSystemUIFont"/>
              </a:rPr>
              <a:t>换句话说，祂对我们的事工是完整的、无缺的。</a:t>
            </a:r>
          </a:p>
          <a:p>
            <a:r>
              <a:rPr lang="en-US" altLang="zh-CN" dirty="0">
                <a:solidFill>
                  <a:srgbClr val="0E0E0E"/>
                </a:solidFill>
                <a:effectLst/>
                <a:latin typeface=".AppleSystemUIFont"/>
              </a:rPr>
              <a:t>• </a:t>
            </a:r>
            <a:r>
              <a:rPr lang="zh-CN" altLang="en-US" dirty="0">
                <a:solidFill>
                  <a:srgbClr val="0E0E0E"/>
                </a:solidFill>
                <a:effectLst/>
                <a:latin typeface=".AppleSystemUIFont"/>
              </a:rPr>
              <a:t>祂触动我们的</a:t>
            </a:r>
            <a:r>
              <a:rPr lang="zh-CN" altLang="en-US" b="1" dirty="0">
                <a:solidFill>
                  <a:srgbClr val="0E0E0E"/>
                </a:solidFill>
                <a:effectLst/>
                <a:latin typeface=".AppleSystemUIFont"/>
              </a:rPr>
              <a:t>心</a:t>
            </a:r>
            <a:r>
              <a:rPr lang="zh-CN" altLang="en-US" dirty="0">
                <a:solidFill>
                  <a:srgbClr val="0E0E0E"/>
                </a:solidFill>
                <a:effectLst/>
                <a:latin typeface=".AppleSystemUIFont"/>
              </a:rPr>
              <a:t>（情感上），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祂启迪我们的</a:t>
            </a:r>
            <a:r>
              <a:rPr lang="zh-CN" altLang="en-US" b="1" dirty="0">
                <a:solidFill>
                  <a:srgbClr val="0E0E0E"/>
                </a:solidFill>
                <a:effectLst/>
                <a:latin typeface=".AppleSystemUIFont"/>
              </a:rPr>
              <a:t>思维</a:t>
            </a:r>
            <a:r>
              <a:rPr lang="zh-CN" altLang="en-US" dirty="0">
                <a:solidFill>
                  <a:srgbClr val="0E0E0E"/>
                </a:solidFill>
                <a:effectLst/>
                <a:latin typeface=".AppleSystemUIFont"/>
              </a:rPr>
              <a:t>（神学上），</a:t>
            </a:r>
          </a:p>
          <a:p>
            <a:r>
              <a:rPr lang="en-US" altLang="zh-CN" dirty="0">
                <a:solidFill>
                  <a:srgbClr val="0E0E0E"/>
                </a:solidFill>
                <a:effectLst/>
                <a:latin typeface=".AppleSystemUIFont"/>
              </a:rPr>
              <a:t>• </a:t>
            </a:r>
            <a:r>
              <a:rPr lang="zh-CN" altLang="en-US" dirty="0">
                <a:solidFill>
                  <a:srgbClr val="0E0E0E"/>
                </a:solidFill>
                <a:effectLst/>
                <a:latin typeface=".AppleSystemUIFont"/>
              </a:rPr>
              <a:t>祂引导我们的</a:t>
            </a:r>
            <a:r>
              <a:rPr lang="zh-CN" altLang="en-US" b="1" dirty="0">
                <a:solidFill>
                  <a:srgbClr val="0E0E0E"/>
                </a:solidFill>
                <a:effectLst/>
                <a:latin typeface=".AppleSystemUIFont"/>
              </a:rPr>
              <a:t>手</a:t>
            </a:r>
            <a:r>
              <a:rPr lang="zh-CN" altLang="en-US" dirty="0">
                <a:solidFill>
                  <a:srgbClr val="0E0E0E"/>
                </a:solidFill>
                <a:effectLst/>
                <a:latin typeface=".AppleSystemUIFont"/>
              </a:rPr>
              <a:t>（实践上）。</a:t>
            </a:r>
          </a:p>
          <a:p>
            <a:pPr lvl="0"/>
            <a:endParaRPr lang="en-US" dirty="0">
              <a:cs typeface="ＭＳ Ｐゴシック" charset="0"/>
            </a:endParaRPr>
          </a:p>
        </p:txBody>
      </p:sp>
    </p:spTree>
    <p:extLst>
      <p:ext uri="{BB962C8B-B14F-4D97-AF65-F5344CB8AC3E}">
        <p14:creationId xmlns:p14="http://schemas.microsoft.com/office/powerpoint/2010/main" val="834735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a:p>
            <a:endParaRPr lang="en-SG" dirty="0">
              <a:effectLst/>
            </a:endParaRPr>
          </a:p>
          <a:p>
            <a:r>
              <a:rPr lang="zh-CN" altLang="en-US" dirty="0">
                <a:solidFill>
                  <a:srgbClr val="0E0E0E"/>
                </a:solidFill>
                <a:effectLst/>
                <a:latin typeface=".AppleSystemUIFont"/>
              </a:rPr>
              <a:t>主帮助我们彼此担当责任，使我们变得可靠。</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我们不再过一种无纪律的生活，</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我们每个人都需要展现出自律，学习某些技能，比如弹奏乐器，</a:t>
            </a:r>
          </a:p>
          <a:p>
            <a:r>
              <a:rPr lang="en-US" altLang="zh-CN" dirty="0">
                <a:solidFill>
                  <a:srgbClr val="0E0E0E"/>
                </a:solidFill>
                <a:effectLst/>
                <a:latin typeface=".AppleSystemUIFont"/>
              </a:rPr>
              <a:t>• </a:t>
            </a:r>
            <a:r>
              <a:rPr lang="zh-CN" altLang="en-US" dirty="0">
                <a:solidFill>
                  <a:srgbClr val="0E0E0E"/>
                </a:solidFill>
                <a:effectLst/>
                <a:latin typeface=".AppleSystemUIFont"/>
              </a:rPr>
              <a:t>同样，我们也需要这种自律来认识神的话语，</a:t>
            </a:r>
          </a:p>
          <a:p>
            <a:r>
              <a:rPr lang="en-US" altLang="zh-CN" dirty="0">
                <a:solidFill>
                  <a:srgbClr val="0E0E0E"/>
                </a:solidFill>
                <a:effectLst/>
                <a:latin typeface=".AppleSystemUIFont"/>
              </a:rPr>
              <a:t>• </a:t>
            </a:r>
            <a:r>
              <a:rPr lang="zh-CN" altLang="en-US" dirty="0">
                <a:solidFill>
                  <a:srgbClr val="0E0E0E"/>
                </a:solidFill>
                <a:effectLst/>
                <a:latin typeface=".AppleSystemUIFont"/>
              </a:rPr>
              <a:t>并且成为祂教会中一个重要的部分。</a:t>
            </a:r>
          </a:p>
          <a:p>
            <a:endParaRPr lang="en-SG" dirty="0">
              <a:effectLst/>
            </a:endParaRPr>
          </a:p>
        </p:txBody>
      </p:sp>
    </p:spTree>
    <p:extLst>
      <p:ext uri="{BB962C8B-B14F-4D97-AF65-F5344CB8AC3E}">
        <p14:creationId xmlns:p14="http://schemas.microsoft.com/office/powerpoint/2010/main" val="40256394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32744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343697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642228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7408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90139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9797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57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3396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882501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16379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22369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743878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583875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13191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53018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22567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9774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63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965576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768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579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031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663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1454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9447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4409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521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457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297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846444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3674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3725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18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89324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935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207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2559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744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111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52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589532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40441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67902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7835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482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0239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0204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2507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219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7037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384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1327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8825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3930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087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965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3976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616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3007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844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2237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724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43787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087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743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527496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5671058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5046113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3549523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991137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4464108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2898178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851633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60188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695766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034728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882485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78595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54565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55482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4436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611544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43295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1711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12269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84678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1182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456656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87009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91097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7339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9387090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65602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15733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477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82341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223446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036788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715941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648347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93993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788218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10886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066148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36849427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515577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46818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22119834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12022420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3601477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4657144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9302965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36191629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1905221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4677705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1176763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235884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8879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90159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37933663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58815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845630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574598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028061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643546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828749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083183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751580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88378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34221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817288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89325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852824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056537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23192642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725451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7075632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5578653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7493828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388822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885355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183012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15898451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8612215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1435409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5685144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1470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530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5631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6499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07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896772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57282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93952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4742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2411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05524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41554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8566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88131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2106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638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845005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3760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5214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4845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48496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8347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7567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2765610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8963336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9469211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32579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941187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17878104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3652244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4155116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36185344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4637565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38330979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28001773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653142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72324580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2891441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9346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8785010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9290454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981568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92328702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02753533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4483410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98488115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3183211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pPr/>
              <a:t>‹#›</a:t>
            </a:fld>
            <a:endParaRPr lang="en-GB" altLang="en-US"/>
          </a:p>
        </p:txBody>
      </p:sp>
    </p:spTree>
    <p:extLst>
      <p:ext uri="{BB962C8B-B14F-4D97-AF65-F5344CB8AC3E}">
        <p14:creationId xmlns:p14="http://schemas.microsoft.com/office/powerpoint/2010/main" val="8924963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pPr/>
              <a:t>‹#›</a:t>
            </a:fld>
            <a:endParaRPr lang="en-GB" altLang="en-US"/>
          </a:p>
        </p:txBody>
      </p:sp>
    </p:spTree>
    <p:extLst>
      <p:ext uri="{BB962C8B-B14F-4D97-AF65-F5344CB8AC3E}">
        <p14:creationId xmlns:p14="http://schemas.microsoft.com/office/powerpoint/2010/main" val="2642227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85011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pPr/>
              <a:t>‹#›</a:t>
            </a:fld>
            <a:endParaRPr lang="en-GB" altLang="en-US"/>
          </a:p>
        </p:txBody>
      </p:sp>
    </p:spTree>
    <p:extLst>
      <p:ext uri="{BB962C8B-B14F-4D97-AF65-F5344CB8AC3E}">
        <p14:creationId xmlns:p14="http://schemas.microsoft.com/office/powerpoint/2010/main" val="40781390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pPr/>
              <a:t>‹#›</a:t>
            </a:fld>
            <a:endParaRPr lang="en-GB" altLang="en-US"/>
          </a:p>
        </p:txBody>
      </p:sp>
    </p:spTree>
    <p:extLst>
      <p:ext uri="{BB962C8B-B14F-4D97-AF65-F5344CB8AC3E}">
        <p14:creationId xmlns:p14="http://schemas.microsoft.com/office/powerpoint/2010/main" val="33879395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pPr/>
              <a:t>2025/1/31</a:t>
            </a:fld>
            <a:endParaRPr lang="en-GB"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pPr/>
              <a:t>‹#›</a:t>
            </a:fld>
            <a:endParaRPr lang="en-GB" altLang="en-US"/>
          </a:p>
        </p:txBody>
      </p:sp>
    </p:spTree>
    <p:extLst>
      <p:ext uri="{BB962C8B-B14F-4D97-AF65-F5344CB8AC3E}">
        <p14:creationId xmlns:p14="http://schemas.microsoft.com/office/powerpoint/2010/main" val="41028355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pPr/>
              <a:t>2025/1/31</a:t>
            </a:fld>
            <a:endParaRPr lang="en-GB"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pPr/>
              <a:t>‹#›</a:t>
            </a:fld>
            <a:endParaRPr lang="en-GB" altLang="en-US"/>
          </a:p>
        </p:txBody>
      </p:sp>
    </p:spTree>
    <p:extLst>
      <p:ext uri="{BB962C8B-B14F-4D97-AF65-F5344CB8AC3E}">
        <p14:creationId xmlns:p14="http://schemas.microsoft.com/office/powerpoint/2010/main" val="42400624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pPr/>
              <a:t>2025/1/31</a:t>
            </a:fld>
            <a:endParaRPr lang="en-GB"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pPr/>
              <a:t>‹#›</a:t>
            </a:fld>
            <a:endParaRPr lang="en-GB" altLang="en-US"/>
          </a:p>
        </p:txBody>
      </p:sp>
    </p:spTree>
    <p:extLst>
      <p:ext uri="{BB962C8B-B14F-4D97-AF65-F5344CB8AC3E}">
        <p14:creationId xmlns:p14="http://schemas.microsoft.com/office/powerpoint/2010/main" val="888468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pPr/>
              <a:t>‹#›</a:t>
            </a:fld>
            <a:endParaRPr lang="en-GB" altLang="en-US"/>
          </a:p>
        </p:txBody>
      </p:sp>
    </p:spTree>
    <p:extLst>
      <p:ext uri="{BB962C8B-B14F-4D97-AF65-F5344CB8AC3E}">
        <p14:creationId xmlns:p14="http://schemas.microsoft.com/office/powerpoint/2010/main" val="42076992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pPr/>
              <a:t>2025/1/31</a:t>
            </a:fld>
            <a:endParaRPr lang="en-GB"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pPr/>
              <a:t>‹#›</a:t>
            </a:fld>
            <a:endParaRPr lang="en-GB" altLang="en-US"/>
          </a:p>
        </p:txBody>
      </p:sp>
    </p:spTree>
    <p:extLst>
      <p:ext uri="{BB962C8B-B14F-4D97-AF65-F5344CB8AC3E}">
        <p14:creationId xmlns:p14="http://schemas.microsoft.com/office/powerpoint/2010/main" val="39138564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pPr/>
              <a:t>‹#›</a:t>
            </a:fld>
            <a:endParaRPr lang="en-GB" altLang="en-US"/>
          </a:p>
        </p:txBody>
      </p:sp>
    </p:spTree>
    <p:extLst>
      <p:ext uri="{BB962C8B-B14F-4D97-AF65-F5344CB8AC3E}">
        <p14:creationId xmlns:p14="http://schemas.microsoft.com/office/powerpoint/2010/main" val="19512014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pPr/>
              <a:t>2025/1/31</a:t>
            </a:fld>
            <a:endParaRPr lang="en-GB"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pPr/>
              <a:t>‹#›</a:t>
            </a:fld>
            <a:endParaRPr lang="en-GB" altLang="en-US"/>
          </a:p>
        </p:txBody>
      </p:sp>
    </p:spTree>
    <p:extLst>
      <p:ext uri="{BB962C8B-B14F-4D97-AF65-F5344CB8AC3E}">
        <p14:creationId xmlns:p14="http://schemas.microsoft.com/office/powerpoint/2010/main" val="1190274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0068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68300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410416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693745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3509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01152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44238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06437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57113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20780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235486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38321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9048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280716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40773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2229400175"/>
      </p:ext>
    </p:extLst>
  </p:cSld>
  <p:clrMapOvr>
    <a:masterClrMapping/>
  </p:clrMapOvr>
  <p:transition spd="slow">
    <p:dissolv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856508682"/>
      </p:ext>
    </p:extLst>
  </p:cSld>
  <p:clrMapOvr>
    <a:masterClrMapping/>
  </p:clrMapOvr>
  <p:transition spd="slow">
    <p:dissolv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28473743"/>
      </p:ext>
    </p:extLst>
  </p:cSld>
  <p:clrMapOvr>
    <a:masterClrMapping/>
  </p:clrMapOvr>
  <p:transition spd="slow">
    <p:dissolv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3715180733"/>
      </p:ext>
    </p:extLst>
  </p:cSld>
  <p:clrMapOvr>
    <a:masterClrMapping/>
  </p:clrMapOvr>
  <p:transition spd="slow">
    <p:dissolv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3750939433"/>
      </p:ext>
    </p:extLst>
  </p:cSld>
  <p:clrMapOvr>
    <a:masterClrMapping/>
  </p:clrMapOvr>
  <p:transition spd="slow">
    <p:dissolv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2821800413"/>
      </p:ext>
    </p:extLst>
  </p:cSld>
  <p:clrMapOvr>
    <a:masterClrMapping/>
  </p:clrMapOvr>
  <p:transition spd="slow">
    <p:dissolv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2020093252"/>
      </p:ext>
    </p:extLst>
  </p:cSld>
  <p:clrMapOvr>
    <a:masterClrMapping/>
  </p:clrMapOvr>
  <p:transition spd="slow">
    <p:dissolv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2383325893"/>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11338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4516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009603230"/>
      </p:ext>
    </p:extLst>
  </p:cSld>
  <p:clrMapOvr>
    <a:masterClrMapping/>
  </p:clrMapOvr>
  <p:transition spd="slow">
    <p:dissolv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53419938"/>
      </p:ext>
    </p:extLst>
  </p:cSld>
  <p:clrMapOvr>
    <a:masterClrMapping/>
  </p:clrMapOvr>
  <p:transition spd="slow">
    <p:dissolv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1280892806"/>
      </p:ext>
    </p:extLst>
  </p:cSld>
  <p:clrMapOvr>
    <a:masterClrMapping/>
  </p:clrMapOvr>
  <p:transition spd="slow">
    <p:dissolv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6776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6453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273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0972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8578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4071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61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4696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7350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6867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6160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fld id="{D280329E-5DEF-8F48-8831-956295915A2D}" type="slidenum">
              <a:rPr lang="en-GB"/>
              <a:pPr/>
              <a:t>‹#›</a:t>
            </a:fld>
            <a:endParaRPr lang="en-GB"/>
          </a:p>
        </p:txBody>
      </p:sp>
    </p:spTree>
    <p:extLst>
      <p:ext uri="{BB962C8B-B14F-4D97-AF65-F5344CB8AC3E}">
        <p14:creationId xmlns:p14="http://schemas.microsoft.com/office/powerpoint/2010/main" val="34650305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47659221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3696647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4026229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5503663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59663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1602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265469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7459443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2156892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48785942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145678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5576525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8065917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692516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125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4664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00166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79886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870128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29839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7931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598051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80435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043885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403289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2638870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3751014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028367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716906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92246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30875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7310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005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035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772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8147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6453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5563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718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4065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38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1542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869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463156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4154212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6023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03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625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528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051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97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21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3318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330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1130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7495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106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012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60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329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6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916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42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17705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738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960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504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51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796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1104324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1247535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523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66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45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3055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258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034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4345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320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522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35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339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42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778407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5702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emf"/><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3.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4.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6.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7.jpe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5.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theme" Target="../theme/theme16.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6.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theme" Target="../theme/theme22.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image" Target="../media/image7.jpeg"/><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29.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89F04783-8C4A-8C46-A3FC-3B8E1E75C637}" type="slidenum">
              <a:rPr lang="en-US">
                <a:solidFill>
                  <a:srgbClr val="EAEAEA"/>
                </a:solidFill>
                <a:latin typeface="Times New Roman" charset="0"/>
                <a:ea typeface="ＭＳ Ｐゴシック" charset="0"/>
                <a:cs typeface="ＭＳ Ｐゴシック" charset="0"/>
              </a:rPr>
              <a:pPr>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6249607"/>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C21ECC27-AFAC-3C4C-9F16-F4D64CB78B25}" type="slidenum">
              <a:rPr lang="en-US">
                <a:solidFill>
                  <a:srgbClr val="000000"/>
                </a:solidFill>
                <a:ea typeface="ＭＳ Ｐゴシック" charset="0"/>
                <a:cs typeface="ＭＳ Ｐゴシック" charset="0"/>
              </a:rPr>
              <a:pPr eaLnBrk="0" hangingPunct="0">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079741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Comic Sans MS" charset="0"/>
                <a:ea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solidFill>
                <a:srgbClr val="FFFFFF"/>
              </a:solidFill>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0C4CC6B1-36CB-E24C-9DB5-A54F77733971}" type="slidenum">
              <a:rPr lang="en-US" altLang="ja-JP">
                <a:solidFill>
                  <a:srgbClr val="FFFFFF"/>
                </a:solidFill>
              </a:rPr>
              <a:pPr>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732638"/>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eaLnBrk="0" hangingPunct="0">
              <a:defRPr/>
            </a:pPr>
            <a:endParaRPr lang="en-US">
              <a:solidFill>
                <a:srgbClr val="000000"/>
              </a:solidFill>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eaLnBrk="0" hangingPunct="0">
              <a:defRPr/>
            </a:pPr>
            <a:fld id="{1D9F90BE-24ED-2D4F-8ACE-35DF6BCFD5E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1472938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B497C377-43C6-C044-8BA3-05BE9DA3336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10575021"/>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82377558"/>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04BAD39F-A9D3-9746-8A95-E7E5C393C840}"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48256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758778369"/>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eaLnBrk="0" hangingPunct="0"/>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eaLnBrk="0" hangingPunct="0"/>
            <a:fld id="{D4F5E788-C1A5-4026-BB5E-DACD1872547B}" type="slidenum">
              <a:rPr lang="en-US" altLang="zh-CN">
                <a:solidFill>
                  <a:srgbClr val="000000"/>
                </a:solidFill>
              </a:rPr>
              <a:pPr eaLnBrk="0" hangingPunct="0"/>
              <a:t>‹#›</a:t>
            </a:fld>
            <a:endParaRPr lang="en-US" altLang="zh-CN">
              <a:solidFill>
                <a:srgbClr val="000000"/>
              </a:solidFill>
            </a:endParaRPr>
          </a:p>
        </p:txBody>
      </p:sp>
    </p:spTree>
    <p:extLst>
      <p:ext uri="{BB962C8B-B14F-4D97-AF65-F5344CB8AC3E}">
        <p14:creationId xmlns:p14="http://schemas.microsoft.com/office/powerpoint/2010/main" val="248714688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zh-CN">
                  <a:solidFill>
                    <a:srgbClr val="FFFFFF"/>
                  </a:solidFill>
                  <a:latin typeface="Times New Roman" pitchFamily="18" charset="0"/>
                  <a:ea typeface="ＭＳ Ｐゴシック" pitchFamily="34" charset="-128"/>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94E04438-0F72-0543-94B0-5FEC58D62DE0}" type="slidenum">
              <a:rPr lang="en-US" altLang="zh-CN">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2979711780"/>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B8EAF501-EC29-904D-9FC2-9E1D11784FF5}"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438723661"/>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573568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111823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668097635"/>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26957005"/>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54580030"/>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00CC0019-6A88-B74B-BA64-757D8614B7E0}" type="slidenum">
              <a:rPr lang="en-US">
                <a:latin typeface="Times New Roman" charset="0"/>
                <a:ea typeface="ＭＳ Ｐゴシック" charset="0"/>
                <a:cs typeface="ＭＳ Ｐゴシック" charset="0"/>
              </a:rPr>
              <a:pPr eaLnBrk="0" hangingPunct="0">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873968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2301387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pPr/>
              <a:t>2025/1/31</a:t>
            </a:fld>
            <a:endParaRPr lang="en-GB" alt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pPr/>
              <a:t>‹#›</a:t>
            </a:fld>
            <a:endParaRPr lang="en-GB" altLang="en-US"/>
          </a:p>
        </p:txBody>
      </p:sp>
    </p:spTree>
    <p:extLst>
      <p:ext uri="{BB962C8B-B14F-4D97-AF65-F5344CB8AC3E}">
        <p14:creationId xmlns:p14="http://schemas.microsoft.com/office/powerpoint/2010/main" val="954021405"/>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953619811"/>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6970030"/>
      </p:ext>
    </p:extLst>
  </p:cSld>
  <p:clrMap bg1="dk2" tx1="lt1" bg2="dk1" tx2="lt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566490"/>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9C7E0900-7EC4-5E44-8B2A-030586DC3E7A}"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87709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434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42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5476" name="Text Box 3"/>
          <p:cNvSpPr txBox="1">
            <a:spLocks noChangeArrowheads="1"/>
          </p:cNvSpPr>
          <p:nvPr/>
        </p:nvSpPr>
        <p:spPr bwMode="auto">
          <a:xfrm>
            <a:off x="685800" y="6248400"/>
            <a:ext cx="19050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05477"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eaLnBrk="1" hangingPunct="1"/>
            <a:fld id="{19E01F60-2540-E34C-AFFC-EEDF521F5B0B}" type="slidenum">
              <a:rPr lang="en-GB" smtClean="0"/>
              <a:pPr eaLnBrk="1" hangingPunct="1"/>
              <a:t>‹#›</a:t>
            </a:fld>
            <a:endParaRPr lang="en-GB"/>
          </a:p>
        </p:txBody>
      </p:sp>
    </p:spTree>
    <p:extLst>
      <p:ext uri="{BB962C8B-B14F-4D97-AF65-F5344CB8AC3E}">
        <p14:creationId xmlns:p14="http://schemas.microsoft.com/office/powerpoint/2010/main" val="3232706304"/>
      </p:ext>
    </p:extLst>
  </p:cSld>
  <p:clrMap bg1="lt1" tx1="dk1" bg2="lt2" tx2="dk2" accent1="accent1" accent2="accent2" accent3="accent3" accent4="accent4" accent5="accent5" accent6="accent6" hlink="hlink" folHlink="folHlink"/>
  <p:sldLayoutIdLst>
    <p:sldLayoutId id="214748455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546607548"/>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0852980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28006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latin typeface="Times New Roman" charset="0"/>
                <a:ea typeface="ＭＳ Ｐゴシック" charset="0"/>
              </a:rPr>
              <a:pPr>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305603003"/>
      </p:ext>
    </p:extLst>
  </p:cSld>
  <p:clrMap bg1="lt1" tx1="dk1" bg2="lt2" tx2="dk2" accent1="accent1" accent2="accent2" accent3="accent3" accent4="accent4" accent5="accent5" accent6="accent6" hlink="hlink" folHlink="folHlink"/>
  <p:sldLayoutIdLst>
    <p:sldLayoutId id="2147483847" r:id="rId1"/>
    <p:sldLayoutId id="214748384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777659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72663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F6E4BD1-0064-1547-B04E-F0DFD2CACD32}"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1821444"/>
      </p:ext>
    </p:extLst>
  </p:cSld>
  <p:clrMap bg1="lt1" tx1="dk1" bg2="lt2" tx2="dk2" accent1="accent1" accent2="accent2" accent3="accent3" accent4="accent4" accent5="accent5" accent6="accent6" hlink="hlink" folHlink="folHlink"/>
  <p:sldLayoutIdLst>
    <p:sldLayoutId id="2147483874" r:id="rId1"/>
    <p:sldLayoutId id="2147483875"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0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1.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20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01.xml"/><Relationship Id="rId1" Type="http://schemas.openxmlformats.org/officeDocument/2006/relationships/themeOverride" Target="../theme/themeOverride13.xml"/><Relationship Id="rId4" Type="http://schemas.openxmlformats.org/officeDocument/2006/relationships/image" Target="../media/image28.jpeg"/></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01.xml"/><Relationship Id="rId1" Type="http://schemas.openxmlformats.org/officeDocument/2006/relationships/themeOverride" Target="../theme/themeOverride14.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image" Target="../media/image10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0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01.xml"/><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0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0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01.xml"/></Relationships>
</file>

<file path=ppt/slides/_rels/slide11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0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01.xml"/></Relationships>
</file>

<file path=ppt/slides/_rels/slide1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201.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01.xml"/><Relationship Id="rId1" Type="http://schemas.openxmlformats.org/officeDocument/2006/relationships/themeOverride" Target="../theme/themeOverride15.xml"/><Relationship Id="rId4" Type="http://schemas.openxmlformats.org/officeDocument/2006/relationships/image" Target="../media/image28.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01.xml"/><Relationship Id="rId1" Type="http://schemas.openxmlformats.org/officeDocument/2006/relationships/themeOverride" Target="../theme/themeOverride16.xml"/><Relationship Id="rId6" Type="http://schemas.openxmlformats.org/officeDocument/2006/relationships/image" Target="../media/image49.png"/><Relationship Id="rId5" Type="http://schemas.openxmlformats.org/officeDocument/2006/relationships/image" Target="../media/image100.pn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01.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4.xml"/><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jpeg"/></Relationships>
</file>

<file path=ppt/slides/_rels/slide1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5.xml"/><Relationship Id="rId1" Type="http://schemas.openxmlformats.org/officeDocument/2006/relationships/slideLayout" Target="../slideLayouts/slideLayout36.xml"/><Relationship Id="rId4" Type="http://schemas.openxmlformats.org/officeDocument/2006/relationships/image" Target="../media/image102.png"/></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36.xml"/><Relationship Id="rId4" Type="http://schemas.openxmlformats.org/officeDocument/2006/relationships/image" Target="../media/image100.png"/></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20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20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201.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20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2.xml"/><Relationship Id="rId1" Type="http://schemas.openxmlformats.org/officeDocument/2006/relationships/slideLayout" Target="../slideLayouts/slideLayout314.xml"/><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0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0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0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1.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7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49.xml"/><Relationship Id="rId1" Type="http://schemas.openxmlformats.org/officeDocument/2006/relationships/slideLayout" Target="../slideLayouts/slideLayout27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0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0.xml"/><Relationship Id="rId1" Type="http://schemas.openxmlformats.org/officeDocument/2006/relationships/themeOverride" Target="../theme/themeOverride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6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6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6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7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7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7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7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79.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0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7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7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7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4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0.xml"/><Relationship Id="rId1" Type="http://schemas.openxmlformats.org/officeDocument/2006/relationships/themeOverride" Target="../theme/themeOverride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1.xml"/><Relationship Id="rId1" Type="http://schemas.openxmlformats.org/officeDocument/2006/relationships/themeOverride" Target="../theme/themeOverride4.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1.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1.xml"/><Relationship Id="rId1" Type="http://schemas.openxmlformats.org/officeDocument/2006/relationships/themeOverride" Target="../theme/themeOverride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0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0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0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0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0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1.xml"/><Relationship Id="rId1" Type="http://schemas.openxmlformats.org/officeDocument/2006/relationships/themeOverride" Target="../theme/themeOverride7.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74.gif"/><Relationship Id="rId2" Type="http://schemas.openxmlformats.org/officeDocument/2006/relationships/slideLayout" Target="../slideLayouts/slideLayout201.xml"/><Relationship Id="rId1" Type="http://schemas.openxmlformats.org/officeDocument/2006/relationships/themeOverride" Target="../theme/themeOverride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1.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01.xml"/><Relationship Id="rId1" Type="http://schemas.openxmlformats.org/officeDocument/2006/relationships/themeOverride" Target="../theme/themeOverride9.xml"/><Relationship Id="rId4" Type="http://schemas.openxmlformats.org/officeDocument/2006/relationships/image" Target="../media/image28.jpe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hemeOverride" Target="../theme/themeOverride1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01.xml"/><Relationship Id="rId1" Type="http://schemas.openxmlformats.org/officeDocument/2006/relationships/themeOverride" Target="../theme/themeOverride11.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0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13.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9.xml"/><Relationship Id="rId1" Type="http://schemas.openxmlformats.org/officeDocument/2006/relationships/themeOverride" Target="../theme/themeOverride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85.xml"/><Relationship Id="rId5" Type="http://schemas.openxmlformats.org/officeDocument/2006/relationships/image" Target="../media/image85.jpeg"/><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193.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01.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93.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178.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178.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178.xml"/><Relationship Id="rId4" Type="http://schemas.openxmlformats.org/officeDocument/2006/relationships/image" Target="../media/image92.jpeg"/></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1.xml"/><Relationship Id="rId4" Type="http://schemas.openxmlformats.org/officeDocument/2006/relationships/image" Target="../media/image97.jpeg"/></Relationships>
</file>

<file path=ppt/slides/_rels/slide9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8.xml"/><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lgn="ctr">
              <a:defRPr/>
            </a:pPr>
            <a:r>
              <a:rPr lang="zh-CN" altLang="en-US" sz="8800" dirty="0">
                <a:solidFill>
                  <a:schemeClr val="bg1"/>
                </a:solidFill>
                <a:effectLst>
                  <a:glow rad="127000">
                    <a:schemeClr val="tx1"/>
                  </a:glow>
                </a:effectLst>
                <a:latin typeface="Arial" charset="0"/>
                <a:ea typeface="ＭＳ Ｐゴシック" charset="0"/>
                <a:cs typeface="ＭＳ Ｐゴシック" charset="0"/>
              </a:rPr>
              <a:t>得到</a:t>
            </a:r>
            <a:r>
              <a:rPr lang="zh-CN" altLang="en-US" sz="8800" b="1" dirty="0">
                <a:solidFill>
                  <a:schemeClr val="bg1"/>
                </a:solidFill>
                <a:effectLst>
                  <a:glow rad="127000">
                    <a:schemeClr val="tx1"/>
                  </a:glow>
                </a:effectLst>
                <a:latin typeface="Arial" charset="0"/>
                <a:ea typeface="ＭＳ Ｐゴシック" charset="0"/>
                <a:cs typeface="ＭＳ Ｐゴシック" charset="0"/>
              </a:rPr>
              <a:t>肯定</a:t>
            </a:r>
            <a:endParaRPr lang="en-US" sz="88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190222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27178BD-FF59-72D7-F1B6-7207E4631919}"/>
              </a:ext>
            </a:extLst>
          </p:cNvPr>
          <p:cNvSpPr txBox="1"/>
          <p:nvPr/>
        </p:nvSpPr>
        <p:spPr>
          <a:xfrm>
            <a:off x="0" y="1067253"/>
            <a:ext cx="4064000" cy="3046988"/>
          </a:xfrm>
          <a:prstGeom prst="rect">
            <a:avLst/>
          </a:prstGeom>
          <a:solidFill>
            <a:schemeClr val="bg1">
              <a:lumMod val="85000"/>
            </a:schemeClr>
          </a:solidFill>
        </p:spPr>
        <p:txBody>
          <a:bodyPr wrap="square" rtlCol="0">
            <a:spAutoFit/>
          </a:bodyPr>
          <a:lstStyle/>
          <a:p>
            <a:pPr algn="ctr"/>
            <a:r>
              <a:rPr lang="zh-CN" altLang="en-US" sz="9600" dirty="0"/>
              <a:t>我足</a:t>
            </a:r>
            <a:endParaRPr lang="en-US" altLang="zh-CN" sz="9600" dirty="0"/>
          </a:p>
          <a:p>
            <a:pPr algn="ctr"/>
            <a:r>
              <a:rPr lang="zh-CN" altLang="en-US" sz="9600" dirty="0"/>
              <a:t>够好</a:t>
            </a:r>
            <a:endParaRPr kumimoji="1" lang="zh-CN" altLang="en-US" sz="9600" dirty="0"/>
          </a:p>
        </p:txBody>
      </p:sp>
      <p:sp>
        <p:nvSpPr>
          <p:cNvPr id="3" name="文本框 2">
            <a:extLst>
              <a:ext uri="{FF2B5EF4-FFF2-40B4-BE49-F238E27FC236}">
                <a16:creationId xmlns:a16="http://schemas.microsoft.com/office/drawing/2014/main" id="{3B61E55D-46E1-518C-E43F-7FCC27746E58}"/>
              </a:ext>
            </a:extLst>
          </p:cNvPr>
          <p:cNvSpPr txBox="1"/>
          <p:nvPr/>
        </p:nvSpPr>
        <p:spPr>
          <a:xfrm>
            <a:off x="6660232" y="4069867"/>
            <a:ext cx="2339102" cy="830997"/>
          </a:xfrm>
          <a:prstGeom prst="rect">
            <a:avLst/>
          </a:prstGeom>
          <a:noFill/>
        </p:spPr>
        <p:txBody>
          <a:bodyPr wrap="none" rtlCol="0">
            <a:spAutoFit/>
          </a:bodyPr>
          <a:lstStyle/>
          <a:p>
            <a:r>
              <a:rPr lang="zh-CN" altLang="en-US" dirty="0"/>
              <a:t>我用积极的想法</a:t>
            </a:r>
            <a:endParaRPr lang="en-US" altLang="zh-CN" dirty="0"/>
          </a:p>
          <a:p>
            <a:r>
              <a:rPr lang="zh-CN" altLang="en-US" dirty="0"/>
              <a:t>充满我的思维</a:t>
            </a:r>
            <a:endParaRPr kumimoji="1" lang="zh-CN" altLang="en-US" dirty="0"/>
          </a:p>
        </p:txBody>
      </p:sp>
      <p:sp>
        <p:nvSpPr>
          <p:cNvPr id="4" name="文本框 3">
            <a:extLst>
              <a:ext uri="{FF2B5EF4-FFF2-40B4-BE49-F238E27FC236}">
                <a16:creationId xmlns:a16="http://schemas.microsoft.com/office/drawing/2014/main" id="{9728B4E6-EBCF-AF08-FAC2-C746AFFCCDFC}"/>
              </a:ext>
            </a:extLst>
          </p:cNvPr>
          <p:cNvSpPr txBox="1"/>
          <p:nvPr/>
        </p:nvSpPr>
        <p:spPr>
          <a:xfrm>
            <a:off x="622437" y="4677506"/>
            <a:ext cx="5413321" cy="1631216"/>
          </a:xfrm>
          <a:prstGeom prst="rect">
            <a:avLst/>
          </a:prstGeom>
          <a:solidFill>
            <a:srgbClr val="FFFFFC"/>
          </a:solidFill>
        </p:spPr>
        <p:txBody>
          <a:bodyPr wrap="square" rtlCol="0">
            <a:spAutoFit/>
          </a:bodyPr>
          <a:lstStyle/>
          <a:p>
            <a:pPr algn="ctr"/>
            <a:r>
              <a:rPr lang="zh-CN" altLang="en-US" sz="5000" dirty="0"/>
              <a:t>我不仅足够好，我甚至超越了足够好。</a:t>
            </a:r>
            <a:endParaRPr lang="en-US" altLang="zh-CN" sz="5000" dirty="0"/>
          </a:p>
        </p:txBody>
      </p:sp>
    </p:spTree>
    <p:extLst>
      <p:ext uri="{BB962C8B-B14F-4D97-AF65-F5344CB8AC3E}">
        <p14:creationId xmlns:p14="http://schemas.microsoft.com/office/powerpoint/2010/main" val="3744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在混乱中信靠主会带来稳定。</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查尔斯</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史云道（</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坚定的基督信仰</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第 </a:t>
            </a:r>
            <a:r>
              <a:rPr kumimoji="0" lang="en-US" altLang="zh-CN"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a:t>
            </a:r>
            <a:r>
              <a:rPr kumimoji="0" lang="zh-CN" alt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203610717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61891"/>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550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65292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046239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5576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539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弟兄们，我还有话说：请你们为我们祷告，好叫主的道理快快行开，得着荣耀，正如在你们中间一样，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也叫我们脱离无理之恶人的手；因为人不都是有信心。</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3:1-2 ).</a:t>
            </a:r>
          </a:p>
        </p:txBody>
      </p:sp>
    </p:spTree>
    <p:extLst>
      <p:ext uri="{BB962C8B-B14F-4D97-AF65-F5344CB8AC3E}">
        <p14:creationId xmlns:p14="http://schemas.microsoft.com/office/powerpoint/2010/main" val="24044973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3</a:t>
            </a:r>
            <a:r>
              <a:rPr lang="zh-CN" altLang="en-US" sz="3200" b="1" dirty="0">
                <a:effectLst>
                  <a:glow rad="127000">
                    <a:schemeClr val="tx1"/>
                  </a:glow>
                </a:effectLst>
                <a:latin typeface="Arial" charset="0"/>
                <a:ea typeface="ＭＳ Ｐゴシック" charset="0"/>
                <a:cs typeface="ＭＳ Ｐゴシック" charset="0"/>
              </a:rPr>
              <a:t>但主是信实的，要坚固你们，保护你们脱离那恶者。 </a:t>
            </a:r>
            <a:r>
              <a:rPr lang="en-US" altLang="zh-CN" sz="3200" b="1" dirty="0">
                <a:effectLst>
                  <a:glow rad="127000">
                    <a:schemeClr val="tx1"/>
                  </a:glow>
                </a:effectLst>
                <a:latin typeface="Arial" charset="0"/>
                <a:ea typeface="ＭＳ Ｐゴシック" charset="0"/>
                <a:cs typeface="ＭＳ Ｐゴシック" charset="0"/>
              </a:rPr>
              <a:t>4</a:t>
            </a:r>
            <a:r>
              <a:rPr lang="zh-CN" altLang="en-US" sz="3200" b="1" dirty="0">
                <a:effectLst>
                  <a:glow rad="127000">
                    <a:schemeClr val="tx1"/>
                  </a:glow>
                </a:effectLst>
                <a:latin typeface="Arial" charset="0"/>
                <a:ea typeface="ＭＳ Ｐゴシック" charset="0"/>
                <a:cs typeface="ＭＳ Ｐゴシック" charset="0"/>
              </a:rPr>
              <a:t>我们靠主深信，你们现在是遵行我们所吩咐的，后来也必要遵行。 </a:t>
            </a: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愿主引导你们的心，叫你们爱　神，并学基督的忍耐！</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3:3-5 ).</a:t>
            </a:r>
          </a:p>
        </p:txBody>
      </p:sp>
    </p:spTree>
    <p:extLst>
      <p:ext uri="{BB962C8B-B14F-4D97-AF65-F5344CB8AC3E}">
        <p14:creationId xmlns:p14="http://schemas.microsoft.com/office/powerpoint/2010/main" val="137271561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弟兄们，我们奉主耶稣基督的名吩咐你们，凡有弟兄不按规矩而行，不遵守从我们所受的教训，就当远离他。 </a:t>
            </a: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你们自己原知道应当怎样效法我们。因为我们在你们中间，未尝不按规矩而行，</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3:6-7).</a:t>
            </a:r>
          </a:p>
        </p:txBody>
      </p:sp>
    </p:spTree>
    <p:extLst>
      <p:ext uri="{BB962C8B-B14F-4D97-AF65-F5344CB8AC3E}">
        <p14:creationId xmlns:p14="http://schemas.microsoft.com/office/powerpoint/2010/main" val="40907071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自我肯定是否足够？</a:t>
            </a:r>
            <a:endParaRPr lang="en-US" sz="4800" b="1"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414842">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今天最棒的人是谁</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anose="020B0604020202020204" pitchFamily="34" charset="0"/>
                <a:ea typeface="MS PGothic" pitchFamily="34" charset="-128"/>
                <a:cs typeface="Arial Black" panose="020B0604020202020204" pitchFamily="34" charset="0"/>
              </a:rPr>
              <a:t>?</a:t>
            </a:r>
          </a:p>
        </p:txBody>
      </p:sp>
      <p:sp>
        <p:nvSpPr>
          <p:cNvPr id="4" name="Rectangle 3">
            <a:extLst>
              <a:ext uri="{FF2B5EF4-FFF2-40B4-BE49-F238E27FC236}">
                <a16:creationId xmlns:a16="http://schemas.microsoft.com/office/drawing/2014/main" id="{B742C3C8-6E69-2844-80A1-970EE8E7D555}"/>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S PGothic" pitchFamily="34" charset="-128"/>
              <a:cs typeface="+mn-cs"/>
            </a:endParaRPr>
          </a:p>
        </p:txBody>
      </p:sp>
      <p:sp>
        <p:nvSpPr>
          <p:cNvPr id="6" name="TextBox 5">
            <a:extLst>
              <a:ext uri="{FF2B5EF4-FFF2-40B4-BE49-F238E27FC236}">
                <a16:creationId xmlns:a16="http://schemas.microsoft.com/office/drawing/2014/main" id="{FD760989-D38B-5245-A98D-DC4B2952F6FF}"/>
              </a:ext>
            </a:extLst>
          </p:cNvPr>
          <p:cNvSpPr txBox="1"/>
          <p:nvPr/>
        </p:nvSpPr>
        <p:spPr>
          <a:xfrm>
            <a:off x="798265" y="5265127"/>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我无条件的爱我自己。</a:t>
            </a:r>
            <a:endParaRPr kumimoji="0" lang="en-GB"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a:ea typeface="MS PGothic" pitchFamily="34" charset="-128"/>
              <a:cs typeface="+mn-cs"/>
            </a:endParaRPr>
          </a:p>
        </p:txBody>
      </p:sp>
    </p:spTree>
    <p:extLst>
      <p:ext uri="{BB962C8B-B14F-4D97-AF65-F5344CB8AC3E}">
        <p14:creationId xmlns:p14="http://schemas.microsoft.com/office/powerpoint/2010/main" val="3490754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6365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也未尝白吃人的饭，倒是辛苦劳碌，昼夜做工，免得叫你们一人受累。 </a:t>
            </a: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这并不是因我们没有权柄，乃是要给你们作榜样，叫你们效法我们。</a:t>
            </a:r>
            <a:r>
              <a:rPr lang="ru-RU"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3:8-9).</a:t>
            </a:r>
          </a:p>
        </p:txBody>
      </p:sp>
    </p:spTree>
    <p:extLst>
      <p:ext uri="{BB962C8B-B14F-4D97-AF65-F5344CB8AC3E}">
        <p14:creationId xmlns:p14="http://schemas.microsoft.com/office/powerpoint/2010/main" val="288635092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弟兄们，我们奉主耶稣基督的名吩咐你们，凡是游手好闲的弟兄，不按着你们从我们所领受的教训去行，</a:t>
            </a:r>
            <a:r>
              <a:rPr lang="zh-CN" altLang="en-US" sz="3200" b="1" dirty="0">
                <a:solidFill>
                  <a:srgbClr val="FFFF00"/>
                </a:solidFill>
                <a:effectLst>
                  <a:glow rad="266700">
                    <a:srgbClr val="000000"/>
                  </a:glow>
                </a:effectLst>
              </a:rPr>
              <a:t>就应当远离他</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(3:6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3200" b="1" dirty="0">
                <a:solidFill>
                  <a:srgbClr val="FFFFFF"/>
                </a:solidFill>
                <a:effectLst>
                  <a:glow rad="266700">
                    <a:srgbClr val="000000"/>
                  </a:glow>
                </a:effectLst>
              </a:rPr>
              <a:t>"</a:t>
            </a:r>
            <a:r>
              <a:rPr lang="zh-CN" altLang="en-US" sz="3200" b="1" dirty="0">
                <a:solidFill>
                  <a:srgbClr val="FFFFFF"/>
                </a:solidFill>
                <a:effectLst>
                  <a:glow rad="266700">
                    <a:srgbClr val="000000"/>
                  </a:glow>
                </a:effectLst>
              </a:rPr>
              <a:t>我们在你们那里的时候，曾经吩咐过你们，</a:t>
            </a:r>
            <a:r>
              <a:rPr lang="zh-CN" altLang="en-US" sz="3200" b="1" dirty="0">
                <a:solidFill>
                  <a:srgbClr val="FFFF00"/>
                </a:solidFill>
                <a:effectLst>
                  <a:glow rad="266700">
                    <a:srgbClr val="000000"/>
                  </a:glow>
                </a:effectLst>
              </a:rPr>
              <a:t>如果有人不肯作工，就不可吃饭</a:t>
            </a:r>
            <a:r>
              <a:rPr lang="zh-CN" altLang="en-US" sz="3200" b="1" dirty="0">
                <a:solidFill>
                  <a:srgbClr val="FFFFFF"/>
                </a:solidFill>
                <a:effectLst>
                  <a:glow rad="266700">
                    <a:srgbClr val="000000"/>
                  </a:glow>
                </a:effectLst>
              </a:rPr>
              <a:t>。</a:t>
            </a:r>
            <a:r>
              <a:rPr lang="en-US" sz="3200" b="1" dirty="0">
                <a:solidFill>
                  <a:srgbClr val="FFFFFF"/>
                </a:solidFill>
                <a:effectLst>
                  <a:glow rad="266700">
                    <a:srgbClr val="000000"/>
                  </a:glow>
                </a:effectLst>
              </a:rPr>
              <a:t>" (3:10 </a:t>
            </a:r>
            <a:r>
              <a:rPr lang="en-US" sz="2800" b="1" dirty="0">
                <a:solidFill>
                  <a:srgbClr val="FFFFFF"/>
                </a:solidFill>
                <a:effectLst>
                  <a:glow rad="266700">
                    <a:srgbClr val="000000"/>
                  </a:glow>
                </a:effectLst>
              </a:rPr>
              <a:t>CNVS</a:t>
            </a:r>
            <a:r>
              <a:rPr lang="en-US" sz="3200" b="1" dirty="0">
                <a:solidFill>
                  <a:srgbClr val="FFFFFF"/>
                </a:solidFill>
                <a:effectLst>
                  <a:glow rad="266700">
                    <a:srgbClr val="000000"/>
                  </a:glow>
                </a:effectLst>
              </a:rPr>
              <a:t>)</a:t>
            </a:r>
          </a:p>
        </p:txBody>
      </p:sp>
      <p:sp>
        <p:nvSpPr>
          <p:cNvPr id="8" name="Title 1"/>
          <p:cNvSpPr txBox="1">
            <a:spLocks/>
          </p:cNvSpPr>
          <p:nvPr/>
        </p:nvSpPr>
        <p:spPr bwMode="auto">
          <a:xfrm>
            <a:off x="-36512" y="-27384"/>
            <a:ext cx="8011965"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zh-CN" alt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教训游手好闲者</a:t>
            </a:r>
            <a:r>
              <a:rPr lang="en-US" b="1" kern="0" dirty="0">
                <a:solidFill>
                  <a:schemeClr val="accent3"/>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(3:6-15)</a:t>
            </a:r>
          </a:p>
        </p:txBody>
      </p:sp>
    </p:spTree>
    <p:extLst>
      <p:ext uri="{BB962C8B-B14F-4D97-AF65-F5344CB8AC3E}">
        <p14:creationId xmlns:p14="http://schemas.microsoft.com/office/powerpoint/2010/main" val="38975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11</a:t>
            </a:r>
            <a:r>
              <a:rPr lang="zh-CN" altLang="en-US" sz="3200" b="1" dirty="0">
                <a:effectLst>
                  <a:glow rad="127000">
                    <a:schemeClr val="tx1"/>
                  </a:glow>
                </a:effectLst>
                <a:latin typeface="Arial" charset="0"/>
                <a:ea typeface="ＭＳ Ｐゴシック" charset="0"/>
                <a:cs typeface="ＭＳ Ｐゴシック" charset="0"/>
              </a:rPr>
              <a:t>因我们听说，在你们中间有人不按规矩而行，什么工都不做，反倒专管闲事。 </a:t>
            </a: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我们靠主耶稣基督吩咐、劝戒这样的人，要安静做工，吃自己的饭。 </a:t>
            </a:r>
            <a:r>
              <a:rPr lang="en-US" altLang="zh-CN" sz="3200" b="1" dirty="0">
                <a:effectLst>
                  <a:glow rad="127000">
                    <a:schemeClr val="tx1"/>
                  </a:glow>
                </a:effectLst>
                <a:latin typeface="Arial" charset="0"/>
                <a:ea typeface="ＭＳ Ｐゴシック" charset="0"/>
                <a:cs typeface="ＭＳ Ｐゴシック" charset="0"/>
              </a:rPr>
              <a:t>13</a:t>
            </a:r>
            <a:r>
              <a:rPr lang="zh-CN" altLang="en-US" sz="3200" b="1" dirty="0">
                <a:effectLst>
                  <a:glow rad="127000">
                    <a:schemeClr val="tx1"/>
                  </a:glow>
                </a:effectLst>
                <a:latin typeface="Arial" charset="0"/>
                <a:ea typeface="ＭＳ Ｐゴシック" charset="0"/>
                <a:cs typeface="ＭＳ Ｐゴシック" charset="0"/>
              </a:rPr>
              <a:t>弟兄们，你们行善不可丧志。</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3:11-13).</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因为我们听说，你们中间有人游手好闲，甚么工也不作，反倒专管闲事。</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帖后</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3:11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472482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 </a:t>
            </a:r>
            <a:r>
              <a:rPr lang="en-US" altLang="zh-CN" sz="3200" b="1" dirty="0">
                <a:effectLst>
                  <a:glow rad="127000">
                    <a:schemeClr val="tx1"/>
                  </a:glow>
                </a:effectLst>
                <a:latin typeface="Arial" charset="0"/>
                <a:ea typeface="ＭＳ Ｐゴシック" charset="0"/>
                <a:cs typeface="ＭＳ Ｐゴシック" charset="0"/>
              </a:rPr>
              <a:t>14</a:t>
            </a:r>
            <a:r>
              <a:rPr lang="zh-CN" altLang="en-US" sz="3200" b="1" dirty="0">
                <a:effectLst>
                  <a:glow rad="127000">
                    <a:schemeClr val="tx1"/>
                  </a:glow>
                </a:effectLst>
                <a:latin typeface="Arial" charset="0"/>
                <a:ea typeface="ＭＳ Ｐゴシック" charset="0"/>
                <a:cs typeface="ＭＳ Ｐゴシック" charset="0"/>
              </a:rPr>
              <a:t>若有人不听从我们这信上的话，要记下他，不和他交往，叫他自觉羞愧。 </a:t>
            </a:r>
            <a:r>
              <a:rPr lang="en-US" altLang="zh-CN" sz="3200" b="1" dirty="0">
                <a:effectLst>
                  <a:glow rad="127000">
                    <a:schemeClr val="tx1"/>
                  </a:glow>
                </a:effectLst>
                <a:latin typeface="Arial" charset="0"/>
                <a:ea typeface="ＭＳ Ｐゴシック" charset="0"/>
                <a:cs typeface="ＭＳ Ｐゴシック" charset="0"/>
              </a:rPr>
              <a:t>15</a:t>
            </a:r>
            <a:r>
              <a:rPr lang="zh-CN" altLang="en-US" sz="3200" b="1" dirty="0">
                <a:effectLst>
                  <a:glow rad="127000">
                    <a:schemeClr val="tx1"/>
                  </a:glow>
                </a:effectLst>
                <a:latin typeface="Arial" charset="0"/>
                <a:ea typeface="ＭＳ Ｐゴシック" charset="0"/>
                <a:cs typeface="ＭＳ Ｐゴシック" charset="0"/>
              </a:rPr>
              <a:t>但不要以他为仇人，要劝他如弟兄。</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3:14-15).</a:t>
            </a:r>
          </a:p>
        </p:txBody>
      </p:sp>
    </p:spTree>
    <p:extLst>
      <p:ext uri="{BB962C8B-B14F-4D97-AF65-F5344CB8AC3E}">
        <p14:creationId xmlns:p14="http://schemas.microsoft.com/office/powerpoint/2010/main" val="250008826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mn-cs"/>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 3:16</a:t>
            </a:r>
          </a:p>
        </p:txBody>
      </p:sp>
      <p:sp>
        <p:nvSpPr>
          <p:cNvPr id="5" name="Rectangle 4"/>
          <p:cNvSpPr/>
          <p:nvPr/>
        </p:nvSpPr>
        <p:spPr>
          <a:xfrm>
            <a:off x="575056" y="2184618"/>
            <a:ext cx="8026833" cy="99514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200">
              <a:defRPr/>
            </a:pP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愿赐平安的主随时随事亲自给你们平安！愿主常与你们众人同在！</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cs typeface="+mn-cs"/>
              </a:rPr>
              <a:t>祝福</a:t>
            </a:r>
          </a:p>
        </p:txBody>
      </p:sp>
    </p:spTree>
    <p:extLst>
      <p:ext uri="{BB962C8B-B14F-4D97-AF65-F5344CB8AC3E}">
        <p14:creationId xmlns:p14="http://schemas.microsoft.com/office/powerpoint/2010/main" val="15554025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我－保罗亲笔问你们安。凡我的信都以此为记，我的笔迹就是这样。 </a:t>
            </a:r>
            <a:r>
              <a:rPr lang="en-US" altLang="zh-CN" sz="3200" b="1" dirty="0">
                <a:effectLst>
                  <a:glow rad="127000">
                    <a:schemeClr val="tx1"/>
                  </a:glow>
                </a:effectLst>
                <a:latin typeface="Arial" charset="0"/>
                <a:ea typeface="ＭＳ Ｐゴシック" charset="0"/>
                <a:cs typeface="ＭＳ Ｐゴシック" charset="0"/>
              </a:rPr>
              <a:t>18</a:t>
            </a:r>
            <a:r>
              <a:rPr lang="zh-CN" altLang="en-US" sz="3200" b="1" dirty="0">
                <a:effectLst>
                  <a:glow rad="127000">
                    <a:schemeClr val="tx1"/>
                  </a:glow>
                </a:effectLst>
                <a:latin typeface="Arial" charset="0"/>
                <a:ea typeface="ＭＳ Ｐゴシック" charset="0"/>
                <a:cs typeface="ＭＳ Ｐゴシック" charset="0"/>
              </a:rPr>
              <a:t>愿我们主耶稣基督的恩常与你们众人同在！</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3:17-18).</a:t>
            </a:r>
          </a:p>
        </p:txBody>
      </p:sp>
    </p:spTree>
    <p:extLst>
      <p:ext uri="{BB962C8B-B14F-4D97-AF65-F5344CB8AC3E}">
        <p14:creationId xmlns:p14="http://schemas.microsoft.com/office/powerpoint/2010/main" val="271008666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有纪律的等待培养责任感。</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查尔斯</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史云道（</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Charles R. Swindoll），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坚定的基督信仰</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SG"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Steadfast Christianity），</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第 </a:t>
            </a:r>
            <a:r>
              <a:rPr kumimoji="0" lang="en-US" altLang="zh-CN"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a:t>
            </a:r>
            <a:r>
              <a:rPr kumimoji="0" lang="zh-CN" altLang="en-US" sz="20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213297670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09342"/>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神是全方面的</a:t>
            </a:r>
            <a:r>
              <a:rPr lang="zh-CN" altLang="en-US" sz="5400" b="1" dirty="0">
                <a:solidFill>
                  <a:srgbClr val="FFFF00"/>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r>
              <a:rPr lang="en-US" sz="54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 </a:t>
            </a:r>
            <a:br>
              <a:rPr lang="en-US" sz="3600" b="1" dirty="0">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b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帖撒罗尼迦后书 的主题</a:t>
            </a:r>
            <a:r>
              <a:rPr lang="en-US" sz="3600" b="1" dirty="0">
                <a:solidFill>
                  <a:schemeClr val="bg1"/>
                </a:solidFill>
                <a:effectLst>
                  <a:glow>
                    <a:schemeClr val="tx1"/>
                  </a:glow>
                  <a:outerShdw blurRad="38100" dist="38100" dir="2700000" algn="tl">
                    <a:srgbClr val="000000">
                      <a:alpha val="43137"/>
                    </a:srgbClr>
                  </a:outerShd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实践</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2840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我不配拥有自尊</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33354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548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8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7"/>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（三）实践：神让我们培养</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纪律</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以让我们训练出责任感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3</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5615" y="1628800"/>
            <a:ext cx="6912769" cy="1080120"/>
          </a:xfrm>
          <a:solidFill>
            <a:srgbClr val="6C6B6C"/>
          </a:solidFill>
          <a:ln>
            <a:noFill/>
          </a:ln>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肯定的话语</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242867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莫罗斯拉修女的三年级班</a:t>
            </a:r>
            <a:br>
              <a:rPr lang="zh-CN" altLang="en-US"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明尼苏达州莫里斯的圣玛丽学校</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125252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572000" cy="136127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a:t>
            </a:r>
            <a:r>
              <a:rPr lang="en-US" sz="4000" b="1" dirty="0" err="1">
                <a:effectLst>
                  <a:glow rad="127000">
                    <a:schemeClr val="tx1"/>
                  </a:glow>
                </a:effectLst>
                <a:latin typeface="Arial" charset="0"/>
                <a:ea typeface="ＭＳ Ｐゴシック" charset="0"/>
                <a:cs typeface="ＭＳ Ｐゴシック" charset="0"/>
              </a:rPr>
              <a:t>Mrosla</a:t>
            </a:r>
            <a:r>
              <a:rPr lang="zh-CN" altLang="en-US" sz="4000" b="1" dirty="0">
                <a:effectLst>
                  <a:glow rad="127000">
                    <a:schemeClr val="tx1"/>
                  </a:glow>
                </a:effectLst>
                <a:latin typeface="Arial" charset="0"/>
                <a:ea typeface="ＭＳ Ｐゴシック" charset="0"/>
                <a:cs typeface="ＭＳ Ｐゴシック" charset="0"/>
              </a:rPr>
              <a:t>海伦莫罗斯拉修女</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a:p>
            <a:pPr defTabSz="457200">
              <a:defRPr/>
            </a:pPr>
            <a:r>
              <a:rPr lang="zh-CN" altLang="en-US" b="1" dirty="0"/>
              <a:t>马克</a:t>
            </a:r>
            <a:r>
              <a:rPr lang="en-US" altLang="zh-CN" b="1" dirty="0"/>
              <a:t>·</a:t>
            </a:r>
            <a:r>
              <a:rPr lang="zh-CN" altLang="en-US" b="1" dirty="0"/>
              <a:t>艾克伦德</a:t>
            </a:r>
            <a:endParaRPr lang="zh-CN" altLang="en-US"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3355758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马克</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艾克伦德（</a:t>
            </a:r>
            <a:r>
              <a:rPr lang="en-US" sz="3600" b="1" dirty="0">
                <a:effectLst>
                  <a:glow rad="127000">
                    <a:schemeClr val="tx1"/>
                  </a:glow>
                </a:effectLst>
                <a:latin typeface="Arial" charset="0"/>
                <a:ea typeface="ＭＳ Ｐゴシック" charset="0"/>
                <a:cs typeface="ＭＳ Ｐゴシック" charset="0"/>
              </a:rPr>
              <a:t>Mark Eklund</a:t>
            </a:r>
            <a:r>
              <a:rPr lang="zh-CN" altLang="en-US" sz="3600" b="1" dirty="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82258228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zh-CN" altLang="en-US" b="1" dirty="0"/>
              <a:t>那你呢？</a:t>
            </a:r>
            <a:endParaRPr lang="en-US" b="1" dirty="0"/>
          </a:p>
        </p:txBody>
      </p:sp>
    </p:spTree>
    <p:extLst>
      <p:ext uri="{BB962C8B-B14F-4D97-AF65-F5344CB8AC3E}">
        <p14:creationId xmlns:p14="http://schemas.microsoft.com/office/powerpoint/2010/main" val="265512827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8054409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p:spPr>
        <p:txBody>
          <a:bodyPr/>
          <a:lstStyle/>
          <a:p>
            <a:pPr algn="l">
              <a:defRPr/>
            </a:pPr>
            <a:r>
              <a:rPr lang="zh-CN" altLang="en-US" sz="4000" b="1" dirty="0">
                <a:solidFill>
                  <a:schemeClr val="tx1"/>
                </a:solidFill>
                <a:effectLst/>
                <a:latin typeface="Arial" charset="0"/>
                <a:ea typeface="ＭＳ Ｐゴシック" charset="0"/>
                <a:cs typeface="ＭＳ Ｐゴシック" charset="0"/>
              </a:rPr>
              <a:t>“我不确定自己有多少问题，因为数学就是其中之一。”</a:t>
            </a:r>
            <a:endParaRPr lang="en-US" sz="4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529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我们当中有多少人注意到他人被困在漩涡中？</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18992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你如何帮助那些正在经历困难时期的人？</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857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9361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帖撒罗尼迦后书的背景</a:t>
            </a:r>
            <a:br>
              <a:rPr lang="zh-CN" alt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601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32" y="0"/>
            <a:ext cx="9219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rPr>
              <a:t>赛尔迈海湾的港口城市</a:t>
            </a:r>
          </a:p>
        </p:txBody>
      </p:sp>
    </p:spTree>
    <p:extLst>
      <p:ext uri="{BB962C8B-B14F-4D97-AF65-F5344CB8AC3E}">
        <p14:creationId xmlns:p14="http://schemas.microsoft.com/office/powerpoint/2010/main" val="710748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228600" y="685800"/>
            <a:ext cx="2819400" cy="2057400"/>
          </a:xfrm>
          <a:prstGeom prst="rect">
            <a:avLst/>
          </a:prstGeom>
          <a:solidFill>
            <a:srgbClr val="FFCC66"/>
          </a:solidFill>
          <a:ln w="9525">
            <a:solidFill>
              <a:srgbClr val="FFCC66"/>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484" name="Text Box 4"/>
          <p:cNvSpPr txBox="1">
            <a:spLocks noChangeArrowheads="1"/>
          </p:cNvSpPr>
          <p:nvPr/>
        </p:nvSpPr>
        <p:spPr bwMode="auto">
          <a:xfrm>
            <a:off x="3851275" y="981075"/>
            <a:ext cx="5113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位于特洛亚湾的一个港口城市</a:t>
            </a:r>
          </a:p>
        </p:txBody>
      </p:sp>
      <p:sp>
        <p:nvSpPr>
          <p:cNvPr id="20485" name="Text Box 5"/>
          <p:cNvSpPr txBox="1">
            <a:spLocks noChangeArrowheads="1"/>
          </p:cNvSpPr>
          <p:nvPr/>
        </p:nvSpPr>
        <p:spPr bwMode="auto">
          <a:xfrm>
            <a:off x="3851275" y="155733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Pct val="85000"/>
              <a:buFontTx/>
              <a:buChar char="•"/>
              <a:tabLst/>
              <a:defRPr/>
            </a:pPr>
            <a:r>
              <a:rPr kumimoji="0" lang="zh-CN" altLang="en-US" sz="28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它连接26个农村</a:t>
            </a:r>
          </a:p>
        </p:txBody>
      </p:sp>
      <p:sp>
        <p:nvSpPr>
          <p:cNvPr id="20486" name="Text Box 6"/>
          <p:cNvSpPr txBox="1">
            <a:spLocks noChangeArrowheads="1"/>
          </p:cNvSpPr>
          <p:nvPr/>
        </p:nvSpPr>
        <p:spPr bwMode="auto">
          <a:xfrm>
            <a:off x="3838575" y="2133600"/>
            <a:ext cx="5305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uLnTx/>
                <a:uFillTx/>
                <a:latin typeface="Comic Sans MS" pitchFamily="66" charset="0"/>
                <a:ea typeface="SimSun" pitchFamily="2" charset="-122"/>
                <a:cs typeface="+mn-cs"/>
              </a:rPr>
              <a:t>也是马其顿的主要海港及海军基地</a:t>
            </a:r>
            <a:endParaRPr kumimoji="0" lang="zh-TW" altLang="en-US" sz="3200" b="0" i="0" u="none" strike="noStrike" kern="1200" cap="none" spc="0" normalizeH="0" baseline="0" noProof="0">
              <a:ln>
                <a:noFill/>
              </a:ln>
              <a:solidFill>
                <a:srgbClr val="FFFFFF"/>
              </a:solidFill>
              <a:effectLst/>
              <a:uLnTx/>
              <a:uFillTx/>
              <a:latin typeface="Comic Sans MS" pitchFamily="66" charset="0"/>
              <a:ea typeface="PMingLiU" charset="-120"/>
              <a:cs typeface="+mn-cs"/>
            </a:endParaRPr>
          </a:p>
        </p:txBody>
      </p:sp>
      <p:sp>
        <p:nvSpPr>
          <p:cNvPr id="20487" name="Text Box 7"/>
          <p:cNvSpPr txBox="1">
            <a:spLocks noChangeArrowheads="1"/>
          </p:cNvSpPr>
          <p:nvPr/>
        </p:nvSpPr>
        <p:spPr bwMode="auto">
          <a:xfrm>
            <a:off x="755650" y="3716338"/>
            <a:ext cx="8064500" cy="16764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Times New Roman" pitchFamily="18" charset="0"/>
                <a:ea typeface="MS PGothic" pitchFamily="34" charset="-128"/>
              </a:defRPr>
            </a:lvl1pPr>
            <a:lvl2pPr marL="6286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228600" marR="0" lvl="0" indent="-228600" algn="l" defTabSz="914400" rtl="0" eaLnBrk="0" fontAlgn="base" latinLnBrk="0" hangingPunct="0">
              <a:lnSpc>
                <a:spcPct val="100000"/>
              </a:lnSpc>
              <a:spcBef>
                <a:spcPct val="0"/>
              </a:spcBef>
              <a:spcAft>
                <a:spcPct val="0"/>
              </a:spcAft>
              <a:buClrTx/>
              <a:buSzTx/>
              <a:buFontTx/>
              <a:buChar char="•"/>
              <a:tabLst/>
              <a:defRPr/>
            </a:pP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它是从港口和</a:t>
            </a:r>
            <a:r>
              <a:rPr kumimoji="0" lang="en-GB"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进入马其顿的主要通道</a:t>
            </a:r>
          </a:p>
          <a:p>
            <a:pPr marL="228600" marR="0" lvl="0" indent="-228600" algn="l" defTabSz="914400" rtl="0" eaLnBrk="0" fontAlgn="base" latinLnBrk="0" hangingPunct="0">
              <a:lnSpc>
                <a:spcPct val="100000"/>
              </a:lnSpc>
              <a:spcBef>
                <a:spcPct val="0"/>
              </a:spcBef>
              <a:spcAft>
                <a:spcPct val="0"/>
              </a:spcAft>
              <a:buClrTx/>
              <a:buSzPct val="85000"/>
              <a:buFontTx/>
              <a:buChar char="•"/>
              <a:tabLst/>
              <a:defRPr/>
            </a:pPr>
            <a:r>
              <a:rPr kumimoji="0" lang="en-GB"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埃格那梯亚</a:t>
            </a:r>
            <a:r>
              <a:rPr kumimoji="0" lang="zh-CN" altLang="en-US" sz="2800" b="1" i="0" u="none" strike="noStrike" kern="1200" cap="none" spc="0" normalizeH="0" baseline="0" noProof="0">
                <a:ln>
                  <a:noFill/>
                </a:ln>
                <a:solidFill>
                  <a:srgbClr val="000000"/>
                </a:solidFill>
                <a:effectLst/>
                <a:uLnTx/>
                <a:uFillTx/>
                <a:latin typeface="SimSun" pitchFamily="2" charset="-122"/>
                <a:ea typeface="SimSun" pitchFamily="2" charset="-122"/>
                <a:cs typeface="+mn-cs"/>
              </a:rPr>
              <a:t>通道横跨城市的西北和东南</a:t>
            </a: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横跨主要陆路的路线</a:t>
            </a:r>
            <a:endParaRPr kumimoji="0" lang="zh-TW" altLang="ja-JP"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a:p>
            <a:pPr marL="628650" marR="0" lvl="1" indent="-285750" algn="l" defTabSz="914400" rtl="0" eaLnBrk="0" fontAlgn="base" latinLnBrk="0" hangingPunct="0">
              <a:lnSpc>
                <a:spcPct val="100000"/>
              </a:lnSpc>
              <a:spcBef>
                <a:spcPct val="0"/>
              </a:spcBef>
              <a:spcAft>
                <a:spcPct val="0"/>
              </a:spcAft>
              <a:buClrTx/>
              <a:buSzPct val="95000"/>
              <a:buFont typeface="SimSun" pitchFamily="2" charset="-122"/>
              <a:buChar char="-"/>
              <a:tabLst/>
              <a:defRPr/>
            </a:pPr>
            <a:r>
              <a:rPr kumimoji="0" lang="zh-CN" altLang="en-US" sz="2400" b="0" i="0" u="none" strike="noStrike" kern="1200" cap="none" spc="0" normalizeH="0" baseline="0" noProof="0">
                <a:ln>
                  <a:noFill/>
                </a:ln>
                <a:solidFill>
                  <a:srgbClr val="000000"/>
                </a:solidFill>
                <a:effectLst/>
                <a:uLnTx/>
                <a:uFillTx/>
                <a:latin typeface="SimSun" pitchFamily="2" charset="-122"/>
                <a:ea typeface="SimSun" pitchFamily="2" charset="-122"/>
                <a:cs typeface="+mn-cs"/>
              </a:rPr>
              <a:t>绵延493英里（790公里）</a:t>
            </a:r>
            <a:endParaRPr kumimoji="0" lang="zh-TW" altLang="en-US" sz="2400" b="1" i="0" u="none" strike="noStrike" kern="1200" cap="none" spc="0" normalizeH="0" baseline="0" noProof="0">
              <a:ln>
                <a:noFill/>
              </a:ln>
              <a:solidFill>
                <a:srgbClr val="000000"/>
              </a:solidFill>
              <a:effectLst/>
              <a:uLnTx/>
              <a:uFillTx/>
              <a:latin typeface="SimSun" pitchFamily="2" charset="-122"/>
              <a:ea typeface="SimSun" pitchFamily="2" charset="-122"/>
              <a:cs typeface="+mn-cs"/>
            </a:endParaRPr>
          </a:p>
        </p:txBody>
      </p:sp>
      <p:sp>
        <p:nvSpPr>
          <p:cNvPr id="347142" name="AutoShape 8">
            <a:hlinkClick r:id="rId2"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347143" name="Picture 9" descr="Th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3352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i.pinimg.com/originals/e5/bf/53/e5bf53775ad1b32af3fa4b6105c2e885.jpg">
            <a:extLst>
              <a:ext uri="{FF2B5EF4-FFF2-40B4-BE49-F238E27FC236}">
                <a16:creationId xmlns:a16="http://schemas.microsoft.com/office/drawing/2014/main" id="{2475A663-DA7D-7240-BB9F-7F03797A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98" y="3208338"/>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68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0-#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0-#ppt_w/2"/>
                                          </p:val>
                                        </p:tav>
                                        <p:tav tm="100000">
                                          <p:val>
                                            <p:strVal val="#ppt_x"/>
                                          </p:val>
                                        </p:tav>
                                      </p:tavLst>
                                    </p:anim>
                                    <p:anim calcmode="lin" valueType="num">
                                      <p:cBhvr additive="base">
                                        <p:cTn id="20"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7"/>
                                        </p:tgtEl>
                                        <p:attrNameLst>
                                          <p:attrName>style.visibility</p:attrName>
                                        </p:attrNameLst>
                                      </p:cBhvr>
                                      <p:to>
                                        <p:strVal val="visible"/>
                                      </p:to>
                                    </p:set>
                                    <p:anim calcmode="lin" valueType="num">
                                      <p:cBhvr additive="base">
                                        <p:cTn id="25" dur="500" fill="hold"/>
                                        <p:tgtEl>
                                          <p:spTgt spid="20487"/>
                                        </p:tgtEl>
                                        <p:attrNameLst>
                                          <p:attrName>ppt_x</p:attrName>
                                        </p:attrNameLst>
                                      </p:cBhvr>
                                      <p:tavLst>
                                        <p:tav tm="0">
                                          <p:val>
                                            <p:strVal val="0-#ppt_w/2"/>
                                          </p:val>
                                        </p:tav>
                                        <p:tav tm="100000">
                                          <p:val>
                                            <p:strVal val="#ppt_x"/>
                                          </p:val>
                                        </p:tav>
                                      </p:tavLst>
                                    </p:anim>
                                    <p:anim calcmode="lin" valueType="num">
                                      <p:cBhvr additive="base">
                                        <p:cTn id="26"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P spid="20487"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22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363522" name="Picture 2" descr="riots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p:cNvSpPr>
            <a:spLocks noChangeArrowheads="1"/>
          </p:cNvSpPr>
          <p:nvPr/>
        </p:nvSpPr>
        <p:spPr bwMode="auto">
          <a:xfrm>
            <a:off x="2051050" y="1196975"/>
            <a:ext cx="2590800" cy="1266825"/>
          </a:xfrm>
          <a:prstGeom prst="wedgeRoundRectCallout">
            <a:avLst>
              <a:gd name="adj1" fmla="val -41667"/>
              <a:gd name="adj2" fmla="val 118921"/>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打倒保罗</a:t>
            </a:r>
            <a:endParaRPr kumimoji="0" lang="en-GB" altLang="en-US" sz="3600" b="1" i="0" u="none" strike="noStrike" kern="1200" cap="none" spc="0" normalizeH="0" baseline="0" noProof="0">
              <a:ln>
                <a:noFill/>
              </a:ln>
              <a:solidFill>
                <a:srgbClr val="000000"/>
              </a:solidFill>
              <a:effectLst/>
              <a:uLnTx/>
              <a:uFillTx/>
              <a:latin typeface="Comic Sans MS" pitchFamily="66" charset="0"/>
              <a:ea typeface="PMingLiU" charset="-120"/>
              <a:cs typeface="+mn-cs"/>
            </a:endParaRPr>
          </a:p>
        </p:txBody>
      </p:sp>
      <p:sp>
        <p:nvSpPr>
          <p:cNvPr id="14340" name="AutoShape 4"/>
          <p:cNvSpPr>
            <a:spLocks noChangeArrowheads="1"/>
          </p:cNvSpPr>
          <p:nvPr/>
        </p:nvSpPr>
        <p:spPr bwMode="auto">
          <a:xfrm>
            <a:off x="5867400" y="908050"/>
            <a:ext cx="2590800" cy="1169988"/>
          </a:xfrm>
          <a:prstGeom prst="wedgeEllipseCallout">
            <a:avLst>
              <a:gd name="adj1" fmla="val -31986"/>
              <a:gd name="adj2" fmla="val 11594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送他进监狱</a:t>
            </a:r>
          </a:p>
        </p:txBody>
      </p:sp>
      <p:sp>
        <p:nvSpPr>
          <p:cNvPr id="14341" name="Text Box 5"/>
          <p:cNvSpPr txBox="1">
            <a:spLocks noChangeArrowheads="1"/>
          </p:cNvSpPr>
          <p:nvPr/>
        </p:nvSpPr>
        <p:spPr bwMode="auto">
          <a:xfrm>
            <a:off x="4716463" y="5586413"/>
            <a:ext cx="4495800"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Comic Sans MS" pitchFamily="66" charset="0"/>
                <a:ea typeface="SimSun" pitchFamily="2" charset="-122"/>
                <a:cs typeface="+mn-cs"/>
              </a:rPr>
              <a:t>未完待续</a:t>
            </a:r>
            <a:r>
              <a:rPr kumimoji="0" lang="en-GB" altLang="ja-JP" sz="3200" b="1" i="0" u="none" strike="noStrike" kern="1200" cap="none" spc="0" normalizeH="0" baseline="0" noProof="0">
                <a:ln>
                  <a:noFill/>
                </a:ln>
                <a:solidFill>
                  <a:srgbClr val="000000"/>
                </a:solidFill>
                <a:effectLst/>
                <a:uLnTx/>
                <a:uFillTx/>
                <a:latin typeface="Times New Roman" pitchFamily="18" charset="0"/>
                <a:ea typeface="PMingLiU" charset="-120"/>
                <a:cs typeface="+mn-cs"/>
              </a:rPr>
              <a:t>……</a:t>
            </a:r>
            <a:endParaRPr kumimoji="0" lang="en-GB" altLang="en-US" sz="3200" b="1" i="0" u="none" strike="noStrike" kern="1200" cap="none" spc="0" normalizeH="0" baseline="0" noProof="0">
              <a:ln>
                <a:noFill/>
              </a:ln>
              <a:solidFill>
                <a:srgbClr val="000000"/>
              </a:solidFill>
              <a:effectLst/>
              <a:uLnTx/>
              <a:uFillTx/>
              <a:latin typeface="Times New Roman" pitchFamily="18" charset="0"/>
              <a:ea typeface="PMingLiU" charset="-120"/>
              <a:cs typeface="+mn-cs"/>
            </a:endParaRPr>
          </a:p>
        </p:txBody>
      </p:sp>
    </p:spTree>
    <p:extLst>
      <p:ext uri="{BB962C8B-B14F-4D97-AF65-F5344CB8AC3E}">
        <p14:creationId xmlns:p14="http://schemas.microsoft.com/office/powerpoint/2010/main" val="2762938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 calcmode="lin" valueType="num">
                                      <p:cBhvr additive="base">
                                        <p:cTn id="15" dur="500" fill="hold"/>
                                        <p:tgtEl>
                                          <p:spTgt spid="14341"/>
                                        </p:tgtEl>
                                        <p:attrNameLst>
                                          <p:attrName>ppt_x</p:attrName>
                                        </p:attrNameLst>
                                      </p:cBhvr>
                                      <p:tavLst>
                                        <p:tav tm="0">
                                          <p:val>
                                            <p:strVal val="0-#ppt_w/2"/>
                                          </p:val>
                                        </p:tav>
                                        <p:tav tm="100000">
                                          <p:val>
                                            <p:strVal val="#ppt_x"/>
                                          </p:val>
                                        </p:tav>
                                      </p:tavLst>
                                    </p:anim>
                                    <p:anim calcmode="lin" valueType="num">
                                      <p:cBhvr additive="base">
                                        <p:cTn id="1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0" grpId="0" animBg="1" autoUpdateAnimBg="0"/>
      <p:bldP spid="14341"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pic>
        <p:nvPicPr>
          <p:cNvPr id="367617" name="Picture 4" descr="Ntiochus IV0003"/>
          <p:cNvPicPr>
            <a:picLocks noChangeAspect="1" noChangeArrowheads="1"/>
          </p:cNvPicPr>
          <p:nvPr/>
        </p:nvPicPr>
        <p:blipFill>
          <a:blip r:embed="rId4" cstate="screen">
            <a:lum bright="8000"/>
            <a:extLst>
              <a:ext uri="{28A0092B-C50C-407E-A947-70E740481C1C}">
                <a14:useLocalDpi xmlns:a14="http://schemas.microsoft.com/office/drawing/2010/main" val="0"/>
              </a:ext>
            </a:extLst>
          </a:blip>
          <a:srcRect/>
          <a:stretch>
            <a:fillRect/>
          </a:stretch>
        </p:blipFill>
        <p:spPr bwMode="auto">
          <a:xfrm>
            <a:off x="684213" y="69215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1" name="WordArt 10"/>
          <p:cNvSpPr>
            <a:spLocks noChangeArrowheads="1" noChangeShapeType="1" noTextEdit="1"/>
          </p:cNvSpPr>
          <p:nvPr/>
        </p:nvSpPr>
        <p:spPr bwMode="auto">
          <a:xfrm>
            <a:off x="0" y="152400"/>
            <a:ext cx="889248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这书信是在主后</a:t>
            </a:r>
            <a:r>
              <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rPr>
              <a:t>5</a:t>
            </a:r>
            <a:r>
              <a:rPr kumimoji="0" lang="en-US" altLang="zh-CN" sz="3600" b="1" i="0" u="none" strike="noStrike" kern="10" cap="none" spc="0" normalizeH="0" baseline="0" noProof="0" dirty="0">
                <a:ln>
                  <a:noFill/>
                </a:ln>
                <a:solidFill>
                  <a:srgbClr val="FBE7C3"/>
                </a:solidFill>
                <a:effectLst/>
                <a:uLnTx/>
                <a:uFillTx/>
                <a:latin typeface="Comic Sans MS"/>
                <a:ea typeface="Comic Sans MS"/>
                <a:cs typeface="Comic Sans MS"/>
              </a:rPr>
              <a:t>1</a:t>
            </a:r>
            <a:r>
              <a:rPr kumimoji="0" lang="zh-CN" altLang="en-US" sz="3600" b="1" i="0" u="none" strike="noStrike" kern="10" cap="none" spc="0" normalizeH="0" baseline="0" noProof="0" dirty="0">
                <a:ln>
                  <a:noFill/>
                </a:ln>
                <a:solidFill>
                  <a:srgbClr val="FBE7C3"/>
                </a:solidFill>
                <a:effectLst/>
                <a:uLnTx/>
                <a:uFillTx/>
                <a:latin typeface="Comic Sans MS"/>
                <a:ea typeface="Comic Sans MS"/>
                <a:cs typeface="Comic Sans MS"/>
              </a:rPr>
              <a:t>年写</a:t>
            </a:r>
            <a:endParaRPr kumimoji="0" lang="en-US" sz="3600" b="1" i="0" u="none" strike="noStrike" kern="10" cap="none" spc="0" normalizeH="0" baseline="0" noProof="0" dirty="0">
              <a:ln>
                <a:noFill/>
              </a:ln>
              <a:solidFill>
                <a:srgbClr val="FBE7C3"/>
              </a:solidFill>
              <a:effectLst/>
              <a:uLnTx/>
              <a:uFillTx/>
              <a:latin typeface="Comic Sans MS"/>
              <a:ea typeface="Comic Sans MS"/>
              <a:cs typeface="Comic Sans MS"/>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2800" b="1" i="0" u="none" strike="noStrike" kern="1200" cap="none" spc="0" normalizeH="0" baseline="0" noProof="0">
                <a:ln>
                  <a:noFill/>
                </a:ln>
                <a:solidFill>
                  <a:srgbClr val="800000"/>
                </a:solidFill>
                <a:effectLst/>
                <a:uLnTx/>
                <a:uFillTx/>
                <a:latin typeface="Comic Sans MS" pitchFamily="66" charset="0"/>
                <a:ea typeface="MS PGothic" pitchFamily="34" charset="-128"/>
                <a:cs typeface="+mn-cs"/>
              </a:rPr>
              <a:t> </a:t>
            </a: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 name="Text Box 19"/>
          <p:cNvSpPr txBox="1">
            <a:spLocks noChangeArrowheads="1"/>
          </p:cNvSpPr>
          <p:nvPr/>
        </p:nvSpPr>
        <p:spPr bwMode="auto">
          <a:xfrm rot="-660557">
            <a:off x="-197619" y="4794535"/>
            <a:ext cx="9844586"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三种鼓励人的方式</a:t>
            </a:r>
            <a:r>
              <a:rPr kumimoji="0" lang="en-GB" altLang="ja-JP"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a:t>
            </a:r>
            <a:endParaRPr kumimoji="0" lang="en-GB" altLang="en-US" sz="40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7629" name="TextBox 6"/>
          <p:cNvSpPr txBox="1">
            <a:spLocks noChangeArrowheads="1"/>
          </p:cNvSpPr>
          <p:nvPr/>
        </p:nvSpPr>
        <p:spPr bwMode="auto">
          <a:xfrm>
            <a:off x="2209800" y="1371600"/>
            <a:ext cx="17240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帖撒罗尼迦</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0"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Berea</a:t>
            </a:r>
          </a:p>
        </p:txBody>
      </p:sp>
      <p:sp>
        <p:nvSpPr>
          <p:cNvPr id="367631" name="TextBox 6"/>
          <p:cNvSpPr txBox="1">
            <a:spLocks noChangeArrowheads="1"/>
          </p:cNvSpPr>
          <p:nvPr/>
        </p:nvSpPr>
        <p:spPr bwMode="auto">
          <a:xfrm>
            <a:off x="3416300" y="3957638"/>
            <a:ext cx="80010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雅典</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67632" name="TextBox 6"/>
          <p:cNvSpPr txBox="1">
            <a:spLocks noChangeArrowheads="1"/>
          </p:cNvSpPr>
          <p:nvPr/>
        </p:nvSpPr>
        <p:spPr bwMode="auto">
          <a:xfrm>
            <a:off x="2514600" y="4567238"/>
            <a:ext cx="11080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哥林多</a:t>
            </a:r>
            <a:endPar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FF"/>
              </a:solidFill>
              <a:effectLst/>
              <a:uLnTx/>
              <a:uFillTx/>
              <a:latin typeface="Times New Roman" pitchFamily="18" charset="0"/>
              <a:ea typeface="MS PGothic" pitchFamily="34" charset="-128"/>
              <a:cs typeface="+mn-cs"/>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24"/>
          <p:cNvSpPr/>
          <p:nvPr/>
        </p:nvSpPr>
        <p:spPr>
          <a:xfrm>
            <a:off x="1763713" y="6021388"/>
            <a:ext cx="6696075" cy="584200"/>
          </a:xfrm>
          <a:prstGeom prst="rect">
            <a:avLst/>
          </a:prstGeom>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听了提摩太的报告后，在哥林多写的</a:t>
            </a:r>
            <a:endParaRPr kumimoji="0" lang="en-GB" altLang="en-US" sz="3200" b="1" i="0" u="none" strike="noStrike" kern="1200" cap="none" spc="0" normalizeH="0" baseline="0" noProof="0" dirty="0">
              <a:ln>
                <a:noFill/>
              </a:ln>
              <a:solidFill>
                <a:srgbClr val="C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747297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7"/>
            <a:ext cx="9144000" cy="6148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27384"/>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zh-CN" altLang="en-US" sz="6600" b="1" dirty="0">
                <a:solidFill>
                  <a:schemeClr val="bg1"/>
                </a:solidFill>
                <a:effectLst>
                  <a:glow rad="127000">
                    <a:schemeClr val="tx1"/>
                  </a:glow>
                </a:effectLst>
                <a:latin typeface="Arial" charset="0"/>
                <a:ea typeface="ＭＳ Ｐゴシック" charset="0"/>
                <a:cs typeface="ＭＳ Ｐゴシック" charset="0"/>
              </a:rPr>
              <a:t>做好准备</a:t>
            </a:r>
            <a:endParaRPr lang="en-US" sz="6600" b="1" dirty="0">
              <a:solidFill>
                <a:schemeClr val="bg1"/>
              </a:solidFill>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834379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36512" y="6089904"/>
            <a:ext cx="9180512" cy="7954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649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4001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tx1"/>
                </a:solidFill>
                <a:latin typeface="Arial"/>
                <a:ea typeface="ＭＳ Ｐゴシック" charset="0"/>
                <a:cs typeface="Arial"/>
              </a:rPr>
              <a:t>被提</a:t>
            </a:r>
            <a:endParaRPr lang="en-US" sz="4000" b="1" dirty="0">
              <a:solidFill>
                <a:schemeClr val="tx1"/>
              </a:solidFill>
              <a:latin typeface="Arial"/>
              <a:ea typeface="ＭＳ Ｐゴシック" charset="0"/>
              <a:cs typeface="Arial"/>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“弟兄们，论到 睡了的人，我们不愿意你们知道， 免得你们忧伤， 像那些没有盼望的人一样。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14  </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我们若信耶稣死了， 又复活了， 照样， 也应该相信那些靠着耶稣已经睡了的人。” （帖撒罗尼迦前书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3</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13-14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Arial"/>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31852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zh-CN" altLang="en-US" sz="4000" b="1" dirty="0">
                <a:solidFill>
                  <a:schemeClr val="bg1"/>
                </a:solidFill>
                <a:latin typeface="Arial"/>
                <a:ea typeface="ＭＳ Ｐゴシック" charset="0"/>
                <a:cs typeface="Arial"/>
              </a:rPr>
              <a:t>被提</a:t>
            </a:r>
            <a:endParaRPr lang="en-US" sz="4000" b="1" dirty="0">
              <a:solidFill>
                <a:schemeClr val="bg1"/>
              </a:solidFill>
              <a:latin typeface="Arial"/>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107504" y="2420888"/>
            <a:ext cx="8928992"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因为主必亲自从天降临， 那时， 有法令的声音， 有天使长的呼声， 还有 神 的号声， 那些在基督里死了的人必先复活： </a:t>
            </a:r>
            <a:r>
              <a:rPr kumimoji="0" lang="en-US" altLang="zh-CN"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然后， 我们还活着存留的人， 必和他们一同被提到云里， 自空中与主相会。 这样， 我们就要和主常常同在。” </a:t>
            </a:r>
            <a:endPar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（帖撒罗尼迦前书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4</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a:t>
            </a:r>
            <a:r>
              <a:rPr kumimoji="0" lang="en-US" altLang="zh-CN"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16 – 17</a:t>
            </a:r>
            <a:r>
              <a:rPr kumimoji="0" lang="zh-CN" alt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48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要怎么为被提</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做准备</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a:t>
            </a:r>
            <a:r>
              <a:rPr kumimoji="0" lang="zh-CN" alt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种方式。。。</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871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没有贪婪</a:t>
            </a:r>
            <a:r>
              <a:rPr lang="zh-CN" altLang="en-US" sz="4800" b="1" dirty="0">
                <a:effectLst>
                  <a:glow rad="127000">
                    <a:schemeClr val="tx1"/>
                  </a:glow>
                </a:effectLst>
                <a:latin typeface="Arial" charset="0"/>
                <a:ea typeface="ＭＳ Ｐゴシック" charset="0"/>
                <a:cs typeface="ＭＳ Ｐゴシック" charset="0"/>
              </a:rPr>
              <a:t>地服侍耶稣</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1–3</a:t>
            </a:r>
            <a:r>
              <a:rPr lang="zh-CN" altLang="en-US" sz="4800" b="1" dirty="0">
                <a:effectLst>
                  <a:glow rad="127000">
                    <a:schemeClr val="tx1"/>
                  </a:glow>
                </a:effectLst>
                <a:latin typeface="Arial" charset="0"/>
                <a:ea typeface="ＭＳ Ｐゴシック" charset="0"/>
                <a:cs typeface="ＭＳ Ｐゴシック" charset="0"/>
              </a:rPr>
              <a:t>章）。</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085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 关心</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人</a:t>
            </a:r>
            <a:r>
              <a:rPr lang="zh-CN" altLang="en-US" sz="4800" b="1" dirty="0">
                <a:effectLst>
                  <a:glow rad="127000">
                    <a:schemeClr val="tx1"/>
                  </a:glow>
                </a:effectLst>
                <a:latin typeface="Arial" charset="0"/>
                <a:ea typeface="ＭＳ Ｐゴシック" charset="0"/>
                <a:cs typeface="ＭＳ Ｐゴシック" charset="0"/>
              </a:rPr>
              <a:t>和</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神学</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第</a:t>
            </a:r>
            <a:r>
              <a:rPr lang="en-US" sz="4800" b="1" dirty="0">
                <a:effectLst>
                  <a:glow rad="127000">
                    <a:schemeClr val="tx1"/>
                  </a:glow>
                </a:effectLst>
                <a:latin typeface="Arial" charset="0"/>
                <a:ea typeface="ＭＳ Ｐゴシック" charset="0"/>
                <a:cs typeface="ＭＳ Ｐゴシック" charset="0"/>
              </a:rPr>
              <a:t> 4–5</a:t>
            </a:r>
            <a:r>
              <a:rPr lang="zh-CN" altLang="en-US" sz="4800" b="1" dirty="0">
                <a:effectLst>
                  <a:glow rad="127000">
                    <a:schemeClr val="tx1"/>
                  </a:glow>
                </a:effectLst>
                <a:latin typeface="Arial" charset="0"/>
                <a:ea typeface="ＭＳ Ｐゴシック" charset="0"/>
                <a:cs typeface="ＭＳ Ｐゴシック" charset="0"/>
              </a:rPr>
              <a:t>章</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86297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zh-CN" altLang="en-US" dirty="0">
                <a:solidFill>
                  <a:schemeClr val="tx1"/>
                </a:solidFill>
                <a:latin typeface="Arial" charset="0"/>
                <a:ea typeface="宋体" charset="0"/>
                <a:cs typeface="宋体" charset="0"/>
              </a:rPr>
              <a:t>我们的使命</a:t>
            </a:r>
            <a:endParaRPr lang="en-US" dirty="0">
              <a:solidFill>
                <a:schemeClr val="tx1"/>
              </a:solidFill>
              <a:latin typeface="Arial" charset="0"/>
              <a:ea typeface="宋体" charset="0"/>
              <a:cs typeface="宋体"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defRPr/>
            </a:pPr>
            <a:r>
              <a:rPr kumimoji="0" lang="en-US" sz="3600" b="0" i="0" u="none" strike="noStrike" kern="1200" cap="none" spc="0" normalizeH="0" baseline="0" noProof="0" dirty="0" err="1">
                <a:ln>
                  <a:noFill/>
                </a:ln>
                <a:solidFill>
                  <a:srgbClr val="000000"/>
                </a:solidFill>
                <a:effectLst/>
                <a:uLnTx/>
                <a:uFillTx/>
                <a:latin typeface="Arial" charset="0"/>
                <a:ea typeface="ＭＳ Ｐゴシック" charset="0"/>
              </a:rPr>
              <a:t>Crossroads教会</a:t>
            </a:r>
            <a:r>
              <a:rPr kumimoji="0" lang="en-US" sz="36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rPr>
              <a:t>的使命是通过接触居住在新加坡的国际人士，来触及列国。</a:t>
            </a:r>
            <a:endParaRPr kumimoji="0" lang="en-US" altLang="zh-CN" sz="36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0584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主要概念</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以金钱， 朋友 和圣经为耶稣的回归做好准备</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97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我们都得做交待。</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贴撒罗尼迦前书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276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贴撒罗尼迦前书</a:t>
            </a:r>
            <a:r>
              <a:rPr lang="en-US" b="1" dirty="0">
                <a:effectLst>
                  <a:glow rad="127000">
                    <a:schemeClr val="tx1"/>
                  </a:glow>
                </a:effectLst>
                <a:latin typeface="Arial" charset="0"/>
                <a:ea typeface="ＭＳ Ｐゴシック" charset="0"/>
                <a:cs typeface="ＭＳ Ｐゴシック" charset="0"/>
              </a:rPr>
              <a:t>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像夜间的贼来到</a:t>
            </a:r>
            <a:r>
              <a:rPr kumimoji="0" lang="en-US" altLang="zh-CN"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endParaRPr kumimoji="0" lang="en-US" sz="4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2939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8823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直</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地</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极</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使</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徒</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行</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a:t>
            </a:r>
            <a:r>
              <a:rPr kumimoji="0" lang="en-US" altLang="en-US"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传</a:t>
            </a:r>
            <a:r>
              <a:rPr kumimoji="0" lang="en-US" altLang="ja-JP" sz="2000" b="0" i="0" u="none" strike="noStrike" kern="1200" cap="none" spc="0" normalizeH="0" baseline="0" noProof="0" dirty="0">
                <a:ln>
                  <a:noFill/>
                </a:ln>
                <a:solidFill>
                  <a:srgbClr val="2C1102"/>
                </a:solidFill>
                <a:effectLst>
                  <a:outerShdw blurRad="38100" dist="38100" dir="2700000" algn="tl">
                    <a:srgbClr val="C0C0C0"/>
                  </a:outerShdw>
                </a:effectLst>
                <a:uLnTx/>
                <a:uFillTx/>
                <a:latin typeface="MS PGothic" pitchFamily="34" charset="-128"/>
                <a:ea typeface="MS PGothic" pitchFamily="34" charset="-128"/>
                <a:cs typeface="Times New Roman"/>
              </a:rPr>
              <a:t> 1:8</a:t>
            </a:r>
            <a:r>
              <a:rPr kumimoji="0" lang="en-US" altLang="ja-JP" sz="2000" b="0" i="0" u="none" strike="noStrike" kern="1200" cap="none" spc="0" normalizeH="0" baseline="0" noProof="0" dirty="0">
                <a:ln>
                  <a:noFill/>
                </a:ln>
                <a:solidFill>
                  <a:srgbClr val="808080"/>
                </a:solidFill>
                <a:effectLst>
                  <a:outerShdw blurRad="38100" dist="38100" dir="2700000" algn="tl">
                    <a:srgbClr val="C0C0C0"/>
                  </a:outerShdw>
                </a:effectLst>
                <a:uLnTx/>
                <a:uFillTx/>
                <a:latin typeface="Comic Sans MS" pitchFamily="66" charset="0"/>
                <a:ea typeface="MS PGothic" pitchFamily="34" charset="-128"/>
                <a:cs typeface="Times New Roman"/>
              </a:rPr>
              <a:t>)</a:t>
            </a:r>
            <a:endParaRPr kumimoji="0" lang="en-US" altLang="ja-JP"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使</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alt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徒</a:t>
            </a:r>
            <a:r>
              <a:rPr kumimoji="0" lang="en-US"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omic Sans MS" pitchFamily="66" charset="0"/>
                <a:ea typeface="MS PGothic" pitchFamily="34" charset="-128"/>
                <a:cs typeface="Times New Roman"/>
              </a:rPr>
              <a:t>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Arial" pitchFamily="34" charset="0"/>
              </a:rPr>
              <a:t>9  13       14    15  16          18           21     27     28</a:t>
            </a: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春季</a:t>
            </a:r>
            <a:r>
              <a:rPr kumimoji="0" lang="en-US" altLang="ja-JP" sz="14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教会扩</a:t>
            </a: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长</a:t>
            </a:r>
            <a:endParaRPr kumimoji="0" lang="en-US" sz="18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67-</a:t>
            </a:r>
            <a:b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Times New Roman"/>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马太</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路加</a:t>
            </a:r>
            <a:endParaRPr kumimoji="0" lang="en-GB"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使徒行传</a:t>
            </a:r>
            <a:endParaRPr kumimoji="0" lang="en-US" sz="14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52" name="Text Box 20"/>
          <p:cNvSpPr txBox="1">
            <a:spLocks noChangeArrowheads="1"/>
          </p:cNvSpPr>
          <p:nvPr/>
        </p:nvSpPr>
        <p:spPr bwMode="auto">
          <a:xfrm>
            <a:off x="26527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帖前</a:t>
            </a:r>
            <a:endParaRPr kumimoji="0" lang="en-US" sz="14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3" name="Text Box 19"/>
          <p:cNvSpPr txBox="1">
            <a:spLocks noChangeArrowheads="1"/>
          </p:cNvSpPr>
          <p:nvPr/>
        </p:nvSpPr>
        <p:spPr bwMode="auto">
          <a:xfrm>
            <a:off x="976313" y="4187825"/>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rPr>
              <a:t>加拉太</a:t>
            </a:r>
            <a:endParaRPr kumimoji="0" lang="en-US" sz="1400" b="0" i="0" u="none" strike="noStrike" kern="1200" cap="none" spc="0" normalizeH="0" baseline="0" noProof="0">
              <a:ln>
                <a:noFill/>
              </a:ln>
              <a:solidFill>
                <a:srgbClr val="2C1102"/>
              </a:solidFill>
              <a:effectLst/>
              <a:uLnTx/>
              <a:uFillTx/>
              <a:latin typeface="MS PGothic" pitchFamily="34" charset="-128"/>
              <a:ea typeface="MS PGothic" pitchFamily="34" charset="-128"/>
              <a:cs typeface="Times New Roman"/>
            </a:endParaRPr>
          </a:p>
        </p:txBody>
      </p:sp>
      <p:sp>
        <p:nvSpPr>
          <p:cNvPr id="524318" name="Text Box 21"/>
          <p:cNvSpPr txBox="1">
            <a:spLocks noChangeArrowheads="1"/>
          </p:cNvSpPr>
          <p:nvPr/>
        </p:nvSpPr>
        <p:spPr bwMode="auto">
          <a:xfrm>
            <a:off x="2652713"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帖后</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78" name="Text Box 10"/>
          <p:cNvSpPr txBox="1">
            <a:spLocks noChangeArrowheads="1"/>
          </p:cNvSpPr>
          <p:nvPr/>
        </p:nvSpPr>
        <p:spPr bwMode="auto">
          <a:xfrm>
            <a:off x="2123728" y="6442883"/>
            <a:ext cx="990600" cy="30777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dirty="0">
                <a:ln>
                  <a:noFill/>
                </a:ln>
                <a:solidFill>
                  <a:srgbClr val="FFFFFF"/>
                </a:solidFill>
                <a:effectLst/>
                <a:uLnTx/>
                <a:uFillTx/>
                <a:latin typeface="Kaiti SC Regular"/>
                <a:ea typeface="ＭＳ Ｐゴシック" charset="0"/>
                <a:cs typeface="Kaiti SC Regular"/>
              </a:rPr>
              <a:t>罗马</a:t>
            </a:r>
            <a:endParaRPr kumimoji="0" lang="en-US" sz="2000" b="1" i="0" u="none" strike="noStrike" kern="1200" cap="none" spc="0" normalizeH="0" baseline="0" noProof="0" dirty="0">
              <a:ln>
                <a:noFill/>
              </a:ln>
              <a:solidFill>
                <a:srgbClr val="FFFFFF"/>
              </a:solidFill>
              <a:effectLst/>
              <a:uLnTx/>
              <a:uFillTx/>
              <a:latin typeface="Kaiti SC Regular"/>
              <a:ea typeface="ＭＳ Ｐゴシック" charset="0"/>
              <a:cs typeface="Kaiti SC Regular"/>
            </a:endParaRPr>
          </a:p>
        </p:txBody>
      </p:sp>
      <p:sp>
        <p:nvSpPr>
          <p:cNvPr id="96" name="Text Box 9"/>
          <p:cNvSpPr txBox="1">
            <a:spLocks noChangeArrowheads="1"/>
          </p:cNvSpPr>
          <p:nvPr/>
        </p:nvSpPr>
        <p:spPr bwMode="auto">
          <a:xfrm>
            <a:off x="2123728" y="5949280"/>
            <a:ext cx="1080864" cy="27699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wrap="square"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一二三四</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2" name="Text Box 20"/>
          <p:cNvSpPr txBox="1">
            <a:spLocks noChangeArrowheads="1"/>
          </p:cNvSpPr>
          <p:nvPr/>
        </p:nvSpPr>
        <p:spPr bwMode="auto">
          <a:xfrm>
            <a:off x="3347864" y="60212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charset="0"/>
                <a:ea typeface="ＭＳ Ｐゴシック"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3" name="Text Box 20"/>
          <p:cNvSpPr txBox="1">
            <a:spLocks noChangeArrowheads="1"/>
          </p:cNvSpPr>
          <p:nvPr/>
        </p:nvSpPr>
        <p:spPr bwMode="auto">
          <a:xfrm>
            <a:off x="3363888" y="6495528"/>
            <a:ext cx="1461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Times New Roman" charset="0"/>
                <a:ea typeface="ＭＳ Ｐゴシック" charset="0"/>
              </a:rPr>
              <a:t>关押</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04" name="Text Box 20"/>
          <p:cNvSpPr txBox="1">
            <a:spLocks noChangeArrowheads="1"/>
          </p:cNvSpPr>
          <p:nvPr/>
        </p:nvSpPr>
        <p:spPr bwMode="auto">
          <a:xfrm>
            <a:off x="6516216" y="6525344"/>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Times New Roman" charset="0"/>
                <a:ea typeface="ＭＳ Ｐゴシック" charset="0"/>
              </a:rPr>
              <a:t>动画</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061449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5986322" cy="1947815"/>
          </a:xfrm>
          <a:effectLst/>
        </p:spPr>
        <p:txBody>
          <a:bodyPr/>
          <a:lstStyle/>
          <a:p>
            <a:r>
              <a:rPr lang="en-US" sz="48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帖撒罗尼迦</a:t>
            </a: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r>
              <a:rPr lang="en-US" sz="48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前后书</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帖撒罗尼迦</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哥林多</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马其顿</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7402906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a:latin typeface="Times New Roman" charset="0"/>
                <a:ea typeface="SimSun" charset="0"/>
                <a:cs typeface="SimSun" charset="0"/>
              </a:rPr>
              <a:t>214</a:t>
            </a:r>
          </a:p>
        </p:txBody>
      </p:sp>
      <p:sp>
        <p:nvSpPr>
          <p:cNvPr id="26627" name="Text Box 3"/>
          <p:cNvSpPr txBox="1">
            <a:spLocks noChangeArrowheads="1"/>
          </p:cNvSpPr>
          <p:nvPr/>
        </p:nvSpPr>
        <p:spPr bwMode="auto">
          <a:xfrm>
            <a:off x="4124325" y="242888"/>
            <a:ext cx="895350" cy="519112"/>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ea typeface="ＭＳ Ｐゴシック"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zh-CN" altLang="en-US" dirty="0"/>
              <a:t>论点</a:t>
            </a:r>
          </a:p>
        </p:txBody>
      </p:sp>
      <p:sp>
        <p:nvSpPr>
          <p:cNvPr id="26628" name="Text Box 4"/>
          <p:cNvSpPr txBox="1">
            <a:spLocks noChangeArrowheads="1"/>
          </p:cNvSpPr>
          <p:nvPr/>
        </p:nvSpPr>
        <p:spPr bwMode="auto">
          <a:xfrm>
            <a:off x="1259632" y="1489075"/>
            <a:ext cx="7503368" cy="4031873"/>
          </a:xfrm>
          <a:prstGeom prst="rect">
            <a:avLst/>
          </a:prstGeom>
          <a:noFill/>
          <a:ln>
            <a:noFill/>
          </a:ln>
          <a:effectLst/>
        </p:spPr>
        <p:txBody>
          <a:bodyPr wrap="square">
            <a:spAutoFit/>
          </a:bodyPr>
          <a:lstStyle>
            <a:lvl1pPr marL="457200" indent="-4572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2700" indent="-12700" eaLnBrk="1" hangingPunct="1"/>
            <a:r>
              <a:rPr lang="zh-CN" altLang="en-US" sz="3200" dirty="0">
                <a:solidFill>
                  <a:srgbClr val="000000"/>
                </a:solidFill>
                <a:latin typeface="楷体" pitchFamily="2" charset="-122"/>
                <a:ea typeface="楷体" pitchFamily="2" charset="-122"/>
              </a:rPr>
              <a:t>保罗写信给信徒是来帮忙如何处理教会所面对的三相难题。</a:t>
            </a:r>
          </a:p>
          <a:p>
            <a:pPr eaLnBrk="1" hangingPunct="1">
              <a:buFontTx/>
              <a:buAutoNum type="arabicPeriod"/>
            </a:pPr>
            <a:endParaRPr lang="en-US" altLang="zh-CN" dirty="0">
              <a:solidFill>
                <a:srgbClr val="000000"/>
              </a:solidFill>
              <a:latin typeface="楷体" pitchFamily="2" charset="-122"/>
              <a:ea typeface="楷体" pitchFamily="2" charset="-122"/>
            </a:endParaRPr>
          </a:p>
          <a:p>
            <a:pPr eaLnBrk="1" hangingPunct="1">
              <a:buFontTx/>
              <a:buAutoNum type="arabicPeriod"/>
            </a:pPr>
            <a:r>
              <a:rPr lang="zh-CN" altLang="en-US" b="1" dirty="0">
                <a:solidFill>
                  <a:srgbClr val="000000"/>
                </a:solidFill>
                <a:latin typeface="楷体" pitchFamily="2" charset="-122"/>
                <a:ea typeface="楷体" pitchFamily="2" charset="-122"/>
              </a:rPr>
              <a:t>招受逼迫 </a:t>
            </a:r>
            <a:r>
              <a:rPr lang="en-US" altLang="zh-CN" b="1" dirty="0">
                <a:solidFill>
                  <a:srgbClr val="000000"/>
                </a:solidFill>
                <a:latin typeface="楷体" pitchFamily="2" charset="-122"/>
                <a:ea typeface="楷体" pitchFamily="2" charset="-122"/>
              </a:rPr>
              <a:t>(1:3-10), </a:t>
            </a:r>
          </a:p>
          <a:p>
            <a:pPr eaLnBrk="1" hangingPunct="1">
              <a:buFontTx/>
              <a:buAutoNum type="arabicPeriod"/>
            </a:pPr>
            <a:r>
              <a:rPr lang="zh-CN" altLang="en-US" b="1" dirty="0">
                <a:solidFill>
                  <a:srgbClr val="000000"/>
                </a:solidFill>
                <a:latin typeface="楷体" pitchFamily="2" charset="-122"/>
                <a:ea typeface="楷体" pitchFamily="2" charset="-122"/>
              </a:rPr>
              <a:t>不法者说主已经来了 </a:t>
            </a:r>
            <a:r>
              <a:rPr lang="en-US" altLang="zh-CN" b="1" dirty="0">
                <a:solidFill>
                  <a:srgbClr val="000000"/>
                </a:solidFill>
                <a:latin typeface="楷体" pitchFamily="2" charset="-122"/>
                <a:ea typeface="楷体" pitchFamily="2" charset="-122"/>
              </a:rPr>
              <a:t>(2:1-12), </a:t>
            </a:r>
            <a:r>
              <a:rPr lang="zh-CN" altLang="en-US" b="1" dirty="0">
                <a:solidFill>
                  <a:srgbClr val="000000"/>
                </a:solidFill>
                <a:latin typeface="楷体" pitchFamily="2" charset="-122"/>
                <a:ea typeface="楷体" pitchFamily="2" charset="-122"/>
              </a:rPr>
              <a:t>和 </a:t>
            </a:r>
          </a:p>
          <a:p>
            <a:pPr eaLnBrk="1" hangingPunct="1">
              <a:buFontTx/>
              <a:buAutoNum type="arabicPeriod"/>
            </a:pPr>
            <a:r>
              <a:rPr lang="zh-CN" altLang="en-US" b="1" dirty="0">
                <a:solidFill>
                  <a:srgbClr val="000000"/>
                </a:solidFill>
                <a:latin typeface="楷体" pitchFamily="2" charset="-122"/>
                <a:ea typeface="楷体" pitchFamily="2" charset="-122"/>
              </a:rPr>
              <a:t>懒惰的帖撒罗尼迦信徒在 </a:t>
            </a:r>
            <a:r>
              <a:rPr lang="zh-CN" altLang="en-US" b="1" dirty="0">
                <a:solidFill>
                  <a:srgbClr val="000000"/>
                </a:solidFill>
                <a:latin typeface="Times" charset="0"/>
                <a:ea typeface="楷体" pitchFamily="2" charset="-122"/>
              </a:rPr>
              <a:t>“</a:t>
            </a:r>
            <a:r>
              <a:rPr lang="zh-CN" altLang="en-US" b="1" dirty="0">
                <a:solidFill>
                  <a:srgbClr val="000000"/>
                </a:solidFill>
                <a:latin typeface="楷体" pitchFamily="2" charset="-122"/>
                <a:ea typeface="楷体" pitchFamily="2" charset="-122"/>
              </a:rPr>
              <a:t>等待被提</a:t>
            </a:r>
            <a:r>
              <a:rPr lang="zh-CN" altLang="en-US" b="1" dirty="0">
                <a:solidFill>
                  <a:srgbClr val="000000"/>
                </a:solidFill>
                <a:latin typeface="Times" charset="0"/>
                <a:ea typeface="楷体" pitchFamily="2" charset="-122"/>
              </a:rPr>
              <a:t>”</a:t>
            </a:r>
            <a:r>
              <a:rPr lang="en-US" altLang="zh-CN" b="1" dirty="0">
                <a:solidFill>
                  <a:srgbClr val="000000"/>
                </a:solidFill>
                <a:latin typeface="楷体" pitchFamily="2" charset="-122"/>
                <a:ea typeface="楷体" pitchFamily="2" charset="-122"/>
              </a:rPr>
              <a:t> (3:6-15).  </a:t>
            </a:r>
          </a:p>
          <a:p>
            <a:pPr eaLnBrk="1" hangingPunct="1"/>
            <a:r>
              <a:rPr lang="zh-CN" altLang="en-US" b="1" dirty="0">
                <a:solidFill>
                  <a:srgbClr val="000000"/>
                </a:solidFill>
                <a:latin typeface="楷体" pitchFamily="2" charset="-122"/>
                <a:ea typeface="楷体" pitchFamily="2" charset="-122"/>
              </a:rPr>
              <a:t>     保罗鼓励他们</a:t>
            </a:r>
            <a:r>
              <a:rPr lang="zh-CN" altLang="en-US" dirty="0">
                <a:solidFill>
                  <a:srgbClr val="000000"/>
                </a:solidFill>
                <a:latin typeface="楷体" pitchFamily="2" charset="-122"/>
                <a:ea typeface="楷体" pitchFamily="2" charset="-122"/>
              </a:rPr>
              <a:t>鉴定</a:t>
            </a:r>
            <a:r>
              <a:rPr lang="zh-CN" altLang="en-US" b="1" dirty="0">
                <a:solidFill>
                  <a:srgbClr val="000000"/>
                </a:solidFill>
                <a:latin typeface="楷体" pitchFamily="2" charset="-122"/>
                <a:ea typeface="楷体" pitchFamily="2" charset="-122"/>
              </a:rPr>
              <a:t>拯救的盼望来得奖赏</a:t>
            </a:r>
            <a:r>
              <a:rPr lang="en-US" altLang="zh-CN" b="1" dirty="0">
                <a:solidFill>
                  <a:srgbClr val="000000"/>
                </a:solidFill>
                <a:latin typeface="楷体" pitchFamily="2" charset="-122"/>
                <a:ea typeface="楷体" pitchFamily="2" charset="-122"/>
              </a:rPr>
              <a:t> (ch. 1)</a:t>
            </a:r>
            <a:r>
              <a:rPr lang="zh-CN" altLang="en-US" b="1" dirty="0">
                <a:solidFill>
                  <a:srgbClr val="000000"/>
                </a:solidFill>
                <a:latin typeface="楷体" pitchFamily="2" charset="-122"/>
                <a:ea typeface="楷体" pitchFamily="2" charset="-122"/>
              </a:rPr>
              <a:t>和更正对主再来的日子错误的观念</a:t>
            </a:r>
            <a:r>
              <a:rPr lang="en-US" altLang="zh-CN" b="1" dirty="0">
                <a:solidFill>
                  <a:srgbClr val="000000"/>
                </a:solidFill>
                <a:latin typeface="楷体" pitchFamily="2" charset="-122"/>
                <a:ea typeface="楷体" pitchFamily="2" charset="-122"/>
              </a:rPr>
              <a:t> (ch. 2)</a:t>
            </a:r>
            <a:r>
              <a:rPr lang="zh-CN" altLang="en-US" b="1" dirty="0">
                <a:solidFill>
                  <a:srgbClr val="000000"/>
                </a:solidFill>
                <a:latin typeface="楷体" pitchFamily="2" charset="-122"/>
                <a:ea typeface="楷体" pitchFamily="2" charset="-122"/>
              </a:rPr>
              <a:t>导致信徒懒惰 </a:t>
            </a:r>
            <a:r>
              <a:rPr lang="en-US" altLang="zh-CN" b="1" dirty="0">
                <a:solidFill>
                  <a:srgbClr val="000000"/>
                </a:solidFill>
                <a:latin typeface="楷体" pitchFamily="2" charset="-122"/>
                <a:ea typeface="楷体" pitchFamily="2" charset="-122"/>
              </a:rPr>
              <a:t>(ch. 3). </a:t>
            </a:r>
            <a:r>
              <a:rPr lang="zh-CN" altLang="en-US" b="1" dirty="0">
                <a:solidFill>
                  <a:srgbClr val="000000"/>
                </a:solidFill>
                <a:latin typeface="楷体" pitchFamily="2" charset="-122"/>
                <a:ea typeface="楷体" pitchFamily="2" charset="-122"/>
              </a:rPr>
              <a:t>主题是关于主再来得日子所引起信徒的反应。</a:t>
            </a:r>
            <a:endParaRPr lang="en-US" altLang="zh-CN" b="1" dirty="0">
              <a:solidFill>
                <a:srgbClr val="FF0000"/>
              </a:solidFill>
              <a:latin typeface="楷体" pitchFamily="2" charset="-122"/>
              <a:ea typeface="楷体" pitchFamily="2"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6F0446B9-CF6C-C149-B60F-1E70C141175B}"/>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ways…</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882769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0636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241514"/>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531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zh-CN" altLang="en-US" dirty="0">
                <a:solidFill>
                  <a:schemeClr val="tx1"/>
                </a:solidFill>
                <a:latin typeface="Arial" charset="0"/>
                <a:ea typeface="宋体" charset="0"/>
                <a:cs typeface="宋体" charset="0"/>
              </a:rPr>
              <a:t>我们的愿景</a:t>
            </a:r>
            <a:endParaRPr lang="en-US" dirty="0">
              <a:solidFill>
                <a:schemeClr val="tx1"/>
              </a:solidFill>
              <a:latin typeface="Arial" charset="0"/>
              <a:ea typeface="宋体" charset="0"/>
              <a:cs typeface="宋体" charset="0"/>
            </a:endParaRPr>
          </a:p>
        </p:txBody>
      </p:sp>
      <p:sp>
        <p:nvSpPr>
          <p:cNvPr id="357379" name="Text Box 3"/>
          <p:cNvSpPr txBox="1">
            <a:spLocks noChangeArrowheads="1"/>
          </p:cNvSpPr>
          <p:nvPr/>
        </p:nvSpPr>
        <p:spPr bwMode="auto">
          <a:xfrm>
            <a:off x="3124200" y="2028825"/>
            <a:ext cx="6019800" cy="324396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charset="0"/>
                <a:ea typeface="ＭＳ Ｐゴシック" charset="0"/>
              </a:rPr>
              <a:t>Crossroads教会</a:t>
            </a: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的愿景是带领国际人士与耶稣基督建立深刻的关系，使他们成为门徒，并在他们独特的影响领域中带来改变（提摩太后书 </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2:2</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特别是，</a:t>
            </a: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Crossroads </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主要（但不限于）触及英语社群。</a:t>
            </a:r>
          </a:p>
        </p:txBody>
      </p:sp>
    </p:spTree>
    <p:extLst>
      <p:ext uri="{BB962C8B-B14F-4D97-AF65-F5344CB8AC3E}">
        <p14:creationId xmlns:p14="http://schemas.microsoft.com/office/powerpoint/2010/main" val="203003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zh-CN" altLang="en-US" sz="2400" b="1" dirty="0">
                          <a:effectLst/>
                          <a:latin typeface="Arial"/>
                          <a:ea typeface="Times New Roman"/>
                          <a:cs typeface="Arial"/>
                        </a:rPr>
                        <a:t>经文总数</a:t>
                      </a:r>
                      <a:endParaRPr lang="en-US" sz="2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神</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耶稣</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主</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3200" b="1" dirty="0">
                          <a:effectLst/>
                          <a:latin typeface="Arial"/>
                          <a:ea typeface="Times New Roman"/>
                          <a:cs typeface="Arial"/>
                        </a:rPr>
                        <a:t>“</a:t>
                      </a:r>
                      <a:r>
                        <a:rPr lang="zh-CN" altLang="en-US" sz="3200" b="1" dirty="0">
                          <a:effectLst/>
                          <a:latin typeface="Arial"/>
                          <a:ea typeface="Times New Roman"/>
                          <a:cs typeface="Arial"/>
                        </a:rPr>
                        <a:t>极度</a:t>
                      </a:r>
                      <a:r>
                        <a:rPr lang="en-US" sz="3200" b="1" dirty="0">
                          <a:effectLst/>
                          <a:latin typeface="Arial"/>
                          <a:ea typeface="Times New Roman"/>
                          <a:cs typeface="Arial"/>
                        </a:rPr>
                        <a:t>"</a:t>
                      </a:r>
                      <a:endParaRPr lang="en-US" sz="44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zh-CN" altLang="en-US" sz="3200" b="1" dirty="0">
                          <a:effectLst/>
                          <a:latin typeface="Arial"/>
                          <a:ea typeface="Times New Roman"/>
                          <a:cs typeface="Arial"/>
                        </a:rPr>
                        <a:t>总数</a:t>
                      </a:r>
                      <a:endParaRPr lang="en-US" sz="32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MS PGothic" panose="020B0600070205080204" pitchFamily="34" charset="-128"/>
                          <a:ea typeface="MS PGothic" panose="020B0600070205080204" pitchFamily="34" charset="-128"/>
                          <a:cs typeface="Arial"/>
                        </a:rPr>
                        <a:t>前</a:t>
                      </a:r>
                      <a:r>
                        <a:rPr lang="en-US" sz="2400" b="1" dirty="0">
                          <a:effectLst/>
                          <a:latin typeface="MS PGothic" panose="020B0600070205080204" pitchFamily="34" charset="-128"/>
                          <a:ea typeface="MS PGothic" panose="020B0600070205080204" pitchFamily="34" charset="-128"/>
                          <a:cs typeface="Arial"/>
                        </a:rPr>
                        <a:t> </a:t>
                      </a:r>
                      <a:r>
                        <a:rPr lang="en-US" sz="2400" b="1" dirty="0">
                          <a:effectLst/>
                          <a:latin typeface="Arial"/>
                          <a:ea typeface="Times New Roman"/>
                          <a:cs typeface="Arial"/>
                        </a:rPr>
                        <a:t>(89)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zh-CN" altLang="en-US" sz="2400" b="1" dirty="0">
                          <a:effectLst/>
                          <a:latin typeface="MS PGothic" panose="020B0600070205080204" pitchFamily="34" charset="-128"/>
                          <a:ea typeface="MS PGothic" panose="020B0600070205080204" pitchFamily="34" charset="-128"/>
                        </a:rPr>
                        <a:t>帖</a:t>
                      </a:r>
                      <a:r>
                        <a:rPr lang="zh-CN" altLang="en-US" sz="2400" b="1" dirty="0">
                          <a:effectLst/>
                          <a:latin typeface="Arial"/>
                          <a:ea typeface="Times New Roman"/>
                          <a:cs typeface="Arial"/>
                        </a:rPr>
                        <a:t>后</a:t>
                      </a:r>
                      <a:r>
                        <a:rPr lang="en-US" sz="2400" b="1" dirty="0">
                          <a:effectLst/>
                          <a:latin typeface="Arial"/>
                          <a:ea typeface="Times New Roman"/>
                          <a:cs typeface="Arial"/>
                        </a:rPr>
                        <a:t>(47)</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zh-CN" altLang="en-US" sz="2400" b="1" dirty="0">
                          <a:effectLst/>
                          <a:latin typeface="Arial"/>
                          <a:ea typeface="Times New Roman"/>
                          <a:cs typeface="Arial"/>
                        </a:rPr>
                        <a:t>总数</a:t>
                      </a:r>
                      <a:r>
                        <a:rPr lang="en-US" sz="2400" b="1" dirty="0">
                          <a:effectLst/>
                          <a:latin typeface="Arial"/>
                          <a:ea typeface="Times New Roman"/>
                          <a:cs typeface="Arial"/>
                        </a:rPr>
                        <a:t>(136)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6" name="Title 1"/>
          <p:cNvSpPr txBox="1">
            <a:spLocks/>
          </p:cNvSpPr>
          <p:nvPr/>
        </p:nvSpPr>
        <p:spPr bwMode="auto">
          <a:xfrm>
            <a:off x="0" y="773832"/>
            <a:ext cx="9144000" cy="1143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保罗对忧虑的帖撒罗尼迦人的劝告：</a:t>
            </a:r>
            <a:endParaRPr kumimoji="0" lang="en-US" altLang="zh-CN"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专注于上帝！</a:t>
            </a:r>
            <a:endParaRPr kumimoji="0" lang="en-US" sz="6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p:txBody>
      </p:sp>
      <p:sp>
        <p:nvSpPr>
          <p:cNvPr id="8" name="Rectangle 7"/>
          <p:cNvSpPr/>
          <p:nvPr/>
        </p:nvSpPr>
        <p:spPr>
          <a:xfrm>
            <a:off x="-36512" y="6165304"/>
            <a:ext cx="9145724" cy="707886"/>
          </a:xfrm>
          <a:prstGeom prst="rect">
            <a:avLst/>
          </a:prstGeom>
          <a:solidFill>
            <a:srgbClr val="080808"/>
          </a:solid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希腊文出现的数量</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Elwell </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和 </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遇见新约</a:t>
            </a:r>
            <a:r>
              <a:rPr kumimoji="0" lang="en-US" altLang="zh-CN"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graphicFrame>
        <p:nvGraphicFramePr>
          <p:cNvPr id="9" name="Table 8"/>
          <p:cNvGraphicFramePr>
            <a:graphicFrameLocks noGrp="1"/>
          </p:cNvGraphicFramePr>
          <p:nvPr/>
        </p:nvGraphicFramePr>
        <p:xfrm>
          <a:off x="-9613576" y="90872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10" name="Oval 9">
            <a:extLst>
              <a:ext uri="{FF2B5EF4-FFF2-40B4-BE49-F238E27FC236}">
                <a16:creationId xmlns:a16="http://schemas.microsoft.com/office/drawing/2014/main" id="{B0F06176-6E3C-7242-BB91-0F22C1199BD9}"/>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D9E2631E-E5FA-C245-9881-2D35D2B2E63E}"/>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754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FFFF"/>
                  </a:solidFill>
                  <a:effectLst/>
                  <a:uLnTx/>
                  <a:uFillTx/>
                  <a:latin typeface="Arial" charset="0"/>
                  <a:ea typeface="ＭＳ Ｐゴシック" charset="0"/>
                </a:rPr>
                <a:t>基督</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服事主耶稣基督</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HT" alt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上帝</a:t>
            </a:r>
            <a:endPar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王</a:t>
            </a:r>
          </a:p>
        </p:txBody>
      </p:sp>
    </p:spTree>
    <p:extLst>
      <p:ext uri="{BB962C8B-B14F-4D97-AF65-F5344CB8AC3E}">
        <p14:creationId xmlns:p14="http://schemas.microsoft.com/office/powerpoint/2010/main" val="548039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zh-CN" altLang="en-US" b="1" i="1" dirty="0"/>
              <a:t>一个值得重复的名字</a:t>
            </a:r>
            <a:endParaRPr lang="en-US" b="1" i="1" dirty="0"/>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a:ea typeface="ＭＳ Ｐゴシック"/>
              </a:rPr>
              <a:t>主耶稣基督</a:t>
            </a:r>
            <a:r>
              <a:rPr kumimoji="0" lang="en-US" sz="2400" b="1" i="0" u="none" strike="noStrike" kern="0" cap="none" spc="0" normalizeH="0" baseline="0" noProof="0" dirty="0">
                <a:ln>
                  <a:noFill/>
                </a:ln>
                <a:solidFill>
                  <a:srgbClr val="FFFFFF"/>
                </a:solidFill>
                <a:effectLst/>
                <a:uLnTx/>
                <a:uFillTx/>
                <a:latin typeface="Arial"/>
                <a:ea typeface="ＭＳ Ｐゴシック"/>
              </a:rPr>
              <a:t> (1:1)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Arial"/>
                <a:ea typeface="ＭＳ Ｐゴシック"/>
              </a:rPr>
              <a:t>帖后 </a:t>
            </a:r>
            <a:r>
              <a:rPr kumimoji="0" lang="en-US" altLang="zh-CN" sz="2000" b="1" i="0" u="none" strike="noStrike" kern="0" cap="none" spc="0" normalizeH="0" baseline="0" noProof="0" dirty="0">
                <a:ln>
                  <a:noFill/>
                </a:ln>
                <a:solidFill>
                  <a:srgbClr val="FFFFFF"/>
                </a:solidFill>
                <a:effectLst/>
                <a:uLnTx/>
                <a:uFillTx/>
                <a:latin typeface="Arial"/>
                <a:ea typeface="ＭＳ Ｐゴシック"/>
              </a:rPr>
              <a:t>1 </a:t>
            </a:r>
            <a:r>
              <a:rPr kumimoji="0" lang="zh-CN" altLang="en-US" sz="2000" b="1" i="0" u="none" strike="noStrike" kern="0" cap="none" spc="0" normalizeH="0" baseline="0" noProof="0" dirty="0">
                <a:ln>
                  <a:noFill/>
                </a:ln>
                <a:solidFill>
                  <a:srgbClr val="FFFFFF"/>
                </a:solidFill>
                <a:effectLst/>
                <a:uLnTx/>
                <a:uFillTx/>
                <a:latin typeface="Arial"/>
                <a:ea typeface="ＭＳ Ｐゴシック"/>
              </a:rPr>
              <a:t>章</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a:rPr>
              <a:t>帖后 </a:t>
            </a:r>
            <a:r>
              <a:rPr kumimoji="0" lang="en-US" altLang="zh-CN" sz="2400" b="1" i="0" u="none" strike="noStrike" kern="0" cap="none" spc="0" normalizeH="0" baseline="0" noProof="0" dirty="0">
                <a:ln>
                  <a:noFill/>
                </a:ln>
                <a:solidFill>
                  <a:srgbClr val="FFFFFF"/>
                </a:solidFill>
                <a:effectLst/>
                <a:uLnTx/>
                <a:uFillTx/>
                <a:latin typeface="Arial"/>
                <a:ea typeface="ＭＳ Ｐゴシック"/>
              </a:rPr>
              <a:t>2 </a:t>
            </a:r>
            <a:r>
              <a:rPr kumimoji="0" lang="zh-CN" altLang="en-US" sz="2400" b="1" i="0" u="none" strike="noStrike" kern="0" cap="none" spc="0" normalizeH="0" baseline="0" noProof="0" dirty="0">
                <a:ln>
                  <a:noFill/>
                </a:ln>
                <a:solidFill>
                  <a:srgbClr val="FFFFFF"/>
                </a:solidFill>
                <a:effectLst/>
                <a:uLnTx/>
                <a:uFillTx/>
                <a:latin typeface="Arial"/>
                <a:ea typeface="ＭＳ Ｐゴシック"/>
              </a:rPr>
              <a:t>章</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a:rPr>
              <a:t>帖后 </a:t>
            </a:r>
            <a:r>
              <a:rPr lang="en-US" altLang="zh-CN" sz="2400" b="1" kern="0" dirty="0">
                <a:solidFill>
                  <a:srgbClr val="FFFFFF"/>
                </a:solidFill>
                <a:latin typeface="Arial"/>
                <a:ea typeface="ＭＳ Ｐゴシック"/>
              </a:rPr>
              <a:t>3</a:t>
            </a:r>
            <a:r>
              <a:rPr kumimoji="0" lang="en-US" altLang="zh-CN" sz="2400" b="1" i="0" u="none" strike="noStrike" kern="0" cap="none" spc="0" normalizeH="0" baseline="0" noProof="0" dirty="0">
                <a:ln>
                  <a:noFill/>
                </a:ln>
                <a:solidFill>
                  <a:srgbClr val="FFFFFF"/>
                </a:solidFill>
                <a:effectLst/>
                <a:uLnTx/>
                <a:uFillTx/>
                <a:latin typeface="Arial"/>
                <a:ea typeface="ＭＳ Ｐゴシック"/>
              </a:rPr>
              <a:t> </a:t>
            </a:r>
            <a:r>
              <a:rPr kumimoji="0" lang="zh-CN" altLang="en-US" sz="2400" b="1" i="0" u="none" strike="noStrike" kern="0" cap="none" spc="0" normalizeH="0" baseline="0" noProof="0" dirty="0">
                <a:ln>
                  <a:noFill/>
                </a:ln>
                <a:solidFill>
                  <a:srgbClr val="FFFFFF"/>
                </a:solidFill>
                <a:effectLst/>
                <a:uLnTx/>
                <a:uFillTx/>
                <a:latin typeface="Arial"/>
                <a:ea typeface="ＭＳ Ｐゴシック"/>
              </a:rPr>
              <a:t>章</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lvl="0">
              <a:defRPr/>
            </a:pPr>
            <a:r>
              <a:rPr lang="en-US" altLang="zh-CN" sz="2400" b="1" kern="0" dirty="0" err="1">
                <a:solidFill>
                  <a:srgbClr val="FFFFFF"/>
                </a:solidFill>
              </a:rPr>
              <a:t>主耶稣基督</a:t>
            </a:r>
            <a:br>
              <a:rPr kumimoji="0" lang="en-US" sz="2400" b="1" i="0" u="none" strike="noStrike" kern="0" cap="none" spc="0" normalizeH="0" baseline="0" noProof="0" dirty="0">
                <a:ln>
                  <a:noFill/>
                </a:ln>
                <a:solidFill>
                  <a:srgbClr val="FFFFFF"/>
                </a:solidFill>
                <a:effectLst/>
                <a:uLnTx/>
                <a:uFillTx/>
                <a:latin typeface="Arial"/>
                <a:ea typeface="ＭＳ Ｐゴシック"/>
              </a:rPr>
            </a:br>
            <a:r>
              <a:rPr kumimoji="0" lang="en-US" sz="2400" b="1" i="0" u="none" strike="noStrike" kern="0" cap="none" spc="0" normalizeH="0" baseline="0" noProof="0" dirty="0">
                <a:ln>
                  <a:noFill/>
                </a:ln>
                <a:solidFill>
                  <a:srgbClr val="FFFFFF"/>
                </a:solidFill>
                <a:effectLst/>
                <a:uLnTx/>
                <a:uFillTx/>
                <a:latin typeface="Arial"/>
                <a:ea typeface="ＭＳ Ｐゴシック"/>
              </a:rPr>
              <a:t>(3:18)</a:t>
            </a:r>
          </a:p>
        </p:txBody>
      </p:sp>
    </p:spTree>
    <p:extLst>
      <p:ext uri="{BB962C8B-B14F-4D97-AF65-F5344CB8AC3E}">
        <p14:creationId xmlns:p14="http://schemas.microsoft.com/office/powerpoint/2010/main" val="223751224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zh-CN" altLang="en-US" sz="5400" b="1" dirty="0">
                <a:effectLst>
                  <a:glow rad="127000">
                    <a:schemeClr val="tx1"/>
                  </a:glow>
                </a:effectLst>
                <a:latin typeface="Arial" charset="0"/>
                <a:ea typeface="ＭＳ Ｐゴシック" charset="0"/>
                <a:cs typeface="ＭＳ Ｐゴシック" charset="0"/>
              </a:rPr>
              <a:t>从</a:t>
            </a:r>
            <a:r>
              <a:rPr lang="zh-CN" altLang="en-US" sz="9600" b="1" dirty="0">
                <a:solidFill>
                  <a:srgbClr val="FFFF00"/>
                </a:solidFill>
                <a:effectLst>
                  <a:glow rad="127000">
                    <a:schemeClr val="tx1"/>
                  </a:glow>
                </a:effectLst>
                <a:latin typeface="Arial" charset="0"/>
                <a:ea typeface="ＭＳ Ｐゴシック" charset="0"/>
                <a:cs typeface="ＭＳ Ｐゴシック" charset="0"/>
              </a:rPr>
              <a:t>神的</a:t>
            </a:r>
            <a:r>
              <a:rPr lang="zh-CN" altLang="en-US" sz="5400" b="1" dirty="0">
                <a:effectLst>
                  <a:glow rad="127000">
                    <a:schemeClr val="tx1"/>
                  </a:glow>
                </a:effectLst>
                <a:latin typeface="Arial" charset="0"/>
                <a:ea typeface="ＭＳ Ｐゴシック" charset="0"/>
                <a:cs typeface="ＭＳ Ｐゴシック" charset="0"/>
              </a:rPr>
              <a:t>角度看待试炼</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a:t>
            </a:r>
            <a:r>
              <a:rPr lang="en-US" altLang="zh-CN" sz="5400" b="1" dirty="0">
                <a:effectLst>
                  <a:glow rad="127000">
                    <a:schemeClr val="tx1"/>
                  </a:glow>
                </a:effectLst>
                <a:latin typeface="Arial" charset="0"/>
                <a:ea typeface="ＭＳ Ｐゴシック" charset="0"/>
                <a:cs typeface="ＭＳ Ｐゴシック" charset="0"/>
              </a:rPr>
              <a:t>1:1-2</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3176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1</a:t>
            </a:r>
            <a:r>
              <a:rPr lang="zh-CN" altLang="en-US" sz="3600" b="1" dirty="0">
                <a:effectLst>
                  <a:glow rad="127000">
                    <a:schemeClr val="tx1"/>
                  </a:glow>
                </a:effectLst>
                <a:latin typeface="Arial" charset="0"/>
                <a:ea typeface="ＭＳ Ｐゴシック" charset="0"/>
                <a:cs typeface="ＭＳ Ｐゴシック" charset="0"/>
              </a:rPr>
              <a:t>保罗、西拉和提摩太，写信给帖撒罗尼迦、在我们的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父　神</a:t>
            </a:r>
            <a:r>
              <a:rPr lang="zh-CN" altLang="en-US" sz="3600" b="1" dirty="0">
                <a:effectLst>
                  <a:glow rad="127000">
                    <a:schemeClr val="tx1"/>
                  </a:glow>
                </a:effectLst>
                <a:latin typeface="Arial" charset="0"/>
                <a:ea typeface="ＭＳ Ｐゴシック" charset="0"/>
                <a:cs typeface="ＭＳ Ｐゴシック" charset="0"/>
              </a:rPr>
              <a:t>和主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基督里的教会。</a:t>
            </a:r>
            <a:r>
              <a:rPr lang="en-US" altLang="zh-CN" sz="3600" b="1" dirty="0">
                <a:effectLst>
                  <a:glow rad="127000">
                    <a:schemeClr val="tx1"/>
                  </a:glow>
                </a:effectLst>
                <a:latin typeface="Arial" charset="0"/>
                <a:ea typeface="ＭＳ Ｐゴシック" charset="0"/>
                <a:cs typeface="ＭＳ Ｐゴシック" charset="0"/>
              </a:rPr>
              <a:t>2</a:t>
            </a:r>
            <a:r>
              <a:rPr lang="zh-CN" altLang="en-US" sz="3600" b="1" dirty="0">
                <a:effectLst>
                  <a:glow rad="127000">
                    <a:schemeClr val="tx1"/>
                  </a:glow>
                </a:effectLst>
                <a:latin typeface="Arial" charset="0"/>
                <a:ea typeface="ＭＳ Ｐゴシック" charset="0"/>
                <a:cs typeface="ＭＳ Ｐゴシック" charset="0"/>
              </a:rPr>
              <a:t>愿恩惠平安从父　神和主耶稣基督临到你们。”</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0188367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“当我们仰望我们崇高的主耶稣基督时，我们意识到，祂并不是冷漠地转脸不看我们，而是满怀怜悯地俯视我们。”</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47116"/>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434882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我要向群山举目，我的帮助从哪里来呢？</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我的帮助是从造天地的耶和华而来。</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err="1">
                <a:effectLst>
                  <a:glow rad="127000">
                    <a:schemeClr val="tx1"/>
                  </a:glow>
                </a:effectLst>
                <a:latin typeface="Arial" charset="0"/>
                <a:ea typeface="ＭＳ Ｐゴシック" charset="0"/>
                <a:cs typeface="ＭＳ Ｐゴシック" charset="0"/>
              </a:rPr>
              <a:t>诗篇</a:t>
            </a:r>
            <a:r>
              <a:rPr lang="en-US" sz="3200" b="1" dirty="0">
                <a:effectLst>
                  <a:glow rad="127000">
                    <a:schemeClr val="tx1"/>
                  </a:glow>
                </a:effectLst>
                <a:latin typeface="Arial" charset="0"/>
                <a:ea typeface="ＭＳ Ｐゴシック" charset="0"/>
                <a:cs typeface="ＭＳ Ｐゴシック" charset="0"/>
              </a:rPr>
              <a:t>.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5526123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“当你身处谷底时，你是否仰望高峰？还是你已经陷入低谷太久，以至于忘记了山峰的存在？那些无法坚定信心的人，往往是因为他们未能在一切境遇中看见主。”</a:t>
            </a:r>
            <a:br>
              <a:rPr lang="zh-CN" altLang="en-US" sz="3200" b="1" dirty="0">
                <a:effectLst>
                  <a:glow rad="127000">
                    <a:schemeClr val="tx1"/>
                  </a:glow>
                </a:effectLst>
                <a:latin typeface="Arial" charset="0"/>
                <a:ea typeface="ＭＳ Ｐゴシック" charset="0"/>
                <a:cs typeface="ＭＳ Ｐゴシック" charset="0"/>
              </a:rPr>
            </a:b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a:t>
            </a: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63661377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2758"/>
          <a:stretch/>
        </p:blipFill>
        <p:spPr>
          <a:xfrm>
            <a:off x="0" y="3567572"/>
            <a:ext cx="9144000" cy="45962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“当我们仰望时，我们被提醒：神并未远离</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并未缺席</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并未与我们隔绝。然后，我们得以一窥神对我们境遇的视角</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而这只能在山巅之上看见，而非身处幽谷。”</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查尔斯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史云道（</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a:t>
            </a:r>
          </a:p>
          <a:p>
            <a:pPr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坚定的基督信仰</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第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21468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7" y="-1079098"/>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Seeing from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Perspective</a:t>
            </a:r>
          </a:p>
        </p:txBody>
      </p:sp>
      <p:pic>
        <p:nvPicPr>
          <p:cNvPr id="3" name="Picture 2"/>
          <p:cNvPicPr>
            <a:picLocks noChangeAspect="1"/>
          </p:cNvPicPr>
          <p:nvPr/>
        </p:nvPicPr>
        <p:blipFill>
          <a:blip r:embed="rId3"/>
          <a:stretch>
            <a:fillRect/>
          </a:stretch>
        </p:blipFill>
        <p:spPr>
          <a:xfrm>
            <a:off x="-40317" y="859195"/>
            <a:ext cx="9298451" cy="5328625"/>
          </a:xfrm>
          <a:prstGeom prst="rect">
            <a:avLst/>
          </a:prstGeom>
        </p:spPr>
      </p:pic>
      <p:sp>
        <p:nvSpPr>
          <p:cNvPr id="2" name="文本框 1">
            <a:extLst>
              <a:ext uri="{FF2B5EF4-FFF2-40B4-BE49-F238E27FC236}">
                <a16:creationId xmlns:a16="http://schemas.microsoft.com/office/drawing/2014/main" id="{128F614C-6812-0749-3C00-15848A6EE3FD}"/>
              </a:ext>
            </a:extLst>
          </p:cNvPr>
          <p:cNvSpPr txBox="1"/>
          <p:nvPr/>
        </p:nvSpPr>
        <p:spPr>
          <a:xfrm>
            <a:off x="3275856" y="980728"/>
            <a:ext cx="4355680" cy="707886"/>
          </a:xfrm>
          <a:prstGeom prst="rect">
            <a:avLst/>
          </a:prstGeom>
          <a:noFill/>
        </p:spPr>
        <p:txBody>
          <a:bodyPr wrap="none" rtlCol="0">
            <a:spAutoFit/>
          </a:bodyPr>
          <a:lstStyle/>
          <a:p>
            <a:r>
              <a:rPr lang="zh-CN" altLang="en-US" sz="4000" b="1" dirty="0">
                <a:solidFill>
                  <a:srgbClr val="0E0E0E"/>
                </a:solidFill>
                <a:effectLst/>
                <a:latin typeface=".AppleSystemUIFont"/>
              </a:rPr>
              <a:t>从神的视角看世界</a:t>
            </a:r>
            <a:endParaRPr lang="zh-CN" altLang="en-US" sz="4000" dirty="0">
              <a:solidFill>
                <a:srgbClr val="0E0E0E"/>
              </a:solidFill>
              <a:effectLst/>
              <a:latin typeface=".AppleSystemUIFont"/>
            </a:endParaRPr>
          </a:p>
        </p:txBody>
      </p:sp>
      <p:sp>
        <p:nvSpPr>
          <p:cNvPr id="4" name="文本框 3">
            <a:extLst>
              <a:ext uri="{FF2B5EF4-FFF2-40B4-BE49-F238E27FC236}">
                <a16:creationId xmlns:a16="http://schemas.microsoft.com/office/drawing/2014/main" id="{2FA5D5E1-256E-962F-0EFA-451CDA510314}"/>
              </a:ext>
            </a:extLst>
          </p:cNvPr>
          <p:cNvSpPr txBox="1"/>
          <p:nvPr/>
        </p:nvSpPr>
        <p:spPr>
          <a:xfrm>
            <a:off x="2555776" y="3831431"/>
            <a:ext cx="6240811" cy="461665"/>
          </a:xfrm>
          <a:prstGeom prst="rect">
            <a:avLst/>
          </a:prstGeom>
          <a:noFill/>
        </p:spPr>
        <p:txBody>
          <a:bodyPr wrap="none" rtlCol="0">
            <a:spAutoFit/>
          </a:bodyPr>
          <a:lstStyle/>
          <a:p>
            <a:r>
              <a:rPr lang="zh-CN" altLang="en-US" b="1" dirty="0">
                <a:solidFill>
                  <a:srgbClr val="0E0E0E"/>
                </a:solidFill>
                <a:effectLst/>
                <a:latin typeface=".AppleSystemUIFont"/>
              </a:rPr>
              <a:t>你的生命经历，在神的视角下可以有所不同。</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7254748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136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15173055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引导他人归向主</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lvl="0" indent="-571500" algn="l" defTabSz="457200">
              <a:buFont typeface="Arial"/>
              <a:buChar cha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什么都不说</a:t>
            </a:r>
          </a:p>
          <a:p>
            <a:pPr marL="571500" lvl="0" indent="-571500" algn="l" defTabSz="457200">
              <a:buFont typeface="Arial"/>
              <a:buChar cha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分享一处圣经经文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30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zh-CN" altLang="en-US" sz="8000" b="1" dirty="0">
                <a:solidFill>
                  <a:srgbClr val="800000"/>
                </a:solidFill>
                <a:effectLst>
                  <a:glow rad="127000">
                    <a:schemeClr val="bg1"/>
                  </a:glow>
                </a:effectLst>
                <a:latin typeface="Arial" charset="0"/>
                <a:ea typeface="ＭＳ Ｐゴシック" charset="0"/>
                <a:cs typeface="ＭＳ Ｐゴシック" charset="0"/>
              </a:rPr>
              <a:t>感谢神</a:t>
            </a:r>
            <a:r>
              <a:rPr lang="zh-CN" altLang="en-US" sz="5400" b="1" dirty="0">
                <a:solidFill>
                  <a:schemeClr val="tx1"/>
                </a:solidFill>
                <a:effectLst>
                  <a:glow rad="127000">
                    <a:schemeClr val="bg1"/>
                  </a:glow>
                </a:effectLst>
                <a:latin typeface="Arial" charset="0"/>
                <a:ea typeface="ＭＳ Ｐゴシック" charset="0"/>
                <a:cs typeface="ＭＳ Ｐゴシック" charset="0"/>
              </a:rPr>
              <a:t>使他人成长（</a:t>
            </a:r>
            <a:r>
              <a:rPr lang="en-US" altLang="zh-CN" sz="5400" b="1" dirty="0">
                <a:solidFill>
                  <a:schemeClr val="tx1"/>
                </a:solidFill>
                <a:effectLst>
                  <a:glow rad="127000">
                    <a:schemeClr val="bg1"/>
                  </a:glow>
                </a:effectLst>
                <a:latin typeface="Arial" charset="0"/>
                <a:ea typeface="ＭＳ Ｐゴシック" charset="0"/>
                <a:cs typeface="ＭＳ Ｐゴシック" charset="0"/>
              </a:rPr>
              <a:t>1:3</a:t>
            </a:r>
            <a:r>
              <a:rPr lang="zh-CN" altLang="en-US" sz="5400" b="1" dirty="0">
                <a:solidFill>
                  <a:schemeClr val="tx1"/>
                </a:solidFill>
                <a:effectLst>
                  <a:glow rad="127000">
                    <a:schemeClr val="bg1"/>
                  </a:glow>
                </a:effectLst>
                <a:latin typeface="Arial" charset="0"/>
                <a:ea typeface="ＭＳ Ｐゴシック" charset="0"/>
                <a:cs typeface="ＭＳ Ｐゴシック" charset="0"/>
              </a:rPr>
              <a:t>）</a:t>
            </a:r>
            <a:br>
              <a:rPr lang="zh-CN" altLang="en-US" sz="5400" b="1" dirty="0">
                <a:solidFill>
                  <a:schemeClr val="tx1"/>
                </a:solidFill>
                <a:effectLst>
                  <a:glow rad="127000">
                    <a:schemeClr val="bg1"/>
                  </a:glow>
                </a:effectLst>
                <a:latin typeface="Arial" charset="0"/>
                <a:ea typeface="ＭＳ Ｐゴシック" charset="0"/>
                <a:cs typeface="ＭＳ Ｐゴシック" charset="0"/>
              </a:rPr>
            </a:br>
            <a:endParaRPr lang="en-US" sz="54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041656"/>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弟兄们，我们应该常常为你们感谢　神，这是合适的。因为你们的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格外长进，你们众人彼此相</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爱</a:t>
            </a:r>
            <a:r>
              <a:rPr lang="zh-CN" altLang="en-US" sz="3600" b="1" dirty="0">
                <a:effectLst>
                  <a:glow rad="127000">
                    <a:schemeClr val="tx1"/>
                  </a:glow>
                </a:effectLst>
                <a:latin typeface="Arial" charset="0"/>
                <a:ea typeface="ＭＳ Ｐゴシック" charset="0"/>
                <a:cs typeface="ＭＳ Ｐゴシック" charset="0"/>
              </a:rPr>
              <a:t>的心也在增加</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帖撒罗尼迦后书</a:t>
            </a:r>
            <a:r>
              <a:rPr lang="en-US" sz="3600" b="1" dirty="0">
                <a:effectLst>
                  <a:glow rad="127000">
                    <a:schemeClr val="tx1"/>
                  </a:glow>
                </a:effectLst>
                <a:latin typeface="Arial" charset="0"/>
                <a:ea typeface="ＭＳ Ｐゴシック" charset="0"/>
                <a:cs typeface="ＭＳ Ｐゴシック" charset="0"/>
              </a:rPr>
              <a:t> 1:3 </a:t>
            </a:r>
            <a:r>
              <a:rPr lang="en-US" sz="3600" b="1" dirty="0" err="1">
                <a:effectLst>
                  <a:glow rad="127000">
                    <a:schemeClr val="tx1"/>
                  </a:glow>
                </a:effectLst>
                <a:latin typeface="Arial" charset="0"/>
                <a:ea typeface="ＭＳ Ｐゴシック" charset="0"/>
                <a:cs typeface="ＭＳ Ｐゴシック" charset="0"/>
              </a:rPr>
              <a:t>新译本</a:t>
            </a:r>
            <a:r>
              <a:rPr lang="en-US" sz="3600" b="1" dirty="0">
                <a:effectLst>
                  <a:glow rad="127000">
                    <a:schemeClr val="tx1"/>
                  </a:glow>
                </a:effectLst>
                <a:latin typeface="Arial" charset="0"/>
                <a:ea typeface="ＭＳ Ｐゴシック" charset="0"/>
                <a:cs typeface="ＭＳ Ｐゴシック" charset="0"/>
              </a:rPr>
              <a:t>).</a:t>
            </a:r>
          </a:p>
        </p:txBody>
      </p:sp>
      <p:sp>
        <p:nvSpPr>
          <p:cNvPr id="2" name="文本框 1">
            <a:extLst>
              <a:ext uri="{FF2B5EF4-FFF2-40B4-BE49-F238E27FC236}">
                <a16:creationId xmlns:a16="http://schemas.microsoft.com/office/drawing/2014/main" id="{4F6DA90B-C860-403C-D05E-242A3467AFAC}"/>
              </a:ext>
            </a:extLst>
          </p:cNvPr>
          <p:cNvSpPr txBox="1"/>
          <p:nvPr/>
        </p:nvSpPr>
        <p:spPr>
          <a:xfrm rot="20605559">
            <a:off x="2051720" y="2956222"/>
            <a:ext cx="492443" cy="461665"/>
          </a:xfrm>
          <a:prstGeom prst="rect">
            <a:avLst/>
          </a:prstGeom>
          <a:solidFill>
            <a:srgbClr val="FFFFFC"/>
          </a:solidFill>
        </p:spPr>
        <p:txBody>
          <a:bodyPr wrap="none" rtlCol="0">
            <a:spAutoFit/>
          </a:bodyPr>
          <a:lstStyle/>
          <a:p>
            <a:r>
              <a:rPr kumimoji="1" lang="zh-CN" altLang="en-US" dirty="0"/>
              <a:t>信</a:t>
            </a:r>
          </a:p>
        </p:txBody>
      </p:sp>
      <p:sp>
        <p:nvSpPr>
          <p:cNvPr id="4" name="文本框 3">
            <a:extLst>
              <a:ext uri="{FF2B5EF4-FFF2-40B4-BE49-F238E27FC236}">
                <a16:creationId xmlns:a16="http://schemas.microsoft.com/office/drawing/2014/main" id="{443A9595-8C1E-7690-6E97-9FF28D9E40B1}"/>
              </a:ext>
            </a:extLst>
          </p:cNvPr>
          <p:cNvSpPr txBox="1"/>
          <p:nvPr/>
        </p:nvSpPr>
        <p:spPr>
          <a:xfrm rot="20605559">
            <a:off x="1108444" y="4371136"/>
            <a:ext cx="492443" cy="461665"/>
          </a:xfrm>
          <a:prstGeom prst="rect">
            <a:avLst/>
          </a:prstGeom>
          <a:solidFill>
            <a:srgbClr val="FFFFFC"/>
          </a:solidFill>
        </p:spPr>
        <p:txBody>
          <a:bodyPr wrap="none" rtlCol="0">
            <a:spAutoFit/>
          </a:bodyPr>
          <a:lstStyle/>
          <a:p>
            <a:r>
              <a:rPr kumimoji="1" lang="zh-CN" altLang="en-US" dirty="0"/>
              <a:t>望</a:t>
            </a:r>
          </a:p>
        </p:txBody>
      </p:sp>
      <p:sp>
        <p:nvSpPr>
          <p:cNvPr id="5" name="文本框 4">
            <a:extLst>
              <a:ext uri="{FF2B5EF4-FFF2-40B4-BE49-F238E27FC236}">
                <a16:creationId xmlns:a16="http://schemas.microsoft.com/office/drawing/2014/main" id="{D7876009-572D-8308-4BC8-2F52B503E21A}"/>
              </a:ext>
            </a:extLst>
          </p:cNvPr>
          <p:cNvSpPr txBox="1"/>
          <p:nvPr/>
        </p:nvSpPr>
        <p:spPr>
          <a:xfrm>
            <a:off x="4304032" y="4765772"/>
            <a:ext cx="492443" cy="461665"/>
          </a:xfrm>
          <a:prstGeom prst="rect">
            <a:avLst/>
          </a:prstGeom>
          <a:solidFill>
            <a:srgbClr val="FFFFFC"/>
          </a:solidFill>
        </p:spPr>
        <p:txBody>
          <a:bodyPr wrap="none" rtlCol="0">
            <a:spAutoFit/>
          </a:bodyPr>
          <a:lstStyle/>
          <a:p>
            <a:r>
              <a:rPr kumimoji="1" lang="zh-CN" altLang="en-US" dirty="0"/>
              <a:t>爱</a:t>
            </a:r>
          </a:p>
        </p:txBody>
      </p:sp>
    </p:spTree>
    <p:extLst>
      <p:ext uri="{BB962C8B-B14F-4D97-AF65-F5344CB8AC3E}">
        <p14:creationId xmlns:p14="http://schemas.microsoft.com/office/powerpoint/2010/main" val="126906076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他肯定了他们，因他们彼此相爱的心不断增长</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因此，我们看到保罗在肯定他们的肯定！</a:t>
            </a:r>
            <a:br>
              <a:rPr lang="zh-CN" alt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903410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zh-CN" altLang="en-US" sz="5400" b="1" dirty="0">
                <a:effectLst>
                  <a:glow rad="127000">
                    <a:schemeClr val="tx1"/>
                  </a:glow>
                </a:effectLst>
                <a:latin typeface="Arial" charset="0"/>
                <a:ea typeface="ＭＳ Ｐゴシック" charset="0"/>
                <a:cs typeface="ＭＳ Ｐゴシック" charset="0"/>
              </a:rPr>
              <a:t>祷告的肯定</a:t>
            </a:r>
            <a:br>
              <a:rPr lang="zh-CN" alt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9539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zh-CN" altLang="en-US" sz="5400" b="1" dirty="0">
                <a:effectLst>
                  <a:glow rad="127000">
                    <a:schemeClr val="tx1"/>
                  </a:glow>
                </a:effectLst>
                <a:latin typeface="Arial" charset="0"/>
                <a:ea typeface="ＭＳ Ｐゴシック" charset="0"/>
                <a:cs typeface="ＭＳ Ｐゴシック" charset="0"/>
              </a:rPr>
              <a:t>公开</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称赞</a:t>
            </a:r>
            <a:r>
              <a:rPr lang="zh-CN" altLang="en-US" sz="5400" b="1" dirty="0">
                <a:effectLst>
                  <a:glow rad="127000">
                    <a:schemeClr val="tx1"/>
                  </a:glow>
                </a:effectLst>
                <a:latin typeface="Arial" charset="0"/>
                <a:ea typeface="ＭＳ Ｐゴシック" charset="0"/>
                <a:cs typeface="ＭＳ Ｐゴシック" charset="0"/>
              </a:rPr>
              <a:t>他人的属灵成长</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a:t>
            </a:r>
            <a:r>
              <a:rPr lang="en-US" altLang="zh-CN" sz="5400" b="1" dirty="0">
                <a:effectLst>
                  <a:glow rad="127000">
                    <a:schemeClr val="tx1"/>
                  </a:glow>
                </a:effectLst>
                <a:latin typeface="Arial" charset="0"/>
                <a:ea typeface="ＭＳ Ｐゴシック" charset="0"/>
                <a:cs typeface="ＭＳ Ｐゴシック" charset="0"/>
              </a:rPr>
              <a:t>1:4</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91013814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528" y="10292"/>
            <a:ext cx="5477837" cy="3799427"/>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zh-CN" altLang="en-US" sz="3200" b="1" dirty="0">
                <a:effectLst>
                  <a:glow rad="127000">
                    <a:schemeClr val="tx1"/>
                  </a:glow>
                </a:effectLst>
                <a:latin typeface="Arial" charset="0"/>
                <a:ea typeface="ＭＳ Ｐゴシック" charset="0"/>
                <a:cs typeface="ＭＳ Ｐゴシック" charset="0"/>
              </a:rPr>
              <a:t>所以我们在　神的众教会里，亲自夸奖你们，因为你们在所受的一切迫害患难中，仍然存着坚忍和信心。</a:t>
            </a: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这正是　神公义判断的明证，使你们可以算是配得上他的国；你们也是为了　神的国而受苦。</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新译本</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458509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人往往会成为你对他们所宣告的样子。</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43087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r>
              <a:rPr lang="zh-CN" altLang="en-US" sz="4800" b="1" dirty="0">
                <a:effectLst>
                  <a:glow rad="127000">
                    <a:schemeClr val="tx1"/>
                  </a:glow>
                </a:effectLst>
                <a:latin typeface="Arial" charset="0"/>
                <a:ea typeface="ＭＳ Ｐゴシック" charset="0"/>
                <a:cs typeface="ＭＳ Ｐゴシック" charset="0"/>
              </a:rPr>
              <a:t>吉姆</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桑德伯格（</a:t>
            </a: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2202403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言语可以肯定他人</a:t>
            </a:r>
            <a:endParaRPr lang="en-US" sz="48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968B65A2-6033-4920-118B-A309B4FB4DB8}"/>
              </a:ext>
            </a:extLst>
          </p:cNvPr>
          <p:cNvSpPr txBox="1"/>
          <p:nvPr/>
        </p:nvSpPr>
        <p:spPr>
          <a:xfrm>
            <a:off x="20188" y="1268760"/>
            <a:ext cx="2448272" cy="2308324"/>
          </a:xfrm>
          <a:prstGeom prst="rect">
            <a:avLst/>
          </a:prstGeom>
          <a:solidFill>
            <a:schemeClr val="bg1"/>
          </a:solidFill>
        </p:spPr>
        <p:txBody>
          <a:bodyPr wrap="square">
            <a:spAutoFit/>
          </a:bodyPr>
          <a:lstStyle/>
          <a:p>
            <a:r>
              <a:rPr lang="zh-CN" altLang="en-US" b="1" dirty="0"/>
              <a:t>特别的，美丽的</a:t>
            </a:r>
            <a:endParaRPr lang="en-US" altLang="zh-CN" b="1" dirty="0"/>
          </a:p>
          <a:p>
            <a:r>
              <a:rPr lang="zh-CN" altLang="en-US" b="1" dirty="0"/>
              <a:t>精彩的，温柔的</a:t>
            </a:r>
            <a:endParaRPr lang="en-US" altLang="zh-CN" b="1" dirty="0"/>
          </a:p>
          <a:p>
            <a:r>
              <a:rPr lang="zh-CN" altLang="en-US" b="1" dirty="0"/>
              <a:t>有爱心的，</a:t>
            </a:r>
            <a:endParaRPr lang="en-US" altLang="zh-CN" b="1" dirty="0"/>
          </a:p>
          <a:p>
            <a:r>
              <a:rPr lang="zh-CN" altLang="en-US" b="1" dirty="0"/>
              <a:t>鼓舞人心的，</a:t>
            </a:r>
            <a:endParaRPr lang="en-US" altLang="zh-CN" b="1" dirty="0"/>
          </a:p>
          <a:p>
            <a:r>
              <a:rPr lang="zh-CN" altLang="en-US" b="1" dirty="0"/>
              <a:t>强大的，英俊的</a:t>
            </a:r>
            <a:endParaRPr lang="en-US" altLang="zh-CN" b="1" dirty="0"/>
          </a:p>
          <a:p>
            <a:r>
              <a:rPr lang="zh-CN" altLang="en-US" b="1" dirty="0"/>
              <a:t>仁慈的，荣耀的</a:t>
            </a:r>
            <a:endParaRPr lang="en-US" altLang="zh-CN" b="1" dirty="0"/>
          </a:p>
        </p:txBody>
      </p:sp>
    </p:spTree>
    <p:extLst>
      <p:ext uri="{BB962C8B-B14F-4D97-AF65-F5344CB8AC3E}">
        <p14:creationId xmlns:p14="http://schemas.microsoft.com/office/powerpoint/2010/main" val="706958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“你们当中有多少人曾经被父母告诉：‘你将来一定会进监狱’？”</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3745840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555"/>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zh-CN" altLang="en-US" sz="7200" b="1" dirty="0">
                <a:solidFill>
                  <a:srgbClr val="800000"/>
                </a:solidFill>
                <a:effectLst>
                  <a:glow rad="127000">
                    <a:schemeClr val="bg1"/>
                  </a:glow>
                </a:effectLst>
                <a:latin typeface="Arial" charset="0"/>
                <a:ea typeface="ＭＳ Ｐゴシック" charset="0"/>
                <a:cs typeface="ＭＳ Ｐゴシック" charset="0"/>
              </a:rPr>
              <a:t>肯定</a:t>
            </a:r>
            <a:r>
              <a:rPr lang="zh-CN" altLang="en-US" sz="6000" b="1" dirty="0">
                <a:solidFill>
                  <a:schemeClr val="tx1"/>
                </a:solidFill>
                <a:effectLst>
                  <a:glow rad="127000">
                    <a:schemeClr val="bg1"/>
                  </a:glow>
                </a:effectLst>
                <a:latin typeface="Arial" charset="0"/>
                <a:ea typeface="ＭＳ Ｐゴシック" charset="0"/>
                <a:cs typeface="ＭＳ Ｐゴシック" charset="0"/>
              </a:rPr>
              <a:t>受苦之人，帮助他们在基督里成长。</a:t>
            </a:r>
            <a:endParaRPr lang="en-US" b="1" dirty="0">
              <a:solidFill>
                <a:schemeClr val="tx1"/>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 </a:t>
            </a:r>
            <a:r>
              <a:rPr kumimoji="0" lang="en-US" altLang="zh-CN"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的核心思想</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45719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 </a:t>
            </a:r>
            <a:r>
              <a:rPr lang="en-US" altLang="zh-CN" sz="3600" b="1" dirty="0">
                <a:effectLst>
                  <a:glow rad="127000">
                    <a:schemeClr val="tx1"/>
                  </a:glow>
                </a:effectLst>
                <a:latin typeface="Arial" charset="0"/>
                <a:ea typeface="ＭＳ Ｐゴシック" charset="0"/>
                <a:cs typeface="ＭＳ Ｐゴシック" charset="0"/>
              </a:rPr>
              <a:t>5</a:t>
            </a:r>
            <a:r>
              <a:rPr lang="zh-CN" altLang="en-US" sz="3600" b="1" dirty="0">
                <a:effectLst>
                  <a:glow rad="127000">
                    <a:schemeClr val="tx1"/>
                  </a:glow>
                </a:effectLst>
                <a:latin typeface="Arial" charset="0"/>
                <a:ea typeface="ＭＳ Ｐゴシック" charset="0"/>
                <a:cs typeface="ＭＳ Ｐゴシック" charset="0"/>
              </a:rPr>
              <a:t>这正是　神公义判断的明证，叫你们可算配得　神的国；你们就是为这国受苦。 </a:t>
            </a:r>
            <a:r>
              <a:rPr lang="en-US" altLang="zh-CN" sz="3600" b="1" dirty="0">
                <a:effectLst>
                  <a:glow rad="127000">
                    <a:schemeClr val="tx1"/>
                  </a:glow>
                </a:effectLst>
                <a:latin typeface="Arial" charset="0"/>
                <a:ea typeface="ＭＳ Ｐゴシック" charset="0"/>
                <a:cs typeface="ＭＳ Ｐゴシック" charset="0"/>
              </a:rPr>
              <a:t>6 </a:t>
            </a:r>
            <a:r>
              <a:rPr lang="zh-CN" altLang="en-US" sz="3600" b="1" dirty="0">
                <a:effectLst>
                  <a:glow rad="127000">
                    <a:schemeClr val="tx1"/>
                  </a:glow>
                </a:effectLst>
                <a:latin typeface="Arial" charset="0"/>
                <a:ea typeface="ＭＳ Ｐゴシック" charset="0"/>
                <a:cs typeface="ＭＳ Ｐゴシック" charset="0"/>
              </a:rPr>
              <a:t>　神既是公义的，就必将患难报应那加患难给你们的人， </a:t>
            </a:r>
            <a:br>
              <a:rPr lang="en-US" altLang="zh-CN"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(帖后1:5-6 </a:t>
            </a:r>
            <a:r>
              <a:rPr lang="en-US" sz="36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15844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rPr>
              <a:t> </a:t>
            </a:r>
            <a:r>
              <a:rPr lang="en-US" altLang="zh-CN" sz="3600" b="1" dirty="0">
                <a:effectLst>
                  <a:glow rad="127000">
                    <a:schemeClr val="tx1"/>
                  </a:glow>
                </a:effectLst>
                <a:latin typeface="Arial" charset="0"/>
                <a:ea typeface="ＭＳ Ｐゴシック" charset="0"/>
              </a:rPr>
              <a:t>7</a:t>
            </a:r>
            <a:r>
              <a:rPr lang="zh-CN" altLang="en-US" sz="3600" b="1" dirty="0">
                <a:effectLst>
                  <a:glow rad="127000">
                    <a:schemeClr val="tx1"/>
                  </a:glow>
                </a:effectLst>
                <a:latin typeface="Arial" charset="0"/>
                <a:ea typeface="ＭＳ Ｐゴシック" charset="0"/>
              </a:rPr>
              <a:t>也必使你们这受患难的人与我们同得平安。那时，主耶稣同他有能力的天使从天上在火焰中显现， </a:t>
            </a:r>
            <a:r>
              <a:rPr lang="en-US" altLang="zh-CN" sz="3600" b="1" dirty="0">
                <a:effectLst>
                  <a:glow rad="127000">
                    <a:schemeClr val="tx1"/>
                  </a:glow>
                </a:effectLst>
                <a:latin typeface="Arial" charset="0"/>
                <a:ea typeface="ＭＳ Ｐゴシック" charset="0"/>
              </a:rPr>
              <a:t>8</a:t>
            </a:r>
            <a:r>
              <a:rPr lang="zh-CN" altLang="en-US" sz="3600" b="1" dirty="0">
                <a:effectLst>
                  <a:glow rad="127000">
                    <a:schemeClr val="tx1"/>
                  </a:glow>
                </a:effectLst>
                <a:latin typeface="Arial" charset="0"/>
                <a:ea typeface="ＭＳ Ｐゴシック" charset="0"/>
              </a:rPr>
              <a:t>要报应那不认识　神和那不听从我主耶稣福音的人。</a:t>
            </a:r>
            <a:r>
              <a:rPr lang="ru-RU"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1:7-8 </a:t>
            </a:r>
            <a:r>
              <a:rPr lang="en-US" sz="32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267652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rPr>
              <a:t> </a:t>
            </a:r>
            <a:r>
              <a:rPr lang="en-US" altLang="zh-CN" sz="3600" b="1" dirty="0">
                <a:effectLst>
                  <a:glow rad="127000">
                    <a:schemeClr val="tx1"/>
                  </a:glow>
                </a:effectLst>
                <a:latin typeface="Arial" charset="0"/>
                <a:ea typeface="ＭＳ Ｐゴシック" charset="0"/>
              </a:rPr>
              <a:t>9</a:t>
            </a:r>
            <a:r>
              <a:rPr lang="zh-CN" altLang="en-US" sz="3600" b="1" dirty="0">
                <a:effectLst>
                  <a:glow rad="127000">
                    <a:schemeClr val="tx1"/>
                  </a:glow>
                </a:effectLst>
                <a:latin typeface="Arial" charset="0"/>
                <a:ea typeface="ＭＳ Ｐゴシック" charset="0"/>
              </a:rPr>
              <a:t>他们要受刑罚，就是永远沉沦，离开主的面和他权能的荣光。 </a:t>
            </a:r>
            <a:r>
              <a:rPr lang="en-US" altLang="zh-CN" sz="3600" b="1" dirty="0">
                <a:effectLst>
                  <a:glow rad="127000">
                    <a:schemeClr val="tx1"/>
                  </a:glow>
                </a:effectLst>
                <a:latin typeface="Arial" charset="0"/>
                <a:ea typeface="ＭＳ Ｐゴシック" charset="0"/>
              </a:rPr>
              <a:t>10</a:t>
            </a:r>
            <a:r>
              <a:rPr lang="zh-CN" altLang="en-US" sz="3600" b="1" dirty="0">
                <a:effectLst>
                  <a:glow rad="127000">
                    <a:schemeClr val="tx1"/>
                  </a:glow>
                </a:effectLst>
                <a:latin typeface="Arial" charset="0"/>
                <a:ea typeface="ＭＳ Ｐゴシック" charset="0"/>
              </a:rPr>
              <a:t>这正是主降临、要在他圣徒的身上得荣耀、又在一切信的人身上显为希奇的那日子。我们对你们作的见证，你们也信了。</a:t>
            </a:r>
            <a:r>
              <a:rPr lang="ru-RU"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1:9-10 </a:t>
            </a:r>
            <a:r>
              <a:rPr lang="en-US" sz="3600" b="1" dirty="0" err="1">
                <a:effectLst>
                  <a:glow rad="127000">
                    <a:schemeClr val="tx1"/>
                  </a:glow>
                </a:effectLst>
                <a:latin typeface="Arial" charset="0"/>
                <a:ea typeface="ＭＳ Ｐゴシック" charset="0"/>
                <a:cs typeface="ＭＳ Ｐゴシック" charset="0"/>
              </a:rPr>
              <a:t>和合本</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0841610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a:t>
            </a:r>
          </a:p>
        </p:txBody>
      </p:sp>
      <p:sp>
        <p:nvSpPr>
          <p:cNvPr id="5" name="Rectangle 4"/>
          <p:cNvSpPr/>
          <p:nvPr/>
        </p:nvSpPr>
        <p:spPr>
          <a:xfrm>
            <a:off x="527135" y="1683340"/>
            <a:ext cx="8050794"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algn="ctr" defTabSz="457177">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11</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因此，我们常为你们祷告，愿我们的　神看你们配得过所蒙的召，又用大能成就你们一切所羡慕的良善和一切因信心所做的工夫，</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3479307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帖后</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1:12</a:t>
            </a:r>
          </a:p>
        </p:txBody>
      </p:sp>
      <p:sp>
        <p:nvSpPr>
          <p:cNvPr id="5" name="Rectangle 4"/>
          <p:cNvSpPr/>
          <p:nvPr/>
        </p:nvSpPr>
        <p:spPr>
          <a:xfrm>
            <a:off x="563076" y="2126983"/>
            <a:ext cx="8086735" cy="144655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a:defRPr/>
            </a:pP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12</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叫我们主耶稣的名在你们身上得荣耀，你们也在他身上得荣耀，都照着我们的　神并主耶稣基督的恩。</a:t>
            </a: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452533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zh-CN" altLang="en-US" sz="4800" b="1" dirty="0">
                <a:solidFill>
                  <a:schemeClr val="tx2"/>
                </a:solidFill>
                <a:effectLst>
                  <a:glow rad="127000">
                    <a:schemeClr val="bg1"/>
                  </a:glow>
                </a:effectLst>
                <a:latin typeface="Arial" charset="0"/>
                <a:ea typeface="ＭＳ Ｐゴシック" charset="0"/>
                <a:cs typeface="ＭＳ Ｐゴシック" charset="0"/>
              </a:rPr>
              <a:t>在患难中坚持，会带来成熟。</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查尔斯</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en-SG" sz="2000" b="1" kern="0" dirty="0">
                <a:solidFill>
                  <a:schemeClr val="tx2"/>
                </a:solidFill>
                <a:effectLst>
                  <a:glow rad="127000">
                    <a:schemeClr val="bg1"/>
                  </a:glow>
                </a:effectLst>
                <a:latin typeface="Arial" charset="0"/>
                <a:ea typeface="ＭＳ Ｐゴシック" charset="0"/>
                <a:cs typeface="ＭＳ Ｐゴシック" charset="0"/>
              </a:rPr>
              <a:t>R·</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史云道（</a:t>
            </a:r>
            <a:r>
              <a:rPr lang="en-SG" sz="2000" b="1" kern="0" dirty="0">
                <a:solidFill>
                  <a:schemeClr val="tx2"/>
                </a:solidFill>
                <a:effectLst>
                  <a:glow rad="127000">
                    <a:schemeClr val="bg1"/>
                  </a:glow>
                </a:effectLst>
                <a:latin typeface="Arial" charset="0"/>
                <a:ea typeface="ＭＳ Ｐゴシック" charset="0"/>
                <a:cs typeface="ＭＳ Ｐゴシック" charset="0"/>
              </a:rPr>
              <a:t>Charles R. Swindoll），</a:t>
            </a:r>
          </a:p>
          <a:p>
            <a:pPr defTabSz="914400">
              <a:defRPr/>
            </a:pPr>
            <a:r>
              <a:rPr lang="en-SG"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坚定的基督信仰</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a:t>
            </a:r>
            <a:r>
              <a:rPr lang="en-SG" sz="2000" b="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第 </a:t>
            </a:r>
            <a:r>
              <a:rPr lang="en-US" altLang="zh-CN" sz="2000" b="1" kern="0" dirty="0">
                <a:solidFill>
                  <a:schemeClr val="tx2"/>
                </a:solidFill>
                <a:effectLst>
                  <a:glow rad="127000">
                    <a:schemeClr val="bg1"/>
                  </a:glow>
                </a:effectLst>
                <a:latin typeface="Arial" charset="0"/>
                <a:ea typeface="ＭＳ Ｐゴシック" charset="0"/>
                <a:cs typeface="ＭＳ Ｐゴシック" charset="0"/>
              </a:rPr>
              <a:t>3 </a:t>
            </a:r>
            <a:r>
              <a:rPr lang="zh-CN" altLang="en-US" sz="2000" b="1" kern="0" dirty="0">
                <a:solidFill>
                  <a:schemeClr val="tx2"/>
                </a:solidFill>
                <a:effectLst>
                  <a:glow rad="127000">
                    <a:schemeClr val="bg1"/>
                  </a:glow>
                </a:effectLst>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169904312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p:spPr>
        <p:txBody>
          <a:bodyPr/>
          <a:lstStyle/>
          <a:p>
            <a:pPr algn="l">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“玻璃弹珠还是葡萄？</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14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我的防卫心</a:t>
            </a:r>
            <a:endParaRPr lang="en-US" b="1" dirty="0">
              <a:effectLst>
                <a:glow rad="127000">
                  <a:schemeClr val="tx1"/>
                </a:glow>
              </a:effectLst>
              <a:latin typeface="Arial" charset="0"/>
              <a:ea typeface="ＭＳ Ｐゴシック" charset="0"/>
              <a:cs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306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7635A9E-7F0B-1018-4843-696CA083F5D7}"/>
              </a:ext>
            </a:extLst>
          </p:cNvPr>
          <p:cNvSpPr txBox="1"/>
          <p:nvPr/>
        </p:nvSpPr>
        <p:spPr>
          <a:xfrm>
            <a:off x="1187624" y="1143976"/>
            <a:ext cx="3057247" cy="584775"/>
          </a:xfrm>
          <a:prstGeom prst="rect">
            <a:avLst/>
          </a:prstGeom>
          <a:noFill/>
        </p:spPr>
        <p:txBody>
          <a:bodyPr wrap="none" rtlCol="0">
            <a:spAutoFit/>
          </a:bodyPr>
          <a:lstStyle/>
          <a:p>
            <a:r>
              <a:rPr lang="zh-CN" altLang="en-US" sz="3200" dirty="0">
                <a:solidFill>
                  <a:srgbClr val="FF0000"/>
                </a:solidFill>
              </a:rPr>
              <a:t>做最好的自己！</a:t>
            </a:r>
            <a:endParaRPr kumimoji="1" lang="zh-CN" altLang="en-US" sz="3200" dirty="0">
              <a:solidFill>
                <a:srgbClr val="FF0000"/>
              </a:solidFill>
            </a:endParaRPr>
          </a:p>
        </p:txBody>
      </p:sp>
      <p:sp>
        <p:nvSpPr>
          <p:cNvPr id="3" name="文本框 2">
            <a:extLst>
              <a:ext uri="{FF2B5EF4-FFF2-40B4-BE49-F238E27FC236}">
                <a16:creationId xmlns:a16="http://schemas.microsoft.com/office/drawing/2014/main" id="{96CC9DA1-2132-2849-587F-8D05151B9A48}"/>
              </a:ext>
            </a:extLst>
          </p:cNvPr>
          <p:cNvSpPr txBox="1"/>
          <p:nvPr/>
        </p:nvSpPr>
        <p:spPr>
          <a:xfrm>
            <a:off x="7267149" y="3943449"/>
            <a:ext cx="1928733" cy="1200329"/>
          </a:xfrm>
          <a:prstGeom prst="rect">
            <a:avLst/>
          </a:prstGeom>
          <a:solidFill>
            <a:schemeClr val="bg1"/>
          </a:solidFill>
        </p:spPr>
        <p:txBody>
          <a:bodyPr wrap="none" rtlCol="0">
            <a:spAutoFit/>
          </a:bodyPr>
          <a:lstStyle/>
          <a:p>
            <a:r>
              <a:rPr lang="zh-CN" altLang="en-US" dirty="0"/>
              <a:t>“感觉良好，</a:t>
            </a:r>
            <a:endParaRPr lang="en-US" altLang="zh-CN" dirty="0"/>
          </a:p>
          <a:p>
            <a:r>
              <a:rPr lang="zh-CN" altLang="en-US" dirty="0"/>
              <a:t>行动卓越，</a:t>
            </a:r>
            <a:endParaRPr lang="en-US" altLang="zh-CN" dirty="0"/>
          </a:p>
          <a:p>
            <a:r>
              <a:rPr lang="zh-CN" altLang="en-US" dirty="0"/>
              <a:t>并认可自己。</a:t>
            </a:r>
            <a:endParaRPr kumimoji="1" lang="zh-CN" altLang="en-US" dirty="0"/>
          </a:p>
        </p:txBody>
      </p:sp>
    </p:spTree>
    <p:extLst>
      <p:ext uri="{BB962C8B-B14F-4D97-AF65-F5344CB8AC3E}">
        <p14:creationId xmlns:p14="http://schemas.microsoft.com/office/powerpoint/2010/main" val="34604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rgbClr val="0000CC"/>
              </a:gs>
              <a:gs pos="100000">
                <a:srgbClr val="000066"/>
              </a:gs>
            </a:gsLst>
            <a:lin ang="5400000" scaled="1"/>
          </a:gradFill>
          <a:effectLst>
            <a:outerShdw blurRad="63500" dist="35921" dir="2700000" algn="ctr" rotWithShape="0">
              <a:schemeClr val="tx2">
                <a:alpha val="74998"/>
              </a:schemeClr>
            </a:outerShdw>
          </a:effectLst>
        </p:spPr>
        <p:txBody>
          <a:bodyPr anchor="ctr"/>
          <a:lstStyle/>
          <a:p>
            <a:pPr algn="ctr">
              <a:defRPr/>
            </a:pP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神怎么在困难中</a:t>
            </a:r>
            <a:r>
              <a:rPr lang="zh-CN" altLang="en-US" sz="5400" dirty="0">
                <a:solidFill>
                  <a:srgbClr val="FFFF00"/>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肯定</a:t>
            </a:r>
            <a:r>
              <a:rPr lang="zh-CN" altLang="en-US" sz="5400"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rPr>
              <a:t>我们？</a:t>
            </a:r>
            <a:endParaRPr lang="en-US" sz="5400" b="1" dirty="0">
              <a:solidFill>
                <a:schemeClr val="bg1"/>
              </a:solidFill>
              <a:effectLst>
                <a:glow rad="127000">
                  <a:schemeClr val="tx1"/>
                </a:glow>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55117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900098" name="Rectangle 2"/>
          <p:cNvSpPr>
            <a:spLocks noGrp="1" noChangeArrowheads="1"/>
          </p:cNvSpPr>
          <p:nvPr>
            <p:ph type="ctrTitle"/>
          </p:nvPr>
        </p:nvSpPr>
        <p:spPr>
          <a:xfrm>
            <a:off x="0" y="26982"/>
            <a:ext cx="9144000" cy="163614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dirty="0">
                <a:solidFill>
                  <a:schemeClr val="bg1"/>
                </a:solidFill>
                <a:effectLst>
                  <a:glow rad="127000">
                    <a:schemeClr val="tx1"/>
                  </a:glow>
                </a:effectLst>
                <a:latin typeface="Arial" charset="0"/>
                <a:ea typeface="ＭＳ Ｐゴシック" charset="0"/>
                <a:cs typeface="ＭＳ Ｐゴシック" charset="0"/>
              </a:rPr>
              <a:t>（一）情绪：神赐</a:t>
            </a:r>
            <a:r>
              <a:rPr lang="zh-CN" altLang="en-US" dirty="0">
                <a:solidFill>
                  <a:srgbClr val="FFFF00"/>
                </a:solidFill>
                <a:effectLst>
                  <a:glow rad="127000">
                    <a:schemeClr val="tx1"/>
                  </a:glow>
                </a:effectLst>
                <a:latin typeface="Arial" charset="0"/>
                <a:ea typeface="ＭＳ Ｐゴシック" charset="0"/>
                <a:cs typeface="ＭＳ Ｐゴシック" charset="0"/>
              </a:rPr>
              <a:t>毅力</a:t>
            </a:r>
            <a:r>
              <a:rPr lang="zh-CN" altLang="en-US" dirty="0">
                <a:solidFill>
                  <a:schemeClr val="bg1"/>
                </a:solidFill>
                <a:effectLst>
                  <a:glow rad="127000">
                    <a:schemeClr val="tx1"/>
                  </a:glow>
                </a:effectLst>
                <a:latin typeface="Arial" charset="0"/>
                <a:ea typeface="ＭＳ Ｐゴシック" charset="0"/>
                <a:cs typeface="ＭＳ Ｐゴシック" charset="0"/>
              </a:rPr>
              <a:t>以让我们成熟 （帖撒罗尼迦后书 第</a:t>
            </a:r>
            <a:r>
              <a:rPr lang="en-US" altLang="zh-CN" dirty="0">
                <a:solidFill>
                  <a:schemeClr val="bg1"/>
                </a:solidFill>
                <a:effectLst>
                  <a:glow rad="127000">
                    <a:schemeClr val="tx1"/>
                  </a:glow>
                </a:effectLst>
                <a:latin typeface="Arial" charset="0"/>
                <a:ea typeface="ＭＳ Ｐゴシック" charset="0"/>
                <a:cs typeface="ＭＳ Ｐゴシック" charset="0"/>
              </a:rPr>
              <a:t>1</a:t>
            </a:r>
            <a:r>
              <a:rPr lang="zh-CN" altLang="en-US" dirty="0">
                <a:solidFill>
                  <a:schemeClr val="bg1"/>
                </a:solidFill>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69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帖撒罗尼迦后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850918340"/>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情绪</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神学</a:t>
            </a:r>
            <a:endParaRPr kumimoji="0" lang="en-US" altLang="zh-CN"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a:t>
            </a: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itchFamily="34" charset="-128"/>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0"/>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0" cap="none" spc="0" normalizeH="0" baseline="0" noProof="0" dirty="0">
                <a:ln>
                  <a:noFill/>
                </a:ln>
                <a:solidFill>
                  <a:srgbClr val="FFFFFF"/>
                </a:solidFill>
                <a:effectLst>
                  <a:glow rad="8763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rPr>
              <a:t>神</a:t>
            </a:r>
            <a:r>
              <a:rPr kumimoji="0" lang="zh-CN" alt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如何肯定我 们</a:t>
            </a:r>
            <a:endParaRPr kumimoji="0" lang="en-US" sz="5400" b="1" i="1" u="none" strike="noStrike" kern="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2743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30410" y="0"/>
            <a:ext cx="9144000" cy="17129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（二）神学：神赐</a:t>
            </a:r>
            <a:r>
              <a:rPr kumimoji="0" lang="zh-CN" altLang="en-US" sz="3600" b="1" i="0" u="none" strike="noStrike" kern="0" cap="none" spc="0" normalizeH="0" baseline="0" noProof="0" dirty="0">
                <a:ln>
                  <a:noFill/>
                </a:ln>
                <a:solidFill>
                  <a:srgbClr val="FFFF00"/>
                </a:solidFill>
                <a:effectLst>
                  <a:glow rad="127000">
                    <a:srgbClr val="003366"/>
                  </a:glow>
                </a:effectLst>
                <a:uLnTx/>
                <a:uFillTx/>
                <a:latin typeface="Arial" charset="0"/>
                <a:ea typeface="ＭＳ Ｐゴシック" charset="0"/>
                <a:cs typeface="ＭＳ Ｐゴシック" charset="0"/>
              </a:rPr>
              <a:t>真理</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以带给我们稳定 （帖撒罗尼迦后书 第</a:t>
            </a:r>
            <a:r>
              <a:rPr kumimoji="0" lang="en-US" altLang="zh-CN"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2</a:t>
            </a:r>
            <a:r>
              <a:rPr kumimoji="0" lang="zh-CN" altLang="en-US" sz="3600" b="1" i="0" u="none" strike="noStrike" kern="0" cap="none" spc="0" normalizeH="0" baseline="0" noProof="0" dirty="0">
                <a:ln>
                  <a:noFill/>
                </a:ln>
                <a:solidFill>
                  <a:srgbClr val="FFFFFF"/>
                </a:solidFill>
                <a:effectLst>
                  <a:glow rad="127000">
                    <a:srgbClr val="003366"/>
                  </a:glow>
                </a:effectLst>
                <a:uLnTx/>
                <a:uFillTx/>
                <a:latin typeface="Arial" charset="0"/>
                <a:ea typeface="ＭＳ Ｐゴシック" charset="0"/>
                <a:cs typeface="ＭＳ Ｐゴシック" charset="0"/>
              </a:rPr>
              <a:t>章）</a:t>
            </a:r>
            <a:endParaRPr kumimoji="0" lang="en-US" sz="3600" b="1" i="0" u="none" strike="noStrike" kern="0" cap="none" spc="0" normalizeH="0" baseline="0" noProof="0" dirty="0">
              <a:ln>
                <a:noFill/>
              </a:ln>
              <a:solidFill>
                <a:srgbClr val="006666"/>
              </a:solidFill>
              <a:effectLst>
                <a:glow rad="127000">
                  <a:srgbClr val="003366"/>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08550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弟兄们，论到我们主耶稣基督降临和我们到他那里聚集，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帖后</a:t>
            </a:r>
            <a:r>
              <a:rPr lang="zh-CN" altLang="en-US" sz="36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2:1 ).</a:t>
            </a:r>
          </a:p>
        </p:txBody>
      </p:sp>
    </p:spTree>
    <p:extLst>
      <p:ext uri="{BB962C8B-B14F-4D97-AF65-F5344CB8AC3E}">
        <p14:creationId xmlns:p14="http://schemas.microsoft.com/office/powerpoint/2010/main" val="26762011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无论有灵、有话、有冒我们的名的书信，说主的日子现在到了，你们都不要轻易动心，也不要惊慌。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3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不要让人用任何方法迷惑了你们，因为主的日子来到以前，必定有背道的事，并且那不法的人，就是那沉沦之子，必定显露出来</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 </a:t>
            </a:r>
            <a:b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b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贴后</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rPr>
              <a:t>2:2-3).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帖撒罗尼迦后书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259434370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zh-CN" altLang="en-US" sz="11500" dirty="0">
                <a:effectLst>
                  <a:glow rad="101600">
                    <a:schemeClr val="bg2">
                      <a:alpha val="75000"/>
                    </a:schemeClr>
                  </a:glow>
                  <a:outerShdw blurRad="38100" dist="38100" dir="2700000" algn="tl">
                    <a:srgbClr val="000000"/>
                  </a:outerShdw>
                </a:effectLst>
                <a:latin typeface="Arial" charset="0"/>
                <a:ea typeface="ＭＳ Ｐゴシック" charset="0"/>
              </a:rPr>
              <a:t>判定</a:t>
            </a:r>
            <a:endParaRPr lang="en-US" sz="11500" dirty="0">
              <a:effectLst>
                <a:glow rad="101600">
                  <a:schemeClr val="bg2">
                    <a:alpha val="75000"/>
                  </a:schemeClr>
                </a:glow>
                <a:outerShdw blurRad="38100" dist="38100" dir="2700000" algn="tl">
                  <a:srgbClr val="000000"/>
                </a:outerShdw>
              </a:effectLst>
              <a:latin typeface="Arial" charset="0"/>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跟后是。。。</a:t>
            </a:r>
            <a:endParaRPr kumimoji="0" 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6" name="Title 2"/>
          <p:cNvSpPr txBox="1">
            <a:spLocks/>
          </p:cNvSpPr>
          <p:nvPr/>
        </p:nvSpPr>
        <p:spPr bwMode="auto">
          <a:xfrm>
            <a:off x="-4068960" y="0"/>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Judgement</a:t>
            </a:r>
            <a:r>
              <a:rPr kumimoji="0" lang="zh-CN" alt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
        <p:nvSpPr>
          <p:cNvPr id="7" name="Title 2"/>
          <p:cNvSpPr txBox="1">
            <a:spLocks/>
          </p:cNvSpPr>
          <p:nvPr/>
        </p:nvSpPr>
        <p:spPr bwMode="auto">
          <a:xfrm>
            <a:off x="-4074218" y="4797151"/>
            <a:ext cx="4068960" cy="20608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followed by…</a:t>
            </a:r>
            <a:endParaRPr kumimoji="0" lang="en-US" sz="4000" b="1" i="0" u="none" strike="noStrike" kern="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136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zh-CN" altLang="en-US" sz="13800" dirty="0">
                <a:effectLst>
                  <a:glow rad="101600">
                    <a:schemeClr val="bg2">
                      <a:alpha val="75000"/>
                    </a:schemeClr>
                  </a:glow>
                  <a:outerShdw blurRad="38100" dist="38100" dir="2700000" algn="tl">
                    <a:srgbClr val="000000"/>
                  </a:outerShdw>
                </a:effectLst>
                <a:latin typeface="Arial" charset="0"/>
                <a:ea typeface="ＭＳ Ｐゴシック" charset="0"/>
              </a:rPr>
              <a:t>祝福</a:t>
            </a:r>
            <a:r>
              <a:rPr lang="en-US" sz="13800" dirty="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1136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z="4800" dirty="0">
                <a:effectLst>
                  <a:glow rad="139700">
                    <a:schemeClr val="bg2"/>
                  </a:glow>
                </a:effectLst>
                <a:latin typeface="Arial" charset="0"/>
                <a:ea typeface="ＭＳ Ｐゴシック" charset="0"/>
              </a:rPr>
              <a:t>上帝的日子</a:t>
            </a:r>
            <a:endParaRPr lang="en-US" sz="4800" dirty="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审判</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祝福</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灾难</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5410200" y="28956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千年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64522" name="Text Box 10"/>
          <p:cNvSpPr txBox="1">
            <a:spLocks noChangeArrowheads="1"/>
          </p:cNvSpPr>
          <p:nvPr/>
        </p:nvSpPr>
        <p:spPr bwMode="auto">
          <a:xfrm>
            <a:off x="1141413" y="4572000"/>
            <a:ext cx="2965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6–19</a:t>
            </a:r>
          </a:p>
        </p:txBody>
      </p:sp>
      <p:sp>
        <p:nvSpPr>
          <p:cNvPr id="64523" name="Text Box 11"/>
          <p:cNvSpPr txBox="1">
            <a:spLocks noChangeArrowheads="1"/>
          </p:cNvSpPr>
          <p:nvPr/>
        </p:nvSpPr>
        <p:spPr bwMode="auto">
          <a:xfrm>
            <a:off x="5969000" y="4572000"/>
            <a:ext cx="22797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启示 </a:t>
            </a: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20</a:t>
            </a:r>
          </a:p>
        </p:txBody>
      </p:sp>
      <p:sp>
        <p:nvSpPr>
          <p:cNvPr id="13" name="Text Box 10"/>
          <p:cNvSpPr txBox="1">
            <a:spLocks noChangeArrowheads="1"/>
          </p:cNvSpPr>
          <p:nvPr/>
        </p:nvSpPr>
        <p:spPr bwMode="auto">
          <a:xfrm>
            <a:off x="1430338" y="6034088"/>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7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5540375" y="60340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1000 </a:t>
            </a:r>
            <a:r>
              <a:rPr kumimoji="0" lang="zh-CN" alt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年</a:t>
            </a:r>
            <a:endParaRPr kumimoji="0" lang="en-US" sz="48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33297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20B665B-8D2F-C2CF-C511-B217395F3614}"/>
              </a:ext>
            </a:extLst>
          </p:cNvPr>
          <p:cNvSpPr txBox="1"/>
          <p:nvPr/>
        </p:nvSpPr>
        <p:spPr>
          <a:xfrm>
            <a:off x="0" y="1290387"/>
            <a:ext cx="9144000" cy="5098512"/>
          </a:xfrm>
          <a:prstGeom prst="rect">
            <a:avLst/>
          </a:prstGeom>
          <a:solidFill>
            <a:srgbClr val="330000"/>
          </a:solidFill>
        </p:spPr>
        <p:txBody>
          <a:bodyPr wrap="square" rtlCol="0">
            <a:spAutoFit/>
          </a:bodyPr>
          <a:lstStyle/>
          <a:p>
            <a:pPr algn="ctr">
              <a:lnSpc>
                <a:spcPct val="150000"/>
              </a:lnSpc>
            </a:pPr>
            <a:r>
              <a:rPr lang="en-US" altLang="zh-CN" sz="11500" b="1" dirty="0">
                <a:solidFill>
                  <a:srgbClr val="FFFF00"/>
                </a:solidFill>
                <a:effectLst/>
                <a:latin typeface=".AppleSystemUIFont"/>
              </a:rPr>
              <a:t>1,000 </a:t>
            </a:r>
            <a:r>
              <a:rPr lang="zh-CN" altLang="en-US" sz="11500" b="1" dirty="0">
                <a:solidFill>
                  <a:srgbClr val="FFFF00"/>
                </a:solidFill>
                <a:effectLst/>
                <a:latin typeface=".AppleSystemUIFont"/>
              </a:rPr>
              <a:t>条</a:t>
            </a:r>
            <a:endParaRPr lang="en-US" altLang="zh-CN" sz="11500" b="1" dirty="0">
              <a:solidFill>
                <a:srgbClr val="FFFF00"/>
              </a:solidFill>
              <a:effectLst/>
              <a:latin typeface=".AppleSystemUIFont"/>
            </a:endParaRPr>
          </a:p>
          <a:p>
            <a:pPr algn="ctr">
              <a:lnSpc>
                <a:spcPct val="150000"/>
              </a:lnSpc>
            </a:pPr>
            <a:r>
              <a:rPr lang="zh-CN" altLang="en-US" sz="11500" b="1" dirty="0">
                <a:solidFill>
                  <a:srgbClr val="FFFF00"/>
                </a:solidFill>
                <a:effectLst/>
                <a:latin typeface=".AppleSystemUIFont"/>
              </a:rPr>
              <a:t>自我肯定语</a:t>
            </a:r>
            <a:endParaRPr lang="zh-CN" altLang="en-US" sz="11500" dirty="0">
              <a:solidFill>
                <a:srgbClr val="FFFF00"/>
              </a:solidFill>
              <a:effectLst/>
              <a:latin typeface=".AppleSystemUIFont"/>
            </a:endParaRPr>
          </a:p>
        </p:txBody>
      </p:sp>
    </p:spTree>
    <p:extLst>
      <p:ext uri="{BB962C8B-B14F-4D97-AF65-F5344CB8AC3E}">
        <p14:creationId xmlns:p14="http://schemas.microsoft.com/office/powerpoint/2010/main" val="1876693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cs typeface="+mn-cs"/>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41074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a:t>
            </a:r>
            <a:r>
              <a:rPr lang="zh-CN" altLang="en-US" sz="3200" b="1" dirty="0">
                <a:solidFill>
                  <a:schemeClr val="accent3"/>
                </a:solidFill>
              </a:rPr>
              <a:t>贴后</a:t>
            </a:r>
            <a:r>
              <a:rPr lang="en-US" sz="3200" b="1" dirty="0">
                <a:solidFill>
                  <a:schemeClr val="accent3"/>
                </a:solidFill>
              </a:rPr>
              <a:t> 2:3-4 </a:t>
            </a:r>
            <a:r>
              <a:rPr lang="en-US" altLang="zh-CN" sz="3200" b="1" dirty="0">
                <a:solidFill>
                  <a:schemeClr val="accent3"/>
                </a:solidFill>
              </a:rPr>
              <a:t>CNVS</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2800" b="1" dirty="0">
                <a:solidFill>
                  <a:srgbClr val="FFFFFF"/>
                </a:solidFill>
                <a:effectLst>
                  <a:glow rad="266700">
                    <a:srgbClr val="000000"/>
                  </a:glow>
                </a:effectLst>
              </a:rPr>
              <a:t>"</a:t>
            </a:r>
            <a:r>
              <a:rPr lang="zh-CN" altLang="en-US" sz="3600" b="1" dirty="0">
                <a:solidFill>
                  <a:srgbClr val="FFFFFF"/>
                </a:solidFill>
                <a:effectLst>
                  <a:glow rad="266700">
                    <a:srgbClr val="000000"/>
                  </a:glow>
                </a:effectLst>
              </a:rPr>
              <a:t>不要让人用任何方法迷惑了你们，因为主的日子来到以前，必定有背道的事，并且那不法的人，就是那沉沦之子，必定显露出来。 </a:t>
            </a:r>
            <a:r>
              <a:rPr lang="en-US" altLang="zh-CN" sz="3600" b="1" dirty="0">
                <a:solidFill>
                  <a:srgbClr val="FFFFFF"/>
                </a:solidFill>
                <a:effectLst>
                  <a:glow rad="266700">
                    <a:srgbClr val="000000"/>
                  </a:glow>
                </a:effectLst>
              </a:rPr>
              <a:t>4 </a:t>
            </a:r>
            <a:r>
              <a:rPr lang="zh-CN" altLang="en-US" sz="3600" b="1" dirty="0">
                <a:solidFill>
                  <a:srgbClr val="FFFFFF"/>
                </a:solidFill>
                <a:effectLst>
                  <a:glow rad="266700">
                    <a:srgbClr val="000000"/>
                  </a:glow>
                </a:effectLst>
              </a:rPr>
              <a:t>他抵挡　神，抬举自己，高过一切称为神或受人敬拜的，甚至坐在　神的殿中，自称为　神</a:t>
            </a:r>
            <a:r>
              <a:rPr lang="zh-CN" altLang="en-US" sz="2800" b="1" dirty="0">
                <a:solidFill>
                  <a:srgbClr val="FFFFFF"/>
                </a:solidFill>
                <a:effectLst>
                  <a:glow rad="266700">
                    <a:srgbClr val="000000"/>
                  </a:glow>
                </a:effectLst>
              </a:rPr>
              <a:t>。</a:t>
            </a:r>
            <a:r>
              <a:rPr lang="en-US" sz="2800" b="1" dirty="0">
                <a:solidFill>
                  <a:srgbClr val="FFFFFF"/>
                </a:solidFill>
                <a:effectLst>
                  <a:glow rad="266700">
                    <a:srgbClr val="000000"/>
                  </a:glow>
                </a:effectLst>
              </a:rPr>
              <a:t>"</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
        <p:nvSpPr>
          <p:cNvPr id="7" name="Title 1"/>
          <p:cNvSpPr txBox="1">
            <a:spLocks/>
          </p:cNvSpPr>
          <p:nvPr/>
        </p:nvSpPr>
        <p:spPr bwMode="auto">
          <a:xfrm>
            <a:off x="35496" y="116631"/>
            <a:ext cx="4347592" cy="1615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CN" altLang="en-US" sz="3200" b="1" kern="0" dirty="0">
                <a:solidFill>
                  <a:schemeClr val="accent3"/>
                </a:solidFill>
              </a:rPr>
              <a:t>为了被崇拜，敌基督自己设置崇拜</a:t>
            </a:r>
            <a:r>
              <a:rPr lang="en-US" altLang="zh-CN" sz="3200" b="1" kern="0" dirty="0" err="1">
                <a:solidFill>
                  <a:schemeClr val="accent3"/>
                </a:solidFill>
              </a:rPr>
              <a:t>i</a:t>
            </a:r>
            <a:r>
              <a:rPr lang="zh-CN" altLang="en-US" sz="3200" b="1" kern="0" dirty="0">
                <a:solidFill>
                  <a:schemeClr val="accent3"/>
                </a:solidFill>
              </a:rPr>
              <a:t>象式</a:t>
            </a:r>
            <a:r>
              <a:rPr lang="en-US" sz="3200" b="1" kern="0" dirty="0">
                <a:solidFill>
                  <a:schemeClr val="accent3"/>
                </a:solidFill>
              </a:rPr>
              <a:t> </a:t>
            </a:r>
          </a:p>
          <a:p>
            <a:pPr>
              <a:defRPr/>
            </a:pPr>
            <a:r>
              <a:rPr lang="en-US" sz="3200" b="1" kern="0" dirty="0">
                <a:solidFill>
                  <a:schemeClr val="accent3"/>
                </a:solidFill>
              </a:rPr>
              <a:t>(</a:t>
            </a:r>
            <a:r>
              <a:rPr lang="zh-CN" altLang="en-US" sz="3200" b="1" kern="0" dirty="0">
                <a:solidFill>
                  <a:schemeClr val="accent3"/>
                </a:solidFill>
              </a:rPr>
              <a:t>贴后</a:t>
            </a:r>
            <a:r>
              <a:rPr lang="en-US" sz="3200" b="1" kern="0" dirty="0">
                <a:solidFill>
                  <a:schemeClr val="accent3"/>
                </a:solidFill>
              </a:rPr>
              <a:t> 2:3-4 </a:t>
            </a:r>
            <a:r>
              <a:rPr lang="en-US" altLang="zh-CN" sz="3200" b="1" kern="0" dirty="0">
                <a:solidFill>
                  <a:schemeClr val="accent3"/>
                </a:solidFill>
              </a:rPr>
              <a:t>CNVS</a:t>
            </a:r>
            <a:r>
              <a:rPr lang="en-US" sz="3200" b="1" kern="0" dirty="0">
                <a:solidFill>
                  <a:schemeClr val="accent3"/>
                </a:solidFill>
              </a:rPr>
              <a:t>)</a:t>
            </a:r>
          </a:p>
        </p:txBody>
      </p:sp>
    </p:spTree>
    <p:extLst>
      <p:ext uri="{BB962C8B-B14F-4D97-AF65-F5344CB8AC3E}">
        <p14:creationId xmlns:p14="http://schemas.microsoft.com/office/powerpoint/2010/main" val="13504984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“必定有</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背道</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的事</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3</a:t>
            </a:r>
            <a:r>
              <a:rPr kumimoji="0" lang="en-GB"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b)</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“并且那不法的</a:t>
            </a:r>
            <a:r>
              <a:rPr kumimoji="0" lang="zh-CN" altLang="en-US" sz="3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人</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(3c)</a:t>
            </a:r>
          </a:p>
        </p:txBody>
      </p:sp>
      <p:sp>
        <p:nvSpPr>
          <p:cNvPr id="6" name="Title 1"/>
          <p:cNvSpPr txBox="1">
            <a:spLocks/>
          </p:cNvSpPr>
          <p:nvPr/>
        </p:nvSpPr>
        <p:spPr bwMode="auto">
          <a:xfrm>
            <a:off x="35496" y="4495078"/>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只是现在有一个箝制他的在那里，直等到那箝制</a:t>
            </a:r>
            <a:r>
              <a:rPr kumimoji="0" lang="zh-CN" alt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解除</a:t>
            </a: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了</a:t>
            </a:r>
            <a:r>
              <a:rPr kumimoji="0" lang="zh-CN" altLang="en-US" sz="3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基督教世界会完全背道的</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基督的敌人和以色列坚立盟约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a:t>
            </a:r>
            <a:r>
              <a:rPr kumimoji="0" lang="zh-CN" alt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但以里书</a:t>
            </a:r>
            <a:r>
              <a:rPr kumimoji="0" lang="en-US" sz="3400" b="1" i="1"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9:27)</a:t>
            </a:r>
          </a:p>
        </p:txBody>
      </p:sp>
      <p:sp>
        <p:nvSpPr>
          <p:cNvPr id="9" name="Title 1"/>
          <p:cNvSpPr txBox="1">
            <a:spLocks/>
          </p:cNvSpPr>
          <p:nvPr/>
        </p:nvSpPr>
        <p:spPr bwMode="auto">
          <a:xfrm>
            <a:off x="646939" y="5445224"/>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圣灵克制教会的势力会被带到天堂</a:t>
            </a:r>
            <a:endParaRPr kumimoji="0" 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0" name="Title 1"/>
          <p:cNvSpPr txBox="1">
            <a:spLocks/>
          </p:cNvSpPr>
          <p:nvPr/>
        </p:nvSpPr>
        <p:spPr bwMode="auto">
          <a:xfrm>
            <a:off x="0" y="51842"/>
            <a:ext cx="8324180" cy="9140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r>
              <a:rPr kumimoji="0" lang="zh-CN" altLang="en-US" sz="3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因为主的日子来到以前</a:t>
            </a:r>
            <a:r>
              <a:rPr kumimoji="0" lang="zh-CN" alt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en-US" sz="3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 </a:t>
            </a:r>
            <a:r>
              <a:rPr kumimoji="0" lang="en-US" sz="32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(2:3a)</a:t>
            </a:r>
          </a:p>
        </p:txBody>
      </p:sp>
      <p:sp>
        <p:nvSpPr>
          <p:cNvPr id="11" name="Title 1"/>
          <p:cNvSpPr txBox="1">
            <a:spLocks/>
          </p:cNvSpPr>
          <p:nvPr/>
        </p:nvSpPr>
        <p:spPr bwMode="auto">
          <a:xfrm>
            <a:off x="-9575476"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"the rebellion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apostasy</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occurs" (3b)</a:t>
            </a:r>
          </a:p>
        </p:txBody>
      </p:sp>
      <p:sp>
        <p:nvSpPr>
          <p:cNvPr id="12" name="Title 1"/>
          <p:cNvSpPr txBox="1">
            <a:spLocks/>
          </p:cNvSpPr>
          <p:nvPr/>
        </p:nvSpPr>
        <p:spPr bwMode="auto">
          <a:xfrm>
            <a:off x="-9575475"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"the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man</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of lawlessness is revealed" (3c)</a:t>
            </a:r>
          </a:p>
        </p:txBody>
      </p:sp>
      <p:sp>
        <p:nvSpPr>
          <p:cNvPr id="13" name="Title 1"/>
          <p:cNvSpPr txBox="1">
            <a:spLocks/>
          </p:cNvSpPr>
          <p:nvPr/>
        </p:nvSpPr>
        <p:spPr bwMode="auto">
          <a:xfrm>
            <a:off x="-9613576" y="4525575"/>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"the one who now holds [lawlessness] back will be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taken out </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of the way" (7b)</a:t>
            </a:r>
          </a:p>
        </p:txBody>
      </p:sp>
      <p:sp>
        <p:nvSpPr>
          <p:cNvPr id="14" name="Title 1"/>
          <p:cNvSpPr txBox="1">
            <a:spLocks/>
          </p:cNvSpPr>
          <p:nvPr/>
        </p:nvSpPr>
        <p:spPr bwMode="auto">
          <a:xfrm>
            <a:off x="-8882775"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Christendom is completely apostate</a:t>
            </a:r>
          </a:p>
        </p:txBody>
      </p:sp>
      <p:sp>
        <p:nvSpPr>
          <p:cNvPr id="15" name="Title 1"/>
          <p:cNvSpPr txBox="1">
            <a:spLocks/>
          </p:cNvSpPr>
          <p:nvPr/>
        </p:nvSpPr>
        <p:spPr bwMode="auto">
          <a:xfrm>
            <a:off x="-8966637"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Antichrist signs covenant with Israel (Dan. 9:27)</a:t>
            </a:r>
          </a:p>
        </p:txBody>
      </p:sp>
      <p:sp>
        <p:nvSpPr>
          <p:cNvPr id="16" name="Title 1"/>
          <p:cNvSpPr txBox="1">
            <a:spLocks/>
          </p:cNvSpPr>
          <p:nvPr/>
        </p:nvSpPr>
        <p:spPr bwMode="auto">
          <a:xfrm>
            <a:off x="-8966637" y="5579972"/>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restraining influence of the Holy Spirit in the Church is taken to heaven</a:t>
            </a:r>
          </a:p>
        </p:txBody>
      </p:sp>
    </p:spTree>
    <p:extLst>
      <p:ext uri="{BB962C8B-B14F-4D97-AF65-F5344CB8AC3E}">
        <p14:creationId xmlns:p14="http://schemas.microsoft.com/office/powerpoint/2010/main" val="18575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t"/>
          <a:lstStyle/>
          <a:p>
            <a:pPr>
              <a:defRPr/>
            </a:pPr>
            <a:r>
              <a:rPr lang="zh-CN" altLang="en-US" sz="3200" b="1" dirty="0">
                <a:effectLst>
                  <a:glow rad="127000">
                    <a:schemeClr val="tx1"/>
                  </a:glow>
                </a:effectLst>
                <a:latin typeface="Arial" charset="0"/>
                <a:ea typeface="ＭＳ Ｐゴシック" charset="0"/>
                <a:cs typeface="ＭＳ Ｐゴシック" charset="0"/>
              </a:rPr>
              <a:t>我还在你们那里的时候，曾把这些事告诉你们，你们不记得吗？ </a:t>
            </a:r>
            <a:r>
              <a:rPr lang="en-US" altLang="zh-CN" sz="3200" b="1" dirty="0">
                <a:effectLst>
                  <a:glow rad="127000">
                    <a:schemeClr val="tx1"/>
                  </a:glow>
                </a:effectLst>
                <a:latin typeface="Arial" charset="0"/>
                <a:ea typeface="ＭＳ Ｐゴシック" charset="0"/>
                <a:cs typeface="ＭＳ Ｐゴシック" charset="0"/>
              </a:rPr>
              <a:t>6</a:t>
            </a:r>
            <a:r>
              <a:rPr lang="zh-CN" altLang="en-US" sz="3200" b="1" dirty="0">
                <a:effectLst>
                  <a:glow rad="127000">
                    <a:schemeClr val="tx1"/>
                  </a:glow>
                </a:effectLst>
                <a:latin typeface="Arial" charset="0"/>
                <a:ea typeface="ＭＳ Ｐゴシック" charset="0"/>
                <a:cs typeface="ＭＳ Ｐゴシック" charset="0"/>
              </a:rPr>
              <a:t>现在你们也知道，那拦阻他的是什么，是叫他到了的时候才可以显露。 </a:t>
            </a: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因为那不法的隐意已经发动，只是现在有一个拦阻的，等到那拦阻的被除去， </a:t>
            </a:r>
            <a:r>
              <a:rPr lang="en-US" altLang="zh-CN" sz="3200" b="1" dirty="0">
                <a:effectLst>
                  <a:glow rad="127000">
                    <a:schemeClr val="tx1"/>
                  </a:glow>
                </a:effectLst>
                <a:latin typeface="Arial" charset="0"/>
                <a:ea typeface="ＭＳ Ｐゴシック" charset="0"/>
                <a:cs typeface="ＭＳ Ｐゴシック" charset="0"/>
              </a:rPr>
              <a:t>8</a:t>
            </a:r>
            <a:r>
              <a:rPr lang="zh-CN" altLang="en-US" sz="3200" b="1" dirty="0">
                <a:effectLst>
                  <a:glow rad="127000">
                    <a:schemeClr val="tx1"/>
                  </a:glow>
                </a:effectLst>
                <a:latin typeface="Arial" charset="0"/>
                <a:ea typeface="ＭＳ Ｐゴシック" charset="0"/>
                <a:cs typeface="ＭＳ Ｐゴシック" charset="0"/>
              </a:rPr>
              <a:t>那时这不法的人必显露出来。主耶稣要用口中的气灭绝他，用降临的荣光废掉他。</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2:5-8 ).</a:t>
            </a:r>
          </a:p>
        </p:txBody>
      </p:sp>
    </p:spTree>
    <p:extLst>
      <p:ext uri="{BB962C8B-B14F-4D97-AF65-F5344CB8AC3E}">
        <p14:creationId xmlns:p14="http://schemas.microsoft.com/office/powerpoint/2010/main" val="17847161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eaLnBrk="0" hangingPunct="0">
              <a:spcBef>
                <a:spcPct val="20000"/>
              </a:spcBef>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圣灵通过教会克制邪恶将会不在。</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200" b="1" dirty="0">
                <a:solidFill>
                  <a:schemeClr val="bg1"/>
                </a:solidFill>
              </a:rPr>
              <a:t>帖撒罗尼迦后书 </a:t>
            </a:r>
            <a:r>
              <a:rPr lang="en-US" altLang="zh-CN" sz="3200" b="1" dirty="0">
                <a:solidFill>
                  <a:schemeClr val="bg1"/>
                </a:solidFill>
              </a:rPr>
              <a:t>2</a:t>
            </a:r>
            <a:r>
              <a:rPr lang="zh-CN" altLang="en-US" sz="3200" b="1" dirty="0">
                <a:solidFill>
                  <a:schemeClr val="bg1"/>
                </a:solidFill>
              </a:rPr>
              <a:t>：</a:t>
            </a:r>
            <a:r>
              <a:rPr lang="en-US" altLang="zh-CN" sz="3200" b="1" dirty="0">
                <a:solidFill>
                  <a:schemeClr val="bg1"/>
                </a:solidFill>
              </a:rPr>
              <a:t>6-7</a:t>
            </a:r>
            <a:endParaRPr lang="zh-CN" altLang="en-US" sz="3200" b="1" dirty="0">
              <a:solidFill>
                <a:schemeClr val="bg1"/>
              </a:solidFill>
            </a:endParaRPr>
          </a:p>
          <a:p>
            <a:pPr eaLnBrk="0" hangingPunct="0">
              <a:spcBef>
                <a:spcPct val="20000"/>
              </a:spcBef>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332929" y="6172200"/>
              <a:ext cx="8991608"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圣灵</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 ，但是用于一个人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404386" y="5562600"/>
              <a:ext cx="8992164"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阳性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一个人</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245600" cy="609600"/>
            <a:chOff x="80140" y="4953000"/>
            <a:chExt cx="9244373" cy="609600"/>
          </a:xfrm>
        </p:grpSpPr>
        <p:sp>
          <p:nvSpPr>
            <p:cNvPr id="7" name="Rectangle 6"/>
            <p:cNvSpPr>
              <a:spLocks noChangeArrowheads="1"/>
            </p:cNvSpPr>
            <p:nvPr/>
          </p:nvSpPr>
          <p:spPr bwMode="auto">
            <a:xfrm>
              <a:off x="334106" y="4953000"/>
              <a:ext cx="8990407"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zh-CN" altLang="en-US" sz="2000"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中性</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福音传道</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117872" y="2564904"/>
            <a:ext cx="8707263" cy="2417762"/>
          </a:xfrm>
          <a:prstGeom prst="rect">
            <a:avLst/>
          </a:prstGeom>
          <a:solidFill>
            <a:schemeClr val="tx1"/>
          </a:solidFill>
          <a:ln w="9525">
            <a:noFill/>
            <a:miter lim="800000"/>
            <a:headEnd/>
            <a:tailEnd/>
          </a:ln>
        </p:spPr>
        <p:txBody>
          <a:bodyPr anchor="ctr"/>
          <a:lstStyle/>
          <a:p>
            <a:pPr eaLnBrk="0" hangingPunct="0">
              <a:spcBef>
                <a:spcPct val="20000"/>
              </a:spcBef>
              <a:defRPr/>
            </a:pPr>
            <a:r>
              <a:rPr lang="zh-CN" altLang="en-US" sz="2800" dirty="0">
                <a:solidFill>
                  <a:schemeClr val="bg1"/>
                </a:solidFill>
              </a:rPr>
              <a:t>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6 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现在你们也知道，</a:t>
            </a:r>
            <a:r>
              <a:rPr lang="zh-CN" altLang="en-US" sz="2800" b="1" dirty="0">
                <a:solidFill>
                  <a:srgbClr val="FFFF00"/>
                </a:solidFill>
                <a:effectLst>
                  <a:outerShdw blurRad="38100" dist="38100" dir="2700000" algn="tl">
                    <a:srgbClr val="000000">
                      <a:alpha val="43137"/>
                    </a:srgbClr>
                  </a:outerShdw>
                </a:effectLst>
                <a:latin typeface="MS PGothic" panose="020B0600070205080204" pitchFamily="34" charset="-128"/>
              </a:rPr>
              <a:t>那箝制他</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，使他到了时候才可以显露出来的是甚么。 </a:t>
            </a:r>
            <a:r>
              <a:rPr lang="en-US" altLang="zh-CN" sz="2800" b="1" baseline="30000" dirty="0">
                <a:solidFill>
                  <a:schemeClr val="bg1"/>
                </a:solidFill>
                <a:effectLst>
                  <a:outerShdw blurRad="38100" dist="38100" dir="2700000" algn="tl">
                    <a:srgbClr val="000000">
                      <a:alpha val="43137"/>
                    </a:srgbClr>
                  </a:outerShdw>
                </a:effectLst>
                <a:latin typeface="MS PGothic" panose="020B0600070205080204" pitchFamily="34" charset="-128"/>
              </a:rPr>
              <a:t>7 </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因为那不法的潜力已经发动，只是现在</a:t>
            </a:r>
            <a:r>
              <a:rPr lang="zh-CN" altLang="en-US" sz="2800" b="1" dirty="0">
                <a:solidFill>
                  <a:srgbClr val="47FFD1"/>
                </a:solidFill>
                <a:effectLst>
                  <a:outerShdw blurRad="38100" dist="38100" dir="2700000" algn="tl">
                    <a:srgbClr val="000000"/>
                  </a:outerShdw>
                </a:effectLst>
                <a:latin typeface="Arial" charset="0"/>
                <a:ea typeface="ＭＳ Ｐゴシック" charset="0"/>
                <a:cs typeface="Arial" charset="0"/>
              </a:rPr>
              <a:t>有一个钳制他的</a:t>
            </a:r>
            <a:r>
              <a:rPr lang="zh-CN" altLang="en-US" sz="2800" b="1" dirty="0">
                <a:solidFill>
                  <a:schemeClr val="bg1"/>
                </a:solidFill>
                <a:effectLst>
                  <a:outerShdw blurRad="38100" dist="38100" dir="2700000" algn="tl">
                    <a:srgbClr val="000000">
                      <a:alpha val="43137"/>
                    </a:srgbClr>
                  </a:outerShdw>
                </a:effectLst>
                <a:latin typeface="MS PGothic" panose="020B0600070205080204" pitchFamily="34" charset="-128"/>
              </a:rPr>
              <a:t>有在那里，直等到那箝制解除了，</a:t>
            </a:r>
            <a:r>
              <a:rPr lang="zh-CN" altLang="en-US" sz="2800" dirty="0">
                <a:solidFill>
                  <a:schemeClr val="bg1"/>
                </a:solidFill>
              </a:rPr>
              <a:t> </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ＭＳ Ｐゴシック" charset="0"/>
                <a:cs typeface="Arial" charset="0"/>
              </a:rPr>
              <a:t>CNVS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15" name="Rectangle 2"/>
          <p:cNvSpPr txBox="1">
            <a:spLocks noChangeArrowheads="1"/>
          </p:cNvSpPr>
          <p:nvPr/>
        </p:nvSpPr>
        <p:spPr bwMode="auto">
          <a:xfrm>
            <a:off x="683568" y="404664"/>
            <a:ext cx="7772400" cy="87471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kern="0" dirty="0">
                <a:solidFill>
                  <a:schemeClr val="bg1"/>
                </a:solidFill>
                <a:latin typeface="Arial" charset="0"/>
                <a:ea typeface="ＭＳ Ｐゴシック" charset="0"/>
              </a:rPr>
              <a:t>限制者</a:t>
            </a:r>
            <a:endParaRPr lang="en-US" kern="0" dirty="0">
              <a:solidFill>
                <a:schemeClr val="bg1"/>
              </a:solidFill>
              <a:latin typeface="Arial" charset="0"/>
              <a:ea typeface="ＭＳ Ｐゴシック" charset="0"/>
            </a:endParaRPr>
          </a:p>
        </p:txBody>
      </p:sp>
      <p:sp>
        <p:nvSpPr>
          <p:cNvPr id="16" name="Rectangle 15"/>
          <p:cNvSpPr>
            <a:spLocks noChangeArrowheads="1"/>
          </p:cNvSpPr>
          <p:nvPr/>
        </p:nvSpPr>
        <p:spPr bwMode="auto">
          <a:xfrm>
            <a:off x="9333928" y="5105400"/>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7" name="Rectangle 16"/>
          <p:cNvSpPr>
            <a:spLocks noChangeArrowheads="1"/>
          </p:cNvSpPr>
          <p:nvPr/>
        </p:nvSpPr>
        <p:spPr bwMode="auto">
          <a:xfrm>
            <a:off x="9333928" y="5661248"/>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
        <p:nvSpPr>
          <p:cNvPr id="18" name="Rectangle 17"/>
          <p:cNvSpPr>
            <a:spLocks noChangeArrowheads="1"/>
          </p:cNvSpPr>
          <p:nvPr/>
        </p:nvSpPr>
        <p:spPr bwMode="auto">
          <a:xfrm>
            <a:off x="9405936" y="6165304"/>
            <a:ext cx="8991600" cy="609600"/>
          </a:xfrm>
          <a:prstGeom prst="rect">
            <a:avLst/>
          </a:prstGeom>
          <a:noFill/>
          <a:ln w="9525">
            <a:noFill/>
            <a:miter lim="800000"/>
            <a:headEnd/>
            <a:tailEnd/>
          </a:ln>
        </p:spPr>
        <p:txBody>
          <a:bodyPr/>
          <a:lstStyle/>
          <a:p>
            <a:pPr marL="742950" indent="-742950" eaLnBrk="0" hangingPunct="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3937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1" end="1"/>
                                            </p:txEl>
                                          </p:spTgt>
                                        </p:tgtEl>
                                        <p:attrNameLst>
                                          <p:attrName>style.visibility</p:attrName>
                                        </p:attrNameLst>
                                      </p:cBhvr>
                                      <p:to>
                                        <p:strVal val="visible"/>
                                      </p:to>
                                    </p:set>
                                    <p:animEffect transition="in" filter="dissolve">
                                      <p:cBhvr>
                                        <p:cTn id="12" dur="500"/>
                                        <p:tgtEl>
                                          <p:spTgt spid="6819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2" end="2"/>
                                            </p:txEl>
                                          </p:spTgt>
                                        </p:tgtEl>
                                        <p:attrNameLst>
                                          <p:attrName>style.visibility</p:attrName>
                                        </p:attrNameLst>
                                      </p:cBhvr>
                                      <p:to>
                                        <p:strVal val="visible"/>
                                      </p:to>
                                    </p:set>
                                    <p:animEffect transition="in" filter="dissolve">
                                      <p:cBhvr>
                                        <p:cTn id="17" dur="500"/>
                                        <p:tgtEl>
                                          <p:spTgt spid="6819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dissolve">
                                      <p:cBhvr>
                                        <p:cTn id="34" dur="500"/>
                                        <p:tgtEl>
                                          <p:spTgt spid="14">
                                            <p:bg/>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dissolve">
                                      <p:cBhvr>
                                        <p:cTn id="3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预言</a:t>
            </a:r>
            <a:r>
              <a:rPr kumimoji="0" lang="en-US" altLang="zh-CN"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达拉斯神学院视频系列，</a:t>
            </a:r>
            <a:r>
              <a:rPr kumimoji="0" lang="en-US" sz="1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1980s)</a:t>
            </a:r>
          </a:p>
        </p:txBody>
      </p:sp>
      <p:sp>
        <p:nvSpPr>
          <p:cNvPr id="153604" name="Text Box 1028"/>
          <p:cNvSpPr txBox="1">
            <a:spLocks noChangeArrowheads="1"/>
          </p:cNvSpPr>
          <p:nvPr/>
        </p:nvSpPr>
        <p:spPr bwMode="auto">
          <a:xfrm>
            <a:off x="-131278" y="4154263"/>
            <a:ext cx="196611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但以里书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9:24-27)</a:t>
            </a:r>
          </a:p>
        </p:txBody>
      </p:sp>
      <p:sp>
        <p:nvSpPr>
          <p:cNvPr id="41989" name="Text Box 1029"/>
          <p:cNvSpPr txBox="1">
            <a:spLocks noChangeArrowheads="1"/>
          </p:cNvSpPr>
          <p:nvPr/>
        </p:nvSpPr>
        <p:spPr bwMode="auto">
          <a:xfrm>
            <a:off x="4786341" y="2157607"/>
            <a:ext cx="25164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第二来临</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大灾难</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千年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启示录</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zh-CN" altLang="en-US" sz="2800" b="1" dirty="0">
                <a:solidFill>
                  <a:srgbClr val="FFFFFF"/>
                </a:solidFill>
                <a:effectLst>
                  <a:outerShdw blurRad="50800" dist="63500" dir="2700000" algn="tl" rotWithShape="0">
                    <a:srgbClr val="000000"/>
                  </a:outerShdw>
                </a:effectLst>
                <a:latin typeface="Arial" charset="0"/>
                <a:ea typeface="ＭＳ Ｐゴシック" charset="0"/>
              </a:rPr>
              <a:t>耶和华的日子</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388350"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213</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8" name="Text Box 1028"/>
          <p:cNvSpPr txBox="1">
            <a:spLocks noChangeArrowheads="1"/>
          </p:cNvSpPr>
          <p:nvPr/>
        </p:nvSpPr>
        <p:spPr bwMode="auto">
          <a:xfrm>
            <a:off x="1725986" y="4154263"/>
            <a:ext cx="2011448"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教会时代</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使徒行传</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9" name="Text Box 1029"/>
          <p:cNvSpPr txBox="1">
            <a:spLocks noChangeArrowheads="1"/>
          </p:cNvSpPr>
          <p:nvPr/>
        </p:nvSpPr>
        <p:spPr bwMode="auto">
          <a:xfrm>
            <a:off x="2856857" y="560772"/>
            <a:ext cx="3989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天堂的审判席位</a:t>
            </a:r>
            <a:b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哥林多后书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5:10; </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哥林多前书</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MS PGothic" panose="020B0600070205080204" pitchFamily="34" charset="-128"/>
                <a:ea typeface="MS PGothic" panose="020B0600070205080204" pitchFamily="34" charset="-128"/>
                <a:cs typeface="Arial" charset="0"/>
              </a:rPr>
              <a:t>3:10-15</a:t>
            </a: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短暂的准备时期</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基督的敌人的崛起</a:t>
            </a:r>
            <a:b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（时间长短未知）</a:t>
            </a:r>
            <a:endPar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24" name="Straight Connector 23"/>
          <p:cNvCxnSpPr/>
          <p:nvPr/>
        </p:nvCxnSpPr>
        <p:spPr bwMode="auto">
          <a:xfrm flipH="1">
            <a:off x="1725984" y="4150713"/>
            <a:ext cx="1" cy="111817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1107435" y="5179569"/>
            <a:ext cx="1304325" cy="70788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itchFamily="-110" charset="0"/>
              <a:ea typeface="MS PGothic" pitchFamily="34" charset="-128"/>
              <a:cs typeface="+mn-cs"/>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41990" name="Text Box 1030"/>
          <p:cNvSpPr txBox="1">
            <a:spLocks noChangeArrowheads="1"/>
          </p:cNvSpPr>
          <p:nvPr/>
        </p:nvSpPr>
        <p:spPr bwMode="auto">
          <a:xfrm>
            <a:off x="1797959" y="2996952"/>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被提</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帖撒罗尼迦前书</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07495"/>
            <a:ext cx="1209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但以理的第</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70</a:t>
            </a: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周</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b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zh-CN" alt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马太福音</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1000 </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年</a:t>
            </a: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sp>
        <p:nvSpPr>
          <p:cNvPr id="46" name="Text Box 1033"/>
          <p:cNvSpPr txBox="1">
            <a:spLocks noChangeArrowheads="1"/>
          </p:cNvSpPr>
          <p:nvPr/>
        </p:nvSpPr>
        <p:spPr bwMode="auto">
          <a:xfrm>
            <a:off x="7680470" y="3262445"/>
            <a:ext cx="1343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永恒</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7" name="Text Box 1034"/>
          <p:cNvSpPr txBox="1">
            <a:spLocks noChangeArrowheads="1"/>
          </p:cNvSpPr>
          <p:nvPr/>
        </p:nvSpPr>
        <p:spPr bwMode="auto">
          <a:xfrm>
            <a:off x="7728862" y="4005064"/>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长期的</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帖撒罗尼迦后书</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2:3-7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在主的日子之前的先决条件</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a:t>
            </a:r>
            <a:r>
              <a:rPr kumimoji="0" lang="en-US" altLang="zh-CN"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件）</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基督的敌人</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a:t>
              </a:r>
              <a:r>
                <a:rPr kumimoji="0" lang="zh-CN" alt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阻止者</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2" name="Text Box 1029"/>
          <p:cNvSpPr txBox="1">
            <a:spLocks noChangeArrowheads="1"/>
          </p:cNvSpPr>
          <p:nvPr/>
        </p:nvSpPr>
        <p:spPr bwMode="auto">
          <a:xfrm>
            <a:off x="10116616" y="6086499"/>
            <a:ext cx="2161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"Prophecy" (Dallas Seminary video series, 1980s)</a:t>
            </a:r>
          </a:p>
        </p:txBody>
      </p:sp>
      <p:sp>
        <p:nvSpPr>
          <p:cNvPr id="53" name="Text Box 1028"/>
          <p:cNvSpPr txBox="1">
            <a:spLocks noChangeArrowheads="1"/>
          </p:cNvSpPr>
          <p:nvPr/>
        </p:nvSpPr>
        <p:spPr bwMode="auto">
          <a:xfrm>
            <a:off x="2535773" y="7082064"/>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Short Period of Preparation; Rise of the Antichrist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(length of time unknown)</a:t>
            </a:r>
          </a:p>
        </p:txBody>
      </p:sp>
      <p:grpSp>
        <p:nvGrpSpPr>
          <p:cNvPr id="55" name="Group 54"/>
          <p:cNvGrpSpPr/>
          <p:nvPr/>
        </p:nvGrpSpPr>
        <p:grpSpPr>
          <a:xfrm>
            <a:off x="-2979627" y="1202131"/>
            <a:ext cx="2583075" cy="400110"/>
            <a:chOff x="117803" y="560772"/>
            <a:chExt cx="2583075" cy="400110"/>
          </a:xfrm>
        </p:grpSpPr>
        <p:sp>
          <p:nvSpPr>
            <p:cNvPr id="56"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Apostasy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57"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69" name="Group 68"/>
          <p:cNvGrpSpPr/>
          <p:nvPr/>
        </p:nvGrpSpPr>
        <p:grpSpPr>
          <a:xfrm>
            <a:off x="-2979627" y="1663796"/>
            <a:ext cx="2583075" cy="427404"/>
            <a:chOff x="117803" y="1022437"/>
            <a:chExt cx="2583075" cy="427404"/>
          </a:xfrm>
        </p:grpSpPr>
        <p:sp>
          <p:nvSpPr>
            <p:cNvPr id="7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Antichrist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1"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72" name="Group 71"/>
          <p:cNvGrpSpPr/>
          <p:nvPr/>
        </p:nvGrpSpPr>
        <p:grpSpPr>
          <a:xfrm>
            <a:off x="-2984391" y="733095"/>
            <a:ext cx="2583075" cy="404312"/>
            <a:chOff x="117803" y="1538690"/>
            <a:chExt cx="2583075" cy="404312"/>
          </a:xfrm>
        </p:grpSpPr>
        <p:sp>
          <p:nvSpPr>
            <p:cNvPr id="73"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Restrainer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4"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75" name="Rectangle 1040"/>
          <p:cNvSpPr txBox="1">
            <a:spLocks noChangeArrowheads="1"/>
          </p:cNvSpPr>
          <p:nvPr/>
        </p:nvSpPr>
        <p:spPr bwMode="auto">
          <a:xfrm>
            <a:off x="9340543" y="1629535"/>
            <a:ext cx="3713257" cy="52322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2800" b="1" i="0" u="none" strike="noStrike" kern="0" cap="none" spc="0" normalizeH="0" baseline="0" noProof="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The Day of the Lord</a:t>
            </a:r>
            <a:endParaRPr kumimoji="0" lang="en-US" sz="2800" b="1" i="0" u="none" strike="noStrike" kern="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endParaRPr>
          </a:p>
        </p:txBody>
      </p:sp>
      <p:sp>
        <p:nvSpPr>
          <p:cNvPr id="76" name="Text Box 1029"/>
          <p:cNvSpPr txBox="1">
            <a:spLocks noChangeArrowheads="1"/>
          </p:cNvSpPr>
          <p:nvPr/>
        </p:nvSpPr>
        <p:spPr bwMode="auto">
          <a:xfrm>
            <a:off x="9688408" y="2310007"/>
            <a:ext cx="2516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Second Coming</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Rev. 19:11-21</a:t>
            </a:r>
          </a:p>
        </p:txBody>
      </p:sp>
      <p:sp>
        <p:nvSpPr>
          <p:cNvPr id="77" name="Text Box 1030"/>
          <p:cNvSpPr txBox="1">
            <a:spLocks noChangeArrowheads="1"/>
          </p:cNvSpPr>
          <p:nvPr/>
        </p:nvSpPr>
        <p:spPr bwMode="auto">
          <a:xfrm>
            <a:off x="-5030117" y="3414845"/>
            <a:ext cx="2209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Rapture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Thess. 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78" name="Text Box 1028"/>
          <p:cNvSpPr txBox="1">
            <a:spLocks noChangeArrowheads="1"/>
          </p:cNvSpPr>
          <p:nvPr/>
        </p:nvSpPr>
        <p:spPr bwMode="auto">
          <a:xfrm>
            <a:off x="-7237312" y="4306663"/>
            <a:ext cx="1966118" cy="7694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Weeks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 9:24-27)</a:t>
            </a:r>
          </a:p>
        </p:txBody>
      </p:sp>
      <p:sp>
        <p:nvSpPr>
          <p:cNvPr id="79" name="Text Box 1028"/>
          <p:cNvSpPr txBox="1">
            <a:spLocks noChangeArrowheads="1"/>
          </p:cNvSpPr>
          <p:nvPr/>
        </p:nvSpPr>
        <p:spPr bwMode="auto">
          <a:xfrm>
            <a:off x="-4953333" y="4306663"/>
            <a:ext cx="201144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Church Age</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Acts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0" name="Text Box 1028"/>
          <p:cNvSpPr txBox="1">
            <a:spLocks noChangeArrowheads="1"/>
          </p:cNvSpPr>
          <p:nvPr/>
        </p:nvSpPr>
        <p:spPr bwMode="auto">
          <a:xfrm>
            <a:off x="-6254253" y="5068835"/>
            <a:ext cx="184211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27:50</a:t>
            </a:r>
          </a:p>
        </p:txBody>
      </p:sp>
      <p:sp>
        <p:nvSpPr>
          <p:cNvPr id="81" name="Text Box 1030"/>
          <p:cNvSpPr txBox="1">
            <a:spLocks noChangeArrowheads="1"/>
          </p:cNvSpPr>
          <p:nvPr/>
        </p:nvSpPr>
        <p:spPr bwMode="auto">
          <a:xfrm>
            <a:off x="-2941885" y="4063470"/>
            <a:ext cx="2209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(Daniel</a:t>
            </a: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 70</a:t>
            </a:r>
            <a:r>
              <a:rPr kumimoji="0" lang="en-US" altLang="zh-CN" sz="2400" b="1" i="0" u="none" strike="noStrike" kern="1200" cap="none" spc="0" normalizeH="0" baseline="3000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th</a:t>
            </a: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week)</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24:21</a:t>
            </a:r>
          </a:p>
        </p:txBody>
      </p:sp>
      <p:sp>
        <p:nvSpPr>
          <p:cNvPr id="82" name="Text Box 1033"/>
          <p:cNvSpPr txBox="1">
            <a:spLocks noChangeArrowheads="1"/>
          </p:cNvSpPr>
          <p:nvPr/>
        </p:nvSpPr>
        <p:spPr bwMode="auto">
          <a:xfrm>
            <a:off x="9247599" y="3414845"/>
            <a:ext cx="13730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state</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83" name="Text Box 1034"/>
          <p:cNvSpPr txBox="1">
            <a:spLocks noChangeArrowheads="1"/>
          </p:cNvSpPr>
          <p:nvPr/>
        </p:nvSpPr>
        <p:spPr bwMode="auto">
          <a:xfrm>
            <a:off x="9344792" y="4154263"/>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(Timeless)</a:t>
            </a:r>
          </a:p>
        </p:txBody>
      </p:sp>
    </p:spTree>
    <p:extLst>
      <p:ext uri="{BB962C8B-B14F-4D97-AF65-F5344CB8AC3E}">
        <p14:creationId xmlns:p14="http://schemas.microsoft.com/office/powerpoint/2010/main" val="3339555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55" presetClass="entr" presetSubtype="0" fill="hold" grpId="0" nodeType="afterEffect">
                                  <p:stCondLst>
                                    <p:cond delay="0"/>
                                  </p:stCondLst>
                                  <p:childTnLst>
                                    <p:set>
                                      <p:cBhvr>
                                        <p:cTn id="125" dur="1" fill="hold">
                                          <p:stCondLst>
                                            <p:cond delay="0"/>
                                          </p:stCondLst>
                                        </p:cTn>
                                        <p:tgtEl>
                                          <p:spTgt spid="53"/>
                                        </p:tgtEl>
                                        <p:attrNameLst>
                                          <p:attrName>style.visibility</p:attrName>
                                        </p:attrNameLst>
                                      </p:cBhvr>
                                      <p:to>
                                        <p:strVal val="visible"/>
                                      </p:to>
                                    </p:set>
                                    <p:anim calcmode="lin" valueType="num">
                                      <p:cBhvr>
                                        <p:cTn id="126" dur="1000" fill="hold"/>
                                        <p:tgtEl>
                                          <p:spTgt spid="53"/>
                                        </p:tgtEl>
                                        <p:attrNameLst>
                                          <p:attrName>ppt_w</p:attrName>
                                        </p:attrNameLst>
                                      </p:cBhvr>
                                      <p:tavLst>
                                        <p:tav tm="0">
                                          <p:val>
                                            <p:strVal val="#ppt_w*0.70"/>
                                          </p:val>
                                        </p:tav>
                                        <p:tav tm="100000">
                                          <p:val>
                                            <p:strVal val="#ppt_w"/>
                                          </p:val>
                                        </p:tav>
                                      </p:tavLst>
                                    </p:anim>
                                    <p:anim calcmode="lin" valueType="num">
                                      <p:cBhvr>
                                        <p:cTn id="127" dur="1000" fill="hold"/>
                                        <p:tgtEl>
                                          <p:spTgt spid="53"/>
                                        </p:tgtEl>
                                        <p:attrNameLst>
                                          <p:attrName>ppt_h</p:attrName>
                                        </p:attrNameLst>
                                      </p:cBhvr>
                                      <p:tavLst>
                                        <p:tav tm="0">
                                          <p:val>
                                            <p:strVal val="#ppt_h"/>
                                          </p:val>
                                        </p:tav>
                                        <p:tav tm="100000">
                                          <p:val>
                                            <p:strVal val="#ppt_h"/>
                                          </p:val>
                                        </p:tav>
                                      </p:tavLst>
                                    </p:anim>
                                    <p:animEffect transition="in" filter="fade">
                                      <p:cBhvr>
                                        <p:cTn id="128" dur="1000"/>
                                        <p:tgtEl>
                                          <p:spTgt spid="53"/>
                                        </p:tgtEl>
                                      </p:cBhvr>
                                    </p:animEffect>
                                  </p:childTnLst>
                                </p:cTn>
                              </p:par>
                              <p:par>
                                <p:cTn id="129" presetID="1" presetClass="entr" presetSubtype="0"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par>
                          <p:cTn id="135" fill="hold">
                            <p:stCondLst>
                              <p:cond delay="2000"/>
                            </p:stCondLst>
                            <p:childTnLst>
                              <p:par>
                                <p:cTn id="136" presetID="2" presetClass="entr" presetSubtype="1" fill="hold" grpId="0" nodeType="afterEffect">
                                  <p:stCondLst>
                                    <p:cond delay="0"/>
                                  </p:stCondLst>
                                  <p:childTnLst>
                                    <p:set>
                                      <p:cBhvr>
                                        <p:cTn id="137" dur="1" fill="hold">
                                          <p:stCondLst>
                                            <p:cond delay="0"/>
                                          </p:stCondLst>
                                        </p:cTn>
                                        <p:tgtEl>
                                          <p:spTgt spid="76"/>
                                        </p:tgtEl>
                                        <p:attrNameLst>
                                          <p:attrName>style.visibility</p:attrName>
                                        </p:attrNameLst>
                                      </p:cBhvr>
                                      <p:to>
                                        <p:strVal val="visible"/>
                                      </p:to>
                                    </p:set>
                                    <p:anim calcmode="lin" valueType="num">
                                      <p:cBhvr additive="base">
                                        <p:cTn id="138" dur="500" fill="hold"/>
                                        <p:tgtEl>
                                          <p:spTgt spid="76"/>
                                        </p:tgtEl>
                                        <p:attrNameLst>
                                          <p:attrName>ppt_x</p:attrName>
                                        </p:attrNameLst>
                                      </p:cBhvr>
                                      <p:tavLst>
                                        <p:tav tm="0">
                                          <p:val>
                                            <p:strVal val="#ppt_x"/>
                                          </p:val>
                                        </p:tav>
                                        <p:tav tm="100000">
                                          <p:val>
                                            <p:strVal val="#ppt_x"/>
                                          </p:val>
                                        </p:tav>
                                      </p:tavLst>
                                    </p:anim>
                                    <p:anim calcmode="lin" valueType="num">
                                      <p:cBhvr additive="base">
                                        <p:cTn id="139" dur="500" fill="hold"/>
                                        <p:tgtEl>
                                          <p:spTgt spid="76"/>
                                        </p:tgtEl>
                                        <p:attrNameLst>
                                          <p:attrName>ppt_y</p:attrName>
                                        </p:attrNameLst>
                                      </p:cBhvr>
                                      <p:tavLst>
                                        <p:tav tm="0">
                                          <p:val>
                                            <p:strVal val="0-#ppt_h/2"/>
                                          </p:val>
                                        </p:tav>
                                        <p:tav tm="100000">
                                          <p:val>
                                            <p:strVal val="#ppt_y"/>
                                          </p:val>
                                        </p:tav>
                                      </p:tavLst>
                                    </p:anim>
                                  </p:childTnLst>
                                </p:cTn>
                              </p:par>
                            </p:childTnLst>
                          </p:cTn>
                        </p:par>
                        <p:par>
                          <p:cTn id="140" fill="hold">
                            <p:stCondLst>
                              <p:cond delay="2500"/>
                            </p:stCondLst>
                            <p:childTnLst>
                              <p:par>
                                <p:cTn id="141" presetID="4" presetClass="entr" presetSubtype="32" fill="hold" grpId="0" nodeType="after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box(out)">
                                      <p:cBhvr>
                                        <p:cTn id="143" dur="10"/>
                                        <p:tgtEl>
                                          <p:spTgt spid="77"/>
                                        </p:tgtEl>
                                      </p:cBhvr>
                                    </p:animEffect>
                                  </p:childTnLst>
                                </p:cTn>
                              </p:par>
                            </p:childTnLst>
                          </p:cTn>
                        </p:par>
                        <p:par>
                          <p:cTn id="144" fill="hold">
                            <p:stCondLst>
                              <p:cond delay="2510"/>
                            </p:stCondLst>
                            <p:childTnLst>
                              <p:par>
                                <p:cTn id="145" presetID="4" presetClass="entr" presetSubtype="32" fill="hold" grpId="0" nodeType="after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box(out)">
                                      <p:cBhvr>
                                        <p:cTn id="147" dur="10"/>
                                        <p:tgtEl>
                                          <p:spTgt spid="81"/>
                                        </p:tgtEl>
                                      </p:cBhvr>
                                    </p:animEffect>
                                  </p:childTnLst>
                                </p:cTn>
                              </p:par>
                            </p:childTnLst>
                          </p:cTn>
                        </p:par>
                      </p:childTnLst>
                    </p:cTn>
                  </p:par>
                  <p:par>
                    <p:cTn id="148" fill="hold">
                      <p:stCondLst>
                        <p:cond delay="indefinite"/>
                      </p:stCondLst>
                      <p:childTnLst>
                        <p:par>
                          <p:cTn id="149" fill="hold">
                            <p:stCondLst>
                              <p:cond delay="0"/>
                            </p:stCondLst>
                            <p:childTnLst>
                              <p:par>
                                <p:cTn id="150" presetID="23" presetClass="entr" presetSubtype="16"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 calcmode="lin" valueType="num">
                                      <p:cBhvr>
                                        <p:cTn id="152" dur="500" fill="hold"/>
                                        <p:tgtEl>
                                          <p:spTgt spid="82"/>
                                        </p:tgtEl>
                                        <p:attrNameLst>
                                          <p:attrName>ppt_w</p:attrName>
                                        </p:attrNameLst>
                                      </p:cBhvr>
                                      <p:tavLst>
                                        <p:tav tm="0">
                                          <p:val>
                                            <p:fltVal val="0"/>
                                          </p:val>
                                        </p:tav>
                                        <p:tav tm="100000">
                                          <p:val>
                                            <p:strVal val="#ppt_w"/>
                                          </p:val>
                                        </p:tav>
                                      </p:tavLst>
                                    </p:anim>
                                    <p:anim calcmode="lin" valueType="num">
                                      <p:cBhvr>
                                        <p:cTn id="153" dur="500" fill="hold"/>
                                        <p:tgtEl>
                                          <p:spTgt spid="82"/>
                                        </p:tgtEl>
                                        <p:attrNameLst>
                                          <p:attrName>ppt_h</p:attrName>
                                        </p:attrNameLst>
                                      </p:cBhvr>
                                      <p:tavLst>
                                        <p:tav tm="0">
                                          <p:val>
                                            <p:fltVal val="0"/>
                                          </p:val>
                                        </p:tav>
                                        <p:tav tm="100000">
                                          <p:val>
                                            <p:strVal val="#ppt_h"/>
                                          </p:val>
                                        </p:tav>
                                      </p:tavLst>
                                    </p:anim>
                                  </p:childTnLst>
                                </p:cTn>
                              </p:par>
                            </p:childTnLst>
                          </p:cTn>
                        </p:par>
                        <p:par>
                          <p:cTn id="154" fill="hold">
                            <p:stCondLst>
                              <p:cond delay="500"/>
                            </p:stCondLst>
                            <p:childTnLst>
                              <p:par>
                                <p:cTn id="155" presetID="23" presetClass="entr" presetSubtype="16" fill="hold" grpId="0" nodeType="afterEffect">
                                  <p:stCondLst>
                                    <p:cond delay="0"/>
                                  </p:stCondLst>
                                  <p:childTnLst>
                                    <p:set>
                                      <p:cBhvr>
                                        <p:cTn id="156" dur="1" fill="hold">
                                          <p:stCondLst>
                                            <p:cond delay="0"/>
                                          </p:stCondLst>
                                        </p:cTn>
                                        <p:tgtEl>
                                          <p:spTgt spid="83"/>
                                        </p:tgtEl>
                                        <p:attrNameLst>
                                          <p:attrName>style.visibility</p:attrName>
                                        </p:attrNameLst>
                                      </p:cBhvr>
                                      <p:to>
                                        <p:strVal val="visible"/>
                                      </p:to>
                                    </p:set>
                                    <p:anim calcmode="lin" valueType="num">
                                      <p:cBhvr>
                                        <p:cTn id="157" dur="500" fill="hold"/>
                                        <p:tgtEl>
                                          <p:spTgt spid="83"/>
                                        </p:tgtEl>
                                        <p:attrNameLst>
                                          <p:attrName>ppt_w</p:attrName>
                                        </p:attrNameLst>
                                      </p:cBhvr>
                                      <p:tavLst>
                                        <p:tav tm="0">
                                          <p:val>
                                            <p:fltVal val="0"/>
                                          </p:val>
                                        </p:tav>
                                        <p:tav tm="100000">
                                          <p:val>
                                            <p:strVal val="#ppt_w"/>
                                          </p:val>
                                        </p:tav>
                                      </p:tavLst>
                                    </p:anim>
                                    <p:anim calcmode="lin" valueType="num">
                                      <p:cBhvr>
                                        <p:cTn id="158" dur="500" fill="hold"/>
                                        <p:tgtEl>
                                          <p:spTgt spid="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P spid="53" grpId="0"/>
      <p:bldP spid="76" grpId="0" autoUpdateAnimBg="0"/>
      <p:bldP spid="77" grpId="0" autoUpdateAnimBg="0"/>
      <p:bldP spid="81" grpId="0" autoUpdateAnimBg="0"/>
      <p:bldP spid="82" grpId="0"/>
      <p:bldP spid="8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1260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启示录</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11:3; 12:6</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人子的迹象</a:t>
            </a:r>
            <a:br>
              <a:rPr kumimoji="0" lang="en-US" altLang="zh-CN" sz="2000" b="1" i="1" u="none" strike="noStrike" kern="1200" cap="none" spc="-100" normalizeH="0" baseline="0" noProof="0" dirty="0">
                <a:ln>
                  <a:noFill/>
                </a:ln>
                <a:solidFill>
                  <a:srgbClr val="000000"/>
                </a:solidFill>
                <a:effectLst/>
                <a:uLnTx/>
                <a:uFillTx/>
                <a:latin typeface="Arial"/>
                <a:ea typeface="ＭＳ Ｐゴシック" charset="0"/>
                <a:cs typeface="Arial"/>
              </a:rPr>
            </a:b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马太福音</a:t>
            </a:r>
            <a:r>
              <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 30 </a:t>
              </a:r>
              <a:b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b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盟约</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rPr>
                  <a:t> 30</a:t>
                </a:r>
                <a:r>
                  <a:rPr kumimoji="0" lang="zh-CN" altLang="en-US" sz="20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0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当选那兽</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启示录</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3½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年</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第二来临</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45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altLang="zh-CN" sz="1800" b="1" i="1" u="none" strike="noStrike" kern="1200" cap="none" spc="-110" normalizeH="0" baseline="0" noProof="0" dirty="0">
                    <a:ln>
                      <a:noFill/>
                    </a:ln>
                    <a:solidFill>
                      <a:srgbClr val="000000"/>
                    </a:solidFill>
                    <a:effectLst/>
                    <a:uLnTx/>
                    <a:uFillTx/>
                    <a:latin typeface="Arial"/>
                    <a:ea typeface="ＭＳ Ｐゴシック" charset="0"/>
                    <a:cs typeface="Arial"/>
                  </a:rPr>
                  <a:t> </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12:12</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基督的到来以完成</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违反盟约</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但以理</a:t>
              </a:r>
              <a:r>
                <a:rPr kumimoji="0" 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rPr>
                  <a:t>1290 </a:t>
                </a:r>
                <a:r>
                  <a:rPr kumimoji="0" lang="zh-CN" altLang="en-US" sz="2400" b="1" i="0" u="none" strike="noStrike" kern="1200" cap="none" spc="-110" normalizeH="0" baseline="0" noProof="0" dirty="0">
                    <a:ln>
                      <a:noFill/>
                    </a:ln>
                    <a:solidFill>
                      <a:srgbClr val="000000"/>
                    </a:solidFill>
                    <a:effectLst/>
                    <a:uLnTx/>
                    <a:uFillTx/>
                    <a:latin typeface="Arial"/>
                    <a:ea typeface="ＭＳ Ｐゴシック" charset="0"/>
                    <a:cs typeface="Arial"/>
                  </a:rPr>
                  <a:t>天</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1" u="none" strike="noStrike" kern="1200" cap="none" spc="-110" normalizeH="0" baseline="0" noProof="0" dirty="0">
                    <a:ln>
                      <a:noFill/>
                    </a:ln>
                    <a:solidFill>
                      <a:srgbClr val="000000"/>
                    </a:solidFill>
                    <a:effectLst/>
                    <a:uLnTx/>
                    <a:uFillTx/>
                    <a:latin typeface="Arial"/>
                    <a:ea typeface="ＭＳ Ｐゴシック" charset="0"/>
                    <a:cs typeface="Arial"/>
                  </a:rPr>
                  <a:t>但以理</a:t>
                </a:r>
                <a:r>
                  <a:rPr kumimoji="0" lang="en-US" sz="1800" b="1" i="1" u="none" strike="noStrike" kern="1200" cap="none" spc="-110" normalizeH="0" baseline="0" noProof="0" dirty="0">
                    <a:ln>
                      <a:noFill/>
                    </a:ln>
                    <a:solidFill>
                      <a:srgbClr val="000000"/>
                    </a:solidFill>
                    <a:effectLst/>
                    <a:uLnTx/>
                    <a:uFillTx/>
                    <a:latin typeface="Arial"/>
                    <a:ea typeface="ＭＳ Ｐゴシック" charset="0"/>
                    <a:cs typeface="Arial"/>
                  </a:rPr>
                  <a:t> 12:11</a:t>
                </a:r>
                <a:endParaRPr kumimoji="0" lang="en-US" sz="2400" b="1" i="0" u="none" strike="noStrike" kern="1200" cap="none" spc="-110" normalizeH="0" baseline="0" noProof="0" dirty="0">
                  <a:ln>
                    <a:noFill/>
                  </a:ln>
                  <a:solidFill>
                    <a:srgbClr val="000000"/>
                  </a:solidFill>
                  <a:effectLst/>
                  <a:uLnTx/>
                  <a:uFillTx/>
                  <a:latin typeface="Arial"/>
                  <a:ea typeface="ＭＳ Ｐゴシック" charset="0"/>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2000" b="1" i="1" u="none" strike="noStrike" kern="1200" cap="none" spc="-100" normalizeH="0" baseline="0" noProof="0" dirty="0">
                  <a:ln>
                    <a:noFill/>
                  </a:ln>
                  <a:solidFill>
                    <a:srgbClr val="000000"/>
                  </a:solidFill>
                  <a:effectLst/>
                  <a:uLnTx/>
                  <a:uFillTx/>
                  <a:latin typeface="Arial"/>
                  <a:ea typeface="ＭＳ Ｐゴシック" charset="0"/>
                  <a:cs typeface="Arial"/>
                </a:rPr>
                <a:t>礼拜中</a:t>
              </a:r>
              <a:endParaRPr kumimoji="0" lang="en-US" sz="2000" b="1" i="1" u="none" strike="noStrike" kern="1200" cap="none" spc="-100" normalizeH="0" baseline="0" noProof="0" dirty="0">
                <a:ln>
                  <a:noFill/>
                </a:ln>
                <a:solidFill>
                  <a:srgbClr val="000000"/>
                </a:solidFill>
                <a:effectLst/>
                <a:uLnTx/>
                <a:uFillTx/>
                <a:latin typeface="Arial"/>
                <a:ea typeface="ＭＳ Ｐゴシック" charset="0"/>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灾</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祸</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rPr>
              <a:t>最激烈的灾祸</a:t>
            </a:r>
            <a:endParaRPr kumimoji="0" lang="en-US" sz="2900" b="0" i="0"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2750500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zh-CN" altLang="en-US" sz="5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巨大的领导空虚</a:t>
            </a:r>
            <a:endParaRPr kumimoji="0" lang="en-US" sz="5400"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4" name="Rectangle 3"/>
          <p:cNvSpPr>
            <a:spLocks noGrp="1" noChangeArrowheads="1"/>
          </p:cNvSpPr>
          <p:nvPr>
            <p:ph type="subTitle" idx="1"/>
          </p:nvPr>
        </p:nvSpPr>
        <p:spPr>
          <a:xfrm>
            <a:off x="1043608" y="3886200"/>
            <a:ext cx="6576392" cy="2057400"/>
          </a:xfrm>
        </p:spPr>
        <p:txBody>
          <a:bodyPr/>
          <a:lstStyle/>
          <a:p>
            <a:pPr eaLnBrk="1" hangingPunct="1"/>
            <a:r>
              <a:rPr kumimoji="0" lang="zh-CN" alt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困难时期总是会设置适合舞台， 好为独裁者提升到这种场合。</a:t>
            </a:r>
            <a:endParaRPr kumimoji="0" lang="en-US" sz="44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75848" y="6206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a:lstStyle>
          <a:p>
            <a:pPr eaLnBrk="1" hangingPunct="1"/>
            <a:r>
              <a:rPr kumimoji="0" lang="en-US" b="1" kern="0">
                <a:latin typeface="Helvetica" charset="0"/>
                <a:ea typeface="Osaka" charset="0"/>
                <a:cs typeface="Osaka" charset="0"/>
              </a:rPr>
              <a:t>A Huge Leadership Vacuum</a:t>
            </a:r>
            <a:endParaRPr kumimoji="0" lang="en-US" kern="0" dirty="0">
              <a:latin typeface="Helvetica" charset="0"/>
              <a:ea typeface="Osaka" charset="0"/>
              <a:cs typeface="Osaka" charset="0"/>
            </a:endParaRPr>
          </a:p>
        </p:txBody>
      </p:sp>
      <p:sp>
        <p:nvSpPr>
          <p:cNvPr id="6" name="Rectangle 3"/>
          <p:cNvSpPr txBox="1">
            <a:spLocks noChangeArrowheads="1"/>
          </p:cNvSpPr>
          <p:nvPr/>
        </p:nvSpPr>
        <p:spPr bwMode="auto">
          <a:xfrm>
            <a:off x="9336632" y="3861048"/>
            <a:ext cx="632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101600" algn="ctr" rtl="0" eaLnBrk="0" fontAlgn="base" hangingPunct="0">
              <a:lnSpc>
                <a:spcPct val="110000"/>
              </a:lnSpc>
              <a:spcBef>
                <a:spcPct val="20000"/>
              </a:spcBef>
              <a:spcAft>
                <a:spcPct val="0"/>
              </a:spcAft>
              <a:buClr>
                <a:schemeClr val="hlink"/>
              </a:buClr>
              <a:buSzPct val="100000"/>
              <a:buFont typeface="Wingdings" pitchFamily="-111" charset="2"/>
              <a:buNone/>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a:lstStyle>
          <a:p>
            <a:pPr eaLnBrk="1" hangingPunct="1">
              <a:buFont typeface="Wingdings" charset="0"/>
              <a:buNone/>
            </a:pPr>
            <a:r>
              <a:rPr kumimoji="0" lang="en-US" sz="3600" b="1" kern="0" dirty="0">
                <a:latin typeface="Helvetica" charset="0"/>
                <a:ea typeface="Osaka" charset="0"/>
                <a:cs typeface="Osaka" charset="0"/>
              </a:rPr>
              <a:t>Difficult times always set the stage for dictators to rise to the occasion.</a:t>
            </a:r>
          </a:p>
        </p:txBody>
      </p:sp>
    </p:spTree>
    <p:extLst>
      <p:ext uri="{BB962C8B-B14F-4D97-AF65-F5344CB8AC3E}">
        <p14:creationId xmlns:p14="http://schemas.microsoft.com/office/powerpoint/2010/main" val="2422240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107504" y="188640"/>
            <a:ext cx="8839200" cy="1143000"/>
          </a:xfrm>
          <a:effectLst>
            <a:outerShdw blurRad="63500" dist="35921" dir="2700000" algn="ctr" rotWithShape="0">
              <a:schemeClr val="tx2">
                <a:alpha val="74998"/>
              </a:schemeClr>
            </a:outerShdw>
          </a:effectLst>
        </p:spPr>
        <p:txBody>
          <a:bodyPr/>
          <a:lstStyle/>
          <a:p>
            <a:pPr>
              <a:defRPr/>
            </a:pPr>
            <a:r>
              <a:rPr lang="zh-CN" alt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敌基督的不同名称</a:t>
            </a:r>
            <a:endParaRPr lang="en-US" sz="6000" b="1"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eaLnBrk="0" hangingPunct="0"/>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凶残诡诈的</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a:t>
            </a:r>
            <a:r>
              <a:rPr lang="zh-CN" alt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诗篇</a:t>
            </a:r>
            <a:r>
              <a:rPr lang="en-US" sz="3600" b="1"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MS PGothic" panose="020B0600070205080204" pitchFamily="34" charset="-128"/>
                <a:cs typeface="Arial Black"/>
              </a:rPr>
              <a:t>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eaLnBrk="0" hangingPunct="0"/>
            <a:r>
              <a:rPr lang="zh-CN" alt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小角</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a:t>
            </a:r>
            <a:r>
              <a:rPr lang="zh-CN" altLang="en-US" sz="3600" b="1" kern="10" dirty="0">
                <a:ln w="12700">
                  <a:solidFill>
                    <a:srgbClr val="000000"/>
                  </a:solidFill>
                  <a:round/>
                  <a:headEnd/>
                  <a:tailEnd type="none" w="lg" len="lg"/>
                </a:ln>
                <a:solidFill>
                  <a:srgbClr val="FFFF00"/>
                </a:solidFill>
                <a:effectLst>
                  <a:outerShdw blurRad="63500" dist="45791" dir="2021404" algn="ctr" rotWithShape="0">
                    <a:srgbClr val="808080"/>
                  </a:outerShdw>
                </a:effectLst>
                <a:latin typeface="MS PGothic" panose="020B0600070205080204" pitchFamily="34" charset="-128"/>
                <a:cs typeface="Arial Black"/>
              </a:rPr>
              <a:t>但以理</a:t>
            </a:r>
            <a:r>
              <a:rPr lang="en-US" sz="3600" b="1"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MS PGothic" panose="020B0600070205080204" pitchFamily="34" charset="-128"/>
                <a:cs typeface="Arial Black"/>
              </a:rPr>
              <a:t>. 7:8)</a:t>
            </a:r>
          </a:p>
        </p:txBody>
      </p:sp>
      <p:sp>
        <p:nvSpPr>
          <p:cNvPr id="761863" name="WordArt 7"/>
          <p:cNvSpPr>
            <a:spLocks noChangeArrowheads="1" noChangeShapeType="1" noTextEdit="1"/>
          </p:cNvSpPr>
          <p:nvPr/>
        </p:nvSpPr>
        <p:spPr bwMode="auto">
          <a:xfrm rot="525108">
            <a:off x="4406900" y="2930325"/>
            <a:ext cx="4114800" cy="3371850"/>
          </a:xfrm>
          <a:prstGeom prst="rect">
            <a:avLst/>
          </a:prstGeom>
        </p:spPr>
        <p:txBody>
          <a:bodyPr wrap="none" fromWordArt="1">
            <a:prstTxWarp prst="textSlantUp">
              <a:avLst>
                <a:gd name="adj" fmla="val 55556"/>
              </a:avLst>
            </a:prstTxWarp>
          </a:bodyPr>
          <a:lstStyle/>
          <a:p>
            <a:pPr algn="ctr" eaLnBrk="0" hangingPunct="0"/>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沉沦之子</a:t>
            </a:r>
            <a:endPar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endParaRPr>
          </a:p>
          <a:p>
            <a:pPr algn="ctr" eaLnBrk="0" hangingPunct="0"/>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帖后</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2</a:t>
            </a:r>
            <a:r>
              <a:rPr lang="zh-CN" alt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r>
              <a:rPr lang="en-US" altLang="zh-CN"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3</a:t>
            </a:r>
            <a:r>
              <a:rPr lang="en-US" sz="3200" b="1" kern="10" dirty="0">
                <a:ln w="38100">
                  <a:solidFill>
                    <a:srgbClr val="FF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Arial Black"/>
              </a:rPr>
              <a:t>)</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海中的兽</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启示录</a:t>
            </a:r>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a:srgbClr val="000000">
                      <a:alpha val="43137"/>
                    </a:srgbClr>
                  </a:outerShdw>
                </a:effectLst>
                <a:latin typeface="MS PGothic" panose="020B0600070205080204" pitchFamily="34" charset="-128"/>
                <a:cs typeface="Impact"/>
              </a:rPr>
              <a:t>. 13:1)</a:t>
            </a:r>
          </a:p>
        </p:txBody>
      </p:sp>
      <p:sp>
        <p:nvSpPr>
          <p:cNvPr id="761862" name="WordArt 6"/>
          <p:cNvSpPr>
            <a:spLocks noChangeArrowheads="1" noChangeShapeType="1" noTextEdit="1"/>
          </p:cNvSpPr>
          <p:nvPr/>
        </p:nvSpPr>
        <p:spPr bwMode="auto">
          <a:xfrm>
            <a:off x="838200" y="5589240"/>
            <a:ext cx="7658100" cy="1295400"/>
          </a:xfrm>
          <a:prstGeom prst="rect">
            <a:avLst/>
          </a:prstGeom>
        </p:spPr>
        <p:txBody>
          <a:bodyPr wrap="none" fromWordArt="1">
            <a:prstTxWarp prst="textDeflate">
              <a:avLst>
                <a:gd name="adj" fmla="val 26227"/>
              </a:avLst>
            </a:prstTxWarp>
          </a:bodyPr>
          <a:lstStyle/>
          <a:p>
            <a:pPr algn="ctr" eaLnBrk="0" hangingPunct="0"/>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rPr>
              <a:t>带来毁灭的</a:t>
            </a:r>
            <a:r>
              <a:rPr lang="en-US" sz="3600" b="1" kern="10" dirty="0">
                <a:ln w="9525">
                  <a:solidFill>
                    <a:srgbClr val="000000"/>
                  </a:solidFill>
                  <a:round/>
                  <a:headEnd/>
                  <a:tailEnd type="none" w="lg" len="lg"/>
                </a:ln>
                <a:solidFill>
                  <a:schemeClr val="bg1"/>
                </a:solidFill>
                <a:effectLst>
                  <a:outerShdw blurRad="38100" dist="38100" dir="2700000" algn="tl">
                    <a:srgbClr val="000000">
                      <a:alpha val="43137"/>
                    </a:srgbClr>
                  </a:outerShdw>
                </a:effectLst>
                <a:latin typeface="MS PGothic" panose="020B0600070205080204" pitchFamily="34" charset="-128"/>
                <a:cs typeface="Impact"/>
              </a:rPr>
              <a:t> </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a:t>
            </a:r>
            <a:r>
              <a:rPr lang="zh-CN" alt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但以理</a:t>
            </a:r>
            <a:r>
              <a:rPr lang="en-US" sz="3600" b="1" kern="10" dirty="0">
                <a:ln w="9525">
                  <a:solidFill>
                    <a:srgbClr val="000000"/>
                  </a:solidFill>
                  <a:round/>
                  <a:headEnd/>
                  <a:tailEnd type="none" w="lg" len="lg"/>
                </a:ln>
                <a:solidFill>
                  <a:srgbClr val="FFFFFF"/>
                </a:solidFill>
                <a:effectLst>
                  <a:outerShdw blurRad="38100" dist="38100" dir="2700000" algn="tl">
                    <a:srgbClr val="000000">
                      <a:alpha val="43137"/>
                    </a:srgbClr>
                  </a:outerShdw>
                </a:effectLst>
                <a:latin typeface="MS PGothic" panose="020B0600070205080204" pitchFamily="34" charset="-128"/>
                <a:cs typeface="Impact"/>
              </a:rPr>
              <a:t>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11" name="Rectangle 2"/>
          <p:cNvSpPr txBox="1">
            <a:spLocks noChangeArrowheads="1"/>
          </p:cNvSpPr>
          <p:nvPr/>
        </p:nvSpPr>
        <p:spPr bwMode="auto">
          <a:xfrm>
            <a:off x="9414320" y="341784"/>
            <a:ext cx="8839200"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defRPr/>
            </a:pPr>
            <a:r>
              <a:rPr lang="en-US" sz="6000" b="1" kern="0">
                <a:solidFill>
                  <a:schemeClr val="bg1"/>
                </a:solidFill>
                <a:latin typeface="Times New Roman" charset="0"/>
                <a:ea typeface="ＭＳ Ｐゴシック" charset="0"/>
                <a:cs typeface="ＭＳ Ｐゴシック" charset="0"/>
              </a:rPr>
              <a:t>Names for the Antichrist</a:t>
            </a:r>
            <a:endParaRPr lang="en-US" kern="0" dirty="0">
              <a:latin typeface="Times New Roman" charset="0"/>
              <a:ea typeface="ＭＳ Ｐゴシック" charset="0"/>
              <a:cs typeface="ＭＳ Ｐゴシック" charset="0"/>
            </a:endParaRPr>
          </a:p>
        </p:txBody>
      </p:sp>
      <p:sp>
        <p:nvSpPr>
          <p:cNvPr id="12" name="WordArt 4"/>
          <p:cNvSpPr>
            <a:spLocks noChangeArrowheads="1" noChangeShapeType="1" noTextEdit="1"/>
          </p:cNvSpPr>
          <p:nvPr/>
        </p:nvSpPr>
        <p:spPr bwMode="auto">
          <a:xfrm>
            <a:off x="-6517232" y="1587882"/>
            <a:ext cx="6324600" cy="863600"/>
          </a:xfrm>
          <a:prstGeom prst="rect">
            <a:avLst/>
          </a:prstGeom>
        </p:spPr>
        <p:txBody>
          <a:bodyPr wrap="none" fromWordArt="1">
            <a:prstTxWarp prst="textFadeUp">
              <a:avLst>
                <a:gd name="adj" fmla="val 9991"/>
              </a:avLst>
            </a:prstTxWarp>
          </a:bodyPr>
          <a:lstStyle/>
          <a:p>
            <a:pPr algn="ctr" eaLnBrk="0" hangingPunct="0"/>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13" name="WordArt 8"/>
          <p:cNvSpPr>
            <a:spLocks noChangeArrowheads="1" noChangeShapeType="1" noTextEdit="1"/>
          </p:cNvSpPr>
          <p:nvPr/>
        </p:nvSpPr>
        <p:spPr bwMode="auto">
          <a:xfrm>
            <a:off x="-5539332" y="3733799"/>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eaLnBrk="0" hangingPunct="0"/>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14" name="WordArt 7"/>
          <p:cNvSpPr>
            <a:spLocks noChangeArrowheads="1" noChangeShapeType="1" noTextEdit="1"/>
          </p:cNvSpPr>
          <p:nvPr/>
        </p:nvSpPr>
        <p:spPr bwMode="auto">
          <a:xfrm>
            <a:off x="9414320" y="2675731"/>
            <a:ext cx="4114800" cy="3371850"/>
          </a:xfrm>
          <a:prstGeom prst="rect">
            <a:avLst/>
          </a:prstGeom>
        </p:spPr>
        <p:txBody>
          <a:bodyPr wrap="none" fromWordArt="1">
            <a:prstTxWarp prst="textSlantUp">
              <a:avLst>
                <a:gd name="adj" fmla="val 55556"/>
              </a:avLst>
            </a:prstTxWarp>
          </a:bodyPr>
          <a:lstStyle/>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Man of Sin </a:t>
            </a:r>
          </a:p>
          <a:p>
            <a:pPr algn="ctr" eaLnBrk="0" hangingPunct="0"/>
            <a:r>
              <a:rPr lang="en-US" sz="3600" kern="10" dirty="0">
                <a:ln w="38100">
                  <a:solidFill>
                    <a:srgbClr val="FF0000"/>
                  </a:solidFill>
                  <a:round/>
                  <a:headEnd/>
                  <a:tailEnd type="none" w="lg" len="lg"/>
                </a:ln>
                <a:solidFill>
                  <a:srgbClr val="FFFFFF"/>
                </a:solidFill>
                <a:latin typeface="Arial Black"/>
                <a:ea typeface="Arial Black"/>
                <a:cs typeface="Arial Black"/>
              </a:rPr>
              <a:t>(2 Thess. 2:3)</a:t>
            </a:r>
          </a:p>
        </p:txBody>
      </p:sp>
      <p:sp>
        <p:nvSpPr>
          <p:cNvPr id="15" name="WordArt 6"/>
          <p:cNvSpPr>
            <a:spLocks noChangeArrowheads="1" noChangeShapeType="1" noTextEdit="1"/>
          </p:cNvSpPr>
          <p:nvPr/>
        </p:nvSpPr>
        <p:spPr bwMode="auto">
          <a:xfrm>
            <a:off x="-8029400" y="5562600"/>
            <a:ext cx="7658100" cy="1295400"/>
          </a:xfrm>
          <a:prstGeom prst="rect">
            <a:avLst/>
          </a:prstGeom>
        </p:spPr>
        <p:txBody>
          <a:bodyPr wrap="none" fromWordArt="1">
            <a:prstTxWarp prst="textDeflate">
              <a:avLst>
                <a:gd name="adj" fmla="val 26227"/>
              </a:avLst>
            </a:prstTxWarp>
          </a:bodyPr>
          <a:lstStyle/>
          <a:p>
            <a:pPr algn="ctr" eaLnBrk="0" hangingPunct="0"/>
            <a:r>
              <a:rPr lang="en-US" sz="3600" kern="10" dirty="0">
                <a:ln w="9525">
                  <a:solidFill>
                    <a:srgbClr val="000000"/>
                  </a:solidFill>
                  <a:round/>
                  <a:headEnd/>
                  <a:tailEnd type="none" w="lg" len="lg"/>
                </a:ln>
                <a:solidFill>
                  <a:srgbClr val="FFFFFF"/>
                </a:solidFill>
                <a:latin typeface="Impact"/>
                <a:ea typeface="Impact"/>
                <a:cs typeface="Impact"/>
              </a:rPr>
              <a:t>One Causing Desolation </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a:t>
            </a:r>
            <a:r>
              <a:rPr lang="zh-CN" altLang="en-US" sz="3600" kern="10" dirty="0">
                <a:ln w="9525">
                  <a:solidFill>
                    <a:srgbClr val="000000"/>
                  </a:solidFill>
                  <a:round/>
                  <a:headEnd/>
                  <a:tailEnd type="none" w="lg" len="lg"/>
                </a:ln>
                <a:solidFill>
                  <a:srgbClr val="FFFFFF"/>
                </a:solidFill>
                <a:latin typeface="MS PGothic" panose="020B0600070205080204" pitchFamily="34" charset="-128"/>
                <a:cs typeface="Impact"/>
              </a:rPr>
              <a:t>但以理</a:t>
            </a:r>
            <a:r>
              <a:rPr lang="en-US" sz="3600" kern="10" dirty="0">
                <a:ln w="9525">
                  <a:solidFill>
                    <a:srgbClr val="000000"/>
                  </a:solidFill>
                  <a:round/>
                  <a:headEnd/>
                  <a:tailEnd type="none" w="lg" len="lg"/>
                </a:ln>
                <a:solidFill>
                  <a:srgbClr val="FFFFFF"/>
                </a:solidFill>
                <a:latin typeface="MS PGothic" panose="020B0600070205080204" pitchFamily="34" charset="-128"/>
                <a:cs typeface="Impact"/>
              </a:rPr>
              <a:t> 9:27)</a:t>
            </a:r>
          </a:p>
        </p:txBody>
      </p:sp>
    </p:spTree>
    <p:extLst>
      <p:ext uri="{BB962C8B-B14F-4D97-AF65-F5344CB8AC3E}">
        <p14:creationId xmlns:p14="http://schemas.microsoft.com/office/powerpoint/2010/main" val="2758128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p:bldP spid="761863" grpId="0" animBg="1"/>
      <p:bldP spid="761864" grpId="0" animBg="1"/>
      <p:bldP spid="761862" grpId="0"/>
      <p:bldP spid="12" grpId="0" animBg="1"/>
      <p:bldP spid="13"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zh-CN" altLang="en-US" sz="9600" b="1" dirty="0">
                <a:solidFill>
                  <a:srgbClr val="FFCC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rPr>
              <a:t>敌基督的行为</a:t>
            </a:r>
            <a:endParaRPr lang="en-US"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
        <p:nvSpPr>
          <p:cNvPr id="5" name="Rectangle 2"/>
          <p:cNvSpPr txBox="1">
            <a:spLocks noChangeArrowheads="1"/>
          </p:cNvSpPr>
          <p:nvPr/>
        </p:nvSpPr>
        <p:spPr bwMode="auto">
          <a:xfrm>
            <a:off x="9337376" y="620688"/>
            <a:ext cx="7620000" cy="5257800"/>
          </a:xfrm>
          <a:prstGeom prst="rect">
            <a:avLst/>
          </a:prstGeom>
          <a:noFill/>
          <a:ln w="9525">
            <a:noFill/>
            <a:miter lim="800000"/>
            <a:headEnd/>
            <a:tailEnd/>
          </a:ln>
          <a:effectLst>
            <a:outerShdw blurRad="38100" dist="107763" dir="2700000" algn="ctr" rotWithShape="0">
              <a:schemeClr val="tx2">
                <a:alpha val="99924"/>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a:lstStyle>
          <a:p>
            <a:pPr eaLnBrk="1" hangingPunct="1">
              <a:defRPr/>
            </a:pPr>
            <a:r>
              <a:rPr lang="en-US" sz="9600" b="1" kern="0">
                <a:solidFill>
                  <a:srgbClr val="FFCCFF"/>
                </a:solidFill>
                <a:latin typeface="Century Gothic" charset="0"/>
                <a:ea typeface="Osaka" charset="0"/>
                <a:cs typeface="Osaka" charset="0"/>
              </a:rPr>
              <a:t>The Activity of the Antichrist</a:t>
            </a:r>
            <a:endParaRPr lang="en-US" kern="0" dirty="0">
              <a:latin typeface="Century Gothic" charset="0"/>
              <a:ea typeface="Osaka" charset="0"/>
              <a:cs typeface="Osaka" charset="0"/>
            </a:endParaRPr>
          </a:p>
        </p:txBody>
      </p:sp>
    </p:spTree>
    <p:extLst>
      <p:ext uri="{BB962C8B-B14F-4D97-AF65-F5344CB8AC3E}">
        <p14:creationId xmlns:p14="http://schemas.microsoft.com/office/powerpoint/2010/main" val="297693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自我肯定</a:t>
            </a:r>
            <a:endParaRPr lang="en-US" sz="5400" b="1" dirty="0">
              <a:effectLst>
                <a:glow rad="127000">
                  <a:schemeClr val="tx1"/>
                </a:glow>
              </a:effectLst>
              <a:latin typeface="Arial" charset="0"/>
              <a:ea typeface="ＭＳ Ｐゴシック" charset="0"/>
              <a:cs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8DDB0A7-A0CA-11F6-7DB1-B5A7D951294F}"/>
              </a:ext>
            </a:extLst>
          </p:cNvPr>
          <p:cNvSpPr txBox="1"/>
          <p:nvPr/>
        </p:nvSpPr>
        <p:spPr>
          <a:xfrm>
            <a:off x="1" y="1014377"/>
            <a:ext cx="3187699" cy="3046988"/>
          </a:xfrm>
          <a:prstGeom prst="rect">
            <a:avLst/>
          </a:prstGeom>
          <a:solidFill>
            <a:schemeClr val="bg1"/>
          </a:solidFill>
        </p:spPr>
        <p:txBody>
          <a:bodyPr wrap="square" rtlCol="0">
            <a:spAutoFit/>
          </a:bodyPr>
          <a:lstStyle/>
          <a:p>
            <a:r>
              <a:rPr lang="zh-CN" altLang="en-US" sz="9600" b="1" dirty="0">
                <a:solidFill>
                  <a:srgbClr val="0E0E0E"/>
                </a:solidFill>
                <a:effectLst/>
                <a:latin typeface=".AppleSystemUIFont"/>
              </a:rPr>
              <a:t>我</a:t>
            </a:r>
            <a:endParaRPr lang="en-US" altLang="zh-CN" sz="9600" b="1" dirty="0">
              <a:solidFill>
                <a:srgbClr val="0E0E0E"/>
              </a:solidFill>
              <a:effectLst/>
              <a:latin typeface=".AppleSystemUIFont"/>
            </a:endParaRPr>
          </a:p>
          <a:p>
            <a:r>
              <a:rPr lang="zh-CN" altLang="en-US" sz="9600" b="1" dirty="0">
                <a:solidFill>
                  <a:srgbClr val="0E0E0E"/>
                </a:solidFill>
                <a:effectLst/>
                <a:latin typeface=".AppleSystemUIFont"/>
              </a:rPr>
              <a:t>自己</a:t>
            </a:r>
            <a:endParaRPr lang="zh-CN" altLang="en-US" sz="9600" dirty="0">
              <a:solidFill>
                <a:srgbClr val="0E0E0E"/>
              </a:solidFill>
              <a:effectLst/>
              <a:latin typeface=".AppleSystemUIFont"/>
            </a:endParaRPr>
          </a:p>
        </p:txBody>
      </p:sp>
      <p:sp>
        <p:nvSpPr>
          <p:cNvPr id="3" name="心形 2">
            <a:extLst>
              <a:ext uri="{FF2B5EF4-FFF2-40B4-BE49-F238E27FC236}">
                <a16:creationId xmlns:a16="http://schemas.microsoft.com/office/drawing/2014/main" id="{FCDD9E8C-EB25-AC2A-0E9C-AD6FFF29CC34}"/>
              </a:ext>
            </a:extLst>
          </p:cNvPr>
          <p:cNvSpPr/>
          <p:nvPr/>
        </p:nvSpPr>
        <p:spPr bwMode="auto">
          <a:xfrm>
            <a:off x="1403648" y="1285035"/>
            <a:ext cx="1296144" cy="1224136"/>
          </a:xfrm>
          <a:prstGeom prst="heart">
            <a:avLst/>
          </a:prstGeom>
          <a:solidFill>
            <a:srgbClr val="FF00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5" name="文本框 4">
            <a:extLst>
              <a:ext uri="{FF2B5EF4-FFF2-40B4-BE49-F238E27FC236}">
                <a16:creationId xmlns:a16="http://schemas.microsoft.com/office/drawing/2014/main" id="{62B253A1-A7AB-F7DE-F688-97D834AAB6EA}"/>
              </a:ext>
            </a:extLst>
          </p:cNvPr>
          <p:cNvSpPr txBox="1"/>
          <p:nvPr/>
        </p:nvSpPr>
        <p:spPr>
          <a:xfrm>
            <a:off x="5652120" y="4437112"/>
            <a:ext cx="3312368" cy="707886"/>
          </a:xfrm>
          <a:prstGeom prst="rect">
            <a:avLst/>
          </a:prstGeom>
          <a:noFill/>
        </p:spPr>
        <p:txBody>
          <a:bodyPr wrap="square">
            <a:spAutoFit/>
          </a:bodyPr>
          <a:lstStyle/>
          <a:p>
            <a:pPr algn="ctr"/>
            <a:r>
              <a:rPr lang="zh-CN" altLang="en-US" sz="4000" b="1" dirty="0">
                <a:solidFill>
                  <a:srgbClr val="C00000"/>
                </a:solidFill>
                <a:effectLst/>
                <a:latin typeface=".AppleSystemUIFont"/>
              </a:rPr>
              <a:t>我相信自己</a:t>
            </a:r>
            <a:endParaRPr lang="zh-CN" altLang="en-US" sz="4000" dirty="0">
              <a:solidFill>
                <a:srgbClr val="C00000"/>
              </a:solidFill>
              <a:effectLst/>
              <a:latin typeface=".AppleSystemUIFont"/>
            </a:endParaRPr>
          </a:p>
        </p:txBody>
      </p:sp>
    </p:spTree>
    <p:extLst>
      <p:ext uri="{BB962C8B-B14F-4D97-AF65-F5344CB8AC3E}">
        <p14:creationId xmlns:p14="http://schemas.microsoft.com/office/powerpoint/2010/main" val="23543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zh-CN" altLang="en-US" dirty="0">
                  <a:solidFill>
                    <a:srgbClr val="000000"/>
                  </a:solidFill>
                  <a:ea typeface="ＭＳ Ｐゴシック" charset="0"/>
                </a:rPr>
                <a:t>基督的到来以完成</a:t>
              </a:r>
              <a:endParaRPr lang="en-US" dirty="0">
                <a:solidFill>
                  <a:srgbClr val="000000"/>
                </a:solidFill>
                <a:ea typeface="ＭＳ Ｐゴシック" charset="0"/>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eaLnBrk="0" hangingPunct="0"/>
              <a:endParaRPr lang="en-US">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eaLnBrk="0" hangingPunct="0"/>
            <a:r>
              <a:rPr lang="zh-CN" altLang="en-US" b="1" dirty="0">
                <a:solidFill>
                  <a:srgbClr val="FFFFFF"/>
                </a:solidFill>
                <a:latin typeface="Arial" charset="0"/>
                <a:ea typeface="ＭＳ Ｐゴシック" charset="0"/>
                <a:cs typeface="Times New Roman" charset="0"/>
              </a:rPr>
              <a:t>灾</a:t>
            </a:r>
            <a:r>
              <a:rPr lang="zh-CN" altLang="en-US" b="1" dirty="0">
                <a:solidFill>
                  <a:srgbClr val="FFFFFF"/>
                </a:solidFill>
                <a:latin typeface="Arial" charset="0"/>
                <a:ea typeface="ＭＳ Ｐゴシック" charset="0"/>
              </a:rPr>
              <a:t>祸</a:t>
            </a:r>
            <a:endParaRPr lang="en-US" dirty="0">
              <a:solidFill>
                <a:srgbClr val="FFFFFF"/>
              </a:solidFill>
              <a:latin typeface="Comic Sans MS" charset="0"/>
              <a:ea typeface="ＭＳ Ｐゴシック" charset="0"/>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eaLnBrk="0" hangingPunct="0"/>
            <a:r>
              <a:rPr lang="zh-CN" altLang="en-US" sz="2900" dirty="0">
                <a:solidFill>
                  <a:srgbClr val="FFFFFF"/>
                </a:solidFill>
                <a:latin typeface="Comic Sans MS" charset="0"/>
                <a:ea typeface="ＭＳ Ｐゴシック" charset="0"/>
              </a:rPr>
              <a:t>最激烈的灾祸</a:t>
            </a:r>
            <a:endParaRPr lang="en-US" sz="2900"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341719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r>
              <a:rPr lang="zh-CN" altLang="en-US" sz="3200">
                <a:solidFill>
                  <a:schemeClr val="tx1"/>
                </a:solidFill>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11:40</a:t>
            </a:r>
          </a:p>
        </p:txBody>
      </p:sp>
      <p:pic>
        <p:nvPicPr>
          <p:cNvPr id="372738" name="Picture 4" descr="Dan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以色列的敌人们将侵袭她的领土</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
        <p:nvSpPr>
          <p:cNvPr id="7" name="矩形 6"/>
          <p:cNvSpPr/>
          <p:nvPr/>
        </p:nvSpPr>
        <p:spPr>
          <a:xfrm>
            <a:off x="2339975" y="260350"/>
            <a:ext cx="15843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黑海</a:t>
            </a:r>
          </a:p>
        </p:txBody>
      </p:sp>
      <p:sp>
        <p:nvSpPr>
          <p:cNvPr id="8" name="矩形 7"/>
          <p:cNvSpPr/>
          <p:nvPr/>
        </p:nvSpPr>
        <p:spPr>
          <a:xfrm>
            <a:off x="395288" y="2924175"/>
            <a:ext cx="3024187" cy="4333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地中海</a:t>
            </a:r>
          </a:p>
        </p:txBody>
      </p:sp>
      <p:sp>
        <p:nvSpPr>
          <p:cNvPr id="9" name="矩形 8"/>
          <p:cNvSpPr/>
          <p:nvPr/>
        </p:nvSpPr>
        <p:spPr>
          <a:xfrm>
            <a:off x="611188" y="40052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利比亚</a:t>
            </a:r>
          </a:p>
        </p:txBody>
      </p:sp>
      <p:sp>
        <p:nvSpPr>
          <p:cNvPr id="10" name="矩形 9"/>
          <p:cNvSpPr/>
          <p:nvPr/>
        </p:nvSpPr>
        <p:spPr>
          <a:xfrm>
            <a:off x="2627313" y="3933825"/>
            <a:ext cx="576262"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埃及</a:t>
            </a:r>
          </a:p>
        </p:txBody>
      </p:sp>
      <p:sp>
        <p:nvSpPr>
          <p:cNvPr id="11" name="矩形 10"/>
          <p:cNvSpPr/>
          <p:nvPr/>
        </p:nvSpPr>
        <p:spPr>
          <a:xfrm>
            <a:off x="3779838" y="2205038"/>
            <a:ext cx="144462" cy="7191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黎巴嫩</a:t>
            </a:r>
          </a:p>
        </p:txBody>
      </p:sp>
      <p:sp>
        <p:nvSpPr>
          <p:cNvPr id="12" name="矩形 11"/>
          <p:cNvSpPr/>
          <p:nvPr/>
        </p:nvSpPr>
        <p:spPr>
          <a:xfrm>
            <a:off x="4500563" y="2565400"/>
            <a:ext cx="1079500"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叙利亚和伊拉克</a:t>
            </a:r>
          </a:p>
        </p:txBody>
      </p:sp>
      <p:sp>
        <p:nvSpPr>
          <p:cNvPr id="13" name="矩形 12"/>
          <p:cNvSpPr/>
          <p:nvPr/>
        </p:nvSpPr>
        <p:spPr>
          <a:xfrm>
            <a:off x="4356100" y="3429000"/>
            <a:ext cx="792163"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约旦</a:t>
            </a:r>
          </a:p>
        </p:txBody>
      </p:sp>
      <p:sp>
        <p:nvSpPr>
          <p:cNvPr id="14" name="矩形 13"/>
          <p:cNvSpPr/>
          <p:nvPr/>
        </p:nvSpPr>
        <p:spPr>
          <a:xfrm>
            <a:off x="3995738" y="4221163"/>
            <a:ext cx="1368425"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沙特阿拉伯</a:t>
            </a:r>
          </a:p>
        </p:txBody>
      </p:sp>
      <p:sp>
        <p:nvSpPr>
          <p:cNvPr id="15" name="矩形 14"/>
          <p:cNvSpPr/>
          <p:nvPr/>
        </p:nvSpPr>
        <p:spPr>
          <a:xfrm>
            <a:off x="4284663" y="5300663"/>
            <a:ext cx="792162" cy="10080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a:solidFill>
                  <a:srgbClr val="000000"/>
                </a:solidFill>
                <a:latin typeface="SimSun" charset="0"/>
                <a:ea typeface="ＭＳ Ｐゴシック" charset="0"/>
                <a:cs typeface="SimSun" charset="0"/>
              </a:rPr>
              <a:t>红海</a:t>
            </a:r>
          </a:p>
        </p:txBody>
      </p:sp>
      <p:sp>
        <p:nvSpPr>
          <p:cNvPr id="16" name="矩形 15"/>
          <p:cNvSpPr/>
          <p:nvPr/>
        </p:nvSpPr>
        <p:spPr>
          <a:xfrm>
            <a:off x="3563938" y="6165850"/>
            <a:ext cx="720725"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400">
                <a:solidFill>
                  <a:srgbClr val="000000"/>
                </a:solidFill>
                <a:latin typeface="SimSun" charset="0"/>
                <a:ea typeface="ＭＳ Ｐゴシック" charset="0"/>
                <a:cs typeface="SimSun" charset="0"/>
              </a:rPr>
              <a:t>苏丹</a:t>
            </a:r>
          </a:p>
        </p:txBody>
      </p:sp>
    </p:spTree>
    <p:extLst>
      <p:ext uri="{BB962C8B-B14F-4D97-AF65-F5344CB8AC3E}">
        <p14:creationId xmlns:p14="http://schemas.microsoft.com/office/powerpoint/2010/main" val="3731848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r>
              <a:rPr lang="zh-CN" altLang="en-US" sz="4000">
                <a:latin typeface="SimSun" charset="0"/>
                <a:ea typeface="ＭＳ Ｐゴシック" charset="0"/>
                <a:cs typeface="SimSun" charset="0"/>
              </a:rPr>
              <a:t>但以理书</a:t>
            </a:r>
            <a:br>
              <a:rPr lang="en-US" altLang="zh-CN" sz="4000">
                <a:latin typeface="SimSun" charset="0"/>
                <a:ea typeface="ＭＳ Ｐゴシック" charset="0"/>
                <a:cs typeface="SimSun" charset="0"/>
              </a:rPr>
            </a:br>
            <a:r>
              <a:rPr lang="en-US" altLang="zh-CN" sz="4000">
                <a:latin typeface="Arial" charset="0"/>
                <a:ea typeface="ＭＳ Ｐゴシック" charset="0"/>
                <a:cs typeface="ＭＳ Ｐゴシック" charset="0"/>
              </a:rPr>
              <a:t>1</a:t>
            </a:r>
            <a:r>
              <a:rPr lang="en-US" altLang="zh-CN" sz="3600">
                <a:latin typeface="Arial" charset="0"/>
                <a:ea typeface="ＭＳ Ｐゴシック" charset="0"/>
                <a:cs typeface="ＭＳ Ｐゴシック" charset="0"/>
              </a:rPr>
              <a:t>1:40-45</a:t>
            </a:r>
          </a:p>
        </p:txBody>
      </p:sp>
      <p:pic>
        <p:nvPicPr>
          <p:cNvPr id="374786" name="Picture 4" descr="Dan11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在地中海的船只将有一场战役</a:t>
            </a:r>
          </a:p>
        </p:txBody>
      </p:sp>
      <p:sp>
        <p:nvSpPr>
          <p:cNvPr id="7" name="矩形 6"/>
          <p:cNvSpPr>
            <a:spLocks noChangeArrowheads="1"/>
          </p:cNvSpPr>
          <p:nvPr/>
        </p:nvSpPr>
        <p:spPr bwMode="auto">
          <a:xfrm>
            <a:off x="395288" y="2276475"/>
            <a:ext cx="2447925" cy="504825"/>
          </a:xfrm>
          <a:prstGeom prst="rect">
            <a:avLst/>
          </a:prstGeom>
          <a:gradFill rotWithShape="1">
            <a:gsLst>
              <a:gs pos="0">
                <a:srgbClr val="B7C4FF"/>
              </a:gs>
              <a:gs pos="35001">
                <a:srgbClr val="CBD4FF"/>
              </a:gs>
              <a:gs pos="100000">
                <a:srgbClr val="E8ECFF"/>
              </a:gs>
            </a:gsLst>
            <a:lin ang="16200000" scaled="1"/>
          </a:gradFill>
          <a:ln w="9525">
            <a:solidFill>
              <a:srgbClr val="A7B2FB"/>
            </a:solidFill>
            <a:miter lim="800000"/>
            <a:headEnd/>
            <a:tailEnd/>
          </a:ln>
          <a:effectLst>
            <a:outerShdw blurRad="63500" dist="20000" dir="5400000" rotWithShape="0">
              <a:srgbClr val="000000">
                <a:alpha val="37999"/>
              </a:srgbClr>
            </a:outerShdw>
          </a:effectLst>
        </p:spPr>
        <p:txBody>
          <a:bodyPr anchor="ctr"/>
          <a:lstStyle/>
          <a:p>
            <a:pPr algn="ctr">
              <a:defRPr/>
            </a:pPr>
            <a:r>
              <a:rPr lang="zh-CN" altLang="en-US" sz="2000">
                <a:solidFill>
                  <a:srgbClr val="000080"/>
                </a:solidFill>
                <a:latin typeface="Arial"/>
                <a:ea typeface="ＭＳ Ｐゴシック" charset="0"/>
              </a:rPr>
              <a:t>地中海</a:t>
            </a:r>
          </a:p>
        </p:txBody>
      </p:sp>
      <p:sp>
        <p:nvSpPr>
          <p:cNvPr id="8" name="矩形 7"/>
          <p:cNvSpPr/>
          <p:nvPr/>
        </p:nvSpPr>
        <p:spPr>
          <a:xfrm>
            <a:off x="4067175" y="3284538"/>
            <a:ext cx="360363" cy="5048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9" name="矩形 8"/>
          <p:cNvSpPr/>
          <p:nvPr/>
        </p:nvSpPr>
        <p:spPr>
          <a:xfrm>
            <a:off x="2916238" y="42211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400">
                <a:solidFill>
                  <a:srgbClr val="000000"/>
                </a:solidFill>
                <a:ea typeface="ＭＳ Ｐゴシック" charset="0"/>
                <a:cs typeface="ＭＳ Ｐゴシック" charset="0"/>
              </a:rPr>
              <a:t>埃及</a:t>
            </a:r>
          </a:p>
        </p:txBody>
      </p:sp>
      <p:sp>
        <p:nvSpPr>
          <p:cNvPr id="10" name="矩形 9"/>
          <p:cNvSpPr/>
          <p:nvPr/>
        </p:nvSpPr>
        <p:spPr>
          <a:xfrm>
            <a:off x="4284663" y="5949950"/>
            <a:ext cx="935037"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苏丹</a:t>
            </a:r>
          </a:p>
        </p:txBody>
      </p:sp>
      <p:sp>
        <p:nvSpPr>
          <p:cNvPr id="11" name="矩形 10"/>
          <p:cNvSpPr/>
          <p:nvPr/>
        </p:nvSpPr>
        <p:spPr>
          <a:xfrm>
            <a:off x="971550" y="6524625"/>
            <a:ext cx="720725" cy="730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000">
                <a:solidFill>
                  <a:srgbClr val="000000"/>
                </a:solidFill>
                <a:ea typeface="ＭＳ Ｐゴシック" charset="0"/>
                <a:cs typeface="ＭＳ Ｐゴシック" charset="0"/>
              </a:rPr>
              <a:t>耶路撒冷</a:t>
            </a:r>
          </a:p>
        </p:txBody>
      </p:sp>
      <p:sp>
        <p:nvSpPr>
          <p:cNvPr id="12" name="矩形 11"/>
          <p:cNvSpPr/>
          <p:nvPr/>
        </p:nvSpPr>
        <p:spPr>
          <a:xfrm>
            <a:off x="250825" y="4292600"/>
            <a:ext cx="576263" cy="5762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大量俄罗斯人从水陆发起攻击和占领领土</a:t>
            </a:r>
          </a:p>
        </p:txBody>
      </p:sp>
      <p:sp>
        <p:nvSpPr>
          <p:cNvPr id="13" name="矩形 12"/>
          <p:cNvSpPr/>
          <p:nvPr/>
        </p:nvSpPr>
        <p:spPr>
          <a:xfrm>
            <a:off x="539750" y="4005263"/>
            <a:ext cx="647700"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俄罗斯水陆袭击</a:t>
            </a:r>
          </a:p>
        </p:txBody>
      </p:sp>
      <p:sp>
        <p:nvSpPr>
          <p:cNvPr id="14" name="矩形 13"/>
          <p:cNvSpPr/>
          <p:nvPr/>
        </p:nvSpPr>
        <p:spPr>
          <a:xfrm>
            <a:off x="1979613" y="43656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俄罗斯水陆攻击</a:t>
            </a:r>
          </a:p>
        </p:txBody>
      </p:sp>
      <p:sp>
        <p:nvSpPr>
          <p:cNvPr id="15" name="矩形 14"/>
          <p:cNvSpPr/>
          <p:nvPr/>
        </p:nvSpPr>
        <p:spPr>
          <a:xfrm>
            <a:off x="1979613" y="4005263"/>
            <a:ext cx="647700"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大马士革</a:t>
            </a:r>
          </a:p>
        </p:txBody>
      </p:sp>
      <p:sp>
        <p:nvSpPr>
          <p:cNvPr id="16" name="矩形 15"/>
          <p:cNvSpPr/>
          <p:nvPr/>
        </p:nvSpPr>
        <p:spPr>
          <a:xfrm>
            <a:off x="1187450" y="3933825"/>
            <a:ext cx="2889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西顿</a:t>
            </a:r>
          </a:p>
        </p:txBody>
      </p:sp>
      <p:sp>
        <p:nvSpPr>
          <p:cNvPr id="17" name="矩形 16"/>
          <p:cNvSpPr/>
          <p:nvPr/>
        </p:nvSpPr>
        <p:spPr>
          <a:xfrm>
            <a:off x="1187450" y="4941888"/>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dirty="0">
                <a:solidFill>
                  <a:srgbClr val="000000"/>
                </a:solidFill>
                <a:ea typeface="ＭＳ Ｐゴシック" charset="0"/>
                <a:cs typeface="ＭＳ Ｐゴシック" charset="0"/>
              </a:rPr>
              <a:t>俄罗斯水陆</a:t>
            </a:r>
          </a:p>
        </p:txBody>
      </p:sp>
      <p:sp>
        <p:nvSpPr>
          <p:cNvPr id="18" name="矩形 17"/>
          <p:cNvSpPr/>
          <p:nvPr/>
        </p:nvSpPr>
        <p:spPr>
          <a:xfrm>
            <a:off x="1908175" y="4868863"/>
            <a:ext cx="287338" cy="3603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加利利海</a:t>
            </a:r>
          </a:p>
        </p:txBody>
      </p:sp>
      <p:sp>
        <p:nvSpPr>
          <p:cNvPr id="19" name="矩形 18"/>
          <p:cNvSpPr/>
          <p:nvPr/>
        </p:nvSpPr>
        <p:spPr>
          <a:xfrm>
            <a:off x="1619250" y="5589588"/>
            <a:ext cx="144463"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约旦河</a:t>
            </a:r>
          </a:p>
        </p:txBody>
      </p:sp>
      <p:sp>
        <p:nvSpPr>
          <p:cNvPr id="20" name="矩形 19"/>
          <p:cNvSpPr/>
          <p:nvPr/>
        </p:nvSpPr>
        <p:spPr>
          <a:xfrm>
            <a:off x="1258888" y="6165850"/>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700">
                <a:solidFill>
                  <a:srgbClr val="000000"/>
                </a:solidFill>
                <a:ea typeface="ＭＳ Ｐゴシック" charset="0"/>
                <a:cs typeface="ＭＳ Ｐゴシック" charset="0"/>
              </a:rPr>
              <a:t>伯利恒</a:t>
            </a:r>
          </a:p>
        </p:txBody>
      </p:sp>
    </p:spTree>
    <p:extLst>
      <p:ext uri="{BB962C8B-B14F-4D97-AF65-F5344CB8AC3E}">
        <p14:creationId xmlns:p14="http://schemas.microsoft.com/office/powerpoint/2010/main" val="30326911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r>
              <a:rPr lang="zh-CN" altLang="en-US">
                <a:latin typeface="SimSun" charset="0"/>
                <a:ea typeface="ＭＳ Ｐゴシック" charset="0"/>
                <a:cs typeface="SimSun" charset="0"/>
              </a:rPr>
              <a:t>由东由西而来</a:t>
            </a:r>
            <a:r>
              <a:rPr lang="en-US" altLang="zh-CN">
                <a:latin typeface="Arial" charset="0"/>
                <a:ea typeface="ＭＳ Ｐゴシック" charset="0"/>
                <a:cs typeface="ＭＳ Ｐゴシック" charset="0"/>
              </a:rPr>
              <a:t>(</a:t>
            </a:r>
            <a:r>
              <a:rPr lang="zh-CN" altLang="en-US">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11:44</a:t>
            </a:r>
            <a:r>
              <a:rPr lang="en-US" altLang="zh-CN">
                <a:latin typeface="Arial" charset="0"/>
                <a:ea typeface="ＭＳ Ｐゴシック" charset="0"/>
                <a:cs typeface="ＭＳ Ｐゴシック" charset="0"/>
              </a:rPr>
              <a:t>)</a:t>
            </a:r>
          </a:p>
        </p:txBody>
      </p:sp>
      <p:pic>
        <p:nvPicPr>
          <p:cNvPr id="376834" name="Picture 3" descr="Dan11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5" name="Picture 4" descr="Dan11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8" name="矩形标注 7"/>
          <p:cNvSpPr/>
          <p:nvPr/>
        </p:nvSpPr>
        <p:spPr>
          <a:xfrm>
            <a:off x="1331913" y="2924175"/>
            <a:ext cx="1008062" cy="576263"/>
          </a:xfrm>
          <a:prstGeom prst="wedgeRectCallou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复兴的罗马帝国的十个国家</a:t>
            </a:r>
          </a:p>
        </p:txBody>
      </p:sp>
      <p:sp>
        <p:nvSpPr>
          <p:cNvPr id="9" name="矩形 8"/>
          <p:cNvSpPr/>
          <p:nvPr/>
        </p:nvSpPr>
        <p:spPr>
          <a:xfrm>
            <a:off x="1835150" y="5589588"/>
            <a:ext cx="7207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利比亚</a:t>
            </a:r>
          </a:p>
        </p:txBody>
      </p:sp>
      <p:sp>
        <p:nvSpPr>
          <p:cNvPr id="10" name="矩形 9"/>
          <p:cNvSpPr/>
          <p:nvPr/>
        </p:nvSpPr>
        <p:spPr>
          <a:xfrm>
            <a:off x="2916238" y="5661025"/>
            <a:ext cx="503237" cy="1444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埃及</a:t>
            </a:r>
          </a:p>
        </p:txBody>
      </p:sp>
      <p:sp>
        <p:nvSpPr>
          <p:cNvPr id="11" name="矩形 10"/>
          <p:cNvSpPr/>
          <p:nvPr/>
        </p:nvSpPr>
        <p:spPr>
          <a:xfrm>
            <a:off x="395288" y="45815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地中海</a:t>
            </a:r>
          </a:p>
        </p:txBody>
      </p:sp>
      <p:sp>
        <p:nvSpPr>
          <p:cNvPr id="12" name="矩形 11"/>
          <p:cNvSpPr/>
          <p:nvPr/>
        </p:nvSpPr>
        <p:spPr>
          <a:xfrm>
            <a:off x="3924300" y="5445125"/>
            <a:ext cx="287338"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西奈</a:t>
            </a:r>
          </a:p>
        </p:txBody>
      </p:sp>
      <p:sp>
        <p:nvSpPr>
          <p:cNvPr id="13" name="矩形 12"/>
          <p:cNvSpPr/>
          <p:nvPr/>
        </p:nvSpPr>
        <p:spPr>
          <a:xfrm>
            <a:off x="3203575" y="2781300"/>
            <a:ext cx="1296988"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黑海</a:t>
            </a:r>
          </a:p>
        </p:txBody>
      </p:sp>
      <p:sp>
        <p:nvSpPr>
          <p:cNvPr id="14" name="矩形 13"/>
          <p:cNvSpPr/>
          <p:nvPr/>
        </p:nvSpPr>
        <p:spPr>
          <a:xfrm>
            <a:off x="6804025" y="3141663"/>
            <a:ext cx="1081088"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dirty="0">
                <a:solidFill>
                  <a:srgbClr val="000000"/>
                </a:solidFill>
                <a:latin typeface="SimSun" charset="0"/>
                <a:ea typeface="ＭＳ Ｐゴシック" charset="0"/>
                <a:cs typeface="SimSun" charset="0"/>
              </a:rPr>
              <a:t>红色的中国和东方的</a:t>
            </a:r>
            <a:endParaRPr lang="en-US" altLang="zh-CN" sz="1200" dirty="0">
              <a:solidFill>
                <a:srgbClr val="000000"/>
              </a:solidFill>
              <a:latin typeface="SimSun" charset="0"/>
              <a:ea typeface="ＭＳ Ｐゴシック" charset="0"/>
              <a:cs typeface="SimSun" charset="0"/>
            </a:endParaRPr>
          </a:p>
          <a:p>
            <a:pPr algn="ctr"/>
            <a:r>
              <a:rPr lang="zh-CN" altLang="en-US" sz="1200" dirty="0">
                <a:solidFill>
                  <a:srgbClr val="000000"/>
                </a:solidFill>
                <a:latin typeface="SimSun" charset="0"/>
                <a:ea typeface="ＭＳ Ｐゴシック" charset="0"/>
                <a:cs typeface="SimSun" charset="0"/>
              </a:rPr>
              <a:t>联盟</a:t>
            </a:r>
          </a:p>
        </p:txBody>
      </p:sp>
      <p:cxnSp>
        <p:nvCxnSpPr>
          <p:cNvPr id="16" name="直接箭头连接符 15"/>
          <p:cNvCxnSpPr>
            <a:cxnSpLocks noChangeShapeType="1"/>
            <a:stCxn id="14" idx="2"/>
          </p:cNvCxnSpPr>
          <p:nvPr/>
        </p:nvCxnSpPr>
        <p:spPr bwMode="auto">
          <a:xfrm rot="5400000">
            <a:off x="7181850" y="3843338"/>
            <a:ext cx="215900" cy="1079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7" name="矩形 16"/>
          <p:cNvSpPr/>
          <p:nvPr/>
        </p:nvSpPr>
        <p:spPr>
          <a:xfrm>
            <a:off x="5508625" y="4652963"/>
            <a:ext cx="503238"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伊朗</a:t>
            </a:r>
          </a:p>
        </p:txBody>
      </p:sp>
      <p:sp>
        <p:nvSpPr>
          <p:cNvPr id="18" name="矩形 17"/>
          <p:cNvSpPr/>
          <p:nvPr/>
        </p:nvSpPr>
        <p:spPr>
          <a:xfrm>
            <a:off x="7380288" y="5084763"/>
            <a:ext cx="7207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r>
              <a:rPr lang="zh-CN" altLang="en-US" sz="1200">
                <a:solidFill>
                  <a:srgbClr val="000000"/>
                </a:solidFill>
                <a:latin typeface="SimSun" charset="0"/>
                <a:ea typeface="ＭＳ Ｐゴシック" charset="0"/>
                <a:cs typeface="SimSun" charset="0"/>
              </a:rPr>
              <a:t>霍尔木兹海峡</a:t>
            </a:r>
          </a:p>
        </p:txBody>
      </p:sp>
      <p:sp>
        <p:nvSpPr>
          <p:cNvPr id="19" name="矩形 18"/>
          <p:cNvSpPr/>
          <p:nvPr/>
        </p:nvSpPr>
        <p:spPr>
          <a:xfrm>
            <a:off x="6011863" y="5229225"/>
            <a:ext cx="360362"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zh-CN" altLang="en-US" sz="1200">
                <a:solidFill>
                  <a:srgbClr val="000000"/>
                </a:solidFill>
                <a:ea typeface="ＭＳ Ｐゴシック" charset="0"/>
                <a:cs typeface="ＭＳ Ｐゴシック" charset="0"/>
              </a:rPr>
              <a:t>波斯湾</a:t>
            </a:r>
          </a:p>
        </p:txBody>
      </p:sp>
    </p:spTree>
    <p:extLst>
      <p:ext uri="{BB962C8B-B14F-4D97-AF65-F5344CB8AC3E}">
        <p14:creationId xmlns:p14="http://schemas.microsoft.com/office/powerpoint/2010/main" val="1608723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30758" y="260648"/>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龙</a:t>
            </a:r>
            <a:r>
              <a:rPr lang="en-US" altLang="ja-JP" sz="4400" b="1" dirty="0">
                <a:solidFill>
                  <a:srgbClr val="FFFFFF"/>
                </a:solidFill>
                <a:effectLst>
                  <a:glow rad="241300">
                    <a:srgbClr val="000000">
                      <a:alpha val="75000"/>
                    </a:srgbClr>
                  </a:glow>
                </a:effectLst>
                <a:latin typeface="Arial" charset="0"/>
                <a:ea typeface="ＭＳ Ｐゴシック" charset="0"/>
              </a:rPr>
              <a:t> =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撒但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海野兽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敌基督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陸野兽</a:t>
            </a:r>
            <a:r>
              <a:rPr lang="zh-TW" altLang="en-US" sz="4000" b="1" dirty="0">
                <a:solidFill>
                  <a:srgbClr val="FFFFFF"/>
                </a:solidFill>
                <a:latin typeface="Arial" pitchFamily="34" charset="0"/>
                <a:ea typeface="MS PGothic" pitchFamily="34" charset="-128"/>
              </a:rPr>
              <a:t>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假先知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4123438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defTabSz="914400" eaLnBrk="0" fontAlgn="base" hangingPunct="0">
              <a:spcBef>
                <a:spcPct val="0"/>
              </a:spcBef>
              <a:spcAft>
                <a:spcPct val="0"/>
              </a:spcAft>
            </a:pP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26009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7497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solidFill>
                <a:srgbClr val="000000"/>
              </a:solidFill>
              <a:latin typeface="Verdana" pitchFamily="34" charset="0"/>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0" hangingPunct="0"/>
            <a:r>
              <a:rPr lang="zh-CN" altLang="en-US" b="1">
                <a:solidFill>
                  <a:srgbClr val="FFFFFF"/>
                </a:solidFill>
                <a:ea typeface="SimSun" pitchFamily="2" charset="-122"/>
              </a:rPr>
              <a:t>启示</a:t>
            </a:r>
            <a:r>
              <a:rPr lang="zh-TW" altLang="en-US" b="1">
                <a:solidFill>
                  <a:srgbClr val="FFFFFF"/>
                </a:solidFill>
                <a:ea typeface="SimSun" pitchFamily="2" charset="-122"/>
              </a:rPr>
              <a:t>录</a:t>
            </a:r>
            <a:r>
              <a:rPr lang="en-US" altLang="ja-JP" b="1">
                <a:solidFill>
                  <a:srgbClr val="FFFFFF"/>
                </a:solidFill>
              </a:rPr>
              <a:t>13:16, 17</a:t>
            </a:r>
            <a:endParaRPr lang="en-US" b="1">
              <a:solidFill>
                <a:srgbClr val="FFFFFF"/>
              </a:solidFill>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eaLnBrk="0" hangingPunct="0"/>
            <a:r>
              <a:rPr lang="ja-JP" altLang="en-US" sz="4400" b="1" dirty="0">
                <a:solidFill>
                  <a:srgbClr val="FFFFFF"/>
                </a:solidFill>
                <a:effectLst>
                  <a:glow rad="292100">
                    <a:srgbClr val="000000">
                      <a:alpha val="75000"/>
                    </a:srgbClr>
                  </a:glow>
                </a:effectLst>
                <a:latin typeface="Arial"/>
                <a:ea typeface="ＭＳ Ｐゴシック" charset="0"/>
                <a:cs typeface="Arial"/>
              </a:rPr>
              <a:t>它</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又</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无</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大</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小</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贫</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富</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主</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为</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奴</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右</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手</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是</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在</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额</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上</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一</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个</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en-US" altLang="ja-JP" sz="4400" b="1" baseline="30000" dirty="0">
                <a:solidFill>
                  <a:srgbClr val="FFFFFF"/>
                </a:solidFill>
                <a:effectLst>
                  <a:glow rad="292100">
                    <a:srgbClr val="000000">
                      <a:alpha val="75000"/>
                    </a:srgbClr>
                  </a:glow>
                </a:effectLst>
                <a:latin typeface="Arial"/>
                <a:ea typeface="ＭＳ Ｐゴシック" charset="0"/>
                <a:cs typeface="Arial"/>
              </a:rPr>
              <a:t>17</a:t>
            </a:r>
            <a:r>
              <a:rPr lang="ja-JP" altLang="en-US" sz="4400" b="1" dirty="0">
                <a:solidFill>
                  <a:srgbClr val="FFFFFF"/>
                </a:solidFill>
                <a:effectLst>
                  <a:glow rad="292100">
                    <a:srgbClr val="000000">
                      <a:alpha val="75000"/>
                    </a:srgbClr>
                  </a:glow>
                </a:effectLst>
                <a:latin typeface="Arial"/>
                <a:ea typeface="ＭＳ Ｐゴシック" charset="0"/>
                <a:cs typeface="Arial"/>
              </a:rPr>
              <a:t>除</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那</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了</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有</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目</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的</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都</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不</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得</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作</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买</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卖</a:t>
            </a:r>
            <a:r>
              <a:rPr lang="en-US" altLang="ja-JP" sz="4400" b="1" dirty="0">
                <a:solidFill>
                  <a:srgbClr val="FFFFFF"/>
                </a:solidFill>
                <a:effectLst>
                  <a:glow rad="292100">
                    <a:srgbClr val="000000">
                      <a:alpha val="75000"/>
                    </a:srgbClr>
                  </a:glow>
                </a:effectLst>
                <a:latin typeface="Arial"/>
                <a:ea typeface="ＭＳ Ｐゴシック" charset="0"/>
                <a:cs typeface="Arial"/>
              </a:rPr>
              <a:t> </a:t>
            </a:r>
            <a:r>
              <a:rPr lang="ja-JP" altLang="en-US" sz="4400" b="1" dirty="0">
                <a:solidFill>
                  <a:srgbClr val="FFFFFF"/>
                </a:solidFill>
                <a:effectLst>
                  <a:glow rad="292100">
                    <a:srgbClr val="000000">
                      <a:alpha val="75000"/>
                    </a:srgbClr>
                  </a:glow>
                </a:effectLst>
                <a:latin typeface="Arial"/>
                <a:ea typeface="ＭＳ Ｐゴシック" charset="0"/>
                <a:cs typeface="Arial"/>
              </a:rPr>
              <a:t>。</a:t>
            </a:r>
            <a:endParaRPr lang="pt-BR" sz="4400" b="1" dirty="0">
              <a:solidFill>
                <a:srgbClr val="FFFFFF"/>
              </a:solidFill>
              <a:effectLst>
                <a:glow rad="2921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2909921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13</a:t>
            </a:r>
            <a:r>
              <a:rPr lang="zh-CN" altLang="en-US" sz="3200" b="1" dirty="0">
                <a:effectLst>
                  <a:glow rad="127000">
                    <a:schemeClr val="tx1"/>
                  </a:glow>
                </a:effectLst>
                <a:latin typeface="Arial" charset="0"/>
                <a:ea typeface="ＭＳ Ｐゴシック" charset="0"/>
                <a:cs typeface="ＭＳ Ｐゴシック" charset="0"/>
              </a:rPr>
              <a:t>主所爱的弟兄们哪，我们本该常为你们感谢　神；因为他从起初拣选了你们，叫你们因信真道，又被圣灵感动，成为圣洁，能以得救。 </a:t>
            </a:r>
            <a:r>
              <a:rPr lang="en-US" altLang="zh-CN" sz="3200" b="1" dirty="0">
                <a:effectLst>
                  <a:glow rad="127000">
                    <a:schemeClr val="tx1"/>
                  </a:glow>
                </a:effectLst>
                <a:latin typeface="Arial" charset="0"/>
                <a:ea typeface="ＭＳ Ｐゴシック" charset="0"/>
                <a:cs typeface="ＭＳ Ｐゴシック" charset="0"/>
              </a:rPr>
              <a:t>14 </a:t>
            </a:r>
            <a:r>
              <a:rPr lang="zh-CN" altLang="en-US" sz="3200" b="1" dirty="0">
                <a:effectLst>
                  <a:glow rad="127000">
                    <a:schemeClr val="tx1"/>
                  </a:glow>
                </a:effectLst>
                <a:latin typeface="Arial" charset="0"/>
                <a:ea typeface="ＭＳ Ｐゴシック" charset="0"/>
                <a:cs typeface="ＭＳ Ｐゴシック" charset="0"/>
              </a:rPr>
              <a:t>　神藉我们所传的福音召你们到这地步，好得着我们主耶稣基督的荣光。</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zh-CN" altLang="en-US" sz="3200" b="1" dirty="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2:13-14 ).</a:t>
            </a:r>
          </a:p>
        </p:txBody>
      </p:sp>
    </p:spTree>
    <p:extLst>
      <p:ext uri="{BB962C8B-B14F-4D97-AF65-F5344CB8AC3E}">
        <p14:creationId xmlns:p14="http://schemas.microsoft.com/office/powerpoint/2010/main" val="334979727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15</a:t>
            </a:r>
            <a:r>
              <a:rPr lang="zh-CN" altLang="en-US" sz="3200" b="1" dirty="0">
                <a:effectLst>
                  <a:glow rad="127000">
                    <a:schemeClr val="tx1"/>
                  </a:glow>
                </a:effectLst>
                <a:latin typeface="Arial" charset="0"/>
                <a:ea typeface="ＭＳ Ｐゴシック" charset="0"/>
                <a:cs typeface="ＭＳ Ｐゴシック" charset="0"/>
              </a:rPr>
              <a:t>所以，弟兄们，你们要站立得稳，凡所领受的教训，不拘是我们口传的，是信上写的，都要坚守。 </a:t>
            </a:r>
            <a:r>
              <a:rPr lang="en-US" altLang="zh-CN" sz="3200" b="1" dirty="0">
                <a:effectLst>
                  <a:glow rad="127000">
                    <a:schemeClr val="tx1"/>
                  </a:glow>
                </a:effectLst>
                <a:latin typeface="Arial" charset="0"/>
                <a:ea typeface="ＭＳ Ｐゴシック" charset="0"/>
                <a:cs typeface="ＭＳ Ｐゴシック" charset="0"/>
              </a:rPr>
              <a:t>16</a:t>
            </a:r>
            <a:r>
              <a:rPr lang="zh-CN" altLang="en-US" sz="3200" b="1" dirty="0">
                <a:effectLst>
                  <a:glow rad="127000">
                    <a:schemeClr val="tx1"/>
                  </a:glow>
                </a:effectLst>
                <a:latin typeface="Arial" charset="0"/>
                <a:ea typeface="ＭＳ Ｐゴシック" charset="0"/>
                <a:cs typeface="ＭＳ Ｐゴシック" charset="0"/>
              </a:rPr>
              <a:t>但愿我们主耶稣基督和那爱我们、开恩将永远的安慰并美好的盼望赐给我们的父　神， </a:t>
            </a:r>
            <a:r>
              <a:rPr lang="en-US" altLang="zh-CN" sz="3200" b="1"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安慰你们的心，并且在一切善行善言上坚固你们。</a:t>
            </a:r>
            <a:br>
              <a:rPr lang="en-US" altLang="zh-CN"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en-US" sz="3200" b="1" dirty="0" err="1">
                <a:effectLst>
                  <a:glow rad="127000">
                    <a:schemeClr val="tx1"/>
                  </a:glow>
                </a:effectLst>
                <a:latin typeface="Arial" charset="0"/>
                <a:ea typeface="ＭＳ Ｐゴシック" charset="0"/>
                <a:cs typeface="ＭＳ Ｐゴシック" charset="0"/>
              </a:rPr>
              <a:t>帖后</a:t>
            </a:r>
            <a:r>
              <a:rPr lang="en-US" sz="3200" b="1" dirty="0">
                <a:effectLst>
                  <a:glow rad="127000">
                    <a:schemeClr val="tx1"/>
                  </a:glow>
                </a:effectLst>
                <a:latin typeface="Arial" charset="0"/>
                <a:ea typeface="ＭＳ Ｐゴシック" charset="0"/>
                <a:cs typeface="ＭＳ Ｐゴシック" charset="0"/>
              </a:rPr>
              <a:t> 2:15-17 ).</a:t>
            </a:r>
          </a:p>
        </p:txBody>
      </p:sp>
    </p:spTree>
    <p:extLst>
      <p:ext uri="{BB962C8B-B14F-4D97-AF65-F5344CB8AC3E}">
        <p14:creationId xmlns:p14="http://schemas.microsoft.com/office/powerpoint/2010/main" val="2957664767"/>
      </p:ext>
    </p:extLst>
  </p:cSld>
  <p:clrMapOvr>
    <a:masterClrMapping/>
  </p:clrMapOvr>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ppt/theme/themeOverride3.xml><?xml version="1.0" encoding="utf-8"?>
<a:themeOverride xmlns:a="http://schemas.openxmlformats.org/drawingml/2006/main">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4296</TotalTime>
  <Words>15236</Words>
  <Application>Microsoft Macintosh PowerPoint</Application>
  <PresentationFormat>On-screen Show (4:3)</PresentationFormat>
  <Paragraphs>1184</Paragraphs>
  <Slides>129</Slides>
  <Notes>112</Notes>
  <HiddenSlides>0</HiddenSlides>
  <MMClips>0</MMClips>
  <ScaleCrop>false</ScaleCrop>
  <HeadingPairs>
    <vt:vector size="6" baseType="variant">
      <vt:variant>
        <vt:lpstr>Fonts Used</vt:lpstr>
      </vt:variant>
      <vt:variant>
        <vt:i4>28</vt:i4>
      </vt:variant>
      <vt:variant>
        <vt:lpstr>Theme</vt:lpstr>
      </vt:variant>
      <vt:variant>
        <vt:i4>31</vt:i4>
      </vt:variant>
      <vt:variant>
        <vt:lpstr>Slide Titles</vt:lpstr>
      </vt:variant>
      <vt:variant>
        <vt:i4>129</vt:i4>
      </vt:variant>
    </vt:vector>
  </HeadingPairs>
  <TitlesOfParts>
    <vt:vector size="188" baseType="lpstr">
      <vt:lpstr>.AppleSystemUIFont</vt:lpstr>
      <vt:lpstr>26</vt:lpstr>
      <vt:lpstr>BONES</vt:lpstr>
      <vt:lpstr>楷体</vt:lpstr>
      <vt:lpstr>Kaiti SC</vt:lpstr>
      <vt:lpstr>Kaiti SC Regular</vt:lpstr>
      <vt:lpstr>MS Gothic</vt:lpstr>
      <vt:lpstr>ＭＳ Ｐゴシック</vt:lpstr>
      <vt:lpstr>ＭＳ Ｐゴシック</vt:lpstr>
      <vt:lpstr>Osaka</vt:lpstr>
      <vt:lpstr>黑体</vt:lpstr>
      <vt:lpstr>SimSun</vt:lpstr>
      <vt:lpstr>Times</vt:lpstr>
      <vt:lpstr>Arial</vt:lpstr>
      <vt:lpstr>Arial Black</vt:lpstr>
      <vt:lpstr>Arial Narrow</vt:lpstr>
      <vt:lpstr>Bwgrkl</vt:lpstr>
      <vt:lpstr>Calibri</vt:lpstr>
      <vt:lpstr>Century Gothic</vt:lpstr>
      <vt:lpstr>Comic Sans MS</vt:lpstr>
      <vt:lpstr>Helvetica</vt:lpstr>
      <vt:lpstr>Helvetica Neue Black Condensed</vt:lpstr>
      <vt:lpstr>Impact</vt:lpstr>
      <vt:lpstr>LucidaGrande</vt:lpstr>
      <vt:lpstr>Monotype Sorts</vt:lpstr>
      <vt:lpstr>Times New Roman</vt:lpstr>
      <vt:lpstr>Verdana</vt:lpstr>
      <vt:lpstr>Wingdings</vt:lpstr>
      <vt:lpstr>Radar</vt:lpstr>
      <vt:lpstr>49_Blank Presentation</vt:lpstr>
      <vt:lpstr>Capsules</vt:lpstr>
      <vt:lpstr>Blank Presentation</vt:lpstr>
      <vt:lpstr>1_Blank Presentation</vt:lpstr>
      <vt:lpstr>1_Default Design</vt:lpstr>
      <vt:lpstr>2_Blank Presentation</vt:lpstr>
      <vt:lpstr>2_Default Design</vt:lpstr>
      <vt:lpstr>6_Blank Presentation</vt:lpstr>
      <vt:lpstr>7_Blank Presentation</vt:lpstr>
      <vt:lpstr>Bar Code</vt:lpstr>
      <vt:lpstr>Sparkles</vt:lpstr>
      <vt:lpstr>Beam</vt:lpstr>
      <vt:lpstr>8_Blank Presentation</vt:lpstr>
      <vt:lpstr>1_Strategic</vt:lpstr>
      <vt:lpstr>5_Orbit</vt:lpstr>
      <vt:lpstr>25_Blank Presentation</vt:lpstr>
      <vt:lpstr>1_Beam</vt:lpstr>
      <vt:lpstr>13_Blank Presentation</vt:lpstr>
      <vt:lpstr>50_Blank Presentation</vt:lpstr>
      <vt:lpstr>11_Default Design</vt:lpstr>
      <vt:lpstr>1_Capsules</vt:lpstr>
      <vt:lpstr>untitled 1</vt:lpstr>
      <vt:lpstr>20_Blank Presentation</vt:lpstr>
      <vt:lpstr>34_Default Design</vt:lpstr>
      <vt:lpstr>5_Default Design</vt:lpstr>
      <vt:lpstr>51_Blank Presentation</vt:lpstr>
      <vt:lpstr>1_Orbit</vt:lpstr>
      <vt:lpstr>2_Strategic</vt:lpstr>
      <vt:lpstr>14_Office Theme</vt:lpstr>
      <vt:lpstr>26_Blank Presentation</vt:lpstr>
      <vt:lpstr>得到肯定</vt:lpstr>
      <vt:lpstr>肯定</vt:lpstr>
      <vt:lpstr>我们的使命</vt:lpstr>
      <vt:lpstr>我们的愿景</vt:lpstr>
      <vt:lpstr>我们的愿景</vt:lpstr>
      <vt:lpstr>言语可以肯定他人</vt:lpstr>
      <vt:lpstr>自我肯定</vt:lpstr>
      <vt:lpstr>自我肯定</vt:lpstr>
      <vt:lpstr>自我肯定</vt:lpstr>
      <vt:lpstr>自我肯定</vt:lpstr>
      <vt:lpstr>自我肯定是否足够？</vt:lpstr>
      <vt:lpstr>我不配拥有自尊</vt:lpstr>
      <vt:lpstr>“我不确定自己有多少问题，因为数学就是其中之一。”</vt:lpstr>
      <vt:lpstr>我们当中有多少人注意到他人被困在漩涡中？ </vt:lpstr>
      <vt:lpstr>你如何帮助那些正在经历困难时期的人？</vt:lpstr>
      <vt:lpstr>神怎么在困难中肯定我们？</vt:lpstr>
      <vt:lpstr>帖撒罗尼迦后书的背景 </vt:lpstr>
      <vt:lpstr>PowerPoint Presentation</vt:lpstr>
      <vt:lpstr>PowerPoint Presentation</vt:lpstr>
      <vt:lpstr>PowerPoint Presentation</vt:lpstr>
      <vt:lpstr>PowerPoint Presentation</vt:lpstr>
      <vt:lpstr>做好准备</vt:lpstr>
      <vt:lpstr>Our Need</vt:lpstr>
      <vt:lpstr>Black</vt:lpstr>
      <vt:lpstr>被提</vt:lpstr>
      <vt:lpstr>被提</vt:lpstr>
      <vt:lpstr>要怎么为被提 做准备？</vt:lpstr>
      <vt:lpstr>（一）没有贪婪地服侍耶稣 (第1–3章）。 </vt:lpstr>
      <vt:lpstr>（二） 关心人和神学 (第 4–5章)。</vt:lpstr>
      <vt:lpstr>主要概念</vt:lpstr>
      <vt:lpstr>我们都得做交待。</vt:lpstr>
      <vt:lpstr>贴撒罗尼迦前书5:2</vt:lpstr>
      <vt:lpstr>新约综览</vt:lpstr>
      <vt:lpstr>帖撒罗尼迦 前后书</vt:lpstr>
      <vt:lpstr>PowerPoint Presentation</vt:lpstr>
      <vt:lpstr>神怎么在困难中肯定我们？</vt:lpstr>
      <vt:lpstr>Slides on  帖撒罗尼迦后 1</vt:lpstr>
      <vt:lpstr>PowerPoint Presentation</vt:lpstr>
      <vt:lpstr>（一）情绪：神赐毅力以让我们成熟 （帖撒罗尼迦后书 第1章）</vt:lpstr>
      <vt:lpstr>Paul's Advice to Troubled Thessalonians: Focus on God!</vt:lpstr>
      <vt:lpstr>马太福音书的主要思想</vt:lpstr>
      <vt:lpstr>一个值得重复的名字</vt:lpstr>
      <vt:lpstr>从神的角度看待试炼 （1:1-2）</vt:lpstr>
      <vt:lpstr>“ 1保罗、西拉和提摩太，写信给帖撒罗尼迦、在我们的父　神和主耶稣基督里的教会。2愿恩惠平安从父　神和主耶稣基督临到你们。”</vt:lpstr>
      <vt:lpstr>“当我们仰望我们崇高的主耶稣基督时，我们意识到，祂并不是冷漠地转脸不看我们，而是满怀怜悯地俯视我们。”</vt:lpstr>
      <vt:lpstr>"1我要向群山举目，我的帮助从哪里来呢？  2我的帮助是从造天地的耶和华而来。  (诗篇. 121:1-2)." </vt:lpstr>
      <vt:lpstr>“当你身处谷底时，你是否仰望高峰？还是你已经陷入低谷太久，以至于忘记了山峰的存在？那些无法坚定信心的人，往往是因为他们未能在一切境遇中看见主。” </vt:lpstr>
      <vt:lpstr>“当我们仰望时，我们被提醒：神并未远离……并未缺席……并未与我们隔绝。然后，我们得以一窥神对我们境遇的视角——而这只能在山巅之上看见，而非身处幽谷。”</vt:lpstr>
      <vt:lpstr>Seeing from God's Perspective</vt:lpstr>
      <vt:lpstr>We also need to help others focus on the Lord in their difficulty </vt:lpstr>
      <vt:lpstr>引导他人归向主</vt:lpstr>
      <vt:lpstr>感谢神使他人成长（1:3） </vt:lpstr>
      <vt:lpstr>弟兄们，我们应该常常为你们感谢　神，这是合适的。因为你们的信心格外长进，你们众人彼此相爱的心也在增加"  (帖撒罗尼迦后书 1:3 新译本).</vt:lpstr>
      <vt:lpstr>他肯定了他们，因他们彼此相爱的心不断增长——因此，我们看到保罗在肯定他们的肯定！ </vt:lpstr>
      <vt:lpstr>祷告的肯定 </vt:lpstr>
      <vt:lpstr>公开称赞他人的属灵成长 （1:4）。</vt:lpstr>
      <vt:lpstr>所以我们在　神的众教会里，亲自夸奖你们，因为你们在所受的一切迫害患难中，仍然存着坚忍和信心。5这正是　神公义判断的明证，使你们可以算是配得上他的国；你们也是为了　神的国而受苦。</vt:lpstr>
      <vt:lpstr>人往往会成为你对他们所宣告的样子。</vt:lpstr>
      <vt:lpstr>吉姆·桑德伯格（Jim Sundberg）</vt:lpstr>
      <vt:lpstr>“你们当中有多少人曾经被父母告诉：‘你将来一定会进监狱’？”</vt:lpstr>
      <vt:lpstr>肯定受苦之人，帮助他们在基督里成长。</vt:lpstr>
      <vt:lpstr> 5这正是　神公义判断的明证，叫你们可算配得　神的国；你们就是为这国受苦。 6 　神既是公义的，就必将患难报应那加患难给你们的人，  (帖后1:5-6 和合本).</vt:lpstr>
      <vt:lpstr> 7也必使你们这受患难的人与我们同得平安。那时，主耶稣同他有能力的天使从天上在火焰中显现， 8要报应那不认识　神和那不听从我主耶稣福音的人。  (帖后 1:7-8 和合本).</vt:lpstr>
      <vt:lpstr> 9他们要受刑罚，就是永远沉沦，离开主的面和他权能的荣光。 10这正是主降临、要在他圣徒的身上得荣耀、又在一切信的人身上显为希奇的那日子。我们对你们作的见证，你们也信了。  (帖后 1:9-10 和合本).</vt:lpstr>
      <vt:lpstr>PowerPoint Presentation</vt:lpstr>
      <vt:lpstr>PowerPoint Presentation</vt:lpstr>
      <vt:lpstr>在患难中坚持，会带来成熟。</vt:lpstr>
      <vt:lpstr>“玻璃弹珠还是葡萄？</vt:lpstr>
      <vt:lpstr>我的防卫心</vt:lpstr>
      <vt:lpstr>神怎么在困难中肯定我们？</vt:lpstr>
      <vt:lpstr>（一）情绪：神赐毅力以让我们成熟 （帖撒罗尼迦后书 第1章）</vt:lpstr>
      <vt:lpstr>Slides on  帖撒罗尼迦后 2</vt:lpstr>
      <vt:lpstr>PowerPoint Presentation</vt:lpstr>
      <vt:lpstr>PowerPoint Presentation</vt:lpstr>
      <vt:lpstr>弟兄们，论到我们主耶稣基督降临和我们到他那里聚集， (帖后 2:1 ).</vt:lpstr>
      <vt:lpstr>关键节</vt:lpstr>
      <vt:lpstr>判定</vt:lpstr>
      <vt:lpstr>祝福!</vt:lpstr>
      <vt:lpstr>上帝的日子</vt:lpstr>
      <vt:lpstr>一个时代论“时间轴”</vt:lpstr>
      <vt:lpstr>Antichrist Sets Up Image for Worship (贴后 2:3-4 CNVS)</vt:lpstr>
      <vt:lpstr>"That day will not come until…" (2:3a)</vt:lpstr>
      <vt:lpstr>我还在你们那里的时候，曾把这些事告诉你们，你们不记得吗？ 6现在你们也知道，那拦阻他的是什么，是叫他到了的时候才可以显露。 7因为那不法的隐意已经发动，只是现在有一个拦阻的，等到那拦阻的被除去， 8那时这不法的人必显露出来。主耶稣要用口中的气灭绝他，用降临的荣光废掉他。 (帖后 2:5-8 ).</vt:lpstr>
      <vt:lpstr>The Restrainer</vt:lpstr>
      <vt:lpstr>耶和华的日子</vt:lpstr>
      <vt:lpstr>第七十“礼拜”的排列顺序</vt:lpstr>
      <vt:lpstr>巨大的领导空虚</vt:lpstr>
      <vt:lpstr>敌基督的不同名称</vt:lpstr>
      <vt:lpstr>敌基督的行为</vt:lpstr>
      <vt:lpstr>第七十“礼拜”的排列顺序</vt:lpstr>
      <vt:lpstr>但以理书11:40</vt:lpstr>
      <vt:lpstr>但以理书 11:40-45</vt:lpstr>
      <vt:lpstr>由东由西而来(但以理书11:44)</vt:lpstr>
      <vt:lpstr>启 示 录 13 章 的 兽</vt:lpstr>
      <vt:lpstr> 撒旦的三位一体” </vt:lpstr>
      <vt:lpstr>世界将拜兽 </vt:lpstr>
      <vt:lpstr>右手中的 印记</vt:lpstr>
      <vt:lpstr>13主所爱的弟兄们哪，我们本该常为你们感谢　神；因为他从起初拣选了你们，叫你们因信真道，又被圣灵感动，成为圣洁，能以得救。 14 　神藉我们所传的福音召你们到这地步，好得着我们主耶稣基督的荣光。 （ 帖后 2:13-14 ).</vt:lpstr>
      <vt:lpstr>15所以，弟兄们，你们要站立得稳，凡所领受的教训，不拘是我们口传的，是信上写的，都要坚守。 16但愿我们主耶稣基督和那爱我们、开恩将永远的安慰并美好的盼望赐给我们的父　神， 17安慰你们的心，并且在一切善行善言上坚固你们。  (帖后 2:15-17 ).</vt:lpstr>
      <vt:lpstr>在混乱中信靠主会带来稳定。</vt:lpstr>
      <vt:lpstr>神怎么在困难中肯定我们？</vt:lpstr>
      <vt:lpstr>（一）情绪：神赐毅力以让我们成熟 （帖撒罗尼迦后书 第1章）</vt:lpstr>
      <vt:lpstr>PowerPoint Presentation</vt:lpstr>
      <vt:lpstr>Slides on  帖撒罗尼迦后 3</vt:lpstr>
      <vt:lpstr>PowerPoint Presentation</vt:lpstr>
      <vt:lpstr>III. Practically: God cultivates discipline in us to build responsibility (2 Thess 3). </vt:lpstr>
      <vt:lpstr>1弟兄们，我还有话说：请你们为我们祷告，好叫主的道理快快行开，得着荣耀，正如在你们中间一样， 2也叫我们脱离无理之恶人的手；因为人不都是有信心。  (帖后 3:1-2 ).</vt:lpstr>
      <vt:lpstr> 3但主是信实的，要坚固你们，保护你们脱离那恶者。 4我们靠主深信，你们现在是遵行我们所吩咐的，后来也必要遵行。 5愿主引导你们的心，叫你们爱　神，并学基督的忍耐！ (帖后 3:3-5 ).</vt:lpstr>
      <vt:lpstr>6弟兄们，我们奉主耶稣基督的名吩咐你们，凡有弟兄不按规矩而行，不遵守从我们所受的教训，就当远离他。 7你们自己原知道应当怎样效法我们。因为我们在你们中间，未尝不按规矩而行， (帖后 3:6-7).</vt:lpstr>
      <vt:lpstr>Discipline the idle (3:6-15)</vt:lpstr>
      <vt:lpstr> 8也未尝白吃人的饭，倒是辛苦劳碌，昼夜做工，免得叫你们一人受累。 9这并不是因我们没有权柄，乃是要给你们作榜样，叫你们效法我们。  (帖后 3:8-9).</vt:lpstr>
      <vt:lpstr>Discipline the idle (3:6-15)</vt:lpstr>
      <vt:lpstr> 11因我们听说，在你们中间有人不按规矩而行，什么工都不做，反倒专管闲事。 12我们靠主耶稣基督吩咐、劝戒这样的人，要安静做工，吃自己的饭。 13弟兄们，你们行善不可丧志。  (帖后 3:11-13).</vt:lpstr>
      <vt:lpstr> 14若有人不听从我们这信上的话，要记下他，不和他交往，叫他自觉羞愧。 15但不要以他为仇人，要劝他如弟兄。  (帖后 3:14-15).</vt:lpstr>
      <vt:lpstr>PowerPoint Presentation</vt:lpstr>
      <vt:lpstr>17我－保罗亲笔问你们安。凡我的信都以此为记，我的笔迹就是这样。 18愿我们主耶稣基督的恩常与你们众人同在！  (帖后 3:17-18).</vt:lpstr>
      <vt:lpstr>有纪律的等待培养责任感。</vt:lpstr>
      <vt:lpstr>神怎么在困难中肯定我们？</vt:lpstr>
      <vt:lpstr>神是全方面的肯定我们。  (帖撒罗尼迦后书 的主题)</vt:lpstr>
      <vt:lpstr>（一）情绪：神赐毅力以让我们成熟 （帖撒罗尼迦后书 第1章）</vt:lpstr>
      <vt:lpstr>PowerPoint Presentation</vt:lpstr>
      <vt:lpstr>III. Practically: God cultivates discipline in us to build responsibility (2 Thess 3). </vt:lpstr>
      <vt:lpstr>肯定的话语</vt:lpstr>
      <vt:lpstr>莫罗斯拉修女的三年级班 明尼苏达州莫里斯的圣玛丽学校</vt:lpstr>
      <vt:lpstr>Helen P. Mrosla海伦莫罗斯拉修女</vt:lpstr>
      <vt:lpstr>马克·艾克伦德（Mark Eklund ）</vt:lpstr>
      <vt:lpstr>那你呢？</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184</cp:revision>
  <dcterms:created xsi:type="dcterms:W3CDTF">2003-02-05T13:33:59Z</dcterms:created>
  <dcterms:modified xsi:type="dcterms:W3CDTF">2025-01-31T17:08:17Z</dcterms:modified>
</cp:coreProperties>
</file>