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4.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2.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932" r:id="rId3"/>
    <p:sldMasterId id="2147483944" r:id="rId4"/>
    <p:sldMasterId id="2147483956" r:id="rId5"/>
    <p:sldMasterId id="2147483968" r:id="rId6"/>
    <p:sldMasterId id="2147483982" r:id="rId7"/>
    <p:sldMasterId id="2147484006" r:id="rId8"/>
    <p:sldMasterId id="2147484018" r:id="rId9"/>
    <p:sldMasterId id="2147484067" r:id="rId10"/>
    <p:sldMasterId id="2147484079" r:id="rId11"/>
    <p:sldMasterId id="2147484103" r:id="rId12"/>
    <p:sldMasterId id="2147484116" r:id="rId13"/>
    <p:sldMasterId id="2147484159" r:id="rId14"/>
    <p:sldMasterId id="2147484219" r:id="rId15"/>
    <p:sldMasterId id="2147484233" r:id="rId16"/>
    <p:sldMasterId id="2147484257" r:id="rId17"/>
    <p:sldMasterId id="2147484269" r:id="rId18"/>
    <p:sldMasterId id="2147484281" r:id="rId19"/>
    <p:sldMasterId id="2147484284" r:id="rId20"/>
    <p:sldMasterId id="2147484297" r:id="rId21"/>
    <p:sldMasterId id="2147484309" r:id="rId22"/>
    <p:sldMasterId id="2147484410" r:id="rId23"/>
    <p:sldMasterId id="2147484460" r:id="rId24"/>
    <p:sldMasterId id="2147484472" r:id="rId25"/>
    <p:sldMasterId id="2147484484" r:id="rId26"/>
    <p:sldMasterId id="2147484531" r:id="rId27"/>
    <p:sldMasterId id="2147484543" r:id="rId28"/>
    <p:sldMasterId id="2147484567" r:id="rId29"/>
    <p:sldMasterId id="2147484579" r:id="rId30"/>
    <p:sldMasterId id="2147484603" r:id="rId31"/>
    <p:sldMasterId id="2147484643" r:id="rId32"/>
    <p:sldMasterId id="2147484655" r:id="rId33"/>
    <p:sldMasterId id="2147484679" r:id="rId34"/>
    <p:sldMasterId id="2147484715" r:id="rId35"/>
  </p:sldMasterIdLst>
  <p:notesMasterIdLst>
    <p:notesMasterId r:id="rId129"/>
  </p:notesMasterIdLst>
  <p:sldIdLst>
    <p:sldId id="4143" r:id="rId36"/>
    <p:sldId id="1145" r:id="rId37"/>
    <p:sldId id="4144" r:id="rId38"/>
    <p:sldId id="4147" r:id="rId39"/>
    <p:sldId id="4157" r:id="rId40"/>
    <p:sldId id="1142" r:id="rId41"/>
    <p:sldId id="1205" r:id="rId42"/>
    <p:sldId id="305" r:id="rId43"/>
    <p:sldId id="4145" r:id="rId44"/>
    <p:sldId id="4059" r:id="rId45"/>
    <p:sldId id="4060" r:id="rId46"/>
    <p:sldId id="1167" r:id="rId47"/>
    <p:sldId id="4061" r:id="rId48"/>
    <p:sldId id="4064" r:id="rId49"/>
    <p:sldId id="4065" r:id="rId50"/>
    <p:sldId id="4066" r:id="rId51"/>
    <p:sldId id="277" r:id="rId52"/>
    <p:sldId id="4146" r:id="rId53"/>
    <p:sldId id="4148" r:id="rId54"/>
    <p:sldId id="4149" r:id="rId55"/>
    <p:sldId id="1159" r:id="rId56"/>
    <p:sldId id="348" r:id="rId57"/>
    <p:sldId id="317" r:id="rId58"/>
    <p:sldId id="349" r:id="rId59"/>
    <p:sldId id="318" r:id="rId60"/>
    <p:sldId id="350" r:id="rId61"/>
    <p:sldId id="351" r:id="rId62"/>
    <p:sldId id="357" r:id="rId63"/>
    <p:sldId id="361" r:id="rId64"/>
    <p:sldId id="364" r:id="rId65"/>
    <p:sldId id="366" r:id="rId66"/>
    <p:sldId id="367" r:id="rId67"/>
    <p:sldId id="371" r:id="rId68"/>
    <p:sldId id="372" r:id="rId69"/>
    <p:sldId id="374" r:id="rId70"/>
    <p:sldId id="385" r:id="rId71"/>
    <p:sldId id="390" r:id="rId72"/>
    <p:sldId id="4206" r:id="rId73"/>
    <p:sldId id="267" r:id="rId74"/>
    <p:sldId id="274" r:id="rId75"/>
    <p:sldId id="302" r:id="rId76"/>
    <p:sldId id="262" r:id="rId77"/>
    <p:sldId id="407" r:id="rId78"/>
    <p:sldId id="1217" r:id="rId79"/>
    <p:sldId id="409" r:id="rId80"/>
    <p:sldId id="410" r:id="rId81"/>
    <p:sldId id="411" r:id="rId82"/>
    <p:sldId id="414" r:id="rId83"/>
    <p:sldId id="415" r:id="rId84"/>
    <p:sldId id="1146" r:id="rId85"/>
    <p:sldId id="4215" r:id="rId86"/>
    <p:sldId id="1156" r:id="rId87"/>
    <p:sldId id="4158" r:id="rId88"/>
    <p:sldId id="4159" r:id="rId89"/>
    <p:sldId id="1209" r:id="rId90"/>
    <p:sldId id="416" r:id="rId91"/>
    <p:sldId id="418" r:id="rId92"/>
    <p:sldId id="419" r:id="rId93"/>
    <p:sldId id="428" r:id="rId94"/>
    <p:sldId id="429" r:id="rId95"/>
    <p:sldId id="437" r:id="rId96"/>
    <p:sldId id="455" r:id="rId97"/>
    <p:sldId id="456" r:id="rId98"/>
    <p:sldId id="457" r:id="rId99"/>
    <p:sldId id="458" r:id="rId100"/>
    <p:sldId id="4160" r:id="rId101"/>
    <p:sldId id="4169" r:id="rId102"/>
    <p:sldId id="4170" r:id="rId103"/>
    <p:sldId id="4171" r:id="rId104"/>
    <p:sldId id="4172" r:id="rId105"/>
    <p:sldId id="4175" r:id="rId106"/>
    <p:sldId id="4187" r:id="rId107"/>
    <p:sldId id="1189" r:id="rId108"/>
    <p:sldId id="459" r:id="rId109"/>
    <p:sldId id="4202" r:id="rId110"/>
    <p:sldId id="1210" r:id="rId111"/>
    <p:sldId id="1147" r:id="rId112"/>
    <p:sldId id="460" r:id="rId113"/>
    <p:sldId id="1213" r:id="rId114"/>
    <p:sldId id="4222" r:id="rId115"/>
    <p:sldId id="502" r:id="rId116"/>
    <p:sldId id="1150" r:id="rId117"/>
    <p:sldId id="325" r:id="rId118"/>
    <p:sldId id="326" r:id="rId119"/>
    <p:sldId id="503" r:id="rId120"/>
    <p:sldId id="4155" r:id="rId121"/>
    <p:sldId id="1219" r:id="rId122"/>
    <p:sldId id="4150" r:id="rId123"/>
    <p:sldId id="4154" r:id="rId124"/>
    <p:sldId id="4151" r:id="rId125"/>
    <p:sldId id="4152" r:id="rId126"/>
    <p:sldId id="4153" r:id="rId127"/>
    <p:sldId id="1977" r:id="rId128"/>
  </p:sldIdLst>
  <p:sldSz cx="9144000" cy="6858000" type="screen4x3"/>
  <p:notesSz cx="6858000" cy="9144000"/>
  <p:defaultTextStyle>
    <a:defPPr>
      <a:defRPr lang="en-US"/>
    </a:defPPr>
    <a:lvl1pPr algn="ctr" rtl="0" fontAlgn="base">
      <a:spcBef>
        <a:spcPct val="0"/>
      </a:spcBef>
      <a:spcAft>
        <a:spcPct val="0"/>
      </a:spcAft>
      <a:defRPr sz="2000" b="1" kern="1200">
        <a:solidFill>
          <a:schemeClr val="tx1"/>
        </a:solidFill>
        <a:latin typeface="Arial Narrow" charset="0"/>
        <a:ea typeface="SimSun" pitchFamily="2" charset="-122"/>
        <a:cs typeface="+mn-cs"/>
      </a:defRPr>
    </a:lvl1pPr>
    <a:lvl2pPr marL="457200" algn="ctr" rtl="0" fontAlgn="base">
      <a:spcBef>
        <a:spcPct val="0"/>
      </a:spcBef>
      <a:spcAft>
        <a:spcPct val="0"/>
      </a:spcAft>
      <a:defRPr sz="2000" b="1" kern="1200">
        <a:solidFill>
          <a:schemeClr val="tx1"/>
        </a:solidFill>
        <a:latin typeface="Arial Narrow" charset="0"/>
        <a:ea typeface="SimSun" pitchFamily="2" charset="-122"/>
        <a:cs typeface="+mn-cs"/>
      </a:defRPr>
    </a:lvl2pPr>
    <a:lvl3pPr marL="914400" algn="ctr" rtl="0" fontAlgn="base">
      <a:spcBef>
        <a:spcPct val="0"/>
      </a:spcBef>
      <a:spcAft>
        <a:spcPct val="0"/>
      </a:spcAft>
      <a:defRPr sz="2000" b="1" kern="1200">
        <a:solidFill>
          <a:schemeClr val="tx1"/>
        </a:solidFill>
        <a:latin typeface="Arial Narrow" charset="0"/>
        <a:ea typeface="SimSun" pitchFamily="2" charset="-122"/>
        <a:cs typeface="+mn-cs"/>
      </a:defRPr>
    </a:lvl3pPr>
    <a:lvl4pPr marL="1371600" algn="ctr" rtl="0" fontAlgn="base">
      <a:spcBef>
        <a:spcPct val="0"/>
      </a:spcBef>
      <a:spcAft>
        <a:spcPct val="0"/>
      </a:spcAft>
      <a:defRPr sz="2000" b="1" kern="1200">
        <a:solidFill>
          <a:schemeClr val="tx1"/>
        </a:solidFill>
        <a:latin typeface="Arial Narrow" charset="0"/>
        <a:ea typeface="SimSun" pitchFamily="2" charset="-122"/>
        <a:cs typeface="+mn-cs"/>
      </a:defRPr>
    </a:lvl4pPr>
    <a:lvl5pPr marL="1828800" algn="ctr" rtl="0" fontAlgn="base">
      <a:spcBef>
        <a:spcPct val="0"/>
      </a:spcBef>
      <a:spcAft>
        <a:spcPct val="0"/>
      </a:spcAft>
      <a:defRPr sz="2000" b="1" kern="1200">
        <a:solidFill>
          <a:schemeClr val="tx1"/>
        </a:solidFill>
        <a:latin typeface="Arial Narrow" charset="0"/>
        <a:ea typeface="SimSun" pitchFamily="2" charset="-122"/>
        <a:cs typeface="+mn-cs"/>
      </a:defRPr>
    </a:lvl5pPr>
    <a:lvl6pPr marL="2286000" algn="l" defTabSz="914400" rtl="0" eaLnBrk="1" latinLnBrk="0" hangingPunct="1">
      <a:defRPr sz="2000" b="1" kern="1200">
        <a:solidFill>
          <a:schemeClr val="tx1"/>
        </a:solidFill>
        <a:latin typeface="Arial Narrow" charset="0"/>
        <a:ea typeface="SimSun" pitchFamily="2" charset="-122"/>
        <a:cs typeface="+mn-cs"/>
      </a:defRPr>
    </a:lvl6pPr>
    <a:lvl7pPr marL="2743200" algn="l" defTabSz="914400" rtl="0" eaLnBrk="1" latinLnBrk="0" hangingPunct="1">
      <a:defRPr sz="2000" b="1" kern="1200">
        <a:solidFill>
          <a:schemeClr val="tx1"/>
        </a:solidFill>
        <a:latin typeface="Arial Narrow" charset="0"/>
        <a:ea typeface="SimSun" pitchFamily="2" charset="-122"/>
        <a:cs typeface="+mn-cs"/>
      </a:defRPr>
    </a:lvl7pPr>
    <a:lvl8pPr marL="3200400" algn="l" defTabSz="914400" rtl="0" eaLnBrk="1" latinLnBrk="0" hangingPunct="1">
      <a:defRPr sz="2000" b="1" kern="1200">
        <a:solidFill>
          <a:schemeClr val="tx1"/>
        </a:solidFill>
        <a:latin typeface="Arial Narrow" charset="0"/>
        <a:ea typeface="SimSun" pitchFamily="2" charset="-122"/>
        <a:cs typeface="+mn-cs"/>
      </a:defRPr>
    </a:lvl8pPr>
    <a:lvl9pPr marL="3657600" algn="l" defTabSz="914400" rtl="0" eaLnBrk="1" latinLnBrk="0" hangingPunct="1">
      <a:defRPr sz="2000" b="1" kern="1200">
        <a:solidFill>
          <a:schemeClr val="tx1"/>
        </a:solidFill>
        <a:latin typeface="Arial Narrow" charset="0"/>
        <a:ea typeface="SimSun" pitchFamily="2" charset="-122"/>
        <a:cs typeface="+mn-cs"/>
      </a:defRPr>
    </a:lvl9pPr>
  </p:defaultTextStyle>
  <p:extLst>
    <p:ext uri="{521415D9-36F7-43E2-AB2F-B90AF26B5E84}">
      <p14:sectionLst xmlns:p14="http://schemas.microsoft.com/office/powerpoint/2010/main">
        <p14:section name="Sermon" id="{AE593F9C-D571-4741-82B5-EF0A9F48158A}">
          <p14:sldIdLst>
            <p14:sldId id="4143"/>
            <p14:sldId id="1145"/>
            <p14:sldId id="4144"/>
            <p14:sldId id="4147"/>
            <p14:sldId id="4157"/>
            <p14:sldId id="1142"/>
            <p14:sldId id="1205"/>
            <p14:sldId id="305"/>
            <p14:sldId id="4145"/>
            <p14:sldId id="4059"/>
            <p14:sldId id="4060"/>
            <p14:sldId id="1167"/>
            <p14:sldId id="4061"/>
            <p14:sldId id="4064"/>
            <p14:sldId id="4065"/>
            <p14:sldId id="4066"/>
            <p14:sldId id="277"/>
            <p14:sldId id="4146"/>
            <p14:sldId id="4148"/>
            <p14:sldId id="4149"/>
            <p14:sldId id="1159"/>
          </p14:sldIdLst>
        </p14:section>
        <p14:section name="Chapters" id="{0A8B0882-08BB-2D49-8B81-200CF5DF1827}">
          <p14:sldIdLst>
            <p14:sldId id="348"/>
            <p14:sldId id="317"/>
            <p14:sldId id="349"/>
            <p14:sldId id="318"/>
            <p14:sldId id="350"/>
            <p14:sldId id="351"/>
            <p14:sldId id="357"/>
            <p14:sldId id="361"/>
            <p14:sldId id="364"/>
            <p14:sldId id="366"/>
            <p14:sldId id="367"/>
            <p14:sldId id="371"/>
            <p14:sldId id="372"/>
            <p14:sldId id="374"/>
            <p14:sldId id="385"/>
            <p14:sldId id="390"/>
            <p14:sldId id="4206"/>
            <p14:sldId id="267"/>
            <p14:sldId id="274"/>
            <p14:sldId id="302"/>
            <p14:sldId id="262"/>
            <p14:sldId id="407"/>
            <p14:sldId id="1217"/>
            <p14:sldId id="409"/>
            <p14:sldId id="410"/>
            <p14:sldId id="411"/>
            <p14:sldId id="414"/>
            <p14:sldId id="415"/>
            <p14:sldId id="1146"/>
            <p14:sldId id="4215"/>
            <p14:sldId id="1156"/>
            <p14:sldId id="4158"/>
            <p14:sldId id="4159"/>
            <p14:sldId id="1209"/>
            <p14:sldId id="416"/>
            <p14:sldId id="418"/>
            <p14:sldId id="419"/>
            <p14:sldId id="428"/>
            <p14:sldId id="429"/>
            <p14:sldId id="437"/>
            <p14:sldId id="455"/>
            <p14:sldId id="456"/>
            <p14:sldId id="457"/>
            <p14:sldId id="458"/>
            <p14:sldId id="4160"/>
            <p14:sldId id="4169"/>
            <p14:sldId id="4170"/>
            <p14:sldId id="4171"/>
            <p14:sldId id="4172"/>
            <p14:sldId id="4175"/>
            <p14:sldId id="4187"/>
            <p14:sldId id="1189"/>
            <p14:sldId id="459"/>
            <p14:sldId id="4202"/>
            <p14:sldId id="1210"/>
            <p14:sldId id="1147"/>
            <p14:sldId id="460"/>
            <p14:sldId id="1213"/>
            <p14:sldId id="4222"/>
            <p14:sldId id="502"/>
            <p14:sldId id="1150"/>
            <p14:sldId id="325"/>
            <p14:sldId id="326"/>
            <p14:sldId id="503"/>
            <p14:sldId id="4155"/>
            <p14:sldId id="1219"/>
          </p14:sldIdLst>
        </p14:section>
        <p14:section name="Conclusion" id="{F2BDF078-3DC1-E144-8D45-CE7F596C6A7E}">
          <p14:sldIdLst>
            <p14:sldId id="4150"/>
            <p14:sldId id="4154"/>
            <p14:sldId id="4151"/>
            <p14:sldId id="4152"/>
            <p14:sldId id="4153"/>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C14"/>
    <a:srgbClr val="C80562"/>
    <a:srgbClr val="CB6B01"/>
    <a:srgbClr val="2C4446"/>
    <a:srgbClr val="808080"/>
    <a:srgbClr val="804525"/>
    <a:srgbClr val="D9B946"/>
    <a:srgbClr val="FFCC99"/>
    <a:srgbClr val="C0C0C0"/>
    <a:srgbClr val="F8F8F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77"/>
    <p:restoredTop sz="84494" autoAdjust="0"/>
  </p:normalViewPr>
  <p:slideViewPr>
    <p:cSldViewPr>
      <p:cViewPr>
        <p:scale>
          <a:sx n="131" d="100"/>
          <a:sy n="131" d="100"/>
        </p:scale>
        <p:origin x="4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1" d="100"/>
        <a:sy n="61" d="100"/>
      </p:scale>
      <p:origin x="0" y="111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6" Type="http://schemas.openxmlformats.org/officeDocument/2006/relationships/slideMaster" Target="slideMasters/slideMaster16.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8.xml"/><Relationship Id="rId48" Type="http://schemas.openxmlformats.org/officeDocument/2006/relationships/slide" Target="slides/slide13.xml"/><Relationship Id="rId64" Type="http://schemas.openxmlformats.org/officeDocument/2006/relationships/slide" Target="slides/slide29.xml"/><Relationship Id="rId69" Type="http://schemas.openxmlformats.org/officeDocument/2006/relationships/slide" Target="slides/slide34.xml"/><Relationship Id="rId113" Type="http://schemas.openxmlformats.org/officeDocument/2006/relationships/slide" Target="slides/slide78.xml"/><Relationship Id="rId118" Type="http://schemas.openxmlformats.org/officeDocument/2006/relationships/slide" Target="slides/slide83.xml"/><Relationship Id="rId80" Type="http://schemas.openxmlformats.org/officeDocument/2006/relationships/slide" Target="slides/slide45.xml"/><Relationship Id="rId85" Type="http://schemas.openxmlformats.org/officeDocument/2006/relationships/slide" Target="slides/slide5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08" Type="http://schemas.openxmlformats.org/officeDocument/2006/relationships/slide" Target="slides/slide73.xml"/><Relationship Id="rId124" Type="http://schemas.openxmlformats.org/officeDocument/2006/relationships/slide" Target="slides/slide89.xml"/><Relationship Id="rId129" Type="http://schemas.openxmlformats.org/officeDocument/2006/relationships/notesMaster" Target="notesMasters/notesMaster1.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viewProps" Target="viewProps.xml"/><Relationship Id="rId61" Type="http://schemas.openxmlformats.org/officeDocument/2006/relationships/slide" Target="slides/slide26.xml"/><Relationship Id="rId82" Type="http://schemas.openxmlformats.org/officeDocument/2006/relationships/slide" Target="slides/slide4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645731F-79C0-48FA-8CF1-58D151857948}" type="datetime1">
              <a:rPr lang="en-US" altLang="en-US"/>
              <a:pPr/>
              <a:t>1/26/25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441F7AC-473C-4DE5-A210-16F4EA8E0434}" type="slidenum">
              <a:rPr lang="en-US" altLang="en-US"/>
              <a:pPr/>
              <a:t>‹#›</a:t>
            </a:fld>
            <a:endParaRPr lang="en-US" altLang="en-US"/>
          </a:p>
        </p:txBody>
      </p:sp>
    </p:spTree>
    <p:extLst>
      <p:ext uri="{BB962C8B-B14F-4D97-AF65-F5344CB8AC3E}">
        <p14:creationId xmlns:p14="http://schemas.microsoft.com/office/powerpoint/2010/main" val="9959422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087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我们都非常清楚地意识到，这个世界上存在一种盲从的群体心态。似乎是“盲人领路”，执意要我们毫无思考地跟随。</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本周，弗吉尼亚州州长公开为婴儿杀害（婴儿出生后不久的杀戮）辩护</a:t>
            </a:r>
            <a:r>
              <a:rPr lang="en-US" altLang="zh-CN" dirty="0">
                <a:solidFill>
                  <a:srgbClr val="0E0E0E"/>
                </a:solidFill>
                <a:effectLst/>
                <a:latin typeface=".AppleSystemUIFont"/>
              </a:rPr>
              <a:t>——</a:t>
            </a:r>
            <a:r>
              <a:rPr lang="zh-CN" altLang="en-US" dirty="0">
                <a:solidFill>
                  <a:srgbClr val="0E0E0E"/>
                </a:solidFill>
                <a:effectLst/>
                <a:latin typeface=".AppleSystemUIFont"/>
              </a:rPr>
              <a:t>数百万人支持了他！</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随后，又曝光了他在医学院时的种族主义照片</a:t>
            </a:r>
            <a:r>
              <a:rPr lang="en-US" altLang="zh-CN" dirty="0">
                <a:solidFill>
                  <a:srgbClr val="0E0E0E"/>
                </a:solidFill>
                <a:effectLst/>
                <a:latin typeface=".AppleSystemUIFont"/>
              </a:rPr>
              <a:t>——</a:t>
            </a:r>
            <a:r>
              <a:rPr lang="zh-CN" altLang="en-US" dirty="0">
                <a:solidFill>
                  <a:srgbClr val="0E0E0E"/>
                </a:solidFill>
                <a:effectLst/>
                <a:latin typeface=".AppleSystemUIFont"/>
              </a:rPr>
              <a:t>现在，他自己政党的政客们开始要求他辞职！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自什么时候起，偏见竟然比出生后杀害婴儿更严重了？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319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在一个是非颠倒、对错不分的世界中，神呼召信徒与众不同。</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90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我们应该如何与不信的人有所不同呢？我刚刚告诉了你三种方式！</a:t>
            </a:r>
          </a:p>
          <a:p>
            <a:r>
              <a:rPr lang="zh-CN" altLang="en-US" dirty="0">
                <a:solidFill>
                  <a:srgbClr val="0E0E0E"/>
                </a:solidFill>
                <a:effectLst/>
                <a:latin typeface=".AppleSystemUIFont"/>
              </a:rPr>
              <a:t>神希望你用哪些方式摆脱随波逐流的从众心态？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93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381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345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2272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p>
          <a:p>
            <a:endParaRPr lang="en-SG" dirty="0">
              <a:effectLst/>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然而，在保罗写</a:t>
            </a:r>
            <a:r>
              <a:rPr lang="en-US" altLang="zh-CN" dirty="0">
                <a:solidFill>
                  <a:srgbClr val="0E0E0E"/>
                </a:solidFill>
                <a:effectLst/>
                <a:latin typeface=".AppleSystemUIFont"/>
              </a:rPr>
              <a:t>《</a:t>
            </a:r>
            <a:r>
              <a:rPr lang="zh-CN" altLang="en-US" dirty="0">
                <a:solidFill>
                  <a:srgbClr val="0E0E0E"/>
                </a:solidFill>
                <a:effectLst/>
                <a:latin typeface=".AppleSystemUIFont"/>
              </a:rPr>
              <a:t>哥林多前书</a:t>
            </a:r>
            <a:r>
              <a:rPr lang="en-US" altLang="zh-CN" dirty="0">
                <a:solidFill>
                  <a:srgbClr val="0E0E0E"/>
                </a:solidFill>
                <a:effectLst/>
                <a:latin typeface=".AppleSystemUIFont"/>
              </a:rPr>
              <a:t>》</a:t>
            </a:r>
            <a:r>
              <a:rPr lang="zh-CN" altLang="en-US" dirty="0">
                <a:solidFill>
                  <a:srgbClr val="0E0E0E"/>
                </a:solidFill>
                <a:effectLst/>
                <a:latin typeface=".AppleSystemUIFont"/>
              </a:rPr>
              <a:t>后不到一年，假教师就渗透了教会（参</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》11:20</a:t>
            </a:r>
            <a:r>
              <a:rPr lang="zh-CN" altLang="en-US" dirty="0">
                <a:solidFill>
                  <a:srgbClr val="0E0E0E"/>
                </a:solidFill>
                <a:effectLst/>
                <a:latin typeface=".AppleSystemUIFont"/>
              </a:rPr>
              <a:t>），并通过指控他骄傲（</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a:t>
            </a:r>
            <a:r>
              <a:rPr lang="zh-CN" altLang="en-US" dirty="0">
                <a:solidFill>
                  <a:srgbClr val="0E0E0E"/>
                </a:solidFill>
                <a:effectLst/>
                <a:latin typeface=".AppleSystemUIFont"/>
              </a:rPr>
              <a:t>）、反复无常（</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》1:16</a:t>
            </a:r>
            <a:r>
              <a:rPr lang="zh-CN" altLang="en-US" dirty="0">
                <a:solidFill>
                  <a:srgbClr val="0E0E0E"/>
                </a:solidFill>
                <a:effectLst/>
                <a:latin typeface=".AppleSystemUIFont"/>
              </a:rPr>
              <a:t>及之后）、外表和言辞无足轻重（</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》10:10</a:t>
            </a:r>
            <a:r>
              <a:rPr lang="zh-CN" altLang="en-US" dirty="0">
                <a:solidFill>
                  <a:srgbClr val="0E0E0E"/>
                </a:solidFill>
                <a:effectLst/>
                <a:latin typeface=".AppleSystemUIFont"/>
              </a:rPr>
              <a:t>）、不诚实（</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》8:16</a:t>
            </a:r>
            <a:r>
              <a:rPr lang="zh-CN" altLang="en-US" dirty="0">
                <a:solidFill>
                  <a:srgbClr val="0E0E0E"/>
                </a:solidFill>
                <a:effectLst/>
                <a:latin typeface=".AppleSystemUIFont"/>
              </a:rPr>
              <a:t>）以及不具备使徒资格（</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》11:23</a:t>
            </a:r>
            <a:r>
              <a:rPr lang="zh-CN" altLang="en-US" dirty="0">
                <a:solidFill>
                  <a:srgbClr val="0E0E0E"/>
                </a:solidFill>
                <a:effectLst/>
                <a:latin typeface=".AppleSystemUIFont"/>
              </a:rPr>
              <a:t>；</a:t>
            </a:r>
            <a:r>
              <a:rPr lang="en-US" altLang="zh-CN" dirty="0">
                <a:solidFill>
                  <a:srgbClr val="0E0E0E"/>
                </a:solidFill>
                <a:effectLst/>
                <a:latin typeface=".AppleSystemUIFont"/>
              </a:rPr>
              <a:t>12:6-7</a:t>
            </a:r>
            <a:r>
              <a:rPr lang="zh-CN" altLang="en-US" dirty="0">
                <a:solidFill>
                  <a:srgbClr val="0E0E0E"/>
                </a:solidFill>
                <a:effectLst/>
                <a:latin typeface=".AppleSystemUIFont"/>
              </a:rPr>
              <a:t>）来煽动民众反对他。保罗认为这是一种严重的威胁，因此决定亲自去教会访问。他将这次第二次的访问称为“忧愁的探望”（</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》2:1</a:t>
            </a:r>
            <a:r>
              <a:rPr lang="zh-CN" altLang="en-US" dirty="0">
                <a:solidFill>
                  <a:srgbClr val="0E0E0E"/>
                </a:solidFill>
                <a:effectLst/>
                <a:latin typeface=".AppleSystemUIFont"/>
              </a:rPr>
              <a:t>；</a:t>
            </a:r>
            <a:r>
              <a:rPr lang="en-US" altLang="zh-CN" dirty="0">
                <a:solidFill>
                  <a:srgbClr val="0E0E0E"/>
                </a:solidFill>
                <a:effectLst/>
                <a:latin typeface=".AppleSystemUIFont"/>
              </a:rPr>
              <a:t>12:14</a:t>
            </a:r>
            <a:r>
              <a:rPr lang="zh-CN" altLang="en-US" dirty="0">
                <a:solidFill>
                  <a:srgbClr val="0E0E0E"/>
                </a:solidFill>
                <a:effectLst/>
                <a:latin typeface=".AppleSystemUIFont"/>
              </a:rPr>
              <a:t>；</a:t>
            </a:r>
            <a:r>
              <a:rPr lang="en-US" altLang="zh-CN" dirty="0">
                <a:solidFill>
                  <a:srgbClr val="0E0E0E"/>
                </a:solidFill>
                <a:effectLst/>
                <a:latin typeface=".AppleSystemUIFont"/>
              </a:rPr>
              <a:t>13:1</a:t>
            </a:r>
            <a:r>
              <a:rPr lang="zh-CN" altLang="en-US" dirty="0">
                <a:solidFill>
                  <a:srgbClr val="0E0E0E"/>
                </a:solidFill>
                <a:effectLst/>
                <a:latin typeface=".AppleSystemUIFont"/>
              </a:rPr>
              <a:t>）。保罗在</a:t>
            </a:r>
            <a:r>
              <a:rPr lang="en-US" altLang="zh-CN" dirty="0">
                <a:solidFill>
                  <a:srgbClr val="0E0E0E"/>
                </a:solidFill>
                <a:effectLst/>
                <a:latin typeface=".AppleSystemUIFont"/>
              </a:rPr>
              <a:t>《</a:t>
            </a:r>
            <a:r>
              <a:rPr lang="zh-CN" altLang="en-US" dirty="0">
                <a:solidFill>
                  <a:srgbClr val="0E0E0E"/>
                </a:solidFill>
                <a:effectLst/>
                <a:latin typeface=".AppleSystemUIFont"/>
              </a:rPr>
              <a:t>哥林多前书</a:t>
            </a:r>
            <a:r>
              <a:rPr lang="en-US" altLang="zh-CN" dirty="0">
                <a:solidFill>
                  <a:srgbClr val="0E0E0E"/>
                </a:solidFill>
                <a:effectLst/>
                <a:latin typeface=".AppleSystemUIFont"/>
              </a:rPr>
              <a:t>》16:5-9</a:t>
            </a:r>
            <a:r>
              <a:rPr lang="zh-CN" altLang="en-US" dirty="0">
                <a:solidFill>
                  <a:srgbClr val="0E0E0E"/>
                </a:solidFill>
                <a:effectLst/>
                <a:latin typeface=".AppleSystemUIFont"/>
              </a:rPr>
              <a:t>中提到了他对这次访问的预期。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在第二次探访教会后，保罗写了一封痛悔的信（这是他写给哥林多教会的第三封信），敦促教会对反对派的领袖进行纪律处分（</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》2:1-11</a:t>
            </a:r>
            <a:r>
              <a:rPr lang="zh-CN" altLang="en-US" dirty="0">
                <a:solidFill>
                  <a:srgbClr val="0E0E0E"/>
                </a:solidFill>
                <a:effectLst/>
                <a:latin typeface=".AppleSystemUIFont"/>
              </a:rPr>
              <a:t>；</a:t>
            </a:r>
            <a:r>
              <a:rPr lang="en-US" altLang="zh-CN" dirty="0">
                <a:solidFill>
                  <a:srgbClr val="0E0E0E"/>
                </a:solidFill>
                <a:effectLst/>
                <a:latin typeface=".AppleSystemUIFont"/>
              </a:rPr>
              <a:t>7:8</a:t>
            </a:r>
            <a:r>
              <a:rPr lang="zh-CN" altLang="en-US" dirty="0">
                <a:solidFill>
                  <a:srgbClr val="0E0E0E"/>
                </a:solidFill>
                <a:effectLst/>
                <a:latin typeface=".AppleSystemUIFont"/>
              </a:rPr>
              <a:t>及之后）。提多带去了这封信，并随后在马其顿与保罗会面，带来了好消息：大部分哥林多人已悔改，不再反抗保罗的使徒权威（</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》7:6-7</a:t>
            </a:r>
            <a:r>
              <a:rPr lang="zh-CN" altLang="en-US" dirty="0">
                <a:solidFill>
                  <a:srgbClr val="0E0E0E"/>
                </a:solidFill>
                <a:effectLst/>
                <a:latin typeface=".AppleSystemUIFont"/>
              </a:rPr>
              <a:t>）。尽管如此，保罗仍然觉得有必要写</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a:t>
            </a:r>
            <a:r>
              <a:rPr lang="zh-CN" altLang="en-US" dirty="0">
                <a:solidFill>
                  <a:srgbClr val="0E0E0E"/>
                </a:solidFill>
                <a:effectLst/>
                <a:latin typeface=".AppleSystemUIFont"/>
              </a:rPr>
              <a:t>，以针对少数反对者为自己辩护（</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》10-13</a:t>
            </a:r>
            <a:r>
              <a:rPr lang="zh-CN" altLang="en-US" dirty="0">
                <a:solidFill>
                  <a:srgbClr val="0E0E0E"/>
                </a:solidFill>
                <a:effectLst/>
                <a:latin typeface=".AppleSystemUIFont"/>
              </a:rPr>
              <a:t>章）。于是，提多再次启程返回哥林多，带去</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a:t>
            </a:r>
            <a:r>
              <a:rPr lang="zh-CN" altLang="en-US" dirty="0">
                <a:solidFill>
                  <a:srgbClr val="0E0E0E"/>
                </a:solidFill>
                <a:effectLst/>
                <a:latin typeface=".AppleSystemUIFont"/>
              </a:rPr>
              <a:t>，并由另外两位弟兄陪同（</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》8:16-24</a:t>
            </a:r>
            <a:r>
              <a:rPr lang="zh-CN" altLang="en-US" dirty="0">
                <a:solidFill>
                  <a:srgbClr val="0E0E0E"/>
                </a:solidFill>
                <a:effectLst/>
                <a:latin typeface=".AppleSystemUIFont"/>
              </a:rPr>
              <a:t>）。之后，保罗进行了对教会的第三次访问，这是</a:t>
            </a:r>
            <a:r>
              <a:rPr lang="en-US" altLang="zh-CN" dirty="0">
                <a:solidFill>
                  <a:srgbClr val="0E0E0E"/>
                </a:solidFill>
                <a:effectLst/>
                <a:latin typeface=".AppleSystemUIFont"/>
              </a:rPr>
              <a:t>《</a:t>
            </a:r>
            <a:r>
              <a:rPr lang="zh-CN" altLang="en-US" dirty="0">
                <a:solidFill>
                  <a:srgbClr val="0E0E0E"/>
                </a:solidFill>
                <a:effectLst/>
                <a:latin typeface=".AppleSystemUIFont"/>
              </a:rPr>
              <a:t>哥林多后书</a:t>
            </a:r>
            <a:r>
              <a:rPr lang="en-US" altLang="zh-CN" dirty="0">
                <a:solidFill>
                  <a:srgbClr val="0E0E0E"/>
                </a:solidFill>
                <a:effectLst/>
                <a:latin typeface=".AppleSystemUIFont"/>
              </a:rPr>
              <a:t>》13:1</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》19:21</a:t>
            </a:r>
            <a:r>
              <a:rPr lang="zh-CN" altLang="en-US" dirty="0">
                <a:solidFill>
                  <a:srgbClr val="0E0E0E"/>
                </a:solidFill>
                <a:effectLst/>
                <a:latin typeface=".AppleSystemUIFont"/>
              </a:rPr>
              <a:t>中提到并在</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》20:2-3</a:t>
            </a:r>
            <a:r>
              <a:rPr lang="zh-CN" altLang="en-US" dirty="0">
                <a:solidFill>
                  <a:srgbClr val="0E0E0E"/>
                </a:solidFill>
                <a:effectLst/>
                <a:latin typeface=".AppleSystemUIFont"/>
              </a:rPr>
              <a:t>中记录的探访。</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4184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我们可以通过哪些方式向神的带领敞开心扉？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11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87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8511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years before this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p>
          <a:p>
            <a:endPar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zh-CN" altLang="en-US" dirty="0">
                <a:solidFill>
                  <a:srgbClr val="0E0E0E"/>
                </a:solidFill>
                <a:effectLst/>
                <a:latin typeface=".AppleSystemUIFont"/>
              </a:rPr>
              <a:t>我们对待他人最残酷的反应之一就是冷漠。我曾经认识一个人，他对我完全无视。他表现得好像我不存在。当我说话时，他假装没听见。当我在走廊里朝他走去时，他不会向我打招呼。当我们在同一个房间里时，他用余光盯着我，确保自己坐在房间的另一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几年前，我和他以及他的妻子坐下来谈过这件事，试图弄清楚我是否对这情况有所贡献。他列举了许多关于我“监视”他的无端想象，他说自己只是在保护隐私。令人惊讶的是，我正是那个冒着风险帮助他找到人生使命的人。</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10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29</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30</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33</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35</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37</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1BA66D-E8BC-5642-B1A4-610CCA8B30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40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CD470A-CD55-2749-8912-7F85A8EDD7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935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lnSpcReduction="10000"/>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 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也许你能与我的经历产生共鸣：你对他人敞开心扉，但他们却对你关闭心门。我们对待他人最残酷的反应之一就是冷漠</a:t>
            </a:r>
            <a:r>
              <a:rPr lang="en-US" altLang="zh-CN" dirty="0">
                <a:solidFill>
                  <a:srgbClr val="0E0E0E"/>
                </a:solidFill>
                <a:effectLst/>
                <a:latin typeface=".AppleSystemUIFont"/>
              </a:rPr>
              <a:t>——</a:t>
            </a:r>
            <a:r>
              <a:rPr lang="zh-CN" altLang="en-US" dirty="0">
                <a:solidFill>
                  <a:srgbClr val="0E0E0E"/>
                </a:solidFill>
                <a:effectLst/>
                <a:latin typeface=".AppleSystemUIFont"/>
              </a:rPr>
              <a:t>或者干脆无视他人，而你可能亲身感受过这种情况。</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你的家庭背景或许并不理想。你的父亲</a:t>
            </a:r>
            <a:r>
              <a:rPr lang="en-US" altLang="zh-CN" dirty="0">
                <a:solidFill>
                  <a:srgbClr val="0E0E0E"/>
                </a:solidFill>
                <a:effectLst/>
                <a:latin typeface=".AppleSystemUIFont"/>
              </a:rPr>
              <a:t>——</a:t>
            </a:r>
            <a:r>
              <a:rPr lang="zh-CN" altLang="en-US" dirty="0">
                <a:solidFill>
                  <a:srgbClr val="0E0E0E"/>
                </a:solidFill>
                <a:effectLst/>
                <a:latin typeface=".AppleSystemUIFont"/>
              </a:rPr>
              <a:t>或者母亲</a:t>
            </a:r>
            <a:r>
              <a:rPr lang="en-US" altLang="zh-CN" dirty="0">
                <a:solidFill>
                  <a:srgbClr val="0E0E0E"/>
                </a:solidFill>
                <a:effectLst/>
                <a:latin typeface=".AppleSystemUIFont"/>
              </a:rPr>
              <a:t>——</a:t>
            </a:r>
            <a:r>
              <a:rPr lang="zh-CN" altLang="en-US" dirty="0">
                <a:solidFill>
                  <a:srgbClr val="0E0E0E"/>
                </a:solidFill>
                <a:effectLst/>
                <a:latin typeface=".AppleSystemUIFont"/>
              </a:rPr>
              <a:t>在你成长过程中可能忽视了你。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我发现，在新加坡，许多人在工作中都感受到来自他人的冷漠。一项几年前的全球调查问道：“你的工作是否让你充满活力？”美国的得分最高，有</a:t>
            </a:r>
            <a:r>
              <a:rPr lang="en-US" altLang="zh-CN" dirty="0">
                <a:solidFill>
                  <a:srgbClr val="0E0E0E"/>
                </a:solidFill>
                <a:effectLst/>
                <a:latin typeface=".AppleSystemUIFont"/>
              </a:rPr>
              <a:t>40%</a:t>
            </a:r>
            <a:r>
              <a:rPr lang="zh-CN" altLang="en-US" dirty="0">
                <a:solidFill>
                  <a:srgbClr val="0E0E0E"/>
                </a:solidFill>
                <a:effectLst/>
                <a:latin typeface=".AppleSystemUIFont"/>
              </a:rPr>
              <a:t>的受访者表示肯定。而全球最低的国家是新加坡</a:t>
            </a:r>
            <a:r>
              <a:rPr lang="en-US" altLang="zh-CN" dirty="0">
                <a:solidFill>
                  <a:srgbClr val="0E0E0E"/>
                </a:solidFill>
                <a:effectLst/>
                <a:latin typeface=".AppleSystemUIFont"/>
              </a:rPr>
              <a:t>——</a:t>
            </a:r>
            <a:r>
              <a:rPr lang="zh-CN" altLang="en-US" dirty="0">
                <a:solidFill>
                  <a:srgbClr val="0E0E0E"/>
                </a:solidFill>
                <a:effectLst/>
                <a:latin typeface=".AppleSystemUIFont"/>
              </a:rPr>
              <a:t>仅有</a:t>
            </a:r>
            <a:r>
              <a:rPr lang="en-US" altLang="zh-CN" dirty="0">
                <a:solidFill>
                  <a:srgbClr val="0E0E0E"/>
                </a:solidFill>
                <a:effectLst/>
                <a:latin typeface=".AppleSystemUIFont"/>
              </a:rPr>
              <a:t>2%</a:t>
            </a:r>
            <a:r>
              <a:rPr lang="zh-CN" altLang="en-US" dirty="0">
                <a:solidFill>
                  <a:srgbClr val="0E0E0E"/>
                </a:solidFill>
                <a:effectLst/>
                <a:latin typeface=".AppleSystemUIFont"/>
              </a:rPr>
              <a:t>的人表示他们的工作让他们感到有活力。当有人仅仅把你当作一台工作机器，而不是一个人时，那种感觉是非常令人沮丧的。</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232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extLst>
      <p:ext uri="{BB962C8B-B14F-4D97-AF65-F5344CB8AC3E}">
        <p14:creationId xmlns:p14="http://schemas.microsoft.com/office/powerpoint/2010/main" val="1665370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2244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48</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1391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5547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r>
              <a:rPr lang="zh-CN" altLang="en-US" b="0" i="0" dirty="0">
                <a:solidFill>
                  <a:srgbClr val="404040"/>
                </a:solidFill>
                <a:effectLst/>
                <a:latin typeface="Inter"/>
              </a:rPr>
              <a:t>尽量往好处想他们。（哥林多人对保罗抱有最坏的看法。）</a:t>
            </a:r>
            <a:br>
              <a:rPr lang="zh-CN" altLang="en-US" dirty="0"/>
            </a:br>
            <a:r>
              <a:rPr lang="zh-CN" altLang="en-US" b="0" i="0" dirty="0">
                <a:solidFill>
                  <a:srgbClr val="404040"/>
                </a:solidFill>
                <a:effectLst/>
                <a:latin typeface="Inter"/>
              </a:rPr>
              <a:t>给予他们新约的自由</a:t>
            </a:r>
            <a:r>
              <a:rPr lang="en-US" altLang="zh-CN" b="0" i="0" dirty="0">
                <a:solidFill>
                  <a:srgbClr val="404040"/>
                </a:solidFill>
                <a:effectLst/>
                <a:latin typeface="Inter"/>
              </a:rPr>
              <a:t>——</a:t>
            </a:r>
            <a:r>
              <a:rPr lang="zh-CN" altLang="en-US" b="0" i="0" dirty="0">
                <a:solidFill>
                  <a:srgbClr val="404040"/>
                </a:solidFill>
                <a:effectLst/>
                <a:latin typeface="Inter"/>
              </a:rPr>
              <a:t>而不是旧约的律法主义。</a:t>
            </a:r>
            <a:br>
              <a:rPr lang="zh-CN" altLang="en-US" dirty="0"/>
            </a:br>
            <a:r>
              <a:rPr lang="zh-CN" altLang="en-US" b="0" i="0" dirty="0">
                <a:solidFill>
                  <a:srgbClr val="404040"/>
                </a:solidFill>
                <a:effectLst/>
                <a:latin typeface="Inter"/>
              </a:rPr>
              <a:t>我们如何鼓励我们的领袖？</a:t>
            </a:r>
            <a:br>
              <a:rPr lang="zh-CN" altLang="en-US" dirty="0"/>
            </a:br>
            <a:r>
              <a:rPr lang="zh-CN" altLang="en-US" b="0" i="0" dirty="0">
                <a:solidFill>
                  <a:srgbClr val="404040"/>
                </a:solidFill>
                <a:effectLst/>
                <a:latin typeface="Inter"/>
              </a:rPr>
              <a:t>询问他们！</a:t>
            </a:r>
            <a:br>
              <a:rPr lang="zh-CN" altLang="en-US" dirty="0"/>
            </a:br>
            <a:r>
              <a:rPr lang="zh-CN" altLang="en-US" b="0" i="0" dirty="0">
                <a:solidFill>
                  <a:srgbClr val="404040"/>
                </a:solidFill>
                <a:effectLst/>
                <a:latin typeface="Inter"/>
              </a:rPr>
              <a:t>给他们一些喘息的空间。</a:t>
            </a:r>
            <a:br>
              <a:rPr lang="zh-CN" altLang="en-US" dirty="0"/>
            </a:br>
            <a:r>
              <a:rPr lang="zh-CN" altLang="en-US" b="0" i="0" dirty="0">
                <a:solidFill>
                  <a:srgbClr val="404040"/>
                </a:solidFill>
                <a:effectLst/>
                <a:latin typeface="Inter"/>
              </a:rPr>
              <a:t>告诉他们他们如何服事你。</a:t>
            </a:r>
            <a:endParaRPr lang="en-US" dirty="0">
              <a:cs typeface="ＭＳ Ｐゴシック" charset="0"/>
            </a:endParaRPr>
          </a:p>
        </p:txBody>
      </p:sp>
    </p:spTree>
    <p:extLst>
      <p:ext uri="{BB962C8B-B14F-4D97-AF65-F5344CB8AC3E}">
        <p14:creationId xmlns:p14="http://schemas.microsoft.com/office/powerpoint/2010/main" val="4006081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r>
              <a:rPr lang="zh-CN" altLang="en-US" dirty="0">
                <a:latin typeface="Arial" panose="020B0604020202020204" pitchFamily="34" charset="0"/>
                <a:cs typeface="Arial" panose="020B0604020202020204" pitchFamily="34" charset="0"/>
              </a:rPr>
              <a:t>我们可以通过哪些方式向神的主动作为敞开心扉？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871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r>
              <a:rPr lang="zh-CN" altLang="en-US" dirty="0">
                <a:solidFill>
                  <a:srgbClr val="0E0E0E"/>
                </a:solidFill>
                <a:effectLst/>
                <a:latin typeface=".AppleSystemUIFont"/>
              </a:rPr>
              <a:t>多么奇妙的一件事，看到神对你并非冷漠！绝对不是！我们大多数人都清楚地知道神为我们所做的一切。那么，我们是否用冷漠来回应他呢？</a:t>
            </a:r>
          </a:p>
          <a:p>
            <a:r>
              <a:rPr lang="zh-CN" altLang="en-US" dirty="0">
                <a:solidFill>
                  <a:srgbClr val="0E0E0E"/>
                </a:solidFill>
                <a:effectLst/>
                <a:latin typeface=".AppleSystemUIFont"/>
              </a:rPr>
              <a:t>神赐给了我们关心我们的人</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我们是否感激他们？</a:t>
            </a:r>
          </a:p>
          <a:p>
            <a:r>
              <a:rPr lang="zh-CN" altLang="en-US" dirty="0">
                <a:solidFill>
                  <a:srgbClr val="0E0E0E"/>
                </a:solidFill>
                <a:effectLst/>
                <a:latin typeface=".AppleSystemUIFont"/>
              </a:rPr>
              <a:t>神赐给了我们超出所需的资源</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我们是否与他人分享？</a:t>
            </a:r>
          </a:p>
          <a:p>
            <a:r>
              <a:rPr lang="zh-CN" altLang="en-US" dirty="0">
                <a:solidFill>
                  <a:srgbClr val="0E0E0E"/>
                </a:solidFill>
                <a:effectLst/>
                <a:latin typeface=".AppleSystemUIFont"/>
              </a:rPr>
              <a:t>神救我们脱离了罪的痛苦</a:t>
            </a:r>
            <a:r>
              <a:rPr lang="en-US" altLang="zh-CN" dirty="0">
                <a:solidFill>
                  <a:srgbClr val="0E0E0E"/>
                </a:solidFill>
                <a:effectLst/>
                <a:latin typeface=".AppleSystemUIFont"/>
              </a:rPr>
              <a:t>——</a:t>
            </a:r>
            <a:r>
              <a:rPr lang="zh-CN" altLang="en-US" dirty="0">
                <a:solidFill>
                  <a:srgbClr val="0E0E0E"/>
                </a:solidFill>
                <a:effectLst/>
                <a:latin typeface=".AppleSystemUIFont"/>
              </a:rPr>
              <a:t>我们是否感谢他让我们摆脱了那种奴役？</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79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endPar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zh-CN" altLang="en-US" b="0" i="0" dirty="0">
                <a:solidFill>
                  <a:srgbClr val="404040"/>
                </a:solidFill>
                <a:effectLst/>
                <a:latin typeface="Inter"/>
              </a:rPr>
              <a:t>对那些照顾你的人心怀感激，</a:t>
            </a:r>
            <a:br>
              <a:rPr lang="zh-CN" altLang="en-US" dirty="0"/>
            </a:br>
            <a:r>
              <a:rPr lang="zh-CN" altLang="en-US" b="0" i="0" dirty="0">
                <a:solidFill>
                  <a:srgbClr val="404040"/>
                </a:solidFill>
                <a:effectLst/>
                <a:latin typeface="Inter"/>
              </a:rPr>
              <a:t>对那些太弱而无法帮助你的人心怀同情，</a:t>
            </a:r>
            <a:br>
              <a:rPr lang="zh-CN" altLang="en-US" dirty="0"/>
            </a:br>
            <a:r>
              <a:rPr lang="zh-CN" altLang="en-US" b="0" i="0" dirty="0">
                <a:solidFill>
                  <a:srgbClr val="404040"/>
                </a:solidFill>
                <a:effectLst/>
                <a:latin typeface="Inter"/>
              </a:rPr>
              <a:t>对那位最关心你的人心怀敬爱！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712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02788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ormAutofit fontScale="77500" lnSpcReduction="20000"/>
          </a:bodyPr>
          <a:lstStyle/>
          <a:p>
            <a:pPr lvl="3"/>
            <a:r>
              <a:rPr lang="en-US" b="1" dirty="0">
                <a:latin typeface="Times New Roman" charset="0"/>
                <a:ea typeface="ＭＳ Ｐゴシック" charset="0"/>
              </a:rPr>
              <a:t>A man married for 20 years once decided to divorce his wife.  In preparing for the financial settlement, he began to rummage through his old checks.  </a:t>
            </a:r>
          </a:p>
          <a:p>
            <a:pPr lvl="3"/>
            <a:r>
              <a:rPr lang="en-US" b="1" dirty="0">
                <a:latin typeface="Times New Roman" charset="0"/>
                <a:ea typeface="ＭＳ Ｐゴシック" charset="0"/>
              </a:rPr>
              <a:t>One cancelled check after another stirred up memories of a long-forgotten past: the check to the hotel where he and his wife had spent their honeymoon, the check for their first car, the check for the hospital bill for their daughter</a:t>
            </a:r>
            <a:r>
              <a:rPr lang="fr-FR" b="1" dirty="0">
                <a:latin typeface="Times New Roman" charset="0"/>
                <a:ea typeface="ＭＳ Ｐゴシック" charset="0"/>
              </a:rPr>
              <a:t>'</a:t>
            </a:r>
            <a:r>
              <a:rPr lang="en-US" b="1" dirty="0">
                <a:latin typeface="Times New Roman" charset="0"/>
                <a:ea typeface="ＭＳ Ｐゴシック" charset="0"/>
              </a:rPr>
              <a:t>s birth, the check for the $2000 down payment on their first home.</a:t>
            </a:r>
          </a:p>
          <a:p>
            <a:pPr lvl="3"/>
            <a:r>
              <a:rPr lang="en-US" b="1" dirty="0">
                <a:latin typeface="Times New Roman" charset="0"/>
                <a:ea typeface="ＭＳ Ｐゴシック" charset="0"/>
              </a:rPr>
              <a:t>Finally, he could stand it no longer.  He pushed the checks aside, reached for the phone, and rang up his wife.  Telling her that they had invested too much in each other to throw it all away, he asked her for a new start.</a:t>
            </a:r>
          </a:p>
          <a:p>
            <a:pPr lvl="3"/>
            <a:r>
              <a:rPr lang="en-US" b="1" dirty="0">
                <a:latin typeface="Times New Roman" charset="0"/>
                <a:ea typeface="ＭＳ Ｐゴシック" charset="0"/>
              </a:rPr>
              <a:t>Your checkbook and mine also tells the story of our lives—our values and our lifestyles.  And more than anything else, our checkbook reveals our true walk with God because it announces what our treasures are (Chuck Swindoll, </a:t>
            </a:r>
            <a:r>
              <a:rPr lang="en-US" b="1" i="1" dirty="0">
                <a:latin typeface="Times New Roman" charset="0"/>
                <a:ea typeface="ＭＳ Ｐゴシック" charset="0"/>
              </a:rPr>
              <a:t>A Minister Everyone Would Respect</a:t>
            </a:r>
            <a:r>
              <a:rPr lang="en-US" b="1" dirty="0">
                <a:latin typeface="Times New Roman" charset="0"/>
                <a:ea typeface="ＭＳ Ｐゴシック" charset="0"/>
              </a:rPr>
              <a:t>, 1).</a:t>
            </a:r>
          </a:p>
          <a:p>
            <a:pPr lvl="3"/>
            <a:endParaRPr lang="en-US" b="1" dirty="0">
              <a:latin typeface="Times New Roman" charset="0"/>
              <a:ea typeface="ＭＳ Ｐゴシック" charset="0"/>
            </a:endParaRPr>
          </a:p>
          <a:p>
            <a:r>
              <a:rPr lang="zh-CN" altLang="en-US" dirty="0">
                <a:solidFill>
                  <a:srgbClr val="0E0E0E"/>
                </a:solidFill>
                <a:effectLst/>
                <a:latin typeface=".AppleSystemUIFont"/>
              </a:rPr>
              <a:t>一位结婚</a:t>
            </a:r>
            <a:r>
              <a:rPr lang="en-US" altLang="zh-CN" dirty="0">
                <a:solidFill>
                  <a:srgbClr val="0E0E0E"/>
                </a:solidFill>
                <a:effectLst/>
                <a:latin typeface=".AppleSystemUIFont"/>
              </a:rPr>
              <a:t>20</a:t>
            </a:r>
            <a:r>
              <a:rPr lang="zh-CN" altLang="en-US" dirty="0">
                <a:solidFill>
                  <a:srgbClr val="0E0E0E"/>
                </a:solidFill>
                <a:effectLst/>
                <a:latin typeface=".AppleSystemUIFont"/>
              </a:rPr>
              <a:t>年的男人曾决定与妻子离婚。在准备财产分割时，他开始翻阅自己旧的支票记录。</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一张又一张已注销的支票唤起了他尘封已久的记忆：支付他们蜜月酒店费用的那张支票，购买第一辆车的那张支票，为女儿出生支付医院账单的那张支票，以及支付</a:t>
            </a:r>
            <a:r>
              <a:rPr lang="en-US" altLang="zh-CN" dirty="0">
                <a:solidFill>
                  <a:srgbClr val="0E0E0E"/>
                </a:solidFill>
                <a:effectLst/>
                <a:latin typeface=".AppleSystemUIFont"/>
              </a:rPr>
              <a:t>2000</a:t>
            </a:r>
            <a:r>
              <a:rPr lang="zh-CN" altLang="en-US" dirty="0">
                <a:solidFill>
                  <a:srgbClr val="0E0E0E"/>
                </a:solidFill>
                <a:effectLst/>
                <a:latin typeface=".AppleSystemUIFont"/>
              </a:rPr>
              <a:t>美元作为第一套房子首付的那张支票。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最后，他再也忍不住了。他把支票推到一边，拿起电话拨通了妻子的号码。他告诉她，他们在彼此身上已经付出了太多，不能就这样放弃一切。他请求她给他们一个重新开始的机会。</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你的支票簿和我的一样，也讲述了我们生活的故事</a:t>
            </a:r>
            <a:r>
              <a:rPr lang="en-US" altLang="zh-CN" dirty="0">
                <a:solidFill>
                  <a:srgbClr val="0E0E0E"/>
                </a:solidFill>
                <a:effectLst/>
                <a:latin typeface=".AppleSystemUIFont"/>
              </a:rPr>
              <a:t>——</a:t>
            </a:r>
            <a:r>
              <a:rPr lang="zh-CN" altLang="en-US" dirty="0">
                <a:solidFill>
                  <a:srgbClr val="0E0E0E"/>
                </a:solidFill>
                <a:effectLst/>
                <a:latin typeface=".AppleSystemUIFont"/>
              </a:rPr>
              <a:t>我们的价值观和生活方式。最重要的是，我们的支票簿揭示了我们与神真实的同行关系，因为它显示了我们的“财宝”究竟在哪里。（引用自查克</a:t>
            </a:r>
            <a:r>
              <a:rPr lang="en-US" altLang="zh-CN" dirty="0">
                <a:solidFill>
                  <a:srgbClr val="0E0E0E"/>
                </a:solidFill>
                <a:effectLst/>
                <a:latin typeface=".AppleSystemUIFont"/>
              </a:rPr>
              <a:t>·</a:t>
            </a:r>
            <a:r>
              <a:rPr lang="zh-CN" altLang="en-US" dirty="0">
                <a:solidFill>
                  <a:srgbClr val="0E0E0E"/>
                </a:solidFill>
                <a:effectLst/>
                <a:latin typeface=".AppleSystemUIFont"/>
              </a:rPr>
              <a:t>斯温道尔</a:t>
            </a:r>
            <a:r>
              <a:rPr lang="en-US" altLang="zh-CN" dirty="0">
                <a:solidFill>
                  <a:srgbClr val="0E0E0E"/>
                </a:solidFill>
                <a:effectLst/>
                <a:latin typeface=".AppleSystemUIFont"/>
              </a:rPr>
              <a:t>《</a:t>
            </a:r>
            <a:r>
              <a:rPr lang="zh-CN" altLang="en-US" dirty="0">
                <a:solidFill>
                  <a:srgbClr val="0E0E0E"/>
                </a:solidFill>
                <a:effectLst/>
                <a:latin typeface=".AppleSystemUIFont"/>
              </a:rPr>
              <a:t>一个人人敬重的牧师</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1</a:t>
            </a:r>
            <a:r>
              <a:rPr lang="zh-CN" altLang="en-US" dirty="0">
                <a:solidFill>
                  <a:srgbClr val="0E0E0E"/>
                </a:solidFill>
                <a:effectLst/>
                <a:latin typeface=".AppleSystemUIFont"/>
              </a:rPr>
              <a:t>页）</a:t>
            </a:r>
          </a:p>
          <a:p>
            <a:pPr lvl="3"/>
            <a:endParaRPr lang="en-US" b="1" dirty="0">
              <a:latin typeface="Times New Roman" charset="0"/>
              <a:ea typeface="ＭＳ Ｐゴシック" charset="0"/>
            </a:endParaRPr>
          </a:p>
        </p:txBody>
      </p:sp>
      <p:sp>
        <p:nvSpPr>
          <p:cNvPr id="262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solidFill>
                  <a:prstClr val="black"/>
                </a:solidFill>
              </a:rPr>
              <a:pPr eaLnBrk="1" hangingPunct="1"/>
              <a:t>57</a:t>
            </a:fld>
            <a:endParaRPr 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89714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549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394969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37737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5945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921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690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我们可以通过哪些方式向神的带领敞开心扉？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544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3505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Juan Carlos Ortiz pictures this as signing a contract. Do you trust the Lord? Imagine God placing before you a piece of paper. He says, “Please sign at the bottom.” You say, “OK, Lord, what is this?” “It is my plan for your life,” God responds. “Wow, how fantastic!” you reply and then look at the paper. “But, Lord,” you observe, “This paper is completely blank. There isn’t a word on it!” “Yes,” he says, “But don’t you trust me?”</a:t>
            </a:r>
          </a:p>
          <a:p>
            <a:r>
              <a:rPr lang="en-SG" dirty="0">
                <a:latin typeface="Arial" panose="020B0604020202020204" pitchFamily="34" charset="0"/>
                <a:cs typeface="Arial" panose="020B0604020202020204" pitchFamily="34" charset="0"/>
              </a:rPr>
              <a:t>Would you sign such a contract?</a:t>
            </a:r>
          </a:p>
          <a:p>
            <a:endParaRPr lang="en-SG" dirty="0">
              <a:latin typeface="Arial" panose="020B0604020202020204" pitchFamily="34" charset="0"/>
              <a:cs typeface="Arial" panose="020B0604020202020204" pitchFamily="34" charset="0"/>
            </a:endParaRPr>
          </a:p>
          <a:p>
            <a:pPr algn="l"/>
            <a:r>
              <a:rPr lang="zh-CN" altLang="en-US" b="0" i="0" dirty="0">
                <a:solidFill>
                  <a:srgbClr val="404040"/>
                </a:solidFill>
                <a:effectLst/>
                <a:latin typeface="Inter"/>
              </a:rPr>
              <a:t>胡安</a:t>
            </a:r>
            <a:r>
              <a:rPr lang="en-US" altLang="zh-CN" b="0" i="0" dirty="0">
                <a:solidFill>
                  <a:srgbClr val="404040"/>
                </a:solidFill>
                <a:effectLst/>
                <a:latin typeface="Inter"/>
              </a:rPr>
              <a:t>·</a:t>
            </a:r>
            <a:r>
              <a:rPr lang="zh-CN" altLang="en-US" b="0" i="0" dirty="0">
                <a:solidFill>
                  <a:srgbClr val="404040"/>
                </a:solidFill>
                <a:effectLst/>
                <a:latin typeface="Inter"/>
              </a:rPr>
              <a:t>卡洛斯</a:t>
            </a:r>
            <a:r>
              <a:rPr lang="en-US" altLang="zh-CN" b="0" i="0" dirty="0">
                <a:solidFill>
                  <a:srgbClr val="404040"/>
                </a:solidFill>
                <a:effectLst/>
                <a:latin typeface="Inter"/>
              </a:rPr>
              <a:t>·</a:t>
            </a:r>
            <a:r>
              <a:rPr lang="zh-CN" altLang="en-US" b="0" i="0" dirty="0">
                <a:solidFill>
                  <a:srgbClr val="404040"/>
                </a:solidFill>
                <a:effectLst/>
                <a:latin typeface="Inter"/>
              </a:rPr>
              <a:t>奥尔蒂斯将这种情况比喻为签署合同。你信任主吗？想象上帝在你面前放了一张纸。他说：“请在底部签名。”你问：“好的，主啊，这是什么？”上帝回答：“这是我为你生命制定的计划。”“哇，太棒了！”你回答，然后看着那张纸。“但是，主啊，”你注意到，“这张纸完全是空白的。上面一个字也没有！”“是的，”他说，“但你不信任我吗？”</a:t>
            </a:r>
          </a:p>
          <a:p>
            <a:pPr algn="l"/>
            <a:r>
              <a:rPr lang="zh-CN" altLang="en-US" b="0" i="0" dirty="0">
                <a:solidFill>
                  <a:srgbClr val="404040"/>
                </a:solidFill>
                <a:effectLst/>
                <a:latin typeface="Inter"/>
              </a:rPr>
              <a:t>你会签署这样的合同吗？</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587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我们可以通过哪些方式向神对我们的主动关怀敞开心扉？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532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6747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p>
          <a:p>
            <a:r>
              <a:rPr lang="zh-CN" altLang="en-US" dirty="0">
                <a:solidFill>
                  <a:srgbClr val="0E0E0E"/>
                </a:solidFill>
                <a:effectLst/>
                <a:latin typeface=".AppleSystemUIFont"/>
              </a:rPr>
              <a:t>对那些照顾你的人怀有感恩之心，</a:t>
            </a:r>
          </a:p>
          <a:p>
            <a:r>
              <a:rPr lang="zh-CN" altLang="en-US" dirty="0">
                <a:solidFill>
                  <a:srgbClr val="0E0E0E"/>
                </a:solidFill>
                <a:effectLst/>
                <a:latin typeface=".AppleSystemUIFont"/>
              </a:rPr>
              <a:t>对那些无力帮助你的人怀有怜悯之心，</a:t>
            </a:r>
          </a:p>
          <a:p>
            <a:r>
              <a:rPr lang="zh-CN" altLang="en-US" dirty="0">
                <a:solidFill>
                  <a:srgbClr val="0E0E0E"/>
                </a:solidFill>
                <a:effectLst/>
                <a:latin typeface=".AppleSystemUIFont"/>
              </a:rPr>
              <a:t>更要对那位最关心你的神怀有敬爱之心！</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955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267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p>
          <a:p>
            <a:r>
              <a:rPr lang="zh-CN" altLang="en-US" dirty="0">
                <a:solidFill>
                  <a:srgbClr val="0E0E0E"/>
                </a:solidFill>
                <a:effectLst/>
                <a:latin typeface=".AppleSystemUIFont"/>
              </a:rPr>
              <a:t>保罗向一个对他感到矛盾和冷漠的教会伸出了援手</a:t>
            </a:r>
            <a:r>
              <a:rPr lang="en-US" altLang="zh-CN" dirty="0">
                <a:solidFill>
                  <a:srgbClr val="0E0E0E"/>
                </a:solidFill>
                <a:effectLst/>
                <a:latin typeface=".AppleSystemUIFont"/>
              </a:rPr>
              <a:t>——</a:t>
            </a:r>
            <a:r>
              <a:rPr lang="zh-CN" altLang="en-US" dirty="0">
                <a:solidFill>
                  <a:srgbClr val="0E0E0E"/>
                </a:solidFill>
                <a:effectLst/>
                <a:latin typeface=".AppleSystemUIFont"/>
              </a:rPr>
              <a:t>尽管是他建立了这间教会！</a:t>
            </a:r>
          </a:p>
          <a:p>
            <a:r>
              <a:rPr lang="zh-CN" altLang="en-US" dirty="0">
                <a:solidFill>
                  <a:srgbClr val="0E0E0E"/>
                </a:solidFill>
                <a:effectLst/>
                <a:latin typeface=".AppleSystemUIFont"/>
              </a:rPr>
              <a:t>试想一下，你全身心地投入帮助某个人</a:t>
            </a:r>
            <a:r>
              <a:rPr lang="en-US" altLang="zh-CN" dirty="0">
                <a:solidFill>
                  <a:srgbClr val="0E0E0E"/>
                </a:solidFill>
                <a:effectLst/>
                <a:latin typeface=".AppleSystemUIFont"/>
              </a:rPr>
              <a:t>——</a:t>
            </a:r>
            <a:r>
              <a:rPr lang="zh-CN" altLang="en-US" dirty="0">
                <a:solidFill>
                  <a:srgbClr val="0E0E0E"/>
                </a:solidFill>
                <a:effectLst/>
                <a:latin typeface=".AppleSystemUIFont"/>
              </a:rPr>
              <a:t>你帮他找工作，教他成功所需的生活技能，甚至像抚养自己的儿女一样照顾他。然而，尽管你付出了这一切，这个人却转而反对你！你会有什么感受？这肯定会让人深感痛苦。</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50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3E7587-1391-964A-8A6E-CEB26355767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783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C1D02-48D6-41B5-AF4E-33A3CF441873}" type="slidenum">
              <a:rPr kumimoji="0" lang="zh-CN" altLang="en-US" sz="1200" b="1" i="0" u="none" strike="noStrike" kern="1200" cap="none" spc="0" normalizeH="0" baseline="0" noProof="0">
                <a:ln>
                  <a:noFill/>
                </a:ln>
                <a:solidFill>
                  <a:prstClr val="black"/>
                </a:solidFill>
                <a:effectLst/>
                <a:uLnTx/>
                <a:uFillTx/>
                <a:latin typeface="Arial Narrow"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1" i="0" u="none" strike="noStrike" kern="1200" cap="none" spc="0" normalizeH="0" baseline="0" noProof="0">
              <a:ln>
                <a:noFill/>
              </a:ln>
              <a:solidFill>
                <a:prstClr val="black"/>
              </a:solidFill>
              <a:effectLst/>
              <a:uLnTx/>
              <a:uFillTx/>
              <a:latin typeface="Arial Narrow" charset="0"/>
              <a:ea typeface="ＭＳ Ｐゴシック" charset="-128"/>
              <a:cs typeface="+mn-cs"/>
            </a:endParaRPr>
          </a:p>
        </p:txBody>
      </p:sp>
    </p:spTree>
    <p:extLst>
      <p:ext uri="{BB962C8B-B14F-4D97-AF65-F5344CB8AC3E}">
        <p14:creationId xmlns:p14="http://schemas.microsoft.com/office/powerpoint/2010/main" val="271359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44245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a:effectLst/>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2BCE04AF-7A8B-4562-B56C-09FD9AE0B3D0}" type="slidenum">
              <a:rPr lang="en-US" altLang="en-US"/>
              <a:pPr/>
              <a:t>‹#›</a:t>
            </a:fld>
            <a:endParaRPr lang="en-US" altLang="en-US"/>
          </a:p>
        </p:txBody>
      </p:sp>
    </p:spTree>
    <p:extLst>
      <p:ext uri="{BB962C8B-B14F-4D97-AF65-F5344CB8AC3E}">
        <p14:creationId xmlns:p14="http://schemas.microsoft.com/office/powerpoint/2010/main" val="356219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6D5D0499-3D16-4F8A-B143-1B79C6C4B2AA}" type="slidenum">
              <a:rPr lang="en-US" altLang="en-US"/>
              <a:pPr/>
              <a:t>‹#›</a:t>
            </a:fld>
            <a:endParaRPr lang="en-US" altLang="en-US"/>
          </a:p>
        </p:txBody>
      </p:sp>
    </p:spTree>
    <p:extLst>
      <p:ext uri="{BB962C8B-B14F-4D97-AF65-F5344CB8AC3E}">
        <p14:creationId xmlns:p14="http://schemas.microsoft.com/office/powerpoint/2010/main" val="24588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2179208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2041907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2110686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18567722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34378191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23130973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584642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3484724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8358455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90302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51B18C27-BA48-4867-B3EB-C79BEC1FB4A5}" type="slidenum">
              <a:rPr lang="en-US" altLang="en-US"/>
              <a:pPr/>
              <a:t>‹#›</a:t>
            </a:fld>
            <a:endParaRPr lang="en-US" altLang="en-US"/>
          </a:p>
        </p:txBody>
      </p:sp>
    </p:spTree>
    <p:extLst>
      <p:ext uri="{BB962C8B-B14F-4D97-AF65-F5344CB8AC3E}">
        <p14:creationId xmlns:p14="http://schemas.microsoft.com/office/powerpoint/2010/main" val="4270717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601337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843535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25770839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2843197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9209944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3455723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3852203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980388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170154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169138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C8C7411-2B45-409B-ABF4-8A73530131EB}" type="slidenum">
              <a:rPr lang="en-US" altLang="en-US"/>
              <a:pPr/>
              <a:t>‹#›</a:t>
            </a:fld>
            <a:endParaRPr lang="en-US" altLang="en-US"/>
          </a:p>
        </p:txBody>
      </p:sp>
    </p:spTree>
    <p:extLst>
      <p:ext uri="{BB962C8B-B14F-4D97-AF65-F5344CB8AC3E}">
        <p14:creationId xmlns:p14="http://schemas.microsoft.com/office/powerpoint/2010/main" val="30837550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11108882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10063238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9468776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32829705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866453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8879999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6641464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8821715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831420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477918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E02BB9-09D6-4FEF-BA0C-3625EFFD4C47}" type="slidenum">
              <a:rPr lang="en-US" altLang="en-US"/>
              <a:pPr/>
              <a:t>‹#›</a:t>
            </a:fld>
            <a:endParaRPr lang="en-US" altLang="en-US"/>
          </a:p>
        </p:txBody>
      </p:sp>
    </p:spTree>
    <p:extLst>
      <p:ext uri="{BB962C8B-B14F-4D97-AF65-F5344CB8AC3E}">
        <p14:creationId xmlns:p14="http://schemas.microsoft.com/office/powerpoint/2010/main" val="28311483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1746701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7875758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19094433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28493175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6204011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713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6831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347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8959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152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AC2861-FE8C-43D4-832E-A4CFC7D26BFC}" type="slidenum">
              <a:rPr lang="en-US" altLang="en-US"/>
              <a:pPr/>
              <a:t>‹#›</a:t>
            </a:fld>
            <a:endParaRPr lang="en-US" altLang="en-US"/>
          </a:p>
        </p:txBody>
      </p:sp>
    </p:spTree>
    <p:extLst>
      <p:ext uri="{BB962C8B-B14F-4D97-AF65-F5344CB8AC3E}">
        <p14:creationId xmlns:p14="http://schemas.microsoft.com/office/powerpoint/2010/main" val="1899591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795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5142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6850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8977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705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98296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4874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3763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906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999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76B231A-5E2C-4FB9-8EDB-63FB6A6D10FF}" type="slidenum">
              <a:rPr lang="en-US" altLang="en-US"/>
              <a:pPr/>
              <a:t>‹#›</a:t>
            </a:fld>
            <a:endParaRPr lang="en-US" altLang="en-US"/>
          </a:p>
        </p:txBody>
      </p:sp>
    </p:spTree>
    <p:extLst>
      <p:ext uri="{BB962C8B-B14F-4D97-AF65-F5344CB8AC3E}">
        <p14:creationId xmlns:p14="http://schemas.microsoft.com/office/powerpoint/2010/main" val="884556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3611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5531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429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6838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6579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7003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4073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4474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7083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7025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E8C7BB9-8822-4DA6-B6BD-4684C1C0B3C8}" type="slidenum">
              <a:rPr lang="en-US" altLang="en-US"/>
              <a:pPr/>
              <a:t>‹#›</a:t>
            </a:fld>
            <a:endParaRPr lang="en-US" altLang="en-US"/>
          </a:p>
        </p:txBody>
      </p:sp>
    </p:spTree>
    <p:extLst>
      <p:ext uri="{BB962C8B-B14F-4D97-AF65-F5344CB8AC3E}">
        <p14:creationId xmlns:p14="http://schemas.microsoft.com/office/powerpoint/2010/main" val="42158240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904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3672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8321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8715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5135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5834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35749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4896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41482500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2158915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DCEDE31-441A-4E7B-9737-4344B3BA2465}" type="slidenum">
              <a:rPr lang="en-US" altLang="en-US"/>
              <a:pPr/>
              <a:t>‹#›</a:t>
            </a:fld>
            <a:endParaRPr lang="en-US" altLang="en-US"/>
          </a:p>
        </p:txBody>
      </p:sp>
    </p:spTree>
    <p:extLst>
      <p:ext uri="{BB962C8B-B14F-4D97-AF65-F5344CB8AC3E}">
        <p14:creationId xmlns:p14="http://schemas.microsoft.com/office/powerpoint/2010/main" val="31205288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392567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30884201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34962560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6499999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10050779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34829802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31123469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29120421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41625968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385543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6FB3CCF-766F-4610-BEAC-F3BFBFDD1EB7}" type="slidenum">
              <a:rPr lang="en-US" altLang="en-US"/>
              <a:pPr/>
              <a:t>‹#›</a:t>
            </a:fld>
            <a:endParaRPr lang="en-US" altLang="en-US"/>
          </a:p>
        </p:txBody>
      </p:sp>
    </p:spTree>
    <p:extLst>
      <p:ext uri="{BB962C8B-B14F-4D97-AF65-F5344CB8AC3E}">
        <p14:creationId xmlns:p14="http://schemas.microsoft.com/office/powerpoint/2010/main" val="119472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37727385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531567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5203764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21263404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2121738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2959964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4647553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18821664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1572918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1702230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00CBD5B-BD37-4696-A499-BB6C3EED0B26}" type="slidenum">
              <a:rPr lang="en-US" altLang="en-US"/>
              <a:pPr/>
              <a:t>‹#›</a:t>
            </a:fld>
            <a:endParaRPr lang="en-US" altLang="en-US"/>
          </a:p>
        </p:txBody>
      </p:sp>
    </p:spTree>
    <p:extLst>
      <p:ext uri="{BB962C8B-B14F-4D97-AF65-F5344CB8AC3E}">
        <p14:creationId xmlns:p14="http://schemas.microsoft.com/office/powerpoint/2010/main" val="41568109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4786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61817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0586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9046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31534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4990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3383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6270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2657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86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E057530-E689-4710-A61A-D928731EEBF3}" type="slidenum">
              <a:rPr lang="en-US" altLang="en-US"/>
              <a:pPr/>
              <a:t>‹#›</a:t>
            </a:fld>
            <a:endParaRPr lang="en-US" altLang="en-US"/>
          </a:p>
        </p:txBody>
      </p:sp>
    </p:spTree>
    <p:extLst>
      <p:ext uri="{BB962C8B-B14F-4D97-AF65-F5344CB8AC3E}">
        <p14:creationId xmlns:p14="http://schemas.microsoft.com/office/powerpoint/2010/main" val="2620515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8E31E32-EF53-4073-95B6-8EA7C987B10C}" type="slidenum">
              <a:rPr lang="en-US" altLang="en-US"/>
              <a:pPr/>
              <a:t>‹#›</a:t>
            </a:fld>
            <a:endParaRPr lang="en-US" altLang="en-US"/>
          </a:p>
        </p:txBody>
      </p:sp>
    </p:spTree>
    <p:extLst>
      <p:ext uri="{BB962C8B-B14F-4D97-AF65-F5344CB8AC3E}">
        <p14:creationId xmlns:p14="http://schemas.microsoft.com/office/powerpoint/2010/main" val="6595951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34549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40610994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2403701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4150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375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7411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60621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70082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778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495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68C62AE-2ED3-49C8-B00B-445398E8ECF6}" type="slidenum">
              <a:rPr lang="en-US" altLang="en-US"/>
              <a:pPr/>
              <a:t>‹#›</a:t>
            </a:fld>
            <a:endParaRPr lang="en-US" altLang="en-US"/>
          </a:p>
        </p:txBody>
      </p:sp>
    </p:spTree>
    <p:extLst>
      <p:ext uri="{BB962C8B-B14F-4D97-AF65-F5344CB8AC3E}">
        <p14:creationId xmlns:p14="http://schemas.microsoft.com/office/powerpoint/2010/main" val="41056441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9783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65380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581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2092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3562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8308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042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4928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5106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216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123326-0D25-4524-A236-50DA374B2122}" type="slidenum">
              <a:rPr lang="en-US" altLang="en-US"/>
              <a:pPr/>
              <a:t>‹#›</a:t>
            </a:fld>
            <a:endParaRPr lang="en-US" altLang="en-US"/>
          </a:p>
        </p:txBody>
      </p:sp>
    </p:spTree>
    <p:extLst>
      <p:ext uri="{BB962C8B-B14F-4D97-AF65-F5344CB8AC3E}">
        <p14:creationId xmlns:p14="http://schemas.microsoft.com/office/powerpoint/2010/main" val="1462570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1612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1644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86582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4780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74259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9822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0500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7516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0850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366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35268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2617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64986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36655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61415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4767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1171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10197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602976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630491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29416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46059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56124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70915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24445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619393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33714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0679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94860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242892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81769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8C7411-2B45-409B-ABF4-8A73530131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1874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7631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E02BB9-09D6-4FEF-BA0C-3625EFFD4C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5269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AC2861-FE8C-43D4-832E-A4CFC7D26B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1402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6B231A-5E2C-4FB9-8EDB-63FB6A6D10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11533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E8C7BB9-8822-4DA6-B6BD-4684C1C0B3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71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CEDE31-441A-4E7B-9737-4344B3BA24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341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6FB3CCF-766F-4610-BEAC-F3BFBFDD1E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1789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00CBD5B-BD37-4696-A499-BB6C3EED0B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95490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E31E32-EF53-4073-95B6-8EA7C987B1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0440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8C62AE-2ED3-49C8-B00B-445398E8EC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2105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123326-0D25-4524-A236-50DA374B21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452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7435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19152027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35438780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2524422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17919999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10442509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6213736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4540737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10493763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26777564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1974869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3603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82718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6686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06971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6542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1324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29303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6480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7179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195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275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1457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77360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83351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0412571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300344670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16425007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23732877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37239842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9157577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2101623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2056464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5023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18229102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3786511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42593650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0633911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22455560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30163671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16175110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3574065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66783081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234458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F37F35C-8D7F-467B-BF99-DB193C1C0DE8}" type="slidenum">
              <a:rPr lang="en-US" altLang="en-US"/>
              <a:pPr/>
              <a:t>‹#›</a:t>
            </a:fld>
            <a:endParaRPr lang="en-US" altLang="en-US"/>
          </a:p>
        </p:txBody>
      </p:sp>
    </p:spTree>
    <p:extLst>
      <p:ext uri="{BB962C8B-B14F-4D97-AF65-F5344CB8AC3E}">
        <p14:creationId xmlns:p14="http://schemas.microsoft.com/office/powerpoint/2010/main" val="857554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9046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2276896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29544520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0861471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25978479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1/26/25</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4765271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1/26/25</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7440789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1/26/25</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33509026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1/26/25</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17031159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1/26/25</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1951655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1/26/25</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1528382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5894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1/26/25</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906472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1/26/25</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29736903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1/26/25</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28841572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1/26/25</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329742930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1/26/25</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127420099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41647407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2998875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17918898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16652830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972714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8733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21865597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7097416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24509142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25159197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27658374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5685673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246003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2841386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843507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374531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8407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49191522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20344019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297262345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4701902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35555496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155444110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2464690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pPr>
                <a:defRPr/>
              </a:pPr>
              <a:t>‹#›</a:t>
            </a:fld>
            <a:endParaRPr lang="en-US"/>
          </a:p>
        </p:txBody>
      </p:sp>
    </p:spTree>
    <p:extLst>
      <p:ext uri="{BB962C8B-B14F-4D97-AF65-F5344CB8AC3E}">
        <p14:creationId xmlns:p14="http://schemas.microsoft.com/office/powerpoint/2010/main" val="7130686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pPr>
                <a:defRPr/>
              </a:pPr>
              <a:t>‹#›</a:t>
            </a:fld>
            <a:endParaRPr lang="en-US"/>
          </a:p>
        </p:txBody>
      </p:sp>
    </p:spTree>
    <p:extLst>
      <p:ext uri="{BB962C8B-B14F-4D97-AF65-F5344CB8AC3E}">
        <p14:creationId xmlns:p14="http://schemas.microsoft.com/office/powerpoint/2010/main" val="26226079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pPr>
                <a:defRPr/>
              </a:pPr>
              <a:t>‹#›</a:t>
            </a:fld>
            <a:endParaRPr lang="en-US"/>
          </a:p>
        </p:txBody>
      </p:sp>
    </p:spTree>
    <p:extLst>
      <p:ext uri="{BB962C8B-B14F-4D97-AF65-F5344CB8AC3E}">
        <p14:creationId xmlns:p14="http://schemas.microsoft.com/office/powerpoint/2010/main" val="1170741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22835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pPr>
                <a:defRPr/>
              </a:pPr>
              <a:t>‹#›</a:t>
            </a:fld>
            <a:endParaRPr lang="en-US"/>
          </a:p>
        </p:txBody>
      </p:sp>
    </p:spTree>
    <p:extLst>
      <p:ext uri="{BB962C8B-B14F-4D97-AF65-F5344CB8AC3E}">
        <p14:creationId xmlns:p14="http://schemas.microsoft.com/office/powerpoint/2010/main" val="10903474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pPr>
                <a:defRPr/>
              </a:pPr>
              <a:t>‹#›</a:t>
            </a:fld>
            <a:endParaRPr lang="en-US"/>
          </a:p>
        </p:txBody>
      </p:sp>
    </p:spTree>
    <p:extLst>
      <p:ext uri="{BB962C8B-B14F-4D97-AF65-F5344CB8AC3E}">
        <p14:creationId xmlns:p14="http://schemas.microsoft.com/office/powerpoint/2010/main" val="107062864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pPr>
                <a:defRPr/>
              </a:pPr>
              <a:t>‹#›</a:t>
            </a:fld>
            <a:endParaRPr lang="en-US"/>
          </a:p>
        </p:txBody>
      </p:sp>
    </p:spTree>
    <p:extLst>
      <p:ext uri="{BB962C8B-B14F-4D97-AF65-F5344CB8AC3E}">
        <p14:creationId xmlns:p14="http://schemas.microsoft.com/office/powerpoint/2010/main" val="26666453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pPr>
                <a:defRPr/>
              </a:pPr>
              <a:t>‹#›</a:t>
            </a:fld>
            <a:endParaRPr lang="en-US"/>
          </a:p>
        </p:txBody>
      </p:sp>
    </p:spTree>
    <p:extLst>
      <p:ext uri="{BB962C8B-B14F-4D97-AF65-F5344CB8AC3E}">
        <p14:creationId xmlns:p14="http://schemas.microsoft.com/office/powerpoint/2010/main" val="310314375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pPr>
                <a:defRPr/>
              </a:pPr>
              <a:t>‹#›</a:t>
            </a:fld>
            <a:endParaRPr lang="en-US"/>
          </a:p>
        </p:txBody>
      </p:sp>
    </p:spTree>
    <p:extLst>
      <p:ext uri="{BB962C8B-B14F-4D97-AF65-F5344CB8AC3E}">
        <p14:creationId xmlns:p14="http://schemas.microsoft.com/office/powerpoint/2010/main" val="6482853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pPr>
                <a:defRPr/>
              </a:pPr>
              <a:t>‹#›</a:t>
            </a:fld>
            <a:endParaRPr lang="en-US"/>
          </a:p>
        </p:txBody>
      </p:sp>
    </p:spTree>
    <p:extLst>
      <p:ext uri="{BB962C8B-B14F-4D97-AF65-F5344CB8AC3E}">
        <p14:creationId xmlns:p14="http://schemas.microsoft.com/office/powerpoint/2010/main" val="372252626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pPr>
                <a:defRPr/>
              </a:pPr>
              <a:t>‹#›</a:t>
            </a:fld>
            <a:endParaRPr lang="en-US"/>
          </a:p>
        </p:txBody>
      </p:sp>
    </p:spTree>
    <p:extLst>
      <p:ext uri="{BB962C8B-B14F-4D97-AF65-F5344CB8AC3E}">
        <p14:creationId xmlns:p14="http://schemas.microsoft.com/office/powerpoint/2010/main" val="11010500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pPr>
                <a:defRPr/>
              </a:pPr>
              <a:t>‹#›</a:t>
            </a:fld>
            <a:endParaRPr lang="en-US"/>
          </a:p>
        </p:txBody>
      </p:sp>
    </p:spTree>
    <p:extLst>
      <p:ext uri="{BB962C8B-B14F-4D97-AF65-F5344CB8AC3E}">
        <p14:creationId xmlns:p14="http://schemas.microsoft.com/office/powerpoint/2010/main" val="8498918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pPr>
                <a:defRPr/>
              </a:pPr>
              <a:t>‹#›</a:t>
            </a:fld>
            <a:endParaRPr lang="en-US"/>
          </a:p>
        </p:txBody>
      </p:sp>
    </p:spTree>
    <p:extLst>
      <p:ext uri="{BB962C8B-B14F-4D97-AF65-F5344CB8AC3E}">
        <p14:creationId xmlns:p14="http://schemas.microsoft.com/office/powerpoint/2010/main" val="9935883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pPr>
                <a:defRPr/>
              </a:pPr>
              <a:t>‹#›</a:t>
            </a:fld>
            <a:endParaRPr lang="en-US"/>
          </a:p>
        </p:txBody>
      </p:sp>
    </p:spTree>
    <p:extLst>
      <p:ext uri="{BB962C8B-B14F-4D97-AF65-F5344CB8AC3E}">
        <p14:creationId xmlns:p14="http://schemas.microsoft.com/office/powerpoint/2010/main" val="62364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3620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pPr>
                <a:defRPr/>
              </a:pPr>
              <a:t>‹#›</a:t>
            </a:fld>
            <a:endParaRPr lang="en-US"/>
          </a:p>
        </p:txBody>
      </p:sp>
    </p:spTree>
    <p:extLst>
      <p:ext uri="{BB962C8B-B14F-4D97-AF65-F5344CB8AC3E}">
        <p14:creationId xmlns:p14="http://schemas.microsoft.com/office/powerpoint/2010/main" val="112530349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pPr>
                <a:defRPr/>
              </a:pPr>
              <a:t>‹#›</a:t>
            </a:fld>
            <a:endParaRPr lang="en-US"/>
          </a:p>
        </p:txBody>
      </p:sp>
    </p:spTree>
    <p:extLst>
      <p:ext uri="{BB962C8B-B14F-4D97-AF65-F5344CB8AC3E}">
        <p14:creationId xmlns:p14="http://schemas.microsoft.com/office/powerpoint/2010/main" val="28814066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pPr>
                <a:defRPr/>
              </a:pPr>
              <a:t>‹#›</a:t>
            </a:fld>
            <a:endParaRPr lang="en-US"/>
          </a:p>
        </p:txBody>
      </p:sp>
    </p:spTree>
    <p:extLst>
      <p:ext uri="{BB962C8B-B14F-4D97-AF65-F5344CB8AC3E}">
        <p14:creationId xmlns:p14="http://schemas.microsoft.com/office/powerpoint/2010/main" val="7070380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pPr>
                <a:defRPr/>
              </a:pPr>
              <a:t>‹#›</a:t>
            </a:fld>
            <a:endParaRPr lang="en-US"/>
          </a:p>
        </p:txBody>
      </p:sp>
    </p:spTree>
    <p:extLst>
      <p:ext uri="{BB962C8B-B14F-4D97-AF65-F5344CB8AC3E}">
        <p14:creationId xmlns:p14="http://schemas.microsoft.com/office/powerpoint/2010/main" val="38011379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pPr>
                <a:defRPr/>
              </a:pPr>
              <a:t>‹#›</a:t>
            </a:fld>
            <a:endParaRPr lang="en-US"/>
          </a:p>
        </p:txBody>
      </p:sp>
    </p:spTree>
    <p:extLst>
      <p:ext uri="{BB962C8B-B14F-4D97-AF65-F5344CB8AC3E}">
        <p14:creationId xmlns:p14="http://schemas.microsoft.com/office/powerpoint/2010/main" val="22190827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pPr>
                <a:defRPr/>
              </a:pPr>
              <a:t>‹#›</a:t>
            </a:fld>
            <a:endParaRPr lang="en-US"/>
          </a:p>
        </p:txBody>
      </p:sp>
    </p:spTree>
    <p:extLst>
      <p:ext uri="{BB962C8B-B14F-4D97-AF65-F5344CB8AC3E}">
        <p14:creationId xmlns:p14="http://schemas.microsoft.com/office/powerpoint/2010/main" val="64276330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pPr>
                <a:defRPr/>
              </a:pPr>
              <a:t>‹#›</a:t>
            </a:fld>
            <a:endParaRPr lang="en-US"/>
          </a:p>
        </p:txBody>
      </p:sp>
    </p:spTree>
    <p:extLst>
      <p:ext uri="{BB962C8B-B14F-4D97-AF65-F5344CB8AC3E}">
        <p14:creationId xmlns:p14="http://schemas.microsoft.com/office/powerpoint/2010/main" val="25034863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pPr>
                <a:defRPr/>
              </a:pPr>
              <a:t>‹#›</a:t>
            </a:fld>
            <a:endParaRPr lang="en-US"/>
          </a:p>
        </p:txBody>
      </p:sp>
    </p:spTree>
    <p:extLst>
      <p:ext uri="{BB962C8B-B14F-4D97-AF65-F5344CB8AC3E}">
        <p14:creationId xmlns:p14="http://schemas.microsoft.com/office/powerpoint/2010/main" val="13586852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pPr>
                <a:defRPr/>
              </a:pPr>
              <a:t>‹#›</a:t>
            </a:fld>
            <a:endParaRPr lang="en-US"/>
          </a:p>
        </p:txBody>
      </p:sp>
    </p:spTree>
    <p:extLst>
      <p:ext uri="{BB962C8B-B14F-4D97-AF65-F5344CB8AC3E}">
        <p14:creationId xmlns:p14="http://schemas.microsoft.com/office/powerpoint/2010/main" val="100376736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pPr>
                <a:defRPr/>
              </a:pPr>
              <a:t>‹#›</a:t>
            </a:fld>
            <a:endParaRPr lang="en-US"/>
          </a:p>
        </p:txBody>
      </p:sp>
    </p:spTree>
    <p:extLst>
      <p:ext uri="{BB962C8B-B14F-4D97-AF65-F5344CB8AC3E}">
        <p14:creationId xmlns:p14="http://schemas.microsoft.com/office/powerpoint/2010/main" val="420046714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1389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pPr>
                <a:defRPr/>
              </a:pPr>
              <a:t>‹#›</a:t>
            </a:fld>
            <a:endParaRPr lang="en-US"/>
          </a:p>
        </p:txBody>
      </p:sp>
    </p:spTree>
    <p:extLst>
      <p:ext uri="{BB962C8B-B14F-4D97-AF65-F5344CB8AC3E}">
        <p14:creationId xmlns:p14="http://schemas.microsoft.com/office/powerpoint/2010/main" val="42858391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pPr>
                <a:defRPr/>
              </a:pPr>
              <a:t>‹#›</a:t>
            </a:fld>
            <a:endParaRPr lang="en-US"/>
          </a:p>
        </p:txBody>
      </p:sp>
    </p:spTree>
    <p:extLst>
      <p:ext uri="{BB962C8B-B14F-4D97-AF65-F5344CB8AC3E}">
        <p14:creationId xmlns:p14="http://schemas.microsoft.com/office/powerpoint/2010/main" val="3715810522"/>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pPr>
                <a:defRPr/>
              </a:pPr>
              <a:t>‹#›</a:t>
            </a:fld>
            <a:endParaRPr lang="en-US"/>
          </a:p>
        </p:txBody>
      </p:sp>
    </p:spTree>
    <p:extLst>
      <p:ext uri="{BB962C8B-B14F-4D97-AF65-F5344CB8AC3E}">
        <p14:creationId xmlns:p14="http://schemas.microsoft.com/office/powerpoint/2010/main" val="1663478299"/>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pPr>
                <a:defRPr/>
              </a:pPr>
              <a:t>‹#›</a:t>
            </a:fld>
            <a:endParaRPr lang="en-US"/>
          </a:p>
        </p:txBody>
      </p:sp>
    </p:spTree>
    <p:extLst>
      <p:ext uri="{BB962C8B-B14F-4D97-AF65-F5344CB8AC3E}">
        <p14:creationId xmlns:p14="http://schemas.microsoft.com/office/powerpoint/2010/main" val="76649049"/>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pPr>
                <a:defRPr/>
              </a:pPr>
              <a:t>‹#›</a:t>
            </a:fld>
            <a:endParaRPr lang="en-US"/>
          </a:p>
        </p:txBody>
      </p:sp>
    </p:spTree>
    <p:extLst>
      <p:ext uri="{BB962C8B-B14F-4D97-AF65-F5344CB8AC3E}">
        <p14:creationId xmlns:p14="http://schemas.microsoft.com/office/powerpoint/2010/main" val="771110428"/>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pPr>
                <a:defRPr/>
              </a:pPr>
              <a:t>‹#›</a:t>
            </a:fld>
            <a:endParaRPr lang="en-US"/>
          </a:p>
        </p:txBody>
      </p:sp>
    </p:spTree>
    <p:extLst>
      <p:ext uri="{BB962C8B-B14F-4D97-AF65-F5344CB8AC3E}">
        <p14:creationId xmlns:p14="http://schemas.microsoft.com/office/powerpoint/2010/main" val="4253884365"/>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pPr>
                <a:defRPr/>
              </a:pPr>
              <a:t>‹#›</a:t>
            </a:fld>
            <a:endParaRPr lang="en-US"/>
          </a:p>
        </p:txBody>
      </p:sp>
    </p:spTree>
    <p:extLst>
      <p:ext uri="{BB962C8B-B14F-4D97-AF65-F5344CB8AC3E}">
        <p14:creationId xmlns:p14="http://schemas.microsoft.com/office/powerpoint/2010/main" val="3165504324"/>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pPr>
                <a:defRPr/>
              </a:pPr>
              <a:t>‹#›</a:t>
            </a:fld>
            <a:endParaRPr lang="en-US"/>
          </a:p>
        </p:txBody>
      </p:sp>
    </p:spTree>
    <p:extLst>
      <p:ext uri="{BB962C8B-B14F-4D97-AF65-F5344CB8AC3E}">
        <p14:creationId xmlns:p14="http://schemas.microsoft.com/office/powerpoint/2010/main" val="167372426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pPr>
                <a:defRPr/>
              </a:pPr>
              <a:t>‹#›</a:t>
            </a:fld>
            <a:endParaRPr lang="en-US"/>
          </a:p>
        </p:txBody>
      </p:sp>
    </p:spTree>
    <p:extLst>
      <p:ext uri="{BB962C8B-B14F-4D97-AF65-F5344CB8AC3E}">
        <p14:creationId xmlns:p14="http://schemas.microsoft.com/office/powerpoint/2010/main" val="181399515"/>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pPr>
                <a:defRPr/>
              </a:pPr>
              <a:t>‹#›</a:t>
            </a:fld>
            <a:endParaRPr lang="en-US"/>
          </a:p>
        </p:txBody>
      </p:sp>
    </p:spTree>
    <p:extLst>
      <p:ext uri="{BB962C8B-B14F-4D97-AF65-F5344CB8AC3E}">
        <p14:creationId xmlns:p14="http://schemas.microsoft.com/office/powerpoint/2010/main" val="402710712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91848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4054551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7555377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902893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40244125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14289551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19587355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0519982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17086965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86161794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730393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05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5729214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3108436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58386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C94560F-EC34-4577-A7F9-B798426EE50C}" type="slidenum">
              <a:rPr lang="en-US" altLang="en-US"/>
              <a:pPr/>
              <a:t>‹#›</a:t>
            </a:fld>
            <a:endParaRPr lang="en-US" altLang="en-US"/>
          </a:p>
        </p:txBody>
      </p:sp>
    </p:spTree>
    <p:extLst>
      <p:ext uri="{BB962C8B-B14F-4D97-AF65-F5344CB8AC3E}">
        <p14:creationId xmlns:p14="http://schemas.microsoft.com/office/powerpoint/2010/main" val="3287448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145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38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554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852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6456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736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9189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921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016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54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F87586C-2689-4BE8-96D3-430FAC7F5FB4}" type="slidenum">
              <a:rPr lang="en-US" altLang="en-US"/>
              <a:pPr/>
              <a:t>‹#›</a:t>
            </a:fld>
            <a:endParaRPr lang="en-US" altLang="en-US"/>
          </a:p>
        </p:txBody>
      </p:sp>
    </p:spTree>
    <p:extLst>
      <p:ext uri="{BB962C8B-B14F-4D97-AF65-F5344CB8AC3E}">
        <p14:creationId xmlns:p14="http://schemas.microsoft.com/office/powerpoint/2010/main" val="3315336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1853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7791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226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396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898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548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40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627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861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0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BB4F6F06-64F6-41AE-AF1D-62E1FC5A0ED5}" type="slidenum">
              <a:rPr lang="en-US" altLang="en-US"/>
              <a:pPr/>
              <a:t>‹#›</a:t>
            </a:fld>
            <a:endParaRPr lang="en-US" altLang="en-US"/>
          </a:p>
        </p:txBody>
      </p:sp>
    </p:spTree>
    <p:extLst>
      <p:ext uri="{BB962C8B-B14F-4D97-AF65-F5344CB8AC3E}">
        <p14:creationId xmlns:p14="http://schemas.microsoft.com/office/powerpoint/2010/main" val="3868607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825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344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38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8997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12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287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066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014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90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4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2DEFE85-89E0-4AC1-BD21-962D91CB5A47}" type="slidenum">
              <a:rPr lang="en-US" altLang="en-US"/>
              <a:pPr/>
              <a:t>‹#›</a:t>
            </a:fld>
            <a:endParaRPr lang="en-US" altLang="en-US"/>
          </a:p>
        </p:txBody>
      </p:sp>
    </p:spTree>
    <p:extLst>
      <p:ext uri="{BB962C8B-B14F-4D97-AF65-F5344CB8AC3E}">
        <p14:creationId xmlns:p14="http://schemas.microsoft.com/office/powerpoint/2010/main" val="2196362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50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5244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5311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1614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1303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6747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0660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261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2767409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40076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428E351C-4049-4928-B47A-448054DBA1F5}" type="slidenum">
              <a:rPr lang="en-US" altLang="en-US"/>
              <a:pPr/>
              <a:t>‹#›</a:t>
            </a:fld>
            <a:endParaRPr lang="en-US" altLang="en-US"/>
          </a:p>
        </p:txBody>
      </p:sp>
    </p:spTree>
    <p:extLst>
      <p:ext uri="{BB962C8B-B14F-4D97-AF65-F5344CB8AC3E}">
        <p14:creationId xmlns:p14="http://schemas.microsoft.com/office/powerpoint/2010/main" val="3398032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990991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36882413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3561166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6682617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30533462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2031390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143540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2870254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25851334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97711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B2A97658-7B48-427F-B698-9F968AB292CE}" type="slidenum">
              <a:rPr lang="en-US" altLang="en-US"/>
              <a:pPr/>
              <a:t>‹#›</a:t>
            </a:fld>
            <a:endParaRPr lang="en-US" altLang="en-US"/>
          </a:p>
        </p:txBody>
      </p:sp>
    </p:spTree>
    <p:extLst>
      <p:ext uri="{BB962C8B-B14F-4D97-AF65-F5344CB8AC3E}">
        <p14:creationId xmlns:p14="http://schemas.microsoft.com/office/powerpoint/2010/main" val="4179233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235907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49010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26209573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3858010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171852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7399097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3808797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11179321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5363957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48658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4.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4.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1.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5.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8.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6.jpe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0.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1.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2.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7.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3.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4.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slideLayout" Target="../slideLayouts/slideLayout382.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theme" Target="../theme/theme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kumimoji="1" lang="en-US" altLang="en-US" sz="2400" b="0">
              <a:latin typeface="Times New Roman" charset="0"/>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pPr>
              <a:defRPr/>
            </a:pPr>
            <a:endParaRPr lang="en-US">
              <a:cs typeface="SimSun" pitchFamily="2" charset="-122"/>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defRPr>
            </a:lvl1pPr>
          </a:lstStyle>
          <a:p>
            <a:endParaRPr lang="en-US" alt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endParaRPr lang="en-US" alt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5142AFBE-A432-4DAE-AC2D-6D82E47652B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lgn="l">
              <a:defRPr/>
            </a:pPr>
            <a:endParaRPr lang="en-US" b="0">
              <a:ea typeface="ＭＳ Ｐゴシック" charset="0"/>
            </a:endParaRPr>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b="0">
              <a:ea typeface="ＭＳ Ｐゴシック" charset="0"/>
            </a:endParaRPr>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008260973"/>
      </p:ext>
    </p:extLst>
  </p:cSld>
  <p:clrMap bg1="dk2" tx1="lt1" bg2="dk1"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lgn="l">
              <a:defRPr/>
            </a:pPr>
            <a:endParaRPr lang="en-US" b="0">
              <a:ea typeface="ＭＳ Ｐゴシック" charset="0"/>
            </a:endParaRPr>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b="0">
              <a:ea typeface="ＭＳ Ｐゴシック" charset="0"/>
            </a:endParaRPr>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54791777"/>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b="0">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b="0">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042439266"/>
      </p:ext>
    </p:extLst>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823006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b="0">
                <a:solidFill>
                  <a:srgbClr val="000000"/>
                </a:solidFill>
                <a:latin typeface="Arial" charset="0"/>
                <a:ea typeface="ＭＳ Ｐゴシック" charset="0"/>
              </a:rPr>
              <a:pPr eaLnBrk="0" hangingPunct="0">
                <a:defRPr/>
              </a:pPr>
              <a:t>‹#›</a:t>
            </a:fld>
            <a:endParaRPr lang="en-US" b="0">
              <a:solidFill>
                <a:srgbClr val="000000"/>
              </a:solidFill>
              <a:latin typeface="Arial" charset="0"/>
              <a:ea typeface="ＭＳ Ｐゴシック" charset="0"/>
            </a:endParaRPr>
          </a:p>
        </p:txBody>
      </p:sp>
    </p:spTree>
    <p:extLst>
      <p:ext uri="{BB962C8B-B14F-4D97-AF65-F5344CB8AC3E}">
        <p14:creationId xmlns:p14="http://schemas.microsoft.com/office/powerpoint/2010/main" val="372620785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23562314"/>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1403466684"/>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lgn="l">
              <a:defRPr/>
            </a:pPr>
            <a:endParaRPr lang="en-US" b="0"/>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b="0"/>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4160841638"/>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210782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lgn="l">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46603952"/>
      </p:ext>
    </p:extLst>
  </p:cSld>
  <p:clrMap bg1="lt1" tx1="dk1" bg2="lt2" tx2="dk2" accent1="accent1" accent2="accent2" accent3="accent3" accent4="accent4" accent5="accent5" accent6="accent6" hlink="hlink" folHlink="folHlink"/>
  <p:sldLayoutIdLst>
    <p:sldLayoutId id="2147484282" r:id="rId1"/>
    <p:sldLayoutId id="2147484283"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endParaRPr lang="en-US" alt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endParaRPr lang="en-US" alt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fld id="{94605A0A-F8A5-44BF-8EF6-9DA842C982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2553733"/>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613291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93582894"/>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96610158"/>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pPr defTabSz="914400" fontAlgn="base">
              <a:spcBef>
                <a:spcPct val="0"/>
              </a:spcBef>
              <a:spcAft>
                <a:spcPct val="0"/>
              </a:spcAft>
            </a:pPr>
            <a:endParaRPr lang="en-US" altLang="en-US">
              <a:solidFill>
                <a:srgbClr val="000000"/>
              </a:solidFill>
              <a:ea typeface="SimSun" pitchFamily="2" charset="-122"/>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lgn="ctr" defTabSz="914400" fontAlgn="base">
              <a:spcBef>
                <a:spcPct val="0"/>
              </a:spcBef>
              <a:spcAft>
                <a:spcPct val="0"/>
              </a:spcAft>
            </a:pPr>
            <a:endParaRPr lang="en-US" altLang="en-US">
              <a:solidFill>
                <a:srgbClr val="000000"/>
              </a:solidFill>
              <a:ea typeface="SimSun" pitchFamily="2" charset="-122"/>
            </a:endParaRPr>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defTabSz="914400" fontAlgn="base">
              <a:spcBef>
                <a:spcPct val="0"/>
              </a:spcBef>
              <a:spcAft>
                <a:spcPct val="0"/>
              </a:spcAft>
            </a:pPr>
            <a:fld id="{94605A0A-F8A5-44BF-8EF6-9DA842C9824C}" type="slidenum">
              <a:rPr lang="en-US" altLang="en-US">
                <a:solidFill>
                  <a:srgbClr val="000000"/>
                </a:solidFill>
                <a:ea typeface="SimSun" pitchFamily="2" charset="-122"/>
              </a:rPr>
              <a:pPr defTabSz="914400" fontAlgn="base">
                <a:spcBef>
                  <a:spcPct val="0"/>
                </a:spcBef>
                <a:spcAft>
                  <a:spcPct val="0"/>
                </a:spcAft>
              </a:pPr>
              <a:t>‹#›</a:t>
            </a:fld>
            <a:endParaRPr lang="en-US" altLang="en-US">
              <a:solidFill>
                <a:srgbClr val="000000"/>
              </a:solidFill>
              <a:ea typeface="SimSun" pitchFamily="2" charset="-122"/>
            </a:endParaRPr>
          </a:p>
        </p:txBody>
      </p:sp>
    </p:spTree>
    <p:extLst>
      <p:ext uri="{BB962C8B-B14F-4D97-AF65-F5344CB8AC3E}">
        <p14:creationId xmlns:p14="http://schemas.microsoft.com/office/powerpoint/2010/main" val="4118255320"/>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2914973779"/>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031934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extLst>
      <p:ext uri="{BB962C8B-B14F-4D97-AF65-F5344CB8AC3E}">
        <p14:creationId xmlns:p14="http://schemas.microsoft.com/office/powerpoint/2010/main" val="224366743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2899539510"/>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1/26/25</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378639905"/>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6419278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extLst>
      <p:ext uri="{BB962C8B-B14F-4D97-AF65-F5344CB8AC3E}">
        <p14:creationId xmlns:p14="http://schemas.microsoft.com/office/powerpoint/2010/main" val="3033240366"/>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extLst>
      <p:ext uri="{BB962C8B-B14F-4D97-AF65-F5344CB8AC3E}">
        <p14:creationId xmlns:p14="http://schemas.microsoft.com/office/powerpoint/2010/main" val="322257239"/>
      </p:ext>
    </p:extLst>
  </p:cSld>
  <p:clrMap bg1="dk2" tx1="lt1" bg2="dk1" tx2="lt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86441EB-B7B6-D543-83BD-CA0D5169F943}" type="slidenum">
              <a:rPr lang="en-US"/>
              <a:pPr>
                <a:defRPr/>
              </a:pPr>
              <a:t>‹#›</a:t>
            </a:fld>
            <a:endParaRPr lang="en-US"/>
          </a:p>
        </p:txBody>
      </p:sp>
    </p:spTree>
    <p:extLst>
      <p:ext uri="{BB962C8B-B14F-4D97-AF65-F5344CB8AC3E}">
        <p14:creationId xmlns:p14="http://schemas.microsoft.com/office/powerpoint/2010/main" val="480106708"/>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a:defRPr/>
            </a:pPr>
            <a:endParaRPr lang="en-US"/>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a:defRPr/>
            </a:pPr>
            <a:endParaRPr lang="en-US"/>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a:defRPr/>
            </a:pPr>
            <a:fld id="{F0966001-D558-4146-9E68-C454F38438FD}" type="slidenum">
              <a:rPr lang="en-US"/>
              <a:pPr>
                <a:defRPr/>
              </a:pPr>
              <a:t>‹#›</a:t>
            </a:fld>
            <a:endParaRPr lang="en-US"/>
          </a:p>
        </p:txBody>
      </p:sp>
    </p:spTree>
    <p:extLst>
      <p:ext uri="{BB962C8B-B14F-4D97-AF65-F5344CB8AC3E}">
        <p14:creationId xmlns:p14="http://schemas.microsoft.com/office/powerpoint/2010/main" val="507810387"/>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pPr>
                <a:defRPr/>
              </a:pPr>
              <a:t>‹#›</a:t>
            </a:fld>
            <a:endParaRPr lang="en-US"/>
          </a:p>
        </p:txBody>
      </p:sp>
    </p:spTree>
    <p:extLst>
      <p:ext uri="{BB962C8B-B14F-4D97-AF65-F5344CB8AC3E}">
        <p14:creationId xmlns:p14="http://schemas.microsoft.com/office/powerpoint/2010/main" val="2746049134"/>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154153974"/>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29973096"/>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2131035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latin typeface="Times New Roman" charset="0"/>
              <a:ea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b="0">
              <a:solidFill>
                <a:srgbClr val="000000"/>
              </a:solidFill>
              <a:latin typeface="Times New Roman" charset="0"/>
              <a:ea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lgn="l">
              <a:defRPr/>
            </a:pPr>
            <a:endParaRPr lang="en-US" b="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b="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b="0">
                <a:solidFill>
                  <a:srgbClr val="000000"/>
                </a:solidFill>
                <a:latin typeface="Times New Roman" charset="0"/>
                <a:ea typeface="ＭＳ Ｐゴシック" charset="0"/>
              </a:rPr>
              <a:pPr>
                <a:defRPr/>
              </a:pPr>
              <a:t>‹#›</a:t>
            </a:fld>
            <a:endParaRPr lang="en-US" b="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60006858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9591600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lgn="l">
              <a:defRPr/>
            </a:pPr>
            <a:endParaRPr lang="en-US" b="0">
              <a:ea typeface="ＭＳ Ｐゴシック" charset="0"/>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b="0">
              <a:ea typeface="ＭＳ Ｐゴシック" charset="0"/>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2962635545"/>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b="0">
              <a:ea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b="0">
              <a:ea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515803508"/>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6.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3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3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3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6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2.jpeg"/><Relationship Id="rId7" Type="http://schemas.openxmlformats.org/officeDocument/2006/relationships/image" Target="../media/image35.wmf"/><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4.wmf"/><Relationship Id="rId5" Type="http://schemas.openxmlformats.org/officeDocument/2006/relationships/image" Target="../media/image30.jpeg"/><Relationship Id="rId4" Type="http://schemas.openxmlformats.org/officeDocument/2006/relationships/image" Target="../media/image33.wmf"/><Relationship Id="rId9" Type="http://schemas.openxmlformats.org/officeDocument/2006/relationships/image" Target="../media/image3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3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3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4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6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0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74.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7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85.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6.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36.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36.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0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1.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0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5.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5.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15.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1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9.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15.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15.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15.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27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8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20.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236.xml"/></Relationships>
</file>

<file path=ppt/slides/_rels/slide83.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wmf"/><Relationship Id="rId4" Type="http://schemas.openxmlformats.org/officeDocument/2006/relationships/image" Target="../media/image73.wmf"/></Relationships>
</file>

<file path=ppt/slides/_rels/slide8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0.xml"/><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36.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2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5.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271.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27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370.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44" y="0"/>
            <a:ext cx="5784163" cy="4338122"/>
          </a:xfrm>
          <a:prstGeom prst="rect">
            <a:avLst/>
          </a:prstGeom>
        </p:spPr>
      </p:pic>
      <p:sp>
        <p:nvSpPr>
          <p:cNvPr id="900098" name="Rectangle 2"/>
          <p:cNvSpPr>
            <a:spLocks noGrp="1" noChangeArrowheads="1"/>
          </p:cNvSpPr>
          <p:nvPr>
            <p:ph type="ctrTitle"/>
          </p:nvPr>
        </p:nvSpPr>
        <p:spPr>
          <a:xfrm>
            <a:off x="1" y="3258002"/>
            <a:ext cx="9143999" cy="1080120"/>
          </a:xfrm>
          <a:effectLst/>
        </p:spPr>
        <p:txBody>
          <a:bodyPr/>
          <a:lstStyle/>
          <a:p>
            <a:pPr>
              <a:defRPr/>
            </a:pPr>
            <a:r>
              <a:rPr lang="zh-SG" alt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反应灵敏</a:t>
            </a:r>
            <a:endParaRPr lang="en-US" sz="6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2" name="Rectangle 1"/>
          <p:cNvSpPr/>
          <p:nvPr/>
        </p:nvSpPr>
        <p:spPr>
          <a:xfrm>
            <a:off x="1303132" y="1045620"/>
            <a:ext cx="2180297" cy="2246769"/>
          </a:xfrm>
          <a:prstGeom prst="rect">
            <a:avLst/>
          </a:prstGeom>
          <a:solidFill>
            <a:schemeClr val="tx2"/>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rPr>
              <a:t>要</a:t>
            </a:r>
            <a:endParaRPr kumimoji="0" lang="en-US" sz="140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783546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313953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90798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06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118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94845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 Corinthians</a:t>
            </a:r>
          </a:p>
        </p:txBody>
      </p:sp>
    </p:spTree>
    <p:extLst>
      <p:ext uri="{BB962C8B-B14F-4D97-AF65-F5344CB8AC3E}">
        <p14:creationId xmlns:p14="http://schemas.microsoft.com/office/powerpoint/2010/main" val="224691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3949276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8 3rd MJ"/>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Text Box 3"/>
          <p:cNvSpPr txBox="1">
            <a:spLocks noChangeArrowheads="1"/>
          </p:cNvSpPr>
          <p:nvPr/>
        </p:nvSpPr>
        <p:spPr bwMode="auto">
          <a:xfrm>
            <a:off x="839628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2400" b="0">
                <a:latin typeface="Arial" charset="0"/>
              </a:rPr>
              <a:t>157</a:t>
            </a:r>
          </a:p>
        </p:txBody>
      </p:sp>
      <p:sp>
        <p:nvSpPr>
          <p:cNvPr id="28676" name="Text Box 4"/>
          <p:cNvSpPr txBox="1">
            <a:spLocks noChangeArrowheads="1"/>
          </p:cNvSpPr>
          <p:nvPr/>
        </p:nvSpPr>
        <p:spPr bwMode="auto">
          <a:xfrm rot="-1200000">
            <a:off x="3797300" y="762000"/>
            <a:ext cx="5121275" cy="3022600"/>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u="sng">
                <a:latin typeface="Times New Roman" charset="0"/>
              </a:rPr>
              <a:t>写作时间</a:t>
            </a:r>
            <a:endParaRPr lang="zh-CN" altLang="en-US" sz="2400">
              <a:latin typeface="Times New Roman" charset="0"/>
            </a:endParaRPr>
          </a:p>
          <a:p>
            <a:pPr algn="l" eaLnBrk="1" hangingPunct="1">
              <a:buFont typeface="Wingdings" charset="2"/>
              <a:buChar char="Ø"/>
            </a:pPr>
            <a:r>
              <a:rPr lang="zh-CN" altLang="en-US" sz="2400">
                <a:latin typeface="Times New Roman" charset="0"/>
              </a:rPr>
              <a:t>哥林多前书是在公元</a:t>
            </a:r>
            <a:r>
              <a:rPr lang="en-US" altLang="zh-CN" sz="2400">
                <a:latin typeface="Times New Roman" charset="0"/>
              </a:rPr>
              <a:t>56</a:t>
            </a:r>
            <a:r>
              <a:rPr lang="zh-CN" altLang="en-US" sz="2400">
                <a:latin typeface="Times New Roman" charset="0"/>
              </a:rPr>
              <a:t>年</a:t>
            </a:r>
            <a:r>
              <a:rPr lang="en-US" altLang="zh-CN" sz="2400">
                <a:latin typeface="Times New Roman" charset="0"/>
              </a:rPr>
              <a:t>5</a:t>
            </a:r>
            <a:r>
              <a:rPr lang="zh-CN" altLang="en-US" sz="2400">
                <a:latin typeface="Times New Roman" charset="0"/>
              </a:rPr>
              <a:t>月写的</a:t>
            </a:r>
            <a:r>
              <a:rPr lang="en-US" altLang="zh-CN" sz="2400">
                <a:latin typeface="Times New Roman" charset="0"/>
              </a:rPr>
              <a:t>(</a:t>
            </a:r>
            <a:r>
              <a:rPr lang="zh-CN" altLang="en-US" sz="2400">
                <a:latin typeface="Times New Roman" charset="0"/>
              </a:rPr>
              <a:t>林前</a:t>
            </a:r>
            <a:r>
              <a:rPr lang="en-US" altLang="zh-CN" sz="2400">
                <a:latin typeface="Times New Roman" charset="0"/>
              </a:rPr>
              <a:t>16:5-8)</a:t>
            </a:r>
            <a:r>
              <a:rPr lang="zh-CN" altLang="en-US" sz="2400">
                <a:latin typeface="Times New Roman" charset="0"/>
              </a:rPr>
              <a:t>。</a:t>
            </a:r>
          </a:p>
          <a:p>
            <a:pPr algn="l" eaLnBrk="1" hangingPunct="1">
              <a:buFont typeface="Wingdings" charset="2"/>
              <a:buChar char="Ø"/>
            </a:pPr>
            <a:r>
              <a:rPr lang="zh-CN" altLang="en-US" sz="2400">
                <a:latin typeface="Times New Roman" charset="0"/>
              </a:rPr>
              <a:t>哥林多后书是在哥林多前书后，少过一年的时间写的</a:t>
            </a:r>
            <a:r>
              <a:rPr lang="en-US" altLang="zh-CN" sz="2400">
                <a:latin typeface="Times New Roman" charset="0"/>
              </a:rPr>
              <a:t>(</a:t>
            </a:r>
            <a:r>
              <a:rPr lang="zh-CN" altLang="en-US" sz="2400">
                <a:latin typeface="Times New Roman" charset="0"/>
              </a:rPr>
              <a:t>林后</a:t>
            </a:r>
            <a:r>
              <a:rPr lang="en-US" altLang="zh-CN" sz="2400">
                <a:latin typeface="Times New Roman" charset="0"/>
              </a:rPr>
              <a:t>8:10; 9:2)</a:t>
            </a:r>
            <a:r>
              <a:rPr lang="zh-CN" altLang="en-US" sz="2400">
                <a:latin typeface="Times New Roman" charset="0"/>
              </a:rPr>
              <a:t>。</a:t>
            </a:r>
          </a:p>
          <a:p>
            <a:pPr algn="l" eaLnBrk="1" hangingPunct="1">
              <a:buFont typeface="Wingdings" charset="2"/>
              <a:buChar char="Ø"/>
            </a:pPr>
            <a:r>
              <a:rPr lang="zh-CN" altLang="en-US" sz="2400">
                <a:latin typeface="Times New Roman" charset="0"/>
              </a:rPr>
              <a:t>哥林多后书是在当年</a:t>
            </a:r>
            <a:r>
              <a:rPr lang="en-US" altLang="zh-CN" sz="2400">
                <a:latin typeface="Times New Roman" charset="0"/>
              </a:rPr>
              <a:t>(</a:t>
            </a:r>
            <a:r>
              <a:rPr lang="zh-CN" altLang="en-US" sz="2400">
                <a:latin typeface="Times New Roman" charset="0"/>
              </a:rPr>
              <a:t>公元</a:t>
            </a:r>
            <a:r>
              <a:rPr lang="en-US" altLang="zh-CN" sz="2400">
                <a:latin typeface="Times New Roman" charset="0"/>
              </a:rPr>
              <a:t>56</a:t>
            </a:r>
            <a:r>
              <a:rPr lang="zh-CN" altLang="en-US" sz="2400">
                <a:latin typeface="Times New Roman" charset="0"/>
              </a:rPr>
              <a:t>年</a:t>
            </a:r>
            <a:r>
              <a:rPr lang="en-US" altLang="zh-CN" sz="2400">
                <a:latin typeface="Times New Roman" charset="0"/>
              </a:rPr>
              <a:t>)</a:t>
            </a:r>
            <a:r>
              <a:rPr lang="zh-CN" altLang="en-US" sz="2400">
                <a:latin typeface="Times New Roman" charset="0"/>
              </a:rPr>
              <a:t>秋天完成。</a:t>
            </a:r>
            <a:endParaRPr lang="en-US" altLang="zh-CN" sz="2400">
              <a:latin typeface="Times New Roman" charset="0"/>
            </a:endParaRPr>
          </a:p>
        </p:txBody>
      </p:sp>
      <p:sp>
        <p:nvSpPr>
          <p:cNvPr id="45061" name="Text Box 6"/>
          <p:cNvSpPr txBox="1">
            <a:spLocks noChangeArrowheads="1"/>
          </p:cNvSpPr>
          <p:nvPr/>
        </p:nvSpPr>
        <p:spPr bwMode="auto">
          <a:xfrm>
            <a:off x="3552825" y="207963"/>
            <a:ext cx="1970088"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800">
                <a:solidFill>
                  <a:srgbClr val="FFFFFF"/>
                </a:solidFill>
                <a:latin typeface="Arial" charset="0"/>
                <a:cs typeface="Arial" charset="0"/>
              </a:rPr>
              <a:t>哥林多前书</a:t>
            </a:r>
          </a:p>
        </p:txBody>
      </p:sp>
      <p:sp>
        <p:nvSpPr>
          <p:cNvPr id="28679" name="Text Box 7"/>
          <p:cNvSpPr txBox="1">
            <a:spLocks noChangeArrowheads="1"/>
          </p:cNvSpPr>
          <p:nvPr/>
        </p:nvSpPr>
        <p:spPr bwMode="auto">
          <a:xfrm>
            <a:off x="2593975" y="3048000"/>
            <a:ext cx="1200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ja-JP" altLang="en-US" sz="2400">
                <a:solidFill>
                  <a:schemeClr val="bg1"/>
                </a:solidFill>
                <a:latin typeface="Arial" charset="0"/>
                <a:ea typeface="ＭＳ Ｐゴシック" charset="-128"/>
              </a:rPr>
              <a:t>出发点</a:t>
            </a:r>
            <a:r>
              <a:rPr lang="en-US" altLang="ja-JP" sz="2400">
                <a:solidFill>
                  <a:schemeClr val="bg1"/>
                </a:solidFill>
                <a:latin typeface="Arial" charset="0"/>
              </a:rPr>
              <a:t>:</a:t>
            </a:r>
          </a:p>
          <a:p>
            <a:pPr eaLnBrk="1" hangingPunct="1"/>
            <a:r>
              <a:rPr lang="ja-JP" altLang="en-US" sz="2400">
                <a:solidFill>
                  <a:schemeClr val="bg1"/>
                </a:solidFill>
                <a:latin typeface="Arial" charset="0"/>
                <a:ea typeface="ＭＳ Ｐゴシック" charset="-128"/>
              </a:rPr>
              <a:t>以弗所</a:t>
            </a:r>
            <a:endParaRPr lang="en-US" altLang="en-US" sz="2400">
              <a:solidFill>
                <a:schemeClr val="bg1"/>
              </a:solidFill>
              <a:latin typeface="Arial" charset="0"/>
            </a:endParaRPr>
          </a:p>
        </p:txBody>
      </p:sp>
      <p:sp>
        <p:nvSpPr>
          <p:cNvPr id="28680" name="Text Box 8"/>
          <p:cNvSpPr txBox="1">
            <a:spLocks noChangeArrowheads="1"/>
          </p:cNvSpPr>
          <p:nvPr/>
        </p:nvSpPr>
        <p:spPr bwMode="auto">
          <a:xfrm>
            <a:off x="38100" y="3048000"/>
            <a:ext cx="1200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ja-JP" altLang="en-US" sz="2400">
                <a:solidFill>
                  <a:schemeClr val="bg1"/>
                </a:solidFill>
                <a:latin typeface="Arial" charset="0"/>
                <a:ea typeface="ＭＳ Ｐゴシック" charset="-128"/>
              </a:rPr>
              <a:t>目的地</a:t>
            </a:r>
            <a:r>
              <a:rPr lang="en-US" altLang="ja-JP" sz="2400">
                <a:solidFill>
                  <a:schemeClr val="bg1"/>
                </a:solidFill>
                <a:latin typeface="Arial" charset="0"/>
              </a:rPr>
              <a:t>:</a:t>
            </a:r>
          </a:p>
          <a:p>
            <a:pPr eaLnBrk="1" hangingPunct="1"/>
            <a:r>
              <a:rPr lang="ja-JP" altLang="en-US" sz="2400">
                <a:solidFill>
                  <a:schemeClr val="bg1"/>
                </a:solidFill>
                <a:latin typeface="Arial" charset="0"/>
                <a:ea typeface="ＭＳ Ｐゴシック" charset="-128"/>
              </a:rPr>
              <a:t>哥林多</a:t>
            </a:r>
            <a:endParaRPr lang="en-US" altLang="en-US" sz="2400">
              <a:solidFill>
                <a:schemeClr val="bg1"/>
              </a:solidFill>
              <a:latin typeface="Arial" charset="0"/>
            </a:endParaRP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endParaRPr lang="en-US" altLang="en-US"/>
          </a:p>
        </p:txBody>
      </p:sp>
      <p:grpSp>
        <p:nvGrpSpPr>
          <p:cNvPr id="45067" name="Group 19"/>
          <p:cNvGrpSpPr>
            <a:grpSpLocks/>
          </p:cNvGrpSpPr>
          <p:nvPr/>
        </p:nvGrpSpPr>
        <p:grpSpPr bwMode="auto">
          <a:xfrm>
            <a:off x="2628900" y="5257800"/>
            <a:ext cx="2247900" cy="1114425"/>
            <a:chOff x="2629272" y="5257800"/>
            <a:chExt cx="2247528" cy="1115200"/>
          </a:xfrm>
        </p:grpSpPr>
        <p:sp>
          <p:nvSpPr>
            <p:cNvPr id="45069" name="Rectangle 13"/>
            <p:cNvSpPr>
              <a:spLocks noChangeArrowheads="1"/>
            </p:cNvSpPr>
            <p:nvPr/>
          </p:nvSpPr>
          <p:spPr bwMode="auto">
            <a:xfrm>
              <a:off x="2667000" y="6096001"/>
              <a:ext cx="2209800" cy="276999"/>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pPr>
              <a:r>
                <a:rPr lang="zh-CN" altLang="en-US" sz="1200">
                  <a:solidFill>
                    <a:srgbClr val="000000"/>
                  </a:solidFill>
                  <a:latin typeface="Arial" charset="0"/>
                  <a:cs typeface="Arial" charset="0"/>
                </a:rPr>
                <a:t>保罗</a:t>
              </a:r>
              <a:r>
                <a:rPr lang="zh-CN" altLang="en-US" sz="1200">
                  <a:solidFill>
                    <a:srgbClr val="000000"/>
                  </a:solidFill>
                  <a:latin typeface="Times New Roman" charset="0"/>
                </a:rPr>
                <a:t>第三次宣教旅程</a:t>
              </a:r>
              <a:endParaRPr lang="en-US" altLang="en-US" sz="1200">
                <a:solidFill>
                  <a:srgbClr val="000000"/>
                </a:solidFill>
                <a:latin typeface="Times New Roman" charset="0"/>
              </a:endParaRPr>
            </a:p>
          </p:txBody>
        </p:sp>
        <p:grpSp>
          <p:nvGrpSpPr>
            <p:cNvPr id="45070" name="Group 18"/>
            <p:cNvGrpSpPr>
              <a:grpSpLocks/>
            </p:cNvGrpSpPr>
            <p:nvPr/>
          </p:nvGrpSpPr>
          <p:grpSpPr bwMode="auto">
            <a:xfrm>
              <a:off x="2629272" y="5257800"/>
              <a:ext cx="2171328" cy="914400"/>
              <a:chOff x="2629272" y="5257800"/>
              <a:chExt cx="2171328" cy="914400"/>
            </a:xfrm>
          </p:grpSpPr>
          <p:sp>
            <p:nvSpPr>
              <p:cNvPr id="45071" name="Rectangle 14"/>
              <p:cNvSpPr>
                <a:spLocks noChangeArrowheads="1"/>
              </p:cNvSpPr>
              <p:nvPr/>
            </p:nvSpPr>
            <p:spPr bwMode="auto">
              <a:xfrm>
                <a:off x="2629272" y="5257800"/>
                <a:ext cx="479618" cy="261610"/>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en-US" altLang="en-US" sz="1100"/>
                  <a:t>城市</a:t>
                </a:r>
              </a:p>
            </p:txBody>
          </p:sp>
          <p:sp>
            <p:nvSpPr>
              <p:cNvPr id="45072" name="Rectangle 15"/>
              <p:cNvSpPr>
                <a:spLocks noChangeArrowheads="1"/>
              </p:cNvSpPr>
              <p:nvPr/>
            </p:nvSpPr>
            <p:spPr bwMode="auto">
              <a:xfrm>
                <a:off x="2667000" y="5486401"/>
                <a:ext cx="2133600" cy="24622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收</a:t>
                </a:r>
                <a:r>
                  <a:rPr lang="zh-CN" altLang="en-US" sz="1000">
                    <a:latin typeface="Arial" charset="0"/>
                    <a:cs typeface="Arial" charset="0"/>
                  </a:rPr>
                  <a:t>保罗</a:t>
                </a:r>
                <a:r>
                  <a:rPr lang="en-US" altLang="en-US" sz="1000"/>
                  <a:t>信件的人</a:t>
                </a:r>
                <a:r>
                  <a:rPr lang="en-US" altLang="ja-JP" sz="1000"/>
                  <a:t> </a:t>
                </a:r>
                <a:endParaRPr lang="en-US" altLang="en-US" sz="1000"/>
              </a:p>
            </p:txBody>
          </p:sp>
          <p:sp>
            <p:nvSpPr>
              <p:cNvPr id="45073" name="Rectangle 16"/>
              <p:cNvSpPr>
                <a:spLocks noChangeArrowheads="1"/>
              </p:cNvSpPr>
              <p:nvPr/>
            </p:nvSpPr>
            <p:spPr bwMode="auto">
              <a:xfrm>
                <a:off x="2667000" y="5715000"/>
                <a:ext cx="1143000" cy="246221"/>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隘口</a:t>
                </a:r>
              </a:p>
            </p:txBody>
          </p:sp>
          <p:sp>
            <p:nvSpPr>
              <p:cNvPr id="45074" name="Rectangle 17"/>
              <p:cNvSpPr>
                <a:spLocks noChangeArrowheads="1"/>
              </p:cNvSpPr>
              <p:nvPr/>
            </p:nvSpPr>
            <p:spPr bwMode="auto">
              <a:xfrm>
                <a:off x="2667000" y="5925979"/>
                <a:ext cx="1143000" cy="246221"/>
              </a:xfrm>
              <a:prstGeom prst="rect">
                <a:avLst/>
              </a:prstGeom>
              <a:solidFill>
                <a:srgbClr val="F8F8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US" altLang="en-US" sz="1000"/>
                  <a:t>山峰</a:t>
                </a:r>
              </a:p>
            </p:txBody>
          </p:sp>
        </p:grpSp>
      </p:grpSp>
      <p:sp>
        <p:nvSpPr>
          <p:cNvPr id="28677" name="Text Box 5"/>
          <p:cNvSpPr txBox="1">
            <a:spLocks noChangeArrowheads="1"/>
          </p:cNvSpPr>
          <p:nvPr/>
        </p:nvSpPr>
        <p:spPr bwMode="auto">
          <a:xfrm rot="1200000">
            <a:off x="1504950" y="4614863"/>
            <a:ext cx="4914900" cy="1196975"/>
          </a:xfrm>
          <a:prstGeom prst="rect">
            <a:avLst/>
          </a:prstGeom>
          <a:solidFill>
            <a:schemeClr val="tx1"/>
          </a:solidFill>
          <a:ln w="9525">
            <a:solidFill>
              <a:schemeClr val="tx1"/>
            </a:solidFill>
            <a:miter lim="800000"/>
            <a:headEnd/>
            <a:tailEnd/>
          </a:ln>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r>
              <a:rPr lang="zh-CN" altLang="en-US" sz="2400" u="sng">
                <a:solidFill>
                  <a:schemeClr val="bg1"/>
                </a:solidFill>
                <a:latin typeface="Arial" charset="0"/>
                <a:cs typeface="Arial" charset="0"/>
              </a:rPr>
              <a:t>寄信来源</a:t>
            </a:r>
            <a:r>
              <a:rPr lang="en-US" altLang="zh-CN" sz="2400" u="sng">
                <a:solidFill>
                  <a:schemeClr val="bg1"/>
                </a:solidFill>
                <a:latin typeface="Arial" charset="0"/>
                <a:cs typeface="Arial" charset="0"/>
              </a:rPr>
              <a:t>/</a:t>
            </a:r>
            <a:r>
              <a:rPr lang="zh-CN" altLang="en-US" sz="2400" u="sng">
                <a:solidFill>
                  <a:schemeClr val="bg1"/>
                </a:solidFill>
                <a:latin typeface="Arial" charset="0"/>
                <a:cs typeface="Arial" charset="0"/>
              </a:rPr>
              <a:t>收</a:t>
            </a:r>
            <a:r>
              <a:rPr lang="en-US" altLang="en-US" sz="2400" u="sng">
                <a:solidFill>
                  <a:schemeClr val="bg1"/>
                </a:solidFill>
              </a:rPr>
              <a:t>信</a:t>
            </a:r>
            <a:r>
              <a:rPr lang="zh-CN" altLang="en-US" sz="2400" u="sng">
                <a:solidFill>
                  <a:schemeClr val="bg1"/>
                </a:solidFill>
                <a:latin typeface="Arial" charset="0"/>
                <a:cs typeface="Arial" charset="0"/>
              </a:rPr>
              <a:t>者</a:t>
            </a:r>
          </a:p>
          <a:p>
            <a:pPr eaLnBrk="1" hangingPunct="1"/>
            <a:r>
              <a:rPr lang="zh-CN" altLang="en-US" sz="2400">
                <a:solidFill>
                  <a:schemeClr val="bg1"/>
                </a:solidFill>
                <a:latin typeface="Arial" charset="0"/>
                <a:cs typeface="Arial" charset="0"/>
              </a:rPr>
              <a:t>保罗从以弗所转告越过爱琴海</a:t>
            </a:r>
            <a:r>
              <a:rPr lang="en-US" altLang="zh-CN" sz="2400">
                <a:solidFill>
                  <a:schemeClr val="bg1"/>
                </a:solidFill>
                <a:latin typeface="Arial" charset="0"/>
                <a:cs typeface="Arial" charset="0"/>
              </a:rPr>
              <a:t>(Aegean Sea)</a:t>
            </a:r>
            <a:r>
              <a:rPr lang="zh-CN" altLang="en-US" sz="2400">
                <a:solidFill>
                  <a:schemeClr val="bg1"/>
                </a:solidFill>
                <a:latin typeface="Arial" charset="0"/>
                <a:cs typeface="Arial" charset="0"/>
              </a:rPr>
              <a:t>的哥林多教会。</a:t>
            </a:r>
            <a:endParaRPr lang="en-US" altLang="en-US" sz="240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9" grpId="0" animBg="1"/>
      <p:bldP spid="28680" grpId="0" animBg="1"/>
      <p:bldP spid="28681" grpId="0" animBg="1"/>
      <p:bldP spid="28682" grpId="0" animBg="1"/>
      <p:bldP spid="28683" grpId="0" animBg="1"/>
      <p:bldP spid="2867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 Box 1031"/>
          <p:cNvSpPr txBox="1">
            <a:spLocks noChangeArrowheads="1"/>
          </p:cNvSpPr>
          <p:nvPr/>
        </p:nvSpPr>
        <p:spPr bwMode="auto">
          <a:xfrm>
            <a:off x="1559131" y="152400"/>
            <a:ext cx="1237839"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出发点</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马其顿</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4" name="Text Box 1032"/>
          <p:cNvSpPr txBox="1">
            <a:spLocks noChangeArrowheads="1"/>
          </p:cNvSpPr>
          <p:nvPr/>
        </p:nvSpPr>
        <p:spPr bwMode="auto">
          <a:xfrm>
            <a:off x="390738" y="3048000"/>
            <a:ext cx="1236237"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目的地</a:t>
            </a:r>
            <a:r>
              <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rPr>
              <a:t>哥林多</a:t>
            </a:r>
            <a:endParaRPr kumimoji="0" lang="en-US" sz="2400" b="1" i="0" u="none" strike="noStrike" kern="1200" cap="none" spc="0" normalizeH="0" baseline="0" noProof="0" dirty="0">
              <a:ln>
                <a:noFill/>
              </a:ln>
              <a:solidFill>
                <a:srgbClr val="FEFDE3"/>
              </a:solidFill>
              <a:effectLst/>
              <a:uLnTx/>
              <a:uFillTx/>
              <a:latin typeface="Microsoft YaHei UI" panose="020B0503020204020204" pitchFamily="34" charset="-122"/>
              <a:ea typeface="Microsoft YaHei UI" panose="020B0503020204020204" pitchFamily="34" charset="-122"/>
            </a:endParaRP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67943" name="Text Box 1036"/>
          <p:cNvSpPr txBox="1">
            <a:spLocks noChangeArrowheads="1"/>
          </p:cNvSpPr>
          <p:nvPr/>
        </p:nvSpPr>
        <p:spPr bwMode="auto">
          <a:xfrm>
            <a:off x="8344073" y="76200"/>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163</a:t>
            </a:r>
          </a:p>
        </p:txBody>
      </p:sp>
      <p:sp>
        <p:nvSpPr>
          <p:cNvPr id="29709" name="Text Box 1037"/>
          <p:cNvSpPr txBox="1">
            <a:spLocks noChangeArrowheads="1"/>
          </p:cNvSpPr>
          <p:nvPr/>
        </p:nvSpPr>
        <p:spPr bwMode="auto">
          <a:xfrm rot="-1200000">
            <a:off x="381000" y="3709938"/>
            <a:ext cx="5121275" cy="2308324"/>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日期</a:t>
            </a:r>
            <a:endParaRPr kumimoji="0" lang="en-US" altLang="zh-CN" sz="24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哥林多后书在哥林多前书之后少过一年间写成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林后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8:10; 9:2)</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哥林多前书在主后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哥林多后书在同一年（主后</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56</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年）</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b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的秋天写成。</a:t>
            </a: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29710" name="Text Box 1038"/>
          <p:cNvSpPr txBox="1">
            <a:spLocks noChangeArrowheads="1"/>
          </p:cNvSpPr>
          <p:nvPr/>
        </p:nvSpPr>
        <p:spPr bwMode="auto">
          <a:xfrm rot="1200000">
            <a:off x="4191000" y="1931383"/>
            <a:ext cx="4914900" cy="156966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出发点</a:t>
            </a:r>
            <a:r>
              <a:rPr kumimoji="0" lang="en-US" altLang="zh-CN"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400" b="1" i="0" u="sng"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收信人</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保罗的这个第二封信是他在哥林多北上的马其顿省时写的，</a:t>
            </a:r>
            <a:endParaRPr kumimoji="0" lang="en-US" altLang="zh-CN"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10000"/>
                </a:solidFill>
                <a:effectLst/>
                <a:uLnTx/>
                <a:uFillTx/>
                <a:latin typeface="Microsoft YaHei UI" panose="020B0503020204020204" pitchFamily="34" charset="-122"/>
                <a:ea typeface="Microsoft YaHei UI" panose="020B0503020204020204" pitchFamily="34" charset="-122"/>
                <a:cs typeface="SimSun" charset="0"/>
              </a:rPr>
              <a:t>要发给哥林多教会。</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zh-CN" altLang="en-US" sz="2800" b="1" kern="1200" dirty="0">
                <a:solidFill>
                  <a:srgbClr val="FFFFFF"/>
                </a:solidFill>
                <a:latin typeface="Microsoft YaHei UI" panose="020B0503020204020204" pitchFamily="34" charset="-122"/>
                <a:ea typeface="Microsoft YaHei UI" panose="020B0503020204020204" pitchFamily="34" charset="-122"/>
                <a:cs typeface="SimSun"/>
              </a:rPr>
              <a:t>哥林多后书景况</a:t>
            </a:r>
            <a:endParaRPr 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7477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133343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p:spPr>
        <p:txBody>
          <a:bodyPr/>
          <a:lstStyle/>
          <a:p>
            <a:pPr>
              <a:defRPr/>
            </a:pPr>
            <a:r>
              <a:rPr lang="zh-CN" altLang="en-US" sz="8800" b="1" dirty="0">
                <a:solidFill>
                  <a:schemeClr val="tx2"/>
                </a:solidFill>
                <a:effectLst>
                  <a:glow rad="127000">
                    <a:schemeClr val="bg1"/>
                  </a:glow>
                </a:effectLst>
                <a:latin typeface="Arial" charset="0"/>
                <a:ea typeface="ＭＳ Ｐゴシック" charset="0"/>
                <a:cs typeface="ＭＳ Ｐゴシック" charset="0"/>
              </a:rPr>
              <a:t>你好</a:t>
            </a:r>
            <a:r>
              <a:rPr lang="en-US" altLang="zh-CN" sz="8800" b="1" dirty="0">
                <a:solidFill>
                  <a:schemeClr val="tx2"/>
                </a:solidFill>
                <a:effectLst>
                  <a:glow rad="127000">
                    <a:schemeClr val="bg1"/>
                  </a:glow>
                </a:effectLst>
                <a:latin typeface="Arial" charset="0"/>
                <a:ea typeface="ＭＳ Ｐゴシック" charset="0"/>
                <a:cs typeface="ＭＳ Ｐゴシック" charset="0"/>
              </a:rPr>
              <a:t>!</a:t>
            </a:r>
            <a:endParaRPr lang="en-US" sz="8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75581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4210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哥林多教会应该向保罗敞开心扉，因为上帝通过他关心了他们</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（哥林多后书 </a:t>
            </a:r>
            <a:r>
              <a:rPr lang="en-US" altLang="zh-CN" sz="4800" b="1" dirty="0">
                <a:effectLst>
                  <a:glow rad="127000">
                    <a:schemeClr val="tx1"/>
                  </a:glow>
                </a:effectLst>
                <a:latin typeface="Arial" charset="0"/>
                <a:ea typeface="ＭＳ Ｐゴシック" charset="0"/>
                <a:cs typeface="ＭＳ Ｐゴシック" charset="0"/>
              </a:rPr>
              <a:t>1-7</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866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472000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en-US" altLang="en-US"/>
          </a:p>
        </p:txBody>
      </p:sp>
      <p:pic>
        <p:nvPicPr>
          <p:cNvPr id="58371" name="Picture 3" descr="bv3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62200"/>
            <a:ext cx="3276600" cy="212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r>
              <a:rPr lang="zh-CN" altLang="en-US" sz="4000" kern="10">
                <a:ln w="9525">
                  <a:round/>
                  <a:headEnd/>
                  <a:tailEnd/>
                </a:ln>
                <a:gradFill rotWithShape="1">
                  <a:gsLst>
                    <a:gs pos="0">
                      <a:srgbClr val="FE3E02"/>
                    </a:gs>
                    <a:gs pos="100000">
                      <a:srgbClr val="FFE701"/>
                    </a:gs>
                  </a:gsLst>
                  <a:lin ang="16560000" scaled="1"/>
                </a:gradFill>
                <a:latin typeface="Impact"/>
              </a:rPr>
              <a:t>受苦</a:t>
            </a:r>
            <a:endParaRPr lang="en-GB" sz="4000" kern="10">
              <a:ln w="9525">
                <a:round/>
                <a:headEnd/>
                <a:tailEnd/>
              </a:ln>
              <a:gradFill rotWithShape="1">
                <a:gsLst>
                  <a:gs pos="0">
                    <a:srgbClr val="FE3E02"/>
                  </a:gs>
                  <a:gs pos="100000">
                    <a:srgbClr val="FFE701"/>
                  </a:gs>
                </a:gsLst>
                <a:lin ang="16560000" scaled="1"/>
              </a:gradFill>
              <a:latin typeface="Impact"/>
            </a:endParaRP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en-GB" altLang="en-US" sz="3200">
                <a:latin typeface="Arial" charset="0"/>
              </a:rPr>
              <a:t>(</a:t>
            </a:r>
            <a:r>
              <a:rPr lang="zh-CN" altLang="en-GB" sz="3200">
                <a:latin typeface="Arial" charset="0"/>
              </a:rPr>
              <a:t>林后 </a:t>
            </a:r>
            <a:r>
              <a:rPr lang="en-GB" altLang="en-US" sz="3200">
                <a:latin typeface="Arial" charset="0"/>
              </a:rPr>
              <a:t>1 : 1-11)</a:t>
            </a:r>
            <a:r>
              <a:rPr lang="en-GB" altLang="en-US" sz="1800" b="0">
                <a:latin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91000"/>
            <a:ext cx="3429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914400"/>
            <a:ext cx="2819400" cy="225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15835230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en-US" altLang="en-US"/>
          </a:p>
        </p:txBody>
      </p:sp>
      <p:pic>
        <p:nvPicPr>
          <p:cNvPr id="59395"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70700"/>
          </a:xfrm>
        </p:spPr>
      </p:pic>
      <p:sp>
        <p:nvSpPr>
          <p:cNvPr id="59396" name="WordArt 4"/>
          <p:cNvSpPr>
            <a:spLocks noChangeArrowheads="1" noChangeShapeType="1" noTextEdit="1"/>
          </p:cNvSpPr>
          <p:nvPr/>
        </p:nvSpPr>
        <p:spPr bwMode="auto">
          <a:xfrm>
            <a:off x="152400" y="76200"/>
            <a:ext cx="3810000" cy="990600"/>
          </a:xfrm>
          <a:prstGeom prst="rect">
            <a:avLst/>
          </a:prstGeom>
        </p:spPr>
        <p:txBody>
          <a:bodyPr wrap="none" fromWordArt="1">
            <a:prstTxWarp prst="textPlain">
              <a:avLst>
                <a:gd name="adj" fmla="val 50000"/>
              </a:avLst>
            </a:prstTxWarp>
          </a:bodyPr>
          <a:lstStyle/>
          <a:p>
            <a:r>
              <a:rPr lang="zh-CN" altLang="en-US" sz="3600" kern="10">
                <a:ln w="19050">
                  <a:solidFill>
                    <a:srgbClr val="99CCFF"/>
                  </a:solidFill>
                  <a:round/>
                  <a:headEnd/>
                  <a:tailEnd/>
                </a:ln>
                <a:solidFill>
                  <a:srgbClr val="FFFF00"/>
                </a:solidFill>
                <a:effectLst>
                  <a:outerShdw dist="35921" dir="2700000" algn="ctr" rotWithShape="0">
                    <a:srgbClr val="990000">
                      <a:alpha val="74997"/>
                    </a:srgbClr>
                  </a:outerShdw>
                </a:effectLst>
                <a:latin typeface="Impact"/>
              </a:rPr>
              <a:t>受苦</a:t>
            </a:r>
            <a:endParaRPr lang="en-GB" sz="3600" kern="10">
              <a:ln w="19050">
                <a:solidFill>
                  <a:srgbClr val="99CCFF"/>
                </a:solidFill>
                <a:round/>
                <a:headEnd/>
                <a:tailEnd/>
              </a:ln>
              <a:solidFill>
                <a:srgbClr val="FFFF00"/>
              </a:solidFill>
              <a:effectLst>
                <a:outerShdw dist="35921" dir="2700000" algn="ctr" rotWithShape="0">
                  <a:srgbClr val="990000">
                    <a:alpha val="74997"/>
                  </a:srgbClr>
                </a:outerShdw>
              </a:effectLst>
              <a:latin typeface="Impact"/>
            </a:endParaRPr>
          </a:p>
        </p:txBody>
      </p:sp>
      <p:sp>
        <p:nvSpPr>
          <p:cNvPr id="73733" name="Text Box 5"/>
          <p:cNvSpPr txBox="1">
            <a:spLocks noChangeArrowheads="1"/>
          </p:cNvSpPr>
          <p:nvPr/>
        </p:nvSpPr>
        <p:spPr bwMode="auto">
          <a:xfrm>
            <a:off x="1219200" y="1219200"/>
            <a:ext cx="7162800" cy="308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2800" i="1" dirty="0">
                <a:latin typeface="Georgia" charset="0"/>
              </a:rPr>
              <a:t> </a:t>
            </a:r>
            <a:r>
              <a:rPr lang="zh-CN" altLang="en-US" sz="2800" i="1" dirty="0">
                <a:latin typeface="Georgia" charset="0"/>
              </a:rPr>
              <a:t>保罗的受苦</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保罗对受苦的态度</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基督的经验</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受苦中的安慰</a:t>
            </a:r>
            <a:endParaRPr lang="en-US" altLang="ja-JP" sz="2800" i="1" dirty="0">
              <a:latin typeface="Georgia" charset="0"/>
            </a:endParaRPr>
          </a:p>
          <a:p>
            <a:pPr algn="l" eaLnBrk="1" hangingPunct="1">
              <a:spcBef>
                <a:spcPct val="50000"/>
              </a:spcBef>
              <a:buFontTx/>
              <a:buChar char="•"/>
            </a:pPr>
            <a:r>
              <a:rPr lang="en-US" altLang="en-US" sz="2800" i="1" dirty="0">
                <a:latin typeface="Georgia" charset="0"/>
              </a:rPr>
              <a:t> </a:t>
            </a:r>
            <a:r>
              <a:rPr lang="zh-CN" altLang="en-US" sz="2800" i="1" dirty="0">
                <a:latin typeface="Georgia" charset="0"/>
              </a:rPr>
              <a:t>我们如何面对苦难？</a:t>
            </a:r>
            <a:endParaRPr lang="en-US" altLang="en-US" sz="2800" i="1" dirty="0">
              <a:latin typeface="Georgia" charset="0"/>
            </a:endParaRP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143000"/>
            <a:ext cx="30099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2508250"/>
            <a:ext cx="2195513" cy="434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048000"/>
            <a:ext cx="60960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59405" name="Picture 10" descr="MNSIM00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92" y="2304"/>
              <a:ext cx="2112"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1" descr="PMDWC00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96" y="1824"/>
              <a:ext cx="1134" cy="2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59403" name="Picture 13" descr="NCHSJ00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152" y="2736"/>
              <a:ext cx="2736"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4" descr="IS1CR07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984" y="2112"/>
              <a:ext cx="1454"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43795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algn="l" eaLnBrk="0" hangingPunct="0"/>
            <a:endParaRPr lang="en-US" sz="2400" b="0">
              <a:solidFill>
                <a:srgbClr val="000000"/>
              </a:solidFill>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zh-CN" altLang="en-US" sz="2800" b="1" dirty="0">
                <a:solidFill>
                  <a:srgbClr val="FFFFFF"/>
                </a:solidFill>
                <a:latin typeface="Arial" charset="0"/>
                <a:ea typeface="ＭＳ Ｐゴシック" charset="0"/>
              </a:rPr>
              <a:t>旧约和新约的差异</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哥林多后书 </a:t>
            </a:r>
            <a:r>
              <a:rPr lang="en-US" altLang="zh-CN" sz="2800" b="1" dirty="0">
                <a:solidFill>
                  <a:srgbClr val="FFFFFF"/>
                </a:solidFill>
                <a:latin typeface="Arial" charset="0"/>
                <a:ea typeface="ＭＳ Ｐゴシック" charset="0"/>
              </a:rPr>
              <a:t>3–4 )</a:t>
            </a:r>
          </a:p>
        </p:txBody>
      </p:sp>
      <p:graphicFrame>
        <p:nvGraphicFramePr>
          <p:cNvPr id="48" name="Table 47"/>
          <p:cNvGraphicFramePr>
            <a:graphicFrameLocks noGrp="1"/>
          </p:cNvGraphicFramePr>
          <p:nvPr>
            <p:extLst>
              <p:ext uri="{D42A27DB-BD31-4B8C-83A1-F6EECF244321}">
                <p14:modId xmlns:p14="http://schemas.microsoft.com/office/powerpoint/2010/main" val="2834393893"/>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旧约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新约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 摩西开始的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基督开始的</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凭着字句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凭着精意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圣灵</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活</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写在石版上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写在心版上</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更有荣光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荣光退去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荣上加荣</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定罪的职事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称义的职事</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欺骗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大胆</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蒙摩西的脸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敞着脸</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心底刚强</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自由</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Arial" charset="0"/>
                        </a:rPr>
                        <a:t>摩西返照主的荣光</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全部信徒反照主的荣光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没有改变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缺乏热情</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自信，坚定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谬讲</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虔诚</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166c</a:t>
            </a:r>
          </a:p>
        </p:txBody>
      </p:sp>
    </p:spTree>
    <p:extLst>
      <p:ext uri="{BB962C8B-B14F-4D97-AF65-F5344CB8AC3E}">
        <p14:creationId xmlns:p14="http://schemas.microsoft.com/office/powerpoint/2010/main" val="1484017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39201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zh-CN" altLang="en-US" sz="6000" b="1" i="1" dirty="0">
                <a:solidFill>
                  <a:schemeClr val="tx1"/>
                </a:solidFill>
                <a:latin typeface="宋体"/>
                <a:ea typeface="宋体"/>
                <a:cs typeface="宋体"/>
              </a:rPr>
              <a:t>保罗沮丧吗？</a:t>
            </a:r>
            <a:endParaRPr lang="en-US" dirty="0">
              <a:solidFill>
                <a:schemeClr val="tx1"/>
              </a:solidFill>
              <a:latin typeface="宋体"/>
              <a:ea typeface="宋体"/>
              <a:cs typeface="宋体"/>
            </a:endParaRPr>
          </a:p>
        </p:txBody>
      </p:sp>
    </p:spTree>
    <p:extLst>
      <p:ext uri="{BB962C8B-B14F-4D97-AF65-F5344CB8AC3E}">
        <p14:creationId xmlns:p14="http://schemas.microsoft.com/office/powerpoint/2010/main" val="2247704052"/>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开放</a:t>
            </a:r>
            <a:endParaRPr lang="en-US" sz="4800" b="1" dirty="0">
              <a:effectLst>
                <a:glow rad="127000">
                  <a:schemeClr val="tx1"/>
                </a:glow>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关闭</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p>
        </p:txBody>
      </p:sp>
    </p:spTree>
    <p:extLst>
      <p:ext uri="{BB962C8B-B14F-4D97-AF65-F5344CB8AC3E}">
        <p14:creationId xmlns:p14="http://schemas.microsoft.com/office/powerpoint/2010/main" val="3965794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zh-CN" altLang="en-US" sz="5400" b="1" dirty="0">
                <a:solidFill>
                  <a:schemeClr val="bg1"/>
                </a:solidFill>
                <a:latin typeface="Arial" charset="0"/>
                <a:cs typeface="+mj-cs"/>
              </a:rPr>
              <a:t>所以，我们并不沮丧，我们外面的人虽然渐渐朽坏，但里面的人却日日更新</a:t>
            </a:r>
            <a:r>
              <a:rPr lang="en-US" altLang="ja-JP" sz="5400" b="1" dirty="0">
                <a:solidFill>
                  <a:schemeClr val="bg1"/>
                </a:solidFill>
                <a:latin typeface="Arial" charset="0"/>
                <a:cs typeface="+mj-cs"/>
              </a:rPr>
              <a:t>”</a:t>
            </a:r>
            <a:br>
              <a:rPr lang="en-US" sz="5400" b="1" dirty="0">
                <a:solidFill>
                  <a:schemeClr val="bg1"/>
                </a:solidFill>
                <a:latin typeface="Arial" charset="0"/>
                <a:cs typeface="+mj-cs"/>
              </a:rPr>
            </a:br>
            <a:r>
              <a:rPr lang="en-US" sz="5400" b="1" dirty="0">
                <a:solidFill>
                  <a:schemeClr val="bg1"/>
                </a:solidFill>
                <a:latin typeface="Arial" charset="0"/>
                <a:cs typeface="+mj-cs"/>
              </a:rPr>
              <a:t>(</a:t>
            </a:r>
            <a:r>
              <a:rPr lang="zh-CN" altLang="en-US" sz="5400" b="1" dirty="0">
                <a:solidFill>
                  <a:schemeClr val="bg1"/>
                </a:solidFill>
                <a:latin typeface="Arial" charset="0"/>
                <a:cs typeface="+mj-cs"/>
              </a:rPr>
              <a:t>林后</a:t>
            </a:r>
            <a:r>
              <a:rPr lang="en-US" sz="5400" b="1" dirty="0">
                <a:solidFill>
                  <a:schemeClr val="bg1"/>
                </a:solidFill>
                <a:latin typeface="Arial" charset="0"/>
                <a:cs typeface="+mj-cs"/>
              </a:rPr>
              <a:t>. 4:16)</a:t>
            </a:r>
            <a:endParaRPr lang="en-US" sz="4800" dirty="0">
              <a:solidFill>
                <a:srgbClr val="000000"/>
              </a:solidFill>
              <a:latin typeface="Times" charset="0"/>
              <a:cs typeface="+mj-cs"/>
            </a:endParaRPr>
          </a:p>
        </p:txBody>
      </p:sp>
    </p:spTree>
    <p:extLst>
      <p:ext uri="{BB962C8B-B14F-4D97-AF65-F5344CB8AC3E}">
        <p14:creationId xmlns:p14="http://schemas.microsoft.com/office/powerpoint/2010/main" val="65583476"/>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altLang="zh-CN" sz="6000" dirty="0">
                <a:solidFill>
                  <a:schemeClr val="bg1"/>
                </a:solidFill>
                <a:latin typeface="Arial"/>
                <a:ea typeface="+mn-ea"/>
                <a:cs typeface="Arial"/>
              </a:rPr>
              <a:t>1</a:t>
            </a:r>
            <a:r>
              <a:rPr lang="en-US" sz="6000" b="1" dirty="0">
                <a:solidFill>
                  <a:schemeClr val="bg1"/>
                </a:solidFill>
                <a:latin typeface="宋体"/>
                <a:ea typeface="宋体"/>
                <a:cs typeface="宋体"/>
              </a:rPr>
              <a:t>.</a:t>
            </a:r>
            <a:r>
              <a:rPr lang="zh-CN" altLang="en-US" sz="6000" b="1" dirty="0">
                <a:solidFill>
                  <a:schemeClr val="bg1"/>
                </a:solidFill>
                <a:latin typeface="宋体"/>
                <a:ea typeface="宋体"/>
                <a:cs typeface="宋体"/>
              </a:rPr>
              <a:t>忧愁与赏赐做对比</a:t>
            </a:r>
            <a:r>
              <a:rPr lang="zh-CN" altLang="en-US" sz="6000" b="1" dirty="0">
                <a:solidFill>
                  <a:schemeClr val="bg1"/>
                </a:solidFill>
                <a:latin typeface="+mn-ea"/>
                <a:ea typeface="+mn-ea"/>
                <a:cs typeface="宋体"/>
              </a:rPr>
              <a:t>，</a:t>
            </a:r>
            <a:r>
              <a:rPr lang="zh-CN" altLang="en-US" sz="6000" b="1" dirty="0">
                <a:solidFill>
                  <a:schemeClr val="bg1"/>
                </a:solidFill>
                <a:latin typeface="宋体"/>
                <a:ea typeface="宋体"/>
                <a:cs typeface="宋体"/>
              </a:rPr>
              <a:t>前者显得</a:t>
            </a:r>
            <a:r>
              <a:rPr lang="zh-CN" altLang="en-US" sz="6000" b="1" u="sng" dirty="0">
                <a:solidFill>
                  <a:srgbClr val="FFFF00"/>
                </a:solidFill>
                <a:latin typeface="宋体"/>
                <a:ea typeface="宋体"/>
                <a:cs typeface="宋体"/>
              </a:rPr>
              <a:t>微不足道</a:t>
            </a:r>
            <a:r>
              <a:rPr lang="en-US" altLang="zh-CN" sz="6000" b="1" dirty="0">
                <a:solidFill>
                  <a:srgbClr val="FFFF00"/>
                </a:solidFill>
                <a:latin typeface="宋体"/>
                <a:ea typeface="宋体"/>
                <a:cs typeface="宋体"/>
              </a:rPr>
              <a:t> </a:t>
            </a:r>
            <a:br>
              <a:rPr lang="en-US" altLang="zh-CN" sz="6000" b="1" dirty="0">
                <a:solidFill>
                  <a:srgbClr val="FFFF00"/>
                </a:solidFill>
                <a:latin typeface="宋体"/>
                <a:ea typeface="宋体"/>
                <a:cs typeface="宋体"/>
              </a:rPr>
            </a:br>
            <a:r>
              <a:rPr lang="en-US" sz="6000" dirty="0">
                <a:solidFill>
                  <a:schemeClr val="bg1"/>
                </a:solidFill>
                <a:latin typeface="Arial"/>
                <a:ea typeface="+mn-ea"/>
                <a:cs typeface="Arial"/>
              </a:rPr>
              <a:t>(</a:t>
            </a:r>
            <a:r>
              <a:rPr lang="en-US" altLang="zh-CN" sz="6000" dirty="0">
                <a:solidFill>
                  <a:schemeClr val="bg1"/>
                </a:solidFill>
                <a:latin typeface="Arial"/>
                <a:ea typeface="+mn-ea"/>
                <a:cs typeface="Arial"/>
              </a:rPr>
              <a:t>4</a:t>
            </a:r>
            <a:r>
              <a:rPr lang="zh-CN" altLang="en-US" sz="6000" dirty="0">
                <a:solidFill>
                  <a:schemeClr val="bg1"/>
                </a:solidFill>
                <a:latin typeface="Arial"/>
                <a:ea typeface="+mn-ea"/>
                <a:cs typeface="Arial"/>
              </a:rPr>
              <a:t>：</a:t>
            </a:r>
            <a:r>
              <a:rPr lang="en-US" altLang="zh-CN" sz="6000" dirty="0">
                <a:solidFill>
                  <a:schemeClr val="bg1"/>
                </a:solidFill>
                <a:latin typeface="Arial"/>
                <a:ea typeface="+mn-ea"/>
                <a:cs typeface="Arial"/>
              </a:rPr>
              <a:t>17</a:t>
            </a:r>
            <a:r>
              <a:rPr lang="en-US" sz="6000" dirty="0">
                <a:solidFill>
                  <a:schemeClr val="bg1"/>
                </a:solidFill>
                <a:latin typeface="Arial"/>
                <a:ea typeface="+mn-ea"/>
                <a:cs typeface="Arial"/>
              </a:rPr>
              <a:t>)</a:t>
            </a:r>
            <a:endParaRPr lang="en-US" sz="5400" dirty="0">
              <a:solidFill>
                <a:schemeClr val="bg1"/>
              </a:solidFill>
              <a:latin typeface="Arial"/>
              <a:ea typeface="+mn-ea"/>
              <a:cs typeface="Arial"/>
            </a:endParaRPr>
          </a:p>
        </p:txBody>
      </p:sp>
    </p:spTree>
    <p:extLst>
      <p:ext uri="{BB962C8B-B14F-4D97-AF65-F5344CB8AC3E}">
        <p14:creationId xmlns:p14="http://schemas.microsoft.com/office/powerpoint/2010/main" val="1188735689"/>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zh-CN" altLang="en-US" sz="5400" b="1" dirty="0">
                <a:solidFill>
                  <a:schemeClr val="tx1"/>
                </a:solidFill>
                <a:latin typeface="Arial" charset="0"/>
                <a:cs typeface="+mj-cs"/>
              </a:rPr>
              <a:t>因为我们短暂轻微的患难，是要为我们成就极大无比、永远的荣耀</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extLst>
      <p:ext uri="{BB962C8B-B14F-4D97-AF65-F5344CB8AC3E}">
        <p14:creationId xmlns:p14="http://schemas.microsoft.com/office/powerpoint/2010/main" val="560283860"/>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altLang="zh-CN" sz="6600" dirty="0">
                <a:latin typeface="Arial"/>
                <a:ea typeface="宋体"/>
                <a:cs typeface="Arial"/>
              </a:rPr>
              <a:t>2</a:t>
            </a:r>
            <a:r>
              <a:rPr lang="en-US" sz="6600" b="1" dirty="0">
                <a:latin typeface="宋体"/>
                <a:ea typeface="宋体"/>
                <a:cs typeface="宋体"/>
              </a:rPr>
              <a:t>.</a:t>
            </a:r>
            <a:r>
              <a:rPr lang="zh-CN" altLang="en-US" sz="6600" b="1" dirty="0">
                <a:latin typeface="宋体"/>
                <a:ea typeface="宋体"/>
                <a:cs typeface="宋体"/>
              </a:rPr>
              <a:t>视所</a:t>
            </a:r>
            <a:r>
              <a:rPr lang="zh-CN" altLang="en-US" sz="6600" b="1" u="sng" dirty="0">
                <a:solidFill>
                  <a:srgbClr val="FFFF00"/>
                </a:solidFill>
                <a:latin typeface="宋体"/>
                <a:ea typeface="宋体"/>
                <a:cs typeface="宋体"/>
              </a:rPr>
              <a:t>未见的</a:t>
            </a:r>
            <a:r>
              <a:rPr lang="zh-CN" altLang="en-US" sz="6600" b="1" dirty="0">
                <a:latin typeface="宋体"/>
                <a:ea typeface="宋体"/>
                <a:cs typeface="宋体"/>
              </a:rPr>
              <a:t>，</a:t>
            </a:r>
            <a:br>
              <a:rPr lang="en-US" altLang="zh-CN" sz="6600" b="1" dirty="0">
                <a:latin typeface="宋体"/>
                <a:ea typeface="宋体"/>
                <a:cs typeface="宋体"/>
              </a:rPr>
            </a:br>
            <a:r>
              <a:rPr lang="zh-CN" altLang="en-US" sz="6600" b="1" dirty="0">
                <a:latin typeface="宋体"/>
                <a:ea typeface="宋体"/>
                <a:cs typeface="宋体"/>
              </a:rPr>
              <a:t>永生之实</a:t>
            </a:r>
            <a:r>
              <a:rPr lang="en-US" altLang="zh-CN" sz="6600" b="1" dirty="0">
                <a:latin typeface="宋体"/>
                <a:ea typeface="宋体"/>
                <a:cs typeface="宋体"/>
              </a:rPr>
              <a:t> </a:t>
            </a:r>
            <a:r>
              <a:rPr lang="en-US" sz="6600" dirty="0">
                <a:latin typeface="Arial"/>
                <a:ea typeface="宋体"/>
                <a:cs typeface="Arial"/>
              </a:rPr>
              <a:t>(4:18</a:t>
            </a:r>
            <a:r>
              <a:rPr lang="en-US" sz="6600" b="1" dirty="0">
                <a:latin typeface="宋体"/>
                <a:ea typeface="宋体"/>
                <a:cs typeface="宋体"/>
              </a:rPr>
              <a:t>)</a:t>
            </a:r>
            <a:endParaRPr lang="en-US" dirty="0">
              <a:latin typeface="宋体"/>
              <a:ea typeface="宋体"/>
              <a:cs typeface="宋体"/>
            </a:endParaRPr>
          </a:p>
        </p:txBody>
      </p:sp>
    </p:spTree>
    <p:extLst>
      <p:ext uri="{BB962C8B-B14F-4D97-AF65-F5344CB8AC3E}">
        <p14:creationId xmlns:p14="http://schemas.microsoft.com/office/powerpoint/2010/main" val="828021673"/>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295400" y="1219200"/>
            <a:ext cx="6705600" cy="1143000"/>
          </a:xfrm>
        </p:spPr>
        <p:txBody>
          <a:bodyPr/>
          <a:lstStyle/>
          <a:p>
            <a:pPr eaLnBrk="1" hangingPunct="1">
              <a:defRPr/>
            </a:pPr>
            <a:r>
              <a:rPr lang="zh-CN" altLang="en-US" sz="5400" b="1" u="sng" dirty="0">
                <a:latin typeface="宋体"/>
                <a:ea typeface="宋体"/>
                <a:cs typeface="宋体"/>
              </a:rPr>
              <a:t>视未见的</a:t>
            </a:r>
            <a:r>
              <a:rPr lang="zh-CN" altLang="en-US" sz="5400" b="1" u="sng" dirty="0">
                <a:latin typeface="Arial"/>
                <a:ea typeface="宋体"/>
                <a:cs typeface="Arial"/>
              </a:rPr>
              <a:t>！</a:t>
            </a:r>
            <a:endParaRPr lang="en-US" sz="5400" b="1" dirty="0">
              <a:latin typeface="Arial"/>
              <a:cs typeface="Arial"/>
            </a:endParaRPr>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宋体"/>
                <a:ea typeface="宋体"/>
                <a:cs typeface="宋体"/>
              </a:rPr>
              <a:t>“</a:t>
            </a:r>
            <a:r>
              <a:rPr lang="zh-CN" altLang="en-US" sz="3600" b="1" dirty="0">
                <a:latin typeface="宋体"/>
                <a:ea typeface="宋体"/>
                <a:cs typeface="宋体"/>
              </a:rPr>
              <a:t>原来我们不是顾念</a:t>
            </a:r>
            <a:r>
              <a:rPr lang="zh-CN" altLang="en-US" sz="3600" b="1" dirty="0">
                <a:solidFill>
                  <a:srgbClr val="CC0000"/>
                </a:solidFill>
                <a:latin typeface="宋体"/>
                <a:ea typeface="宋体"/>
                <a:cs typeface="宋体"/>
              </a:rPr>
              <a:t>所见的</a:t>
            </a:r>
            <a:r>
              <a:rPr lang="zh-CN" altLang="en-US" sz="3600" b="1" dirty="0">
                <a:latin typeface="宋体"/>
                <a:ea typeface="宋体"/>
                <a:cs typeface="宋体"/>
              </a:rPr>
              <a:t>，</a:t>
            </a:r>
            <a:endParaRPr lang="en-US" altLang="zh-CN" sz="3600" b="1" dirty="0">
              <a:latin typeface="宋体"/>
              <a:ea typeface="宋体"/>
              <a:cs typeface="宋体"/>
            </a:endParaRPr>
          </a:p>
          <a:p>
            <a:pPr eaLnBrk="1" hangingPunct="1">
              <a:defRPr/>
            </a:pPr>
            <a:r>
              <a:rPr lang="zh-CN" altLang="en-US" sz="3600" b="1" dirty="0">
                <a:latin typeface="宋体"/>
                <a:ea typeface="宋体"/>
                <a:cs typeface="宋体"/>
              </a:rPr>
              <a:t>乃是顾念</a:t>
            </a:r>
            <a:r>
              <a:rPr lang="zh-CN" altLang="en-US" sz="3600" b="1" dirty="0">
                <a:solidFill>
                  <a:srgbClr val="0000FF"/>
                </a:solidFill>
                <a:latin typeface="宋体"/>
                <a:ea typeface="宋体"/>
                <a:cs typeface="宋体"/>
              </a:rPr>
              <a:t>所不见的</a:t>
            </a:r>
            <a:r>
              <a:rPr lang="zh-CN" altLang="en-US" sz="3600" b="1" dirty="0">
                <a:latin typeface="宋体"/>
                <a:ea typeface="宋体"/>
                <a:cs typeface="宋体"/>
              </a:rPr>
              <a:t>，</a:t>
            </a:r>
            <a:endParaRPr lang="en-US" altLang="zh-CN" sz="3600" b="1" dirty="0">
              <a:latin typeface="宋体"/>
              <a:ea typeface="宋体"/>
              <a:cs typeface="宋体"/>
            </a:endParaRPr>
          </a:p>
          <a:p>
            <a:pPr eaLnBrk="1" hangingPunct="1">
              <a:defRPr/>
            </a:pPr>
            <a:r>
              <a:rPr lang="zh-CN" altLang="en-US" sz="3600" b="1" dirty="0">
                <a:latin typeface="宋体"/>
                <a:ea typeface="宋体"/>
                <a:cs typeface="宋体"/>
              </a:rPr>
              <a:t>因为</a:t>
            </a:r>
            <a:r>
              <a:rPr lang="zh-CN" altLang="en-US" sz="3600" b="1" dirty="0">
                <a:solidFill>
                  <a:srgbClr val="CC0000"/>
                </a:solidFill>
                <a:latin typeface="宋体"/>
                <a:ea typeface="宋体"/>
                <a:cs typeface="宋体"/>
              </a:rPr>
              <a:t>所见的是暂时的</a:t>
            </a:r>
            <a:r>
              <a:rPr lang="zh-CN" altLang="en-US" sz="3600" b="1" dirty="0">
                <a:solidFill>
                  <a:schemeClr val="accent4"/>
                </a:solidFill>
                <a:latin typeface="宋体"/>
                <a:ea typeface="宋体"/>
                <a:cs typeface="宋体"/>
              </a:rPr>
              <a:t>，</a:t>
            </a:r>
            <a:endParaRPr lang="en-US" altLang="zh-CN" sz="3600" b="1" dirty="0">
              <a:solidFill>
                <a:schemeClr val="accent4"/>
              </a:solidFill>
              <a:latin typeface="宋体"/>
              <a:ea typeface="宋体"/>
              <a:cs typeface="宋体"/>
            </a:endParaRPr>
          </a:p>
          <a:p>
            <a:pPr eaLnBrk="1" hangingPunct="1">
              <a:defRPr/>
            </a:pPr>
            <a:r>
              <a:rPr lang="zh-CN" altLang="en-US" sz="3600" b="1" dirty="0">
                <a:solidFill>
                  <a:srgbClr val="0000FF"/>
                </a:solidFill>
                <a:latin typeface="宋体"/>
                <a:ea typeface="宋体"/>
                <a:cs typeface="宋体"/>
              </a:rPr>
              <a:t>所不见的是永远的</a:t>
            </a:r>
            <a:r>
              <a:rPr lang="en-US" altLang="ja-JP" sz="3600" b="1" dirty="0">
                <a:latin typeface="宋体"/>
                <a:ea typeface="宋体"/>
                <a:cs typeface="宋体"/>
              </a:rPr>
              <a:t>"</a:t>
            </a:r>
            <a:r>
              <a:rPr lang="en-US" sz="3600" b="1" dirty="0">
                <a:latin typeface="宋体"/>
                <a:ea typeface="宋体"/>
                <a:cs typeface="宋体"/>
              </a:rPr>
              <a:t> </a:t>
            </a:r>
          </a:p>
          <a:p>
            <a:pPr eaLnBrk="1" hangingPunct="1">
              <a:defRPr/>
            </a:pPr>
            <a:r>
              <a:rPr lang="en-US" sz="3600" dirty="0">
                <a:latin typeface="Arial"/>
                <a:ea typeface="宋体"/>
                <a:cs typeface="Arial"/>
              </a:rPr>
              <a:t>(4:18) </a:t>
            </a:r>
          </a:p>
        </p:txBody>
      </p:sp>
    </p:spTree>
    <p:extLst>
      <p:ext uri="{BB962C8B-B14F-4D97-AF65-F5344CB8AC3E}">
        <p14:creationId xmlns:p14="http://schemas.microsoft.com/office/powerpoint/2010/main" val="1559678584"/>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zh-CN" altLang="en-US" sz="6000" b="1" u="sng" dirty="0">
                <a:effectLst>
                  <a:outerShdw blurRad="50800" dist="38100" dir="2700000" algn="tl" rotWithShape="0">
                    <a:srgbClr val="000000">
                      <a:alpha val="97000"/>
                    </a:srgbClr>
                  </a:outerShdw>
                </a:effectLst>
                <a:latin typeface="+mn-ea"/>
                <a:ea typeface="+mn-ea"/>
                <a:cs typeface="宋体"/>
              </a:rPr>
              <a:t>什么是永生的？</a:t>
            </a:r>
            <a:endParaRPr lang="en-US" sz="5400" b="1" dirty="0">
              <a:effectLst>
                <a:outerShdw blurRad="50800" dist="38100" dir="2700000" algn="tl" rotWithShape="0">
                  <a:srgbClr val="000000">
                    <a:alpha val="97000"/>
                  </a:srgbClr>
                </a:outerShdw>
              </a:effectLst>
              <a:latin typeface="+mn-ea"/>
              <a:ea typeface="+mn-ea"/>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神</a:t>
            </a:r>
            <a:endParaRPr lang="en-US" sz="5400" b="1" dirty="0">
              <a:solidFill>
                <a:schemeClr val="tx2"/>
              </a:solidFill>
              <a:effectLst>
                <a:outerShdw blurRad="50800" dist="38100" dir="2700000" algn="tl" rotWithShape="0">
                  <a:srgbClr val="000000">
                    <a:alpha val="97000"/>
                  </a:srgbClr>
                </a:outerShdw>
              </a:effectLst>
              <a:latin typeface="+mn-ea"/>
              <a:cs typeface="Arial"/>
            </a:endParaRPr>
          </a:p>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神的话</a:t>
            </a:r>
          </a:p>
          <a:p>
            <a:pPr marL="609600" indent="-609600" eaLnBrk="1" hangingPunct="1">
              <a:buFontTx/>
              <a:buAutoNum type="arabicPeriod"/>
              <a:defRPr/>
            </a:pPr>
            <a:r>
              <a:rPr lang="zh-CN" altLang="en-US" sz="5400" b="1" dirty="0">
                <a:solidFill>
                  <a:schemeClr val="tx2"/>
                </a:solidFill>
                <a:effectLst>
                  <a:outerShdw blurRad="50800" dist="38100" dir="2700000" algn="tl" rotWithShape="0">
                    <a:srgbClr val="000000">
                      <a:alpha val="97000"/>
                    </a:srgbClr>
                  </a:outerShdw>
                </a:effectLst>
                <a:latin typeface="+mn-ea"/>
                <a:cs typeface="Arial"/>
              </a:rPr>
              <a:t>人的灵魂</a:t>
            </a:r>
            <a:endParaRPr lang="en-US" altLang="zh-CN" sz="5400" b="1" dirty="0">
              <a:solidFill>
                <a:schemeClr val="tx2"/>
              </a:solidFill>
              <a:effectLst>
                <a:outerShdw blurRad="50800" dist="38100" dir="2700000" algn="tl" rotWithShape="0">
                  <a:srgbClr val="000000">
                    <a:alpha val="97000"/>
                  </a:srgbClr>
                </a:outerShdw>
              </a:effectLst>
              <a:latin typeface="+mn-ea"/>
              <a:cs typeface="Arial"/>
            </a:endParaRPr>
          </a:p>
        </p:txBody>
      </p:sp>
    </p:spTree>
    <p:extLst>
      <p:ext uri="{BB962C8B-B14F-4D97-AF65-F5344CB8AC3E}">
        <p14:creationId xmlns:p14="http://schemas.microsoft.com/office/powerpoint/2010/main" val="1736428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607550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zh-CN" altLang="en-US" sz="4000" b="1" dirty="0">
                <a:latin typeface="Arial" charset="0"/>
                <a:ea typeface="ＭＳ Ｐゴシック" charset="0"/>
                <a:cs typeface="ＭＳ Ｐゴシック" charset="0"/>
              </a:rPr>
              <a:t>我们在地上的帐棚拆毁了</a:t>
            </a:r>
            <a:r>
              <a:rPr lang="en-US" altLang="ja-JP" sz="4000" b="1" dirty="0">
                <a:latin typeface="Arial" charset="0"/>
                <a:ea typeface="ＭＳ Ｐゴシック" charset="0"/>
                <a:cs typeface="ＭＳ Ｐゴシック" charset="0"/>
              </a:rPr>
              <a: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a:t>
            </a:r>
            <a:r>
              <a:rPr lang="zh-CN" altLang="en-US" sz="4000" b="1" dirty="0">
                <a:latin typeface="Arial" charset="0"/>
                <a:ea typeface="ＭＳ Ｐゴシック" charset="0"/>
                <a:cs typeface="ＭＳ Ｐゴシック" charset="0"/>
              </a:rPr>
              <a:t>林后</a:t>
            </a:r>
            <a:r>
              <a:rPr lang="en-US" altLang="ja-JP" sz="4000" b="1" dirty="0">
                <a:latin typeface="Arial" charset="0"/>
                <a:ea typeface="ＭＳ Ｐゴシック" charset="0"/>
                <a:cs typeface="ＭＳ Ｐゴシック" charset="0"/>
              </a:rPr>
              <a:t>.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459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251520" y="332656"/>
            <a:ext cx="7772400" cy="1143000"/>
          </a:xfrm>
        </p:spPr>
        <p:txBody>
          <a:bodyPr/>
          <a:lstStyle/>
          <a:p>
            <a:pPr algn="l" eaLnBrk="1" hangingPunct="1"/>
            <a:r>
              <a:rPr lang="zh-CN" altLang="en-US" b="1" dirty="0">
                <a:latin typeface="Arial" charset="0"/>
                <a:ea typeface="ＭＳ Ｐゴシック" charset="0"/>
                <a:cs typeface="ＭＳ Ｐゴシック" charset="0"/>
              </a:rPr>
              <a:t>全新的身体</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49481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zh-CN" altLang="en-US" sz="5400" b="1" dirty="0">
                <a:solidFill>
                  <a:schemeClr val="accent2"/>
                </a:solidFill>
                <a:latin typeface="Copperplate Gothic Light" charset="0"/>
                <a:ea typeface="ヒラギノ角ゴ Pro W3" charset="0"/>
                <a:cs typeface="ヒラギノ角ゴ Pro W3" charset="0"/>
              </a:rPr>
              <a:t>基督的审判台</a:t>
            </a:r>
            <a:endParaRPr lang="en-US" b="1" dirty="0">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7704" y="4077072"/>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这是为定</a:t>
            </a:r>
            <a:r>
              <a:rPr kumimoji="0" lang="zh-CN" altLang="en-US" sz="40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救恩</a:t>
            </a: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的审判？</a:t>
            </a:r>
            <a:endParaRPr kumimoji="0" lang="en-US" altLang="zh-CN"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endParaRPr kumimoji="0" 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 typeface="Wingdings" charset="0"/>
              <a:buNone/>
              <a:tabLst/>
              <a:defRPr/>
            </a:pP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还是为了</a:t>
            </a:r>
            <a:r>
              <a:rPr kumimoji="0" lang="zh-CN" altLang="en-US" sz="40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奖励</a:t>
            </a:r>
            <a:r>
              <a:rPr kumimoji="0" lang="zh-CN" alt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信徒？</a:t>
            </a:r>
            <a:endParaRPr kumimoji="0" lang="en-US" sz="40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5699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神对你不是麻木的。</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274512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531440"/>
            <a:ext cx="9144000" cy="7389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32656"/>
            <a:ext cx="8534400" cy="990600"/>
          </a:xfrm>
          <a:effectLst/>
        </p:spPr>
        <p:txBody>
          <a:bodyPr/>
          <a:lstStyle/>
          <a:p>
            <a:pPr algn="l" eaLnBrk="1" hangingPunct="1">
              <a:defRPr/>
            </a:pPr>
            <a:r>
              <a:rPr lang="zh-CN" altLang="en-US" sz="5400" dirty="0">
                <a:solidFill>
                  <a:schemeClr val="bg1"/>
                </a:solidFill>
                <a:latin typeface="Arial" charset="0"/>
                <a:ea typeface="ＭＳ Ｐゴシック" charset="0"/>
                <a:cs typeface="ＭＳ Ｐゴシック" charset="0"/>
              </a:rPr>
              <a:t>靠近审判台</a:t>
            </a:r>
            <a:endParaRPr lang="en-US" sz="5400"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9756" y="4182968"/>
            <a:ext cx="8964488" cy="27035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所以， 无论是住在身内，离开</a:t>
            </a: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身外</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，我们立了志向，要得主的喜悦。</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因为我们众人必要在基督的审判台前显露出来</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，叫各人按着本身所行的， 或善或恶受抱</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哥林多后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5:9-10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CUVS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2886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chemeClr val="bg1"/>
                </a:solidFill>
                <a:effectLst>
                  <a:glow rad="228600">
                    <a:schemeClr val="tx1"/>
                  </a:glow>
                </a:effectLst>
                <a:latin typeface="Arial" charset="0"/>
              </a:rPr>
              <a:t>审判台是个赐奖赏的平台</a:t>
            </a:r>
            <a:endParaRPr lang="en-US" b="1" dirty="0">
              <a:solidFill>
                <a:schemeClr val="bg1"/>
              </a:solidFill>
              <a:effectLst>
                <a:glow rad="228600">
                  <a:schemeClr val="tx1"/>
                </a:glow>
              </a:effectLst>
              <a:latin typeface="Arial" charset="0"/>
            </a:endParaRP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rPr>
              <a:t>76</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9158034"/>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a:srcRect l="24631"/>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622804"/>
            <a:ext cx="6372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defRPr/>
            </a:pPr>
            <a:r>
              <a:rPr lang="zh-CN" altLang="en-US" sz="3200" dirty="0">
                <a:solidFill>
                  <a:prstClr val="black"/>
                </a:solidFill>
                <a:latin typeface=""/>
                <a:ea typeface="ＭＳ Ｐゴシック" charset="0"/>
                <a:cs typeface="Arial" charset="0"/>
              </a:rPr>
              <a:t>所以，若有人在基督里，他就是新造的人：旧事已过，都变成新的了。</a:t>
            </a:r>
            <a:endParaRPr kumimoji="0" lang="en-US" sz="3200" b="1" i="0" u="none" strike="noStrike" kern="1200" cap="none" spc="0" normalizeH="0" baseline="0" noProof="0" dirty="0">
              <a:ln>
                <a:noFill/>
              </a:ln>
              <a:solidFill>
                <a:prstClr val="black"/>
              </a:solidFill>
              <a:effectLst/>
              <a:uLnTx/>
              <a:uFillTx/>
              <a:latin typeface=""/>
              <a:ea typeface="ＭＳ Ｐゴシック" charset="0"/>
              <a:cs typeface="Arial" charset="0"/>
            </a:endParaRP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哥林多后书</a:t>
            </a:r>
            <a:r>
              <a:rPr lang="zh-CN" altLang="en-US" sz="3200" dirty="0">
                <a:solidFill>
                  <a:prstClr val="black"/>
                </a:solidFill>
                <a:latin typeface="Arial" charset="0"/>
                <a:ea typeface="ＭＳ Ｐゴシック" charset="0"/>
                <a:cs typeface="Arial" charset="0"/>
              </a:rPr>
              <a:t> </a:t>
            </a:r>
            <a:r>
              <a:rPr kumimoji="0" lang="en-US"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5:17</a:t>
            </a:r>
          </a:p>
        </p:txBody>
      </p:sp>
    </p:spTree>
    <p:extLst>
      <p:ext uri="{BB962C8B-B14F-4D97-AF65-F5344CB8AC3E}">
        <p14:creationId xmlns:p14="http://schemas.microsoft.com/office/powerpoint/2010/main" val="3644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064577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你们也要照样用宽宏的心报答我；我这话正像对自己的孩子说的。</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（林后 </a:t>
            </a:r>
            <a:r>
              <a:rPr lang="en-US" altLang="zh-CN" sz="4000" b="1" dirty="0">
                <a:effectLst>
                  <a:glow rad="127000">
                    <a:schemeClr val="tx1"/>
                  </a:glow>
                </a:effectLst>
                <a:latin typeface="Arial" charset="0"/>
                <a:ea typeface="ＭＳ Ｐゴシック" charset="0"/>
                <a:cs typeface="ＭＳ Ｐゴシック" charset="0"/>
              </a:rPr>
              <a:t>6:13</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4153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你们和不信的人不可共负一轭，义和不法有甚么相同呢？光明和黑暗怎能相通呢？ </a:t>
            </a:r>
            <a:r>
              <a:rPr lang="en-US" altLang="zh-CN" sz="3200" baseline="30000" dirty="0">
                <a:solidFill>
                  <a:srgbClr val="FFFFFF"/>
                </a:solidFill>
                <a:latin typeface="Arial" charset="0"/>
                <a:cs typeface="Arial" charset="0"/>
              </a:rPr>
              <a:t>15</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基督和彼列（“彼列”是撒但的别名）怎能和谐呢？信的和不信的有甚么联系呢？ </a:t>
            </a:r>
            <a:r>
              <a:rPr lang="en-US" altLang="zh-CN" sz="3200" baseline="30000" dirty="0">
                <a:solidFill>
                  <a:srgbClr val="FFFFFF"/>
                </a:solidFill>
                <a:latin typeface="Arial" charset="0"/>
                <a:cs typeface="Arial" charset="0"/>
              </a:rPr>
              <a:t>16 </a:t>
            </a:r>
            <a:r>
              <a:rPr lang="zh-CN" altLang="en-US" sz="3200" dirty="0">
                <a:solidFill>
                  <a:srgbClr val="FFFFFF"/>
                </a:solidFill>
                <a:latin typeface="Arial" charset="0"/>
                <a:cs typeface="Arial" charset="0"/>
              </a:rPr>
              <a:t>　神的殿和偶像怎能协调呢？我们就是永生　神的殿</a:t>
            </a:r>
            <a:endParaRPr lang="en-US" altLang="ja-JP" sz="3200" dirty="0">
              <a:solidFill>
                <a:srgbClr val="FFFFFF"/>
              </a:solidFill>
              <a:latin typeface="Arial" charset="0"/>
              <a:cs typeface="Arial" charset="0"/>
            </a:endParaRPr>
          </a:p>
        </p:txBody>
      </p:sp>
    </p:spTree>
    <p:extLst>
      <p:ext uri="{BB962C8B-B14F-4D97-AF65-F5344CB8AC3E}">
        <p14:creationId xmlns:p14="http://schemas.microsoft.com/office/powerpoint/2010/main" val="12841096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正如　神说：</a:t>
            </a:r>
          </a:p>
          <a:p>
            <a:pPr algn="l"/>
            <a:r>
              <a:rPr lang="zh-CN" altLang="en-US" sz="3200" dirty="0">
                <a:solidFill>
                  <a:srgbClr val="FFFFFF"/>
                </a:solidFill>
                <a:latin typeface="Arial" charset="0"/>
                <a:cs typeface="Arial" charset="0"/>
              </a:rPr>
              <a:t>“我要住在他们中间，</a:t>
            </a:r>
          </a:p>
          <a:p>
            <a:pPr algn="l"/>
            <a:r>
              <a:rPr lang="zh-CN" altLang="en-US" sz="3200" dirty="0">
                <a:solidFill>
                  <a:srgbClr val="FFFFFF"/>
                </a:solidFill>
                <a:latin typeface="Arial" charset="0"/>
                <a:cs typeface="Arial" charset="0"/>
              </a:rPr>
              <a:t>在他们中间来往；</a:t>
            </a:r>
          </a:p>
          <a:p>
            <a:pPr algn="l"/>
            <a:r>
              <a:rPr lang="zh-CN" altLang="en-US" sz="3200" dirty="0">
                <a:solidFill>
                  <a:srgbClr val="FFFFFF"/>
                </a:solidFill>
                <a:latin typeface="Arial" charset="0"/>
                <a:cs typeface="Arial" charset="0"/>
              </a:rPr>
              <a:t>我要作他们的　神，</a:t>
            </a:r>
          </a:p>
          <a:p>
            <a:pPr algn="l"/>
            <a:r>
              <a:rPr lang="zh-CN" altLang="en-US" sz="3200" dirty="0">
                <a:solidFill>
                  <a:srgbClr val="FFFFFF"/>
                </a:solidFill>
                <a:latin typeface="Arial" charset="0"/>
                <a:cs typeface="Arial" charset="0"/>
              </a:rPr>
              <a:t>他们要作我的子民。</a:t>
            </a:r>
            <a:r>
              <a:rPr lang="en-US" altLang="zh-CN" sz="3200" dirty="0">
                <a:solidFill>
                  <a:srgbClr val="FFFFFF"/>
                </a:solidFill>
                <a:latin typeface="Arial" charset="0"/>
                <a:cs typeface="Arial" charset="0"/>
              </a:rPr>
              <a:t>."</a:t>
            </a:r>
          </a:p>
          <a:p>
            <a:pPr algn="l"/>
            <a:r>
              <a:rPr lang="en-US" altLang="ja-JP" sz="3200" baseline="30000" dirty="0">
                <a:solidFill>
                  <a:srgbClr val="FFFFFF"/>
                </a:solidFill>
                <a:latin typeface="Arial" charset="0"/>
                <a:cs typeface="Arial" charset="0"/>
              </a:rPr>
              <a:t>17</a:t>
            </a:r>
            <a:r>
              <a:rPr lang="zh-CN" altLang="en-US" sz="3200" dirty="0">
                <a:solidFill>
                  <a:srgbClr val="FFFFFF"/>
                </a:solidFill>
                <a:latin typeface="Arial" charset="0"/>
                <a:cs typeface="Arial" charset="0"/>
              </a:rPr>
              <a:t>所以，</a:t>
            </a:r>
          </a:p>
          <a:p>
            <a:pPr algn="l"/>
            <a:r>
              <a:rPr lang="zh-CN" altLang="en-US" sz="3200" dirty="0">
                <a:solidFill>
                  <a:srgbClr val="FFFFFF"/>
                </a:solidFill>
                <a:latin typeface="Arial" charset="0"/>
                <a:cs typeface="Arial" charset="0"/>
              </a:rPr>
              <a:t>“主说：你们要从他们中间出来，和他们分开，</a:t>
            </a:r>
          </a:p>
          <a:p>
            <a:pPr algn="l"/>
            <a:r>
              <a:rPr lang="zh-CN" altLang="en-US" sz="3200" dirty="0">
                <a:solidFill>
                  <a:srgbClr val="FFFFFF"/>
                </a:solidFill>
                <a:latin typeface="Arial" charset="0"/>
                <a:cs typeface="Arial" charset="0"/>
              </a:rPr>
              <a:t>不可触摸不洁净的东西，我就收纳你们。”</a:t>
            </a:r>
            <a:endParaRPr lang="en-US" altLang="ja-JP" sz="3200" dirty="0">
              <a:solidFill>
                <a:srgbClr val="FFFFFF"/>
              </a:solidFill>
              <a:latin typeface="Arial" charset="0"/>
              <a:cs typeface="Arial" charset="0"/>
            </a:endParaRP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a:t>
            </a:r>
            <a:r>
              <a:rPr lang="en-US" altLang="ja-JP" sz="3200" dirty="0">
                <a:solidFill>
                  <a:srgbClr val="FFFFFF"/>
                </a:solidFill>
                <a:latin typeface="Arial" charset="0"/>
                <a:cs typeface="Arial" charset="0"/>
              </a:rPr>
              <a:t> 6:16-17)</a:t>
            </a:r>
          </a:p>
        </p:txBody>
      </p:sp>
    </p:spTree>
    <p:extLst>
      <p:ext uri="{BB962C8B-B14F-4D97-AF65-F5344CB8AC3E}">
        <p14:creationId xmlns:p14="http://schemas.microsoft.com/office/powerpoint/2010/main" val="18854528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403187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不可触摸不洁净的东西，我就收纳你们。”</a:t>
            </a:r>
          </a:p>
          <a:p>
            <a:pPr algn="l"/>
            <a:r>
              <a:rPr lang="en-US" altLang="zh-CN" sz="3200" baseline="30000" dirty="0">
                <a:solidFill>
                  <a:srgbClr val="FFFFFF"/>
                </a:solidFill>
                <a:latin typeface="Arial" charset="0"/>
                <a:cs typeface="Arial" charset="0"/>
              </a:rPr>
              <a:t>18</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我要作你们的父亲，你们要作我的儿女。</a:t>
            </a:r>
          </a:p>
          <a:p>
            <a:pPr algn="l"/>
            <a:r>
              <a:rPr lang="zh-CN" altLang="en-US" sz="3200" dirty="0">
                <a:solidFill>
                  <a:srgbClr val="FFFFFF"/>
                </a:solidFill>
                <a:latin typeface="Arial" charset="0"/>
                <a:cs typeface="Arial" charset="0"/>
              </a:rPr>
              <a:t>这是全能的主说的。”</a:t>
            </a:r>
          </a:p>
          <a:p>
            <a:pPr algn="l"/>
            <a:endParaRPr lang="zh-CN" altLang="en-US" sz="3200" dirty="0">
              <a:solidFill>
                <a:srgbClr val="FFFFFF"/>
              </a:solidFill>
              <a:latin typeface="Arial" charset="0"/>
              <a:cs typeface="Arial" charset="0"/>
            </a:endParaRPr>
          </a:p>
          <a:p>
            <a:pPr algn="l"/>
            <a:r>
              <a:rPr lang="en-US" altLang="zh-CN" sz="3200" dirty="0">
                <a:solidFill>
                  <a:srgbClr val="FFFFFF"/>
                </a:solidFill>
                <a:latin typeface="Arial" charset="0"/>
                <a:cs typeface="Arial" charset="0"/>
              </a:rPr>
              <a:t>7 </a:t>
            </a:r>
            <a:r>
              <a:rPr lang="zh-CN" altLang="en-US" sz="3200" dirty="0">
                <a:solidFill>
                  <a:srgbClr val="FFFFFF"/>
                </a:solidFill>
                <a:latin typeface="Arial" charset="0"/>
                <a:cs typeface="Arial" charset="0"/>
              </a:rPr>
              <a:t>所以，亲爱的，我们有了这些应许，就应该洁净自己，除去身体和心灵上的一切污秽，存着敬畏　神的心，达到成圣的地步。</a:t>
            </a:r>
            <a:r>
              <a:rPr lang="en-US" altLang="ja-JP" sz="3200" dirty="0">
                <a:solidFill>
                  <a:srgbClr val="FFFFFF"/>
                </a:solidFill>
                <a:latin typeface="Arial" charset="0"/>
                <a:cs typeface="Arial" charset="0"/>
              </a:rPr>
              <a:t>" </a:t>
            </a: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 </a:t>
            </a:r>
            <a:r>
              <a:rPr lang="en-US" altLang="ja-JP" sz="3200" dirty="0">
                <a:solidFill>
                  <a:srgbClr val="FFFFFF"/>
                </a:solidFill>
                <a:latin typeface="Arial" charset="0"/>
                <a:cs typeface="Arial" charset="0"/>
              </a:rPr>
              <a:t>6:17–7:1)</a:t>
            </a:r>
          </a:p>
        </p:txBody>
      </p:sp>
    </p:spTree>
    <p:extLst>
      <p:ext uri="{BB962C8B-B14F-4D97-AF65-F5344CB8AC3E}">
        <p14:creationId xmlns:p14="http://schemas.microsoft.com/office/powerpoint/2010/main" val="304142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808080"/>
                  </a:outerShdw>
                </a:effectLst>
                <a:cs typeface="Arial" charset="0"/>
              </a:rPr>
              <a:t>137</a:t>
            </a:r>
          </a:p>
        </p:txBody>
      </p:sp>
      <p:sp>
        <p:nvSpPr>
          <p:cNvPr id="87045" name="Text Box 5"/>
          <p:cNvSpPr txBox="1">
            <a:spLocks noChangeArrowheads="1"/>
          </p:cNvSpPr>
          <p:nvPr/>
        </p:nvSpPr>
        <p:spPr bwMode="auto">
          <a:xfrm>
            <a:off x="323850" y="1458913"/>
            <a:ext cx="7239000" cy="397031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zh-CN" altLang="en-US" sz="2800" dirty="0">
                <a:solidFill>
                  <a:srgbClr val="FFFFFF"/>
                </a:solidFill>
                <a:latin typeface="Arial" charset="0"/>
                <a:cs typeface="Arial" charset="0"/>
              </a:rPr>
              <a:t>“直接命令我们与他人分离的经文，总是命令我们与不信的人分离，而不是与那些意见不合的基督徒分离</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新约中没有直接命令要求我们因为教义分歧而与基督徒分离（除非这些分歧涉及如此严重的异端，以至于否认了基督教信仰本身）。”</a:t>
            </a:r>
          </a:p>
          <a:p>
            <a:pPr algn="l"/>
            <a:br>
              <a:rPr lang="zh-CN" altLang="en-US" sz="2800" dirty="0">
                <a:solidFill>
                  <a:srgbClr val="FFFFFF"/>
                </a:solidFill>
                <a:latin typeface="Arial" charset="0"/>
                <a:cs typeface="Arial" charset="0"/>
              </a:rPr>
            </a:br>
            <a:endParaRPr lang="zh-CN" altLang="en-US" sz="2800" dirty="0">
              <a:solidFill>
                <a:srgbClr val="FFFFFF"/>
              </a:solidFill>
              <a:latin typeface="Arial" charset="0"/>
              <a:cs typeface="Arial" charset="0"/>
            </a:endParaRPr>
          </a:p>
          <a:p>
            <a:pPr algn="l"/>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韦恩</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格鲁登，</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系统神学</a:t>
            </a:r>
            <a:r>
              <a:rPr lang="en-US" altLang="zh-CN" sz="2800" dirty="0">
                <a:solidFill>
                  <a:srgbClr val="FFFFFF"/>
                </a:solidFill>
                <a:latin typeface="Arial" charset="0"/>
                <a:cs typeface="Arial" charset="0"/>
              </a:rPr>
              <a:t>》</a:t>
            </a:r>
            <a:r>
              <a:rPr lang="zh-CN" altLang="en-US" sz="2800" dirty="0">
                <a:solidFill>
                  <a:srgbClr val="FFFFFF"/>
                </a:solidFill>
                <a:latin typeface="Arial" charset="0"/>
                <a:cs typeface="Arial" charset="0"/>
              </a:rPr>
              <a:t>，第</a:t>
            </a:r>
            <a:r>
              <a:rPr lang="en-US" altLang="zh-CN" sz="2800" dirty="0">
                <a:solidFill>
                  <a:srgbClr val="FFFFFF"/>
                </a:solidFill>
                <a:latin typeface="Arial" charset="0"/>
                <a:cs typeface="Arial" charset="0"/>
              </a:rPr>
              <a:t>877</a:t>
            </a:r>
            <a:r>
              <a:rPr lang="zh-CN" altLang="en-US" sz="2800" dirty="0">
                <a:solidFill>
                  <a:srgbClr val="FFFFFF"/>
                </a:solidFill>
                <a:latin typeface="Arial" charset="0"/>
                <a:cs typeface="Arial" charset="0"/>
              </a:rPr>
              <a:t>页</a:t>
            </a: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4359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68357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22877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800" y="0"/>
            <a:ext cx="6372200" cy="6711899"/>
          </a:xfrm>
          <a:effectLst>
            <a:outerShdw blurRad="63500" dist="35921" dir="2700000" algn="ctr" rotWithShape="0">
              <a:schemeClr val="tx2">
                <a:alpha val="74998"/>
              </a:schemeClr>
            </a:outerShdw>
          </a:effectLst>
        </p:spPr>
        <p:txBody>
          <a:bodyPr anchor="t"/>
          <a:lstStyle/>
          <a:p>
            <a:pPr algn="l"/>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所以，亲爱的，既然我们有这样的应许，就当洁净自己，除去身体和灵魂一切的污秽，藉着敬畏上帝，得以成圣。</a:t>
            </a:r>
            <a:br>
              <a:rPr lang="zh-CN" altLang="en-US" sz="3200" b="1" dirty="0">
                <a:effectLst>
                  <a:glow rad="127000">
                    <a:schemeClr val="tx1"/>
                  </a:glow>
                </a:effectLst>
                <a:latin typeface="Arial" charset="0"/>
                <a:ea typeface="ＭＳ Ｐゴシック" charset="0"/>
              </a:rPr>
            </a:br>
            <a:br>
              <a:rPr lang="zh-CN" altLang="en-US"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2</a:t>
            </a:r>
            <a:r>
              <a:rPr lang="zh-CN" altLang="en-US" sz="3200" b="1" dirty="0">
                <a:solidFill>
                  <a:srgbClr val="FFFF00"/>
                </a:solidFill>
                <a:effectLst>
                  <a:glow rad="127000">
                    <a:schemeClr val="tx1"/>
                  </a:glow>
                </a:effectLst>
                <a:latin typeface="Arial" charset="0"/>
                <a:ea typeface="ＭＳ Ｐゴシック" charset="0"/>
              </a:rPr>
              <a:t>宽宏大量地接纳我们吧！</a:t>
            </a:r>
            <a:r>
              <a:rPr lang="zh-CN" altLang="en-US" sz="3200" b="1" dirty="0">
                <a:effectLst>
                  <a:glow rad="127000">
                    <a:schemeClr val="tx1"/>
                  </a:glow>
                </a:effectLst>
                <a:latin typeface="Arial" charset="0"/>
                <a:ea typeface="ＭＳ Ｐゴシック" charset="0"/>
              </a:rPr>
              <a:t>我们未曾亏负谁，未曾败坏谁，未曾占谁的便宜。</a:t>
            </a:r>
            <a:br>
              <a:rPr lang="zh-CN" altLang="en-US"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哥林多后书 </a:t>
            </a:r>
            <a:r>
              <a:rPr lang="en-US" altLang="zh-CN" sz="3200" b="1" dirty="0">
                <a:effectLst>
                  <a:glow rad="127000">
                    <a:schemeClr val="tx1"/>
                  </a:glow>
                </a:effectLst>
                <a:latin typeface="Arial" charset="0"/>
                <a:ea typeface="ＭＳ Ｐゴシック" charset="0"/>
              </a:rPr>
              <a:t>7:1-2)</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772278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4600" y="73050"/>
            <a:ext cx="6372200" cy="6711899"/>
          </a:xfrm>
          <a:effectLst>
            <a:outerShdw blurRad="63500" dist="35921" dir="2700000" algn="ctr" rotWithShape="0">
              <a:schemeClr val="tx2">
                <a:alpha val="74998"/>
              </a:schemeClr>
            </a:outerShdw>
          </a:effectLst>
        </p:spPr>
        <p:txBody>
          <a:bodyPr anchor="t"/>
          <a:lstStyle/>
          <a:p>
            <a:pPr algn="l"/>
            <a:r>
              <a:rPr lang="zh-CN" altLang="en-US" sz="3200" b="1" dirty="0">
                <a:effectLst>
                  <a:glow rad="127000">
                    <a:schemeClr val="tx1"/>
                  </a:glow>
                </a:effectLst>
                <a:latin typeface="Arial" charset="0"/>
                <a:ea typeface="ＭＳ Ｐゴシック" charset="0"/>
              </a:rPr>
              <a:t>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我说这话，不是要定你们的罪，我已经说过，</a:t>
            </a:r>
            <a:r>
              <a:rPr lang="zh-CN" altLang="en-US" sz="3200" b="1" dirty="0">
                <a:solidFill>
                  <a:srgbClr val="FFFF00"/>
                </a:solidFill>
                <a:effectLst>
                  <a:glow rad="127000">
                    <a:schemeClr val="tx1"/>
                  </a:glow>
                </a:effectLst>
                <a:latin typeface="Arial" charset="0"/>
                <a:ea typeface="ＭＳ Ｐゴシック" charset="0"/>
              </a:rPr>
              <a:t>你们常在我们心里，我们情愿与你们同生共死</a:t>
            </a:r>
            <a:r>
              <a:rPr lang="zh-CN" altLang="en-US" sz="3200" b="1" dirty="0">
                <a:effectLst>
                  <a:glow rad="127000">
                    <a:schemeClr val="tx1"/>
                  </a:glow>
                </a:effectLst>
                <a:latin typeface="Arial" charset="0"/>
                <a:ea typeface="ＭＳ Ｐゴシック" charset="0"/>
              </a:rPr>
              <a:t>。 </a:t>
            </a:r>
            <a:br>
              <a:rPr lang="en-US" altLang="zh-CN"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4</a:t>
            </a:r>
            <a:r>
              <a:rPr lang="zh-CN" altLang="en-US" sz="3200" b="1" dirty="0">
                <a:effectLst>
                  <a:glow rad="127000">
                    <a:schemeClr val="tx1"/>
                  </a:glow>
                </a:effectLst>
                <a:latin typeface="Arial" charset="0"/>
                <a:ea typeface="ＭＳ Ｐゴシック" charset="0"/>
              </a:rPr>
              <a:t>我对你们很是放心，多多夸耀你们；我满有安慰，在我们一切患难中格外喜乐。</a:t>
            </a:r>
            <a:br>
              <a:rPr lang="en-US" altLang="zh-CN" sz="3200" b="1" dirty="0">
                <a:effectLst>
                  <a:glow rad="127000">
                    <a:schemeClr val="tx1"/>
                  </a:glow>
                </a:effectLst>
                <a:latin typeface="Arial" charset="0"/>
                <a:ea typeface="ＭＳ Ｐゴシック" charset="0"/>
              </a:rPr>
            </a:br>
            <a:br>
              <a:rPr lang="en-US" altLang="zh-CN" sz="3200" b="1" dirty="0">
                <a:effectLst>
                  <a:glow rad="127000">
                    <a:schemeClr val="tx1"/>
                  </a:glow>
                </a:effectLst>
                <a:latin typeface="Arial" charset="0"/>
                <a:ea typeface="ＭＳ Ｐゴシック" charset="0"/>
              </a:rPr>
            </a:br>
            <a:r>
              <a:rPr lang="en-US" altLang="zh-CN"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哥林多后书 </a:t>
            </a:r>
            <a:r>
              <a:rPr lang="en-US" altLang="zh-CN" sz="3200" b="1" dirty="0">
                <a:effectLst>
                  <a:glow rad="127000">
                    <a:schemeClr val="tx1"/>
                  </a:glow>
                </a:effectLst>
                <a:latin typeface="Arial" charset="0"/>
                <a:ea typeface="ＭＳ Ｐゴシック" charset="0"/>
              </a:rPr>
              <a:t>7:3-4)</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47272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我们也应该鼓励</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我们的属灵领袖。</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791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41608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2617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latin typeface="Arial" charset="0"/>
                <a:ea typeface="ＭＳ Ｐゴシック" charset="0"/>
                <a:cs typeface="ＭＳ Ｐゴシック" charset="0"/>
              </a:rPr>
              <a:t>哥林多教会应该通过捐助耶路撒冷的圣徒来回应神的关爱</a:t>
            </a:r>
            <a:br>
              <a:rPr lang="en-US" altLang="zh-CN" sz="4800" dirty="0">
                <a:effectLst>
                  <a:glow rad="127000">
                    <a:schemeClr val="tx1"/>
                  </a:glow>
                </a:effectLst>
                <a:latin typeface="Arial" charset="0"/>
                <a:ea typeface="ＭＳ Ｐゴシック" charset="0"/>
                <a:cs typeface="ＭＳ Ｐゴシック" charset="0"/>
              </a:rPr>
            </a:br>
            <a:r>
              <a:rPr lang="zh-CN" altLang="en-US" sz="4800" dirty="0">
                <a:effectLst>
                  <a:glow rad="127000">
                    <a:schemeClr val="tx1"/>
                  </a:glow>
                </a:effectLst>
                <a:latin typeface="Arial" charset="0"/>
                <a:ea typeface="ＭＳ Ｐゴシック" charset="0"/>
                <a:cs typeface="ＭＳ Ｐゴシック" charset="0"/>
              </a:rPr>
              <a:t>（哥林多后书</a:t>
            </a:r>
            <a:r>
              <a:rPr lang="en-US" altLang="zh-CN" sz="4800" dirty="0">
                <a:effectLst>
                  <a:glow rad="127000">
                    <a:schemeClr val="tx1"/>
                  </a:glow>
                </a:effectLst>
                <a:latin typeface="Arial" charset="0"/>
                <a:ea typeface="ＭＳ Ｐゴシック" charset="0"/>
                <a:cs typeface="ＭＳ Ｐゴシック" charset="0"/>
              </a:rPr>
              <a:t>8-9</a:t>
            </a:r>
            <a:r>
              <a:rPr lang="zh-CN" altLang="en-US" sz="4800" dirty="0">
                <a:effectLst>
                  <a:glow rad="127000">
                    <a:schemeClr val="tx1"/>
                  </a:glow>
                </a:effectLst>
                <a:latin typeface="Arial" charset="0"/>
                <a:ea typeface="ＭＳ Ｐゴシック" charset="0"/>
                <a:cs typeface="ＭＳ Ｐゴシック" charset="0"/>
              </a:rPr>
              <a:t>章）。</a:t>
            </a:r>
            <a:br>
              <a:rPr lang="zh-CN" altLang="en-US" sz="4800"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6822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37458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zh-CN" altLang="en-US" sz="3200" i="1" dirty="0">
                <a:latin typeface="Arial" charset="0"/>
                <a:ea typeface="ＭＳ Ｐゴシック" charset="0"/>
                <a:cs typeface="ＭＳ Ｐゴシック" charset="0"/>
              </a:rPr>
              <a:t>一本揭示内心的支票簿</a:t>
            </a:r>
            <a:r>
              <a:rPr lang="en-US" altLang="zh-CN" sz="3200" i="1" dirty="0">
                <a:latin typeface="Arial" charset="0"/>
                <a:ea typeface="ＭＳ Ｐゴシック" charset="0"/>
                <a:cs typeface="ＭＳ Ｐゴシック" charset="0"/>
              </a:rPr>
              <a:t>…</a:t>
            </a:r>
            <a:endParaRPr lang="en-US" sz="3200" i="1" dirty="0">
              <a:latin typeface="Arial" charset="0"/>
              <a:ea typeface="ＭＳ Ｐゴシック" charset="0"/>
              <a:cs typeface="ＭＳ Ｐゴシック" charset="0"/>
            </a:endParaRP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0895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sz="3600" dirty="0">
                <a:solidFill>
                  <a:schemeClr val="accent2">
                    <a:lumMod val="20000"/>
                    <a:lumOff val="80000"/>
                  </a:schemeClr>
                </a:solidFill>
              </a:rPr>
              <a:t>Ron Blue </a:t>
            </a:r>
            <a:r>
              <a:rPr lang="zh-CN" altLang="en-US" sz="3600" dirty="0">
                <a:solidFill>
                  <a:schemeClr val="accent2">
                    <a:lumMod val="20000"/>
                    <a:lumOff val="80000"/>
                  </a:schemeClr>
                </a:solidFill>
              </a:rPr>
              <a:t>关于</a:t>
            </a:r>
            <a:br>
              <a:rPr lang="en-US" altLang="zh-CN" sz="3600" dirty="0">
                <a:solidFill>
                  <a:schemeClr val="accent2">
                    <a:lumMod val="20000"/>
                    <a:lumOff val="80000"/>
                  </a:schemeClr>
                </a:solidFill>
              </a:rPr>
            </a:br>
            <a:r>
              <a:rPr lang="zh-CN" altLang="en-US" sz="3600" dirty="0">
                <a:solidFill>
                  <a:schemeClr val="accent2">
                    <a:lumMod val="20000"/>
                    <a:lumOff val="80000"/>
                  </a:schemeClr>
                </a:solidFill>
              </a:rPr>
              <a:t>“伪装”的观点</a:t>
            </a:r>
            <a:r>
              <a:rPr lang="en-US" altLang="zh-CN" sz="3600" dirty="0">
                <a:solidFill>
                  <a:schemeClr val="accent2">
                    <a:lumMod val="20000"/>
                    <a:lumOff val="80000"/>
                  </a:schemeClr>
                </a:solidFill>
              </a:rPr>
              <a:t>…</a:t>
            </a:r>
            <a:endParaRPr lang="en-US" sz="3600" dirty="0">
              <a:solidFill>
                <a:schemeClr val="accent2">
                  <a:lumMod val="20000"/>
                  <a:lumOff val="80000"/>
                </a:schemeClr>
              </a:solidFill>
            </a:endParaRP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spcBef>
                <a:spcPct val="20000"/>
              </a:spcBef>
              <a:defRPr/>
            </a:pPr>
            <a:r>
              <a:rPr lang="zh-CN" altLang="en-US" sz="3200" kern="0" dirty="0">
                <a:solidFill>
                  <a:srgbClr val="FFFFFF"/>
                </a:solidFill>
                <a:latin typeface="Arial"/>
                <a:ea typeface="ＭＳ Ｐゴシック"/>
              </a:rPr>
              <a:t>“你无法伪装管理。你的支票簿揭示了你对管理真正的信念</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包括你的目标、优先事项、信念、关系，甚至时间的使用。一位基督徒即使刚信主不久，可以伪装祷告、查经、传福音、去教会等等，但他无法伪装他的支票簿所显示的内容。”</a:t>
            </a:r>
          </a:p>
          <a:p>
            <a:pPr>
              <a:spcBef>
                <a:spcPct val="20000"/>
              </a:spcBef>
              <a:defRPr/>
            </a:pPr>
            <a:br>
              <a:rPr lang="zh-CN" altLang="en-US" sz="3200" kern="0" dirty="0">
                <a:solidFill>
                  <a:srgbClr val="FFFFFF"/>
                </a:solidFill>
                <a:latin typeface="Arial"/>
                <a:ea typeface="ＭＳ Ｐゴシック"/>
              </a:rPr>
            </a:br>
            <a:endParaRPr lang="zh-CN" altLang="en-US" sz="3200" kern="0" dirty="0">
              <a:solidFill>
                <a:srgbClr val="FFFFFF"/>
              </a:solidFill>
              <a:latin typeface="Arial"/>
              <a:ea typeface="ＭＳ Ｐゴシック"/>
            </a:endParaRPr>
          </a:p>
          <a:p>
            <a:pPr>
              <a:spcBef>
                <a:spcPct val="20000"/>
              </a:spcBef>
              <a:defRPr/>
            </a:pPr>
            <a:r>
              <a:rPr lang="zh-CN" altLang="en-US" sz="3200" kern="0" dirty="0">
                <a:solidFill>
                  <a:srgbClr val="FFFFFF"/>
                </a:solidFill>
                <a:latin typeface="Arial"/>
                <a:ea typeface="ＭＳ Ｐゴシック"/>
              </a:rPr>
              <a:t>（</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罗恩</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布鲁，</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掌控你的金钱</a:t>
            </a:r>
            <a:r>
              <a:rPr lang="en-US" altLang="zh-CN" sz="3200" kern="0" dirty="0">
                <a:solidFill>
                  <a:srgbClr val="FFFFFF"/>
                </a:solidFill>
                <a:latin typeface="Arial"/>
                <a:ea typeface="ＭＳ Ｐゴシック"/>
              </a:rPr>
              <a:t>》</a:t>
            </a:r>
            <a:r>
              <a:rPr lang="zh-CN" altLang="en-US" sz="3200" kern="0" dirty="0">
                <a:solidFill>
                  <a:srgbClr val="FFFFFF"/>
                </a:solidFill>
                <a:latin typeface="Arial"/>
                <a:ea typeface="ＭＳ Ｐゴシック"/>
              </a:rPr>
              <a:t>第</a:t>
            </a:r>
            <a:r>
              <a:rPr lang="en-US" altLang="zh-CN" sz="3200" kern="0" dirty="0">
                <a:solidFill>
                  <a:srgbClr val="FFFFFF"/>
                </a:solidFill>
                <a:latin typeface="Arial"/>
                <a:ea typeface="ＭＳ Ｐゴシック"/>
              </a:rPr>
              <a:t>20</a:t>
            </a:r>
            <a:r>
              <a:rPr lang="zh-CN" altLang="en-US" sz="3200" kern="0" dirty="0">
                <a:solidFill>
                  <a:srgbClr val="FFFFFF"/>
                </a:solidFill>
                <a:latin typeface="Arial"/>
                <a:ea typeface="ＭＳ Ｐゴシック"/>
              </a:rPr>
              <a:t>页）</a:t>
            </a:r>
          </a:p>
        </p:txBody>
      </p:sp>
    </p:spTree>
    <p:extLst>
      <p:ext uri="{BB962C8B-B14F-4D97-AF65-F5344CB8AC3E}">
        <p14:creationId xmlns:p14="http://schemas.microsoft.com/office/powerpoint/2010/main" val="1951194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5" name="Rectangle 12"/>
          <p:cNvSpPr>
            <a:spLocks noChangeArrowheads="1"/>
          </p:cNvSpPr>
          <p:nvPr/>
        </p:nvSpPr>
        <p:spPr bwMode="auto">
          <a:xfrm>
            <a:off x="8772728" y="6604811"/>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2800" dirty="0">
                <a:solidFill>
                  <a:srgbClr val="FFFFFF"/>
                </a:solidFill>
                <a:latin typeface="Comic Sans MS" charset="0"/>
              </a:rPr>
              <a:t>保罗重新定义真正的财富</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algn="l" eaLnBrk="0" hangingPunct="0"/>
            <a:endParaRPr lang="en-US" sz="2400" b="0">
              <a:solidFill>
                <a:srgbClr val="000000"/>
              </a:solidFill>
              <a:latin typeface="Times New Roman" charset="0"/>
              <a:ea typeface="ＭＳ Ｐゴシック" charset="0"/>
            </a:endParaRPr>
          </a:p>
        </p:txBody>
      </p:sp>
      <p:sp>
        <p:nvSpPr>
          <p:cNvPr id="274443" name="TextBox 6"/>
          <p:cNvSpPr txBox="1">
            <a:spLocks noChangeArrowheads="1"/>
          </p:cNvSpPr>
          <p:nvPr/>
        </p:nvSpPr>
        <p:spPr bwMode="auto">
          <a:xfrm>
            <a:off x="2417323" y="1378346"/>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马其顿</a:t>
            </a:r>
            <a:endParaRPr lang="en-US" b="0" dirty="0">
              <a:solidFill>
                <a:srgbClr val="FFFFFF"/>
              </a:solidFill>
              <a:latin typeface="Arial" charset="0"/>
              <a:cs typeface="Arial" charset="0"/>
            </a:endParaRPr>
          </a:p>
        </p:txBody>
      </p:sp>
      <p:sp>
        <p:nvSpPr>
          <p:cNvPr id="274444" name="TextBox 6"/>
          <p:cNvSpPr txBox="1">
            <a:spLocks noChangeArrowheads="1"/>
          </p:cNvSpPr>
          <p:nvPr/>
        </p:nvSpPr>
        <p:spPr bwMode="auto">
          <a:xfrm>
            <a:off x="2514600" y="4567238"/>
            <a:ext cx="110799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0" dirty="0" err="1">
                <a:solidFill>
                  <a:srgbClr val="FFFFFF"/>
                </a:solidFill>
                <a:latin typeface="Arial" charset="0"/>
                <a:cs typeface="Arial" charset="0"/>
              </a:rPr>
              <a:t>哥林多</a:t>
            </a:r>
            <a:endParaRPr lang="en-US" b="0" dirty="0">
              <a:solidFill>
                <a:srgbClr val="FFFFFF"/>
              </a:solidFill>
              <a:latin typeface="Arial" charset="0"/>
              <a:cs typeface="Arial"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eaLnBrk="0" hangingPunct="0">
              <a:defRPr/>
            </a:pPr>
            <a:endParaRPr lang="en-US" sz="2400" b="0">
              <a:ln>
                <a:solidFill>
                  <a:srgbClr val="FFFF99"/>
                </a:solidFill>
              </a:ln>
              <a:solidFill>
                <a:srgbClr val="0000FF"/>
              </a:solidFill>
              <a:latin typeface="Times New Roman" charset="0"/>
              <a:ea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b="0">
              <a:solidFill>
                <a:srgbClr val="0000FF"/>
              </a:solidFill>
              <a:latin typeface="Times New Roman" charset="0"/>
              <a:ea typeface="ＭＳ Ｐゴシック" charset="0"/>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algn="l" eaLnBrk="0" hangingPunct="0"/>
            <a:endParaRPr lang="en-US" sz="2400" b="0">
              <a:solidFill>
                <a:srgbClr val="000000"/>
              </a:solidFill>
              <a:latin typeface="Times New Roman" charset="0"/>
              <a:ea typeface="ＭＳ Ｐゴシック" charset="0"/>
            </a:endParaRPr>
          </a:p>
        </p:txBody>
      </p:sp>
      <p:sp>
        <p:nvSpPr>
          <p:cNvPr id="25" name="TextBox 6"/>
          <p:cNvSpPr txBox="1">
            <a:spLocks noChangeArrowheads="1"/>
          </p:cNvSpPr>
          <p:nvPr/>
        </p:nvSpPr>
        <p:spPr bwMode="auto">
          <a:xfrm>
            <a:off x="4038600" y="1600200"/>
            <a:ext cx="5105400"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buFont typeface="Arial" charset="0"/>
              <a:buChar char="•"/>
            </a:pPr>
            <a:r>
              <a:rPr lang="zh-CN" altLang="en-US" dirty="0">
                <a:solidFill>
                  <a:srgbClr val="FFFFFF"/>
                </a:solidFill>
                <a:latin typeface="Arial" charset="0"/>
              </a:rPr>
              <a:t>马其顿人表现出“慷慨之富”（</a:t>
            </a:r>
            <a:r>
              <a:rPr lang="en-US" altLang="zh-CN" dirty="0">
                <a:solidFill>
                  <a:srgbClr val="FFFFFF"/>
                </a:solidFill>
                <a:latin typeface="Arial" charset="0"/>
              </a:rPr>
              <a:t>8:2</a:t>
            </a:r>
            <a:r>
              <a:rPr lang="zh-CN" altLang="en-US" dirty="0">
                <a:solidFill>
                  <a:srgbClr val="FFFFFF"/>
                </a:solidFill>
                <a:latin typeface="Arial" charset="0"/>
              </a:rPr>
              <a:t>）。</a:t>
            </a:r>
          </a:p>
          <a:p>
            <a:pPr algn="l">
              <a:buFont typeface="Arial" charset="0"/>
              <a:buChar char="•"/>
            </a:pPr>
            <a:r>
              <a:rPr lang="zh-CN" altLang="en-US" dirty="0">
                <a:solidFill>
                  <a:srgbClr val="FFFFFF"/>
                </a:solidFill>
                <a:latin typeface="Arial" charset="0"/>
              </a:rPr>
              <a:t>哥林多人通过基督被称为富足</a:t>
            </a:r>
            <a:endParaRPr lang="en-US" altLang="zh-CN" dirty="0">
              <a:solidFill>
                <a:srgbClr val="FFFFFF"/>
              </a:solidFill>
              <a:latin typeface="Arial" charset="0"/>
            </a:endParaRPr>
          </a:p>
          <a:p>
            <a:pPr marL="0" indent="0" algn="l"/>
            <a:r>
              <a:rPr lang="zh-CN" altLang="en-US" dirty="0">
                <a:solidFill>
                  <a:srgbClr val="FFFFFF"/>
                </a:solidFill>
                <a:latin typeface="Arial" charset="0"/>
              </a:rPr>
              <a:t>   （</a:t>
            </a:r>
            <a:r>
              <a:rPr lang="en-US" altLang="zh-CN" dirty="0">
                <a:solidFill>
                  <a:srgbClr val="FFFFFF"/>
                </a:solidFill>
                <a:latin typeface="Arial" charset="0"/>
              </a:rPr>
              <a:t>8:9</a:t>
            </a:r>
            <a:r>
              <a:rPr lang="zh-CN" altLang="en-US" dirty="0">
                <a:solidFill>
                  <a:srgbClr val="FFFFFF"/>
                </a:solidFill>
                <a:latin typeface="Arial" charset="0"/>
              </a:rPr>
              <a:t>）。</a:t>
            </a:r>
          </a:p>
          <a:p>
            <a:pPr algn="l">
              <a:buFont typeface="Arial" charset="0"/>
              <a:buChar char="•"/>
            </a:pPr>
            <a:r>
              <a:rPr lang="zh-CN" altLang="en-US" dirty="0">
                <a:solidFill>
                  <a:srgbClr val="FFFFFF"/>
                </a:solidFill>
                <a:latin typeface="Arial" charset="0"/>
              </a:rPr>
              <a:t>上帝应许，那些满足某些条件的人“凡事都必富足”（</a:t>
            </a:r>
            <a:r>
              <a:rPr lang="en-US" altLang="zh-CN" dirty="0">
                <a:solidFill>
                  <a:srgbClr val="FFFFFF"/>
                </a:solidFill>
                <a:latin typeface="Arial" charset="0"/>
              </a:rPr>
              <a:t>9:11</a:t>
            </a:r>
            <a:r>
              <a:rPr lang="zh-CN" altLang="en-US" dirty="0">
                <a:solidFill>
                  <a:srgbClr val="FFFFFF"/>
                </a:solidFill>
                <a:latin typeface="Arial" charset="0"/>
              </a:rPr>
              <a:t>）。</a:t>
            </a:r>
          </a:p>
        </p:txBody>
      </p:sp>
      <p:sp>
        <p:nvSpPr>
          <p:cNvPr id="26" name="Title 25"/>
          <p:cNvSpPr>
            <a:spLocks noGrp="1"/>
          </p:cNvSpPr>
          <p:nvPr>
            <p:ph type="title" idx="4294967295"/>
          </p:nvPr>
        </p:nvSpPr>
        <p:spPr>
          <a:xfrm>
            <a:off x="685800" y="0"/>
            <a:ext cx="7772400" cy="762000"/>
          </a:xfrm>
        </p:spPr>
        <p:txBody>
          <a:bodyPr/>
          <a:lstStyle/>
          <a:p>
            <a:pPr>
              <a:defRPr/>
            </a:pPr>
            <a:r>
              <a:rPr lang="zh-CN" altLang="en-US" sz="4000" dirty="0">
                <a:solidFill>
                  <a:srgbClr val="FFFFFF"/>
                </a:solidFill>
                <a:effectLst>
                  <a:outerShdw blurRad="38100" dist="38100" dir="2700000" algn="tl">
                    <a:srgbClr val="808080"/>
                  </a:outerShdw>
                </a:effectLst>
                <a:latin typeface="Arial" charset="0"/>
                <a:ea typeface="ＭＳ Ｐゴシック" charset="0"/>
                <a:cs typeface="Arial" charset="0"/>
              </a:rPr>
              <a:t>哥林多后书 </a:t>
            </a:r>
            <a:r>
              <a:rPr lang="en-US" altLang="zh-CN" sz="4000" dirty="0">
                <a:solidFill>
                  <a:srgbClr val="FFFFFF"/>
                </a:solidFill>
                <a:effectLst>
                  <a:outerShdw blurRad="38100" dist="38100" dir="2700000" algn="tl">
                    <a:srgbClr val="808080"/>
                  </a:outerShdw>
                </a:effectLst>
                <a:latin typeface="Arial" charset="0"/>
                <a:ea typeface="ＭＳ Ｐゴシック" charset="0"/>
                <a:cs typeface="Arial" charset="0"/>
              </a:rPr>
              <a:t>8-9 </a:t>
            </a:r>
            <a:r>
              <a:rPr lang="zh-CN" altLang="en-US" sz="4000" dirty="0">
                <a:solidFill>
                  <a:srgbClr val="FFFFFF"/>
                </a:solidFill>
                <a:effectLst>
                  <a:outerShdw blurRad="38100" dist="38100" dir="2700000" algn="tl">
                    <a:srgbClr val="808080"/>
                  </a:outerShdw>
                </a:effectLst>
                <a:latin typeface="Arial" charset="0"/>
                <a:ea typeface="ＭＳ Ｐゴシック" charset="0"/>
                <a:cs typeface="Arial" charset="0"/>
              </a:rPr>
              <a:t>章节中的“富足”</a:t>
            </a:r>
            <a:endParaRPr lang="en-US" sz="40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8801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p:spPr>
        <p:txBody>
          <a:bodyPr/>
          <a:lstStyle/>
          <a:p>
            <a:pPr>
              <a:defRPr/>
            </a:pPr>
            <a:r>
              <a:rPr lang="en-US" altLang="zh-CN" sz="7200" b="1" dirty="0">
                <a:effectLst>
                  <a:glow rad="127000">
                    <a:schemeClr val="tx1"/>
                  </a:glow>
                </a:effectLst>
                <a:latin typeface="Arial" charset="0"/>
                <a:ea typeface="ＭＳ Ｐゴシック" charset="0"/>
                <a:cs typeface="ＭＳ Ｐゴシック" charset="0"/>
              </a:rPr>
              <a:t>《</a:t>
            </a:r>
            <a:r>
              <a:rPr lang="zh-CN" altLang="en-US" sz="7200" b="1" dirty="0">
                <a:effectLst>
                  <a:glow rad="127000">
                    <a:schemeClr val="tx1"/>
                  </a:glow>
                </a:effectLst>
                <a:latin typeface="Arial" charset="0"/>
                <a:ea typeface="ＭＳ Ｐゴシック" charset="0"/>
                <a:cs typeface="ＭＳ Ｐゴシック" charset="0"/>
              </a:rPr>
              <a:t>哥林多后书</a:t>
            </a:r>
            <a:r>
              <a:rPr lang="en-US" altLang="zh-CN" sz="7200" b="1" dirty="0">
                <a:effectLst>
                  <a:glow rad="127000">
                    <a:schemeClr val="tx1"/>
                  </a:glow>
                </a:effectLst>
                <a:latin typeface="Arial" charset="0"/>
                <a:ea typeface="ＭＳ Ｐゴシック" charset="0"/>
                <a:cs typeface="ＭＳ Ｐゴシック" charset="0"/>
              </a:rPr>
              <a:t>》</a:t>
            </a:r>
            <a:r>
              <a:rPr lang="zh-CN" altLang="en-US" sz="7200" b="1" dirty="0">
                <a:effectLst>
                  <a:glow rad="127000">
                    <a:schemeClr val="tx1"/>
                  </a:glow>
                </a:effectLst>
                <a:latin typeface="Arial" charset="0"/>
                <a:ea typeface="ＭＳ Ｐゴシック" charset="0"/>
                <a:cs typeface="ＭＳ Ｐゴシック" charset="0"/>
              </a:rPr>
              <a:t>的背景</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3048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zh-CN" altLang="en-US" sz="4000" dirty="0">
                <a:solidFill>
                  <a:srgbClr val="FFFFFF"/>
                </a:solidFill>
                <a:latin typeface="Arial" charset="0"/>
                <a:ea typeface="ＭＳ Ｐゴシック" charset="0"/>
                <a:cs typeface="ＭＳ Ｐゴシック" charset="0"/>
              </a:rPr>
              <a:t>马其顿人奉献的远远超出了他们的经济能力所能支持的（</a:t>
            </a:r>
            <a:r>
              <a:rPr lang="en-US" altLang="zh-CN" sz="4000" dirty="0">
                <a:solidFill>
                  <a:srgbClr val="FFFFFF"/>
                </a:solidFill>
                <a:latin typeface="Arial" charset="0"/>
                <a:ea typeface="ＭＳ Ｐゴシック" charset="0"/>
                <a:cs typeface="ＭＳ Ｐゴシック" charset="0"/>
              </a:rPr>
              <a:t>8:1-3</a:t>
            </a:r>
            <a:r>
              <a:rPr lang="en-US" sz="4000" dirty="0">
                <a:solidFill>
                  <a:srgbClr val="FFFFFF"/>
                </a:solidFill>
                <a:latin typeface="Arial" charset="0"/>
                <a:ea typeface="ＭＳ Ｐゴシック" charset="0"/>
                <a:cs typeface="ＭＳ Ｐゴシック" charset="0"/>
              </a:rPr>
              <a:t>a）。</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effectLst>
                  <a:outerShdw blurRad="38100" dist="38100" dir="2700000" algn="tl">
                    <a:srgbClr val="808080"/>
                  </a:outerShdw>
                </a:effectLst>
              </a:rPr>
              <a:t>1</a:t>
            </a:r>
            <a:r>
              <a:rPr lang="zh-CN" altLang="en-US" sz="3200" dirty="0">
                <a:solidFill>
                  <a:srgbClr val="FFFFFF"/>
                </a:solidFill>
                <a:effectLst>
                  <a:outerShdw blurRad="38100" dist="38100" dir="2700000" algn="tl">
                    <a:srgbClr val="808080"/>
                  </a:outerShdw>
                </a:effectLst>
              </a:rPr>
              <a:t>弟兄们，我们要把上帝赐给马其顿众教会的恩惠告诉你们： </a:t>
            </a:r>
            <a:endParaRPr lang="en-US" altLang="zh-CN" sz="3200" dirty="0">
              <a:solidFill>
                <a:srgbClr val="FFFFFF"/>
              </a:solidFill>
              <a:effectLst>
                <a:outerShdw blurRad="38100" dist="38100" dir="2700000" algn="tl">
                  <a:srgbClr val="808080"/>
                </a:outerShdw>
              </a:effectLst>
            </a:endParaRPr>
          </a:p>
          <a:p>
            <a:pPr algn="l" eaLnBrk="0" hangingPunct="0">
              <a:defRPr/>
            </a:pPr>
            <a:r>
              <a:rPr lang="en-US" altLang="zh-CN" sz="3200" dirty="0">
                <a:solidFill>
                  <a:srgbClr val="FFFFFF"/>
                </a:solidFill>
                <a:effectLst>
                  <a:outerShdw blurRad="38100" dist="38100" dir="2700000" algn="tl">
                    <a:srgbClr val="808080"/>
                  </a:outerShdw>
                </a:effectLst>
              </a:rPr>
              <a:t>2</a:t>
            </a:r>
            <a:r>
              <a:rPr lang="zh-CN" altLang="en-US" sz="3200" dirty="0">
                <a:solidFill>
                  <a:srgbClr val="FFFFFF"/>
                </a:solidFill>
                <a:effectLst>
                  <a:outerShdw blurRad="38100" dist="38100" dir="2700000" algn="tl">
                    <a:srgbClr val="808080"/>
                  </a:outerShdw>
                </a:effectLst>
              </a:rPr>
              <a:t>他们在患难中受大考验的时候，仍然满有喜乐，在极度贫穷中还格外显出他们乐捐的慷慨。 </a:t>
            </a:r>
            <a:endParaRPr lang="en-US" altLang="zh-CN" sz="3200" dirty="0">
              <a:solidFill>
                <a:srgbClr val="FFFFFF"/>
              </a:solidFill>
              <a:effectLst>
                <a:outerShdw blurRad="38100" dist="38100" dir="2700000" algn="tl">
                  <a:srgbClr val="808080"/>
                </a:outerShdw>
              </a:effectLst>
            </a:endParaRPr>
          </a:p>
          <a:p>
            <a:pPr algn="l" eaLnBrk="0" hangingPunct="0">
              <a:defRPr/>
            </a:pPr>
            <a:r>
              <a:rPr lang="en-US" altLang="zh-CN" sz="3200" dirty="0">
                <a:solidFill>
                  <a:srgbClr val="FFFFFF"/>
                </a:solidFill>
                <a:effectLst>
                  <a:outerShdw blurRad="38100" dist="38100" dir="2700000" algn="tl">
                    <a:srgbClr val="808080"/>
                  </a:outerShdw>
                </a:effectLst>
              </a:rPr>
              <a:t>3</a:t>
            </a:r>
            <a:r>
              <a:rPr lang="zh-CN" altLang="en-US" sz="3200" dirty="0">
                <a:solidFill>
                  <a:srgbClr val="FFFFFF"/>
                </a:solidFill>
                <a:effectLst>
                  <a:outerShdw blurRad="38100" dist="38100" dir="2700000" algn="tl">
                    <a:srgbClr val="808080"/>
                  </a:outerShdw>
                </a:effectLst>
              </a:rPr>
              <a:t>我可以证明，他们是按着能力，。。。</a:t>
            </a:r>
            <a:endParaRPr lang="en-US" sz="3200" dirty="0">
              <a:solidFill>
                <a:srgbClr val="FFFFFF"/>
              </a:solidFill>
              <a:effectLst>
                <a:outerShdw blurRad="38100" dist="38100" dir="2700000" algn="tl">
                  <a:srgbClr val="808080"/>
                </a:outerShdw>
              </a:effectLst>
            </a:endParaRPr>
          </a:p>
        </p:txBody>
      </p:sp>
    </p:spTree>
    <p:extLst>
      <p:ext uri="{BB962C8B-B14F-4D97-AF65-F5344CB8AC3E}">
        <p14:creationId xmlns:p14="http://schemas.microsoft.com/office/powerpoint/2010/main" val="3099119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zh-CN" altLang="en-US" sz="4000" dirty="0">
                <a:latin typeface="Arial" charset="0"/>
                <a:ea typeface="ＭＳ Ｐゴシック" charset="0"/>
                <a:cs typeface="ＭＳ Ｐゴシック" charset="0"/>
              </a:rPr>
              <a:t>基督也献出了牺牲，通过放下作为神的权利而成为人（</a:t>
            </a:r>
            <a:r>
              <a:rPr lang="en-US" altLang="zh-CN" sz="4000" dirty="0">
                <a:latin typeface="Arial" charset="0"/>
                <a:ea typeface="ＭＳ Ｐゴシック" charset="0"/>
                <a:cs typeface="ＭＳ Ｐゴシック" charset="0"/>
              </a:rPr>
              <a:t>8:8-9</a:t>
            </a:r>
            <a:r>
              <a:rPr lang="zh-CN" altLang="en-US"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lang="en-US" altLang="zh-CN" sz="3200" dirty="0">
                <a:solidFill>
                  <a:srgbClr val="FFFFFF"/>
                </a:solidFill>
                <a:effectLst>
                  <a:outerShdw blurRad="38100" dist="38100" dir="2700000" algn="tl">
                    <a:srgbClr val="808080"/>
                  </a:outerShdw>
                </a:effectLst>
              </a:rPr>
              <a:t>8</a:t>
            </a:r>
            <a:r>
              <a:rPr lang="zh-CN" altLang="en-US" sz="3200" dirty="0">
                <a:solidFill>
                  <a:srgbClr val="FFFFFF"/>
                </a:solidFill>
                <a:effectLst>
                  <a:outerShdw blurRad="38100" dist="38100" dir="2700000" algn="tl">
                    <a:srgbClr val="808080"/>
                  </a:outerShdw>
                </a:effectLst>
              </a:rPr>
              <a:t>我说这话，并不是命令你们，而是藉着别人的热忱来考验你们爱心的真诚。 </a:t>
            </a:r>
            <a:r>
              <a:rPr lang="en-US" altLang="zh-CN" sz="3200" dirty="0">
                <a:solidFill>
                  <a:srgbClr val="FFFFFF"/>
                </a:solidFill>
                <a:effectLst>
                  <a:outerShdw blurRad="38100" dist="38100" dir="2700000" algn="tl">
                    <a:srgbClr val="808080"/>
                  </a:outerShdw>
                </a:effectLst>
              </a:rPr>
              <a:t>9</a:t>
            </a:r>
            <a:r>
              <a:rPr lang="zh-CN" altLang="en-US" sz="3200" dirty="0">
                <a:solidFill>
                  <a:srgbClr val="FFFFFF"/>
                </a:solidFill>
                <a:effectLst>
                  <a:outerShdw blurRad="38100" dist="38100" dir="2700000" algn="tl">
                    <a:srgbClr val="808080"/>
                  </a:outerShdw>
                </a:effectLst>
              </a:rPr>
              <a:t>你们知道我们主耶稣基督的恩典：他本是富足，却为你们成了贫穷，好使你们因他的贫穷而成为富足。</a:t>
            </a:r>
            <a:endParaRPr lang="en-US" sz="3200" dirty="0">
              <a:solidFill>
                <a:srgbClr val="FFFFFF"/>
              </a:solidFill>
              <a:effectLst>
                <a:outerShdw blurRad="38100" dist="38100" dir="2700000" algn="tl">
                  <a:srgbClr val="808080"/>
                </a:outerShdw>
              </a:effectLst>
            </a:endParaRP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lgn="l">
              <a:spcBef>
                <a:spcPct val="20000"/>
              </a:spcBef>
              <a:defRPr/>
            </a:pPr>
            <a:r>
              <a:rPr lang="zh-CN" altLang="en-US" sz="3200" i="1" kern="0" dirty="0">
                <a:solidFill>
                  <a:srgbClr val="FFFFFF"/>
                </a:solidFill>
                <a:latin typeface="Arial"/>
                <a:ea typeface="ＭＳ Ｐゴシック"/>
              </a:rPr>
              <a:t>另一个慷慨的例子</a:t>
            </a:r>
            <a:r>
              <a:rPr lang="en-US" altLang="zh-CN" sz="3200" i="1" kern="0" dirty="0">
                <a:solidFill>
                  <a:srgbClr val="FFFFFF"/>
                </a:solidFill>
                <a:latin typeface="Arial"/>
                <a:ea typeface="ＭＳ Ｐゴシック"/>
              </a:rPr>
              <a:t>……</a:t>
            </a:r>
          </a:p>
        </p:txBody>
      </p:sp>
    </p:spTree>
    <p:extLst>
      <p:ext uri="{BB962C8B-B14F-4D97-AF65-F5344CB8AC3E}">
        <p14:creationId xmlns:p14="http://schemas.microsoft.com/office/powerpoint/2010/main" val="1485966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4400">
                <a:solidFill>
                  <a:srgbClr val="FFFFFF"/>
                </a:solidFill>
                <a:latin typeface="Arial" charset="0"/>
              </a:rPr>
              <a:t>Procrastination</a:t>
            </a:r>
          </a:p>
          <a:p>
            <a:pPr eaLnBrk="1" hangingPunct="1"/>
            <a:r>
              <a:rPr lang="en-US" altLang="zh-CN" sz="4400">
                <a:solidFill>
                  <a:srgbClr val="FFFFFF"/>
                </a:solidFill>
                <a:latin typeface="Arial" charset="0"/>
              </a:rPr>
              <a:t>Proportion</a:t>
            </a:r>
          </a:p>
          <a:p>
            <a:pPr eaLnBrk="1" hangingPunct="1"/>
            <a:r>
              <a:rPr lang="en-US" altLang="zh-CN" sz="4400">
                <a:solidFill>
                  <a:srgbClr val="FFFFFF"/>
                </a:solidFill>
                <a:latin typeface="Arial" charset="0"/>
              </a:rPr>
              <a:t>Purpose</a:t>
            </a:r>
          </a:p>
        </p:txBody>
      </p:sp>
    </p:spTree>
    <p:extLst>
      <p:ext uri="{BB962C8B-B14F-4D97-AF65-F5344CB8AC3E}">
        <p14:creationId xmlns:p14="http://schemas.microsoft.com/office/powerpoint/2010/main" val="4098147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zh-CN" altLang="en-US" dirty="0">
                <a:latin typeface="Arial" charset="0"/>
                <a:ea typeface="ＭＳ Ｐゴシック" charset="0"/>
                <a:cs typeface="ＭＳ Ｐゴシック" charset="0"/>
              </a:rPr>
              <a:t>如果耶稣看到</a:t>
            </a:r>
            <a:r>
              <a:rPr lang="zh-CN" altLang="en-US" dirty="0">
                <a:solidFill>
                  <a:srgbClr val="FFFF00"/>
                </a:solidFill>
                <a:latin typeface="Arial" charset="0"/>
                <a:ea typeface="ＭＳ Ｐゴシック" charset="0"/>
                <a:cs typeface="ＭＳ Ｐゴシック" charset="0"/>
              </a:rPr>
              <a:t>你的</a:t>
            </a:r>
            <a:r>
              <a:rPr lang="zh-CN" altLang="en-US" dirty="0">
                <a:latin typeface="Arial" charset="0"/>
                <a:ea typeface="ＭＳ Ｐゴシック" charset="0"/>
                <a:cs typeface="ＭＳ Ｐゴシック" charset="0"/>
              </a:rPr>
              <a:t>支票簿会怎样？</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93043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zh-CN" altLang="en-US" sz="4000" dirty="0">
                <a:latin typeface="Arial" charset="0"/>
                <a:ea typeface="ＭＳ Ｐゴシック" charset="0"/>
                <a:cs typeface="ＭＳ Ｐゴシック" charset="0"/>
              </a:rPr>
              <a:t>如果我知道上帝希望我给予的确切金额，我还会给吗？</a:t>
            </a:r>
            <a:endParaRPr lang="en-US" sz="4000" dirty="0">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9559B44-B86A-9DBA-A970-DF56AD304FC3}"/>
              </a:ext>
            </a:extLst>
          </p:cNvPr>
          <p:cNvSpPr txBox="1"/>
          <p:nvPr/>
        </p:nvSpPr>
        <p:spPr>
          <a:xfrm>
            <a:off x="52899" y="1371600"/>
            <a:ext cx="915635" cy="523220"/>
          </a:xfrm>
          <a:prstGeom prst="rect">
            <a:avLst/>
          </a:prstGeom>
          <a:noFill/>
        </p:spPr>
        <p:txBody>
          <a:bodyPr wrap="none" rtlCol="0">
            <a:spAutoFit/>
          </a:bodyPr>
          <a:lstStyle/>
          <a:p>
            <a:r>
              <a:rPr lang="zh-CN" altLang="en-US" sz="2800" dirty="0">
                <a:solidFill>
                  <a:schemeClr val="bg1"/>
                </a:solidFill>
                <a:effectLst/>
                <a:latin typeface=".AppleSystemUIFont"/>
              </a:rPr>
              <a:t>生命</a:t>
            </a:r>
          </a:p>
        </p:txBody>
      </p:sp>
      <p:sp>
        <p:nvSpPr>
          <p:cNvPr id="3" name="文本框 2">
            <a:extLst>
              <a:ext uri="{FF2B5EF4-FFF2-40B4-BE49-F238E27FC236}">
                <a16:creationId xmlns:a16="http://schemas.microsoft.com/office/drawing/2014/main" id="{E7285A79-395D-22DE-47A7-96AA374A4F8C}"/>
              </a:ext>
            </a:extLst>
          </p:cNvPr>
          <p:cNvSpPr txBox="1"/>
          <p:nvPr/>
        </p:nvSpPr>
        <p:spPr>
          <a:xfrm>
            <a:off x="3039291" y="2461098"/>
            <a:ext cx="915636" cy="523220"/>
          </a:xfrm>
          <a:prstGeom prst="rect">
            <a:avLst/>
          </a:prstGeom>
          <a:noFill/>
        </p:spPr>
        <p:txBody>
          <a:bodyPr wrap="none" rtlCol="0">
            <a:spAutoFit/>
          </a:bodyPr>
          <a:lstStyle/>
          <a:p>
            <a:r>
              <a:rPr lang="zh-CN" altLang="en-US" sz="2800" dirty="0">
                <a:solidFill>
                  <a:schemeClr val="bg1"/>
                </a:solidFill>
                <a:effectLst/>
                <a:latin typeface=".AppleSystemUIFont"/>
              </a:rPr>
              <a:t>财产</a:t>
            </a:r>
          </a:p>
        </p:txBody>
      </p:sp>
      <p:sp>
        <p:nvSpPr>
          <p:cNvPr id="4" name="文本框 3">
            <a:extLst>
              <a:ext uri="{FF2B5EF4-FFF2-40B4-BE49-F238E27FC236}">
                <a16:creationId xmlns:a16="http://schemas.microsoft.com/office/drawing/2014/main" id="{0E560A34-C48B-1E09-E88C-25ADC64BB0A7}"/>
              </a:ext>
            </a:extLst>
          </p:cNvPr>
          <p:cNvSpPr txBox="1"/>
          <p:nvPr/>
        </p:nvSpPr>
        <p:spPr>
          <a:xfrm>
            <a:off x="6152143" y="3501958"/>
            <a:ext cx="915635" cy="523220"/>
          </a:xfrm>
          <a:prstGeom prst="rect">
            <a:avLst/>
          </a:prstGeom>
          <a:noFill/>
        </p:spPr>
        <p:txBody>
          <a:bodyPr wrap="none" rtlCol="0">
            <a:spAutoFit/>
          </a:bodyPr>
          <a:lstStyle/>
          <a:p>
            <a:r>
              <a:rPr lang="zh-CN" altLang="en-US" sz="2800" dirty="0">
                <a:solidFill>
                  <a:schemeClr val="bg1"/>
                </a:solidFill>
                <a:latin typeface=".AppleSystemUIFont"/>
              </a:rPr>
              <a:t>饶恕</a:t>
            </a:r>
            <a:endParaRPr lang="zh-CN" altLang="en-US" sz="2800" dirty="0">
              <a:solidFill>
                <a:schemeClr val="bg1"/>
              </a:solidFill>
              <a:effectLst/>
              <a:latin typeface=".AppleSystemUIFont"/>
            </a:endParaRPr>
          </a:p>
        </p:txBody>
      </p:sp>
      <p:sp>
        <p:nvSpPr>
          <p:cNvPr id="5" name="文本框 4">
            <a:extLst>
              <a:ext uri="{FF2B5EF4-FFF2-40B4-BE49-F238E27FC236}">
                <a16:creationId xmlns:a16="http://schemas.microsoft.com/office/drawing/2014/main" id="{C44BE10C-9315-4A00-62F9-3D4CB2521F63}"/>
              </a:ext>
            </a:extLst>
          </p:cNvPr>
          <p:cNvSpPr txBox="1"/>
          <p:nvPr/>
        </p:nvSpPr>
        <p:spPr>
          <a:xfrm>
            <a:off x="23716" y="4259759"/>
            <a:ext cx="5283727" cy="1015663"/>
          </a:xfrm>
          <a:prstGeom prst="rect">
            <a:avLst/>
          </a:prstGeom>
          <a:solidFill>
            <a:srgbClr val="808080"/>
          </a:solidFill>
        </p:spPr>
        <p:txBody>
          <a:bodyPr wrap="square" rtlCol="0">
            <a:spAutoFit/>
          </a:bodyPr>
          <a:lstStyle/>
          <a:p>
            <a:pPr algn="l"/>
            <a:r>
              <a:rPr lang="zh-CN" altLang="en-US" sz="6000" dirty="0">
                <a:solidFill>
                  <a:schemeClr val="bg1"/>
                </a:solidFill>
                <a:effectLst/>
                <a:latin typeface=".AppleSystemUIFont"/>
              </a:rPr>
              <a:t>慷慨</a:t>
            </a:r>
          </a:p>
        </p:txBody>
      </p:sp>
    </p:spTree>
    <p:extLst>
      <p:ext uri="{BB962C8B-B14F-4D97-AF65-F5344CB8AC3E}">
        <p14:creationId xmlns:p14="http://schemas.microsoft.com/office/powerpoint/2010/main" val="161601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566953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哥林多后书 </a:t>
            </a:r>
            <a:r>
              <a:rPr kumimoji="0" lang="en-US" altLang="zh-CN"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rPr>
              <a:t>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zh-CN" altLang="en-US" dirty="0">
                <a:effectLst>
                  <a:outerShdw blurRad="38100" dist="38100" dir="2700000" algn="tl">
                    <a:srgbClr val="808080"/>
                  </a:outerShdw>
                </a:effectLst>
                <a:latin typeface="Arial" charset="0"/>
                <a:ea typeface="ＭＳ Ｐゴシック" charset="0"/>
                <a:cs typeface="ＭＳ Ｐゴシック" charset="0"/>
              </a:rPr>
              <a:t>播种的教训</a:t>
            </a: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2701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zh-CN" altLang="en-US" sz="5400" dirty="0">
                <a:latin typeface="Arial" charset="0"/>
                <a:ea typeface="ＭＳ Ｐゴシック" charset="0"/>
                <a:cs typeface="ＭＳ Ｐゴシック" charset="0"/>
              </a:rPr>
              <a:t>关于奉献的两个问题：</a:t>
            </a:r>
            <a:endParaRPr lang="en-US" sz="5400"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奉献</a:t>
            </a:r>
            <a:r>
              <a:rPr kumimoji="0" lang="en-US" sz="4400" b="1" i="0" u="none" strike="noStrike" kern="0" cap="none" spc="0" normalizeH="0" baseline="0" noProof="0" dirty="0" err="1">
                <a:ln>
                  <a:noFill/>
                </a:ln>
                <a:solidFill>
                  <a:srgbClr val="FFFF00"/>
                </a:solidFill>
                <a:effectLst/>
                <a:uLnTx/>
                <a:uFillTx/>
                <a:latin typeface="Arial"/>
                <a:ea typeface="ＭＳ Ｐゴシック"/>
                <a:cs typeface="ＭＳ Ｐゴシック"/>
              </a:rPr>
              <a:t>多少</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有什么</a:t>
            </a:r>
            <a:r>
              <a:rPr kumimoji="0" lang="en-US" sz="4400" b="1" i="0" u="none" strike="noStrike" kern="0" cap="none" spc="0" normalizeH="0" baseline="0" noProof="0" dirty="0" err="1">
                <a:ln>
                  <a:noFill/>
                </a:ln>
                <a:solidFill>
                  <a:srgbClr val="FFFF00"/>
                </a:solidFill>
                <a:effectLst/>
                <a:uLnTx/>
                <a:uFillTx/>
                <a:latin typeface="Arial"/>
                <a:ea typeface="ＭＳ Ｐゴシック"/>
                <a:cs typeface="ＭＳ Ｐゴシック"/>
              </a:rPr>
              <a:t>结果</a:t>
            </a: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a:t>
            </a: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关键原则</a:t>
            </a:r>
            <a:endPar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rPr>
              <a:t>• </a:t>
            </a:r>
            <a:r>
              <a:rPr kumimoji="0" lang="en-US" sz="4400" b="1" i="0" u="none" strike="noStrike" kern="0" cap="none" spc="0" normalizeH="0" baseline="0" noProof="0" dirty="0" err="1">
                <a:ln>
                  <a:noFill/>
                </a:ln>
                <a:solidFill>
                  <a:srgbClr val="FFFFFF"/>
                </a:solidFill>
                <a:effectLst/>
                <a:uLnTx/>
                <a:uFillTx/>
                <a:latin typeface="Arial"/>
                <a:ea typeface="ＭＳ Ｐゴシック"/>
                <a:cs typeface="ＭＳ Ｐゴシック"/>
              </a:rPr>
              <a:t>收益</a:t>
            </a:r>
            <a:endParaRPr kumimoji="0" lang="en-US" sz="4400" b="1"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13" name="Rectangle 12"/>
          <p:cNvSpPr/>
          <p:nvPr/>
        </p:nvSpPr>
        <p:spPr>
          <a:xfrm rot="20333844">
            <a:off x="731860" y="2230390"/>
            <a:ext cx="7165743" cy="1323439"/>
          </a:xfrm>
          <a:prstGeom prst="rect">
            <a:avLst/>
          </a:prstGeom>
          <a:solidFill>
            <a:srgbClr val="FF0000"/>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err="1">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ＭＳ Ｐゴシック" charset="-128"/>
                <a:cs typeface="ＭＳ Ｐゴシック" charset="-128"/>
              </a:rPr>
              <a:t>哥林多后书</a:t>
            </a:r>
            <a:r>
              <a:rPr kumimoji="0" lang="en-US" sz="8000" b="1" i="0" u="none" strike="noStrike" kern="1200" cap="none" spc="0" normalizeH="0" baseline="0" noProof="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uLnTx/>
                <a:uFillTx/>
                <a:latin typeface="Arial" charset="0"/>
                <a:ea typeface="ＭＳ Ｐゴシック" charset="-128"/>
                <a:cs typeface="ＭＳ Ｐゴシック" charset="-128"/>
              </a:rPr>
              <a:t> 9:6</a:t>
            </a:r>
          </a:p>
        </p:txBody>
      </p:sp>
    </p:spTree>
    <p:extLst>
      <p:ext uri="{BB962C8B-B14F-4D97-AF65-F5344CB8AC3E}">
        <p14:creationId xmlns:p14="http://schemas.microsoft.com/office/powerpoint/2010/main" val="4280700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dirty="0">
                <a:solidFill>
                  <a:srgbClr val="FFFFFF"/>
                </a:solidFill>
                <a:latin typeface="Arial" charset="0"/>
                <a:ea typeface="ＭＳ Ｐゴシック" charset="0"/>
                <a:cs typeface="ＭＳ Ｐゴシック" charset="0"/>
              </a:rPr>
              <a:t>I. </a:t>
            </a:r>
            <a:r>
              <a:rPr lang="zh-CN" altLang="en-US" u="sng" dirty="0">
                <a:solidFill>
                  <a:srgbClr val="FFFF00"/>
                </a:solidFill>
                <a:latin typeface="Arial" charset="0"/>
                <a:ea typeface="ＭＳ Ｐゴシック" charset="0"/>
                <a:cs typeface="ＭＳ Ｐゴシック" charset="0"/>
              </a:rPr>
              <a:t>原则</a:t>
            </a:r>
            <a:r>
              <a:rPr lang="zh-CN" altLang="en-US" dirty="0">
                <a:latin typeface="Arial" charset="0"/>
                <a:ea typeface="ＭＳ Ｐゴシック" charset="0"/>
                <a:cs typeface="ＭＳ Ｐゴシック" charset="0"/>
              </a:rPr>
              <a:t>：你决定你想要得到多少祝福（哥林多后书 </a:t>
            </a:r>
            <a:r>
              <a:rPr lang="en-US" altLang="zh-CN" dirty="0">
                <a:latin typeface="Arial" charset="0"/>
                <a:ea typeface="ＭＳ Ｐゴシック" charset="0"/>
                <a:cs typeface="ＭＳ Ｐゴシック" charset="0"/>
              </a:rPr>
              <a:t>9:6-7</a:t>
            </a:r>
            <a:r>
              <a:rPr lang="zh-CN" altLang="en-US" dirty="0">
                <a:latin typeface="Arial" charset="0"/>
                <a:ea typeface="ＭＳ Ｐゴシック" charset="0"/>
                <a:cs typeface="ＭＳ Ｐゴシック" charset="0"/>
              </a:rPr>
              <a:t>上）。</a:t>
            </a:r>
            <a:br>
              <a:rPr lang="zh-CN" altLang="en-US" dirty="0">
                <a:latin typeface="Arial" charset="0"/>
                <a:ea typeface="ＭＳ Ｐゴシック" charset="0"/>
                <a:cs typeface="ＭＳ Ｐゴシック" charset="0"/>
              </a:rPr>
            </a:br>
            <a:endParaRPr lang="en-US"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6694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a:t>
            </a:r>
            <a:r>
              <a:rPr lang="zh-CN" altLang="en-US" dirty="0">
                <a:effectLst>
                  <a:outerShdw blurRad="38100" dist="38100" dir="2700000" algn="tl">
                    <a:srgbClr val="808080"/>
                  </a:outerShdw>
                </a:effectLst>
                <a:latin typeface="Arial" charset="0"/>
                <a:ea typeface="ＭＳ Ｐゴシック" charset="0"/>
                <a:cs typeface="ＭＳ Ｐゴシック" charset="0"/>
              </a:rPr>
              <a:t> 神按照你给予的多少赐福与你（哥林多后书 </a:t>
            </a:r>
            <a:r>
              <a:rPr lang="en-US" altLang="zh-CN" dirty="0">
                <a:effectLst>
                  <a:outerShdw blurRad="38100" dist="38100" dir="2700000" algn="tl">
                    <a:srgbClr val="808080"/>
                  </a:outerShdw>
                </a:effectLst>
                <a:latin typeface="Arial" charset="0"/>
                <a:ea typeface="ＭＳ Ｐゴシック" charset="0"/>
                <a:cs typeface="ＭＳ Ｐゴシック" charset="0"/>
              </a:rPr>
              <a:t>9:6</a:t>
            </a:r>
            <a:r>
              <a:rPr lang="zh-CN" altLang="en-US" dirty="0">
                <a:effectLst>
                  <a:outerShdw blurRad="38100" dist="38100" dir="2700000" algn="tl">
                    <a:srgbClr val="808080"/>
                  </a:outerShdw>
                </a:effectLst>
                <a:latin typeface="Arial" charset="0"/>
                <a:ea typeface="ＭＳ Ｐゴシック" charset="0"/>
                <a:cs typeface="ＭＳ Ｐゴシック" charset="0"/>
              </a:rPr>
              <a:t>）。</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defRPr/>
            </a:pPr>
            <a:r>
              <a:rPr kumimoji="0" lang="en-US" altLang="zh-CN" sz="66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6</a:t>
            </a:r>
            <a:r>
              <a:rPr kumimoji="0" lang="zh-CN" altLang="en-US" sz="6600" b="1" i="0" u="none" strike="noStrike" kern="1200" cap="none" spc="0" normalizeH="0" baseline="30000" noProof="0" dirty="0">
                <a:ln>
                  <a:noFill/>
                </a:ln>
                <a:solidFill>
                  <a:srgbClr val="FFFFFF"/>
                </a:solidFill>
                <a:effectLst>
                  <a:outerShdw blurRad="38100" dist="38100" dir="2700000" algn="tl">
                    <a:srgbClr val="808080"/>
                  </a:outerShdw>
                </a:effectLst>
                <a:uLnTx/>
                <a:uFillTx/>
                <a:latin typeface="Arial" charset="0"/>
                <a:ea typeface="ＭＳ Ｐゴシック" charset="0"/>
              </a:rPr>
              <a:t>还有一点：“少种的少收；多种的多收。”</a:t>
            </a:r>
            <a:endParaRPr kumimoji="0" lang="en-US" sz="6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endParaRPr>
          </a:p>
        </p:txBody>
      </p:sp>
    </p:spTree>
    <p:extLst>
      <p:ext uri="{BB962C8B-B14F-4D97-AF65-F5344CB8AC3E}">
        <p14:creationId xmlns:p14="http://schemas.microsoft.com/office/powerpoint/2010/main" val="1387100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公元</a:t>
            </a:r>
            <a:r>
              <a:rPr kumimoji="0" lang="en-US" altLang="zh-CN" sz="3600" b="1" i="0" u="none" strike="noStrike" kern="10" cap="none" spc="0" normalizeH="0" baseline="0" noProof="0" dirty="0">
                <a:ln>
                  <a:noFill/>
                </a:ln>
                <a:solidFill>
                  <a:srgbClr val="FBE7C3"/>
                </a:solidFill>
                <a:effectLst/>
                <a:uLnTx/>
                <a:uFillTx/>
                <a:latin typeface=""/>
                <a:ea typeface="Comic Sans MS"/>
                <a:cs typeface="Comic Sans MS"/>
              </a:rPr>
              <a:t>56</a:t>
            </a: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年</a:t>
            </a:r>
            <a:r>
              <a:rPr kumimoji="0" lang="en-US" altLang="zh-CN" sz="3600" b="1" i="0" u="none" strike="noStrike" kern="10" cap="none" spc="0" normalizeH="0" baseline="0" noProof="0" dirty="0">
                <a:ln>
                  <a:noFill/>
                </a:ln>
                <a:solidFill>
                  <a:srgbClr val="FBE7C3"/>
                </a:solidFill>
                <a:effectLst/>
                <a:uLnTx/>
                <a:uFillTx/>
                <a:latin typeface=""/>
                <a:ea typeface="Comic Sans MS"/>
                <a:cs typeface="Comic Sans MS"/>
              </a:rPr>
              <a:t>《</a:t>
            </a: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哥林多后书</a:t>
            </a:r>
            <a:r>
              <a:rPr kumimoji="0" lang="en-US" altLang="zh-CN" sz="3600" b="1" i="0" u="none" strike="noStrike" kern="10" cap="none" spc="0" normalizeH="0" baseline="0" noProof="0" dirty="0">
                <a:ln>
                  <a:noFill/>
                </a:ln>
                <a:solidFill>
                  <a:srgbClr val="FBE7C3"/>
                </a:solidFill>
                <a:effectLst/>
                <a:uLnTx/>
                <a:uFillTx/>
                <a:latin typeface=""/>
                <a:ea typeface="Comic Sans MS"/>
                <a:cs typeface="Comic Sans MS"/>
              </a:rPr>
              <a:t>》</a:t>
            </a:r>
            <a:r>
              <a:rPr kumimoji="0" lang="zh-CN" altLang="en-US" sz="3600" b="1" i="0" u="none" strike="noStrike" kern="10" cap="none" spc="0" normalizeH="0" baseline="0" noProof="0" dirty="0">
                <a:ln>
                  <a:noFill/>
                </a:ln>
                <a:solidFill>
                  <a:srgbClr val="FBE7C3"/>
                </a:solidFill>
                <a:effectLst/>
                <a:uLnTx/>
                <a:uFillTx/>
                <a:latin typeface=""/>
                <a:ea typeface="Comic Sans MS"/>
                <a:cs typeface="Comic Sans MS"/>
              </a:rPr>
              <a:t>写成</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199172" y="1371600"/>
            <a:ext cx="172354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帖撒罗尼迦</a:t>
            </a:r>
          </a:p>
        </p:txBody>
      </p:sp>
      <p:sp>
        <p:nvSpPr>
          <p:cNvPr id="89103" name="TextBox 6"/>
          <p:cNvSpPr txBox="1">
            <a:spLocks noChangeArrowheads="1"/>
          </p:cNvSpPr>
          <p:nvPr/>
        </p:nvSpPr>
        <p:spPr bwMode="auto">
          <a:xfrm>
            <a:off x="2438400" y="2133600"/>
            <a:ext cx="110799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庇哩亚</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4" name="TextBox 6"/>
          <p:cNvSpPr txBox="1">
            <a:spLocks noChangeArrowheads="1"/>
          </p:cNvSpPr>
          <p:nvPr/>
        </p:nvSpPr>
        <p:spPr bwMode="auto">
          <a:xfrm>
            <a:off x="3416300" y="3957638"/>
            <a:ext cx="80021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雅典</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105" name="TextBox 6"/>
          <p:cNvSpPr txBox="1">
            <a:spLocks noChangeArrowheads="1"/>
          </p:cNvSpPr>
          <p:nvPr/>
        </p:nvSpPr>
        <p:spPr bwMode="auto">
          <a:xfrm>
            <a:off x="2514600" y="4567238"/>
            <a:ext cx="110799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哥林多</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6007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zh-CN" altLang="en-US" dirty="0">
                <a:effectLst>
                  <a:outerShdw blurRad="38100" dist="38100" dir="2700000" algn="tl">
                    <a:srgbClr val="808080"/>
                  </a:outerShdw>
                </a:effectLst>
                <a:latin typeface="Arial" charset="0"/>
                <a:ea typeface="ＭＳ Ｐゴシック" charset="0"/>
                <a:cs typeface="ＭＳ Ｐゴシック" charset="0"/>
              </a:rPr>
              <a:t>种得少，收获少；</a:t>
            </a:r>
            <a:br>
              <a:rPr lang="en-US" altLang="zh-CN" dirty="0">
                <a:effectLst>
                  <a:outerShdw blurRad="38100" dist="38100" dir="2700000" algn="tl">
                    <a:srgbClr val="808080"/>
                  </a:outerShdw>
                </a:effectLst>
                <a:latin typeface="Arial" charset="0"/>
                <a:ea typeface="ＭＳ Ｐゴシック" charset="0"/>
                <a:cs typeface="ＭＳ Ｐゴシック" charset="0"/>
              </a:rPr>
            </a:br>
            <a:r>
              <a:rPr lang="zh-CN" altLang="en-US" dirty="0">
                <a:effectLst>
                  <a:outerShdw blurRad="38100" dist="38100" dir="2700000" algn="tl">
                    <a:srgbClr val="808080"/>
                  </a:outerShdw>
                </a:effectLst>
                <a:latin typeface="Arial" charset="0"/>
                <a:ea typeface="ＭＳ Ｐゴシック" charset="0"/>
                <a:cs typeface="ＭＳ Ｐゴシック" charset="0"/>
              </a:rPr>
              <a:t>种得多，收获多。</a:t>
            </a:r>
            <a:br>
              <a:rPr lang="zh-CN" altLang="en-US" dirty="0">
                <a:effectLst>
                  <a:outerShdw blurRad="38100" dist="38100" dir="2700000" algn="tl">
                    <a:srgbClr val="808080"/>
                  </a:outerShdw>
                </a:effectLst>
                <a:latin typeface="Arial" charset="0"/>
                <a:ea typeface="ＭＳ Ｐゴシック" charset="0"/>
                <a:cs typeface="ＭＳ Ｐゴシック" charset="0"/>
              </a:rPr>
            </a:br>
            <a:endParaRPr lang="en-US" dirty="0">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lang="zh-CN" altLang="en-US" sz="3600" i="1" dirty="0">
                <a:solidFill>
                  <a:srgbClr val="FFFFFF"/>
                </a:solidFill>
                <a:effectLst>
                  <a:outerShdw blurRad="38100" dist="38100" dir="2700000" algn="tl">
                    <a:srgbClr val="808080"/>
                  </a:outerShdw>
                </a:effectLst>
              </a:rPr>
              <a:t>农业法则第</a:t>
            </a:r>
            <a:r>
              <a:rPr lang="en-US" altLang="zh-CN" sz="3600" i="1" dirty="0">
                <a:solidFill>
                  <a:srgbClr val="FFFFFF"/>
                </a:solidFill>
                <a:effectLst>
                  <a:outerShdw blurRad="38100" dist="38100" dir="2700000" algn="tl">
                    <a:srgbClr val="808080"/>
                  </a:outerShdw>
                </a:effectLst>
              </a:rPr>
              <a:t>1</a:t>
            </a:r>
            <a:r>
              <a:rPr lang="zh-CN" altLang="en-US" sz="3600" i="1" dirty="0">
                <a:solidFill>
                  <a:srgbClr val="FFFFFF"/>
                </a:solidFill>
                <a:effectLst>
                  <a:outerShdw blurRad="38100" dist="38100" dir="2700000" algn="tl">
                    <a:srgbClr val="808080"/>
                  </a:outerShdw>
                </a:effectLst>
              </a:rPr>
              <a:t>条</a:t>
            </a:r>
            <a:r>
              <a:rPr lang="en-US" altLang="zh-CN" sz="3600" i="1" dirty="0">
                <a:solidFill>
                  <a:srgbClr val="FFFFFF"/>
                </a:solidFill>
                <a:effectLst>
                  <a:outerShdw blurRad="38100" dist="38100" dir="2700000" algn="tl">
                    <a:srgbClr val="808080"/>
                  </a:outerShdw>
                </a:effectLst>
              </a:rPr>
              <a:t>…</a:t>
            </a:r>
          </a:p>
        </p:txBody>
      </p:sp>
    </p:spTree>
    <p:extLst>
      <p:ext uri="{BB962C8B-B14F-4D97-AF65-F5344CB8AC3E}">
        <p14:creationId xmlns:p14="http://schemas.microsoft.com/office/powerpoint/2010/main" val="3999911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200" dirty="0">
                <a:solidFill>
                  <a:srgbClr val="FFFFFF"/>
                </a:solidFill>
                <a:latin typeface="Arial" charset="0"/>
                <a:ea typeface="ＭＳ Ｐゴシック" charset="0"/>
                <a:cs typeface="ＭＳ Ｐゴシック" charset="0"/>
              </a:rPr>
              <a:t>B. </a:t>
            </a:r>
            <a:r>
              <a:rPr lang="zh-CN" altLang="en-US" sz="3200" dirty="0">
                <a:solidFill>
                  <a:srgbClr val="FFFFFF"/>
                </a:solidFill>
                <a:latin typeface="Arial" charset="0"/>
                <a:ea typeface="ＭＳ Ｐゴシック" charset="0"/>
                <a:cs typeface="ＭＳ Ｐゴシック" charset="0"/>
              </a:rPr>
              <a:t>你给予多少是一个个人的决定（林后</a:t>
            </a:r>
            <a:r>
              <a:rPr lang="en-US" altLang="zh-CN" sz="3200" dirty="0">
                <a:solidFill>
                  <a:srgbClr val="FFFFFF"/>
                </a:solidFill>
                <a:latin typeface="Arial" charset="0"/>
                <a:ea typeface="ＭＳ Ｐゴシック" charset="0"/>
                <a:cs typeface="ＭＳ Ｐゴシック" charset="0"/>
              </a:rPr>
              <a:t>9:7</a:t>
            </a:r>
            <a:r>
              <a:rPr lang="zh-CN" altLang="en-US" sz="3200" dirty="0">
                <a:solidFill>
                  <a:srgbClr val="FFFFFF"/>
                </a:solidFill>
                <a:latin typeface="Arial" charset="0"/>
                <a:ea typeface="ＭＳ Ｐゴシック" charset="0"/>
                <a:cs typeface="ＭＳ Ｐゴシック" charset="0"/>
              </a:rPr>
              <a:t>上）。</a:t>
            </a:r>
            <a:endParaRPr lang="en-US" sz="3200" dirty="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kumimoji="0" lang="en-US" sz="4800" b="1" i="0" u="none" strike="noStrike" kern="1200" cap="none" spc="0" normalizeH="0" baseline="30000" noProof="0" dirty="0">
                <a:ln>
                  <a:noFill/>
                </a:ln>
                <a:solidFill>
                  <a:srgbClr val="FFFFFF"/>
                </a:solidFill>
                <a:effectLst/>
                <a:uLnTx/>
                <a:uFillTx/>
                <a:latin typeface="Arial" charset="0"/>
                <a:ea typeface="ＭＳ Ｐゴシック" charset="0"/>
              </a:rPr>
              <a:t>7</a:t>
            </a:r>
            <a:r>
              <a:rPr kumimoji="0" lang="zh-CN" altLang="en-US" sz="4800" b="1" i="0" u="none" strike="noStrike" kern="1200" cap="none" spc="0" normalizeH="0" baseline="30000" noProof="0" dirty="0">
                <a:ln>
                  <a:noFill/>
                </a:ln>
                <a:solidFill>
                  <a:srgbClr val="FFFFFF"/>
                </a:solidFill>
                <a:effectLst/>
                <a:uLnTx/>
                <a:uFillTx/>
                <a:latin typeface="Arial" charset="0"/>
                <a:ea typeface="ＭＳ Ｐゴシック" charset="0"/>
              </a:rPr>
              <a:t> </a:t>
            </a:r>
            <a:r>
              <a:rPr kumimoji="0" lang="zh-CN" altLang="en-US" sz="4800" b="1" i="0" u="none" strike="noStrike" kern="1200" cap="none" spc="0" normalizeH="0" baseline="30000" noProof="0" dirty="0">
                <a:ln>
                  <a:noFill/>
                </a:ln>
                <a:solidFill>
                  <a:srgbClr val="FFFF00"/>
                </a:solidFill>
                <a:effectLst/>
                <a:uLnTx/>
                <a:uFillTx/>
                <a:latin typeface="Arial" charset="0"/>
                <a:ea typeface="ＭＳ Ｐゴシック" charset="0"/>
              </a:rPr>
              <a:t>各人要随心所愿，</a:t>
            </a:r>
            <a:r>
              <a:rPr kumimoji="0" lang="zh-CN" altLang="en-US" sz="4800" b="1" i="0" u="none" strike="noStrike" kern="1200" cap="none" spc="0" normalizeH="0" baseline="30000" noProof="0" dirty="0">
                <a:ln>
                  <a:noFill/>
                </a:ln>
                <a:solidFill>
                  <a:srgbClr val="FFFFFF"/>
                </a:solidFill>
                <a:effectLst/>
                <a:uLnTx/>
                <a:uFillTx/>
                <a:latin typeface="Arial" charset="0"/>
                <a:ea typeface="ＭＳ Ｐゴシック" charset="0"/>
              </a:rPr>
              <a:t>不要为难，</a:t>
            </a:r>
            <a:endParaRPr kumimoji="0" lang="en-US" altLang="zh-CN" sz="4800" b="1" i="0" u="none" strike="noStrike" kern="1200" cap="none" spc="0" normalizeH="0" baseline="3000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61550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dirty="0">
                <a:solidFill>
                  <a:srgbClr val="000000"/>
                </a:solidFill>
                <a:latin typeface="Arial" charset="0"/>
                <a:ea typeface="ＭＳ Ｐゴシック" charset="0"/>
                <a:cs typeface="ＭＳ Ｐゴシック" charset="0"/>
              </a:rPr>
              <a:t>II.</a:t>
            </a:r>
            <a:r>
              <a:rPr lang="zh-CN" altLang="en-US" sz="4000" dirty="0">
                <a:solidFill>
                  <a:srgbClr val="000000"/>
                </a:solidFill>
                <a:latin typeface="Arial" charset="0"/>
                <a:ea typeface="ＭＳ Ｐゴシック" charset="0"/>
                <a:cs typeface="ＭＳ Ｐゴシック" charset="0"/>
              </a:rPr>
              <a:t> </a:t>
            </a:r>
            <a:r>
              <a:rPr lang="zh-CN" altLang="en-US" sz="4000" dirty="0">
                <a:solidFill>
                  <a:schemeClr val="accent2">
                    <a:lumMod val="60000"/>
                    <a:lumOff val="40000"/>
                  </a:schemeClr>
                </a:solidFill>
                <a:latin typeface="Arial" charset="0"/>
                <a:ea typeface="ＭＳ Ｐゴシック" charset="0"/>
                <a:cs typeface="ＭＳ Ｐゴシック" charset="0"/>
              </a:rPr>
              <a:t>原则二</a:t>
            </a:r>
            <a:r>
              <a:rPr lang="zh-CN" altLang="en-US" sz="4000" dirty="0">
                <a:solidFill>
                  <a:srgbClr val="000000"/>
                </a:solidFill>
                <a:latin typeface="Arial" charset="0"/>
                <a:ea typeface="ＭＳ Ｐゴシック" charset="0"/>
                <a:cs typeface="ＭＳ Ｐゴシック" charset="0"/>
              </a:rPr>
              <a:t>：慷慨施予会为你、神和他人带来丰厚的回报</a:t>
            </a:r>
            <a:br>
              <a:rPr lang="en-US" altLang="zh-CN" sz="4000" dirty="0">
                <a:solidFill>
                  <a:srgbClr val="000000"/>
                </a:solidFill>
                <a:latin typeface="Arial" charset="0"/>
                <a:ea typeface="ＭＳ Ｐゴシック" charset="0"/>
                <a:cs typeface="ＭＳ Ｐゴシック" charset="0"/>
              </a:rPr>
            </a:br>
            <a:r>
              <a:rPr lang="zh-CN" altLang="en-US" sz="4000" dirty="0">
                <a:solidFill>
                  <a:srgbClr val="000000"/>
                </a:solidFill>
                <a:latin typeface="Arial" charset="0"/>
                <a:ea typeface="ＭＳ Ｐゴシック" charset="0"/>
                <a:cs typeface="ＭＳ Ｐゴシック" charset="0"/>
              </a:rPr>
              <a:t>（哥林多后书</a:t>
            </a:r>
            <a:r>
              <a:rPr lang="en-US" altLang="zh-CN" sz="4000" dirty="0">
                <a:solidFill>
                  <a:srgbClr val="000000"/>
                </a:solidFill>
                <a:latin typeface="Arial" charset="0"/>
                <a:ea typeface="ＭＳ Ｐゴシック" charset="0"/>
                <a:cs typeface="ＭＳ Ｐゴシック" charset="0"/>
              </a:rPr>
              <a:t>9:7</a:t>
            </a:r>
            <a:r>
              <a:rPr lang="zh-CN" altLang="en-US" sz="4000" dirty="0">
                <a:solidFill>
                  <a:srgbClr val="000000"/>
                </a:solidFill>
                <a:latin typeface="Arial" charset="0"/>
                <a:ea typeface="ＭＳ Ｐゴシック" charset="0"/>
                <a:cs typeface="ＭＳ Ｐゴシック" charset="0"/>
              </a:rPr>
              <a:t>下</a:t>
            </a:r>
            <a:r>
              <a:rPr lang="en-US" altLang="zh-CN" sz="4000" dirty="0">
                <a:solidFill>
                  <a:srgbClr val="000000"/>
                </a:solidFill>
                <a:latin typeface="Arial" charset="0"/>
                <a:ea typeface="ＭＳ Ｐゴシック" charset="0"/>
                <a:cs typeface="ＭＳ Ｐゴシック" charset="0"/>
              </a:rPr>
              <a:t>-15</a:t>
            </a:r>
            <a:r>
              <a:rPr lang="zh-CN" altLang="en-US" sz="4000" dirty="0">
                <a:solidFill>
                  <a:srgbClr val="000000"/>
                </a:solidFill>
                <a:latin typeface="Arial" charset="0"/>
                <a:ea typeface="ＭＳ Ｐゴシック" charset="0"/>
                <a:cs typeface="ＭＳ Ｐゴシック" charset="0"/>
              </a:rPr>
              <a:t>）。</a:t>
            </a:r>
            <a:br>
              <a:rPr lang="zh-CN" altLang="en-US" sz="4000" dirty="0">
                <a:solidFill>
                  <a:srgbClr val="000000"/>
                </a:solidFill>
                <a:latin typeface="Arial" charset="0"/>
                <a:ea typeface="ＭＳ Ｐゴシック" charset="0"/>
                <a:cs typeface="ＭＳ Ｐゴシック" charset="0"/>
              </a:rPr>
            </a:br>
            <a:endParaRPr lang="en-US" sz="40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815969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63" y="-963488"/>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Give to the Needy</a:t>
            </a: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6969C1A-73EC-73D5-5A5E-DD1C7297C48B}"/>
              </a:ext>
            </a:extLst>
          </p:cNvPr>
          <p:cNvSpPr txBox="1"/>
          <p:nvPr/>
        </p:nvSpPr>
        <p:spPr>
          <a:xfrm>
            <a:off x="4875180" y="457200"/>
            <a:ext cx="4268820" cy="6244530"/>
          </a:xfrm>
          <a:prstGeom prst="rect">
            <a:avLst/>
          </a:prstGeom>
          <a:solidFill>
            <a:schemeClr val="bg1"/>
          </a:solidFill>
        </p:spPr>
        <p:txBody>
          <a:bodyPr wrap="square">
            <a:spAutoFit/>
          </a:bodyPr>
          <a:lstStyle/>
          <a:p>
            <a:r>
              <a:rPr lang="zh-CN" altLang="en-US" sz="8800" dirty="0">
                <a:solidFill>
                  <a:srgbClr val="0E0E0E"/>
                </a:solidFill>
                <a:effectLst/>
                <a:latin typeface=".AppleSystemUIFont"/>
              </a:rPr>
              <a:t>敞开</a:t>
            </a:r>
            <a:endParaRPr lang="en-US" altLang="zh-CN" sz="8800" dirty="0">
              <a:solidFill>
                <a:srgbClr val="0E0E0E"/>
              </a:solidFill>
              <a:effectLst/>
              <a:latin typeface=".AppleSystemUIFont"/>
            </a:endParaRPr>
          </a:p>
          <a:p>
            <a:r>
              <a:rPr lang="zh-CN" altLang="en-US" sz="8800" dirty="0">
                <a:solidFill>
                  <a:srgbClr val="0E0E0E"/>
                </a:solidFill>
                <a:effectLst/>
                <a:latin typeface=".AppleSystemUIFont"/>
              </a:rPr>
              <a:t>你的心</a:t>
            </a:r>
            <a:endParaRPr lang="en-US" altLang="zh-CN" sz="8800" dirty="0">
              <a:solidFill>
                <a:srgbClr val="0E0E0E"/>
              </a:solidFill>
              <a:effectLst/>
              <a:latin typeface=".AppleSystemUIFont"/>
            </a:endParaRPr>
          </a:p>
          <a:p>
            <a:endParaRPr lang="en-US" altLang="zh-CN" sz="8800" dirty="0">
              <a:solidFill>
                <a:srgbClr val="0E0E0E"/>
              </a:solidFill>
              <a:effectLst/>
              <a:latin typeface=".AppleSystemUIFont"/>
            </a:endParaRPr>
          </a:p>
          <a:p>
            <a:pPr algn="l">
              <a:lnSpc>
                <a:spcPct val="150000"/>
              </a:lnSpc>
            </a:pPr>
            <a:r>
              <a:rPr lang="zh-CN" altLang="en-US" sz="4800" dirty="0">
                <a:solidFill>
                  <a:srgbClr val="0E0E0E"/>
                </a:solidFill>
                <a:effectLst/>
                <a:latin typeface=".AppleSystemUIFont"/>
              </a:rPr>
              <a:t>接纳饥饿者和无家可归者</a:t>
            </a:r>
          </a:p>
        </p:txBody>
      </p:sp>
    </p:spTree>
    <p:extLst>
      <p:ext uri="{BB962C8B-B14F-4D97-AF65-F5344CB8AC3E}">
        <p14:creationId xmlns:p14="http://schemas.microsoft.com/office/powerpoint/2010/main" val="33116527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291350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12560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zh-CN" altLang="en-US" sz="4800" dirty="0">
                <a:effectLst>
                  <a:glow rad="127000">
                    <a:schemeClr val="tx1"/>
                  </a:glow>
                </a:effectLst>
                <a:latin typeface="Arial" charset="0"/>
                <a:ea typeface="ＭＳ Ｐゴシック" charset="0"/>
                <a:cs typeface="ＭＳ Ｐゴシック" charset="0"/>
              </a:rPr>
              <a:t>哥林多教会应该通过顺服神的权柄来回应祂的看顾</a:t>
            </a:r>
            <a:br>
              <a:rPr lang="en-US" altLang="zh-CN" sz="4800" dirty="0">
                <a:effectLst>
                  <a:glow rad="127000">
                    <a:schemeClr val="tx1"/>
                  </a:glow>
                </a:effectLst>
                <a:latin typeface="Arial" charset="0"/>
                <a:ea typeface="ＭＳ Ｐゴシック" charset="0"/>
                <a:cs typeface="ＭＳ Ｐゴシック" charset="0"/>
              </a:rPr>
            </a:br>
            <a:r>
              <a:rPr lang="zh-CN" altLang="en-US" sz="4800" dirty="0">
                <a:effectLst>
                  <a:glow rad="127000">
                    <a:schemeClr val="tx1"/>
                  </a:glow>
                </a:effectLst>
                <a:latin typeface="Arial" charset="0"/>
                <a:ea typeface="ＭＳ Ｐゴシック" charset="0"/>
                <a:cs typeface="ＭＳ Ｐゴシック" charset="0"/>
              </a:rPr>
              <a:t>（哥林多后书 </a:t>
            </a:r>
            <a:r>
              <a:rPr lang="en-US" altLang="zh-CN" sz="4800" dirty="0">
                <a:effectLst>
                  <a:glow rad="127000">
                    <a:schemeClr val="tx1"/>
                  </a:glow>
                </a:effectLst>
                <a:latin typeface="Arial" charset="0"/>
                <a:ea typeface="ＭＳ Ｐゴシック" charset="0"/>
                <a:cs typeface="ＭＳ Ｐゴシック" charset="0"/>
              </a:rPr>
              <a:t>10-13</a:t>
            </a:r>
            <a:r>
              <a:rPr lang="zh-CN" altLang="en-US" sz="4800" dirty="0">
                <a:effectLst>
                  <a:glow rad="127000">
                    <a:schemeClr val="tx1"/>
                  </a:glow>
                </a:effectLst>
                <a:latin typeface="Arial" charset="0"/>
                <a:ea typeface="ＭＳ Ｐゴシック" charset="0"/>
                <a:cs typeface="ＭＳ Ｐゴシック" charset="0"/>
              </a:rPr>
              <a:t>）。</a:t>
            </a:r>
            <a:br>
              <a:rPr lang="zh-CN" altLang="en-US" sz="4800"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3838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940" y="152400"/>
            <a:ext cx="9144000" cy="5127723"/>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cs typeface="ＭＳ Ｐゴシック" charset="0"/>
              </a:rPr>
              <a:t>1</a:t>
            </a:r>
            <a:r>
              <a:rPr lang="zh-CN" altLang="en-US" sz="3200" b="1" dirty="0">
                <a:effectLst>
                  <a:glow rad="127000">
                    <a:schemeClr val="tx1"/>
                  </a:glow>
                </a:effectLst>
                <a:latin typeface="Arial" charset="0"/>
                <a:ea typeface="ＭＳ Ｐゴシック" charset="0"/>
                <a:cs typeface="ＭＳ Ｐゴシック" charset="0"/>
              </a:rPr>
              <a:t>我－保罗与你们见面的时候是温和的，不在你们那里的时候向你们是勇敢的，如今亲自藉着基督的温柔和慈祥劝你们。 </a:t>
            </a:r>
            <a:r>
              <a:rPr lang="en-US" altLang="zh-CN" sz="3200" b="1" dirty="0">
                <a:effectLst>
                  <a:glow rad="127000">
                    <a:schemeClr val="tx1"/>
                  </a:glow>
                </a:effectLst>
                <a:latin typeface="Arial" charset="0"/>
                <a:ea typeface="ＭＳ Ｐゴシック" charset="0"/>
                <a:cs typeface="ＭＳ Ｐゴシック" charset="0"/>
              </a:rPr>
              <a:t>2</a:t>
            </a:r>
            <a:r>
              <a:rPr lang="zh-CN" altLang="en-US" sz="3200" b="1" dirty="0">
                <a:effectLst>
                  <a:glow rad="127000">
                    <a:schemeClr val="tx1"/>
                  </a:glow>
                </a:effectLst>
                <a:latin typeface="Arial" charset="0"/>
                <a:ea typeface="ＭＳ Ｐゴシック" charset="0"/>
                <a:cs typeface="ＭＳ Ｐゴシック" charset="0"/>
              </a:rPr>
              <a:t>有人认为我们是凭着血气行事，我认为必须敢于对付这等人；我但求在那里的时候，不必这样勇敢。</a:t>
            </a:r>
            <a:r>
              <a:rPr lang="ru-RU"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(2林后</a:t>
            </a:r>
            <a:r>
              <a:rPr lang="en-US" altLang="zh-CN" sz="3200" b="1" dirty="0">
                <a:effectLst>
                  <a:glow rad="127000">
                    <a:schemeClr val="tx1"/>
                  </a:glow>
                </a:effectLst>
                <a:latin typeface="Arial" charset="0"/>
                <a:ea typeface="ＭＳ Ｐゴシック" charset="0"/>
                <a:cs typeface="ＭＳ Ｐゴシック" charset="0"/>
              </a:rPr>
              <a:t>1</a:t>
            </a:r>
            <a:r>
              <a:rPr lang="en-US" sz="3200" b="1" dirty="0">
                <a:effectLst>
                  <a:glow rad="127000">
                    <a:schemeClr val="tx1"/>
                  </a:glow>
                </a:effectLst>
                <a:latin typeface="Arial" charset="0"/>
                <a:ea typeface="ＭＳ Ｐゴシック" charset="0"/>
                <a:cs typeface="ＭＳ Ｐゴシック" charset="0"/>
              </a:rPr>
              <a:t>0:1-2).</a:t>
            </a:r>
          </a:p>
        </p:txBody>
      </p:sp>
    </p:spTree>
    <p:extLst>
      <p:ext uri="{BB962C8B-B14F-4D97-AF65-F5344CB8AC3E}">
        <p14:creationId xmlns:p14="http://schemas.microsoft.com/office/powerpoint/2010/main" val="276829178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169738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dirty="0">
                <a:cs typeface="+mj-cs"/>
              </a:rPr>
              <a:t>保罗的牺牲</a:t>
            </a:r>
            <a:r>
              <a:rPr lang="en-US" altLang="zh-CN" dirty="0">
                <a:cs typeface="+mj-cs"/>
              </a:rPr>
              <a:t>……</a:t>
            </a:r>
            <a:endParaRPr lang="en-US" dirty="0">
              <a:cs typeface="+mj-cs"/>
            </a:endParaRP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45243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林后</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11:23-28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endParaRPr>
          </a:p>
          <a:p>
            <a:pPr algn="l">
              <a:spcBef>
                <a:spcPct val="50000"/>
              </a:spcBef>
              <a:defRPr/>
            </a:pPr>
            <a:endParaRPr lang="en-US" altLang="zh-CN" sz="3200" dirty="0">
              <a:solidFill>
                <a:srgbClr val="FFFFFF"/>
              </a:solidFill>
              <a:latin typeface="Arial" charset="0"/>
            </a:endParaRPr>
          </a:p>
          <a:p>
            <a:pPr algn="l">
              <a:spcBef>
                <a:spcPct val="50000"/>
              </a:spcBef>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23</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他们是基督的用人吗？我说句狂话，我更是。我比他们忍受更多劳苦，坐过更多次监牢，受过无数次的</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鞭打</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，常常冒死。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24</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我被犹太人鞭打五次，每次</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四十减去一下</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25</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被棍打了三次</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被石头打了一次</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，遭海难三次，一昼一夜在深海里挣扎。</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57937427"/>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离婚</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拜偶像</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恩赐</a:t>
            </a:r>
            <a:r>
              <a:rPr kumimoji="0" lang="de-DE"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(12-14)</a:t>
            </a:r>
            <a:endPar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乱伦</a:t>
            </a:r>
            <a:r>
              <a:rPr kumimoji="0" lang="en-US" sz="3600" b="1"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charset="0"/>
                <a:ea typeface="Osaka" charset="0"/>
                <a:cs typeface="Osaka" charset="0"/>
              </a:rPr>
              <a:t>哥林多前书</a:t>
            </a:r>
            <a:endParaRPr kumimoji="0" lang="en-US" sz="44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278697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zh-CN" altLang="en-US" dirty="0">
                <a:cs typeface="+mj-cs"/>
              </a:rPr>
              <a:t>保罗的牺牲</a:t>
            </a:r>
            <a:r>
              <a:rPr lang="en-US" altLang="zh-CN" dirty="0">
                <a:cs typeface="+mj-cs"/>
              </a:rPr>
              <a:t>……</a:t>
            </a:r>
            <a:endParaRPr lang="en-US" dirty="0">
              <a:cs typeface="+mj-cs"/>
            </a:endParaRP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45243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林后</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11:23-28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endParaRPr>
          </a:p>
          <a:p>
            <a:pPr algn="l">
              <a:spcBef>
                <a:spcPct val="50000"/>
              </a:spcBef>
              <a:defRPr/>
            </a:pPr>
            <a:endParaRPr lang="en-US" altLang="zh-CN" sz="3200" dirty="0">
              <a:solidFill>
                <a:srgbClr val="FFFFFF"/>
              </a:solidFill>
              <a:latin typeface="Arial" charset="0"/>
            </a:endParaRPr>
          </a:p>
          <a:p>
            <a:pPr algn="l">
              <a:spcBef>
                <a:spcPct val="50000"/>
              </a:spcBef>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26</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我又屡次</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行远路</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，遭</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江河</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盗贼</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同族人</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外族人</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城里</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旷野</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海中</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假弟兄</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的危险。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27</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我劳碌困苦，常常</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失眠</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又饥又渴</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忍饥耐寒</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赤身露体</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rPr>
              <a:t>28</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除了这些外表的事以外，我还有</a:t>
            </a: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rPr>
              <a:t>为众教会操心的事</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rPr>
              <a:t>天天压在我身上。</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68087579"/>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84843375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8600"/>
            <a:ext cx="9144000" cy="6099175"/>
          </a:xfrm>
          <a:effectLst>
            <a:outerShdw blurRad="63500" dist="35921" dir="2700000" algn="ctr" rotWithShape="0">
              <a:schemeClr val="tx2">
                <a:alpha val="74998"/>
              </a:schemeClr>
            </a:outerShdw>
          </a:effectLst>
        </p:spPr>
        <p:txBody>
          <a:bodyPr anchor="t"/>
          <a:lstStyle/>
          <a:p>
            <a:pPr>
              <a:defRPr/>
            </a:pPr>
            <a:r>
              <a:rPr lang="en-US" altLang="zh-CN" sz="3200" b="1" dirty="0">
                <a:effectLst>
                  <a:glow rad="127000">
                    <a:schemeClr val="tx1"/>
                  </a:glow>
                </a:effectLst>
                <a:latin typeface="Arial" charset="0"/>
                <a:ea typeface="ＭＳ Ｐゴシック" charset="0"/>
              </a:rPr>
              <a:t>1</a:t>
            </a:r>
            <a:r>
              <a:rPr lang="zh-CN" altLang="en-US" sz="3200" b="1" dirty="0">
                <a:effectLst>
                  <a:glow rad="127000">
                    <a:schemeClr val="tx1"/>
                  </a:glow>
                </a:effectLst>
                <a:latin typeface="Arial" charset="0"/>
                <a:ea typeface="ＭＳ Ｐゴシック" charset="0"/>
              </a:rPr>
              <a:t>虽然自夸无益，我还是不得不夸。我现在要提到主的异象和启示。 </a:t>
            </a:r>
            <a:r>
              <a:rPr lang="en-US" altLang="zh-CN" sz="3200" b="1" dirty="0">
                <a:effectLst>
                  <a:glow rad="127000">
                    <a:schemeClr val="tx1"/>
                  </a:glow>
                </a:effectLst>
                <a:latin typeface="Arial" charset="0"/>
                <a:ea typeface="ＭＳ Ｐゴシック" charset="0"/>
              </a:rPr>
              <a:t>2</a:t>
            </a:r>
            <a:r>
              <a:rPr lang="zh-CN" altLang="en-US" sz="3200" b="1" dirty="0">
                <a:effectLst>
                  <a:glow rad="127000">
                    <a:schemeClr val="tx1"/>
                  </a:glow>
                </a:effectLst>
                <a:latin typeface="Arial" charset="0"/>
                <a:ea typeface="ＭＳ Ｐゴシック" charset="0"/>
              </a:rPr>
              <a:t>我认识一个在基督里的人，他在十四年前被提到第三层天上去；或在身内，我不知道，或在身外，我也不知道，只有上帝知道。 </a:t>
            </a:r>
            <a:r>
              <a:rPr lang="en-US" altLang="zh-CN" sz="3200" b="1" dirty="0">
                <a:effectLst>
                  <a:glow rad="127000">
                    <a:schemeClr val="tx1"/>
                  </a:glow>
                </a:effectLst>
                <a:latin typeface="Arial" charset="0"/>
                <a:ea typeface="ＭＳ Ｐゴシック" charset="0"/>
              </a:rPr>
              <a:t>3</a:t>
            </a:r>
            <a:r>
              <a:rPr lang="zh-CN" altLang="en-US" sz="3200" b="1" dirty="0">
                <a:effectLst>
                  <a:glow rad="127000">
                    <a:schemeClr val="tx1"/>
                  </a:glow>
                </a:effectLst>
                <a:latin typeface="Arial" charset="0"/>
                <a:ea typeface="ＭＳ Ｐゴシック" charset="0"/>
              </a:rPr>
              <a:t>我认识的这样的一个人</a:t>
            </a:r>
            <a:r>
              <a:rPr lang="en-US" altLang="zh-CN" sz="3200" b="1" dirty="0">
                <a:effectLst>
                  <a:glow rad="127000">
                    <a:schemeClr val="tx1"/>
                  </a:glow>
                </a:effectLst>
                <a:latin typeface="Arial" charset="0"/>
                <a:ea typeface="ＭＳ Ｐゴシック" charset="0"/>
              </a:rPr>
              <a:t>—</a:t>
            </a:r>
            <a:r>
              <a:rPr lang="zh-CN" altLang="en-US" sz="3200" b="1" dirty="0">
                <a:effectLst>
                  <a:glow rad="127000">
                    <a:schemeClr val="tx1"/>
                  </a:glow>
                </a:effectLst>
                <a:latin typeface="Arial" charset="0"/>
                <a:ea typeface="ＭＳ Ｐゴシック" charset="0"/>
              </a:rPr>
              <a:t>或在身内，或在身外，我都不知道，只有上帝知道</a:t>
            </a:r>
            <a:r>
              <a:rPr lang="en-US" altLang="zh-CN" sz="3200" b="1" dirty="0">
                <a:effectLst>
                  <a:glow rad="127000">
                    <a:schemeClr val="tx1"/>
                  </a:glow>
                </a:effectLst>
                <a:latin typeface="Arial" charset="0"/>
                <a:ea typeface="ＭＳ Ｐゴシック" charset="0"/>
              </a:rPr>
              <a:t>— 4</a:t>
            </a:r>
            <a:r>
              <a:rPr lang="zh-CN" altLang="en-US" sz="3200" b="1" dirty="0">
                <a:effectLst>
                  <a:glow rad="127000">
                    <a:schemeClr val="tx1"/>
                  </a:glow>
                </a:effectLst>
                <a:latin typeface="Arial" charset="0"/>
                <a:ea typeface="ＭＳ Ｐゴシック" charset="0"/>
              </a:rPr>
              <a:t>他被提到乐园里，听见隐秘的言语，是人不可说的。</a:t>
            </a:r>
            <a:br>
              <a:rPr lang="en-SG" sz="3200" b="1" dirty="0">
                <a:effectLst>
                  <a:glow rad="127000">
                    <a:schemeClr val="tx1"/>
                  </a:glow>
                </a:effectLst>
                <a:latin typeface="Arial" charset="0"/>
                <a:ea typeface="ＭＳ Ｐゴシック" charset="0"/>
              </a:rPr>
            </a:br>
            <a:r>
              <a:rPr lang="en-SG" sz="3200" b="1" dirty="0">
                <a:effectLst>
                  <a:glow rad="127000">
                    <a:schemeClr val="tx1"/>
                  </a:glow>
                </a:effectLst>
                <a:latin typeface="Arial" charset="0"/>
                <a:ea typeface="ＭＳ Ｐゴシック" charset="0"/>
              </a:rPr>
              <a:t>(</a:t>
            </a:r>
            <a:r>
              <a:rPr lang="en-SG" sz="3200" b="1" dirty="0" err="1">
                <a:effectLst>
                  <a:glow rad="127000">
                    <a:schemeClr val="tx1"/>
                  </a:glow>
                </a:effectLst>
                <a:latin typeface="Arial" charset="0"/>
                <a:ea typeface="ＭＳ Ｐゴシック" charset="0"/>
              </a:rPr>
              <a:t>林后</a:t>
            </a:r>
            <a:r>
              <a:rPr lang="zh-CN" altLang="en-US" sz="3200" b="1" dirty="0">
                <a:effectLst>
                  <a:glow rad="127000">
                    <a:schemeClr val="tx1"/>
                  </a:glow>
                </a:effectLst>
                <a:latin typeface="Arial" charset="0"/>
                <a:ea typeface="ＭＳ Ｐゴシック" charset="0"/>
              </a:rPr>
              <a:t> </a:t>
            </a:r>
            <a:r>
              <a:rPr lang="en-SG" sz="3200" b="1" dirty="0">
                <a:effectLst>
                  <a:glow rad="127000">
                    <a:schemeClr val="tx1"/>
                  </a:glow>
                </a:effectLst>
                <a:latin typeface="Arial" charset="0"/>
                <a:ea typeface="ＭＳ Ｐゴシック" charset="0"/>
              </a:rPr>
              <a:t>12:1-4 </a:t>
            </a:r>
            <a:r>
              <a:rPr lang="en-SG" sz="2800" b="1" dirty="0">
                <a:effectLst>
                  <a:glow rad="127000">
                    <a:schemeClr val="tx1"/>
                  </a:glow>
                </a:effectLst>
                <a:latin typeface="Arial" charset="0"/>
                <a:ea typeface="ＭＳ Ｐゴシック" charset="0"/>
              </a:rPr>
              <a:t>NLT</a:t>
            </a:r>
            <a:r>
              <a:rPr lang="en-SG" sz="3200" b="1" dirty="0">
                <a:effectLst>
                  <a:glow rad="127000">
                    <a:schemeClr val="tx1"/>
                  </a:glow>
                </a:effectLst>
                <a:latin typeface="Arial" charset="0"/>
                <a:ea typeface="ＭＳ Ｐゴシック" charset="0"/>
              </a:rPr>
              <a:t>).</a:t>
            </a:r>
            <a:br>
              <a:rPr lang="en-SG" sz="4000"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614484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n-US" altLang="en-US"/>
          </a:p>
        </p:txBody>
      </p:sp>
      <p:pic>
        <p:nvPicPr>
          <p:cNvPr id="66563" name="Picture 3" descr="bv3005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pic>
        <p:nvPicPr>
          <p:cNvPr id="80900" name="Picture 4" descr="MCj033178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52800" y="3200400"/>
            <a:ext cx="1752600"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ChangeArrowheads="1"/>
          </p:cNvSpPr>
          <p:nvPr/>
        </p:nvSpPr>
        <p:spPr bwMode="auto">
          <a:xfrm>
            <a:off x="6324600" y="1828800"/>
            <a:ext cx="2036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r>
              <a:rPr lang="zh-CN" altLang="en-GB" sz="3200">
                <a:solidFill>
                  <a:srgbClr val="FFFF00"/>
                </a:solidFill>
                <a:latin typeface="Arial" charset="0"/>
              </a:rPr>
              <a:t>林后 </a:t>
            </a:r>
            <a:r>
              <a:rPr lang="en-GB" altLang="en-US" sz="3200">
                <a:solidFill>
                  <a:srgbClr val="FFFF00"/>
                </a:solidFill>
                <a:latin typeface="Arial" charset="0"/>
              </a:rPr>
              <a:t>12:7</a:t>
            </a:r>
            <a:r>
              <a:rPr lang="en-US" altLang="en-US" sz="3200" b="0">
                <a:solidFill>
                  <a:srgbClr val="FFFF00"/>
                </a:solidFill>
                <a:latin typeface="Arial" charset="0"/>
              </a:rPr>
              <a:t> </a:t>
            </a:r>
          </a:p>
        </p:txBody>
      </p:sp>
      <p:pic>
        <p:nvPicPr>
          <p:cNvPr id="80902" name="Picture 6" descr="MCj0275260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38200" y="1828800"/>
            <a:ext cx="2922588" cy="417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7" descr="MCj02942120000[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94425" y="3429000"/>
            <a:ext cx="241935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4" name="WordArt 8"/>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刺加在肉体上</a:t>
            </a:r>
            <a:endParaRPr lang="en-GB"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0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en-US" altLang="en-US"/>
          </a:p>
        </p:txBody>
      </p:sp>
      <p:pic>
        <p:nvPicPr>
          <p:cNvPr id="67587" name="Picture 3" descr="bv300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27838"/>
          </a:xfrm>
        </p:spPr>
      </p:pic>
      <p:sp>
        <p:nvSpPr>
          <p:cNvPr id="67588"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zh-CN" altLang="en-US" sz="3600" kern="10" spc="720">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rPr>
              <a:t>刺加在肉体上</a:t>
            </a:r>
            <a:endParaRPr lang="en-GB" sz="3600" kern="10" spc="720">
              <a:gradFill rotWithShape="1">
                <a:gsLst>
                  <a:gs pos="0">
                    <a:srgbClr val="FF0000"/>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81925" name="Text Box 5"/>
          <p:cNvSpPr txBox="1">
            <a:spLocks noChangeArrowheads="1"/>
          </p:cNvSpPr>
          <p:nvPr/>
        </p:nvSpPr>
        <p:spPr bwMode="auto">
          <a:xfrm>
            <a:off x="838200" y="2133600"/>
            <a:ext cx="7620000" cy="1311275"/>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刺的意思</a:t>
            </a:r>
            <a:endParaRPr lang="en-US" altLang="ja-JP" sz="3200" i="1">
              <a:solidFill>
                <a:srgbClr val="FF0000"/>
              </a:solidFill>
              <a:latin typeface="Georgia" charset="0"/>
            </a:endParaRPr>
          </a:p>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这些“刺”代表什么呢？</a:t>
            </a:r>
            <a:endParaRPr lang="en-US" altLang="en-US" sz="3200" i="1">
              <a:solidFill>
                <a:srgbClr val="FF0000"/>
              </a:solidFill>
              <a:latin typeface="Georgia"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pPr>
            <a:r>
              <a:rPr lang="en-US" altLang="en-US" sz="2800" i="1">
                <a:latin typeface="Arial" charset="0"/>
              </a:rPr>
              <a:t>	</a:t>
            </a:r>
            <a:r>
              <a:rPr lang="en-US" altLang="en-US" sz="2800" i="1">
                <a:solidFill>
                  <a:srgbClr val="FF0000"/>
                </a:solidFill>
                <a:latin typeface="Arial" charset="0"/>
              </a:rPr>
              <a:t>i.    </a:t>
            </a:r>
            <a:r>
              <a:rPr lang="zh-CN" altLang="en-US" sz="2800" i="1">
                <a:solidFill>
                  <a:srgbClr val="FF0000"/>
                </a:solidFill>
                <a:latin typeface="Arial" charset="0"/>
              </a:rPr>
              <a:t>属灵的骚扰</a:t>
            </a:r>
            <a:br>
              <a:rPr lang="en-US" altLang="ja-JP" sz="2800" i="1">
                <a:solidFill>
                  <a:srgbClr val="FF0000"/>
                </a:solidFill>
                <a:latin typeface="Arial" charset="0"/>
              </a:rPr>
            </a:br>
            <a:r>
              <a:rPr lang="en-US" altLang="ja-JP" sz="2800" i="1">
                <a:solidFill>
                  <a:srgbClr val="FF0000"/>
                </a:solidFill>
                <a:latin typeface="Arial" charset="0"/>
              </a:rPr>
              <a:t>	ii.   </a:t>
            </a:r>
            <a:r>
              <a:rPr lang="zh-CN" altLang="en-US" sz="2800" i="1">
                <a:solidFill>
                  <a:srgbClr val="FF0000"/>
                </a:solidFill>
                <a:latin typeface="Arial" charset="0"/>
              </a:rPr>
              <a:t>逼迫</a:t>
            </a:r>
            <a:br>
              <a:rPr lang="en-US" altLang="ja-JP" sz="2800" i="1">
                <a:solidFill>
                  <a:srgbClr val="FF0000"/>
                </a:solidFill>
                <a:latin typeface="Arial" charset="0"/>
              </a:rPr>
            </a:br>
            <a:r>
              <a:rPr lang="en-US" altLang="ja-JP" sz="2800" i="1">
                <a:solidFill>
                  <a:srgbClr val="FF0000"/>
                </a:solidFill>
                <a:latin typeface="Arial" charset="0"/>
              </a:rPr>
              <a:t>	iii.  </a:t>
            </a:r>
            <a:r>
              <a:rPr lang="zh-CN" altLang="en-US" sz="2800" i="1">
                <a:solidFill>
                  <a:srgbClr val="FF0000"/>
                </a:solidFill>
                <a:latin typeface="Arial" charset="0"/>
              </a:rPr>
              <a:t>身体病痛</a:t>
            </a:r>
            <a:endParaRPr lang="en-US" altLang="en-US" sz="2800" b="0">
              <a:solidFill>
                <a:srgbClr val="FF0000"/>
              </a:solidFill>
              <a:latin typeface="Arial" charset="0"/>
            </a:endParaRP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algn="l" eaLnBrk="1" hangingPunct="1">
              <a:spcBef>
                <a:spcPct val="50000"/>
              </a:spcBef>
              <a:buFontTx/>
              <a:buChar char="•"/>
            </a:pPr>
            <a:r>
              <a:rPr lang="en-US" altLang="en-US" sz="3200" i="1">
                <a:solidFill>
                  <a:srgbClr val="FF0000"/>
                </a:solidFill>
                <a:latin typeface="Georgia" charset="0"/>
              </a:rPr>
              <a:t> </a:t>
            </a:r>
            <a:r>
              <a:rPr lang="zh-CN" altLang="en-US" sz="3200" i="1">
                <a:solidFill>
                  <a:srgbClr val="FF0000"/>
                </a:solidFill>
                <a:latin typeface="Georgia" charset="0"/>
              </a:rPr>
              <a:t>从保罗身上学到的功课</a:t>
            </a:r>
            <a:endParaRPr lang="en-US" altLang="en-US" sz="3200" i="1">
              <a:solidFill>
                <a:srgbClr val="FF0000"/>
              </a:solidFill>
              <a:latin typeface="Georgia" charset="0"/>
            </a:endParaRPr>
          </a:p>
        </p:txBody>
      </p:sp>
      <p:pic>
        <p:nvPicPr>
          <p:cNvPr id="67592" name="Picture 8" descr="MCj033178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53200" y="3505200"/>
            <a:ext cx="1900238"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哥林多后书</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284192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027288"/>
          </a:xfrm>
          <a:effectLst>
            <a:outerShdw blurRad="63500" dist="35921" dir="2700000" algn="ctr" rotWithShape="0">
              <a:schemeClr val="tx2">
                <a:alpha val="74998"/>
              </a:schemeClr>
            </a:outerShdw>
          </a:effectLst>
        </p:spPr>
        <p:txBody>
          <a:bodyPr anchor="t"/>
          <a:lstStyle/>
          <a:p>
            <a:pPr>
              <a:defRPr/>
            </a:pPr>
            <a:r>
              <a:rPr lang="en-US" altLang="zh-CN" b="1" dirty="0">
                <a:effectLst>
                  <a:glow rad="127000">
                    <a:schemeClr val="tx1"/>
                  </a:glow>
                </a:effectLst>
                <a:latin typeface="Arial" charset="0"/>
                <a:ea typeface="ＭＳ Ｐゴシック" charset="0"/>
                <a:cs typeface="ＭＳ Ｐゴシック" charset="0"/>
              </a:rPr>
              <a:t>13</a:t>
            </a:r>
            <a:r>
              <a:rPr lang="zh-CN" altLang="en-US" b="1" dirty="0">
                <a:effectLst>
                  <a:glow rad="127000">
                    <a:schemeClr val="tx1"/>
                  </a:glow>
                </a:effectLst>
                <a:latin typeface="Arial" charset="0"/>
                <a:ea typeface="ＭＳ Ｐゴシック" charset="0"/>
                <a:cs typeface="ＭＳ Ｐゴシック" charset="0"/>
              </a:rPr>
              <a:t>愿主耶稣基督的恩惠、上帝的慈爱、圣灵的感动常与你们众人同在！</a:t>
            </a:r>
            <a:br>
              <a:rPr lang="en-SG" b="1" dirty="0">
                <a:effectLst>
                  <a:glow rad="127000">
                    <a:schemeClr val="tx1"/>
                  </a:glow>
                </a:effectLst>
                <a:latin typeface="Arial" charset="0"/>
                <a:ea typeface="ＭＳ Ｐゴシック" charset="0"/>
                <a:cs typeface="ＭＳ Ｐゴシック" charset="0"/>
              </a:rPr>
            </a:br>
            <a:r>
              <a:rPr lang="en-SG" b="1" dirty="0">
                <a:effectLst>
                  <a:glow rad="127000">
                    <a:schemeClr val="tx1"/>
                  </a:glow>
                </a:effectLst>
                <a:latin typeface="Arial" charset="0"/>
                <a:ea typeface="ＭＳ Ｐゴシック" charset="0"/>
                <a:cs typeface="ＭＳ Ｐゴシック" charset="0"/>
              </a:rPr>
              <a:t>(</a:t>
            </a:r>
            <a:r>
              <a:rPr lang="en-SG" b="1" dirty="0" err="1">
                <a:effectLst>
                  <a:glow rad="127000">
                    <a:schemeClr val="tx1"/>
                  </a:glow>
                </a:effectLst>
                <a:latin typeface="Arial" charset="0"/>
                <a:ea typeface="ＭＳ Ｐゴシック" charset="0"/>
                <a:cs typeface="ＭＳ Ｐゴシック" charset="0"/>
              </a:rPr>
              <a:t>林后</a:t>
            </a:r>
            <a:r>
              <a:rPr lang="en-SG" b="1" dirty="0">
                <a:effectLst>
                  <a:glow rad="127000">
                    <a:schemeClr val="tx1"/>
                  </a:glow>
                </a:effectLst>
                <a:latin typeface="Arial" charset="0"/>
                <a:ea typeface="ＭＳ Ｐゴシック" charset="0"/>
                <a:cs typeface="ＭＳ Ｐゴシック" charset="0"/>
              </a:rPr>
              <a:t> 13:1</a:t>
            </a:r>
            <a:r>
              <a:rPr lang="en-US" altLang="zh-CN" b="1" dirty="0">
                <a:effectLst>
                  <a:glow rad="127000">
                    <a:schemeClr val="tx1"/>
                  </a:glow>
                </a:effectLst>
                <a:latin typeface="Arial" charset="0"/>
                <a:ea typeface="ＭＳ Ｐゴシック" charset="0"/>
                <a:cs typeface="ＭＳ Ｐゴシック" charset="0"/>
              </a:rPr>
              <a:t>3</a:t>
            </a:r>
            <a:r>
              <a:rPr lang="en-SG" b="1" dirty="0">
                <a:effectLst>
                  <a:glow rad="127000">
                    <a:schemeClr val="tx1"/>
                  </a:glow>
                </a:effectLst>
                <a:latin typeface="Arial" charset="0"/>
                <a:ea typeface="ＭＳ Ｐゴシック" charset="0"/>
                <a:cs typeface="ＭＳ Ｐゴシック" charset="0"/>
              </a:rPr>
              <a:t>)</a:t>
            </a:r>
            <a:br>
              <a:rPr lang="en-SG"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65418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p:spPr>
        <p:txBody>
          <a:bodyPr/>
          <a:lstStyle/>
          <a:p>
            <a:pPr>
              <a:defRPr/>
            </a:pPr>
            <a:r>
              <a:rPr lang="zh-CN" altLang="en-US" sz="4800" b="1" dirty="0">
                <a:solidFill>
                  <a:schemeClr val="tx1"/>
                </a:solidFill>
                <a:effectLst>
                  <a:glow rad="127000">
                    <a:schemeClr val="bg1"/>
                  </a:glow>
                </a:effectLst>
                <a:latin typeface="Arial" charset="0"/>
                <a:ea typeface="ＭＳ Ｐゴシック" charset="0"/>
                <a:cs typeface="ＭＳ Ｐゴシック" charset="0"/>
              </a:rPr>
              <a:t>你是否以敞开的双手和心灵将你的生命献给神？</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25104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你怎么能够对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神对你的心意</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反应灵敏</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哥林多后书</a:t>
            </a:r>
          </a:p>
        </p:txBody>
      </p:sp>
    </p:spTree>
    <p:extLst>
      <p:ext uri="{BB962C8B-B14F-4D97-AF65-F5344CB8AC3E}">
        <p14:creationId xmlns:p14="http://schemas.microsoft.com/office/powerpoint/2010/main" val="328620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主要思想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8742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1645"/>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73152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直 到 地 极</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徒</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行</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傳</a:t>
            </a:r>
            <a:r>
              <a:rPr kumimoji="0" lang="en-US" altLang="ja-JP"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 徒 </a:t>
            </a:r>
            <a:r>
              <a:rPr kumimoji="0" lang="en-US" altLang="en-US"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9  13       14    15  16          18           21     27     28</a:t>
            </a:r>
          </a:p>
        </p:txBody>
      </p:sp>
      <p:sp>
        <p:nvSpPr>
          <p:cNvPr id="461830"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理事会</a:t>
            </a:r>
          </a:p>
        </p:txBody>
      </p:sp>
      <p:sp>
        <p:nvSpPr>
          <p:cNvPr id="461831"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57-</a:t>
            </a:r>
            <a:b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试验</a:t>
            </a:r>
            <a:endParaRPr kumimoji="0" lang="en-US" altLang="en-US" sz="18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461833" name="Text Box 20"/>
          <p:cNvSpPr txBox="1">
            <a:spLocks noChangeArrowheads="1"/>
          </p:cNvSpPr>
          <p:nvPr/>
        </p:nvSpPr>
        <p:spPr bwMode="auto">
          <a:xfrm>
            <a:off x="8296275" y="2324100"/>
            <a:ext cx="847725" cy="508000"/>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教会扩</a:t>
            </a:r>
            <a:r>
              <a:rPr kumimoji="0" lang="zh-CN" altLang="en-US" sz="14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长</a:t>
            </a:r>
            <a:endParaRPr kumimoji="0" lang="en-US" altLang="en-US" sz="1600" b="1" i="0" u="none" strike="noStrike" kern="1200" cap="none" spc="0" normalizeH="0" baseline="0" noProof="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34" name="Text Box 21"/>
          <p:cNvSpPr txBox="1">
            <a:spLocks noChangeArrowheads="1"/>
          </p:cNvSpPr>
          <p:nvPr/>
        </p:nvSpPr>
        <p:spPr bwMode="auto">
          <a:xfrm>
            <a:off x="0" y="3276600"/>
            <a:ext cx="91440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Times New Roman" charset="0"/>
              </a:rPr>
              <a:t>  35      48      49       50     52  53     57      60          62         67     68     95</a:t>
            </a:r>
          </a:p>
        </p:txBody>
      </p:sp>
      <p:sp>
        <p:nvSpPr>
          <p:cNvPr id="461835" name="Text Box 7"/>
          <p:cNvSpPr txBox="1">
            <a:spLocks noChangeArrowheads="1"/>
          </p:cNvSpPr>
          <p:nvPr/>
        </p:nvSpPr>
        <p:spPr bwMode="auto">
          <a:xfrm>
            <a:off x="9144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48-</a:t>
            </a:r>
            <a:b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dirty="0" err="1">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1</a:t>
            </a:r>
            <a:br>
              <a:rPr kumimoji="0" lang="en-US" alt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加 拉 太</a:t>
            </a:r>
            <a:endParaRPr kumimoji="0" lang="en-US" altLang="ja-JP" sz="1800" b="1" i="0" u="none" strike="noStrike" kern="1200" cap="none" spc="0" normalizeH="0" baseline="0" noProof="0" dirty="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6" name="Text Box 9"/>
          <p:cNvSpPr txBox="1">
            <a:spLocks noChangeArrowheads="1"/>
          </p:cNvSpPr>
          <p:nvPr/>
        </p:nvSpPr>
        <p:spPr bwMode="auto">
          <a:xfrm>
            <a:off x="3733800" y="2168525"/>
            <a:ext cx="1000125" cy="1184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53-</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3</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亚洲</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7" name="Text Box 10"/>
          <p:cNvSpPr txBox="1">
            <a:spLocks noChangeArrowheads="1"/>
          </p:cNvSpPr>
          <p:nvPr/>
        </p:nvSpPr>
        <p:spPr bwMode="auto">
          <a:xfrm>
            <a:off x="5334000" y="2119313"/>
            <a:ext cx="990600" cy="121602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二月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60-</a:t>
            </a:r>
            <a:b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三月</a:t>
            </a:r>
            <a:r>
              <a:rPr kumimoji="0" lang="en-US" altLang="ja-JP" sz="1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1</a:t>
            </a:r>
            <a:br>
              <a:rPr kumimoji="0" lang="en-US" altLang="en-US" sz="20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dirty="0" err="1">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dirty="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8" name="Text Box 11"/>
          <p:cNvSpPr txBox="1">
            <a:spLocks noChangeArrowheads="1"/>
          </p:cNvSpPr>
          <p:nvPr/>
        </p:nvSpPr>
        <p:spPr bwMode="auto">
          <a:xfrm>
            <a:off x="7315200" y="2133600"/>
            <a:ext cx="990600" cy="12017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67-</a:t>
            </a:r>
            <a:b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2</a:t>
            </a:r>
            <a:br>
              <a:rPr kumimoji="0" lang="en-US" altLang="en-US" sz="20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rPr>
              <a:t>罗马</a:t>
            </a:r>
            <a:endParaRPr kumimoji="0" lang="en-US" altLang="ja-JP" sz="1800" b="1" i="0" u="none" strike="noStrike" kern="1200" cap="none" spc="0" normalizeH="0" baseline="0" noProof="0">
              <a:ln>
                <a:noFill/>
              </a:ln>
              <a:solidFill>
                <a:srgbClr val="F7F7F7"/>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FFFFFF"/>
              </a:solidFill>
              <a:effectLst>
                <a:outerShdw blurRad="38100" dist="38100" dir="2700000" algn="tl">
                  <a:srgbClr val="808080"/>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461839"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五月</a:t>
            </a:r>
            <a: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57-</a:t>
            </a:r>
            <a:br>
              <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八月</a:t>
            </a:r>
            <a:r>
              <a:rPr kumimoji="0" lang="en-US" altLang="ja-JP" sz="11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59</a:t>
            </a:r>
            <a:endParaRPr kumimoji="0" lang="en-US" altLang="ja-JP" sz="12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大 马 色</a:t>
            </a:r>
            <a:b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安</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提</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r>
              <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阿</a:t>
            </a:r>
            <a:r>
              <a:rPr kumimoji="0" lang="en-US" altLang="ja-JP"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dirty="0">
              <a:ln>
                <a:noFill/>
              </a:ln>
              <a:solidFill>
                <a:srgbClr val="F7F7F7"/>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0"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38</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124</a:t>
            </a:r>
            <a:b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Arial"/>
              </a:rPr>
              <a:t>39-41</a:t>
            </a:r>
          </a:p>
        </p:txBody>
      </p:sp>
      <p:sp>
        <p:nvSpPr>
          <p:cNvPr id="461841" name="Text Box 9"/>
          <p:cNvSpPr txBox="1">
            <a:spLocks noChangeArrowheads="1"/>
          </p:cNvSpPr>
          <p:nvPr/>
        </p:nvSpPr>
        <p:spPr bwMode="auto">
          <a:xfrm>
            <a:off x="6324600" y="2133600"/>
            <a:ext cx="990600" cy="12017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春季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62-</a:t>
            </a:r>
            <a:b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秋季</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4</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西班牙</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eaLnBrk="1" hangingPunct="1">
              <a:spcBef>
                <a:spcPct val="50000"/>
              </a:spcBef>
            </a:pPr>
            <a:r>
              <a:rPr lang="en-US" altLang="en-US" sz="4000" dirty="0" err="1">
                <a:solidFill>
                  <a:srgbClr val="FFFFFF"/>
                </a:solidFill>
                <a:latin typeface="Microsoft YaHei UI" panose="020B0503020204020204" pitchFamily="34" charset="-122"/>
                <a:ea typeface="Microsoft YaHei UI" panose="020B0503020204020204" pitchFamily="34" charset="-122"/>
              </a:rPr>
              <a:t>新约</a:t>
            </a:r>
            <a:r>
              <a:rPr lang="zh-CN" altLang="en-US" sz="4000" dirty="0">
                <a:solidFill>
                  <a:srgbClr val="FFFFFF"/>
                </a:solidFill>
                <a:latin typeface="Microsoft YaHei UI" panose="020B0503020204020204" pitchFamily="34" charset="-122"/>
                <a:ea typeface="Microsoft YaHei UI" panose="020B0503020204020204" pitchFamily="34" charset="-122"/>
              </a:rPr>
              <a:t>综览</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r>
              <a:rPr lang="zh-CN" altLang="en-US" sz="4000" dirty="0">
                <a:solidFill>
                  <a:srgbClr val="FFFFFF"/>
                </a:solidFill>
                <a:latin typeface="Microsoft YaHei UI" panose="020B0503020204020204" pitchFamily="34" charset="-122"/>
                <a:ea typeface="Microsoft YaHei UI" panose="020B0503020204020204" pitchFamily="34" charset="-122"/>
              </a:rPr>
              <a:t>布道旅程</a:t>
            </a:r>
            <a:r>
              <a:rPr lang="en-US" altLang="zh-CN" sz="4000" dirty="0">
                <a:solidFill>
                  <a:srgbClr val="FFFFFF"/>
                </a:solidFill>
                <a:latin typeface="Microsoft YaHei UI" panose="020B0503020204020204" pitchFamily="34" charset="-122"/>
                <a:ea typeface="Microsoft YaHei UI" panose="020B0503020204020204" pitchFamily="34" charset="-122"/>
              </a:rPr>
              <a:t>+</a:t>
            </a:r>
            <a:r>
              <a:rPr lang="en-US" altLang="en-US" sz="4000" dirty="0" err="1">
                <a:solidFill>
                  <a:srgbClr val="FFFFFF"/>
                </a:solidFill>
                <a:latin typeface="Microsoft YaHei UI" panose="020B0503020204020204" pitchFamily="34" charset="-122"/>
                <a:ea typeface="Microsoft YaHei UI" panose="020B0503020204020204" pitchFamily="34" charset="-122"/>
              </a:rPr>
              <a:t>关键</a:t>
            </a:r>
            <a:r>
              <a:rPr lang="zh-CN"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字</a:t>
            </a:r>
            <a:r>
              <a:rPr lang="en-US" altLang="ja-JP"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a:t>
            </a:r>
            <a:endParaRPr lang="en-US" altLang="en-US" sz="4000" dirty="0">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福音书以及使徒行传</a:t>
            </a:r>
            <a:r>
              <a:rPr kumimoji="0"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保罗布道旅程</a:t>
            </a:r>
            <a:r>
              <a:rPr kumimoji="0" lang="en-US" altLang="zh-CN"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en-US" sz="11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关键</a:t>
            </a:r>
            <a:r>
              <a:rPr kumimoji="0" lang="zh-CN"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字</a:t>
            </a:r>
            <a:endParaRPr kumimoji="0" lang="en-US" altLang="en-US" sz="11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2" name="Text Box 7"/>
          <p:cNvSpPr txBox="1">
            <a:spLocks noChangeArrowheads="1"/>
          </p:cNvSpPr>
          <p:nvPr/>
        </p:nvSpPr>
        <p:spPr bwMode="auto">
          <a:xfrm>
            <a:off x="2667000" y="2190750"/>
            <a:ext cx="990600" cy="1162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四月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50-</a:t>
            </a:r>
            <a:b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九月</a:t>
            </a:r>
            <a:r>
              <a:rPr kumimoji="0" lang="en-US" altLang="ja-JP" sz="12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 </a:t>
            </a:r>
            <a:r>
              <a:rPr kumimoji="0" lang="en-US" altLang="ja-JP" sz="12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2</a:t>
            </a:r>
            <a:br>
              <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br>
            <a:r>
              <a:rPr kumimoji="0" lang="en-US" altLang="en-US"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爱琴海</a:t>
            </a:r>
            <a:endParaRPr kumimoji="0" lang="en-US" altLang="ja-JP" sz="1800" b="1" i="0" u="none" strike="noStrike" kern="1200" cap="none" spc="0" normalizeH="0" baseline="0" noProof="0">
              <a:ln>
                <a:noFill/>
              </a:ln>
              <a:solidFill>
                <a:srgbClr val="000404"/>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rPr>
              <a:t>保罗书信</a:t>
            </a:r>
            <a:endParaRPr kumimoji="0" lang="en-US" altLang="en-US" sz="1800" b="1" i="0" u="none" strike="noStrike" kern="1200" cap="none" spc="0" normalizeH="0" baseline="0" noProof="0" dirty="0">
              <a:ln>
                <a:noFill/>
              </a:ln>
              <a:solidFill>
                <a:srgbClr val="313131"/>
              </a:solidFill>
              <a:effectLst/>
              <a:uLnTx/>
              <a:uFillTx/>
              <a:latin typeface="Microsoft YaHei UI" panose="020B0503020204020204" pitchFamily="34" charset="-122"/>
              <a:ea typeface="Microsoft YaHei UI" panose="020B0503020204020204" pitchFamily="34" charset="-122"/>
              <a:cs typeface="Arial"/>
            </a:endParaRPr>
          </a:p>
        </p:txBody>
      </p:sp>
      <p:sp>
        <p:nvSpPr>
          <p:cNvPr id="26" name="Text Box 20"/>
          <p:cNvSpPr txBox="1">
            <a:spLocks noChangeArrowheads="1"/>
          </p:cNvSpPr>
          <p:nvPr/>
        </p:nvSpPr>
        <p:spPr bwMode="auto">
          <a:xfrm>
            <a:off x="2713038" y="4434114"/>
            <a:ext cx="792162"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前</a:t>
            </a:r>
            <a:endParaRPr kumimoji="0" lang="en-US"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7672" name="Text Box 21"/>
          <p:cNvSpPr txBox="1">
            <a:spLocks noChangeArrowheads="1"/>
          </p:cNvSpPr>
          <p:nvPr/>
        </p:nvSpPr>
        <p:spPr bwMode="auto">
          <a:xfrm>
            <a:off x="2713038" y="4891314"/>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帖</a:t>
            </a: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28" name="Text Box 22"/>
          <p:cNvSpPr txBox="1">
            <a:spLocks noChangeArrowheads="1"/>
          </p:cNvSpPr>
          <p:nvPr/>
        </p:nvSpPr>
        <p:spPr bwMode="auto">
          <a:xfrm>
            <a:off x="3810000" y="4476977"/>
            <a:ext cx="792163" cy="338137"/>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歌前</a:t>
            </a:r>
          </a:p>
        </p:txBody>
      </p:sp>
      <p:sp>
        <p:nvSpPr>
          <p:cNvPr id="461855" name="Text Box 19"/>
          <p:cNvSpPr txBox="1">
            <a:spLocks noChangeArrowheads="1"/>
          </p:cNvSpPr>
          <p:nvPr/>
        </p:nvSpPr>
        <p:spPr bwMode="auto">
          <a:xfrm>
            <a:off x="990600" y="4107545"/>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天</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国</a:t>
            </a:r>
          </a:p>
        </p:txBody>
      </p:sp>
      <p:sp>
        <p:nvSpPr>
          <p:cNvPr id="461856" name="Text Box 22"/>
          <p:cNvSpPr txBox="1">
            <a:spLocks noChangeArrowheads="1"/>
          </p:cNvSpPr>
          <p:nvPr/>
        </p:nvSpPr>
        <p:spPr bwMode="auto">
          <a:xfrm>
            <a:off x="45720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1</a:t>
            </a:r>
            <a:endParaRPr kumimoji="0" lang="en-US"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5" name="Text Box 31"/>
          <p:cNvSpPr txBox="1">
            <a:spLocks noChangeArrowheads="1"/>
          </p:cNvSpPr>
          <p:nvPr/>
        </p:nvSpPr>
        <p:spPr bwMode="auto">
          <a:xfrm>
            <a:off x="7391400" y="3976914"/>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信</a:t>
            </a:r>
            <a:r>
              <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心</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6" name="Text Box 29"/>
          <p:cNvSpPr txBox="1">
            <a:spLocks noChangeArrowheads="1"/>
          </p:cNvSpPr>
          <p:nvPr/>
        </p:nvSpPr>
        <p:spPr bwMode="auto">
          <a:xfrm>
            <a:off x="6446838" y="3976914"/>
            <a:ext cx="792162"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门徒</a:t>
            </a:r>
          </a:p>
        </p:txBody>
      </p:sp>
      <p:sp>
        <p:nvSpPr>
          <p:cNvPr id="461859" name="Text Box 22"/>
          <p:cNvSpPr txBox="1">
            <a:spLocks noChangeArrowheads="1"/>
          </p:cNvSpPr>
          <p:nvPr/>
        </p:nvSpPr>
        <p:spPr bwMode="auto">
          <a:xfrm>
            <a:off x="5486400" y="3976914"/>
            <a:ext cx="792163" cy="338138"/>
          </a:xfrm>
          <a:prstGeom prst="rect">
            <a:avLst/>
          </a:prstGeom>
          <a:solidFill>
            <a:srgbClr val="800000"/>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主权</a:t>
            </a:r>
            <a:r>
              <a:rPr kumimoji="0" lang="en-US" altLang="ja-JP"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2</a:t>
            </a:r>
            <a:endPar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endParaRPr>
          </a:p>
        </p:txBody>
      </p:sp>
      <p:sp>
        <p:nvSpPr>
          <p:cNvPr id="31" name="Text Box 20"/>
          <p:cNvSpPr txBox="1">
            <a:spLocks noChangeArrowheads="1"/>
          </p:cNvSpPr>
          <p:nvPr/>
        </p:nvSpPr>
        <p:spPr bwMode="auto">
          <a:xfrm>
            <a:off x="2723322" y="4434114"/>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被</a:t>
            </a:r>
            <a:r>
              <a:rPr kumimoji="0" lang="ja-JP" altLang="en-US" sz="1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提</a:t>
            </a:r>
            <a:endParaRPr kumimoji="0" lang="en-US"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2" name="Text Box 21"/>
          <p:cNvSpPr txBox="1">
            <a:spLocks noChangeArrowheads="1"/>
          </p:cNvSpPr>
          <p:nvPr/>
        </p:nvSpPr>
        <p:spPr bwMode="auto">
          <a:xfrm>
            <a:off x="2713038"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大患难</a:t>
            </a:r>
          </a:p>
        </p:txBody>
      </p:sp>
      <p:sp>
        <p:nvSpPr>
          <p:cNvPr id="33" name="Text Box 22"/>
          <p:cNvSpPr txBox="1">
            <a:spLocks noChangeArrowheads="1"/>
          </p:cNvSpPr>
          <p:nvPr/>
        </p:nvSpPr>
        <p:spPr bwMode="auto">
          <a:xfrm>
            <a:off x="3790122" y="4483809"/>
            <a:ext cx="792163"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成圣</a:t>
            </a:r>
          </a:p>
        </p:txBody>
      </p:sp>
      <p:sp>
        <p:nvSpPr>
          <p:cNvPr id="27683" name="Text Box 23"/>
          <p:cNvSpPr txBox="1">
            <a:spLocks noChangeArrowheads="1"/>
          </p:cNvSpPr>
          <p:nvPr/>
        </p:nvSpPr>
        <p:spPr bwMode="auto">
          <a:xfrm>
            <a:off x="3810000" y="4891314"/>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rPr>
              <a:t>歌后</a:t>
            </a:r>
            <a:endParaRPr kumimoji="0" lang="en-US"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8" name="Text Box 23"/>
          <p:cNvSpPr txBox="1">
            <a:spLocks noChangeArrowheads="1"/>
          </p:cNvSpPr>
          <p:nvPr/>
        </p:nvSpPr>
        <p:spPr bwMode="auto">
          <a:xfrm>
            <a:off x="3780183" y="4891314"/>
            <a:ext cx="792162" cy="338138"/>
          </a:xfrm>
          <a:prstGeom prst="rect">
            <a:avLst/>
          </a:prstGeom>
          <a:solidFill>
            <a:srgbClr val="CCFFFF"/>
          </a:solidFill>
          <a:ln w="12700">
            <a:noFill/>
            <a:miter lim="800000"/>
            <a:headEnd/>
            <a:tailEnd/>
          </a:ln>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使徒</a:t>
            </a:r>
            <a:endParaRPr kumimoji="0" lang="en-US"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a:endParaRPr>
          </a:p>
        </p:txBody>
      </p:sp>
      <p:sp>
        <p:nvSpPr>
          <p:cNvPr id="37" name="Text Box 10"/>
          <p:cNvSpPr txBox="1">
            <a:spLocks noChangeArrowheads="1"/>
          </p:cNvSpPr>
          <p:nvPr/>
        </p:nvSpPr>
        <p:spPr bwMode="auto">
          <a:xfrm>
            <a:off x="3447143" y="6223002"/>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罗马</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20"/>
          <p:cNvSpPr txBox="1">
            <a:spLocks noChangeArrowheads="1"/>
          </p:cNvSpPr>
          <p:nvPr/>
        </p:nvSpPr>
        <p:spPr bwMode="auto">
          <a:xfrm>
            <a:off x="4513943" y="580549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旅程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9"/>
          <p:cNvSpPr txBox="1">
            <a:spLocks noChangeArrowheads="1"/>
          </p:cNvSpPr>
          <p:nvPr/>
        </p:nvSpPr>
        <p:spPr bwMode="auto">
          <a:xfrm>
            <a:off x="3447143" y="5759452"/>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20"/>
          <p:cNvSpPr txBox="1">
            <a:spLocks noChangeArrowheads="1"/>
          </p:cNvSpPr>
          <p:nvPr/>
        </p:nvSpPr>
        <p:spPr bwMode="auto">
          <a:xfrm>
            <a:off x="4513943" y="626904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囚狱</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19">
            <a:extLst>
              <a:ext uri="{FF2B5EF4-FFF2-40B4-BE49-F238E27FC236}">
                <a16:creationId xmlns:a16="http://schemas.microsoft.com/office/drawing/2014/main" id="{79E13A6B-976B-984C-9967-4F8534D786E8}"/>
              </a:ext>
            </a:extLst>
          </p:cNvPr>
          <p:cNvSpPr txBox="1">
            <a:spLocks noChangeArrowheads="1"/>
          </p:cNvSpPr>
          <p:nvPr/>
        </p:nvSpPr>
        <p:spPr bwMode="auto">
          <a:xfrm>
            <a:off x="990599" y="4469722"/>
            <a:ext cx="792163" cy="30777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0" name="Text Box 19"/>
          <p:cNvSpPr txBox="1">
            <a:spLocks noChangeArrowheads="1"/>
          </p:cNvSpPr>
          <p:nvPr/>
        </p:nvSpPr>
        <p:spPr bwMode="auto">
          <a:xfrm>
            <a:off x="982937" y="4482118"/>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000" b="1">
                <a:solidFill>
                  <a:schemeClr val="tx1"/>
                </a:solidFill>
                <a:latin typeface="Arial Narrow" charset="0"/>
                <a:ea typeface="SimSun" pitchFamily="2" charset="-122"/>
              </a:defRPr>
            </a:lvl1pPr>
            <a:lvl2pPr marL="37931725" indent="-37474525" eaLnBrk="0" hangingPunct="0">
              <a:defRPr sz="2000" b="1">
                <a:solidFill>
                  <a:schemeClr val="tx1"/>
                </a:solidFill>
                <a:latin typeface="Arial Narrow" charset="0"/>
                <a:ea typeface="SimSun" pitchFamily="2" charset="-122"/>
              </a:defRPr>
            </a:lvl2pPr>
            <a:lvl3pPr eaLnBrk="0" hangingPunct="0">
              <a:defRPr sz="2000" b="1">
                <a:solidFill>
                  <a:schemeClr val="tx1"/>
                </a:solidFill>
                <a:latin typeface="Arial Narrow" charset="0"/>
                <a:ea typeface="SimSun" pitchFamily="2" charset="-122"/>
              </a:defRPr>
            </a:lvl3pPr>
            <a:lvl4pPr eaLnBrk="0" hangingPunct="0">
              <a:defRPr sz="2000" b="1">
                <a:solidFill>
                  <a:schemeClr val="tx1"/>
                </a:solidFill>
                <a:latin typeface="Arial Narrow" charset="0"/>
                <a:ea typeface="SimSun" pitchFamily="2" charset="-122"/>
              </a:defRPr>
            </a:lvl4pPr>
            <a:lvl5pPr eaLnBrk="0" hangingPunct="0">
              <a:defRPr sz="2000" b="1">
                <a:solidFill>
                  <a:schemeClr val="tx1"/>
                </a:solidFill>
                <a:latin typeface="Arial Narrow" charset="0"/>
                <a:ea typeface="SimSun" pitchFamily="2" charset="-122"/>
              </a:defRPr>
            </a:lvl5pPr>
            <a:lvl6pPr marL="457200" eaLnBrk="0" fontAlgn="base" hangingPunct="0">
              <a:spcBef>
                <a:spcPct val="0"/>
              </a:spcBef>
              <a:spcAft>
                <a:spcPct val="0"/>
              </a:spcAft>
              <a:defRPr sz="2000" b="1">
                <a:solidFill>
                  <a:schemeClr val="tx1"/>
                </a:solidFill>
                <a:latin typeface="Arial Narrow" charset="0"/>
                <a:ea typeface="SimSun" pitchFamily="2" charset="-122"/>
              </a:defRPr>
            </a:lvl6pPr>
            <a:lvl7pPr marL="914400" eaLnBrk="0" fontAlgn="base" hangingPunct="0">
              <a:spcBef>
                <a:spcPct val="0"/>
              </a:spcBef>
              <a:spcAft>
                <a:spcPct val="0"/>
              </a:spcAft>
              <a:defRPr sz="2000" b="1">
                <a:solidFill>
                  <a:schemeClr val="tx1"/>
                </a:solidFill>
                <a:latin typeface="Arial Narrow" charset="0"/>
                <a:ea typeface="SimSun" pitchFamily="2" charset="-122"/>
              </a:defRPr>
            </a:lvl7pPr>
            <a:lvl8pPr marL="1371600" eaLnBrk="0" fontAlgn="base" hangingPunct="0">
              <a:spcBef>
                <a:spcPct val="0"/>
              </a:spcBef>
              <a:spcAft>
                <a:spcPct val="0"/>
              </a:spcAft>
              <a:defRPr sz="2000" b="1">
                <a:solidFill>
                  <a:schemeClr val="tx1"/>
                </a:solidFill>
                <a:latin typeface="Arial Narrow" charset="0"/>
                <a:ea typeface="SimSun" pitchFamily="2" charset="-122"/>
              </a:defRPr>
            </a:lvl8pPr>
            <a:lvl9pPr marL="1828800" eaLnBrk="0" fontAlgn="base" hangingPunct="0">
              <a:spcBef>
                <a:spcPct val="0"/>
              </a:spcBef>
              <a:spcAft>
                <a:spcPct val="0"/>
              </a:spcAft>
              <a:defRPr sz="2000" b="1">
                <a:solidFill>
                  <a:schemeClr val="tx1"/>
                </a:solidFill>
                <a:latin typeface="Arial Narrow" charset="0"/>
                <a:ea typeface="SimSun"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rPr>
              <a:t>因信称义</a:t>
            </a:r>
            <a:endParaRPr kumimoji="0" lang="en-US" altLang="en-US" sz="1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Arial"/>
            </a:endParaRPr>
          </a:p>
        </p:txBody>
      </p:sp>
    </p:spTree>
    <p:extLst>
      <p:ext uri="{BB962C8B-B14F-4D97-AF65-F5344CB8AC3E}">
        <p14:creationId xmlns:p14="http://schemas.microsoft.com/office/powerpoint/2010/main" val="2106951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8" grpId="0" animBg="1"/>
      <p:bldP spid="3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要向</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你的</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领袖</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有需要的人</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dirty="0">
                <a:latin typeface="Arial" charset="0"/>
                <a:ea typeface="Osaka" charset="0"/>
                <a:cs typeface="Arial" charset="0"/>
              </a:rPr>
              <a:t>哥林多后书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 name="Rectangle 2"/>
          <p:cNvSpPr txBox="1">
            <a:spLocks noChangeArrowheads="1"/>
          </p:cNvSpPr>
          <p:nvPr/>
        </p:nvSpPr>
        <p:spPr bwMode="auto">
          <a:xfrm>
            <a:off x="2837542" y="518169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敞开心胸。</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25324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zh-CN" altLang="en-US" sz="3600" dirty="0">
                <a:effectLst>
                  <a:glow rad="127000">
                    <a:schemeClr val="tx1"/>
                  </a:glow>
                </a:effectLst>
                <a:latin typeface="Arial" charset="0"/>
                <a:ea typeface="ＭＳ Ｐゴシック" charset="0"/>
                <a:cs typeface="ＭＳ Ｐゴシック" charset="0"/>
              </a:rPr>
              <a:t>我能这样做来向神敞开心胸</a:t>
            </a:r>
            <a:r>
              <a:rPr lang="en-SG" sz="3600"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哥林多后书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的应用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128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05046756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Narrow" charset="0"/>
            <a:ea typeface="SimSun" pitchFamily="2" charset="-122"/>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2654</TotalTime>
  <Words>6620</Words>
  <Application>Microsoft Macintosh PowerPoint</Application>
  <PresentationFormat>全屏显示(4:3)</PresentationFormat>
  <Paragraphs>532</Paragraphs>
  <Slides>93</Slides>
  <Notes>56</Notes>
  <HiddenSlides>0</HiddenSlides>
  <MMClips>0</MMClips>
  <ScaleCrop>false</ScaleCrop>
  <HeadingPairs>
    <vt:vector size="6" baseType="variant">
      <vt:variant>
        <vt:lpstr>已用的字体</vt:lpstr>
      </vt:variant>
      <vt:variant>
        <vt:i4>19</vt:i4>
      </vt:variant>
      <vt:variant>
        <vt:lpstr>主题</vt:lpstr>
      </vt:variant>
      <vt:variant>
        <vt:i4>35</vt:i4>
      </vt:variant>
      <vt:variant>
        <vt:lpstr>幻灯片标题</vt:lpstr>
      </vt:variant>
      <vt:variant>
        <vt:i4>93</vt:i4>
      </vt:variant>
    </vt:vector>
  </HeadingPairs>
  <TitlesOfParts>
    <vt:vector size="147" baseType="lpstr">
      <vt:lpstr>.AppleSystemUIFont</vt:lpstr>
      <vt:lpstr>26</vt:lpstr>
      <vt:lpstr>宋体</vt:lpstr>
      <vt:lpstr>Inter</vt:lpstr>
      <vt:lpstr>Microsoft YaHei UI</vt:lpstr>
      <vt:lpstr>ＭＳ Ｐゴシック</vt:lpstr>
      <vt:lpstr>Osaka</vt:lpstr>
      <vt:lpstr>Times</vt:lpstr>
      <vt:lpstr>Arial</vt:lpstr>
      <vt:lpstr>Arial Black</vt:lpstr>
      <vt:lpstr>Arial Narrow</vt:lpstr>
      <vt:lpstr>Calibri</vt:lpstr>
      <vt:lpstr>Comic Sans MS</vt:lpstr>
      <vt:lpstr>Copperplate Gothic Light</vt:lpstr>
      <vt:lpstr>Georgia</vt:lpstr>
      <vt:lpstr>Impact</vt:lpstr>
      <vt:lpstr>Tahoma</vt:lpstr>
      <vt:lpstr>Times New Roman</vt:lpstr>
      <vt:lpstr>Wingdings</vt:lpstr>
      <vt:lpstr>Notebook</vt:lpstr>
      <vt:lpstr>Default Design</vt:lpstr>
      <vt:lpstr>Blank Presentation</vt:lpstr>
      <vt:lpstr>1_Blank Presentation</vt:lpstr>
      <vt:lpstr>2_Blank Presentation</vt:lpstr>
      <vt:lpstr>1_Notebook</vt:lpstr>
      <vt:lpstr>3_Blank Presentation</vt:lpstr>
      <vt:lpstr>5_Default Design</vt:lpstr>
      <vt:lpstr>4_Blank Presentation</vt:lpstr>
      <vt:lpstr>Gleam</vt:lpstr>
      <vt:lpstr>Earth</vt:lpstr>
      <vt:lpstr>5_Blank Presentation</vt:lpstr>
      <vt:lpstr>6_Blank Presentation</vt:lpstr>
      <vt:lpstr>9_Blank Presentation</vt:lpstr>
      <vt:lpstr>11_Blank Presentation</vt:lpstr>
      <vt:lpstr>10_Default Design</vt:lpstr>
      <vt:lpstr>12_Default Design</vt:lpstr>
      <vt:lpstr>12_Blank Presentation</vt:lpstr>
      <vt:lpstr>1_White on Black Background</vt:lpstr>
      <vt:lpstr>13_Blank Presentation</vt:lpstr>
      <vt:lpstr>14_Blank Presentation</vt:lpstr>
      <vt:lpstr>15_Blank Presentation</vt:lpstr>
      <vt:lpstr>50_Blank Presentation</vt:lpstr>
      <vt:lpstr>13_Default Design</vt:lpstr>
      <vt:lpstr>6_Notebook</vt:lpstr>
      <vt:lpstr>10_Blank Presentation</vt:lpstr>
      <vt:lpstr>17_Blank Presentation</vt:lpstr>
      <vt:lpstr>14_Default Design</vt:lpstr>
      <vt:lpstr>2_Office Theme</vt:lpstr>
      <vt:lpstr>White on Black Background</vt:lpstr>
      <vt:lpstr>2_Pulse</vt:lpstr>
      <vt:lpstr>8_Blank Presentation</vt:lpstr>
      <vt:lpstr>Justice</vt:lpstr>
      <vt:lpstr>2_Default Design</vt:lpstr>
      <vt:lpstr>25_Blank Presentation</vt:lpstr>
      <vt:lpstr>反应灵敏</vt:lpstr>
      <vt:lpstr>你好!</vt:lpstr>
      <vt:lpstr>开放</vt:lpstr>
      <vt:lpstr>神对你不是麻木的。</vt:lpstr>
      <vt:lpstr>你怎么能够对 神对你的心意 反应灵敏?</vt:lpstr>
      <vt:lpstr>《哥林多后书》的背景</vt:lpstr>
      <vt:lpstr>PowerPoint 演示文稿</vt:lpstr>
      <vt:lpstr>早起的教会真正是如何的呢？</vt:lpstr>
      <vt:lpstr>新约综览(布道旅程+关键字)</vt:lpstr>
      <vt:lpstr>要不一样</vt:lpstr>
      <vt:lpstr>牛群心态</vt:lpstr>
      <vt:lpstr>不一样</vt:lpstr>
      <vt:lpstr>我们怎么样在能与非信徒 不一样?</vt:lpstr>
      <vt:lpstr>我们与非信徒相比，要怎么样才能…</vt:lpstr>
      <vt:lpstr>主要思想</vt:lpstr>
      <vt:lpstr>成圣 (1:2) = “被神分别为 祂的产业” </vt:lpstr>
      <vt:lpstr>PowerPoint 演示文稿</vt:lpstr>
      <vt:lpstr>哥林多后书景况</vt:lpstr>
      <vt:lpstr>你怎么能够对 神对你的心意 反应灵敏?</vt:lpstr>
      <vt:lpstr>   要向…</vt:lpstr>
      <vt:lpstr>哥林多教会应该向保罗敞开心扉，因为上帝通过他关心了他们 （哥林多后书 1-7章）。 </vt:lpstr>
      <vt:lpstr>Slides on  哥林多后书 1</vt:lpstr>
      <vt:lpstr>PowerPoint 演示文稿</vt:lpstr>
      <vt:lpstr>Slides on  哥林多后书 2</vt:lpstr>
      <vt:lpstr>PowerPoint 演示文稿</vt:lpstr>
      <vt:lpstr>Slides on  哥林多后书 3</vt:lpstr>
      <vt:lpstr>旧约和新约的差异(哥林多后书 3–4 )</vt:lpstr>
      <vt:lpstr>Slides on  哥林多后书 4</vt:lpstr>
      <vt:lpstr>保罗沮丧吗？</vt:lpstr>
      <vt:lpstr>“所以，我们并不沮丧，我们外面的人虽然渐渐朽坏，但里面的人却日日更新” (林后. 4:16)</vt:lpstr>
      <vt:lpstr>1.忧愁与赏赐做对比，前者显得微不足道  (4：17)</vt:lpstr>
      <vt:lpstr>"因为我们短暂轻微的患难，是要为我们成就极大无比、永远的荣耀" (4:17)</vt:lpstr>
      <vt:lpstr>2.视所未见的， 永生之实 (4:18)</vt:lpstr>
      <vt:lpstr>视未见的！</vt:lpstr>
      <vt:lpstr>什么是永生的？</vt:lpstr>
      <vt:lpstr>Slides on  哥林多后书 5</vt:lpstr>
      <vt:lpstr>我们在地上的帐棚拆毁了  (林后. 5:1)</vt:lpstr>
      <vt:lpstr>全新的身体</vt:lpstr>
      <vt:lpstr>基督的审判台</vt:lpstr>
      <vt:lpstr>靠近审判台</vt:lpstr>
      <vt:lpstr>审判台是个赐奖赏的平台</vt:lpstr>
      <vt:lpstr>PowerPoint 演示文稿</vt:lpstr>
      <vt:lpstr>Slides on  哥林多后书 6</vt:lpstr>
      <vt:lpstr>你们也要照样用宽宏的心报答我；我这话正像对自己的孩子说的。 （林后 6:13）</vt:lpstr>
      <vt:lpstr>林后 6:14-7:1 是什么意思?</vt:lpstr>
      <vt:lpstr>林后 6:14-7:1 是什么意思?</vt:lpstr>
      <vt:lpstr>林后 6:14-7:1 是什么意思?</vt:lpstr>
      <vt:lpstr>林后 6:14-7:1 是什么意思?</vt:lpstr>
      <vt:lpstr>Slides on  哥林多后书 7</vt:lpstr>
      <vt:lpstr>1所以，亲爱的，既然我们有这样的应许，就当洁净自己，除去身体和灵魂一切的污秽，藉着敬畏上帝，得以成圣。  2宽宏大量地接纳我们吧！我们未曾亏负谁，未曾败坏谁，未曾占谁的便宜。  (哥林多后书 7:1-2)</vt:lpstr>
      <vt:lpstr> 3我说这话，不是要定你们的罪，我已经说过，你们常在我们心里，我们情愿与你们同生共死。   4我对你们很是放心，多多夸耀你们；我满有安慰，在我们一切患难中格外喜乐。  (哥林多后书 7:3-4)</vt:lpstr>
      <vt:lpstr>我们也应该鼓励 我们的属灵领袖。</vt:lpstr>
      <vt:lpstr>你怎么能够对 神对你的心意 反应灵敏?</vt:lpstr>
      <vt:lpstr>   要向…</vt:lpstr>
      <vt:lpstr>哥林多教会应该通过捐助耶路撒冷的圣徒来回应神的关爱 （哥林多后书8-9章）。 </vt:lpstr>
      <vt:lpstr>Slides on  哥林多后书 8</vt:lpstr>
      <vt:lpstr>一本揭示内心的支票簿…</vt:lpstr>
      <vt:lpstr>Ron Blue 关于 “伪装”的观点…</vt:lpstr>
      <vt:lpstr>哥林多后书 8-9 章节中的“富足”</vt:lpstr>
      <vt:lpstr>马其顿人奉献的远远超出了他们的经济能力所能支持的（8:1-3a）。</vt:lpstr>
      <vt:lpstr>基督也献出了牺牲，通过放下作为神的权利而成为人（8:8-9）。</vt:lpstr>
      <vt:lpstr>The Three Principles</vt:lpstr>
      <vt:lpstr>如果耶稣看到你的支票簿会怎样？</vt:lpstr>
      <vt:lpstr>如果我知道上帝希望我给予的确切金额，我还会给吗？</vt:lpstr>
      <vt:lpstr>Slides on  哥林多后书 9</vt:lpstr>
      <vt:lpstr>播种的教训</vt:lpstr>
      <vt:lpstr>关于奉献的两个问题：</vt:lpstr>
      <vt:lpstr>I. 原则：你决定你想要得到多少祝福（哥林多后书 9:6-7上）。 </vt:lpstr>
      <vt:lpstr>A. 神按照你给予的多少赐福与你（哥林多后书 9:6）。</vt:lpstr>
      <vt:lpstr>种得少，收获少； 种得多，收获多。 </vt:lpstr>
      <vt:lpstr>B. 你给予多少是一个个人的决定（林后9:7上）。</vt:lpstr>
      <vt:lpstr>II. 原则二：慷慨施予会为你、神和他人带来丰厚的回报 （哥林多后书9:7下-15）。 </vt:lpstr>
      <vt:lpstr>Give to the Needy</vt:lpstr>
      <vt:lpstr>Slides on  哥林多后书 10</vt:lpstr>
      <vt:lpstr>   要向…</vt:lpstr>
      <vt:lpstr>哥林多教会应该通过顺服神的权柄来回应祂的看顾 （哥林多后书 10-13）。 </vt:lpstr>
      <vt:lpstr>1我－保罗与你们见面的时候是温和的，不在你们那里的时候向你们是勇敢的，如今亲自藉着基督的温柔和慈祥劝你们。 2有人认为我们是凭着血气行事，我认为必须敢于对付这等人；我但求在那里的时候，不必这样勇敢。  (2林后10:1-2).</vt:lpstr>
      <vt:lpstr>Slides on  哥林多后书 11</vt:lpstr>
      <vt:lpstr>保罗的牺牲……</vt:lpstr>
      <vt:lpstr>保罗的牺牲……</vt:lpstr>
      <vt:lpstr>Slides on  哥林多后书 12</vt:lpstr>
      <vt:lpstr>1虽然自夸无益，我还是不得不夸。我现在要提到主的异象和启示。 2我认识一个在基督里的人，他在十四年前被提到第三层天上去；或在身内，我不知道，或在身外，我也不知道，只有上帝知道。 3我认识的这样的一个人—或在身内，或在身外，我都不知道，只有上帝知道— 4他被提到乐园里，听见隐秘的言语，是人不可说的。 (林后 12:1-4 NLT). </vt:lpstr>
      <vt:lpstr>PowerPoint 演示文稿</vt:lpstr>
      <vt:lpstr>PowerPoint 演示文稿</vt:lpstr>
      <vt:lpstr>Slides on  哥林多后书 13</vt:lpstr>
      <vt:lpstr>13愿主耶稣基督的恩惠、上帝的慈爱、圣灵的感动常与你们众人同在！ (林后 13:13) </vt:lpstr>
      <vt:lpstr>你是否以敞开的双手和心灵将你的生命献给神？</vt:lpstr>
      <vt:lpstr>你怎么能够对 神对你的心意 反应灵敏?</vt:lpstr>
      <vt:lpstr>   要向…</vt:lpstr>
      <vt:lpstr>   要向…</vt:lpstr>
      <vt:lpstr>我能这样做来向神敞开心胸…</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228</cp:revision>
  <dcterms:created xsi:type="dcterms:W3CDTF">2010-12-10T10:34:42Z</dcterms:created>
  <dcterms:modified xsi:type="dcterms:W3CDTF">2025-01-26T16:38:11Z</dcterms:modified>
</cp:coreProperties>
</file>