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3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4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5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7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8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9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2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1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2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3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5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6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7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8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9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30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31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2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33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4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5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949" r:id="rId3"/>
    <p:sldMasterId id="2147483961" r:id="rId4"/>
    <p:sldMasterId id="2147483975" r:id="rId5"/>
    <p:sldMasterId id="2147484047" r:id="rId6"/>
    <p:sldMasterId id="2147484059" r:id="rId7"/>
    <p:sldMasterId id="2147484061" r:id="rId8"/>
    <p:sldMasterId id="2147484063" r:id="rId9"/>
    <p:sldMasterId id="2147484065" r:id="rId10"/>
    <p:sldMasterId id="2147484287" r:id="rId11"/>
    <p:sldMasterId id="2147484817" r:id="rId12"/>
    <p:sldMasterId id="2147484880" r:id="rId13"/>
    <p:sldMasterId id="2147484892" r:id="rId14"/>
    <p:sldMasterId id="2147484904" r:id="rId15"/>
    <p:sldMasterId id="2147484917" r:id="rId16"/>
    <p:sldMasterId id="2147484929" r:id="rId17"/>
    <p:sldMasterId id="2147484944" r:id="rId18"/>
    <p:sldMasterId id="2147484956" r:id="rId19"/>
    <p:sldMasterId id="2147484993" r:id="rId20"/>
    <p:sldMasterId id="2147485017" r:id="rId21"/>
    <p:sldMasterId id="2147485029" r:id="rId22"/>
    <p:sldMasterId id="2147485041" r:id="rId23"/>
    <p:sldMasterId id="2147485053" r:id="rId24"/>
    <p:sldMasterId id="2147485065" r:id="rId25"/>
    <p:sldMasterId id="2147485077" r:id="rId26"/>
    <p:sldMasterId id="2147485089" r:id="rId27"/>
    <p:sldMasterId id="2147485101" r:id="rId28"/>
    <p:sldMasterId id="2147485113" r:id="rId29"/>
    <p:sldMasterId id="2147485125" r:id="rId30"/>
    <p:sldMasterId id="2147485188" r:id="rId31"/>
    <p:sldMasterId id="2147485213" r:id="rId32"/>
    <p:sldMasterId id="2147485226" r:id="rId33"/>
    <p:sldMasterId id="2147485240" r:id="rId34"/>
    <p:sldMasterId id="2147485277" r:id="rId35"/>
    <p:sldMasterId id="2147485315" r:id="rId36"/>
  </p:sldMasterIdLst>
  <p:notesMasterIdLst>
    <p:notesMasterId r:id="rId161"/>
  </p:notesMasterIdLst>
  <p:handoutMasterIdLst>
    <p:handoutMasterId r:id="rId162"/>
  </p:handoutMasterIdLst>
  <p:sldIdLst>
    <p:sldId id="490" r:id="rId37"/>
    <p:sldId id="492" r:id="rId38"/>
    <p:sldId id="433" r:id="rId39"/>
    <p:sldId id="434" r:id="rId40"/>
    <p:sldId id="435" r:id="rId41"/>
    <p:sldId id="436" r:id="rId42"/>
    <p:sldId id="474" r:id="rId43"/>
    <p:sldId id="438" r:id="rId44"/>
    <p:sldId id="439" r:id="rId45"/>
    <p:sldId id="440" r:id="rId46"/>
    <p:sldId id="344" r:id="rId47"/>
    <p:sldId id="346" r:id="rId48"/>
    <p:sldId id="347" r:id="rId49"/>
    <p:sldId id="443" r:id="rId50"/>
    <p:sldId id="494" r:id="rId51"/>
    <p:sldId id="495" r:id="rId52"/>
    <p:sldId id="275" r:id="rId53"/>
    <p:sldId id="337" r:id="rId54"/>
    <p:sldId id="338" r:id="rId55"/>
    <p:sldId id="287" r:id="rId56"/>
    <p:sldId id="291" r:id="rId57"/>
    <p:sldId id="339" r:id="rId58"/>
    <p:sldId id="445" r:id="rId59"/>
    <p:sldId id="2013" r:id="rId60"/>
    <p:sldId id="340" r:id="rId61"/>
    <p:sldId id="446" r:id="rId62"/>
    <p:sldId id="341" r:id="rId63"/>
    <p:sldId id="288" r:id="rId64"/>
    <p:sldId id="342" r:id="rId65"/>
    <p:sldId id="290" r:id="rId66"/>
    <p:sldId id="326" r:id="rId67"/>
    <p:sldId id="343" r:id="rId68"/>
    <p:sldId id="299" r:id="rId69"/>
    <p:sldId id="292" r:id="rId70"/>
    <p:sldId id="283" r:id="rId71"/>
    <p:sldId id="348" r:id="rId72"/>
    <p:sldId id="349" r:id="rId73"/>
    <p:sldId id="350" r:id="rId74"/>
    <p:sldId id="351" r:id="rId75"/>
    <p:sldId id="300" r:id="rId76"/>
    <p:sldId id="301" r:id="rId77"/>
    <p:sldId id="421" r:id="rId78"/>
    <p:sldId id="357" r:id="rId79"/>
    <p:sldId id="358" r:id="rId80"/>
    <p:sldId id="359" r:id="rId81"/>
    <p:sldId id="360" r:id="rId82"/>
    <p:sldId id="430" r:id="rId83"/>
    <p:sldId id="362" r:id="rId84"/>
    <p:sldId id="366" r:id="rId85"/>
    <p:sldId id="302" r:id="rId86"/>
    <p:sldId id="368" r:id="rId87"/>
    <p:sldId id="447" r:id="rId88"/>
    <p:sldId id="370" r:id="rId89"/>
    <p:sldId id="1979" r:id="rId90"/>
    <p:sldId id="372" r:id="rId91"/>
    <p:sldId id="324" r:id="rId92"/>
    <p:sldId id="373" r:id="rId93"/>
    <p:sldId id="374" r:id="rId94"/>
    <p:sldId id="304" r:id="rId95"/>
    <p:sldId id="375" r:id="rId96"/>
    <p:sldId id="376" r:id="rId97"/>
    <p:sldId id="323" r:id="rId98"/>
    <p:sldId id="377" r:id="rId99"/>
    <p:sldId id="306" r:id="rId100"/>
    <p:sldId id="307" r:id="rId101"/>
    <p:sldId id="322" r:id="rId102"/>
    <p:sldId id="309" r:id="rId103"/>
    <p:sldId id="378" r:id="rId104"/>
    <p:sldId id="379" r:id="rId105"/>
    <p:sldId id="310" r:id="rId106"/>
    <p:sldId id="380" r:id="rId107"/>
    <p:sldId id="381" r:id="rId108"/>
    <p:sldId id="382" r:id="rId109"/>
    <p:sldId id="448" r:id="rId110"/>
    <p:sldId id="449" r:id="rId111"/>
    <p:sldId id="452" r:id="rId112"/>
    <p:sldId id="496" r:id="rId113"/>
    <p:sldId id="2012" r:id="rId114"/>
    <p:sldId id="498" r:id="rId115"/>
    <p:sldId id="383" r:id="rId116"/>
    <p:sldId id="319" r:id="rId117"/>
    <p:sldId id="385" r:id="rId118"/>
    <p:sldId id="386" r:id="rId119"/>
    <p:sldId id="313" r:id="rId120"/>
    <p:sldId id="387" r:id="rId121"/>
    <p:sldId id="388" r:id="rId122"/>
    <p:sldId id="389" r:id="rId123"/>
    <p:sldId id="390" r:id="rId124"/>
    <p:sldId id="391" r:id="rId125"/>
    <p:sldId id="392" r:id="rId126"/>
    <p:sldId id="393" r:id="rId127"/>
    <p:sldId id="394" r:id="rId128"/>
    <p:sldId id="395" r:id="rId129"/>
    <p:sldId id="396" r:id="rId130"/>
    <p:sldId id="397" r:id="rId131"/>
    <p:sldId id="398" r:id="rId132"/>
    <p:sldId id="399" r:id="rId133"/>
    <p:sldId id="400" r:id="rId134"/>
    <p:sldId id="314" r:id="rId135"/>
    <p:sldId id="315" r:id="rId136"/>
    <p:sldId id="401" r:id="rId137"/>
    <p:sldId id="402" r:id="rId138"/>
    <p:sldId id="407" r:id="rId139"/>
    <p:sldId id="408" r:id="rId140"/>
    <p:sldId id="428" r:id="rId141"/>
    <p:sldId id="320" r:id="rId142"/>
    <p:sldId id="456" r:id="rId143"/>
    <p:sldId id="457" r:id="rId144"/>
    <p:sldId id="458" r:id="rId145"/>
    <p:sldId id="459" r:id="rId146"/>
    <p:sldId id="460" r:id="rId147"/>
    <p:sldId id="461" r:id="rId148"/>
    <p:sldId id="462" r:id="rId149"/>
    <p:sldId id="463" r:id="rId150"/>
    <p:sldId id="499" r:id="rId151"/>
    <p:sldId id="502" r:id="rId152"/>
    <p:sldId id="500" r:id="rId153"/>
    <p:sldId id="501" r:id="rId154"/>
    <p:sldId id="503" r:id="rId155"/>
    <p:sldId id="470" r:id="rId156"/>
    <p:sldId id="1977" r:id="rId157"/>
    <p:sldId id="471" r:id="rId158"/>
    <p:sldId id="472" r:id="rId159"/>
    <p:sldId id="2011" r:id="rId160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6E6E6"/>
    <a:srgbClr val="000000"/>
    <a:srgbClr val="FF6600"/>
    <a:srgbClr val="FFCCFF"/>
    <a:srgbClr val="FFFF66"/>
    <a:srgbClr val="66FF66"/>
    <a:srgbClr val="99FFCC"/>
    <a:srgbClr val="FF66CC"/>
    <a:srgbClr val="CC99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790"/>
    <p:restoredTop sz="83469"/>
  </p:normalViewPr>
  <p:slideViewPr>
    <p:cSldViewPr>
      <p:cViewPr varScale="1">
        <p:scale>
          <a:sx n="106" d="100"/>
          <a:sy n="106" d="100"/>
        </p:scale>
        <p:origin x="25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6.xml"/><Relationship Id="rId63" Type="http://schemas.openxmlformats.org/officeDocument/2006/relationships/slide" Target="slides/slide27.xml"/><Relationship Id="rId84" Type="http://schemas.openxmlformats.org/officeDocument/2006/relationships/slide" Target="slides/slide48.xml"/><Relationship Id="rId138" Type="http://schemas.openxmlformats.org/officeDocument/2006/relationships/slide" Target="slides/slide102.xml"/><Relationship Id="rId159" Type="http://schemas.openxmlformats.org/officeDocument/2006/relationships/slide" Target="slides/slide123.xml"/><Relationship Id="rId107" Type="http://schemas.openxmlformats.org/officeDocument/2006/relationships/slide" Target="slides/slide7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7.xml"/><Relationship Id="rId74" Type="http://schemas.openxmlformats.org/officeDocument/2006/relationships/slide" Target="slides/slide38.xml"/><Relationship Id="rId128" Type="http://schemas.openxmlformats.org/officeDocument/2006/relationships/slide" Target="slides/slide92.xml"/><Relationship Id="rId149" Type="http://schemas.openxmlformats.org/officeDocument/2006/relationships/slide" Target="slides/slide11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59.xml"/><Relationship Id="rId160" Type="http://schemas.openxmlformats.org/officeDocument/2006/relationships/slide" Target="slides/slide124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7.xml"/><Relationship Id="rId64" Type="http://schemas.openxmlformats.org/officeDocument/2006/relationships/slide" Target="slides/slide28.xml"/><Relationship Id="rId118" Type="http://schemas.openxmlformats.org/officeDocument/2006/relationships/slide" Target="slides/slide82.xml"/><Relationship Id="rId139" Type="http://schemas.openxmlformats.org/officeDocument/2006/relationships/slide" Target="slides/slide103.xml"/><Relationship Id="rId85" Type="http://schemas.openxmlformats.org/officeDocument/2006/relationships/slide" Target="slides/slide49.xml"/><Relationship Id="rId150" Type="http://schemas.openxmlformats.org/officeDocument/2006/relationships/slide" Target="slides/slide11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59" Type="http://schemas.openxmlformats.org/officeDocument/2006/relationships/slide" Target="slides/slide23.xml"/><Relationship Id="rId103" Type="http://schemas.openxmlformats.org/officeDocument/2006/relationships/slide" Target="slides/slide67.xml"/><Relationship Id="rId108" Type="http://schemas.openxmlformats.org/officeDocument/2006/relationships/slide" Target="slides/slide72.xml"/><Relationship Id="rId124" Type="http://schemas.openxmlformats.org/officeDocument/2006/relationships/slide" Target="slides/slide88.xml"/><Relationship Id="rId129" Type="http://schemas.openxmlformats.org/officeDocument/2006/relationships/slide" Target="slides/slide93.xml"/><Relationship Id="rId54" Type="http://schemas.openxmlformats.org/officeDocument/2006/relationships/slide" Target="slides/slide18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91" Type="http://schemas.openxmlformats.org/officeDocument/2006/relationships/slide" Target="slides/slide55.xml"/><Relationship Id="rId96" Type="http://schemas.openxmlformats.org/officeDocument/2006/relationships/slide" Target="slides/slide60.xml"/><Relationship Id="rId140" Type="http://schemas.openxmlformats.org/officeDocument/2006/relationships/slide" Target="slides/slide104.xml"/><Relationship Id="rId145" Type="http://schemas.openxmlformats.org/officeDocument/2006/relationships/slide" Target="slides/slide109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3.xml"/><Relationship Id="rId114" Type="http://schemas.openxmlformats.org/officeDocument/2006/relationships/slide" Target="slides/slide78.xml"/><Relationship Id="rId119" Type="http://schemas.openxmlformats.org/officeDocument/2006/relationships/slide" Target="slides/slide83.xml"/><Relationship Id="rId44" Type="http://schemas.openxmlformats.org/officeDocument/2006/relationships/slide" Target="slides/slide8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81" Type="http://schemas.openxmlformats.org/officeDocument/2006/relationships/slide" Target="slides/slide45.xml"/><Relationship Id="rId86" Type="http://schemas.openxmlformats.org/officeDocument/2006/relationships/slide" Target="slides/slide50.xml"/><Relationship Id="rId130" Type="http://schemas.openxmlformats.org/officeDocument/2006/relationships/slide" Target="slides/slide94.xml"/><Relationship Id="rId135" Type="http://schemas.openxmlformats.org/officeDocument/2006/relationships/slide" Target="slides/slide99.xml"/><Relationship Id="rId151" Type="http://schemas.openxmlformats.org/officeDocument/2006/relationships/slide" Target="slides/slide115.xml"/><Relationship Id="rId156" Type="http://schemas.openxmlformats.org/officeDocument/2006/relationships/slide" Target="slides/slide120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Relationship Id="rId109" Type="http://schemas.openxmlformats.org/officeDocument/2006/relationships/slide" Target="slides/slide7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97" Type="http://schemas.openxmlformats.org/officeDocument/2006/relationships/slide" Target="slides/slide61.xml"/><Relationship Id="rId104" Type="http://schemas.openxmlformats.org/officeDocument/2006/relationships/slide" Target="slides/slide68.xml"/><Relationship Id="rId120" Type="http://schemas.openxmlformats.org/officeDocument/2006/relationships/slide" Target="slides/slide84.xml"/><Relationship Id="rId125" Type="http://schemas.openxmlformats.org/officeDocument/2006/relationships/slide" Target="slides/slide89.xml"/><Relationship Id="rId141" Type="http://schemas.openxmlformats.org/officeDocument/2006/relationships/slide" Target="slides/slide105.xml"/><Relationship Id="rId146" Type="http://schemas.openxmlformats.org/officeDocument/2006/relationships/slide" Target="slides/slide11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92" Type="http://schemas.openxmlformats.org/officeDocument/2006/relationships/slide" Target="slides/slide56.xml"/><Relationship Id="rId16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slide" Target="slides/slide30.xml"/><Relationship Id="rId87" Type="http://schemas.openxmlformats.org/officeDocument/2006/relationships/slide" Target="slides/slide51.xml"/><Relationship Id="rId110" Type="http://schemas.openxmlformats.org/officeDocument/2006/relationships/slide" Target="slides/slide74.xml"/><Relationship Id="rId115" Type="http://schemas.openxmlformats.org/officeDocument/2006/relationships/slide" Target="slides/slide79.xml"/><Relationship Id="rId131" Type="http://schemas.openxmlformats.org/officeDocument/2006/relationships/slide" Target="slides/slide95.xml"/><Relationship Id="rId136" Type="http://schemas.openxmlformats.org/officeDocument/2006/relationships/slide" Target="slides/slide100.xml"/><Relationship Id="rId157" Type="http://schemas.openxmlformats.org/officeDocument/2006/relationships/slide" Target="slides/slide121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152" Type="http://schemas.openxmlformats.org/officeDocument/2006/relationships/slide" Target="slides/slide11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0.xml"/><Relationship Id="rId77" Type="http://schemas.openxmlformats.org/officeDocument/2006/relationships/slide" Target="slides/slide41.xml"/><Relationship Id="rId100" Type="http://schemas.openxmlformats.org/officeDocument/2006/relationships/slide" Target="slides/slide64.xml"/><Relationship Id="rId105" Type="http://schemas.openxmlformats.org/officeDocument/2006/relationships/slide" Target="slides/slide69.xml"/><Relationship Id="rId126" Type="http://schemas.openxmlformats.org/officeDocument/2006/relationships/slide" Target="slides/slide90.xml"/><Relationship Id="rId147" Type="http://schemas.openxmlformats.org/officeDocument/2006/relationships/slide" Target="slides/slide11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93" Type="http://schemas.openxmlformats.org/officeDocument/2006/relationships/slide" Target="slides/slide57.xml"/><Relationship Id="rId98" Type="http://schemas.openxmlformats.org/officeDocument/2006/relationships/slide" Target="slides/slide62.xml"/><Relationship Id="rId121" Type="http://schemas.openxmlformats.org/officeDocument/2006/relationships/slide" Target="slides/slide85.xml"/><Relationship Id="rId142" Type="http://schemas.openxmlformats.org/officeDocument/2006/relationships/slide" Target="slides/slide106.xml"/><Relationship Id="rId16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0.xml"/><Relationship Id="rId67" Type="http://schemas.openxmlformats.org/officeDocument/2006/relationships/slide" Target="slides/slide31.xml"/><Relationship Id="rId116" Type="http://schemas.openxmlformats.org/officeDocument/2006/relationships/slide" Target="slides/slide80.xml"/><Relationship Id="rId137" Type="http://schemas.openxmlformats.org/officeDocument/2006/relationships/slide" Target="slides/slide101.xml"/><Relationship Id="rId158" Type="http://schemas.openxmlformats.org/officeDocument/2006/relationships/slide" Target="slides/slide12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62" Type="http://schemas.openxmlformats.org/officeDocument/2006/relationships/slide" Target="slides/slide26.xml"/><Relationship Id="rId83" Type="http://schemas.openxmlformats.org/officeDocument/2006/relationships/slide" Target="slides/slide47.xml"/><Relationship Id="rId88" Type="http://schemas.openxmlformats.org/officeDocument/2006/relationships/slide" Target="slides/slide52.xml"/><Relationship Id="rId111" Type="http://schemas.openxmlformats.org/officeDocument/2006/relationships/slide" Target="slides/slide75.xml"/><Relationship Id="rId132" Type="http://schemas.openxmlformats.org/officeDocument/2006/relationships/slide" Target="slides/slide96.xml"/><Relationship Id="rId153" Type="http://schemas.openxmlformats.org/officeDocument/2006/relationships/slide" Target="slides/slide117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21.xml"/><Relationship Id="rId106" Type="http://schemas.openxmlformats.org/officeDocument/2006/relationships/slide" Target="slides/slide70.xml"/><Relationship Id="rId127" Type="http://schemas.openxmlformats.org/officeDocument/2006/relationships/slide" Target="slides/slide9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6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94" Type="http://schemas.openxmlformats.org/officeDocument/2006/relationships/slide" Target="slides/slide58.xml"/><Relationship Id="rId99" Type="http://schemas.openxmlformats.org/officeDocument/2006/relationships/slide" Target="slides/slide63.xml"/><Relationship Id="rId101" Type="http://schemas.openxmlformats.org/officeDocument/2006/relationships/slide" Target="slides/slide65.xml"/><Relationship Id="rId122" Type="http://schemas.openxmlformats.org/officeDocument/2006/relationships/slide" Target="slides/slide86.xml"/><Relationship Id="rId143" Type="http://schemas.openxmlformats.org/officeDocument/2006/relationships/slide" Target="slides/slide107.xml"/><Relationship Id="rId148" Type="http://schemas.openxmlformats.org/officeDocument/2006/relationships/slide" Target="slides/slide112.xml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1.xml"/><Relationship Id="rId68" Type="http://schemas.openxmlformats.org/officeDocument/2006/relationships/slide" Target="slides/slide32.xml"/><Relationship Id="rId89" Type="http://schemas.openxmlformats.org/officeDocument/2006/relationships/slide" Target="slides/slide53.xml"/><Relationship Id="rId112" Type="http://schemas.openxmlformats.org/officeDocument/2006/relationships/slide" Target="slides/slide76.xml"/><Relationship Id="rId133" Type="http://schemas.openxmlformats.org/officeDocument/2006/relationships/slide" Target="slides/slide97.xml"/><Relationship Id="rId154" Type="http://schemas.openxmlformats.org/officeDocument/2006/relationships/slide" Target="slides/slide118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.xml"/><Relationship Id="rId58" Type="http://schemas.openxmlformats.org/officeDocument/2006/relationships/slide" Target="slides/slide22.xml"/><Relationship Id="rId79" Type="http://schemas.openxmlformats.org/officeDocument/2006/relationships/slide" Target="slides/slide43.xml"/><Relationship Id="rId102" Type="http://schemas.openxmlformats.org/officeDocument/2006/relationships/slide" Target="slides/slide66.xml"/><Relationship Id="rId123" Type="http://schemas.openxmlformats.org/officeDocument/2006/relationships/slide" Target="slides/slide87.xml"/><Relationship Id="rId144" Type="http://schemas.openxmlformats.org/officeDocument/2006/relationships/slide" Target="slides/slide108.xml"/><Relationship Id="rId90" Type="http://schemas.openxmlformats.org/officeDocument/2006/relationships/slide" Target="slides/slide54.xml"/><Relationship Id="rId165" Type="http://schemas.openxmlformats.org/officeDocument/2006/relationships/theme" Target="theme/theme1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2.xml"/><Relationship Id="rId69" Type="http://schemas.openxmlformats.org/officeDocument/2006/relationships/slide" Target="slides/slide33.xml"/><Relationship Id="rId113" Type="http://schemas.openxmlformats.org/officeDocument/2006/relationships/slide" Target="slides/slide77.xml"/><Relationship Id="rId134" Type="http://schemas.openxmlformats.org/officeDocument/2006/relationships/slide" Target="slides/slide98.xml"/><Relationship Id="rId80" Type="http://schemas.openxmlformats.org/officeDocument/2006/relationships/slide" Target="slides/slide44.xml"/><Relationship Id="rId155" Type="http://schemas.openxmlformats.org/officeDocument/2006/relationships/slide" Target="slides/slide1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1" sz="12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1" sz="12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1" sz="12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1" sz="12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defRPr>
            </a:lvl1pPr>
          </a:lstStyle>
          <a:p>
            <a:pPr>
              <a:defRPr/>
            </a:pPr>
            <a:fld id="{BD934942-7942-9140-8763-7A91B1D7D7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5973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9DB600D-B132-FB4F-B70D-9F38A6234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02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MS PMincho" pitchFamily="18" charset="-128"/>
        <a:cs typeface="MS PMincho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MS PMincho" pitchFamily="18" charset="-128"/>
        <a:cs typeface="MS PMincho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MS PMincho" pitchFamily="18" charset="-128"/>
        <a:cs typeface="MS PMincho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MS PMincho" pitchFamily="18" charset="-128"/>
        <a:cs typeface="MS PMincho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MS PMincho" pitchFamily="18" charset="-128"/>
        <a:cs typeface="MS PMincho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55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What issue confounds you right now?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FF00E0-797B-214A-86F3-293E1474D880}" type="slidenum">
              <a:rPr lang="zh-CN" altLang="en-US" sz="1200">
                <a:solidFill>
                  <a:prstClr val="black"/>
                </a:solidFill>
              </a:rPr>
              <a:pPr/>
              <a:t>13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FF00E0-797B-214A-86F3-293E1474D880}" type="slidenum">
              <a:rPr lang="zh-CN" altLang="en-US" sz="1200">
                <a:solidFill>
                  <a:prstClr val="black"/>
                </a:solidFill>
              </a:rPr>
              <a:pPr/>
              <a:t>14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SG" dirty="0">
              <a:latin typeface="Arial"/>
              <a:cs typeface="Arial"/>
            </a:endParaRP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G" dirty="0">
                <a:latin typeface="Arial"/>
                <a:cs typeface="Arial"/>
              </a:rPr>
              <a:t>Others might wonder why they can’t find a job—or why their nice boss was replaced with a mean boss. </a:t>
            </a: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其他人可能会疑惑，为什么他们找不到工作，或者为什么他们和善的老板被一个刻薄的老板取代了。</a:t>
            </a: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  <a:cs typeface="Arial"/>
              </a:rPr>
              <a:t>On a more global scale, why doesn’t God punish people who blaspheme his name—or kill or rape or cheat others?</a:t>
            </a: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  <a:cs typeface="Arial"/>
              </a:rPr>
              <a:t>How can we handle these injustices without turning into cynics? Basically… 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在更广泛的层面上，为什么上帝不惩罚那些亵渎祂名的人，或那些杀人、强奸、欺骗他人的人？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我们如何在面对这些不公义时不变得愤世嫉俗？基本上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……</a:t>
            </a: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985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What should we do when we ask God but our</a:t>
            </a:r>
            <a:r>
              <a:rPr lang="en-US" baseline="0" dirty="0">
                <a:latin typeface="Arial"/>
                <a:cs typeface="Arial"/>
              </a:rPr>
              <a:t> question is met with silence?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当我们向上帝提问却得不到回应时，我们该怎么办？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096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770D632F-E51E-3A4C-8BFE-D5AC05929BC2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53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EEB435BE-42AA-2748-A523-D1A6FDADE49B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53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27C31CF-0F7C-224E-8E44-A35FA0238FB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zh-CN" altLang="en-US">
                <a:ea typeface="MS Mincho" charset="0"/>
                <a:cs typeface="MS Mincho" charset="0"/>
              </a:rPr>
              <a:t>若哈巴谷的预言是在公元</a:t>
            </a:r>
            <a:r>
              <a:rPr lang="en-US" altLang="ja-JP">
                <a:ea typeface="MS Mincho" charset="0"/>
                <a:cs typeface="MS Mincho" charset="0"/>
              </a:rPr>
              <a:t>600</a:t>
            </a:r>
            <a:r>
              <a:rPr lang="zh-CN" altLang="en-US">
                <a:ea typeface="MS Mincho" charset="0"/>
                <a:cs typeface="MS Mincho" charset="0"/>
              </a:rPr>
              <a:t> ，他应该是活在约雅敬王统治的时期</a:t>
            </a:r>
            <a:r>
              <a:rPr lang="en-US" altLang="ja-JP">
                <a:ea typeface="MS Mincho" charset="0"/>
                <a:cs typeface="MS Mincho" charset="0"/>
              </a:rPr>
              <a:t>. </a:t>
            </a:r>
            <a:r>
              <a:rPr lang="zh-CN" altLang="en-US">
                <a:ea typeface="MS Mincho" charset="0"/>
                <a:cs typeface="MS Mincho" charset="0"/>
              </a:rPr>
              <a:t>短暂的重建也随着虔</a:t>
            </a:r>
            <a:r>
              <a:rPr lang="zh-CN" altLang="en-US">
                <a:ea typeface="MS PMincho" charset="0"/>
              </a:rPr>
              <a:t>诚</a:t>
            </a:r>
            <a:r>
              <a:rPr lang="zh-CN" altLang="en-US">
                <a:ea typeface="MS Mincho" charset="0"/>
                <a:cs typeface="MS Mincho" charset="0"/>
              </a:rPr>
              <a:t>的约西雅被杀后而终结。约雅斯只登位三个月便被法老尼哥</a:t>
            </a:r>
            <a:r>
              <a:rPr lang="zh-CN" altLang="en-US">
                <a:ea typeface="MS PMincho" charset="0"/>
              </a:rPr>
              <a:t>废</a:t>
            </a:r>
            <a:r>
              <a:rPr lang="zh-CN" altLang="en-US">
                <a:ea typeface="MS Mincho" charset="0"/>
                <a:cs typeface="MS Mincho" charset="0"/>
              </a:rPr>
              <a:t>黜</a:t>
            </a:r>
            <a:r>
              <a:rPr lang="en-US" altLang="ja-JP">
                <a:ea typeface="MS Mincho" charset="0"/>
                <a:cs typeface="MS Mincho" charset="0"/>
              </a:rPr>
              <a:t>, </a:t>
            </a:r>
            <a:r>
              <a:rPr lang="zh-CN" altLang="en-US">
                <a:ea typeface="MS Mincho" charset="0"/>
                <a:cs typeface="MS Mincho" charset="0"/>
              </a:rPr>
              <a:t>而把约雅敬封王</a:t>
            </a:r>
            <a:r>
              <a:rPr lang="en-US" altLang="ja-JP">
                <a:ea typeface="MS Mincho" charset="0"/>
                <a:cs typeface="MS Mincho" charset="0"/>
              </a:rPr>
              <a:t>.</a:t>
            </a:r>
            <a:r>
              <a:rPr lang="zh-CN" altLang="en-US">
                <a:ea typeface="MS Mincho" charset="0"/>
                <a:cs typeface="MS Mincho" charset="0"/>
              </a:rPr>
              <a:t>约雅敬是个自私，蛮</a:t>
            </a:r>
            <a:r>
              <a:rPr lang="zh-CN" altLang="en-US">
                <a:ea typeface="MS Mincho" charset="0"/>
                <a:cs typeface="Times New Roman" charset="0"/>
              </a:rPr>
              <a:t>狠</a:t>
            </a:r>
            <a:r>
              <a:rPr lang="zh-CN" altLang="en-US">
                <a:ea typeface="MS Mincho" charset="0"/>
                <a:cs typeface="MS Mincho" charset="0"/>
              </a:rPr>
              <a:t>的人</a:t>
            </a:r>
            <a:r>
              <a:rPr lang="en-US" altLang="ja-JP">
                <a:ea typeface="MS Mincho" charset="0"/>
                <a:cs typeface="MS Mincho" charset="0"/>
              </a:rPr>
              <a:t>. </a:t>
            </a:r>
            <a:r>
              <a:rPr lang="zh-CN" altLang="en-US">
                <a:ea typeface="MS Mincho" charset="0"/>
                <a:cs typeface="MS Mincho" charset="0"/>
              </a:rPr>
              <a:t>不多久可耻的玛拿西统治时的情况又重演</a:t>
            </a:r>
            <a:r>
              <a:rPr lang="en-US" altLang="ja-JP">
                <a:ea typeface="MS Mincho" charset="0"/>
                <a:cs typeface="MS Mincho" charset="0"/>
              </a:rPr>
              <a:t>. </a:t>
            </a:r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80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Speakers often tell audiences what they know. </a:t>
            </a:r>
          </a:p>
          <a:p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• However, today I will tell you what I do </a:t>
            </a:r>
            <a:r>
              <a:rPr kumimoji="1" lang="en-US" sz="1200" b="1" i="1" kern="120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not</a:t>
            </a:r>
            <a:r>
              <a:rPr kumimoji="1" lang="en-US" sz="1200" kern="120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 know</a:t>
            </a:r>
            <a:r>
              <a:rPr kumimoji="1" lang="en-SG" sz="1200" kern="120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.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198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21AA1F7B-5D65-CD4C-8AF9-695C3586B4E4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5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B8D19-5FE2-8156-B699-36AB07066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D8405827-C2A4-ACEB-7CD4-4F9930E80D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>
            <a:extLst>
              <a:ext uri="{FF2B5EF4-FFF2-40B4-BE49-F238E27FC236}">
                <a16:creationId xmlns:a16="http://schemas.microsoft.com/office/drawing/2014/main" id="{39D2D272-EBA2-73B8-3691-7E5DC23974F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>
            <a:extLst>
              <a:ext uri="{FF2B5EF4-FFF2-40B4-BE49-F238E27FC236}">
                <a16:creationId xmlns:a16="http://schemas.microsoft.com/office/drawing/2014/main" id="{8DBCF795-AFB1-354A-0A45-F0513692F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26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27C31CF-0F7C-224E-8E44-A35FA0238FB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zh-CN" altLang="en-US">
                <a:ea typeface="MS Mincho" charset="0"/>
                <a:cs typeface="MS Mincho" charset="0"/>
              </a:rPr>
              <a:t>若哈巴谷的预言是在公元</a:t>
            </a:r>
            <a:r>
              <a:rPr lang="en-US" altLang="ja-JP">
                <a:ea typeface="MS Mincho" charset="0"/>
                <a:cs typeface="MS Mincho" charset="0"/>
              </a:rPr>
              <a:t>600</a:t>
            </a:r>
            <a:r>
              <a:rPr lang="zh-CN" altLang="en-US">
                <a:ea typeface="MS Mincho" charset="0"/>
                <a:cs typeface="MS Mincho" charset="0"/>
              </a:rPr>
              <a:t> ，他应该是活在约雅敬王统治的时期</a:t>
            </a:r>
            <a:r>
              <a:rPr lang="en-US" altLang="ja-JP">
                <a:ea typeface="MS Mincho" charset="0"/>
                <a:cs typeface="MS Mincho" charset="0"/>
              </a:rPr>
              <a:t>. </a:t>
            </a:r>
            <a:r>
              <a:rPr lang="zh-CN" altLang="en-US">
                <a:ea typeface="MS Mincho" charset="0"/>
                <a:cs typeface="MS Mincho" charset="0"/>
              </a:rPr>
              <a:t>短暂的重建也随着虔</a:t>
            </a:r>
            <a:r>
              <a:rPr lang="zh-CN" altLang="en-US">
                <a:ea typeface="MS PMincho" charset="0"/>
              </a:rPr>
              <a:t>诚</a:t>
            </a:r>
            <a:r>
              <a:rPr lang="zh-CN" altLang="en-US">
                <a:ea typeface="MS Mincho" charset="0"/>
                <a:cs typeface="MS Mincho" charset="0"/>
              </a:rPr>
              <a:t>的约西雅被杀后而终结。约雅斯只登位三个月便被法老尼哥</a:t>
            </a:r>
            <a:r>
              <a:rPr lang="zh-CN" altLang="en-US">
                <a:ea typeface="MS PMincho" charset="0"/>
              </a:rPr>
              <a:t>废</a:t>
            </a:r>
            <a:r>
              <a:rPr lang="zh-CN" altLang="en-US">
                <a:ea typeface="MS Mincho" charset="0"/>
                <a:cs typeface="MS Mincho" charset="0"/>
              </a:rPr>
              <a:t>黜</a:t>
            </a:r>
            <a:r>
              <a:rPr lang="en-US" altLang="ja-JP">
                <a:ea typeface="MS Mincho" charset="0"/>
                <a:cs typeface="MS Mincho" charset="0"/>
              </a:rPr>
              <a:t>, </a:t>
            </a:r>
            <a:r>
              <a:rPr lang="zh-CN" altLang="en-US">
                <a:ea typeface="MS Mincho" charset="0"/>
                <a:cs typeface="MS Mincho" charset="0"/>
              </a:rPr>
              <a:t>而把约雅敬封王</a:t>
            </a:r>
            <a:r>
              <a:rPr lang="en-US" altLang="ja-JP">
                <a:ea typeface="MS Mincho" charset="0"/>
                <a:cs typeface="MS Mincho" charset="0"/>
              </a:rPr>
              <a:t>.</a:t>
            </a:r>
            <a:r>
              <a:rPr lang="zh-CN" altLang="en-US">
                <a:ea typeface="MS Mincho" charset="0"/>
                <a:cs typeface="MS Mincho" charset="0"/>
              </a:rPr>
              <a:t>约雅敬是个自私，蛮</a:t>
            </a:r>
            <a:r>
              <a:rPr lang="zh-CN" altLang="en-US">
                <a:ea typeface="MS Mincho" charset="0"/>
                <a:cs typeface="Times New Roman" charset="0"/>
              </a:rPr>
              <a:t>狠</a:t>
            </a:r>
            <a:r>
              <a:rPr lang="zh-CN" altLang="en-US">
                <a:ea typeface="MS Mincho" charset="0"/>
                <a:cs typeface="MS Mincho" charset="0"/>
              </a:rPr>
              <a:t>的人</a:t>
            </a:r>
            <a:r>
              <a:rPr lang="en-US" altLang="ja-JP">
                <a:ea typeface="MS Mincho" charset="0"/>
                <a:cs typeface="MS Mincho" charset="0"/>
              </a:rPr>
              <a:t>. </a:t>
            </a:r>
            <a:r>
              <a:rPr lang="zh-CN" altLang="en-US">
                <a:ea typeface="MS Mincho" charset="0"/>
                <a:cs typeface="MS Mincho" charset="0"/>
              </a:rPr>
              <a:t>不多久可耻的玛拿西统治时的情况又重演</a:t>
            </a:r>
            <a:r>
              <a:rPr lang="en-US" altLang="ja-JP">
                <a:ea typeface="MS Mincho" charset="0"/>
                <a:cs typeface="MS Mincho" charset="0"/>
              </a:rPr>
              <a:t>. </a:t>
            </a:r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80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AA628BD0-12CD-F04F-824C-335777F62BBA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2788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6BAFC5F7-1991-1248-9881-EEDFAD419C01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20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21AA1F7B-5D65-CD4C-8AF9-695C3586B4E4}" type="slidenum">
              <a:rPr lang="en-US" sz="1200">
                <a:solidFill>
                  <a:srgbClr val="000000"/>
                </a:solidFill>
              </a:rPr>
              <a:pPr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5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Why is the word “abbreviate” so long? I don’t know!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</a:p>
          <a:p>
            <a:r>
              <a:rPr lang="en-US" dirty="0">
                <a:latin typeface="Arial"/>
                <a:cs typeface="Arial"/>
              </a:rPr>
              <a:t>“abbreviate”</a:t>
            </a:r>
            <a:r>
              <a:rPr lang="zh-CN" altLang="en-US" dirty="0">
                <a:latin typeface="Arial"/>
                <a:cs typeface="Arial"/>
              </a:rPr>
              <a:t>“缩写”这个词为什么这么长？我不知道！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4CCBD86C-3D8C-8547-B732-CFA43D31E0DD}" type="slidenum">
              <a:rPr lang="en-US" sz="1200">
                <a:solidFill>
                  <a:srgbClr val="000000"/>
                </a:solidFill>
              </a:rPr>
              <a:pPr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222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Why is the word “pronunciation” so difficult to say? I don’t know! </a:t>
            </a:r>
          </a:p>
          <a:p>
            <a:r>
              <a:rPr lang="en-US" altLang="zh-CN" sz="1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pronunciation.</a:t>
            </a:r>
            <a:r>
              <a:rPr lang="zh-CN" altLang="en-US" dirty="0">
                <a:latin typeface="Arial"/>
                <a:cs typeface="Arial"/>
              </a:rPr>
              <a:t>“发音”这个词怎么这么难说呢？我不知道！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F8079FCD-3DAB-A44E-AFAB-5713992AA58A}" type="slidenum">
              <a:rPr lang="en-US" sz="1200">
                <a:solidFill>
                  <a:srgbClr val="000000"/>
                </a:solidFill>
              </a:rPr>
              <a:pPr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759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F8079FCD-3DAB-A44E-AFAB-5713992AA58A}" type="slidenum">
              <a:rPr lang="en-US" sz="1200">
                <a:solidFill>
                  <a:srgbClr val="000000"/>
                </a:solidFill>
              </a:rPr>
              <a:pPr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759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8D3BA8BC-A5F3-DF4D-9FEB-12A69333792D}" type="slidenum">
              <a:rPr lang="en-US" sz="1200">
                <a:solidFill>
                  <a:srgbClr val="000000"/>
                </a:solidFill>
              </a:rPr>
              <a:pPr/>
              <a:t>62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306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276999"/>
          </a:xfrm>
        </p:spPr>
        <p:txBody>
          <a:bodyPr/>
          <a:lstStyle/>
          <a:p>
            <a:r>
              <a:rPr lang="en-US" dirty="0">
                <a:effectLst/>
              </a:rPr>
              <a:t>Singapore is home to two of the world</a:t>
            </a:r>
            <a:r>
              <a:rPr lang="uk-UA" dirty="0">
                <a:effectLst/>
              </a:rPr>
              <a:t>'</a:t>
            </a:r>
            <a:r>
              <a:rPr lang="en-US" dirty="0">
                <a:effectLst/>
              </a:rPr>
              <a:t>s three most expensive buildings</a:t>
            </a:r>
          </a:p>
          <a:p>
            <a:r>
              <a:rPr lang="zh-CN" altLang="en-US" dirty="0"/>
              <a:t>新加坡拥有世界三座最昂贵建筑中的两座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E6496C-3AB7-0944-B4AE-EAE7D0555BEB}" type="slidenum">
              <a:rPr lang="en-US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936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4EFC1330-16A0-B345-AF82-9B205F7280EB}" type="slidenum">
              <a:rPr lang="en-US" sz="1200">
                <a:solidFill>
                  <a:srgbClr val="000000"/>
                </a:solidFill>
              </a:rPr>
              <a:pPr/>
              <a:t>66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388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E7C49AA7-AEF0-2D49-B3FE-7C91574D08F4}" type="slidenum">
              <a:rPr lang="en-US" sz="1200">
                <a:solidFill>
                  <a:srgbClr val="000000"/>
                </a:solidFill>
              </a:rPr>
              <a:pPr/>
              <a:t>70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953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I often hear people say “pro-noun-ci-a-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tion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,” but I’m not sure why either way is so tough to say.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</a:p>
          <a:p>
            <a:r>
              <a:rPr lang="zh-CN" altLang="en-US" dirty="0">
                <a:latin typeface="Arial"/>
                <a:cs typeface="Arial"/>
              </a:rPr>
              <a:t>我经常听到人们说“</a:t>
            </a:r>
            <a:r>
              <a:rPr lang="en-US" dirty="0">
                <a:latin typeface="Arial"/>
                <a:cs typeface="Arial"/>
              </a:rPr>
              <a:t>pro-noun-ci-a-</a:t>
            </a:r>
            <a:r>
              <a:rPr lang="en-US" dirty="0" err="1">
                <a:latin typeface="Arial"/>
                <a:cs typeface="Arial"/>
              </a:rPr>
              <a:t>tion</a:t>
            </a:r>
            <a:r>
              <a:rPr lang="en-US" dirty="0">
                <a:latin typeface="Arial"/>
                <a:cs typeface="Arial"/>
              </a:rPr>
              <a:t>”，</a:t>
            </a:r>
            <a:r>
              <a:rPr lang="zh-CN" altLang="en-US" dirty="0">
                <a:latin typeface="Arial"/>
                <a:cs typeface="Arial"/>
              </a:rPr>
              <a:t>但我不明白为什么这两种说法都这么难说。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What should we do when we ask God but our</a:t>
            </a:r>
            <a:r>
              <a:rPr lang="en-US" baseline="0" dirty="0">
                <a:latin typeface="Arial"/>
                <a:cs typeface="Arial"/>
              </a:rPr>
              <a:t> question is met with silence?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当我们向上帝祈求却得不到回应时，我们应该怎么做？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4163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B5050-D44F-F15C-82B6-85725BC02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0E9E4FE5-6CBD-B1B6-63ED-86CB49E47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>
            <a:extLst>
              <a:ext uri="{FF2B5EF4-FFF2-40B4-BE49-F238E27FC236}">
                <a16:creationId xmlns:a16="http://schemas.microsoft.com/office/drawing/2014/main" id="{D1A274CC-DC4B-A8B9-2735-771C788280F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>
            <a:extLst>
              <a:ext uri="{FF2B5EF4-FFF2-40B4-BE49-F238E27FC236}">
                <a16:creationId xmlns:a16="http://schemas.microsoft.com/office/drawing/2014/main" id="{E261EBD4-3310-9F07-F5FD-4DECB9B79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180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At the time you are mystified by how the LORD works, also be astonished</a:t>
            </a:r>
            <a:r>
              <a:rPr kumimoji="1" lang="en-SG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当你对耶和华的作为感到困惑时，也要感到惊叹。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7067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0C11BBBF-610E-5543-AFD3-D6FBE5EB872F}" type="slidenum">
              <a:rPr lang="en-US" sz="1200">
                <a:solidFill>
                  <a:srgbClr val="000000"/>
                </a:solidFill>
              </a:rPr>
              <a:pPr/>
              <a:t>81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245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On a more serious note, while many here in Singapore see their entire family trust Christ, I don’t know why my parents haven’t learned to genuinely love Jesus even though I have prayed for them for 45 years. </a:t>
            </a:r>
          </a:p>
          <a:p>
            <a:r>
              <a:rPr lang="zh-CN" altLang="en-US" dirty="0">
                <a:latin typeface="Arial"/>
                <a:cs typeface="Arial"/>
              </a:rPr>
              <a:t>更严肃地说，虽然新加坡的许多人看到他们的整个家庭都信仰基督，但我不知道为什么我的父母没有学会真心地爱耶稣，尽管我已经为他们祈祷了 </a:t>
            </a:r>
            <a:r>
              <a:rPr lang="en-US" altLang="zh-CN" dirty="0">
                <a:latin typeface="Arial"/>
                <a:cs typeface="Arial"/>
              </a:rPr>
              <a:t>45 </a:t>
            </a:r>
            <a:r>
              <a:rPr lang="zh-CN" altLang="en-US" dirty="0">
                <a:latin typeface="Arial"/>
                <a:cs typeface="Arial"/>
              </a:rPr>
              <a:t>年。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3EDB5B-6835-9B40-B530-D4ABD7914D6E}" type="slidenum">
              <a:rPr lang="en-US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4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6B7BA3-5086-7D42-9F07-D5C834B683F2}" type="slidenum">
              <a:rPr lang="en-US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A3FBF7B-F2C1-C44B-8232-747C0ED3C23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kumimoji="1" lang="en-US" sz="1200" kern="1200" dirty="0">
              <a:solidFill>
                <a:schemeClr val="tx1"/>
              </a:solidFill>
              <a:effectLst/>
              <a:latin typeface="Arial"/>
              <a:ea typeface="ＭＳ Ｐ明朝" pitchFamily="24" charset="-128"/>
              <a:cs typeface="Arial"/>
            </a:endParaRPr>
          </a:p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Also, why don’t our families passionately love Jesus?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</a:p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r>
              <a:rPr lang="zh-CN" altLang="en-US" dirty="0">
                <a:latin typeface="Arial"/>
                <a:ea typeface="ＭＳ Ｐゴシック" charset="0"/>
                <a:cs typeface="Arial"/>
              </a:rPr>
              <a:t>而且，为什么我们的家人不热爱耶稣呢？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666BAC8A-0AB6-491B-8639-829903B88660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105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Why do ungodly people always seem to have more money than the godly? I also can’t tell you the answer.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为什么不敬虔、不相信上帝的人 似乎总是比敬虔的人拥有更多的钱？我也无法告诉你答案。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What should we do when we ask God but our</a:t>
            </a:r>
            <a:r>
              <a:rPr lang="en-US" baseline="0" dirty="0">
                <a:latin typeface="Arial"/>
                <a:cs typeface="Arial"/>
              </a:rPr>
              <a:t> question is met with silence?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当我们向上帝祈求却遇到沉默时，我们应该怎么做？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148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6824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260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At the time you are mystified by how the LORD works, also be astonished</a:t>
            </a:r>
            <a:r>
              <a:rPr kumimoji="1" lang="en-SG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当你对耶和华的作为感到困惑时，也要感到惊叹。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01594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0552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0485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FD3BA-F0B8-DA4C-B590-69A23FF291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MS PGothic" charset="0"/>
              <a:sym typeface="Arial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BE Bible Exposition—Chinese</a:t>
            </a:r>
          </a:p>
        </p:txBody>
      </p:sp>
    </p:spTree>
    <p:extLst>
      <p:ext uri="{BB962C8B-B14F-4D97-AF65-F5344CB8AC3E}">
        <p14:creationId xmlns:p14="http://schemas.microsoft.com/office/powerpoint/2010/main" val="2527216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明朝" pitchFamily="24" charset="-128"/>
                <a:cs typeface="Arial"/>
              </a:rPr>
              <a:t>I also can’t tell you the reason for a lot of other things. Honestly, it seems like in some ways, I have more questions than answers!</a:t>
            </a:r>
            <a:r>
              <a:rPr lang="en-SG" dirty="0">
                <a:effectLst/>
                <a:latin typeface="Arial"/>
                <a:cs typeface="Arial"/>
              </a:rPr>
              <a:t> </a:t>
            </a:r>
          </a:p>
          <a:p>
            <a:r>
              <a:rPr lang="zh-CN" altLang="en-US" dirty="0">
                <a:latin typeface="Arial"/>
                <a:cs typeface="Arial"/>
              </a:rPr>
              <a:t>我也无法告诉你很多其他事情的原因。老实说，在某些方面，我的问题似乎比答案还多！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34D925-FD6E-6140-B79F-853140335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3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D41E4-25C1-0543-890C-F8F3AF861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487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602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90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948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514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261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58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799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469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774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2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C2577-0370-5740-A9D7-2FC390C73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524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948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28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195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124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053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103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560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8120-51E2-F849-8BEA-801D283DC4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275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C36A-C187-174A-93CB-944F4F2543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089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56731-F3A5-B949-AF6C-27DC42C517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02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FA768-C181-534C-BB1F-BCDA47173E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79891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2C31-D593-2445-B41B-691AEA8BE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6710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CB005-BC49-3F4B-B438-9B1D711080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668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E2AA5-049E-FA4B-B315-CE207F3C79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411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B7C2-C7B5-1C43-88D4-3141ACEFD0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73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4181-C7EF-1A4C-B14D-FFC3EB6932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785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D01C-F0DC-F749-82D7-1E91FF1396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665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FEFDC-005B-724B-A86D-6799779CF7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990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3F0B-1D77-F341-B3AA-216CE6F523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863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E2676-4587-7048-8416-A104337E0C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8669"/>
      </p:ext>
    </p:extLst>
  </p:cSld>
  <p:clrMapOvr>
    <a:masterClrMapping/>
  </p:clrMapOvr>
  <p:transition spd="med">
    <p:randomBa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EA4C9-6685-2240-9FC5-EC2AA1BDA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73194"/>
      </p:ext>
    </p:extLst>
  </p:cSld>
  <p:clrMapOvr>
    <a:masterClrMapping/>
  </p:clrMapOvr>
  <p:transition spd="med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2583-8908-414F-A5B5-915768F784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09576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C6019-EFA2-C14F-B72A-F0CFE81F03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29540"/>
      </p:ext>
    </p:extLst>
  </p:cSld>
  <p:clrMapOvr>
    <a:masterClrMapping/>
  </p:clrMapOvr>
  <p:transition spd="med">
    <p:randomBar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57CF6-98F9-2440-A5F2-07B3EEE900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49520"/>
      </p:ext>
    </p:extLst>
  </p:cSld>
  <p:clrMapOvr>
    <a:masterClrMapping/>
  </p:clrMapOvr>
  <p:transition spd="med">
    <p:randomBar dir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8A060-9B26-4F4D-AB5C-DA9A1B00E0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62638"/>
      </p:ext>
    </p:extLst>
  </p:cSld>
  <p:clrMapOvr>
    <a:masterClrMapping/>
  </p:clrMapOvr>
  <p:transition spd="med">
    <p:randomBar dir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68B30-6286-394C-BA4A-BC7D94620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07743"/>
      </p:ext>
    </p:extLst>
  </p:cSld>
  <p:clrMapOvr>
    <a:masterClrMapping/>
  </p:clrMapOvr>
  <p:transition spd="med">
    <p:randomBar dir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9AE80-C79E-B048-B099-E0923068F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91179"/>
      </p:ext>
    </p:extLst>
  </p:cSld>
  <p:clrMapOvr>
    <a:masterClrMapping/>
  </p:clrMapOvr>
  <p:transition spd="med">
    <p:randomBa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7118B-D190-0440-B91A-B22567A6D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06864"/>
      </p:ext>
    </p:extLst>
  </p:cSld>
  <p:clrMapOvr>
    <a:masterClrMapping/>
  </p:clrMapOvr>
  <p:transition spd="med"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70F3C-F9BB-A745-A211-9A7668AD49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06336"/>
      </p:ext>
    </p:extLst>
  </p:cSld>
  <p:clrMapOvr>
    <a:masterClrMapping/>
  </p:clrMapOvr>
  <p:transition spd="med"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3C7AF-552E-9A4F-BA83-7E1714CDBE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73033"/>
      </p:ext>
    </p:extLst>
  </p:cSld>
  <p:clrMapOvr>
    <a:masterClrMapping/>
  </p:clrMapOvr>
  <p:transition spd="med"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5D31D-947E-4943-A025-2D72C16B52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15110"/>
      </p:ext>
    </p:extLst>
  </p:cSld>
  <p:clrMapOvr>
    <a:masterClrMapping/>
  </p:clrMapOvr>
  <p:transition spd="med">
    <p:randomBa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187F-9E32-8749-8A05-9CE2274E42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12880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9C72D-C473-7F42-95C7-59367719DC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952519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970129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745313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788192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33759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76438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7907116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86494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597624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>
              <a:sym typeface="Gill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568824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27788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25653-CEF9-0C44-8A65-4422679FDB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414519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05656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7C5A2-E225-7B4C-87DB-44EC199A49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25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08D98-1D3C-4C44-9ED6-BE476E2A90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369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12606-F70A-5A4D-8453-B0AEEADDF6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9766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C75B1-5AA9-0545-A026-6CFB25D88C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816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7CBF3-8544-BB4D-B934-D5CE4044C3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783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B5AF5-E384-544D-A802-179B46705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396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E101D-C9C2-204C-A67B-ADF7CC6FC2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56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77487-3558-AC44-9CD3-3D00C65194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530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230AA-269E-B04C-9F78-8ECAA7F00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8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ADEA3-D6D7-E049-8A03-DC8BDAC501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02314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B3617-A545-224A-8B04-8A5F8EF09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183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5496-F0F4-8E4F-8345-7DF73D8BEA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863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C4EAA-E6D3-584B-894E-900CBE881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906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8120-51E2-F849-8BEA-801D283DC4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108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C36A-C187-174A-93CB-944F4F2543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804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56731-F3A5-B949-AF6C-27DC42C517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965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2C31-D593-2445-B41B-691AEA8BE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255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CB005-BC49-3F4B-B438-9B1D711080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12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E2AA5-049E-FA4B-B315-CE207F3C79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504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B7C2-C7B5-1C43-88D4-3141ACEFD0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94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9B6E-B7A6-FE4E-950E-5573B6CC55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04853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4181-C7EF-1A4C-B14D-FFC3EB6932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700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D01C-F0DC-F749-82D7-1E91FF1396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265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FEFDC-005B-724B-A86D-6799779CF7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940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3F0B-1D77-F341-B3AA-216CE6F523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713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C685F10-B127-8246-89A9-42180CBA2F4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2533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824A235-F150-4142-AA68-9626EC277EF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83906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D48C9A5-0014-684F-BC87-13FA48DE03B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563492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056200C-BEF3-C846-87CD-66208060DAB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168688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AFBB0EA-A5CF-6B4D-87BF-48D1264C842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929662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D64AB59-D561-3244-9E60-63C3E3A1189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33321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E6EAA-AF00-CA4E-9BEE-E6577B86C6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117247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DF1CC55-7EFC-504E-8C71-5BF1EB63033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784135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CD324B5-9828-C24C-A3A1-D9E4CF77C1B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41911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203B4EC-143D-4240-9BDC-A89B84ACA16A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195086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F7DD307-22F6-0D44-AC88-03EF896B16C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828946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6BB419-B04D-9F42-902C-2071F5D6B74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62752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349FB02-DAEF-8D4D-8E53-C56D79867F2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5983766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279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619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318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4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31416-720A-6B42-8E3E-7538AF707D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61004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946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026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161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291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252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6438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764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8120-51E2-F849-8BEA-801D283DC4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34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C36A-C187-174A-93CB-944F4F2543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806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56731-F3A5-B949-AF6C-27DC42C517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0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F6728-CBC8-5149-BA56-7DD91C78C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27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85D6-03C8-0943-9149-CCDE40FA93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27242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2C31-D593-2445-B41B-691AEA8BE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594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CB005-BC49-3F4B-B438-9B1D711080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181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E2AA5-049E-FA4B-B315-CE207F3C79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65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B7C2-C7B5-1C43-88D4-3141ACEFD0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2373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4181-C7EF-1A4C-B14D-FFC3EB6932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0716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D01C-F0DC-F749-82D7-1E91FF1396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186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FEFDC-005B-724B-A86D-6799779CF7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923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3F0B-1D77-F341-B3AA-216CE6F523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9135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07031039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511873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1396-B2B3-ED40-B4B2-F05C8A22BB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7343174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42135563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8348363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79064819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11495271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84137255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81155788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18640331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36887481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367E4-7E1D-FF4E-AF00-438FDA6547A0}" type="datetimeFigureOut">
              <a:rPr lang="en-US" smtClean="0">
                <a:latin typeface="Arial"/>
                <a:ea typeface="SimSun"/>
              </a:rPr>
              <a:pPr/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SimSu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E196-A115-2F47-A252-2B1A00B54207}" type="slidenum">
              <a:rPr lang="en-US" smtClean="0">
                <a:latin typeface="Arial"/>
                <a:ea typeface="SimSun"/>
              </a:rPr>
              <a:pPr/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9690580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8120-51E2-F849-8BEA-801D283DC4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62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13B20-056E-5940-B6F8-3405A4769B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108436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C36A-C187-174A-93CB-944F4F2543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7823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56731-F3A5-B949-AF6C-27DC42C517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5173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2C31-D593-2445-B41B-691AEA8BE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24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CB005-BC49-3F4B-B438-9B1D711080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7178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E2AA5-049E-FA4B-B315-CE207F3C79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0211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B7C2-C7B5-1C43-88D4-3141ACEFD0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8603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4181-C7EF-1A4C-B14D-FFC3EB6932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600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D01C-F0DC-F749-82D7-1E91FF1396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616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FEFDC-005B-724B-A86D-6799779CF7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2758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3F0B-1D77-F341-B3AA-216CE6F523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5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063530-A32D-ED4C-8CCD-B82086777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0017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8120-51E2-F849-8BEA-801D283DC4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827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C36A-C187-174A-93CB-944F4F2543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8132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56731-F3A5-B949-AF6C-27DC42C517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5711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2C31-D593-2445-B41B-691AEA8BE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6002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CB005-BC49-3F4B-B438-9B1D711080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6293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E2AA5-049E-FA4B-B315-CE207F3C79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0780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B7C2-C7B5-1C43-88D4-3141ACEFD0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6597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4181-C7EF-1A4C-B14D-FFC3EB6932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3411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D01C-F0DC-F749-82D7-1E91FF1396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4993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FEFDC-005B-724B-A86D-6799779CF7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02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3B15E-7967-614F-9B68-60A9D93F1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6556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3F0B-1D77-F341-B3AA-216CE6F523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5231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8120-51E2-F849-8BEA-801D283DC4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9285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C36A-C187-174A-93CB-944F4F2543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1345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56731-F3A5-B949-AF6C-27DC42C517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999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2C31-D593-2445-B41B-691AEA8BE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7803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CB005-BC49-3F4B-B438-9B1D711080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249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E2AA5-049E-FA4B-B315-CE207F3C79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8219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B7C2-C7B5-1C43-88D4-3141ACEFD0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1406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4181-C7EF-1A4C-B14D-FFC3EB6932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669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D01C-F0DC-F749-82D7-1E91FF1396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1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A7337-83BA-8E4E-AB3E-74352B1EE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8159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FEFDC-005B-724B-A86D-6799779CF7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9880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3F0B-1D77-F341-B3AA-216CE6F523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7224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35060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86830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0518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27673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41489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973494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5991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968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A3D9C-60BE-9F4F-B1F6-CA7C8CA8A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263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2314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06196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9742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961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6829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6200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3670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5215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9596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03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E4451-E21C-D042-BE6C-8DF2499E5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409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5258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922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8161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105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8120-51E2-F849-8BEA-801D283DC4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1550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C36A-C187-174A-93CB-944F4F2543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7360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56731-F3A5-B949-AF6C-27DC42C517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4027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2C31-D593-2445-B41B-691AEA8BE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5066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CB005-BC49-3F4B-B438-9B1D711080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3638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E2AA5-049E-FA4B-B315-CE207F3C79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42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177A4-E5D7-C44F-8530-94F125C7B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0913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B7C2-C7B5-1C43-88D4-3141ACEFD0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2856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4181-C7EF-1A4C-B14D-FFC3EB6932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2026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D01C-F0DC-F749-82D7-1E91FF1396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9154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FEFDC-005B-724B-A86D-6799779CF7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4448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3F0B-1D77-F341-B3AA-216CE6F523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7725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BAC72-79A8-8C42-812F-50A9BAD05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637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C15E9-C9E8-5E42-A5A5-D577AE772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2833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DC464-3654-7941-A9A4-407AA8285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6938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08413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52600"/>
            <a:ext cx="3810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361D1-A39F-E740-A617-DF7E42D80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3612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FB98D-5AEC-B640-93ED-72ADDA569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89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8A2DF-BD2B-3846-B3E9-ECE30284F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6747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A5961-F479-354B-959C-742D69E1C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4670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3345D-3ADB-2D45-A335-E772923EC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0204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61075-4A8D-1A49-BAC5-46F76FCC1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340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7BB0F-3522-A343-8C46-401109D84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9866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7253E-2D08-C24E-AB6C-5DF89B841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8449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0650"/>
            <a:ext cx="1941513" cy="6005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0650"/>
            <a:ext cx="5676900" cy="6005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F55DF-013E-4A4F-8262-D3F8862EF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8962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97042C-1B7A-504B-8072-92D2E2768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07910"/>
      </p:ext>
    </p:extLst>
  </p:cSld>
  <p:clrMapOvr>
    <a:masterClrMapping/>
  </p:clrMapOvr>
  <p:transition>
    <p:dissolv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410A484-C407-D143-92BA-86289D8DD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48635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7844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9BE1D65-E894-4A3F-AFF1-0C931AA14F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25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A9F4E-260A-524B-A2FD-9E1937A13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6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8BE-A354-D246-A205-35240DAD4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690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0A4BC511-21DB-4C0C-A0DE-6AA7F24D03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50903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1E7D050-EFF1-4CA7-B557-D56B06E5E8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37682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5DBC904-6609-437E-85E8-D84C12DEB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01077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2FF01B11-7C1C-4078-8899-A72B773411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38027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264C796F-1FAE-4820-9226-89B9C6BC9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6971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07C0D26-BCD0-43DD-B793-C7A57223B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91780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4D0178CB-A35E-4675-9962-99AEF9A06D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20523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A96A37E2-BF8D-4869-BD13-D909DD803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81026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AA84FABD-415E-4E67-BAE0-0EB244028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28506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A9B58F67-ADDB-46D8-A31E-8B29842F6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318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54F95-E03C-644B-8526-9B64F4497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599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1A6CB-2512-49F9-917B-2216934ED3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2559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427B2-1687-4581-87EC-99409B9028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0726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7C9CF-0E51-43C1-B1D7-619CF5EAEA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8757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5F8C7-77E0-4113-BA2C-8D94C6F11F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9858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72529-8ADD-42F2-BE52-C99314ECBD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651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4DB159-3D8B-4990-BE42-66E2A67E66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6170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1D95D-4BDD-4EC9-A5C8-1F5AC3DEBD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7261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7C2B6-2A5F-4A34-A323-71CD16FE2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2895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76E7C-040E-405A-990A-BCEAAA2B69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253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73F7E-5524-46BE-B434-616C12D6CE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43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179D-5383-3647-8FDB-321AD61EF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688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922B9-CE25-43D5-ABBA-0416FA4C84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4795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483ED-1AB0-4706-908B-5732C34EE2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7928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0016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689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7103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9948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2911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602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1070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12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5B0D-94FB-0B47-84BA-A7687E4C5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0832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7507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732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2004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5116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0394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C685F10-B127-8246-89A9-42180CBA2F4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257985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824A235-F150-4142-AA68-9626EC277EF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39293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D48C9A5-0014-684F-BC87-13FA48DE03B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977716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056200C-BEF3-C846-87CD-66208060DAB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5777013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AFBB0EA-A5CF-6B4D-87BF-48D1264C842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66503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05D6B5-8A8C-7745-987B-821B75E20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4764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D64AB59-D561-3244-9E60-63C3E3A1189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40438302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DF1CC55-7EFC-504E-8C71-5BF1EB63033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022612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CD324B5-9828-C24C-A3A1-D9E4CF77C1B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682966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203B4EC-143D-4240-9BDC-A89B84ACA16A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4553170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F7DD307-22F6-0D44-AC88-03EF896B16C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9252135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6BB419-B04D-9F42-902C-2071F5D6B74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415493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349FB02-DAEF-8D4D-8E53-C56D79867F2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643619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7122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1374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28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5844-EAC1-9B42-946F-A32A39D9C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8760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754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2112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886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9287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70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1374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1088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9942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7116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8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546EA-F2DA-D545-B113-9C2912888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1756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020AF-4868-8C4E-B80A-2A49BDCF71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62335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48B18-E124-6344-95E6-8A4DD84EC0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4031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853C3-722B-4E49-82CF-49A9D7D26E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1596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A3567-F825-FC4D-A72A-93406CC1CC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7905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8F11B-7605-784D-ACDF-74F9139603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2364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77D62-2543-024A-BDAC-733F3F4CBA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0136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E4030F-4731-8F4A-8CBA-8BE1779F62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2730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2D00F-FEE7-8149-BCD1-2FB81C5685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3857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A3D29-BCFA-B84C-A16C-D727DA32E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4162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E9233-8ACE-9C40-B8BC-BA9EAB95B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96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736E-030E-0541-B349-1C72B28A2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8543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21BBC-F9DF-4E46-9C1F-28A1061A2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4931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AAAD3-3A88-F341-BABA-D8D2E209C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8672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D9A24-0ED7-9144-85F8-D69403E103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44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EACD9-2704-A547-B781-77E927CD4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57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3FD26-A878-CE4D-AE6E-6948CBD4D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CE7A5-9BC9-8847-8F0B-46756DD51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57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7A863-F08F-8A4B-B117-E80C6055A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3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784FC-8C06-8D4F-A4DE-DE5108763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6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AEA04-8EF3-FD42-A221-F3AE849C0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32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7DF76-4196-654A-A25C-B7224156C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6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35466-D3C0-044C-8799-B08B3A3FE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11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6800" y="2995613"/>
            <a:ext cx="80772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995613"/>
            <a:ext cx="10668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1905000"/>
            <a:ext cx="6172200" cy="2438400"/>
            <a:chOff x="0" y="1200"/>
            <a:chExt cx="3888" cy="1536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747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2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74798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4D2420-38F9-8848-A546-2A9151218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84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5B296-D889-164B-81DB-C94EBEF68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7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08A0B-9FD6-8649-BD0F-FD420D360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84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61387-DE0F-F045-941C-CB5E5B4D7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89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77773-E726-D240-93E3-49BE5D433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4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83FE-A2FF-0647-B498-917566D95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585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0FA76-4E3E-EC45-A33D-72DDC40C3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89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3B1D6-D0A7-B447-A2B9-44CC8B461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3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6D878-8F85-4F4D-9D1A-DCF7382E7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98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B3218-684D-F04B-BF0B-3DDF452EE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7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08457-99B3-924A-8A6C-05F5189FB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83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F816A-FFB9-274E-AC41-C3A81E878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54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11F9AA-8DF8-1746-AE14-ED38F1303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9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C0581-4C2E-3C4D-B71C-E73E13AE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1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1BF88-1960-834D-BCD0-6DAFFA4A9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07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2B730-487D-5249-B789-8039A6D5A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6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8CC03-80E7-4347-BBB7-C45FFEBC8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3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379A2-FEA4-B94C-9977-B71CDF2DF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97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C92FD-AAF9-3741-A17A-DE7CE3020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12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AD813-5F21-F14C-AB7F-9EA1384F8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31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16D92-3B5D-B84A-95B3-847F9FB81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702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DB7F4-A868-9B4A-AA6E-53E7F70D7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50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FBA44-7FDD-754B-9860-0E8284F13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478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7B00F-9FC4-0F4D-B5B8-93B4B45C7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53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522A3B6-4825-5040-BBCD-FBC882AF9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97348"/>
      </p:ext>
    </p:extLst>
  </p:cSld>
  <p:clrMapOvr>
    <a:masterClrMapping/>
  </p:clrMapOvr>
  <p:transition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A553DB-F47B-7B43-B4B0-477A16FF7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29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C5D5D-AB07-6047-A09B-84AFCA8C7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74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99688-425C-FB4F-8C73-81888B5B8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907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3F90727C-FBB2-7E44-804A-3E64943FD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9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70680C9-BE3F-864C-9E26-85C7814C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491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7931540-E092-4B46-A822-84C571B5A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01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2DA0B3D-423D-3C43-AD53-5F83D6A98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575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5A0B529-7E61-B046-AFDF-75F678BC7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08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5A462DA-66A9-074B-A248-5C5366FDC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186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F5BF2A1-F323-3E48-B876-2F2AB638D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877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BAB92308-5A5B-3443-BCAB-5150FF947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479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3B9B1921-2814-254B-B438-B8EB90686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35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B1D36D9-10D9-3C42-92F6-0A78C8952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4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1DB06-CDC7-EB4A-AAA9-05B26A3B9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941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922B31A-C8EC-954E-80F1-785FA6F16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25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819490C-7FFA-C748-AA61-04E6201A4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639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charset="2"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5566E886-369D-C64E-AAA6-89FAF82E8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3269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8F00A2BB-D29B-E14E-8352-35A883B98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53712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1A7B127F-0B2F-794D-B1DF-69EC34CBC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86337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F96DB786-47DB-FD4E-B24D-15AA1EAEA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47926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FB60294A-B12D-6C48-AB51-1C736BEF5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40457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9C6FE2CF-9D32-9A4F-BF57-F3E1DDB9C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9570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0191B7A2-40A2-6B45-9226-214FF226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57282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4027BE0F-520D-6E45-9916-7A4A4AE27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5432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48E16-C876-0F40-9ACD-617CD4E1D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332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36C660B8-A969-814F-A0CD-184861F1A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3769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AEF5A389-E752-9F46-A34A-42C6E5DAE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25771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charset="0"/>
              </a:defRPr>
            </a:lvl1pPr>
          </a:lstStyle>
          <a:p>
            <a:pPr>
              <a:defRPr/>
            </a:pPr>
            <a:fld id="{3602E790-D56C-6E4D-9280-3704C1B70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04014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274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991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023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048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695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553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2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29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8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image" Target="../media/image1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slideLayout" Target="../slideLayouts/slideLayout359.xml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Relationship Id="rId14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Relationship Id="rId14" Type="http://schemas.openxmlformats.org/officeDocument/2006/relationships/theme" Target="../theme/theme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433E9F7-14DA-3B41-AD2D-2120B15F5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5" r:id="rId1"/>
    <p:sldLayoutId id="2147484623" r:id="rId2"/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宋体" charset="0"/>
              </a:defRPr>
            </a:lvl1pPr>
          </a:lstStyle>
          <a:p>
            <a:fld id="{F9B14072-029C-8C4A-8A29-EDDB561845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  <p:sldLayoutId id="2147484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250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81256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1257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1258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12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12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3C66E45D-B6EC-E944-88A7-C73560DD6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  <p:sldLayoutId id="2147484785" r:id="rId4"/>
    <p:sldLayoutId id="2147484786" r:id="rId5"/>
    <p:sldLayoutId id="2147484787" r:id="rId6"/>
    <p:sldLayoutId id="2147484788" r:id="rId7"/>
    <p:sldLayoutId id="2147484789" r:id="rId8"/>
    <p:sldLayoutId id="2147484790" r:id="rId9"/>
    <p:sldLayoutId id="2147484791" r:id="rId10"/>
    <p:sldLayoutId id="2147484792" r:id="rId11"/>
  </p:sldLayoutIdLst>
  <p:transition>
    <p:fade/>
  </p:transition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31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0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7FCEC4A-0619-534F-AB0C-4C4D1986DF16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6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  <p:sldLayoutId id="2147484829" r:id="rId12"/>
    <p:sldLayoutId id="214748483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11839A-0BB3-7645-80B6-D7A7BAD83580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396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93" r:id="rId1"/>
    <p:sldLayoutId id="2147484894" r:id="rId2"/>
    <p:sldLayoutId id="2147484895" r:id="rId3"/>
    <p:sldLayoutId id="2147484896" r:id="rId4"/>
    <p:sldLayoutId id="2147484897" r:id="rId5"/>
    <p:sldLayoutId id="2147484898" r:id="rId6"/>
    <p:sldLayoutId id="2147484899" r:id="rId7"/>
    <p:sldLayoutId id="2147484900" r:id="rId8"/>
    <p:sldLayoutId id="2147484901" r:id="rId9"/>
    <p:sldLayoutId id="2147484902" r:id="rId10"/>
    <p:sldLayoutId id="21474849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0A13D4A3-E66E-9D47-8B45-AF6D3BD6B685}" type="slidenum">
              <a:rPr lang="en-US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0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5" r:id="rId1"/>
    <p:sldLayoutId id="2147484906" r:id="rId2"/>
    <p:sldLayoutId id="2147484907" r:id="rId3"/>
    <p:sldLayoutId id="2147484908" r:id="rId4"/>
    <p:sldLayoutId id="2147484909" r:id="rId5"/>
    <p:sldLayoutId id="2147484910" r:id="rId6"/>
    <p:sldLayoutId id="2147484911" r:id="rId7"/>
    <p:sldLayoutId id="2147484912" r:id="rId8"/>
    <p:sldLayoutId id="2147484913" r:id="rId9"/>
    <p:sldLayoutId id="2147484914" r:id="rId10"/>
    <p:sldLayoutId id="2147484915" r:id="rId11"/>
    <p:sldLayoutId id="2147484916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3536156"/>
            <a:ext cx="7358063" cy="7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Sans" charset="0"/>
              </a:rPr>
              <a:t>Click to edit Master text styles</a:t>
            </a:r>
          </a:p>
          <a:p>
            <a:pPr lvl="1"/>
            <a:r>
              <a:rPr lang="en-US">
                <a:sym typeface="GillSans" charset="0"/>
              </a:rPr>
              <a:t>Second level</a:t>
            </a:r>
          </a:p>
          <a:p>
            <a:pPr lvl="2"/>
            <a:r>
              <a:rPr lang="en-US">
                <a:sym typeface="GillSans" charset="0"/>
              </a:rPr>
              <a:t>Third level</a:t>
            </a:r>
          </a:p>
          <a:p>
            <a:pPr lvl="3"/>
            <a:r>
              <a:rPr lang="en-US">
                <a:sym typeface="GillSans" charset="0"/>
              </a:rPr>
              <a:t>Fourth level</a:t>
            </a:r>
          </a:p>
          <a:p>
            <a:pPr lvl="4"/>
            <a:r>
              <a:rPr lang="en-US">
                <a:sym typeface="Gill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2969" y="1151930"/>
            <a:ext cx="7358063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Sans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603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8" r:id="rId1"/>
    <p:sldLayoutId id="2147484919" r:id="rId2"/>
    <p:sldLayoutId id="2147484920" r:id="rId3"/>
    <p:sldLayoutId id="2147484921" r:id="rId4"/>
    <p:sldLayoutId id="2147484922" r:id="rId5"/>
    <p:sldLayoutId id="2147484923" r:id="rId6"/>
    <p:sldLayoutId id="2147484924" r:id="rId7"/>
    <p:sldLayoutId id="2147484925" r:id="rId8"/>
    <p:sldLayoutId id="2147484926" r:id="rId9"/>
    <p:sldLayoutId id="2147484927" r:id="rId10"/>
    <p:sldLayoutId id="21474849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 W3" charset="0"/>
          <a:cs typeface="ヒラギノ角ゴ Pro W3" charset="0"/>
          <a:sym typeface="Gill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 W3" charset="0"/>
          <a:cs typeface="ヒラギノ角ゴ Pro W3" charset="0"/>
          <a:sym typeface="Gill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 W3" charset="0"/>
          <a:cs typeface="ヒラギノ角ゴ Pro W3" charset="0"/>
          <a:sym typeface="Gill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 W3" charset="0"/>
          <a:cs typeface="ヒラギノ角ゴ Pro W3" charset="0"/>
          <a:sym typeface="Gill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 W3" charset="0"/>
          <a:cs typeface="ヒラギノ角ゴ Pro W3" charset="0"/>
          <a:sym typeface="Gill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 W3" charset="0"/>
          <a:cs typeface="ヒラギノ角ゴ Pro W3" charset="0"/>
          <a:sym typeface="Gill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 W3" charset="0"/>
          <a:cs typeface="ヒラギノ角ゴ Pro W3" charset="0"/>
          <a:sym typeface="Gill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 W3" charset="0"/>
          <a:cs typeface="ヒラギノ角ゴ Pro W3" charset="0"/>
          <a:sym typeface="GillSans" charset="0"/>
        </a:defRPr>
      </a:lvl9pPr>
    </p:titleStyle>
    <p:bodyStyle>
      <a:lvl1pPr marL="241093" indent="-24109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1pPr>
      <a:lvl2pPr marL="522368" indent="-200911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2pPr>
      <a:lvl3pPr marL="803643" indent="-160729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3pPr>
      <a:lvl4pPr marL="1125101" indent="-160729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4pPr>
      <a:lvl5pPr marL="1446558" indent="-160729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9DC586C-AE0B-BD4A-8E39-8E56DBDC326C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7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0" r:id="rId1"/>
    <p:sldLayoutId id="2147484931" r:id="rId2"/>
    <p:sldLayoutId id="2147484932" r:id="rId3"/>
    <p:sldLayoutId id="2147484933" r:id="rId4"/>
    <p:sldLayoutId id="2147484934" r:id="rId5"/>
    <p:sldLayoutId id="2147484935" r:id="rId6"/>
    <p:sldLayoutId id="2147484936" r:id="rId7"/>
    <p:sldLayoutId id="2147484937" r:id="rId8"/>
    <p:sldLayoutId id="2147484938" r:id="rId9"/>
    <p:sldLayoutId id="2147484939" r:id="rId10"/>
    <p:sldLayoutId id="2147484940" r:id="rId11"/>
    <p:sldLayoutId id="21474849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11839A-0BB3-7645-80B6-D7A7BAD83580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291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ED355979-4672-764F-A196-5C5E3B914B1D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53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  <p:sldLayoutId id="21474849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 smtClean="0">
                <a:latin typeface="Times New Roman" charset="0"/>
              </a:defRPr>
            </a:lvl1pPr>
          </a:lstStyle>
          <a:p>
            <a:pPr>
              <a:defRPr/>
            </a:pPr>
            <a:fld id="{937CBBEC-FEAF-E54B-A84D-C519DE080D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6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4" r:id="rId1"/>
    <p:sldLayoutId id="2147484995" r:id="rId2"/>
    <p:sldLayoutId id="2147484996" r:id="rId3"/>
    <p:sldLayoutId id="2147484997" r:id="rId4"/>
    <p:sldLayoutId id="2147484998" r:id="rId5"/>
    <p:sldLayoutId id="2147484999" r:id="rId6"/>
    <p:sldLayoutId id="2147485000" r:id="rId7"/>
    <p:sldLayoutId id="2147485001" r:id="rId8"/>
    <p:sldLayoutId id="2147485002" r:id="rId9"/>
    <p:sldLayoutId id="2147485003" r:id="rId10"/>
    <p:sldLayoutId id="21474850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11839A-0BB3-7645-80B6-D7A7BAD83580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964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18" r:id="rId1"/>
    <p:sldLayoutId id="2147485019" r:id="rId2"/>
    <p:sldLayoutId id="2147485020" r:id="rId3"/>
    <p:sldLayoutId id="2147485021" r:id="rId4"/>
    <p:sldLayoutId id="2147485022" r:id="rId5"/>
    <p:sldLayoutId id="2147485023" r:id="rId6"/>
    <p:sldLayoutId id="2147485024" r:id="rId7"/>
    <p:sldLayoutId id="2147485025" r:id="rId8"/>
    <p:sldLayoutId id="2147485026" r:id="rId9"/>
    <p:sldLayoutId id="2147485027" r:id="rId10"/>
    <p:sldLayoutId id="21474850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8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2F367E4-7E1D-FF4E-AF00-438FDA6547A0}" type="datetimeFigureOut">
              <a:rPr lang="en-US" smtClean="0">
                <a:latin typeface="Arial"/>
                <a:ea typeface="SimSu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12/14/24</a:t>
            </a:fld>
            <a:endParaRPr lang="en-US">
              <a:latin typeface="Arial"/>
              <a:ea typeface="SimSu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Arial"/>
              <a:ea typeface="SimSu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C99E196-A115-2F47-A252-2B1A00B54207}" type="slidenum">
              <a:rPr lang="en-US" smtClean="0">
                <a:latin typeface="Arial"/>
                <a:ea typeface="SimSu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408590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0" r:id="rId1"/>
    <p:sldLayoutId id="2147485031" r:id="rId2"/>
    <p:sldLayoutId id="2147485032" r:id="rId3"/>
    <p:sldLayoutId id="2147485033" r:id="rId4"/>
    <p:sldLayoutId id="2147485034" r:id="rId5"/>
    <p:sldLayoutId id="2147485035" r:id="rId6"/>
    <p:sldLayoutId id="2147485036" r:id="rId7"/>
    <p:sldLayoutId id="2147485037" r:id="rId8"/>
    <p:sldLayoutId id="2147485038" r:id="rId9"/>
    <p:sldLayoutId id="2147485039" r:id="rId10"/>
    <p:sldLayoutId id="21474850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11839A-0BB3-7645-80B6-D7A7BAD83580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570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42" r:id="rId1"/>
    <p:sldLayoutId id="2147485043" r:id="rId2"/>
    <p:sldLayoutId id="2147485044" r:id="rId3"/>
    <p:sldLayoutId id="2147485045" r:id="rId4"/>
    <p:sldLayoutId id="2147485046" r:id="rId5"/>
    <p:sldLayoutId id="2147485047" r:id="rId6"/>
    <p:sldLayoutId id="2147485048" r:id="rId7"/>
    <p:sldLayoutId id="2147485049" r:id="rId8"/>
    <p:sldLayoutId id="2147485050" r:id="rId9"/>
    <p:sldLayoutId id="2147485051" r:id="rId10"/>
    <p:sldLayoutId id="21474850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11839A-0BB3-7645-80B6-D7A7BAD83580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954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54" r:id="rId1"/>
    <p:sldLayoutId id="2147485055" r:id="rId2"/>
    <p:sldLayoutId id="2147485056" r:id="rId3"/>
    <p:sldLayoutId id="2147485057" r:id="rId4"/>
    <p:sldLayoutId id="2147485058" r:id="rId5"/>
    <p:sldLayoutId id="2147485059" r:id="rId6"/>
    <p:sldLayoutId id="2147485060" r:id="rId7"/>
    <p:sldLayoutId id="2147485061" r:id="rId8"/>
    <p:sldLayoutId id="2147485062" r:id="rId9"/>
    <p:sldLayoutId id="2147485063" r:id="rId10"/>
    <p:sldLayoutId id="21474850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11839A-0BB3-7645-80B6-D7A7BAD83580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414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66" r:id="rId1"/>
    <p:sldLayoutId id="2147485067" r:id="rId2"/>
    <p:sldLayoutId id="2147485068" r:id="rId3"/>
    <p:sldLayoutId id="2147485069" r:id="rId4"/>
    <p:sldLayoutId id="2147485070" r:id="rId5"/>
    <p:sldLayoutId id="2147485071" r:id="rId6"/>
    <p:sldLayoutId id="2147485072" r:id="rId7"/>
    <p:sldLayoutId id="2147485073" r:id="rId8"/>
    <p:sldLayoutId id="2147485074" r:id="rId9"/>
    <p:sldLayoutId id="2147485075" r:id="rId10"/>
    <p:sldLayoutId id="21474850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7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84" r:id="rId7"/>
    <p:sldLayoutId id="2147485085" r:id="rId8"/>
    <p:sldLayoutId id="2147485086" r:id="rId9"/>
    <p:sldLayoutId id="2147485087" r:id="rId10"/>
    <p:sldLayoutId id="21474850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0" r:id="rId1"/>
    <p:sldLayoutId id="2147485091" r:id="rId2"/>
    <p:sldLayoutId id="2147485092" r:id="rId3"/>
    <p:sldLayoutId id="2147485093" r:id="rId4"/>
    <p:sldLayoutId id="2147485094" r:id="rId5"/>
    <p:sldLayoutId id="2147485095" r:id="rId6"/>
    <p:sldLayoutId id="2147485096" r:id="rId7"/>
    <p:sldLayoutId id="2147485097" r:id="rId8"/>
    <p:sldLayoutId id="2147485098" r:id="rId9"/>
    <p:sldLayoutId id="2147485099" r:id="rId10"/>
    <p:sldLayoutId id="21474851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E11839A-0BB3-7645-80B6-D7A7BAD83580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541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02" r:id="rId1"/>
    <p:sldLayoutId id="2147485103" r:id="rId2"/>
    <p:sldLayoutId id="2147485104" r:id="rId3"/>
    <p:sldLayoutId id="2147485105" r:id="rId4"/>
    <p:sldLayoutId id="2147485106" r:id="rId5"/>
    <p:sldLayoutId id="2147485107" r:id="rId6"/>
    <p:sldLayoutId id="2147485108" r:id="rId7"/>
    <p:sldLayoutId id="2147485109" r:id="rId8"/>
    <p:sldLayoutId id="2147485110" r:id="rId9"/>
    <p:sldLayoutId id="2147485111" r:id="rId10"/>
    <p:sldLayoutId id="21474851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2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ticket7R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2531">
            <a:off x="5549900" y="1755775"/>
            <a:ext cx="109696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7" descr="ticket8R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887743">
            <a:off x="5383213" y="2155825"/>
            <a:ext cx="10969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42-16393499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188" y="3048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120650"/>
            <a:ext cx="777081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752600"/>
            <a:ext cx="777081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+mn-lt"/>
                <a:cs typeface="+mn-cs"/>
              </a:defRPr>
            </a:lvl1pPr>
          </a:lstStyle>
          <a:p>
            <a:pPr algn="ctr">
              <a:defRPr/>
            </a:pPr>
            <a:fld id="{FF6D996B-A81F-9F46-9984-9F31FE6D3546}" type="slidenum">
              <a:rPr lang="en-US">
                <a:ea typeface="ＭＳ Ｐゴシック" charset="0"/>
              </a:rPr>
              <a:pPr algn="ctr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380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14" r:id="rId1"/>
    <p:sldLayoutId id="2147485115" r:id="rId2"/>
    <p:sldLayoutId id="2147485116" r:id="rId3"/>
    <p:sldLayoutId id="2147485117" r:id="rId4"/>
    <p:sldLayoutId id="2147485118" r:id="rId5"/>
    <p:sldLayoutId id="2147485119" r:id="rId6"/>
    <p:sldLayoutId id="2147485120" r:id="rId7"/>
    <p:sldLayoutId id="2147485121" r:id="rId8"/>
    <p:sldLayoutId id="2147485122" r:id="rId9"/>
    <p:sldLayoutId id="2147485123" r:id="rId10"/>
    <p:sldLayoutId id="21474851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Blip>
          <a:blip r:embed="rId17"/>
        </a:buBlip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  <a:ea typeface="+mn-ea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  <a:ea typeface="+mn-ea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  <a:ea typeface="+mn-ea"/>
        </a:defRPr>
      </a:lvl5pPr>
      <a:lvl6pPr marL="2178050" indent="-349250" algn="l" rtl="0" fontAlgn="base">
        <a:spcBef>
          <a:spcPts val="6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  <a:ea typeface="+mn-ea"/>
        </a:defRPr>
      </a:lvl6pPr>
      <a:lvl7pPr marL="2635250" indent="-349250" algn="l" rtl="0" fontAlgn="base">
        <a:spcBef>
          <a:spcPts val="6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  <a:ea typeface="+mn-ea"/>
        </a:defRPr>
      </a:lvl7pPr>
      <a:lvl8pPr marL="3092450" indent="-349250" algn="l" rtl="0" fontAlgn="base">
        <a:spcBef>
          <a:spcPts val="6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  <a:ea typeface="+mn-ea"/>
        </a:defRPr>
      </a:lvl8pPr>
      <a:lvl9pPr marL="3549650" indent="-349250" algn="l" rtl="0" fontAlgn="base">
        <a:spcBef>
          <a:spcPts val="6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2560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0E21B79-B0CF-E848-ACF2-FF07EE63A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6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79F90B2-01F4-8D44-8397-A5651BBCFFDF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6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6" r:id="rId1"/>
    <p:sldLayoutId id="2147485127" r:id="rId2"/>
    <p:sldLayoutId id="2147485128" r:id="rId3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D574E489-F6B6-4E66-B524-BBD750DA22F2}" type="slidenum">
              <a:rPr lang="en-US" altLang="en-US" smtClean="0">
                <a:latin typeface="Times New Roman" pitchFamily="18" charset="0"/>
                <a:ea typeface="MS PGothic" pitchFamily="34" charset="-128"/>
                <a:cs typeface="+mn-cs"/>
              </a:rPr>
              <a:pPr/>
              <a:t>‹#›</a:t>
            </a:fld>
            <a:endParaRPr lang="en-US" altLang="en-US"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9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9" r:id="rId1"/>
    <p:sldLayoutId id="2147485190" r:id="rId2"/>
    <p:sldLayoutId id="2147485191" r:id="rId3"/>
    <p:sldLayoutId id="2147485192" r:id="rId4"/>
    <p:sldLayoutId id="2147485193" r:id="rId5"/>
    <p:sldLayoutId id="2147485194" r:id="rId6"/>
    <p:sldLayoutId id="2147485195" r:id="rId7"/>
    <p:sldLayoutId id="2147485196" r:id="rId8"/>
    <p:sldLayoutId id="2147485197" r:id="rId9"/>
    <p:sldLayoutId id="2147485198" r:id="rId10"/>
    <p:sldLayoutId id="21474851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SimSun" pitchFamily="2" charset="-122"/>
              </a:defRPr>
            </a:lvl1pPr>
          </a:lstStyle>
          <a:p>
            <a:endParaRPr lang="en-US" altLang="en-US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SimSun" pitchFamily="2" charset="-122"/>
              </a:defRPr>
            </a:lvl1pPr>
          </a:lstStyle>
          <a:p>
            <a:endParaRPr lang="en-US" altLang="en-US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B44E19C-9618-42CB-B598-E49A2A80FAD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+mn-cs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02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  <p:sldLayoutId id="21474852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8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  <p:sldLayoutId id="2147485238" r:id="rId12"/>
    <p:sldLayoutId id="2147485239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ED355979-4672-764F-A196-5C5E3B914B1D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374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41" r:id="rId1"/>
    <p:sldLayoutId id="2147485242" r:id="rId2"/>
    <p:sldLayoutId id="2147485243" r:id="rId3"/>
    <p:sldLayoutId id="2147485244" r:id="rId4"/>
    <p:sldLayoutId id="2147485245" r:id="rId5"/>
    <p:sldLayoutId id="2147485246" r:id="rId6"/>
    <p:sldLayoutId id="2147485247" r:id="rId7"/>
    <p:sldLayoutId id="2147485248" r:id="rId8"/>
    <p:sldLayoutId id="2147485249" r:id="rId9"/>
    <p:sldLayoutId id="2147485250" r:id="rId10"/>
    <p:sldLayoutId id="2147485251" r:id="rId11"/>
    <p:sldLayoutId id="21474852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7FCEC4A-0619-534F-AB0C-4C4D1986D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4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8" r:id="rId1"/>
    <p:sldLayoutId id="2147485279" r:id="rId2"/>
    <p:sldLayoutId id="2147485280" r:id="rId3"/>
    <p:sldLayoutId id="2147485281" r:id="rId4"/>
    <p:sldLayoutId id="2147485282" r:id="rId5"/>
    <p:sldLayoutId id="2147485283" r:id="rId6"/>
    <p:sldLayoutId id="2147485284" r:id="rId7"/>
    <p:sldLayoutId id="2147485285" r:id="rId8"/>
    <p:sldLayoutId id="2147485286" r:id="rId9"/>
    <p:sldLayoutId id="2147485287" r:id="rId10"/>
    <p:sldLayoutId id="2147485288" r:id="rId11"/>
    <p:sldLayoutId id="2147485289" r:id="rId12"/>
    <p:sldLayoutId id="214748529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FB86E4DB-D816-404F-AFDB-436656DEF4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  <p:sldLayoutId id="2147485327" r:id="rId12"/>
    <p:sldLayoutId id="214748532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3789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0940BF7-1EC6-7143-8E77-759447D80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7" r:id="rId1"/>
    <p:sldLayoutId id="2147484654" r:id="rId2"/>
    <p:sldLayoutId id="2147484655" r:id="rId3"/>
    <p:sldLayoutId id="2147484656" r:id="rId4"/>
    <p:sldLayoutId id="2147484657" r:id="rId5"/>
    <p:sldLayoutId id="2147484658" r:id="rId6"/>
    <p:sldLayoutId id="2147484659" r:id="rId7"/>
    <p:sldLayoutId id="2147484660" r:id="rId8"/>
    <p:sldLayoutId id="2147484661" r:id="rId9"/>
    <p:sldLayoutId id="2147484662" r:id="rId10"/>
    <p:sldLayoutId id="21474846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ChangeArrowheads="1"/>
          </p:cNvSpPr>
          <p:nvPr/>
        </p:nvSpPr>
        <p:spPr bwMode="auto">
          <a:xfrm>
            <a:off x="1066800" y="1458913"/>
            <a:ext cx="8077200" cy="53990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3763" name="Rectangle 3"/>
          <p:cNvSpPr>
            <a:spLocks noChangeArrowheads="1"/>
          </p:cNvSpPr>
          <p:nvPr/>
        </p:nvSpPr>
        <p:spPr bwMode="auto">
          <a:xfrm>
            <a:off x="0" y="1447800"/>
            <a:ext cx="1066800" cy="5410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FF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C5581E40-6F47-544C-B990-DEBD7895C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0" y="355600"/>
            <a:ext cx="6172200" cy="2438400"/>
            <a:chOff x="0" y="1200"/>
            <a:chExt cx="3888" cy="1536"/>
          </a:xfrm>
        </p:grpSpPr>
        <p:sp>
          <p:nvSpPr>
            <p:cNvPr id="373768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3769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3770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3771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3772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018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8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12391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7AF5649-ABB0-6441-8876-1DE0111B6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4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7B460E2-5F00-A34E-8FD2-5D0B97061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5" r:id="rId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7FE2D7D-FA14-9E4F-BABC-8C0DFBA10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ahoma" pitchFamily="24" charset="-52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sp>
          <p:nvSpPr>
            <p:cNvPr id="14029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37A939D-1F8D-B142-AC56-47687960F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4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4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unframed.com/images/artists54/rembra249.jpg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00.xml"/><Relationship Id="rId4" Type="http://schemas.openxmlformats.org/officeDocument/2006/relationships/image" Target="../media/image8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2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2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2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2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2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2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2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2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2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2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2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60.xml"/><Relationship Id="rId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civ3.com/images/civ_01bab-ham.gif&amp;imgrefurl=http://www.civ3.com/civoftheweek.cfm?civ=Babylonians&amp;h=156&amp;w=120&amp;prev=/images?q=Arameans&amp;svnum=10&amp;hl=en&amp;lr=&amp;ie=UTF-8&amp;oe=UTF-8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58.xml"/><Relationship Id="rId1" Type="http://schemas.openxmlformats.org/officeDocument/2006/relationships/themeOverride" Target="../theme/themeOverride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2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86.xml"/><Relationship Id="rId4" Type="http://schemas.openxmlformats.org/officeDocument/2006/relationships/image" Target="../media/image7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8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04"/>
            <a:ext cx="9191304" cy="534831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586" y="4437112"/>
            <a:ext cx="4509332" cy="86290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991747"/>
            <a:ext cx="2285999" cy="1446653"/>
          </a:xfrm>
          <a:effectLst/>
        </p:spPr>
        <p:txBody>
          <a:bodyPr/>
          <a:lstStyle/>
          <a:p>
            <a:pPr algn="r">
              <a:defRPr/>
            </a:pPr>
            <a:r>
              <a:rPr lang="ko-KR" altLang="en-US" sz="48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作个</a:t>
            </a:r>
            <a:endParaRPr lang="en-US" sz="4800" b="1" i="1" dirty="0">
              <a:effectLst>
                <a:glow rad="609600">
                  <a:srgbClr val="000090">
                    <a:alpha val="75000"/>
                  </a:srgb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Dr. Rick Griffith, Crossroads International Church Singapore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26E153-0F7A-0E47-AAC8-924460447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762000"/>
            <a:ext cx="8205787" cy="14466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ko-KR" altLang="en-US" sz="7200" b="1" i="1" kern="0" dirty="0" err="1">
                <a:effectLst>
                  <a:glow rad="609600">
                    <a:srgbClr val="000090">
                      <a:alpha val="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敬畏上帝的人</a:t>
            </a:r>
            <a:endParaRPr lang="en-US" sz="4800" b="1" i="1" kern="0" dirty="0">
              <a:effectLst>
                <a:glow rad="609600">
                  <a:srgbClr val="000090">
                    <a:alpha val="75000"/>
                  </a:srgb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3308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困惑？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0471"/>
            <a:ext cx="9144000" cy="45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372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6" descr="Hab 3 17somalian-famine-victim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79800" y="3124200"/>
            <a:ext cx="5638800" cy="762000"/>
          </a:xfrm>
        </p:spPr>
        <p:txBody>
          <a:bodyPr/>
          <a:lstStyle/>
          <a:p>
            <a:pPr algn="r">
              <a:defRPr/>
            </a:pPr>
            <a:r>
              <a:rPr lang="zh-TW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zh-CN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  <a:cs typeface="Arial" charset="0"/>
              </a:rPr>
              <a:t>书</a:t>
            </a: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  <a:cs typeface="Arial" charset="0"/>
              </a:rPr>
              <a:t>3:17-18</a:t>
            </a:r>
          </a:p>
        </p:txBody>
      </p:sp>
      <p:sp>
        <p:nvSpPr>
          <p:cNvPr id="258051" name="Title 1"/>
          <p:cNvSpPr txBox="1">
            <a:spLocks/>
          </p:cNvSpPr>
          <p:nvPr/>
        </p:nvSpPr>
        <p:spPr bwMode="auto">
          <a:xfrm>
            <a:off x="2514600" y="0"/>
            <a:ext cx="662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zh-TW" alt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无花果树纵不发芽，葡萄树不结果，橄榄树无所出，田里无收成， 圈内的羊被剪除， 棚里也没有牛， </a:t>
            </a:r>
            <a:r>
              <a:rPr lang="en-US" altLang="zh-TW" sz="3600" b="1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18 </a:t>
            </a:r>
            <a:r>
              <a:rPr lang="zh-TW" alt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我却要因耶和华欢喜， 以救我的 神为乐。</a:t>
            </a:r>
            <a:endParaRPr lang="en-US" sz="3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452" y="0"/>
            <a:ext cx="9144000" cy="1143000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/>
                <a:cs typeface="Arial"/>
              </a:rPr>
              <a:t>新加坡的荣耀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01" y="1124744"/>
            <a:ext cx="9144000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71536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4664"/>
            <a:ext cx="9144000" cy="5440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452" y="0"/>
            <a:ext cx="9144000" cy="1143000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/>
                <a:cs typeface="Arial"/>
              </a:rPr>
              <a:t>新加坡的毁灭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397696" y="5835352"/>
            <a:ext cx="563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</a:rPr>
              <a:t>犹豫</a:t>
            </a:r>
            <a:r>
              <a:rPr 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</a:rPr>
              <a:t> 3:17-18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619672" y="1196752"/>
            <a:ext cx="735586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ru-RU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“尽管滨海湾、乌节路的每一座建筑都被摧毁，珊顿道上连一间银行也不剩，尽管</a:t>
            </a:r>
            <a:r>
              <a:rPr lang="en-US" sz="2800" b="1" dirty="0" err="1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NTUC、Cold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 Storage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和每家商店都没有食物，尽管我账户里的每一分钱都不见了，冰箱里没有肉，橱柜里没有面条，</a:t>
            </a:r>
          </a:p>
          <a:p>
            <a:pPr algn="r"/>
            <a:r>
              <a:rPr lang="zh-CN" alt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然而，我要因耶和华欢欣，</a:t>
            </a:r>
          </a:p>
          <a:p>
            <a:pPr algn="r"/>
            <a:r>
              <a:rPr lang="zh-CN" alt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因我的救主上帝而喜乐。”</a:t>
            </a:r>
          </a:p>
        </p:txBody>
      </p:sp>
    </p:spTree>
    <p:extLst>
      <p:ext uri="{BB962C8B-B14F-4D97-AF65-F5344CB8AC3E}">
        <p14:creationId xmlns:p14="http://schemas.microsoft.com/office/powerpoint/2010/main" val="4249121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62400" y="274638"/>
            <a:ext cx="4724400" cy="1143000"/>
          </a:xfrm>
        </p:spPr>
        <p:txBody>
          <a:bodyPr/>
          <a:lstStyle/>
          <a:p>
            <a:pPr>
              <a:defRPr/>
            </a:pPr>
            <a:r>
              <a:rPr kumimoji="1" lang="zh-TW" altLang="en-US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kumimoji="1" lang="zh-CN" altLang="en-US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书</a:t>
            </a:r>
            <a:r>
              <a:rPr lang="en-US" altLang="ja-JP">
                <a:latin typeface="Arial" charset="0"/>
                <a:ea typeface="MS PGothic" charset="0"/>
                <a:cs typeface="Arial" charset="0"/>
              </a:rPr>
              <a:t>3:18 </a:t>
            </a:r>
            <a:endParaRPr lang="en-US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260099" name="Picture 4" descr="hab 3hands_raised_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07828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0" name="Title 1"/>
          <p:cNvSpPr txBox="1">
            <a:spLocks/>
          </p:cNvSpPr>
          <p:nvPr/>
        </p:nvSpPr>
        <p:spPr bwMode="auto">
          <a:xfrm>
            <a:off x="4191000" y="1676400"/>
            <a:ext cx="472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TW" altLang="en-US" sz="4800" b="1">
                <a:solidFill>
                  <a:srgbClr val="FFFFFF"/>
                </a:solidFill>
                <a:latin typeface="Arial" charset="0"/>
                <a:cs typeface="Arial" charset="0"/>
              </a:rPr>
              <a:t>我却要因耶和华欢喜， 以救我的 神为乐</a:t>
            </a:r>
            <a:endParaRPr lang="en-US" sz="480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425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 err="1"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 3:19</a:t>
            </a:r>
          </a:p>
        </p:txBody>
      </p:sp>
      <p:pic>
        <p:nvPicPr>
          <p:cNvPr id="261123" name="Picture 4" descr="habakkuk3_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-76200"/>
            <a:ext cx="86106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0" y="4868863"/>
            <a:ext cx="9144000" cy="1938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FFFF"/>
                </a:solidFill>
                <a:cs typeface="Arial" charset="0"/>
              </a:rPr>
              <a:t>主耶和华是我的力量， 他使我的脚快如母鹿的蹄， 在高地上行走。</a:t>
            </a:r>
            <a:endParaRPr kumimoji="1" lang="en-US" altLang="ja-JP" sz="4000" b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kumimoji="1" lang="en-US" altLang="ja-JP" sz="4000" b="1">
                <a:solidFill>
                  <a:srgbClr val="FFFFFF"/>
                </a:solidFill>
                <a:latin typeface="Arial" charset="0"/>
                <a:cs typeface="Arial" charset="0"/>
              </a:rPr>
              <a:t>–</a:t>
            </a:r>
            <a:r>
              <a:rPr kumimoji="1" lang="zh-TW" alt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哈巴谷</a:t>
            </a:r>
            <a:r>
              <a:rPr kumimoji="1" lang="zh-CN" alt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书</a:t>
            </a:r>
            <a:r>
              <a:rPr kumimoji="1" lang="en-US" altLang="ja-JP" sz="4000" b="1">
                <a:solidFill>
                  <a:srgbClr val="FFFFFF"/>
                </a:solidFill>
                <a:latin typeface="Arial" charset="0"/>
                <a:cs typeface="Arial" charset="0"/>
              </a:rPr>
              <a:t>3:19</a:t>
            </a:r>
          </a:p>
        </p:txBody>
      </p:sp>
    </p:spTree>
    <p:extLst>
      <p:ext uri="{BB962C8B-B14F-4D97-AF65-F5344CB8AC3E}">
        <p14:creationId xmlns:p14="http://schemas.microsoft.com/office/powerpoint/2010/main" val="14602732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5" descr="rembra2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657600" cy="1524000"/>
          </a:xfrm>
        </p:spPr>
        <p:txBody>
          <a:bodyPr/>
          <a:lstStyle/>
          <a:p>
            <a:pPr eaLnBrk="1" hangingPunct="1"/>
            <a: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伯沙撒王 </a:t>
            </a:r>
            <a:br>
              <a:rPr lang="en-US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</a:br>
            <a: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谦卑</a:t>
            </a:r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3200" y="6096000"/>
            <a:ext cx="2590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SG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伦勃朗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196047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Line 3"/>
          <p:cNvSpPr>
            <a:spLocks noChangeShapeType="1"/>
          </p:cNvSpPr>
          <p:nvPr/>
        </p:nvSpPr>
        <p:spPr bwMode="auto">
          <a:xfrm>
            <a:off x="6553200" y="9144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59074" name="Picture 4" descr="Hom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6119813"/>
            <a:ext cx="7239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42672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95725"/>
            <a:ext cx="41910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Freeform 7"/>
          <p:cNvSpPr>
            <a:spLocks/>
          </p:cNvSpPr>
          <p:nvPr/>
        </p:nvSpPr>
        <p:spPr bwMode="auto">
          <a:xfrm>
            <a:off x="3355975" y="-212725"/>
            <a:ext cx="514350" cy="2498725"/>
          </a:xfrm>
          <a:custGeom>
            <a:avLst/>
            <a:gdLst>
              <a:gd name="T0" fmla="*/ 68045013 w 324"/>
              <a:gd name="T1" fmla="*/ 2147483647 h 1574"/>
              <a:gd name="T2" fmla="*/ 141128750 w 324"/>
              <a:gd name="T3" fmla="*/ 2147483647 h 1574"/>
              <a:gd name="T4" fmla="*/ 211693125 w 324"/>
              <a:gd name="T5" fmla="*/ 2147483647 h 1574"/>
              <a:gd name="T6" fmla="*/ 551915013 w 324"/>
              <a:gd name="T7" fmla="*/ 2147483647 h 1574"/>
              <a:gd name="T8" fmla="*/ 624998750 w 324"/>
              <a:gd name="T9" fmla="*/ 2147483647 h 1574"/>
              <a:gd name="T10" fmla="*/ 695563125 w 324"/>
              <a:gd name="T11" fmla="*/ 2147483647 h 1574"/>
              <a:gd name="T12" fmla="*/ 768648450 w 324"/>
              <a:gd name="T13" fmla="*/ 2127011875 h 1574"/>
              <a:gd name="T14" fmla="*/ 672882513 w 324"/>
              <a:gd name="T15" fmla="*/ 433466875 h 1574"/>
              <a:gd name="T16" fmla="*/ 647680950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 cmpd="sng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08" name="Freeform 8"/>
          <p:cNvSpPr>
            <a:spLocks/>
          </p:cNvSpPr>
          <p:nvPr/>
        </p:nvSpPr>
        <p:spPr bwMode="auto">
          <a:xfrm>
            <a:off x="228600" y="152400"/>
            <a:ext cx="3551238" cy="7162800"/>
          </a:xfrm>
          <a:custGeom>
            <a:avLst/>
            <a:gdLst>
              <a:gd name="T0" fmla="*/ 2147483647 w 2237"/>
              <a:gd name="T1" fmla="*/ 0 h 4512"/>
              <a:gd name="T2" fmla="*/ 2147483647 w 2237"/>
              <a:gd name="T3" fmla="*/ 362902500 h 4512"/>
              <a:gd name="T4" fmla="*/ 2147483647 w 2237"/>
              <a:gd name="T5" fmla="*/ 483870000 h 4512"/>
              <a:gd name="T6" fmla="*/ 2147483647 w 2237"/>
              <a:gd name="T7" fmla="*/ 627519700 h 4512"/>
              <a:gd name="T8" fmla="*/ 2147483647 w 2237"/>
              <a:gd name="T9" fmla="*/ 700603438 h 4512"/>
              <a:gd name="T10" fmla="*/ 2147483647 w 2237"/>
              <a:gd name="T11" fmla="*/ 846772500 h 4512"/>
              <a:gd name="T12" fmla="*/ 2147483647 w 2237"/>
              <a:gd name="T13" fmla="*/ 1232357200 h 4512"/>
              <a:gd name="T14" fmla="*/ 2147483647 w 2237"/>
              <a:gd name="T15" fmla="*/ 1305440938 h 4512"/>
              <a:gd name="T16" fmla="*/ 2147483647 w 2237"/>
              <a:gd name="T17" fmla="*/ 1401206875 h 4512"/>
              <a:gd name="T18" fmla="*/ 2147483647 w 2237"/>
              <a:gd name="T19" fmla="*/ 1764109375 h 4512"/>
              <a:gd name="T20" fmla="*/ 2147483647 w 2237"/>
              <a:gd name="T21" fmla="*/ 1837194700 h 4512"/>
              <a:gd name="T22" fmla="*/ 2147483647 w 2237"/>
              <a:gd name="T23" fmla="*/ 2056447500 h 4512"/>
              <a:gd name="T24" fmla="*/ 2147483647 w 2237"/>
              <a:gd name="T25" fmla="*/ 2104331263 h 4512"/>
              <a:gd name="T26" fmla="*/ 1983364042 w 2237"/>
              <a:gd name="T27" fmla="*/ 2147483647 h 4512"/>
              <a:gd name="T28" fmla="*/ 1597779287 w 2237"/>
              <a:gd name="T29" fmla="*/ 2147483647 h 4512"/>
              <a:gd name="T30" fmla="*/ 1282760506 w 2237"/>
              <a:gd name="T31" fmla="*/ 2147483647 h 4512"/>
              <a:gd name="T32" fmla="*/ 894656388 w 2237"/>
              <a:gd name="T33" fmla="*/ 2147483647 h 4512"/>
              <a:gd name="T34" fmla="*/ 700603536 w 2237"/>
              <a:gd name="T35" fmla="*/ 2147483647 h 4512"/>
              <a:gd name="T36" fmla="*/ 531753837 w 2237"/>
              <a:gd name="T37" fmla="*/ 2147483647 h 4512"/>
              <a:gd name="T38" fmla="*/ 337700985 w 2237"/>
              <a:gd name="T39" fmla="*/ 2147483647 h 4512"/>
              <a:gd name="T40" fmla="*/ 241935034 w 2237"/>
              <a:gd name="T41" fmla="*/ 2147483647 h 4512"/>
              <a:gd name="T42" fmla="*/ 0 w 2237"/>
              <a:gd name="T43" fmla="*/ 2147483647 h 4512"/>
              <a:gd name="T44" fmla="*/ 25201566 w 2237"/>
              <a:gd name="T45" fmla="*/ 2147483647 h 4512"/>
              <a:gd name="T46" fmla="*/ 871974185 w 2237"/>
              <a:gd name="T47" fmla="*/ 2147483647 h 4512"/>
              <a:gd name="T48" fmla="*/ 942538570 w 2237"/>
              <a:gd name="T49" fmla="*/ 2147483647 h 4512"/>
              <a:gd name="T50" fmla="*/ 1234876736 w 2237"/>
              <a:gd name="T51" fmla="*/ 2147483647 h 4512"/>
              <a:gd name="T52" fmla="*/ 1524695540 w 2237"/>
              <a:gd name="T53" fmla="*/ 2147483647 h 4512"/>
              <a:gd name="T54" fmla="*/ 1766630574 w 2237"/>
              <a:gd name="T55" fmla="*/ 2147483647 h 4512"/>
              <a:gd name="T56" fmla="*/ 2147483647 w 2237"/>
              <a:gd name="T57" fmla="*/ 2147483647 h 4512"/>
              <a:gd name="T58" fmla="*/ 2147483647 w 2237"/>
              <a:gd name="T59" fmla="*/ 2147483647 h 4512"/>
              <a:gd name="T60" fmla="*/ 2147483647 w 2237"/>
              <a:gd name="T61" fmla="*/ 2147483647 h 4512"/>
              <a:gd name="T62" fmla="*/ 2147483647 w 2237"/>
              <a:gd name="T63" fmla="*/ 2147483647 h 4512"/>
              <a:gd name="T64" fmla="*/ 2147483647 w 2237"/>
              <a:gd name="T65" fmla="*/ 2147483647 h 4512"/>
              <a:gd name="T66" fmla="*/ 2147483647 w 2237"/>
              <a:gd name="T67" fmla="*/ 2147483647 h 45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237" h="4512">
                <a:moveTo>
                  <a:pt x="2237" y="0"/>
                </a:moveTo>
                <a:cubicBezTo>
                  <a:pt x="2153" y="108"/>
                  <a:pt x="2196" y="60"/>
                  <a:pt x="2112" y="144"/>
                </a:cubicBezTo>
                <a:cubicBezTo>
                  <a:pt x="2024" y="232"/>
                  <a:pt x="2148" y="81"/>
                  <a:pt x="2054" y="192"/>
                </a:cubicBezTo>
                <a:cubicBezTo>
                  <a:pt x="1994" y="263"/>
                  <a:pt x="2053" y="204"/>
                  <a:pt x="2006" y="249"/>
                </a:cubicBezTo>
                <a:cubicBezTo>
                  <a:pt x="2003" y="259"/>
                  <a:pt x="2002" y="269"/>
                  <a:pt x="1997" y="278"/>
                </a:cubicBezTo>
                <a:cubicBezTo>
                  <a:pt x="1986" y="298"/>
                  <a:pt x="1958" y="336"/>
                  <a:pt x="1958" y="336"/>
                </a:cubicBezTo>
                <a:cubicBezTo>
                  <a:pt x="1940" y="392"/>
                  <a:pt x="1907" y="438"/>
                  <a:pt x="1882" y="489"/>
                </a:cubicBezTo>
                <a:cubicBezTo>
                  <a:pt x="1877" y="498"/>
                  <a:pt x="1879" y="511"/>
                  <a:pt x="1872" y="518"/>
                </a:cubicBezTo>
                <a:cubicBezTo>
                  <a:pt x="1856" y="534"/>
                  <a:pt x="1832" y="541"/>
                  <a:pt x="1814" y="556"/>
                </a:cubicBezTo>
                <a:cubicBezTo>
                  <a:pt x="1728" y="626"/>
                  <a:pt x="1637" y="679"/>
                  <a:pt x="1526" y="700"/>
                </a:cubicBezTo>
                <a:cubicBezTo>
                  <a:pt x="1469" y="741"/>
                  <a:pt x="1532" y="702"/>
                  <a:pt x="1440" y="729"/>
                </a:cubicBezTo>
                <a:cubicBezTo>
                  <a:pt x="1358" y="753"/>
                  <a:pt x="1274" y="799"/>
                  <a:pt x="1190" y="816"/>
                </a:cubicBezTo>
                <a:cubicBezTo>
                  <a:pt x="1146" y="825"/>
                  <a:pt x="1101" y="829"/>
                  <a:pt x="1056" y="835"/>
                </a:cubicBezTo>
                <a:cubicBezTo>
                  <a:pt x="968" y="862"/>
                  <a:pt x="879" y="880"/>
                  <a:pt x="787" y="892"/>
                </a:cubicBezTo>
                <a:cubicBezTo>
                  <a:pt x="735" y="910"/>
                  <a:pt x="687" y="918"/>
                  <a:pt x="634" y="931"/>
                </a:cubicBezTo>
                <a:cubicBezTo>
                  <a:pt x="590" y="942"/>
                  <a:pt x="552" y="964"/>
                  <a:pt x="509" y="979"/>
                </a:cubicBezTo>
                <a:cubicBezTo>
                  <a:pt x="452" y="1045"/>
                  <a:pt x="405" y="1107"/>
                  <a:pt x="355" y="1180"/>
                </a:cubicBezTo>
                <a:cubicBezTo>
                  <a:pt x="332" y="1213"/>
                  <a:pt x="312" y="1252"/>
                  <a:pt x="278" y="1276"/>
                </a:cubicBezTo>
                <a:cubicBezTo>
                  <a:pt x="257" y="1291"/>
                  <a:pt x="233" y="1301"/>
                  <a:pt x="211" y="1315"/>
                </a:cubicBezTo>
                <a:cubicBezTo>
                  <a:pt x="189" y="1349"/>
                  <a:pt x="160" y="1361"/>
                  <a:pt x="134" y="1392"/>
                </a:cubicBezTo>
                <a:cubicBezTo>
                  <a:pt x="59" y="1482"/>
                  <a:pt x="165" y="1368"/>
                  <a:pt x="96" y="1440"/>
                </a:cubicBezTo>
                <a:cubicBezTo>
                  <a:pt x="16" y="1664"/>
                  <a:pt x="60" y="1912"/>
                  <a:pt x="0" y="2140"/>
                </a:cubicBezTo>
                <a:cubicBezTo>
                  <a:pt x="3" y="2556"/>
                  <a:pt x="4" y="2972"/>
                  <a:pt x="10" y="3388"/>
                </a:cubicBezTo>
                <a:cubicBezTo>
                  <a:pt x="13" y="3591"/>
                  <a:pt x="227" y="3640"/>
                  <a:pt x="346" y="3753"/>
                </a:cubicBezTo>
                <a:cubicBezTo>
                  <a:pt x="369" y="3828"/>
                  <a:pt x="336" y="3727"/>
                  <a:pt x="374" y="3820"/>
                </a:cubicBezTo>
                <a:cubicBezTo>
                  <a:pt x="402" y="3888"/>
                  <a:pt x="415" y="3941"/>
                  <a:pt x="490" y="3964"/>
                </a:cubicBezTo>
                <a:cubicBezTo>
                  <a:pt x="522" y="3998"/>
                  <a:pt x="561" y="4017"/>
                  <a:pt x="605" y="4032"/>
                </a:cubicBezTo>
                <a:cubicBezTo>
                  <a:pt x="680" y="4086"/>
                  <a:pt x="646" y="4072"/>
                  <a:pt x="701" y="4089"/>
                </a:cubicBezTo>
                <a:cubicBezTo>
                  <a:pt x="767" y="4132"/>
                  <a:pt x="863" y="4130"/>
                  <a:pt x="941" y="4137"/>
                </a:cubicBezTo>
                <a:cubicBezTo>
                  <a:pt x="1073" y="4172"/>
                  <a:pt x="1219" y="4133"/>
                  <a:pt x="1354" y="4118"/>
                </a:cubicBezTo>
                <a:cubicBezTo>
                  <a:pt x="1494" y="4123"/>
                  <a:pt x="1580" y="4116"/>
                  <a:pt x="1699" y="4147"/>
                </a:cubicBezTo>
                <a:cubicBezTo>
                  <a:pt x="1730" y="4168"/>
                  <a:pt x="1760" y="4174"/>
                  <a:pt x="1795" y="4185"/>
                </a:cubicBezTo>
                <a:cubicBezTo>
                  <a:pt x="1857" y="4227"/>
                  <a:pt x="1852" y="4232"/>
                  <a:pt x="1901" y="4281"/>
                </a:cubicBezTo>
                <a:cubicBezTo>
                  <a:pt x="1925" y="4358"/>
                  <a:pt x="1968" y="4428"/>
                  <a:pt x="1968" y="4512"/>
                </a:cubicBezTo>
              </a:path>
            </a:pathLst>
          </a:custGeom>
          <a:noFill/>
          <a:ln w="123825" cmpd="sng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flipH="1">
            <a:off x="3657600" y="0"/>
            <a:ext cx="304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-44450" y="244475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宋体" charset="0"/>
              </a:rPr>
              <a:t>巴比伦的衰微</a:t>
            </a:r>
            <a:r>
              <a:rPr lang="zh-CN" altLang="en-US" sz="3600" dirty="0">
                <a:solidFill>
                  <a:srgbClr val="000000"/>
                </a:solidFill>
                <a:latin typeface="Times New Roman" charset="0"/>
                <a:cs typeface="宋体" charset="0"/>
              </a:rPr>
              <a:t> </a:t>
            </a:r>
            <a:r>
              <a:rPr lang="en-US" altLang="ja-JP" sz="3500" b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</a:t>
            </a:r>
            <a:r>
              <a:rPr lang="zh-CN" altLang="en-US" sz="3500" b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公元前</a:t>
            </a:r>
            <a:r>
              <a:rPr lang="en-US" altLang="ja-JP" sz="3500" b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539)</a:t>
            </a:r>
          </a:p>
          <a:p>
            <a:pPr algn="ctr"/>
            <a:r>
              <a:rPr lang="zh-CN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宋体" charset="0"/>
              </a:rPr>
              <a:t>波斯王古列</a:t>
            </a:r>
            <a:r>
              <a:rPr lang="zh-CN" altLang="en-US" sz="3600" dirty="0">
                <a:solidFill>
                  <a:srgbClr val="008000"/>
                </a:solidFill>
                <a:latin typeface="Times New Roman" charset="0"/>
                <a:cs typeface="宋体" charset="0"/>
              </a:rPr>
              <a:t>进入水闸之下</a:t>
            </a:r>
          </a:p>
        </p:txBody>
      </p:sp>
      <p:sp>
        <p:nvSpPr>
          <p:cNvPr id="102411" name="Freeform 11"/>
          <p:cNvSpPr>
            <a:spLocks/>
          </p:cNvSpPr>
          <p:nvPr/>
        </p:nvSpPr>
        <p:spPr bwMode="auto">
          <a:xfrm rot="-687844">
            <a:off x="2743200" y="6172200"/>
            <a:ext cx="514350" cy="2498725"/>
          </a:xfrm>
          <a:custGeom>
            <a:avLst/>
            <a:gdLst>
              <a:gd name="T0" fmla="*/ 68045013 w 324"/>
              <a:gd name="T1" fmla="*/ 2147483647 h 1574"/>
              <a:gd name="T2" fmla="*/ 141128750 w 324"/>
              <a:gd name="T3" fmla="*/ 2147483647 h 1574"/>
              <a:gd name="T4" fmla="*/ 211693125 w 324"/>
              <a:gd name="T5" fmla="*/ 2147483647 h 1574"/>
              <a:gd name="T6" fmla="*/ 551915013 w 324"/>
              <a:gd name="T7" fmla="*/ 2147483647 h 1574"/>
              <a:gd name="T8" fmla="*/ 624998750 w 324"/>
              <a:gd name="T9" fmla="*/ 2147483647 h 1574"/>
              <a:gd name="T10" fmla="*/ 695563125 w 324"/>
              <a:gd name="T11" fmla="*/ 2147483647 h 1574"/>
              <a:gd name="T12" fmla="*/ 768648450 w 324"/>
              <a:gd name="T13" fmla="*/ 2127011875 h 1574"/>
              <a:gd name="T14" fmla="*/ 672882513 w 324"/>
              <a:gd name="T15" fmla="*/ 433466875 h 1574"/>
              <a:gd name="T16" fmla="*/ 647680950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 cmpd="sng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5105400" y="2573338"/>
            <a:ext cx="35052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latin typeface="Times New Roman" charset="0"/>
                <a:cs typeface="宋体" charset="0"/>
              </a:rPr>
              <a:t>但以理书第</a:t>
            </a:r>
            <a:r>
              <a:rPr lang="en-US" altLang="zh-CN" b="1">
                <a:solidFill>
                  <a:srgbClr val="000000"/>
                </a:solidFill>
                <a:latin typeface="Times New Roman" charset="0"/>
                <a:cs typeface="宋体" charset="0"/>
              </a:rPr>
              <a:t>5</a:t>
            </a:r>
            <a:r>
              <a:rPr lang="zh-CN" altLang="en-US" b="1">
                <a:solidFill>
                  <a:srgbClr val="000000"/>
                </a:solidFill>
                <a:latin typeface="Times New Roman" charset="0"/>
                <a:cs typeface="宋体" charset="0"/>
              </a:rPr>
              <a:t>章</a:t>
            </a:r>
            <a:endParaRPr lang="en-US" altLang="ja-JP" sz="2800" b="1">
              <a:solidFill>
                <a:srgbClr val="000000"/>
              </a:solidFill>
              <a:latin typeface="Times New Roman" charset="0"/>
              <a:cs typeface="宋体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Times New Roman" charset="0"/>
                <a:cs typeface="宋体" charset="0"/>
              </a:rPr>
              <a:t>(</a:t>
            </a:r>
            <a:r>
              <a:rPr lang="zh-CN" altLang="en-US" sz="2800" b="1">
                <a:solidFill>
                  <a:srgbClr val="000000"/>
                </a:solidFill>
                <a:latin typeface="Times New Roman" charset="0"/>
                <a:cs typeface="宋体" charset="0"/>
              </a:rPr>
              <a:t>伯沙撒王的盛宴</a:t>
            </a:r>
            <a:r>
              <a:rPr lang="en-US" altLang="ja-JP" sz="2800" b="1">
                <a:solidFill>
                  <a:srgbClr val="000000"/>
                </a:solidFill>
                <a:latin typeface="Times New Roman" charset="0"/>
                <a:cs typeface="宋体" charset="0"/>
              </a:rPr>
              <a:t>)</a:t>
            </a:r>
            <a:endParaRPr lang="en-US" sz="2800" b="1">
              <a:solidFill>
                <a:srgbClr val="000000"/>
              </a:solidFill>
              <a:latin typeface="Times New Roman" charset="0"/>
              <a:cs typeface="宋体" charset="0"/>
            </a:endParaRPr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6599957" y="396596"/>
            <a:ext cx="21162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2400" b="1" dirty="0">
                <a:solidFill>
                  <a:srgbClr val="3333CC"/>
                </a:solidFill>
                <a:latin typeface="Times New Roman" charset="0"/>
                <a:cs typeface="宋体" charset="0"/>
              </a:rPr>
              <a:t>巴比伦的衰微</a:t>
            </a:r>
            <a:r>
              <a:rPr lang="zh-CN" altLang="en-US" sz="2400" dirty="0">
                <a:solidFill>
                  <a:srgbClr val="000000"/>
                </a:solidFill>
                <a:latin typeface="Times New Roman" charset="0"/>
                <a:cs typeface="宋体" charset="0"/>
              </a:rPr>
              <a:t> </a:t>
            </a:r>
          </a:p>
        </p:txBody>
      </p:sp>
      <p:sp>
        <p:nvSpPr>
          <p:cNvPr id="259084" name="TextBox 1"/>
          <p:cNvSpPr txBox="1">
            <a:spLocks noChangeArrowheads="1"/>
          </p:cNvSpPr>
          <p:nvPr/>
        </p:nvSpPr>
        <p:spPr bwMode="auto">
          <a:xfrm>
            <a:off x="1066800" y="1905000"/>
            <a:ext cx="24336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1800" b="1"/>
              <a:t>巴比伦城</a:t>
            </a:r>
            <a:endParaRPr lang="en-US" sz="1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0" grpId="0" autoUpdateAnimBg="0"/>
      <p:bldP spid="102412" grpId="0" autoUpdateAnimBg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" y="576064"/>
            <a:ext cx="9058808" cy="494116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不要让你的困惑阻止你惊叹上帝的作为。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DDA7CE-52C9-34C2-2453-05FAE8C8E377}"/>
              </a:ext>
            </a:extLst>
          </p:cNvPr>
          <p:cNvSpPr txBox="1"/>
          <p:nvPr/>
        </p:nvSpPr>
        <p:spPr>
          <a:xfrm>
            <a:off x="2244213" y="4648200"/>
            <a:ext cx="4655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AppleSystemUIFont"/>
              </a:rPr>
              <a:t>我们应当感到惊叹。</a:t>
            </a:r>
          </a:p>
        </p:txBody>
      </p:sp>
    </p:spTree>
    <p:extLst>
      <p:ext uri="{BB962C8B-B14F-4D97-AF65-F5344CB8AC3E}">
        <p14:creationId xmlns:p14="http://schemas.microsoft.com/office/powerpoint/2010/main" val="42674444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300"/>
            <a:ext cx="9143999" cy="1080120"/>
          </a:xfrm>
          <a:solidFill>
            <a:srgbClr val="FFFFFF"/>
          </a:solidFill>
          <a:effec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 Amazed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8"/>
            <a:ext cx="9335124" cy="68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74242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 Amazed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88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9992" y="308996"/>
            <a:ext cx="4644008" cy="25613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ko-KR" altLang="en-US" sz="36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哈巴谷是唯一一位整本书都是与上帝对话的先知</a:t>
            </a:r>
            <a:r>
              <a:rPr lang="ko-KR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852936"/>
            <a:ext cx="3923928" cy="381642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 dirty="0"/>
              <a:t>如果你能与上帝对话，你会问祂什么？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52400" y="343803"/>
            <a:ext cx="4249032" cy="2478287"/>
          </a:xfrm>
          <a:prstGeom prst="wedgeEllipseCallout">
            <a:avLst>
              <a:gd name="adj1" fmla="val -64638"/>
              <a:gd name="adj2" fmla="val -95941"/>
            </a:avLst>
          </a:prstGeom>
          <a:solidFill>
            <a:srgbClr val="0000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7471" y="-48638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zh-CN" altLang="en-US" sz="48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</a:rPr>
              <a:t>祂回答道</a:t>
            </a:r>
            <a:endParaRPr lang="en-US" altLang="zh-CN" sz="5400" b="1" dirty="0"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" name="Oval Callout 5"/>
          <p:cNvSpPr/>
          <p:nvPr/>
        </p:nvSpPr>
        <p:spPr bwMode="auto">
          <a:xfrm rot="10800000">
            <a:off x="3975896" y="3640325"/>
            <a:ext cx="4412731" cy="3217675"/>
          </a:xfrm>
          <a:prstGeom prst="wedgeEllipseCallout">
            <a:avLst>
              <a:gd name="adj1" fmla="val -68708"/>
              <a:gd name="adj2" fmla="val -46905"/>
            </a:avLst>
          </a:prstGeom>
          <a:solidFill>
            <a:schemeClr val="accent1">
              <a:lumMod val="40000"/>
              <a:lumOff val="60000"/>
            </a:schemeClr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02443" y="3726889"/>
            <a:ext cx="4141965" cy="323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zh-CN" altLang="en-US" sz="4400" b="1" dirty="0">
                <a:solidFill>
                  <a:srgbClr val="000000"/>
                </a:solidFill>
                <a:ea typeface="ＭＳ Ｐゴシック" charset="0"/>
              </a:rPr>
              <a:t>你问</a:t>
            </a:r>
            <a:endParaRPr lang="en-US" altLang="zh-CN" sz="4400" b="1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08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" y="16810"/>
            <a:ext cx="9149547" cy="514038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10" y="5517232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感到惊叹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6858000"/>
            <a:ext cx="9144000" cy="115212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rgbClr val="FFFFFF"/>
                </a:solidFill>
              </a:rPr>
              <a:t>Pico do Arieiro: Miradouro Ninho da Manta, look down and be amazed!</a:t>
            </a:r>
            <a:endParaRPr lang="en-US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490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感到惊叹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78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760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感到惊叹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8102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47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感到惊叹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" y="1284784"/>
            <a:ext cx="9144000" cy="55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791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一篇祷告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0"/>
            <a:ext cx="9144000" cy="430305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19872" y="1484784"/>
            <a:ext cx="5544616" cy="3888432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哦，奇妙的上帝，</a:t>
            </a:r>
          </a:p>
          <a:p>
            <a:pPr defTabSz="457200"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扩展我对奇妙之事感到惊叹的能力，</a:t>
            </a:r>
          </a:p>
          <a:p>
            <a:pPr defTabSz="457200">
              <a:defRPr/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使我不再被微不足道的事物所吸引。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187" y="5805264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—John Piper</a:t>
            </a:r>
            <a:r>
              <a:rPr lang="zh-CN" altLang="en-US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约翰</a:t>
            </a:r>
            <a:r>
              <a:rPr lang="en-US" altLang="zh-CN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·</a:t>
            </a:r>
            <a:r>
              <a:rPr lang="zh-CN" altLang="en-US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派博 </a:t>
            </a:r>
            <a:r>
              <a:rPr lang="en-US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22312058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65" y="2463437"/>
            <a:ext cx="6634487" cy="439248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203325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我们在极度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困惑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的时候</a:t>
            </a:r>
            <a:br>
              <a:rPr lang="en-SG" altLang="zh-CN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应当如何看待生命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4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1036752"/>
          </a:xfrm>
          <a:ln>
            <a:solidFill>
              <a:srgbClr val="FFFFFF"/>
            </a:solidFill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主旨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059832" y="2100290"/>
            <a:ext cx="6084168" cy="327292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我们在困惑中应当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惊奇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神的道路。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4" descr="Habakkuk-Front-Cov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4" y="1844824"/>
            <a:ext cx="2514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3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269341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我们经常对神的计划</a:t>
            </a:r>
            <a:br>
              <a:rPr lang="en-SG" altLang="zh-CN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感到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困惑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65" y="2718272"/>
            <a:ext cx="8925898" cy="397651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1–2</a:t>
            </a:r>
          </a:p>
        </p:txBody>
      </p:sp>
    </p:spTree>
    <p:extLst>
      <p:ext uri="{BB962C8B-B14F-4D97-AF65-F5344CB8AC3E}">
        <p14:creationId xmlns:p14="http://schemas.microsoft.com/office/powerpoint/2010/main" val="2077633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251512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 marL="985838" indent="-985838" algn="l"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 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我们在困惑中应当</a:t>
            </a:r>
            <a:br>
              <a:rPr lang="en-SG" altLang="zh-CN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惊奇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神的道路。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13454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61908"/>
            <a:ext cx="9051520" cy="6091428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65102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当你需要盼望的时候，</a:t>
            </a:r>
            <a:br>
              <a:rPr lang="en-SG" altLang="zh-CN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有什么事最令你感到困惑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77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37" y="-119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54" y="2907"/>
            <a:ext cx="8840391" cy="2321719"/>
          </a:xfrm>
        </p:spPr>
        <p:txBody>
          <a:bodyPr/>
          <a:lstStyle/>
          <a:p>
            <a:r>
              <a:rPr lang="zh-CN" altLang="en-US" sz="11700" b="1" dirty="0">
                <a:solidFill>
                  <a:srgbClr val="FFFFFF"/>
                </a:solidFill>
              </a:rPr>
              <a:t>敬虔的</a:t>
            </a:r>
            <a:endParaRPr lang="en-US" sz="11700" b="1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7242" y="1700808"/>
            <a:ext cx="8840391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5" tIns="35715" rIns="35715" bIns="3571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9pPr>
          </a:lstStyle>
          <a:p>
            <a:r>
              <a:rPr lang="en-US" sz="11500" b="1" i="1" dirty="0" err="1">
                <a:solidFill>
                  <a:srgbClr val="FFFFFF"/>
                </a:solidFill>
                <a:latin typeface="Apple Chancery"/>
                <a:cs typeface="Apple Chancery"/>
              </a:rPr>
              <a:t>母亲</a:t>
            </a:r>
            <a:endParaRPr lang="en-US" sz="11500" b="1" i="1" dirty="0">
              <a:solidFill>
                <a:srgbClr val="FFFFFF"/>
              </a:solidFill>
              <a:latin typeface="Apple Chancery"/>
              <a:cs typeface="Apple Chancery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6336" y="5658495"/>
            <a:ext cx="91618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5" tIns="35715" rIns="35715" bIns="3571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9pPr>
          </a:lstStyle>
          <a:p>
            <a:r>
              <a:rPr lang="zh-CN" altLang="en-US" sz="3400" b="1" dirty="0">
                <a:solidFill>
                  <a:srgbClr val="FFFFFF"/>
                </a:solidFill>
              </a:rPr>
              <a:t>圣经智慧的根基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3001" y="6087120"/>
            <a:ext cx="9161859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5" tIns="35715" rIns="35715" bIns="35715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 W3" charset="0"/>
                <a:cs typeface="ヒラギノ角ゴ Pro W3" charset="0"/>
                <a:sym typeface="GillSans" charset="0"/>
              </a:defRPr>
            </a:lvl9pPr>
          </a:lstStyle>
          <a:p>
            <a:r>
              <a:rPr lang="en-US" sz="2800" b="1" dirty="0" err="1">
                <a:solidFill>
                  <a:srgbClr val="FFA5D9"/>
                </a:solidFill>
              </a:rPr>
              <a:t>箴言</a:t>
            </a:r>
            <a:r>
              <a:rPr lang="en-US" sz="2800" b="1" dirty="0">
                <a:solidFill>
                  <a:srgbClr val="FFA5D9"/>
                </a:solidFill>
              </a:rPr>
              <a:t> 22:6</a:t>
            </a:r>
          </a:p>
        </p:txBody>
      </p:sp>
    </p:spTree>
    <p:extLst>
      <p:ext uri="{BB962C8B-B14F-4D97-AF65-F5344CB8AC3E}">
        <p14:creationId xmlns:p14="http://schemas.microsoft.com/office/powerpoint/2010/main" val="4075063045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26988"/>
            <a:ext cx="932338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关键字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lang="zh-CN" altLang="en-US" sz="7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信心</a:t>
            </a:r>
            <a:endParaRPr lang="en-US" sz="72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 defTabSz="457200"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endParaRPr lang="en-US" sz="4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627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2487433627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602007"/>
            <a:ext cx="9144000" cy="313434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上帝对巴比伦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迦勒底人自高自大，心不正直；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然而义人必因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信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得生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2:4).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8334902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627</a:t>
            </a:r>
          </a:p>
        </p:txBody>
      </p:sp>
    </p:spTree>
    <p:extLst>
      <p:ext uri="{BB962C8B-B14F-4D97-AF65-F5344CB8AC3E}">
        <p14:creationId xmlns:p14="http://schemas.microsoft.com/office/powerpoint/2010/main" val="2187625123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Rest in the L</a:t>
            </a: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ORD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0902"/>
            <a:ext cx="9144000" cy="588645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1520" y="1268760"/>
            <a:ext cx="4608512" cy="50405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“你要安静倚靠上主，耐心等候他；不要因那凡事顺利的恶人和奸诈的人心怀不平。”</a:t>
            </a:r>
            <a:endParaRPr lang="en-US" altLang="zh-CN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（诗篇</a:t>
            </a:r>
            <a:r>
              <a:rPr lang="en-US" altLang="zh-CN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37:7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564104668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7690482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-13447"/>
            <a:ext cx="9144000" cy="57426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a typeface="ＭＳ Ｐゴシック" pitchFamily="-108" charset="-128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Arial"/>
              </a:rPr>
              <a:t>免费获得该讲解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1E53B6-8742-2B40-C177-BE280D188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28049"/>
            <a:ext cx="9144000" cy="6083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C8C9C1-EEE3-C260-D127-73BF5E1BE9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29905" y="5160207"/>
            <a:ext cx="925836" cy="92583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66D2CCE-ACFF-9D3B-5D45-6FD7B6BE4F87}"/>
              </a:ext>
            </a:extLst>
          </p:cNvPr>
          <p:cNvSpPr txBox="1"/>
          <p:nvPr/>
        </p:nvSpPr>
        <p:spPr>
          <a:xfrm>
            <a:off x="7893270" y="4894470"/>
            <a:ext cx="116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E0BF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圣经学习下载</a:t>
            </a: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圣经阐释 </a:t>
            </a: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1629103" y="669040"/>
            <a:ext cx="4194555" cy="5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Arial"/>
              </a:rPr>
              <a:t>圣经学习下载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7549BA-129B-175F-0889-8CCDB7216707}"/>
              </a:ext>
            </a:extLst>
          </p:cNvPr>
          <p:cNvSpPr txBox="1"/>
          <p:nvPr/>
        </p:nvSpPr>
        <p:spPr>
          <a:xfrm>
            <a:off x="510988" y="3368040"/>
            <a:ext cx="8175812" cy="78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你需要更好地了解圣经吗？谁不需要呢？</a:t>
            </a:r>
            <a:r>
              <a:rPr kumimoji="1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BibleStudyDownloads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（圣经学习下载）为神学生和教师们提供了从 创世纪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到 启示录的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30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万份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可编辑的免费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PowerPoint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和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Word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文件。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993E054-16E2-274B-1A28-DF7BC15E1E7A}"/>
              </a:ext>
            </a:extLst>
          </p:cNvPr>
          <p:cNvSpPr txBox="1"/>
          <p:nvPr/>
        </p:nvSpPr>
        <p:spPr>
          <a:xfrm>
            <a:off x="510988" y="4362295"/>
            <a:ext cx="8013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本网站的大部分资料由</a:t>
            </a:r>
            <a:r>
              <a:rPr kumimoji="1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Dr. Rick Griffith </a:t>
            </a: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博士设计，他从</a:t>
            </a:r>
            <a:r>
              <a:rPr kumimoji="1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1991</a:t>
            </a: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年到</a:t>
            </a:r>
            <a:r>
              <a:rPr kumimoji="1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2021</a:t>
            </a: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年在新加坡神学院教授圣经、神学和讲道学，现在是约旦福音神学院的圣经释经教授。</a:t>
            </a:r>
          </a:p>
        </p:txBody>
      </p:sp>
    </p:spTree>
    <p:extLst>
      <p:ext uri="{BB962C8B-B14F-4D97-AF65-F5344CB8AC3E}">
        <p14:creationId xmlns:p14="http://schemas.microsoft.com/office/powerpoint/2010/main" val="186687754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37" y="-119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 bwMode="auto">
          <a:xfrm>
            <a:off x="152400" y="343803"/>
            <a:ext cx="4249032" cy="2478287"/>
          </a:xfrm>
          <a:prstGeom prst="wedgeEllipseCallout">
            <a:avLst>
              <a:gd name="adj1" fmla="val -64638"/>
              <a:gd name="adj2" fmla="val -95941"/>
            </a:avLst>
          </a:prstGeom>
          <a:solidFill>
            <a:srgbClr val="0000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>
          <a:xfrm>
            <a:off x="447471" y="-48638"/>
            <a:ext cx="3581400" cy="3276600"/>
          </a:xfrm>
        </p:spPr>
        <p:txBody>
          <a:bodyPr/>
          <a:lstStyle/>
          <a:p>
            <a:pPr eaLnBrk="1" hangingPunct="1"/>
            <a:r>
              <a:rPr lang="ru-RU" altLang="zh-CN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ial" charset="0"/>
                <a:ea typeface="ＭＳ Ｐゴシック" charset="0"/>
              </a:rPr>
              <a:t>”</a:t>
            </a:r>
            <a:r>
              <a:rPr lang="zh-CN" altLang="ru-RU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ial" charset="0"/>
                <a:ea typeface="ＭＳ Ｐゴシック" charset="0"/>
              </a:rPr>
              <a:t>相信我</a:t>
            </a:r>
            <a:r>
              <a:rPr lang="ru-RU" altLang="zh-CN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ial" charset="0"/>
                <a:ea typeface="ＭＳ Ｐゴシック" charset="0"/>
              </a:rPr>
              <a:t>"</a:t>
            </a:r>
            <a:endParaRPr lang="en-US" altLang="zh-CN" sz="5400" b="1" dirty="0">
              <a:solidFill>
                <a:schemeClr val="bg1"/>
              </a:solidFill>
              <a:effectLst>
                <a:glow rad="165100">
                  <a:schemeClr val="tx1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0" name="Oval Callout 9"/>
          <p:cNvSpPr/>
          <p:nvPr/>
        </p:nvSpPr>
        <p:spPr bwMode="auto">
          <a:xfrm rot="10800000">
            <a:off x="3975896" y="3640325"/>
            <a:ext cx="4412731" cy="3217675"/>
          </a:xfrm>
          <a:prstGeom prst="wedgeEllipseCallout">
            <a:avLst>
              <a:gd name="adj1" fmla="val -68708"/>
              <a:gd name="adj2" fmla="val -46905"/>
            </a:avLst>
          </a:prstGeom>
          <a:solidFill>
            <a:schemeClr val="accent1">
              <a:lumMod val="40000"/>
              <a:lumOff val="60000"/>
            </a:schemeClr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860166" name="Rectangle 6"/>
          <p:cNvSpPr>
            <a:spLocks noChangeArrowheads="1"/>
          </p:cNvSpPr>
          <p:nvPr/>
        </p:nvSpPr>
        <p:spPr bwMode="auto">
          <a:xfrm>
            <a:off x="4102443" y="3726889"/>
            <a:ext cx="4141965" cy="323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zh-CN" sz="4400" b="1" dirty="0">
                <a:solidFill>
                  <a:srgbClr val="000000"/>
                </a:solidFill>
                <a:ea typeface="ＭＳ Ｐゴシック" charset="0"/>
              </a:rPr>
              <a:t>"</a:t>
            </a:r>
            <a:r>
              <a:rPr lang="zh-CN" altLang="en-US" sz="4400" b="1" dirty="0">
                <a:solidFill>
                  <a:srgbClr val="000000"/>
                </a:solidFill>
                <a:ea typeface="ＭＳ Ｐゴシック" charset="0"/>
              </a:rPr>
              <a:t>“上帝，为什么你带走了我的母亲？”</a:t>
            </a:r>
          </a:p>
        </p:txBody>
      </p:sp>
    </p:spTree>
    <p:extLst>
      <p:ext uri="{BB962C8B-B14F-4D97-AF65-F5344CB8AC3E}">
        <p14:creationId xmlns:p14="http://schemas.microsoft.com/office/powerpoint/2010/main" val="28904774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60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9265" grpId="0"/>
      <p:bldP spid="10" grpId="0" animBg="1"/>
      <p:bldP spid="86016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/>
          <p:cNvSpPr/>
          <p:nvPr/>
        </p:nvSpPr>
        <p:spPr bwMode="auto">
          <a:xfrm>
            <a:off x="152400" y="343803"/>
            <a:ext cx="4249032" cy="2478287"/>
          </a:xfrm>
          <a:prstGeom prst="wedgeEllipseCallout">
            <a:avLst>
              <a:gd name="adj1" fmla="val -64638"/>
              <a:gd name="adj2" fmla="val -95941"/>
            </a:avLst>
          </a:prstGeom>
          <a:solidFill>
            <a:srgbClr val="0000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>
          <a:xfrm>
            <a:off x="447471" y="-48638"/>
            <a:ext cx="3581400" cy="3276600"/>
          </a:xfrm>
        </p:spPr>
        <p:txBody>
          <a:bodyPr/>
          <a:lstStyle/>
          <a:p>
            <a:pPr eaLnBrk="1" hangingPunct="1"/>
            <a:r>
              <a:rPr lang="en-US" altLang="zh-CN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ial" charset="0"/>
                <a:ea typeface="ＭＳ Ｐゴシック" charset="0"/>
              </a:rPr>
              <a:t>(</a:t>
            </a:r>
            <a:r>
              <a:rPr lang="zh-CN" altLang="en-US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ial" charset="0"/>
                <a:ea typeface="ＭＳ Ｐゴシック" charset="0"/>
              </a:rPr>
              <a:t>没有答案</a:t>
            </a:r>
            <a:r>
              <a:rPr lang="en-US" altLang="zh-CN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ial" charset="0"/>
                <a:ea typeface="ＭＳ Ｐゴシック" charset="0"/>
              </a:rPr>
              <a:t>)</a:t>
            </a:r>
            <a:endParaRPr lang="en-US" altLang="zh-CN" sz="5400" b="1" dirty="0">
              <a:solidFill>
                <a:schemeClr val="bg1"/>
              </a:solidFill>
              <a:effectLst>
                <a:glow rad="165100">
                  <a:schemeClr val="tx1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0" name="Oval Callout 9"/>
          <p:cNvSpPr/>
          <p:nvPr/>
        </p:nvSpPr>
        <p:spPr bwMode="auto">
          <a:xfrm rot="10800000">
            <a:off x="3975896" y="3640325"/>
            <a:ext cx="4412731" cy="3217675"/>
          </a:xfrm>
          <a:prstGeom prst="wedgeEllipseCallout">
            <a:avLst>
              <a:gd name="adj1" fmla="val -68708"/>
              <a:gd name="adj2" fmla="val -46905"/>
            </a:avLst>
          </a:prstGeom>
          <a:solidFill>
            <a:schemeClr val="accent1">
              <a:lumMod val="40000"/>
              <a:lumOff val="60000"/>
            </a:schemeClr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860166" name="Rectangle 6"/>
          <p:cNvSpPr>
            <a:spLocks noChangeArrowheads="1"/>
          </p:cNvSpPr>
          <p:nvPr/>
        </p:nvSpPr>
        <p:spPr bwMode="auto">
          <a:xfrm>
            <a:off x="4102443" y="3726889"/>
            <a:ext cx="4141965" cy="323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zh-CN" sz="4400" b="1" dirty="0">
                <a:solidFill>
                  <a:srgbClr val="000000"/>
                </a:solidFill>
              </a:rPr>
              <a:t>"</a:t>
            </a:r>
            <a:r>
              <a:rPr lang="en-US" altLang="zh-CN" sz="4400" b="1" dirty="0">
                <a:solidFill>
                  <a:srgbClr val="000000"/>
                </a:solidFill>
              </a:rPr>
              <a:t>God, why can't I find a job?</a:t>
            </a:r>
            <a:r>
              <a:rPr lang="ru-RU" altLang="zh-CN" sz="4400" b="1" dirty="0">
                <a:solidFill>
                  <a:srgbClr val="000000"/>
                </a:solidFill>
              </a:rPr>
              <a:t>"</a:t>
            </a:r>
            <a:endParaRPr lang="en-US" altLang="zh-CN" sz="4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616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60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9265" grpId="0"/>
      <p:bldP spid="10" grpId="0" animBg="1"/>
      <p:bldP spid="86016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为什么有这么多不公义的事？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048441-8EC1-4A77-96B9-2B08BE73455F}"/>
              </a:ext>
            </a:extLst>
          </p:cNvPr>
          <p:cNvSpPr txBox="1"/>
          <p:nvPr/>
        </p:nvSpPr>
        <p:spPr>
          <a:xfrm>
            <a:off x="1104900" y="5181600"/>
            <a:ext cx="6934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charset="0"/>
                <a:ea typeface="MS PGothic" charset="0"/>
              </a:rPr>
              <a:t>一间火热的埃及教会的基督徒，跟随十字架的人</a:t>
            </a:r>
            <a:endParaRPr kumimoji="0" lang="en-SG" sz="1800" b="0" i="0" u="none" strike="noStrike" kern="1200" cap="none" spc="0" normalizeH="0" baseline="0" noProof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4287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65" y="2463437"/>
            <a:ext cx="6634487" cy="439248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203325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我们在极度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困惑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的时候</a:t>
            </a:r>
            <a:br>
              <a:rPr lang="en-SG" altLang="zh-CN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应当如何看待生命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9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8" name="Rectangle 70"/>
          <p:cNvSpPr>
            <a:spLocks noChangeArrowheads="1"/>
          </p:cNvSpPr>
          <p:nvPr/>
        </p:nvSpPr>
        <p:spPr bwMode="auto">
          <a:xfrm>
            <a:off x="8153400" y="4994275"/>
            <a:ext cx="990600" cy="833438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kumimoji="1" lang="en-US" sz="4800" b="1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04800" y="3200400"/>
            <a:ext cx="3886200" cy="833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kumimoji="1" lang="en-US" sz="4800" b="1">
              <a:effectLst>
                <a:outerShdw blurRad="38100" dist="38100" dir="2700000" algn="tl">
                  <a:srgbClr val="FFFFFF"/>
                </a:outerShdw>
              </a:effectLst>
              <a:latin typeface="Copperplate Gothic Light" charset="0"/>
            </a:endParaRPr>
          </a:p>
        </p:txBody>
      </p:sp>
      <p:sp>
        <p:nvSpPr>
          <p:cNvPr id="222211" name="Line 3"/>
          <p:cNvSpPr>
            <a:spLocks noChangeShapeType="1"/>
          </p:cNvSpPr>
          <p:nvPr/>
        </p:nvSpPr>
        <p:spPr bwMode="auto">
          <a:xfrm>
            <a:off x="685800" y="914400"/>
            <a:ext cx="0" cy="4800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0" y="32004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4267200" y="3200400"/>
            <a:ext cx="304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2214" name="Rectangle 7"/>
          <p:cNvSpPr>
            <a:spLocks noChangeArrowheads="1"/>
          </p:cNvSpPr>
          <p:nvPr/>
        </p:nvSpPr>
        <p:spPr bwMode="auto">
          <a:xfrm>
            <a:off x="4114800" y="3048000"/>
            <a:ext cx="38100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2215" name="Rectangle 8"/>
          <p:cNvSpPr>
            <a:spLocks noChangeArrowheads="1"/>
          </p:cNvSpPr>
          <p:nvPr/>
        </p:nvSpPr>
        <p:spPr bwMode="auto">
          <a:xfrm>
            <a:off x="7924800" y="3048000"/>
            <a:ext cx="1219200" cy="8382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2216" name="Rectangle 9"/>
          <p:cNvSpPr>
            <a:spLocks noChangeArrowheads="1"/>
          </p:cNvSpPr>
          <p:nvPr/>
        </p:nvSpPr>
        <p:spPr bwMode="auto">
          <a:xfrm>
            <a:off x="0" y="5029200"/>
            <a:ext cx="50292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2217" name="Line 10"/>
          <p:cNvSpPr>
            <a:spLocks noChangeShapeType="1"/>
          </p:cNvSpPr>
          <p:nvPr/>
        </p:nvSpPr>
        <p:spPr bwMode="auto">
          <a:xfrm>
            <a:off x="990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18" name="Line 11"/>
          <p:cNvSpPr>
            <a:spLocks noChangeShapeType="1"/>
          </p:cNvSpPr>
          <p:nvPr/>
        </p:nvSpPr>
        <p:spPr bwMode="auto">
          <a:xfrm>
            <a:off x="1524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19" name="Line 13"/>
          <p:cNvSpPr>
            <a:spLocks noChangeShapeType="1"/>
          </p:cNvSpPr>
          <p:nvPr/>
        </p:nvSpPr>
        <p:spPr bwMode="auto">
          <a:xfrm>
            <a:off x="2133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0" name="Line 14"/>
          <p:cNvSpPr>
            <a:spLocks noChangeShapeType="1"/>
          </p:cNvSpPr>
          <p:nvPr/>
        </p:nvSpPr>
        <p:spPr bwMode="auto">
          <a:xfrm>
            <a:off x="2667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1" name="Line 15"/>
          <p:cNvSpPr>
            <a:spLocks noChangeShapeType="1"/>
          </p:cNvSpPr>
          <p:nvPr/>
        </p:nvSpPr>
        <p:spPr bwMode="auto">
          <a:xfrm>
            <a:off x="48768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2" name="Line 16"/>
          <p:cNvSpPr>
            <a:spLocks noChangeShapeType="1"/>
          </p:cNvSpPr>
          <p:nvPr/>
        </p:nvSpPr>
        <p:spPr bwMode="auto">
          <a:xfrm>
            <a:off x="43434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3" name="Line 17"/>
          <p:cNvSpPr>
            <a:spLocks noChangeShapeType="1"/>
          </p:cNvSpPr>
          <p:nvPr/>
        </p:nvSpPr>
        <p:spPr bwMode="auto">
          <a:xfrm>
            <a:off x="3276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4" name="Line 18"/>
          <p:cNvSpPr>
            <a:spLocks noChangeShapeType="1"/>
          </p:cNvSpPr>
          <p:nvPr/>
        </p:nvSpPr>
        <p:spPr bwMode="auto">
          <a:xfrm>
            <a:off x="3810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5" name="Line 19"/>
          <p:cNvSpPr>
            <a:spLocks noChangeShapeType="1"/>
          </p:cNvSpPr>
          <p:nvPr/>
        </p:nvSpPr>
        <p:spPr bwMode="auto">
          <a:xfrm>
            <a:off x="54864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6" name="Line 20"/>
          <p:cNvSpPr>
            <a:spLocks noChangeShapeType="1"/>
          </p:cNvSpPr>
          <p:nvPr/>
        </p:nvSpPr>
        <p:spPr bwMode="auto">
          <a:xfrm>
            <a:off x="6096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7" name="Line 21"/>
          <p:cNvSpPr>
            <a:spLocks noChangeShapeType="1"/>
          </p:cNvSpPr>
          <p:nvPr/>
        </p:nvSpPr>
        <p:spPr bwMode="auto">
          <a:xfrm>
            <a:off x="6705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8" name="Line 22"/>
          <p:cNvSpPr>
            <a:spLocks noChangeShapeType="1"/>
          </p:cNvSpPr>
          <p:nvPr/>
        </p:nvSpPr>
        <p:spPr bwMode="auto">
          <a:xfrm>
            <a:off x="73152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29" name="Text Box 23"/>
          <p:cNvSpPr txBox="1">
            <a:spLocks noChangeArrowheads="1"/>
          </p:cNvSpPr>
          <p:nvPr/>
        </p:nvSpPr>
        <p:spPr bwMode="auto">
          <a:xfrm>
            <a:off x="609600" y="381000"/>
            <a:ext cx="876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ja-JP" altLang="en-US" sz="1600">
                <a:solidFill>
                  <a:srgbClr val="000066"/>
                </a:solidFill>
                <a:latin typeface="Times New Roman" charset="0"/>
              </a:rPr>
              <a:t>　</a:t>
            </a:r>
            <a:r>
              <a:rPr kumimoji="1" lang="en-US" altLang="ja-JP" sz="1600">
                <a:solidFill>
                  <a:srgbClr val="000066"/>
                </a:solidFill>
                <a:latin typeface="Times New Roman" charset="0"/>
              </a:rPr>
              <a:t>660     650     640     630     620     610     600     590     580     570      560      550     540     530     520       </a:t>
            </a:r>
          </a:p>
        </p:txBody>
      </p:sp>
      <p:sp>
        <p:nvSpPr>
          <p:cNvPr id="222230" name="Line 24"/>
          <p:cNvSpPr>
            <a:spLocks noChangeShapeType="1"/>
          </p:cNvSpPr>
          <p:nvPr/>
        </p:nvSpPr>
        <p:spPr bwMode="auto">
          <a:xfrm>
            <a:off x="78486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31" name="Line 25"/>
          <p:cNvSpPr>
            <a:spLocks noChangeShapeType="1"/>
          </p:cNvSpPr>
          <p:nvPr/>
        </p:nvSpPr>
        <p:spPr bwMode="auto">
          <a:xfrm>
            <a:off x="84582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32" name="Line 26"/>
          <p:cNvSpPr>
            <a:spLocks noChangeShapeType="1"/>
          </p:cNvSpPr>
          <p:nvPr/>
        </p:nvSpPr>
        <p:spPr bwMode="auto">
          <a:xfrm>
            <a:off x="89916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33" name="Rectangle 27"/>
          <p:cNvSpPr>
            <a:spLocks noChangeArrowheads="1"/>
          </p:cNvSpPr>
          <p:nvPr/>
        </p:nvSpPr>
        <p:spPr bwMode="auto">
          <a:xfrm>
            <a:off x="0" y="3200400"/>
            <a:ext cx="838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2234" name="Line 28"/>
          <p:cNvSpPr>
            <a:spLocks noChangeShapeType="1"/>
          </p:cNvSpPr>
          <p:nvPr/>
        </p:nvSpPr>
        <p:spPr bwMode="auto">
          <a:xfrm flipH="1">
            <a:off x="914400" y="533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35" name="Rectangle 29"/>
          <p:cNvSpPr>
            <a:spLocks noChangeArrowheads="1"/>
          </p:cNvSpPr>
          <p:nvPr/>
        </p:nvSpPr>
        <p:spPr bwMode="auto">
          <a:xfrm>
            <a:off x="0" y="685800"/>
            <a:ext cx="3962400" cy="1143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990600" y="32766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1" lang="zh-CN" altLang="en-US" sz="1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亚述帝国</a:t>
            </a:r>
            <a:endParaRPr kumimoji="1" lang="en-US" altLang="ja-JP" sz="18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</p:txBody>
      </p:sp>
      <p:sp>
        <p:nvSpPr>
          <p:cNvPr id="22560" name="Text Box 32"/>
          <p:cNvSpPr txBox="1">
            <a:spLocks noChangeArrowheads="1"/>
          </p:cNvSpPr>
          <p:nvPr/>
        </p:nvSpPr>
        <p:spPr bwMode="auto">
          <a:xfrm>
            <a:off x="4343400" y="32766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1" lang="zh-CN" altLang="en-US" sz="1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新巴比伦帝国</a:t>
            </a:r>
            <a:endParaRPr kumimoji="1" lang="en-US" altLang="ja-JP" sz="18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</p:txBody>
      </p:sp>
      <p:sp>
        <p:nvSpPr>
          <p:cNvPr id="22561" name="Text Box 33"/>
          <p:cNvSpPr txBox="1">
            <a:spLocks noChangeArrowheads="1"/>
          </p:cNvSpPr>
          <p:nvPr/>
        </p:nvSpPr>
        <p:spPr bwMode="auto">
          <a:xfrm>
            <a:off x="8001000" y="32766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1" lang="zh-CN" altLang="en-US" sz="1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波斯帝国</a:t>
            </a:r>
            <a:endParaRPr kumimoji="1" lang="en-US" altLang="ja-JP" sz="18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0" y="3200400"/>
            <a:ext cx="914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1" lang="zh-CN" altLang="en-US" sz="1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世界</a:t>
            </a:r>
            <a:endParaRPr kumimoji="1" lang="en-US" altLang="zh-CN" sz="12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kumimoji="1" lang="zh-CN" altLang="en-US" sz="1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强国</a:t>
            </a:r>
            <a:endParaRPr kumimoji="1" lang="en-US" altLang="ja-JP" sz="12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</p:txBody>
      </p:sp>
      <p:sp>
        <p:nvSpPr>
          <p:cNvPr id="222240" name="Text Box 37"/>
          <p:cNvSpPr txBox="1">
            <a:spLocks noChangeArrowheads="1"/>
          </p:cNvSpPr>
          <p:nvPr/>
        </p:nvSpPr>
        <p:spPr bwMode="auto">
          <a:xfrm rot="-5400000">
            <a:off x="577076" y="2057400"/>
            <a:ext cx="55399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>
                <a:latin typeface="Times New Roman" charset="0"/>
              </a:rPr>
              <a:t> </a:t>
            </a:r>
            <a:r>
              <a:rPr kumimoji="1" lang="zh-CN" altLang="en-US" sz="1200" dirty="0">
                <a:latin typeface="Times New Roman" charset="0"/>
              </a:rPr>
              <a:t>底比斯的沦陷</a:t>
            </a:r>
            <a:endParaRPr kumimoji="1" lang="en-US" altLang="zh-CN" sz="1200" dirty="0">
              <a:latin typeface="Times New Roman" charset="0"/>
            </a:endParaRPr>
          </a:p>
        </p:txBody>
      </p:sp>
      <p:sp>
        <p:nvSpPr>
          <p:cNvPr id="222241" name="Text Box 38"/>
          <p:cNvSpPr txBox="1">
            <a:spLocks noChangeArrowheads="1"/>
          </p:cNvSpPr>
          <p:nvPr/>
        </p:nvSpPr>
        <p:spPr bwMode="auto">
          <a:xfrm>
            <a:off x="381000" y="1905000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>
                <a:latin typeface="Times New Roman" charset="0"/>
              </a:rPr>
              <a:t>663BC</a:t>
            </a:r>
          </a:p>
        </p:txBody>
      </p:sp>
      <p:sp>
        <p:nvSpPr>
          <p:cNvPr id="222242" name="Rectangle 39"/>
          <p:cNvSpPr>
            <a:spLocks noChangeArrowheads="1"/>
          </p:cNvSpPr>
          <p:nvPr/>
        </p:nvSpPr>
        <p:spPr bwMode="auto">
          <a:xfrm>
            <a:off x="2362200" y="685800"/>
            <a:ext cx="457200" cy="11430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2243" name="Rectangle 40"/>
          <p:cNvSpPr>
            <a:spLocks noChangeArrowheads="1"/>
          </p:cNvSpPr>
          <p:nvPr/>
        </p:nvSpPr>
        <p:spPr bwMode="auto">
          <a:xfrm>
            <a:off x="3733800" y="685800"/>
            <a:ext cx="228600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2244" name="Text Box 41"/>
          <p:cNvSpPr txBox="1">
            <a:spLocks noChangeArrowheads="1"/>
          </p:cNvSpPr>
          <p:nvPr/>
        </p:nvSpPr>
        <p:spPr bwMode="auto">
          <a:xfrm>
            <a:off x="914400" y="10668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400" b="1">
                <a:solidFill>
                  <a:srgbClr val="000066"/>
                </a:solidFill>
                <a:latin typeface="Copperplate Gothic Light" charset="0"/>
              </a:rPr>
              <a:t>亚述巴尼伯</a:t>
            </a:r>
            <a:endParaRPr kumimoji="1" lang="en-US" altLang="ja-JP" sz="1400" b="1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45" name="Rectangle 42"/>
          <p:cNvSpPr>
            <a:spLocks noChangeArrowheads="1"/>
          </p:cNvSpPr>
          <p:nvPr/>
        </p:nvSpPr>
        <p:spPr bwMode="auto">
          <a:xfrm>
            <a:off x="2819400" y="685800"/>
            <a:ext cx="914400" cy="11430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2246" name="Rectangle 36"/>
          <p:cNvSpPr>
            <a:spLocks noChangeArrowheads="1"/>
          </p:cNvSpPr>
          <p:nvPr/>
        </p:nvSpPr>
        <p:spPr bwMode="auto">
          <a:xfrm>
            <a:off x="0" y="838200"/>
            <a:ext cx="9144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0" y="914400"/>
            <a:ext cx="9144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1" lang="zh-CN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亚述</a:t>
            </a:r>
            <a:endParaRPr kumimoji="1" lang="en-US" altLang="zh-CN" sz="14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kumimoji="1" lang="zh-CN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众王</a:t>
            </a:r>
            <a:endParaRPr kumimoji="1" lang="en-US" altLang="ja-JP" sz="14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</p:txBody>
      </p:sp>
      <p:sp>
        <p:nvSpPr>
          <p:cNvPr id="222248" name="Text Box 43"/>
          <p:cNvSpPr txBox="1">
            <a:spLocks noChangeArrowheads="1"/>
          </p:cNvSpPr>
          <p:nvPr/>
        </p:nvSpPr>
        <p:spPr bwMode="auto">
          <a:xfrm>
            <a:off x="2451100" y="457200"/>
            <a:ext cx="3698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200" b="1">
                <a:solidFill>
                  <a:srgbClr val="000066"/>
                </a:solidFill>
                <a:latin typeface="Copperplate Gothic Light" charset="0"/>
              </a:rPr>
              <a:t>亚述鲁巴力一世</a:t>
            </a:r>
            <a:endParaRPr kumimoji="1" lang="en-US" altLang="ja-JP" sz="1200" b="1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49" name="Text Box 45"/>
          <p:cNvSpPr txBox="1">
            <a:spLocks noChangeArrowheads="1"/>
          </p:cNvSpPr>
          <p:nvPr/>
        </p:nvSpPr>
        <p:spPr bwMode="auto">
          <a:xfrm>
            <a:off x="3122613" y="304800"/>
            <a:ext cx="4000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400" b="1">
                <a:solidFill>
                  <a:srgbClr val="000066"/>
                </a:solidFill>
                <a:latin typeface="Copperplate Gothic Light" charset="0"/>
              </a:rPr>
              <a:t>新撒瑞士昆</a:t>
            </a:r>
            <a:endParaRPr kumimoji="1" lang="en-US" altLang="ja-JP" sz="1400" b="1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50" name="Text Box 46"/>
          <p:cNvSpPr txBox="1">
            <a:spLocks noChangeArrowheads="1"/>
          </p:cNvSpPr>
          <p:nvPr/>
        </p:nvSpPr>
        <p:spPr bwMode="auto">
          <a:xfrm>
            <a:off x="3686175" y="457200"/>
            <a:ext cx="3698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200" b="1">
                <a:solidFill>
                  <a:srgbClr val="000066"/>
                </a:solidFill>
                <a:latin typeface="Copperplate Gothic Light" charset="0"/>
              </a:rPr>
              <a:t>亚述鲁巴力二世</a:t>
            </a:r>
            <a:endParaRPr kumimoji="1" lang="en-US" altLang="ja-JP" sz="1200" b="1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51" name="Text Box 47"/>
          <p:cNvSpPr txBox="1">
            <a:spLocks noChangeArrowheads="1"/>
          </p:cNvSpPr>
          <p:nvPr/>
        </p:nvSpPr>
        <p:spPr bwMode="auto">
          <a:xfrm rot="-5400000">
            <a:off x="3488809" y="2057400"/>
            <a:ext cx="36933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>
                <a:latin typeface="Times New Roman" charset="0"/>
              </a:rPr>
              <a:t> </a:t>
            </a:r>
            <a:r>
              <a:rPr kumimoji="1" lang="zh-CN" altLang="en-US" sz="1200" dirty="0">
                <a:latin typeface="Times New Roman" charset="0"/>
              </a:rPr>
              <a:t>尼尼微的沦陷</a:t>
            </a:r>
            <a:endParaRPr kumimoji="1" lang="en-US" altLang="zh-CN" sz="1200" dirty="0">
              <a:latin typeface="Times New Roman" charset="0"/>
            </a:endParaRPr>
          </a:p>
        </p:txBody>
      </p:sp>
      <p:sp>
        <p:nvSpPr>
          <p:cNvPr id="222252" name="Text Box 48"/>
          <p:cNvSpPr txBox="1">
            <a:spLocks noChangeArrowheads="1"/>
          </p:cNvSpPr>
          <p:nvPr/>
        </p:nvSpPr>
        <p:spPr bwMode="auto">
          <a:xfrm>
            <a:off x="3276600" y="1905000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>
                <a:solidFill>
                  <a:srgbClr val="000066"/>
                </a:solidFill>
                <a:latin typeface="Times New Roman" charset="0"/>
              </a:rPr>
              <a:t>612BC</a:t>
            </a:r>
          </a:p>
        </p:txBody>
      </p:sp>
      <p:sp>
        <p:nvSpPr>
          <p:cNvPr id="222253" name="Text Box 49"/>
          <p:cNvSpPr txBox="1">
            <a:spLocks noChangeArrowheads="1"/>
          </p:cNvSpPr>
          <p:nvPr/>
        </p:nvSpPr>
        <p:spPr bwMode="auto">
          <a:xfrm>
            <a:off x="3733800" y="2819400"/>
            <a:ext cx="495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200">
                <a:latin typeface="Times New Roman" charset="0"/>
              </a:rPr>
              <a:t>609  605				           539</a:t>
            </a:r>
          </a:p>
        </p:txBody>
      </p:sp>
      <p:sp>
        <p:nvSpPr>
          <p:cNvPr id="222254" name="Rectangle 51"/>
          <p:cNvSpPr>
            <a:spLocks noChangeArrowheads="1"/>
          </p:cNvSpPr>
          <p:nvPr/>
        </p:nvSpPr>
        <p:spPr bwMode="auto">
          <a:xfrm>
            <a:off x="0" y="4724400"/>
            <a:ext cx="50292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2255" name="Rectangle 53"/>
          <p:cNvSpPr>
            <a:spLocks noChangeArrowheads="1"/>
          </p:cNvSpPr>
          <p:nvPr/>
        </p:nvSpPr>
        <p:spPr bwMode="auto">
          <a:xfrm>
            <a:off x="0" y="5029200"/>
            <a:ext cx="1981200" cy="762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2256" name="Text Box 54"/>
          <p:cNvSpPr txBox="1">
            <a:spLocks noChangeArrowheads="1"/>
          </p:cNvSpPr>
          <p:nvPr/>
        </p:nvSpPr>
        <p:spPr bwMode="auto">
          <a:xfrm>
            <a:off x="762000" y="52578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400" b="1">
                <a:solidFill>
                  <a:srgbClr val="000066"/>
                </a:solidFill>
                <a:latin typeface="Copperplate Gothic Light" charset="0"/>
              </a:rPr>
              <a:t>玛拿西</a:t>
            </a:r>
            <a:endParaRPr kumimoji="1" lang="en-US" altLang="ja-JP" sz="1400" b="1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57" name="Rectangle 55"/>
          <p:cNvSpPr>
            <a:spLocks noChangeArrowheads="1"/>
          </p:cNvSpPr>
          <p:nvPr/>
        </p:nvSpPr>
        <p:spPr bwMode="auto">
          <a:xfrm>
            <a:off x="1981200" y="5029200"/>
            <a:ext cx="152400" cy="762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2258" name="Rectangle 57"/>
          <p:cNvSpPr>
            <a:spLocks noChangeArrowheads="1"/>
          </p:cNvSpPr>
          <p:nvPr/>
        </p:nvSpPr>
        <p:spPr bwMode="auto">
          <a:xfrm>
            <a:off x="3962400" y="5029200"/>
            <a:ext cx="533400" cy="7620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2259" name="Rectangle 58"/>
          <p:cNvSpPr>
            <a:spLocks noChangeArrowheads="1"/>
          </p:cNvSpPr>
          <p:nvPr/>
        </p:nvSpPr>
        <p:spPr bwMode="auto">
          <a:xfrm>
            <a:off x="4572000" y="5029200"/>
            <a:ext cx="457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2260" name="Text Box 59"/>
          <p:cNvSpPr txBox="1">
            <a:spLocks noChangeArrowheads="1"/>
          </p:cNvSpPr>
          <p:nvPr/>
        </p:nvSpPr>
        <p:spPr bwMode="auto">
          <a:xfrm>
            <a:off x="2209800" y="52578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400" b="1">
                <a:solidFill>
                  <a:srgbClr val="000066"/>
                </a:solidFill>
                <a:latin typeface="Copperplate Gothic Light" charset="0"/>
              </a:rPr>
              <a:t>约西亚</a:t>
            </a:r>
            <a:endParaRPr kumimoji="1" lang="en-US" altLang="ja-JP" sz="1400" b="1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61" name="Text Box 60"/>
          <p:cNvSpPr txBox="1">
            <a:spLocks noChangeArrowheads="1"/>
          </p:cNvSpPr>
          <p:nvPr/>
        </p:nvSpPr>
        <p:spPr bwMode="auto">
          <a:xfrm rot="-5400000">
            <a:off x="4037013" y="5029200"/>
            <a:ext cx="4000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400" b="1">
                <a:solidFill>
                  <a:srgbClr val="000066"/>
                </a:solidFill>
                <a:latin typeface="Copperplate Gothic Light" charset="0"/>
              </a:rPr>
              <a:t>约雅敬</a:t>
            </a:r>
            <a:endParaRPr kumimoji="1" lang="en-US" altLang="ja-JP" sz="1400" b="1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62" name="Text Box 61"/>
          <p:cNvSpPr txBox="1">
            <a:spLocks noChangeArrowheads="1"/>
          </p:cNvSpPr>
          <p:nvPr/>
        </p:nvSpPr>
        <p:spPr bwMode="auto">
          <a:xfrm>
            <a:off x="4570353" y="5029200"/>
            <a:ext cx="40011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400" b="1" dirty="0">
                <a:solidFill>
                  <a:srgbClr val="000066"/>
                </a:solidFill>
                <a:latin typeface="Copperplate Gothic Light" charset="0"/>
              </a:rPr>
              <a:t>西底家</a:t>
            </a:r>
            <a:endParaRPr kumimoji="1" lang="en-US" altLang="ja-JP" sz="1400" b="1" dirty="0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63" name="Text Box 62"/>
          <p:cNvSpPr txBox="1">
            <a:spLocks noChangeArrowheads="1"/>
          </p:cNvSpPr>
          <p:nvPr/>
        </p:nvSpPr>
        <p:spPr bwMode="auto">
          <a:xfrm>
            <a:off x="1066800" y="57912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400" b="1" dirty="0">
                <a:solidFill>
                  <a:srgbClr val="000066"/>
                </a:solidFill>
                <a:latin typeface="Copperplate Gothic Light" charset="0"/>
              </a:rPr>
              <a:t>亚们</a:t>
            </a:r>
            <a:endParaRPr kumimoji="1" lang="en-US" altLang="ja-JP" sz="1400" b="1" dirty="0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64" name="Line 63"/>
          <p:cNvSpPr>
            <a:spLocks noChangeShapeType="1"/>
          </p:cNvSpPr>
          <p:nvPr/>
        </p:nvSpPr>
        <p:spPr bwMode="auto">
          <a:xfrm flipV="1">
            <a:off x="1905000" y="5791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65" name="Text Box 64"/>
          <p:cNvSpPr txBox="1">
            <a:spLocks noChangeArrowheads="1"/>
          </p:cNvSpPr>
          <p:nvPr/>
        </p:nvSpPr>
        <p:spPr bwMode="auto">
          <a:xfrm>
            <a:off x="2286000" y="57912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400" b="1" dirty="0">
                <a:solidFill>
                  <a:srgbClr val="000066"/>
                </a:solidFill>
                <a:latin typeface="Copperplate Gothic Light" charset="0"/>
              </a:rPr>
              <a:t>约阿斯</a:t>
            </a:r>
            <a:endParaRPr kumimoji="1" lang="en-US" altLang="ja-JP" sz="1400" b="1" dirty="0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66" name="Line 65"/>
          <p:cNvSpPr>
            <a:spLocks noChangeShapeType="1"/>
          </p:cNvSpPr>
          <p:nvPr/>
        </p:nvSpPr>
        <p:spPr bwMode="auto">
          <a:xfrm flipV="1">
            <a:off x="3581400" y="5791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67" name="Text Box 66"/>
          <p:cNvSpPr txBox="1">
            <a:spLocks noChangeArrowheads="1"/>
          </p:cNvSpPr>
          <p:nvPr/>
        </p:nvSpPr>
        <p:spPr bwMode="auto">
          <a:xfrm>
            <a:off x="4191000" y="58674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1400" b="1">
                <a:solidFill>
                  <a:srgbClr val="000066"/>
                </a:solidFill>
                <a:latin typeface="Copperplate Gothic Light" charset="0"/>
              </a:rPr>
              <a:t>约雅斤</a:t>
            </a:r>
            <a:endParaRPr kumimoji="1" lang="en-US" altLang="ja-JP" sz="1400" b="1">
              <a:solidFill>
                <a:srgbClr val="000066"/>
              </a:solidFill>
              <a:latin typeface="Copperplate Gothic Light" charset="0"/>
            </a:endParaRPr>
          </a:p>
        </p:txBody>
      </p:sp>
      <p:sp>
        <p:nvSpPr>
          <p:cNvPr id="222268" name="Line 67"/>
          <p:cNvSpPr>
            <a:spLocks noChangeShapeType="1"/>
          </p:cNvSpPr>
          <p:nvPr/>
        </p:nvSpPr>
        <p:spPr bwMode="auto">
          <a:xfrm flipH="1" flipV="1">
            <a:off x="4495800" y="5791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22269" name="Group 82"/>
          <p:cNvGrpSpPr>
            <a:grpSpLocks/>
          </p:cNvGrpSpPr>
          <p:nvPr/>
        </p:nvGrpSpPr>
        <p:grpSpPr bwMode="auto">
          <a:xfrm>
            <a:off x="533400" y="4038600"/>
            <a:ext cx="1143000" cy="533400"/>
            <a:chOff x="576" y="2544"/>
            <a:chExt cx="720" cy="336"/>
          </a:xfrm>
        </p:grpSpPr>
        <p:sp>
          <p:nvSpPr>
            <p:cNvPr id="222280" name="Rectangle 68"/>
            <p:cNvSpPr>
              <a:spLocks noChangeArrowheads="1"/>
            </p:cNvSpPr>
            <p:nvPr/>
          </p:nvSpPr>
          <p:spPr bwMode="auto">
            <a:xfrm>
              <a:off x="576" y="2544"/>
              <a:ext cx="720" cy="336"/>
            </a:xfrm>
            <a:prstGeom prst="rect">
              <a:avLst/>
            </a:prstGeom>
            <a:noFill/>
            <a:ln w="57150" cmpd="thickThin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624" y="2592"/>
              <a:ext cx="6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kumimoji="1" lang="zh-CN" altLang="en-US" sz="1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pperplate Gothic Light" pitchFamily="34" charset="0"/>
                  <a:cs typeface="+mn-cs"/>
                </a:rPr>
                <a:t>那鸿</a:t>
              </a:r>
              <a:endParaRPr kumimoji="1" lang="en-US" altLang="ja-JP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endParaRPr>
            </a:p>
          </p:txBody>
        </p:sp>
      </p:grpSp>
      <p:sp>
        <p:nvSpPr>
          <p:cNvPr id="22600" name="Text Box 72"/>
          <p:cNvSpPr txBox="1">
            <a:spLocks noChangeArrowheads="1"/>
          </p:cNvSpPr>
          <p:nvPr/>
        </p:nvSpPr>
        <p:spPr bwMode="auto">
          <a:xfrm>
            <a:off x="5486400" y="51054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犹大被  到</a:t>
            </a:r>
            <a:r>
              <a:rPr lang="en-US" altLang="ja-JP" sz="1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 </a:t>
            </a:r>
            <a:r>
              <a:rPr lang="zh-CN" alt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巴比伦</a:t>
            </a:r>
            <a:r>
              <a:rPr lang="en-US" altLang="ja-JP" sz="1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 (586)</a:t>
            </a:r>
          </a:p>
        </p:txBody>
      </p:sp>
      <p:sp>
        <p:nvSpPr>
          <p:cNvPr id="222271" name="Line 73"/>
          <p:cNvSpPr>
            <a:spLocks noChangeShapeType="1"/>
          </p:cNvSpPr>
          <p:nvPr/>
        </p:nvSpPr>
        <p:spPr bwMode="auto">
          <a:xfrm>
            <a:off x="5029200" y="5410200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602" name="Text Box 74"/>
          <p:cNvSpPr txBox="1">
            <a:spLocks noChangeArrowheads="1"/>
          </p:cNvSpPr>
          <p:nvPr/>
        </p:nvSpPr>
        <p:spPr bwMode="auto">
          <a:xfrm>
            <a:off x="7916863" y="5189538"/>
            <a:ext cx="14478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14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流亡</a:t>
            </a:r>
            <a:r>
              <a:rPr lang="en-US" altLang="ja-JP" sz="14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14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重建</a:t>
            </a:r>
            <a:endParaRPr lang="en-US" altLang="ja-JP" sz="1400" b="1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pperplate Gothic Light" charset="0"/>
            </a:endParaRPr>
          </a:p>
        </p:txBody>
      </p:sp>
      <p:sp>
        <p:nvSpPr>
          <p:cNvPr id="22603" name="Text Box 75"/>
          <p:cNvSpPr txBox="1">
            <a:spLocks noChangeArrowheads="1"/>
          </p:cNvSpPr>
          <p:nvPr/>
        </p:nvSpPr>
        <p:spPr bwMode="auto">
          <a:xfrm>
            <a:off x="5029200" y="1066800"/>
            <a:ext cx="3733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那</a:t>
            </a:r>
            <a:r>
              <a:rPr lang="zh-CN" altLang="en-US" sz="28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鸿</a:t>
            </a:r>
            <a:r>
              <a:rPr lang="en-US" altLang="ja-JP" sz="2800" b="1"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, </a:t>
            </a:r>
            <a:r>
              <a:rPr lang="zh-CN" altLang="en-US" sz="2800" b="1"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哈巴谷</a:t>
            </a:r>
            <a:r>
              <a:rPr lang="en-US" altLang="ja-JP" sz="2800" b="1"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 </a:t>
            </a:r>
          </a:p>
          <a:p>
            <a:pPr algn="ctr" eaLnBrk="1" hangingPunct="1"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与他们的</a:t>
            </a:r>
            <a:r>
              <a:rPr lang="en-US" altLang="ja-JP" sz="2800" b="1"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 </a:t>
            </a:r>
            <a:r>
              <a:rPr lang="zh-CN" altLang="en-US" sz="2800" b="1"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Light" charset="0"/>
              </a:rPr>
              <a:t>同代先知</a:t>
            </a:r>
            <a:endParaRPr lang="en-US" altLang="ja-JP" sz="2800" b="1">
              <a:effectLst>
                <a:outerShdw blurRad="38100" dist="38100" dir="2700000" algn="tl">
                  <a:srgbClr val="DDDDDD"/>
                </a:outerShdw>
              </a:effectLst>
              <a:latin typeface="Copperplate Gothic Light" charset="0"/>
            </a:endParaRPr>
          </a:p>
        </p:txBody>
      </p:sp>
      <p:sp>
        <p:nvSpPr>
          <p:cNvPr id="222274" name="Rectangle 76"/>
          <p:cNvSpPr>
            <a:spLocks noChangeArrowheads="1"/>
          </p:cNvSpPr>
          <p:nvPr/>
        </p:nvSpPr>
        <p:spPr bwMode="auto">
          <a:xfrm>
            <a:off x="2971801" y="6172200"/>
            <a:ext cx="1676399" cy="388382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2605" name="Text Box 77"/>
          <p:cNvSpPr txBox="1">
            <a:spLocks noChangeArrowheads="1"/>
          </p:cNvSpPr>
          <p:nvPr/>
        </p:nvSpPr>
        <p:spPr bwMode="auto">
          <a:xfrm>
            <a:off x="2819400" y="619125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1"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哈巴谷、西番雅</a:t>
            </a:r>
            <a:endParaRPr kumimoji="1" lang="en-US" altLang="ja-JP" sz="1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</p:txBody>
      </p:sp>
      <p:sp>
        <p:nvSpPr>
          <p:cNvPr id="222276" name="Rectangle 78"/>
          <p:cNvSpPr>
            <a:spLocks noChangeArrowheads="1"/>
          </p:cNvSpPr>
          <p:nvPr/>
        </p:nvSpPr>
        <p:spPr bwMode="auto">
          <a:xfrm>
            <a:off x="0" y="5105400"/>
            <a:ext cx="914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607" name="Text Box 79"/>
          <p:cNvSpPr txBox="1">
            <a:spLocks noChangeArrowheads="1"/>
          </p:cNvSpPr>
          <p:nvPr/>
        </p:nvSpPr>
        <p:spPr bwMode="auto">
          <a:xfrm>
            <a:off x="0" y="5105400"/>
            <a:ext cx="914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kumimoji="1" lang="zh-CN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犹大</a:t>
            </a:r>
            <a:endParaRPr kumimoji="1" lang="en-US" altLang="zh-CN" sz="14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kumimoji="1" lang="zh-CN" alt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  <a:cs typeface="+mn-cs"/>
              </a:rPr>
              <a:t>众王</a:t>
            </a:r>
            <a:endParaRPr kumimoji="1" lang="en-US" altLang="ja-JP" sz="14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pperplate Gothic Light" pitchFamily="34" charset="0"/>
              <a:cs typeface="+mn-cs"/>
            </a:endParaRPr>
          </a:p>
        </p:txBody>
      </p:sp>
      <p:sp>
        <p:nvSpPr>
          <p:cNvPr id="222278" name="Text Box 80"/>
          <p:cNvSpPr txBox="1">
            <a:spLocks noChangeArrowheads="1"/>
          </p:cNvSpPr>
          <p:nvPr/>
        </p:nvSpPr>
        <p:spPr bwMode="auto">
          <a:xfrm>
            <a:off x="8378825" y="76200"/>
            <a:ext cx="766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b="1"/>
              <a:t>560</a:t>
            </a:r>
          </a:p>
        </p:txBody>
      </p:sp>
      <p:sp>
        <p:nvSpPr>
          <p:cNvPr id="222279" name="Rectangle 81"/>
          <p:cNvSpPr>
            <a:spLocks noGrp="1" noChangeArrowheads="1"/>
          </p:cNvSpPr>
          <p:nvPr>
            <p:ph type="title" idx="4294967295"/>
          </p:nvPr>
        </p:nvSpPr>
        <p:spPr>
          <a:xfrm>
            <a:off x="6553200" y="6324600"/>
            <a:ext cx="2514600" cy="533400"/>
          </a:xfrm>
        </p:spPr>
        <p:txBody>
          <a:bodyPr/>
          <a:lstStyle/>
          <a:p>
            <a:pPr algn="r" eaLnBrk="1" hangingPunct="1"/>
            <a:r>
              <a:rPr lang="zh-CN" altLang="en-US" sz="2800" b="1">
                <a:latin typeface="Times New Roman" charset="0"/>
                <a:ea typeface="MS PGothic" charset="0"/>
              </a:rPr>
              <a:t>时间</a:t>
            </a:r>
            <a:r>
              <a:rPr lang="zh-CN" altLang="en-US" sz="2800">
                <a:latin typeface="Times New Roman" charset="0"/>
                <a:ea typeface="MS PGothic" charset="0"/>
              </a:rPr>
              <a:t>表</a:t>
            </a:r>
            <a:endParaRPr lang="en-US" sz="2800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哈巴谷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59810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572000" cy="282346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哈巴谷先知所得的默示。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(1:1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3744416"/>
            <a:ext cx="4572000" cy="314096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altLang="zh-CN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——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没有犹大或以色列王的在位时期</a:t>
            </a:r>
            <a:endParaRPr lang="en-US" altLang="zh-CN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zh-CN" altLang="en-US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altLang="zh-CN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——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那么我们如何给这本书确定日期呢？</a:t>
            </a:r>
            <a:endParaRPr lang="en-US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more ti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89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64904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为什么我 知道？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81400" y="1441362"/>
            <a:ext cx="2743200" cy="1247242"/>
            <a:chOff x="3114211" y="711286"/>
            <a:chExt cx="3168352" cy="2069642"/>
          </a:xfrm>
        </p:grpSpPr>
        <p:sp>
          <p:nvSpPr>
            <p:cNvPr id="3" name="Rectangle 2"/>
            <p:cNvSpPr txBox="1">
              <a:spLocks noChangeArrowheads="1"/>
            </p:cNvSpPr>
            <p:nvPr/>
          </p:nvSpPr>
          <p:spPr bwMode="auto">
            <a:xfrm>
              <a:off x="3114211" y="711286"/>
              <a:ext cx="3168352" cy="7693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不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364360" y="1908447"/>
              <a:ext cx="711696" cy="872481"/>
              <a:chOff x="4211960" y="1908447"/>
              <a:chExt cx="711696" cy="872481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>
                <a:off x="4211960" y="1916832"/>
                <a:ext cx="432048" cy="86409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flipH="1">
                <a:off x="4644008" y="1908447"/>
                <a:ext cx="279648" cy="87248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7995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5"/>
          <p:cNvSpPr>
            <a:spLocks noChangeArrowheads="1"/>
          </p:cNvSpPr>
          <p:nvPr/>
        </p:nvSpPr>
        <p:spPr bwMode="auto">
          <a:xfrm>
            <a:off x="-152400" y="-762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0162" name="Picture 4" descr="Habakkuk1Bi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ext Box 2"/>
          <p:cNvSpPr txBox="1">
            <a:spLocks noChangeArrowheads="1"/>
          </p:cNvSpPr>
          <p:nvPr/>
        </p:nvSpPr>
        <p:spPr bwMode="auto">
          <a:xfrm>
            <a:off x="152400" y="2811463"/>
            <a:ext cx="88392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kumimoji="1" lang="zh-TW" altLang="en-US" sz="3000" dirty="0">
                <a:latin typeface="Arial" charset="0"/>
                <a:cs typeface="Arial" charset="0"/>
              </a:rPr>
              <a:t> 预言记录时期的争议 ：</a:t>
            </a:r>
          </a:p>
          <a:p>
            <a:pPr eaLnBrk="1" hangingPunct="1"/>
            <a:r>
              <a:rPr kumimoji="1" lang="zh-TW" altLang="en-US" sz="3000" dirty="0">
                <a:latin typeface="Arial" charset="0"/>
                <a:cs typeface="Arial" charset="0"/>
              </a:rPr>
              <a:t> 公元</a:t>
            </a:r>
            <a:r>
              <a:rPr kumimoji="1" lang="zh-CN" altLang="en-US" sz="3000" dirty="0">
                <a:latin typeface="Arial" charset="0"/>
                <a:cs typeface="Arial" charset="0"/>
              </a:rPr>
              <a:t>前</a:t>
            </a:r>
            <a:r>
              <a:rPr kumimoji="1" lang="en-US" altLang="zh-TW" sz="3000" dirty="0">
                <a:latin typeface="Arial" charset="0"/>
                <a:cs typeface="Arial" charset="0"/>
              </a:rPr>
              <a:t>700  (</a:t>
            </a:r>
            <a:r>
              <a:rPr kumimoji="1" lang="zh-TW" altLang="en-US" sz="3000" dirty="0">
                <a:latin typeface="Arial" charset="0"/>
                <a:cs typeface="Arial" charset="0"/>
              </a:rPr>
              <a:t>过早因为亚</a:t>
            </a:r>
            <a:r>
              <a:rPr kumimoji="1" lang="zh-CN" altLang="en-US" sz="3000" dirty="0">
                <a:latin typeface="Arial" charset="0"/>
                <a:cs typeface="Arial" charset="0"/>
              </a:rPr>
              <a:t>述</a:t>
            </a:r>
            <a:r>
              <a:rPr kumimoji="1" lang="zh-TW" altLang="en-US" sz="3000" dirty="0">
                <a:latin typeface="Arial" charset="0"/>
                <a:cs typeface="Arial" charset="0"/>
              </a:rPr>
              <a:t>人还在</a:t>
            </a:r>
            <a:r>
              <a:rPr kumimoji="1" lang="en-US" altLang="zh-TW" sz="3000" dirty="0">
                <a:latin typeface="Arial" charset="0"/>
                <a:cs typeface="Arial" charset="0"/>
              </a:rPr>
              <a:t>)</a:t>
            </a:r>
          </a:p>
          <a:p>
            <a:pPr eaLnBrk="1" hangingPunct="1"/>
            <a:r>
              <a:rPr kumimoji="1" lang="en-US" altLang="zh-TW" sz="3000" dirty="0">
                <a:latin typeface="Arial" charset="0"/>
                <a:cs typeface="Arial" charset="0"/>
              </a:rPr>
              <a:t> </a:t>
            </a:r>
            <a:r>
              <a:rPr kumimoji="1" lang="zh-TW" altLang="en-US" sz="3000" dirty="0">
                <a:latin typeface="Arial" charset="0"/>
                <a:cs typeface="Arial" charset="0"/>
              </a:rPr>
              <a:t>公元</a:t>
            </a:r>
            <a:r>
              <a:rPr kumimoji="1" lang="zh-CN" altLang="en-US" sz="3000" dirty="0">
                <a:latin typeface="Arial" charset="0"/>
                <a:cs typeface="Arial" charset="0"/>
              </a:rPr>
              <a:t>前</a:t>
            </a:r>
            <a:r>
              <a:rPr kumimoji="1" lang="en-US" altLang="zh-TW" sz="3000" dirty="0">
                <a:latin typeface="Arial" charset="0"/>
                <a:cs typeface="Arial" charset="0"/>
              </a:rPr>
              <a:t>300  (</a:t>
            </a:r>
            <a:r>
              <a:rPr kumimoji="1" lang="zh-TW" altLang="en-US" sz="3000" dirty="0">
                <a:latin typeface="Arial" charset="0"/>
                <a:cs typeface="Arial" charset="0"/>
              </a:rPr>
              <a:t>太迟因为希腊军队还在） </a:t>
            </a:r>
          </a:p>
          <a:p>
            <a:pPr eaLnBrk="1" hangingPunct="1"/>
            <a:r>
              <a:rPr kumimoji="1" lang="zh-TW" altLang="en-US" sz="3000" dirty="0">
                <a:latin typeface="Arial" charset="0"/>
                <a:cs typeface="Arial" charset="0"/>
              </a:rPr>
              <a:t> </a:t>
            </a:r>
          </a:p>
          <a:p>
            <a:pPr eaLnBrk="1" hangingPunct="1"/>
            <a:r>
              <a:rPr kumimoji="1" lang="zh-TW" altLang="en-US" sz="3000" dirty="0">
                <a:latin typeface="Arial" charset="0"/>
                <a:cs typeface="Arial" charset="0"/>
              </a:rPr>
              <a:t> 预言明显提到巴比伦的侵略（</a:t>
            </a:r>
            <a:r>
              <a:rPr kumimoji="1" lang="en-US" altLang="zh-TW" sz="3000" dirty="0">
                <a:latin typeface="Arial" charset="0"/>
                <a:cs typeface="Arial" charset="0"/>
              </a:rPr>
              <a:t>1:6) </a:t>
            </a:r>
            <a:r>
              <a:rPr kumimoji="1" lang="zh-TW" altLang="en-US" sz="3000" dirty="0">
                <a:latin typeface="Arial" charset="0"/>
                <a:cs typeface="Arial" charset="0"/>
              </a:rPr>
              <a:t>所以最好的结论显示它是在约西</a:t>
            </a:r>
            <a:r>
              <a:rPr kumimoji="1" lang="zh-CN" altLang="en-US" sz="3000" dirty="0">
                <a:latin typeface="Arial" charset="0"/>
                <a:cs typeface="Arial" charset="0"/>
              </a:rPr>
              <a:t>亚</a:t>
            </a:r>
            <a:r>
              <a:rPr kumimoji="1" lang="zh-TW" altLang="en-US" sz="3000" dirty="0">
                <a:latin typeface="Arial" charset="0"/>
                <a:cs typeface="Arial" charset="0"/>
              </a:rPr>
              <a:t>统治的末期 </a:t>
            </a:r>
            <a:r>
              <a:rPr kumimoji="1" lang="en-US" altLang="zh-TW" sz="3000" dirty="0">
                <a:latin typeface="Arial" charset="0"/>
                <a:cs typeface="Arial" charset="0"/>
              </a:rPr>
              <a:t>(</a:t>
            </a:r>
            <a:r>
              <a:rPr kumimoji="1" lang="zh-TW" altLang="en-US" sz="3000" dirty="0">
                <a:latin typeface="Arial" charset="0"/>
                <a:cs typeface="Arial" charset="0"/>
              </a:rPr>
              <a:t>公元</a:t>
            </a:r>
            <a:r>
              <a:rPr kumimoji="1" lang="zh-CN" altLang="en-US" sz="3000" dirty="0">
                <a:latin typeface="Arial" charset="0"/>
                <a:cs typeface="Arial" charset="0"/>
              </a:rPr>
              <a:t>前</a:t>
            </a:r>
            <a:r>
              <a:rPr kumimoji="1" lang="en-US" altLang="zh-TW" sz="3000" dirty="0">
                <a:latin typeface="Arial" charset="0"/>
                <a:cs typeface="Arial" charset="0"/>
              </a:rPr>
              <a:t>640-609 ), </a:t>
            </a:r>
            <a:r>
              <a:rPr kumimoji="1" lang="zh-TW" altLang="en-US" sz="3000" dirty="0">
                <a:latin typeface="Arial" charset="0"/>
                <a:cs typeface="Arial" charset="0"/>
              </a:rPr>
              <a:t>大概是在公元</a:t>
            </a:r>
            <a:r>
              <a:rPr kumimoji="1" lang="zh-CN" altLang="en-US" sz="3000" dirty="0">
                <a:latin typeface="Arial" charset="0"/>
                <a:cs typeface="Arial" charset="0"/>
              </a:rPr>
              <a:t>前</a:t>
            </a:r>
            <a:r>
              <a:rPr kumimoji="1" lang="en-US" altLang="zh-TW" sz="3000" dirty="0">
                <a:latin typeface="Arial" charset="0"/>
                <a:cs typeface="Arial" charset="0"/>
              </a:rPr>
              <a:t>612 </a:t>
            </a:r>
            <a:r>
              <a:rPr kumimoji="1" lang="zh-TW" altLang="en-US" sz="3000" dirty="0">
                <a:latin typeface="Arial" charset="0"/>
                <a:cs typeface="Arial" charset="0"/>
              </a:rPr>
              <a:t>后。迦勒底</a:t>
            </a:r>
            <a:r>
              <a:rPr kumimoji="1" lang="en-US" altLang="zh-TW" sz="3000" dirty="0">
                <a:latin typeface="Arial" charset="0"/>
                <a:cs typeface="Arial" charset="0"/>
              </a:rPr>
              <a:t>, </a:t>
            </a:r>
            <a:r>
              <a:rPr kumimoji="1" lang="zh-TW" altLang="en-US" sz="3000" dirty="0">
                <a:latin typeface="Arial" charset="0"/>
                <a:cs typeface="Arial" charset="0"/>
              </a:rPr>
              <a:t>米甸</a:t>
            </a:r>
            <a:r>
              <a:rPr kumimoji="1" lang="en-US" altLang="zh-TW" sz="3000" dirty="0">
                <a:latin typeface="Arial" charset="0"/>
                <a:cs typeface="Arial" charset="0"/>
              </a:rPr>
              <a:t>, </a:t>
            </a:r>
            <a:r>
              <a:rPr kumimoji="1" lang="zh-TW" altLang="en-US" sz="3000" dirty="0">
                <a:latin typeface="Arial" charset="0"/>
                <a:cs typeface="Arial" charset="0"/>
              </a:rPr>
              <a:t>与西古提的联军可能是在于公元</a:t>
            </a:r>
            <a:r>
              <a:rPr kumimoji="1" lang="zh-CN" altLang="en-US" sz="3000" dirty="0">
                <a:latin typeface="Arial" charset="0"/>
                <a:cs typeface="Arial" charset="0"/>
              </a:rPr>
              <a:t>前</a:t>
            </a:r>
            <a:r>
              <a:rPr kumimoji="1" lang="en-US" altLang="zh-TW" sz="3000" dirty="0">
                <a:latin typeface="Arial" charset="0"/>
                <a:cs typeface="Arial" charset="0"/>
              </a:rPr>
              <a:t>607-605</a:t>
            </a:r>
            <a:r>
              <a:rPr kumimoji="1" lang="zh-TW" altLang="en-US" sz="3000" dirty="0">
                <a:latin typeface="Arial" charset="0"/>
                <a:cs typeface="Arial" charset="0"/>
              </a:rPr>
              <a:t>打败尼尼微。</a:t>
            </a:r>
          </a:p>
        </p:txBody>
      </p:sp>
      <p:sp>
        <p:nvSpPr>
          <p:cNvPr id="220164" name="Text Box 5"/>
          <p:cNvSpPr txBox="1">
            <a:spLocks noChangeArrowheads="1"/>
          </p:cNvSpPr>
          <p:nvPr/>
        </p:nvSpPr>
        <p:spPr bwMode="auto">
          <a:xfrm>
            <a:off x="8378825" y="19050"/>
            <a:ext cx="68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</a:rPr>
              <a:t>628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1092200" cy="584200"/>
          </a:xfrm>
          <a:solidFill>
            <a:srgbClr val="000000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kumimoji="1" lang="zh-CN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imes New Roman" pitchFamily="18" charset="0"/>
                <a:cs typeface="Times New Roman" pitchFamily="18" charset="0"/>
              </a:rPr>
              <a:t>日期</a:t>
            </a:r>
            <a:endParaRPr kumimoji="1" lang="en-US" altLang="ja-JP" sz="32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ea typeface="MS Mincho" pitchFamily="49" charset="-128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"/>
            <a:ext cx="7239000" cy="838200"/>
          </a:xfrm>
          <a:solidFill>
            <a:srgbClr val="701A1F"/>
          </a:solidFill>
          <a:effectLst>
            <a:outerShdw blurRad="50800" dist="38100" dir="2700000" algn="ctr" rotWithShape="0">
              <a:srgbClr val="000000">
                <a:alpha val="42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1" lang="zh-CN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犹大国可怕的收场</a:t>
            </a:r>
            <a:endParaRPr kumimoji="1" lang="en-US" altLang="en-US" sz="40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75812" name="Text Box 4"/>
          <p:cNvSpPr txBox="1">
            <a:spLocks noChangeArrowheads="1"/>
          </p:cNvSpPr>
          <p:nvPr/>
        </p:nvSpPr>
        <p:spPr bwMode="auto">
          <a:xfrm>
            <a:off x="6934200" y="2514600"/>
            <a:ext cx="14208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3B600"/>
                </a:solidFill>
                <a:latin typeface="Arial" charset="0"/>
                <a:cs typeface="Arial" charset="0"/>
              </a:rPr>
              <a:t>约哈斯</a:t>
            </a:r>
            <a:br>
              <a:rPr lang="en-US" altLang="ja-JP" sz="3200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sz="3200" b="1">
                <a:solidFill>
                  <a:srgbClr val="F3B600"/>
                </a:solidFill>
                <a:latin typeface="Arial" charset="0"/>
                <a:cs typeface="Arial" charset="0"/>
              </a:rPr>
              <a:t>(</a:t>
            </a:r>
            <a:r>
              <a:rPr lang="zh-CN" altLang="en-US" sz="3200" b="1">
                <a:solidFill>
                  <a:srgbClr val="F3B600"/>
                </a:solidFill>
                <a:latin typeface="Arial" charset="0"/>
                <a:cs typeface="Arial" charset="0"/>
              </a:rPr>
              <a:t>沙龙</a:t>
            </a:r>
            <a:r>
              <a:rPr lang="en-US" altLang="ja-JP" sz="3200" b="1">
                <a:solidFill>
                  <a:srgbClr val="F3B600"/>
                </a:solidFill>
                <a:latin typeface="Arial" charset="0"/>
                <a:cs typeface="Arial" charset="0"/>
              </a:rPr>
              <a:t>)</a:t>
            </a:r>
            <a:br>
              <a:rPr lang="en-US" altLang="ja-JP" sz="3200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609</a:t>
            </a:r>
            <a:b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(3 </a:t>
            </a:r>
            <a:r>
              <a:rPr lang="zh-CN" altLang="en-US" b="1">
                <a:solidFill>
                  <a:srgbClr val="F3B600"/>
                </a:solidFill>
                <a:latin typeface="Arial" charset="0"/>
                <a:cs typeface="Arial" charset="0"/>
              </a:rPr>
              <a:t>个月</a:t>
            </a: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)</a:t>
            </a:r>
            <a:endParaRPr lang="en-US" b="1">
              <a:solidFill>
                <a:srgbClr val="F3B600"/>
              </a:solidFill>
              <a:latin typeface="Arial" charset="0"/>
              <a:cs typeface="Arial" charset="0"/>
            </a:endParaRPr>
          </a:p>
        </p:txBody>
      </p:sp>
      <p:sp>
        <p:nvSpPr>
          <p:cNvPr id="384006" name="Text Box 7"/>
          <p:cNvSpPr txBox="1">
            <a:spLocks noChangeArrowheads="1"/>
          </p:cNvSpPr>
          <p:nvPr/>
        </p:nvSpPr>
        <p:spPr bwMode="auto">
          <a:xfrm>
            <a:off x="3962400" y="1066800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约西亚</a:t>
            </a:r>
            <a:endParaRPr lang="en-US" alt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5816" name="Text Box 8"/>
          <p:cNvSpPr txBox="1">
            <a:spLocks noChangeArrowheads="1"/>
          </p:cNvSpPr>
          <p:nvPr/>
        </p:nvSpPr>
        <p:spPr bwMode="auto">
          <a:xfrm>
            <a:off x="2346325" y="2468563"/>
            <a:ext cx="20574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3B600"/>
                </a:solidFill>
                <a:latin typeface="Arial" charset="0"/>
                <a:cs typeface="Arial" charset="0"/>
              </a:rPr>
              <a:t>约雅敬</a:t>
            </a:r>
            <a:endParaRPr lang="en-US" altLang="zh-CN" sz="3200" b="1">
              <a:solidFill>
                <a:srgbClr val="F3B600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3000" b="1">
                <a:solidFill>
                  <a:srgbClr val="F3B600"/>
                </a:solidFill>
                <a:latin typeface="Arial" charset="0"/>
                <a:cs typeface="Arial" charset="0"/>
              </a:rPr>
              <a:t>(</a:t>
            </a:r>
            <a:r>
              <a:rPr lang="zh-CN" altLang="en-US" sz="3000" b="1">
                <a:solidFill>
                  <a:srgbClr val="F3B600"/>
                </a:solidFill>
                <a:latin typeface="Arial" charset="0"/>
                <a:cs typeface="Arial" charset="0"/>
              </a:rPr>
              <a:t>以利雅敬</a:t>
            </a:r>
            <a:r>
              <a:rPr lang="en-US" altLang="ja-JP" sz="3000" b="1">
                <a:solidFill>
                  <a:srgbClr val="F3B600"/>
                </a:solidFill>
                <a:latin typeface="Arial" charset="0"/>
                <a:cs typeface="Arial" charset="0"/>
              </a:rPr>
              <a:t>)</a:t>
            </a:r>
            <a:br>
              <a:rPr lang="en-US" altLang="ja-JP" sz="3000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609-598</a:t>
            </a:r>
            <a:b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(11 </a:t>
            </a:r>
            <a:r>
              <a:rPr lang="zh-CN" altLang="en-US" b="1">
                <a:solidFill>
                  <a:srgbClr val="F3B600"/>
                </a:solidFill>
                <a:latin typeface="Arial" charset="0"/>
                <a:cs typeface="Arial" charset="0"/>
              </a:rPr>
              <a:t>年</a:t>
            </a: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.)</a:t>
            </a:r>
            <a:endParaRPr lang="en-US" sz="3200" b="1">
              <a:solidFill>
                <a:srgbClr val="F3B600"/>
              </a:solidFill>
              <a:latin typeface="Arial" charset="0"/>
              <a:cs typeface="Arial" charset="0"/>
            </a:endParaRPr>
          </a:p>
        </p:txBody>
      </p:sp>
      <p:sp>
        <p:nvSpPr>
          <p:cNvPr id="375817" name="Text Box 9"/>
          <p:cNvSpPr txBox="1">
            <a:spLocks noChangeArrowheads="1"/>
          </p:cNvSpPr>
          <p:nvPr/>
        </p:nvSpPr>
        <p:spPr bwMode="auto">
          <a:xfrm>
            <a:off x="457200" y="2468563"/>
            <a:ext cx="16938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3200" b="1" dirty="0">
                <a:solidFill>
                  <a:srgbClr val="5DBACA"/>
                </a:solidFill>
                <a:latin typeface="Arial" charset="0"/>
                <a:cs typeface="Arial" charset="0"/>
              </a:rPr>
              <a:t>约雅斤</a:t>
            </a:r>
            <a:br>
              <a:rPr lang="en-US" altLang="ja-JP" sz="3200" b="1" dirty="0">
                <a:solidFill>
                  <a:srgbClr val="5DBACA"/>
                </a:solidFill>
                <a:latin typeface="Arial" charset="0"/>
                <a:cs typeface="Arial" charset="0"/>
              </a:rPr>
            </a:br>
            <a:r>
              <a:rPr lang="en-US" altLang="ja-JP" sz="3200" b="1" dirty="0">
                <a:solidFill>
                  <a:srgbClr val="5DBACA"/>
                </a:solidFill>
                <a:latin typeface="Arial" charset="0"/>
                <a:cs typeface="Arial" charset="0"/>
              </a:rPr>
              <a:t>(</a:t>
            </a:r>
            <a:r>
              <a:rPr lang="zh-CN" altLang="en-US" sz="3200" b="1" dirty="0">
                <a:solidFill>
                  <a:srgbClr val="5DBACA"/>
                </a:solidFill>
                <a:latin typeface="Arial" charset="0"/>
                <a:cs typeface="Arial" charset="0"/>
              </a:rPr>
              <a:t>无统治</a:t>
            </a:r>
            <a:r>
              <a:rPr lang="en-US" altLang="ja-JP" sz="3200" b="1" dirty="0">
                <a:solidFill>
                  <a:srgbClr val="5DBACA"/>
                </a:solidFill>
                <a:latin typeface="Arial" charset="0"/>
                <a:cs typeface="Arial" charset="0"/>
              </a:rPr>
              <a:t>)</a:t>
            </a:r>
            <a:endParaRPr lang="en-US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4009" name="Group 10"/>
          <p:cNvGrpSpPr>
            <a:grpSpLocks/>
          </p:cNvGrpSpPr>
          <p:nvPr/>
        </p:nvGrpSpPr>
        <p:grpSpPr bwMode="auto">
          <a:xfrm>
            <a:off x="1295400" y="1646238"/>
            <a:ext cx="6405563" cy="930275"/>
            <a:chOff x="816" y="1296"/>
            <a:chExt cx="4035" cy="58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75819" name="Line 11"/>
            <p:cNvSpPr>
              <a:spLocks noChangeShapeType="1"/>
            </p:cNvSpPr>
            <p:nvPr/>
          </p:nvSpPr>
          <p:spPr bwMode="auto">
            <a:xfrm>
              <a:off x="816" y="1584"/>
              <a:ext cx="40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0" name="Line 12"/>
            <p:cNvSpPr>
              <a:spLocks noChangeShapeType="1"/>
            </p:cNvSpPr>
            <p:nvPr/>
          </p:nvSpPr>
          <p:spPr bwMode="auto">
            <a:xfrm>
              <a:off x="3547" y="159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1" name="Line 13"/>
            <p:cNvSpPr>
              <a:spLocks noChangeShapeType="1"/>
            </p:cNvSpPr>
            <p:nvPr/>
          </p:nvSpPr>
          <p:spPr bwMode="auto">
            <a:xfrm>
              <a:off x="4851" y="159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2" name="Line 14"/>
            <p:cNvSpPr>
              <a:spLocks noChangeShapeType="1"/>
            </p:cNvSpPr>
            <p:nvPr/>
          </p:nvSpPr>
          <p:spPr bwMode="auto">
            <a:xfrm>
              <a:off x="2880" y="12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3" name="Line 15"/>
            <p:cNvSpPr>
              <a:spLocks noChangeShapeType="1"/>
            </p:cNvSpPr>
            <p:nvPr/>
          </p:nvSpPr>
          <p:spPr bwMode="auto">
            <a:xfrm>
              <a:off x="2126" y="15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4" name="Line 16"/>
            <p:cNvSpPr>
              <a:spLocks noChangeShapeType="1"/>
            </p:cNvSpPr>
            <p:nvPr/>
          </p:nvSpPr>
          <p:spPr bwMode="auto">
            <a:xfrm>
              <a:off x="819" y="159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384012" name="Text Box 19"/>
          <p:cNvSpPr txBox="1">
            <a:spLocks noChangeArrowheads="1"/>
          </p:cNvSpPr>
          <p:nvPr/>
        </p:nvSpPr>
        <p:spPr bwMode="auto">
          <a:xfrm>
            <a:off x="8426450" y="90488"/>
            <a:ext cx="698500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256</a:t>
            </a:r>
            <a:endParaRPr lang="en-US" sz="2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657600" y="914401"/>
            <a:ext cx="381000" cy="461963"/>
            <a:chOff x="146" y="806"/>
            <a:chExt cx="240" cy="29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84029" name="Oval 24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4030" name="Text Box 25"/>
            <p:cNvSpPr txBox="1">
              <a:spLocks noChangeArrowheads="1"/>
            </p:cNvSpPr>
            <p:nvPr/>
          </p:nvSpPr>
          <p:spPr bwMode="auto">
            <a:xfrm>
              <a:off x="154" y="806"/>
              <a:ext cx="224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b="1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en-US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705600" y="2286001"/>
            <a:ext cx="381000" cy="461963"/>
            <a:chOff x="146" y="806"/>
            <a:chExt cx="240" cy="29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84027" name="Oval 27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4028" name="Text Box 28"/>
            <p:cNvSpPr txBox="1">
              <a:spLocks noChangeArrowheads="1"/>
            </p:cNvSpPr>
            <p:nvPr/>
          </p:nvSpPr>
          <p:spPr bwMode="auto">
            <a:xfrm>
              <a:off x="154" y="806"/>
              <a:ext cx="224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133600" y="2286001"/>
            <a:ext cx="381000" cy="461963"/>
            <a:chOff x="146" y="806"/>
            <a:chExt cx="240" cy="29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84025" name="Oval 30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4026" name="Text Box 31"/>
            <p:cNvSpPr txBox="1">
              <a:spLocks noChangeArrowheads="1"/>
            </p:cNvSpPr>
            <p:nvPr/>
          </p:nvSpPr>
          <p:spPr bwMode="auto">
            <a:xfrm>
              <a:off x="154" y="806"/>
              <a:ext cx="224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5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5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5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5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2" grpId="0" build="p" autoUpdateAnimBg="0"/>
      <p:bldP spid="375816" grpId="0" build="p" autoUpdateAnimBg="0"/>
      <p:bldP spid="37581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-243408"/>
            <a:ext cx="5715000" cy="394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08520" y="5715000"/>
            <a:ext cx="4953000" cy="11430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Arial" charset="0"/>
                <a:ea typeface="ＭＳ Ｐゴシック" charset="0"/>
              </a:rPr>
              <a:t>哈巴谷 </a:t>
            </a:r>
            <a:r>
              <a:rPr lang="en-US" dirty="0">
                <a:latin typeface="Arial" charset="0"/>
                <a:ea typeface="ＭＳ Ｐゴシック" charset="0"/>
              </a:rPr>
              <a:t>1:3 </a:t>
            </a:r>
          </a:p>
        </p:txBody>
      </p:sp>
      <p:pic>
        <p:nvPicPr>
          <p:cNvPr id="88067" name="Picture 4" descr="habakkuk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-76200"/>
            <a:ext cx="5057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3501008"/>
            <a:ext cx="4191000" cy="259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ru-RU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"</a:t>
            </a:r>
            <a:r>
              <a:rPr lang="zh-CN" altLang="en-US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你为甚么使我看见恶行？</a:t>
            </a:r>
            <a:r>
              <a:rPr lang="ru-RU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"</a:t>
            </a:r>
            <a:endParaRPr lang="en-US" sz="44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014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5908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000">
                <a:effectLst/>
                <a:latin typeface="Arial" charset="0"/>
                <a:ea typeface="MS PGothic" charset="0"/>
              </a:rPr>
              <a:t>Book Chart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r>
                        <a:rPr kumimoji="1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: </a:t>
                      </a: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迦勒底的毁灭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第</a:t>
                      </a:r>
                      <a:r>
                        <a:rPr kumimoji="1" lang="en-GB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1-2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第</a:t>
                      </a:r>
                      <a:r>
                        <a:rPr kumimoji="1" lang="en-GB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3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迦勒底的惩罚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赞美诗篇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哈巴谷的惶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MS PGothic" charset="0"/>
                          <a:cs typeface="MS PGothic" charset="0"/>
                        </a:rPr>
                        <a:t>惑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哈巴谷的颂赞</a:t>
                      </a:r>
                      <a:r>
                        <a:rPr kumimoji="1" lang="en-GB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上帝的行动被挑战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上帝的行动被赞扬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MS PGothic" charset="0"/>
                          <a:cs typeface="MS PGothic" charset="0"/>
                        </a:rPr>
                        <a:t>信仰的困扰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MS PGothic" charset="0"/>
                          <a:cs typeface="MS PGothic" charset="0"/>
                        </a:rPr>
                        <a:t>信仰的胜利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困扰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解决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神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神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耶和华啊！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为何你不审判犹大的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罪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我会兴起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巴比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伦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来审判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犹大人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你怎能容许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一个比犹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大更邪 恶的邦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国来审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判它？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我也必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定必定会</a:t>
                      </a:r>
                      <a:endParaRPr kumimoji="1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审判他们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发怒时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以怜悯为怀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他是位伟大全能的神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我会以不动摇的心等待神为他的子民审判巴比伦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1:1-4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1:5-11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1:12–2:1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2:2-20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3:1-2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3:3-15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3:16-19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犹大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公元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前</a:t>
                      </a:r>
                      <a:r>
                        <a:rPr kumimoji="1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607-605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年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31482" name="Text Box 24"/>
          <p:cNvSpPr txBox="1">
            <a:spLocks noChangeArrowheads="1"/>
          </p:cNvSpPr>
          <p:nvPr/>
        </p:nvSpPr>
        <p:spPr bwMode="auto">
          <a:xfrm>
            <a:off x="8455025" y="0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  <a:latin typeface="Arial" charset="0"/>
                <a:cs typeface="Arial" charset="0"/>
              </a:rPr>
              <a:t>627</a:t>
            </a:r>
          </a:p>
        </p:txBody>
      </p:sp>
    </p:spTree>
    <p:extLst>
      <p:ext uri="{BB962C8B-B14F-4D97-AF65-F5344CB8AC3E}">
        <p14:creationId xmlns:p14="http://schemas.microsoft.com/office/powerpoint/2010/main" val="1023584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0A0CE-C9CA-6ABE-8303-E97F48A81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>
            <a:extLst>
              <a:ext uri="{FF2B5EF4-FFF2-40B4-BE49-F238E27FC236}">
                <a16:creationId xmlns:a16="http://schemas.microsoft.com/office/drawing/2014/main" id="{6A9B356A-8AE8-48EC-0ED5-56D80B5743C5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>
            <a:extLst>
              <a:ext uri="{FF2B5EF4-FFF2-40B4-BE49-F238E27FC236}">
                <a16:creationId xmlns:a16="http://schemas.microsoft.com/office/drawing/2014/main" id="{2DB4E168-7ED1-BD94-C343-C2C174BBF4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269341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我们经常对神的计划</a:t>
            </a:r>
            <a:br>
              <a:rPr lang="en-SG" altLang="zh-CN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感到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困惑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D5861-3F52-2822-3A10-2313CF67B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65" y="2718272"/>
            <a:ext cx="8925898" cy="397651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01B6F41-2426-F2E0-D063-AB3F71D5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1–2</a:t>
            </a:r>
          </a:p>
        </p:txBody>
      </p:sp>
    </p:spTree>
    <p:extLst>
      <p:ext uri="{BB962C8B-B14F-4D97-AF65-F5344CB8AC3E}">
        <p14:creationId xmlns:p14="http://schemas.microsoft.com/office/powerpoint/2010/main" val="986937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360" y="265808"/>
            <a:ext cx="3865240" cy="258712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138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谁</a:t>
            </a:r>
            <a:endParaRPr lang="en-US" sz="9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8256" y="3356992"/>
            <a:ext cx="9144000" cy="2011064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 sz="48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</a:rPr>
              <a:t>是外邦人（意料之中）还是上帝的子民（理应禁止）？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23928" y="548680"/>
            <a:ext cx="3467472" cy="230425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导致了这些</a:t>
            </a:r>
            <a:endParaRPr lang="en-US" altLang="zh-CN" sz="4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不公义？</a:t>
            </a:r>
          </a:p>
        </p:txBody>
      </p:sp>
    </p:spTree>
    <p:extLst>
      <p:ext uri="{BB962C8B-B14F-4D97-AF65-F5344CB8AC3E}">
        <p14:creationId xmlns:p14="http://schemas.microsoft.com/office/powerpoint/2010/main" val="1136838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"/>
            <a:ext cx="7239000" cy="838200"/>
          </a:xfrm>
          <a:solidFill>
            <a:srgbClr val="701A1F"/>
          </a:solidFill>
          <a:effectLst>
            <a:outerShdw blurRad="50800" dist="38100" dir="2700000" algn="ctr" rotWithShape="0">
              <a:srgbClr val="000000">
                <a:alpha val="42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1" lang="zh-CN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犹大国可怕的收场</a:t>
            </a:r>
            <a:endParaRPr kumimoji="1" lang="en-US" altLang="en-US" sz="40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75812" name="Text Box 4"/>
          <p:cNvSpPr txBox="1">
            <a:spLocks noChangeArrowheads="1"/>
          </p:cNvSpPr>
          <p:nvPr/>
        </p:nvSpPr>
        <p:spPr bwMode="auto">
          <a:xfrm>
            <a:off x="6934200" y="2514600"/>
            <a:ext cx="14208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3B600"/>
                </a:solidFill>
                <a:latin typeface="Arial" charset="0"/>
                <a:cs typeface="Arial" charset="0"/>
              </a:rPr>
              <a:t>约哈斯</a:t>
            </a:r>
            <a:br>
              <a:rPr lang="en-US" altLang="ja-JP" sz="3200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sz="3200" b="1">
                <a:solidFill>
                  <a:srgbClr val="F3B600"/>
                </a:solidFill>
                <a:latin typeface="Arial" charset="0"/>
                <a:cs typeface="Arial" charset="0"/>
              </a:rPr>
              <a:t>(</a:t>
            </a:r>
            <a:r>
              <a:rPr lang="zh-CN" altLang="en-US" sz="3200" b="1">
                <a:solidFill>
                  <a:srgbClr val="F3B600"/>
                </a:solidFill>
                <a:latin typeface="Arial" charset="0"/>
                <a:cs typeface="Arial" charset="0"/>
              </a:rPr>
              <a:t>沙龙</a:t>
            </a:r>
            <a:r>
              <a:rPr lang="en-US" altLang="ja-JP" sz="3200" b="1">
                <a:solidFill>
                  <a:srgbClr val="F3B600"/>
                </a:solidFill>
                <a:latin typeface="Arial" charset="0"/>
                <a:cs typeface="Arial" charset="0"/>
              </a:rPr>
              <a:t>)</a:t>
            </a:r>
            <a:br>
              <a:rPr lang="en-US" altLang="ja-JP" sz="3200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609</a:t>
            </a:r>
            <a:b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(3 </a:t>
            </a:r>
            <a:r>
              <a:rPr lang="zh-CN" altLang="en-US" b="1">
                <a:solidFill>
                  <a:srgbClr val="F3B600"/>
                </a:solidFill>
                <a:latin typeface="Arial" charset="0"/>
                <a:cs typeface="Arial" charset="0"/>
              </a:rPr>
              <a:t>个月</a:t>
            </a: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)</a:t>
            </a:r>
            <a:endParaRPr lang="en-US" b="1">
              <a:solidFill>
                <a:srgbClr val="F3B600"/>
              </a:solidFill>
              <a:latin typeface="Arial" charset="0"/>
              <a:cs typeface="Arial" charset="0"/>
            </a:endParaRPr>
          </a:p>
        </p:txBody>
      </p:sp>
      <p:sp>
        <p:nvSpPr>
          <p:cNvPr id="384006" name="Text Box 7"/>
          <p:cNvSpPr txBox="1">
            <a:spLocks noChangeArrowheads="1"/>
          </p:cNvSpPr>
          <p:nvPr/>
        </p:nvSpPr>
        <p:spPr bwMode="auto">
          <a:xfrm>
            <a:off x="3962400" y="1066800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约西亚</a:t>
            </a:r>
            <a:endParaRPr lang="en-US" alt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5816" name="Text Box 8"/>
          <p:cNvSpPr txBox="1">
            <a:spLocks noChangeArrowheads="1"/>
          </p:cNvSpPr>
          <p:nvPr/>
        </p:nvSpPr>
        <p:spPr bwMode="auto">
          <a:xfrm>
            <a:off x="2346325" y="2468563"/>
            <a:ext cx="20574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3200" b="1">
                <a:solidFill>
                  <a:srgbClr val="F3B600"/>
                </a:solidFill>
                <a:latin typeface="Arial" charset="0"/>
                <a:cs typeface="Arial" charset="0"/>
              </a:rPr>
              <a:t>约雅敬</a:t>
            </a:r>
            <a:endParaRPr lang="en-US" altLang="zh-CN" sz="3200" b="1">
              <a:solidFill>
                <a:srgbClr val="F3B600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3000" b="1">
                <a:solidFill>
                  <a:srgbClr val="F3B600"/>
                </a:solidFill>
                <a:latin typeface="Arial" charset="0"/>
                <a:cs typeface="Arial" charset="0"/>
              </a:rPr>
              <a:t>(</a:t>
            </a:r>
            <a:r>
              <a:rPr lang="zh-CN" altLang="en-US" sz="3000" b="1">
                <a:solidFill>
                  <a:srgbClr val="F3B600"/>
                </a:solidFill>
                <a:latin typeface="Arial" charset="0"/>
                <a:cs typeface="Arial" charset="0"/>
              </a:rPr>
              <a:t>以利雅敬</a:t>
            </a:r>
            <a:r>
              <a:rPr lang="en-US" altLang="ja-JP" sz="3000" b="1">
                <a:solidFill>
                  <a:srgbClr val="F3B600"/>
                </a:solidFill>
                <a:latin typeface="Arial" charset="0"/>
                <a:cs typeface="Arial" charset="0"/>
              </a:rPr>
              <a:t>)</a:t>
            </a:r>
            <a:br>
              <a:rPr lang="en-US" altLang="ja-JP" sz="3000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609-598</a:t>
            </a:r>
            <a:b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</a:b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(11 </a:t>
            </a:r>
            <a:r>
              <a:rPr lang="zh-CN" altLang="en-US" b="1">
                <a:solidFill>
                  <a:srgbClr val="F3B600"/>
                </a:solidFill>
                <a:latin typeface="Arial" charset="0"/>
                <a:cs typeface="Arial" charset="0"/>
              </a:rPr>
              <a:t>年</a:t>
            </a:r>
            <a:r>
              <a:rPr lang="en-US" altLang="ja-JP" b="1">
                <a:solidFill>
                  <a:srgbClr val="F3B600"/>
                </a:solidFill>
                <a:latin typeface="Arial" charset="0"/>
                <a:cs typeface="Arial" charset="0"/>
              </a:rPr>
              <a:t>.)</a:t>
            </a:r>
            <a:endParaRPr lang="en-US" sz="3200" b="1">
              <a:solidFill>
                <a:srgbClr val="F3B600"/>
              </a:solidFill>
              <a:latin typeface="Arial" charset="0"/>
              <a:cs typeface="Arial" charset="0"/>
            </a:endParaRPr>
          </a:p>
        </p:txBody>
      </p:sp>
      <p:sp>
        <p:nvSpPr>
          <p:cNvPr id="375817" name="Text Box 9"/>
          <p:cNvSpPr txBox="1">
            <a:spLocks noChangeArrowheads="1"/>
          </p:cNvSpPr>
          <p:nvPr/>
        </p:nvSpPr>
        <p:spPr bwMode="auto">
          <a:xfrm>
            <a:off x="457200" y="2468563"/>
            <a:ext cx="16938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3200" b="1" dirty="0">
                <a:solidFill>
                  <a:srgbClr val="5DBACA"/>
                </a:solidFill>
                <a:latin typeface="Arial" charset="0"/>
                <a:cs typeface="Arial" charset="0"/>
              </a:rPr>
              <a:t>约雅斤</a:t>
            </a:r>
            <a:br>
              <a:rPr lang="en-US" altLang="ja-JP" sz="3200" b="1" dirty="0">
                <a:solidFill>
                  <a:srgbClr val="5DBACA"/>
                </a:solidFill>
                <a:latin typeface="Arial" charset="0"/>
                <a:cs typeface="Arial" charset="0"/>
              </a:rPr>
            </a:br>
            <a:r>
              <a:rPr lang="en-US" altLang="ja-JP" sz="3200" b="1" dirty="0">
                <a:solidFill>
                  <a:srgbClr val="5DBACA"/>
                </a:solidFill>
                <a:latin typeface="Arial" charset="0"/>
                <a:cs typeface="Arial" charset="0"/>
              </a:rPr>
              <a:t>(</a:t>
            </a:r>
            <a:r>
              <a:rPr lang="zh-CN" altLang="en-US" sz="3200" b="1" dirty="0">
                <a:solidFill>
                  <a:srgbClr val="5DBACA"/>
                </a:solidFill>
                <a:latin typeface="Arial" charset="0"/>
                <a:cs typeface="Arial" charset="0"/>
              </a:rPr>
              <a:t>无统治</a:t>
            </a:r>
            <a:r>
              <a:rPr lang="en-US" altLang="ja-JP" sz="3200" b="1" dirty="0">
                <a:solidFill>
                  <a:srgbClr val="5DBACA"/>
                </a:solidFill>
                <a:latin typeface="Arial" charset="0"/>
                <a:cs typeface="Arial" charset="0"/>
              </a:rPr>
              <a:t>)</a:t>
            </a:r>
            <a:endParaRPr lang="en-US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84009" name="Group 10"/>
          <p:cNvGrpSpPr>
            <a:grpSpLocks/>
          </p:cNvGrpSpPr>
          <p:nvPr/>
        </p:nvGrpSpPr>
        <p:grpSpPr bwMode="auto">
          <a:xfrm>
            <a:off x="1295400" y="1646238"/>
            <a:ext cx="6405563" cy="930275"/>
            <a:chOff x="816" y="1296"/>
            <a:chExt cx="4035" cy="58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75819" name="Line 11"/>
            <p:cNvSpPr>
              <a:spLocks noChangeShapeType="1"/>
            </p:cNvSpPr>
            <p:nvPr/>
          </p:nvSpPr>
          <p:spPr bwMode="auto">
            <a:xfrm>
              <a:off x="816" y="1584"/>
              <a:ext cx="40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0" name="Line 12"/>
            <p:cNvSpPr>
              <a:spLocks noChangeShapeType="1"/>
            </p:cNvSpPr>
            <p:nvPr/>
          </p:nvSpPr>
          <p:spPr bwMode="auto">
            <a:xfrm>
              <a:off x="3547" y="159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1" name="Line 13"/>
            <p:cNvSpPr>
              <a:spLocks noChangeShapeType="1"/>
            </p:cNvSpPr>
            <p:nvPr/>
          </p:nvSpPr>
          <p:spPr bwMode="auto">
            <a:xfrm>
              <a:off x="4851" y="159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2" name="Line 14"/>
            <p:cNvSpPr>
              <a:spLocks noChangeShapeType="1"/>
            </p:cNvSpPr>
            <p:nvPr/>
          </p:nvSpPr>
          <p:spPr bwMode="auto">
            <a:xfrm>
              <a:off x="2880" y="12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3" name="Line 15"/>
            <p:cNvSpPr>
              <a:spLocks noChangeShapeType="1"/>
            </p:cNvSpPr>
            <p:nvPr/>
          </p:nvSpPr>
          <p:spPr bwMode="auto">
            <a:xfrm>
              <a:off x="2126" y="15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5824" name="Line 16"/>
            <p:cNvSpPr>
              <a:spLocks noChangeShapeType="1"/>
            </p:cNvSpPr>
            <p:nvPr/>
          </p:nvSpPr>
          <p:spPr bwMode="auto">
            <a:xfrm>
              <a:off x="819" y="159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384012" name="Text Box 19"/>
          <p:cNvSpPr txBox="1">
            <a:spLocks noChangeArrowheads="1"/>
          </p:cNvSpPr>
          <p:nvPr/>
        </p:nvSpPr>
        <p:spPr bwMode="auto">
          <a:xfrm>
            <a:off x="8426450" y="90488"/>
            <a:ext cx="698500" cy="461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256</a:t>
            </a:r>
            <a:endParaRPr lang="en-US" sz="2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657600" y="914401"/>
            <a:ext cx="381000" cy="461963"/>
            <a:chOff x="146" y="806"/>
            <a:chExt cx="240" cy="29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84029" name="Oval 24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4030" name="Text Box 25"/>
            <p:cNvSpPr txBox="1">
              <a:spLocks noChangeArrowheads="1"/>
            </p:cNvSpPr>
            <p:nvPr/>
          </p:nvSpPr>
          <p:spPr bwMode="auto">
            <a:xfrm>
              <a:off x="154" y="806"/>
              <a:ext cx="224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b="1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en-US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705600" y="2286001"/>
            <a:ext cx="381000" cy="461963"/>
            <a:chOff x="146" y="806"/>
            <a:chExt cx="240" cy="29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84027" name="Oval 27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4028" name="Text Box 28"/>
            <p:cNvSpPr txBox="1">
              <a:spLocks noChangeArrowheads="1"/>
            </p:cNvSpPr>
            <p:nvPr/>
          </p:nvSpPr>
          <p:spPr bwMode="auto">
            <a:xfrm>
              <a:off x="154" y="806"/>
              <a:ext cx="224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133600" y="2286001"/>
            <a:ext cx="381000" cy="461963"/>
            <a:chOff x="146" y="806"/>
            <a:chExt cx="240" cy="29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84025" name="Oval 30"/>
            <p:cNvSpPr>
              <a:spLocks noChangeArrowheads="1"/>
            </p:cNvSpPr>
            <p:nvPr/>
          </p:nvSpPr>
          <p:spPr bwMode="auto">
            <a:xfrm>
              <a:off x="146" y="829"/>
              <a:ext cx="240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4026" name="Text Box 31"/>
            <p:cNvSpPr txBox="1">
              <a:spLocks noChangeArrowheads="1"/>
            </p:cNvSpPr>
            <p:nvPr/>
          </p:nvSpPr>
          <p:spPr bwMode="auto">
            <a:xfrm>
              <a:off x="154" y="806"/>
              <a:ext cx="224" cy="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685800" y="4646613"/>
            <a:ext cx="7924800" cy="17541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kumimoji="1" lang="zh-CN" altLang="en-US" sz="3600">
                <a:latin typeface="Arial" charset="0"/>
                <a:ea typeface="MS Mincho" charset="0"/>
                <a:cs typeface="MS Mincho" charset="0"/>
              </a:rPr>
              <a:t>这事件令先知第一次感到困惑</a:t>
            </a:r>
            <a:r>
              <a:rPr kumimoji="1" lang="en-US" altLang="ja-JP" sz="3600">
                <a:latin typeface="Arial" charset="0"/>
                <a:ea typeface="MS Mincho" charset="0"/>
                <a:cs typeface="Arial" charset="0"/>
              </a:rPr>
              <a:t>: “</a:t>
            </a:r>
            <a:r>
              <a:rPr kumimoji="1" lang="zh-CN" altLang="en-US" sz="3600">
                <a:latin typeface="Arial" charset="0"/>
                <a:ea typeface="MS Mincho" charset="0"/>
                <a:cs typeface="MS Mincho" charset="0"/>
              </a:rPr>
              <a:t>上主啊，我要呼求多久，你才垂听？你才救我们脱离强暴？”</a:t>
            </a:r>
            <a:r>
              <a:rPr kumimoji="1" lang="en-US" altLang="ja-JP" sz="3600">
                <a:latin typeface="Arial" charset="0"/>
                <a:ea typeface="MS Mincho" charset="0"/>
                <a:cs typeface="MS Mincho" charset="0"/>
              </a:rPr>
              <a:t> (1:2). </a:t>
            </a:r>
          </a:p>
        </p:txBody>
      </p:sp>
    </p:spTree>
    <p:extLst>
      <p:ext uri="{BB962C8B-B14F-4D97-AF65-F5344CB8AC3E}">
        <p14:creationId xmlns:p14="http://schemas.microsoft.com/office/powerpoint/2010/main" val="28189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5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5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5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5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2" grpId="0" build="p" autoUpdateAnimBg="0"/>
      <p:bldP spid="375816" grpId="0" build="p" autoUpdateAnimBg="0"/>
      <p:bldP spid="375817" grpId="0" build="p" autoUpdateAnimBg="0"/>
      <p:bldP spid="3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496" y="101477"/>
            <a:ext cx="9073008" cy="6639891"/>
          </a:xfr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你为甚么使我看见恶行？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有奸恶的事，你为甚么见而不理？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毁灭和强暴在我面前，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纷争和相斗常常发生。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36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因此律法不能生效，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公理无法彰显。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因为恶人把义人包围，所以公理颠倒。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(1:3-4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0667619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9" descr="Habakkuk Them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228600" y="5640388"/>
            <a:ext cx="8763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defRPr/>
            </a:pPr>
            <a:r>
              <a:rPr kumimoji="1" lang="zh-TW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虽然预言是关于巴比伦但其实是针对犹大人民。</a:t>
            </a:r>
          </a:p>
        </p:txBody>
      </p:sp>
      <p:sp>
        <p:nvSpPr>
          <p:cNvPr id="224259" name="Text Box 6"/>
          <p:cNvSpPr txBox="1">
            <a:spLocks noChangeArrowheads="1"/>
          </p:cNvSpPr>
          <p:nvPr/>
        </p:nvSpPr>
        <p:spPr bwMode="auto">
          <a:xfrm>
            <a:off x="8378825" y="1905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628</a:t>
            </a:r>
          </a:p>
        </p:txBody>
      </p:sp>
      <p:sp>
        <p:nvSpPr>
          <p:cNvPr id="3789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286000" cy="584200"/>
          </a:xfrm>
          <a:solidFill>
            <a:srgbClr val="00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kumimoji="1" lang="zh-CN" altLang="en-US" sz="3200">
                <a:effectLst>
                  <a:outerShdw blurRad="38100" dist="38100" dir="2700000" algn="tl">
                    <a:srgbClr val="8C0000"/>
                  </a:outerShdw>
                </a:effectLst>
                <a:latin typeface="Copperplate Gothic Light" pitchFamily="34" charset="0"/>
                <a:ea typeface="MS Mincho" pitchFamily="49" charset="-128"/>
              </a:rPr>
              <a:t>对象</a:t>
            </a:r>
            <a:endParaRPr kumimoji="1" lang="en-US" altLang="ja-JP" sz="3200">
              <a:effectLst>
                <a:outerShdw blurRad="38100" dist="38100" dir="2700000" algn="tl">
                  <a:srgbClr val="8C0000"/>
                </a:outerShdw>
              </a:effectLst>
              <a:latin typeface="Arial" pitchFamily="34" charset="0"/>
              <a:ea typeface="MS Mincho" pitchFamily="49" charset="-128"/>
            </a:endParaRPr>
          </a:p>
        </p:txBody>
      </p:sp>
      <p:sp>
        <p:nvSpPr>
          <p:cNvPr id="224261" name="TextBox 1"/>
          <p:cNvSpPr txBox="1">
            <a:spLocks noChangeArrowheads="1"/>
          </p:cNvSpPr>
          <p:nvPr/>
        </p:nvSpPr>
        <p:spPr bwMode="auto">
          <a:xfrm>
            <a:off x="6477000" y="1303338"/>
            <a:ext cx="2667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4800"/>
              <a:t>因信得生</a:t>
            </a:r>
            <a:endParaRPr lang="en-US" sz="4800"/>
          </a:p>
        </p:txBody>
      </p:sp>
      <p:sp>
        <p:nvSpPr>
          <p:cNvPr id="224262" name="TextBox 7"/>
          <p:cNvSpPr txBox="1">
            <a:spLocks noChangeArrowheads="1"/>
          </p:cNvSpPr>
          <p:nvPr/>
        </p:nvSpPr>
        <p:spPr bwMode="auto">
          <a:xfrm>
            <a:off x="7162800" y="4306888"/>
            <a:ext cx="2667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3600"/>
              <a:t>哈巴谷书</a:t>
            </a:r>
            <a:endParaRPr lang="en-US" sz="3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496" y="188640"/>
            <a:ext cx="3995936" cy="258712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88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为</a:t>
            </a:r>
            <a:br>
              <a:rPr lang="en-US" sz="8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88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什么</a:t>
            </a:r>
            <a:endParaRPr lang="en-US" sz="7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1830" y="5085184"/>
            <a:ext cx="9144000" cy="175352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 sz="48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</a:rPr>
              <a:t>你的小组如何回答这个问题？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23928" y="188640"/>
            <a:ext cx="5184576" cy="381642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上帝的子民比外邦人更常犯下不公义的行为？</a:t>
            </a:r>
          </a:p>
        </p:txBody>
      </p:sp>
    </p:spTree>
    <p:extLst>
      <p:ext uri="{BB962C8B-B14F-4D97-AF65-F5344CB8AC3E}">
        <p14:creationId xmlns:p14="http://schemas.microsoft.com/office/powerpoint/2010/main" val="1437888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16832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Abbreviate</a:t>
            </a:r>
            <a:br>
              <a:rPr 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66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缩写</a:t>
            </a: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79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4" descr="hab auth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0"/>
            <a:ext cx="6324600" cy="2133600"/>
          </a:xfrm>
          <a:solidFill>
            <a:srgbClr val="000000"/>
          </a:solidFill>
        </p:spPr>
        <p:txBody>
          <a:bodyPr anchor="ctr"/>
          <a:lstStyle/>
          <a:p>
            <a:pPr eaLnBrk="1" hangingPunct="1"/>
            <a:r>
              <a:rPr lang="zh-CN" altLang="en-US" sz="4400"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MS PGothic" charset="0"/>
                <a:cs typeface="宋体" charset="0"/>
              </a:rPr>
              <a:t>我该怎样面对信仰</a:t>
            </a:r>
            <a:br>
              <a:rPr lang="en-US" altLang="zh-CN" sz="4400"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MS PGothic" charset="0"/>
                <a:cs typeface="宋体" charset="0"/>
              </a:rPr>
            </a:br>
            <a:r>
              <a:rPr lang="zh-CN" altLang="en-US" sz="4400"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MS PGothic" charset="0"/>
                <a:cs typeface="宋体" charset="0"/>
              </a:rPr>
              <a:t> 家庭里不公正的事情？</a:t>
            </a:r>
            <a:endParaRPr lang="en-US" sz="4400" b="0">
              <a:effectLst>
                <a:outerShdw blurRad="38100" dist="38100" dir="2700000" algn="tl">
                  <a:srgbClr val="8C0000"/>
                </a:outerShdw>
              </a:effectLst>
              <a:latin typeface="Arial" charset="0"/>
              <a:ea typeface="MS PGothic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35550" y="5638800"/>
            <a:ext cx="4108450" cy="646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3600">
                <a:solidFill>
                  <a:srgbClr val="FFFFFF"/>
                </a:solidFill>
                <a:latin typeface="Arial" charset="0"/>
                <a:cs typeface="Arial" charset="0"/>
              </a:rPr>
              <a:t>哈巴谷书钥词：信心</a:t>
            </a:r>
            <a:endParaRPr lang="en-US" sz="36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819400" y="3962400"/>
            <a:ext cx="6324600" cy="1219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pitchFamily="2" charset="2"/>
              <a:buNone/>
              <a:defRPr/>
            </a:pPr>
            <a:r>
              <a:rPr lang="zh-TW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Arial" pitchFamily="34" charset="0"/>
                <a:cs typeface="Arial" pitchFamily="34" charset="0"/>
              </a:rPr>
              <a:t>必</a:t>
            </a:r>
            <a:r>
              <a:rPr lang="zh-CN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Arial" pitchFamily="34" charset="0"/>
                <a:cs typeface="Arial" pitchFamily="34" charset="0"/>
              </a:rPr>
              <a:t>须</a:t>
            </a:r>
            <a:r>
              <a:rPr lang="zh-TW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Arial" pitchFamily="34" charset="0"/>
                <a:cs typeface="Arial" pitchFamily="34" charset="0"/>
              </a:rPr>
              <a:t>相信神会在恰当的时侯根据他的意旨解决这个问题。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4000">
                <a:latin typeface="Arial" charset="0"/>
                <a:ea typeface="MS PGothic" charset="0"/>
                <a:cs typeface="Arial" charset="0"/>
              </a:rPr>
              <a:t>哈巴谷书</a:t>
            </a:r>
            <a:r>
              <a:rPr lang="en-US" altLang="ja-JP" sz="4000">
                <a:latin typeface="Arial" charset="0"/>
                <a:ea typeface="MS PGothic" charset="0"/>
                <a:cs typeface="Arial" charset="0"/>
              </a:rPr>
              <a:t>1:5-11</a:t>
            </a:r>
            <a:r>
              <a:rPr lang="zh-CN" altLang="en-US" sz="4000">
                <a:latin typeface="Arial" charset="0"/>
                <a:ea typeface="MS PGothic" charset="0"/>
                <a:cs typeface="Arial" charset="0"/>
              </a:rPr>
              <a:t>： 上帝</a:t>
            </a:r>
            <a:r>
              <a:rPr lang="zh-CN" altLang="en-US" sz="4000" u="sng">
                <a:latin typeface="Arial" charset="0"/>
                <a:ea typeface="MS PGothic" charset="0"/>
                <a:cs typeface="Arial" charset="0"/>
              </a:rPr>
              <a:t>不在预料中</a:t>
            </a:r>
            <a:r>
              <a:rPr lang="zh-CN" altLang="en-US" sz="4000">
                <a:latin typeface="Arial" charset="0"/>
                <a:ea typeface="MS PGothic" charset="0"/>
                <a:cs typeface="Arial" charset="0"/>
              </a:rPr>
              <a:t>的回应</a:t>
            </a:r>
            <a:endParaRPr lang="en-US" sz="4000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25605" name="Picture 5" descr="U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52578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3182888" cy="4038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effectLst>
                  <a:glow rad="101600">
                    <a:schemeClr val="bg1"/>
                  </a:glow>
                </a:effectLst>
                <a:ea typeface="ＭＳ Ｐゴシック" charset="0"/>
                <a:cs typeface="Arial"/>
              </a:rPr>
              <a:t>我必兴起迦勒底人（巴比伦人）惩罚不洁的以色列国</a:t>
            </a:r>
            <a:endParaRPr lang="en-US" sz="4000" b="1" dirty="0">
              <a:effectLst>
                <a:glow rad="101600">
                  <a:schemeClr val="bg1"/>
                </a:glow>
              </a:effectLst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801" y="0"/>
            <a:ext cx="3116199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012160" cy="652534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你们当看列国，要定睛观</a:t>
            </a:r>
            <a:b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看，就会大大惊奇，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因为在你们的日子，我要作一件事，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即使有人说了出来，你们也不会相信。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(1:5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024021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4953000" cy="6858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zh-TW" altLang="en-US"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zh-CN" altLang="en-US">
                <a:latin typeface="Arial" charset="0"/>
                <a:ea typeface="MS PGothic" charset="0"/>
                <a:cs typeface="Arial" charset="0"/>
              </a:rPr>
              <a:t>书</a:t>
            </a:r>
            <a:r>
              <a:rPr lang="en-US" altLang="ja-JP">
                <a:latin typeface="Arial" charset="0"/>
                <a:ea typeface="MS PGothic" charset="0"/>
                <a:cs typeface="Arial" charset="0"/>
              </a:rPr>
              <a:t>1:6 </a:t>
            </a:r>
            <a:endParaRPr lang="en-US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609600"/>
            <a:ext cx="5257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FFFFFF"/>
                </a:solidFill>
                <a:cs typeface="+mn-cs"/>
              </a:rPr>
              <a:t>就是要兴起迦勒底人， 那残忍兇暴的民； 他们遍行全地， 佔领别人的家园。</a:t>
            </a: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35524" name="Picture 11" descr="battl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2900363"/>
            <a:ext cx="8382000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5" name="Picture 10" descr="babylonian-arch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3856037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cs typeface="Arial" charset="0"/>
            </a:endParaRPr>
          </a:p>
        </p:txBody>
      </p:sp>
      <p:pic>
        <p:nvPicPr>
          <p:cNvPr id="229378" name="Picture 2" descr="habakkuk-1-word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00" y="23813"/>
            <a:ext cx="9144000" cy="1828800"/>
          </a:xfrm>
        </p:spPr>
        <p:txBody>
          <a:bodyPr/>
          <a:lstStyle/>
          <a:p>
            <a:pPr algn="r" eaLnBrk="1" hangingPunct="1"/>
            <a:r>
              <a:rPr kumimoji="1" lang="zh-CN" altLang="en-US" sz="5400">
                <a:solidFill>
                  <a:srgbClr val="FFFF00"/>
                </a:solidFill>
                <a:latin typeface="Copperplate Gothic Light" charset="0"/>
                <a:ea typeface="MS PGothic" charset="0"/>
              </a:rPr>
              <a:t>哈巴谷书的</a:t>
            </a:r>
            <a:br>
              <a:rPr kumimoji="1" lang="en-US" altLang="zh-CN" sz="5400">
                <a:solidFill>
                  <a:srgbClr val="FFFF00"/>
                </a:solidFill>
                <a:latin typeface="Copperplate Gothic Light" charset="0"/>
                <a:ea typeface="MS PGothic" charset="0"/>
              </a:rPr>
            </a:br>
            <a:r>
              <a:rPr lang="zh-CN" altLang="en-US" sz="5400">
                <a:solidFill>
                  <a:srgbClr val="FFFF00"/>
                </a:solidFill>
                <a:latin typeface="Tahoma" charset="0"/>
                <a:ea typeface="MS PGothic" charset="0"/>
                <a:cs typeface="宋体" charset="0"/>
              </a:rPr>
              <a:t>文学结构 </a:t>
            </a:r>
            <a:endParaRPr kumimoji="1" lang="en-US" sz="5400">
              <a:solidFill>
                <a:srgbClr val="FFFF00"/>
              </a:solidFill>
              <a:latin typeface="Copperplate Gothic Light" charset="0"/>
              <a:ea typeface="MS PGothic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5908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000">
                <a:effectLst/>
                <a:latin typeface="Arial" charset="0"/>
                <a:ea typeface="MS PGothic" charset="0"/>
              </a:rPr>
              <a:t>Book Chart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r>
                        <a:rPr kumimoji="1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: </a:t>
                      </a: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迦勒底的毁灭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第</a:t>
                      </a:r>
                      <a:r>
                        <a:rPr kumimoji="1" lang="en-GB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1-2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第</a:t>
                      </a:r>
                      <a:r>
                        <a:rPr kumimoji="1" lang="en-GB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3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迦勒底的惩罚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赞美诗篇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哈巴谷的惶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MS PGothic" charset="0"/>
                          <a:cs typeface="MS PGothic" charset="0"/>
                        </a:rPr>
                        <a:t>惑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哈巴谷的颂赞</a:t>
                      </a:r>
                      <a:r>
                        <a:rPr kumimoji="1" lang="en-GB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上帝的行动被挑战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上帝的行动被赞扬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MS PGothic" charset="0"/>
                          <a:cs typeface="MS PGothic" charset="0"/>
                        </a:rPr>
                        <a:t>信仰的困扰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MS PGothic" charset="0"/>
                          <a:cs typeface="MS PGothic" charset="0"/>
                        </a:rPr>
                        <a:t>信仰的胜利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困扰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解决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神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神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耶和华啊！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为何你不审判犹大的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罪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我会兴起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巴比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伦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来审判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犹大人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你怎能容许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一个比犹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大更邪 恶的邦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国来审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判它？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我也必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定必定会</a:t>
                      </a:r>
                      <a:endParaRPr kumimoji="1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审判他们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发怒时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以怜悯为怀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他是位伟大全能的神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我会以不动摇的心等待神为他的子民审判巴比伦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1:1-4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1:5-11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1:12–2:1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2:2-20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3:1-2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3:3-15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3:16-19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犹大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公元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前</a:t>
                      </a:r>
                      <a:r>
                        <a:rPr kumimoji="1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607-605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年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31482" name="Text Box 24"/>
          <p:cNvSpPr txBox="1">
            <a:spLocks noChangeArrowheads="1"/>
          </p:cNvSpPr>
          <p:nvPr/>
        </p:nvSpPr>
        <p:spPr bwMode="auto">
          <a:xfrm>
            <a:off x="8455025" y="0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  <a:latin typeface="Arial" charset="0"/>
                <a:cs typeface="Arial" charset="0"/>
              </a:rPr>
              <a:t>627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38330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他们恐怖可怕，自以为义，趾高气扬。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8670" y="1340768"/>
            <a:ext cx="4481322" cy="5229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 baseline="300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8 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他们的马比豹更快，比晚上的豺狼更猛。</a:t>
            </a:r>
          </a:p>
          <a:p>
            <a:pPr>
              <a:defRPr/>
            </a:pPr>
            <a:endParaRPr lang="zh-CN" altLang="en-US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他们的骑兵奔驰，自远而来</a:t>
            </a:r>
            <a:endParaRPr lang="en-US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716016" y="1340768"/>
            <a:ext cx="4481322" cy="5229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他们如鹰飞翔，迅速吞噬。</a:t>
            </a:r>
            <a:r>
              <a:rPr lang="ru-RU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(1:7-8 </a:t>
            </a:r>
            <a:r>
              <a:rPr lang="en-US" altLang="zh-CN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48163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0638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他们定着脸面向前，齐来行暴，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掳获战俘多如尘沙。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36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他们戏弄君王，以掌权的为笑柄；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他们嗤笑一切城堡，筑垒攻取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(1:9-10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058885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39141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然后扫荡如风吹过。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他们是有罪的，因他们以自己的势力为神。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(1:11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9492942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476768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耶和华我的　神，我的圣者啊！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你不是自古就有的吗？我们不会死的。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耶和华啊！你派他们行审判。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盘石啊！你立他们施惩罚。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(1:12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8963263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pronunciation.</a:t>
            </a:r>
            <a:br>
              <a:rPr 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66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发音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564904"/>
            <a:ext cx="7366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71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reeform 4"/>
          <p:cNvSpPr>
            <a:spLocks/>
          </p:cNvSpPr>
          <p:nvPr/>
        </p:nvSpPr>
        <p:spPr bwMode="auto">
          <a:xfrm>
            <a:off x="0" y="2438400"/>
            <a:ext cx="2295525" cy="31289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57" name="Freeform 5"/>
          <p:cNvSpPr>
            <a:spLocks/>
          </p:cNvSpPr>
          <p:nvPr/>
        </p:nvSpPr>
        <p:spPr bwMode="auto">
          <a:xfrm>
            <a:off x="2211388" y="3198813"/>
            <a:ext cx="808037" cy="769937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rgbClr val="006600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58" name="Freeform 6"/>
          <p:cNvSpPr>
            <a:spLocks/>
          </p:cNvSpPr>
          <p:nvPr/>
        </p:nvSpPr>
        <p:spPr bwMode="auto">
          <a:xfrm>
            <a:off x="2044700" y="4552950"/>
            <a:ext cx="673100" cy="73025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152400" y="3124200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Geneva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地中海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 </a:t>
            </a: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330760" name="Text Box 8"/>
          <p:cNvSpPr txBox="1">
            <a:spLocks noChangeArrowheads="1"/>
          </p:cNvSpPr>
          <p:nvPr/>
        </p:nvSpPr>
        <p:spPr bwMode="auto">
          <a:xfrm>
            <a:off x="2438400" y="3352800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  <a:cs typeface="+mn-cs"/>
              </a:rPr>
              <a:t>亚兰</a:t>
            </a:r>
            <a:endParaRPr lang="en-US" altLang="en-US" sz="28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0" y="579120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+mn-cs"/>
              </a:rPr>
              <a:t>埃及</a:t>
            </a:r>
            <a:endParaRPr lang="en-US" altLang="en-US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3496" name="Freeform 11"/>
          <p:cNvSpPr>
            <a:spLocks/>
          </p:cNvSpPr>
          <p:nvPr/>
        </p:nvSpPr>
        <p:spPr bwMode="auto">
          <a:xfrm>
            <a:off x="2438400" y="5969000"/>
            <a:ext cx="381000" cy="1193800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497" name="Freeform 12"/>
          <p:cNvSpPr>
            <a:spLocks/>
          </p:cNvSpPr>
          <p:nvPr/>
        </p:nvSpPr>
        <p:spPr bwMode="auto">
          <a:xfrm rot="-1060246">
            <a:off x="1524000" y="6096000"/>
            <a:ext cx="228600" cy="1066800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236553" name="Group 14"/>
          <p:cNvGrpSpPr>
            <a:grpSpLocks/>
          </p:cNvGrpSpPr>
          <p:nvPr/>
        </p:nvGrpSpPr>
        <p:grpSpPr bwMode="auto">
          <a:xfrm>
            <a:off x="3330575" y="1193800"/>
            <a:ext cx="5203825" cy="4292600"/>
            <a:chOff x="2002" y="992"/>
            <a:chExt cx="3278" cy="2704"/>
          </a:xfrm>
        </p:grpSpPr>
        <p:sp>
          <p:nvSpPr>
            <p:cNvPr id="63520" name="Freeform 15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3278 w 1556"/>
                <a:gd name="T1" fmla="*/ 6504 h 2012"/>
                <a:gd name="T2" fmla="*/ 2840 w 1556"/>
                <a:gd name="T3" fmla="*/ 6168 h 2012"/>
                <a:gd name="T4" fmla="*/ 2651 w 1556"/>
                <a:gd name="T5" fmla="*/ 5976 h 2012"/>
                <a:gd name="T6" fmla="*/ 2622 w 1556"/>
                <a:gd name="T7" fmla="*/ 5595 h 2012"/>
                <a:gd name="T8" fmla="*/ 2529 w 1556"/>
                <a:gd name="T9" fmla="*/ 5498 h 2012"/>
                <a:gd name="T10" fmla="*/ 2341 w 1556"/>
                <a:gd name="T11" fmla="*/ 5259 h 2012"/>
                <a:gd name="T12" fmla="*/ 2247 w 1556"/>
                <a:gd name="T13" fmla="*/ 4970 h 2012"/>
                <a:gd name="T14" fmla="*/ 2060 w 1556"/>
                <a:gd name="T15" fmla="*/ 4494 h 2012"/>
                <a:gd name="T16" fmla="*/ 2030 w 1556"/>
                <a:gd name="T17" fmla="*/ 4348 h 2012"/>
                <a:gd name="T18" fmla="*/ 1840 w 1556"/>
                <a:gd name="T19" fmla="*/ 4204 h 2012"/>
                <a:gd name="T20" fmla="*/ 1529 w 1556"/>
                <a:gd name="T21" fmla="*/ 2959 h 2012"/>
                <a:gd name="T22" fmla="*/ 1433 w 1556"/>
                <a:gd name="T23" fmla="*/ 2772 h 2012"/>
                <a:gd name="T24" fmla="*/ 1374 w 1556"/>
                <a:gd name="T25" fmla="*/ 2625 h 2012"/>
                <a:gd name="T26" fmla="*/ 1185 w 1556"/>
                <a:gd name="T27" fmla="*/ 2433 h 2012"/>
                <a:gd name="T28" fmla="*/ 844 w 1556"/>
                <a:gd name="T29" fmla="*/ 2050 h 2012"/>
                <a:gd name="T30" fmla="*/ 687 w 1556"/>
                <a:gd name="T31" fmla="*/ 1764 h 2012"/>
                <a:gd name="T32" fmla="*/ 563 w 1556"/>
                <a:gd name="T33" fmla="*/ 1283 h 2012"/>
                <a:gd name="T34" fmla="*/ 436 w 1556"/>
                <a:gd name="T35" fmla="*/ 999 h 2012"/>
                <a:gd name="T36" fmla="*/ 280 w 1556"/>
                <a:gd name="T37" fmla="*/ 473 h 2012"/>
                <a:gd name="T38" fmla="*/ 0 w 1556"/>
                <a:gd name="T39" fmla="*/ 135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63521" name="Freeform 16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</p:grpSp>
      <p:sp>
        <p:nvSpPr>
          <p:cNvPr id="330769" name="Freeform 17"/>
          <p:cNvSpPr>
            <a:spLocks/>
          </p:cNvSpPr>
          <p:nvPr/>
        </p:nvSpPr>
        <p:spPr bwMode="auto">
          <a:xfrm>
            <a:off x="3352800" y="1138238"/>
            <a:ext cx="3759200" cy="3114675"/>
          </a:xfrm>
          <a:custGeom>
            <a:avLst/>
            <a:gdLst>
              <a:gd name="T0" fmla="*/ 2147483647 w 2368"/>
              <a:gd name="T1" fmla="*/ 2147483647 h 1962"/>
              <a:gd name="T2" fmla="*/ 2147483647 w 2368"/>
              <a:gd name="T3" fmla="*/ 2147483647 h 1962"/>
              <a:gd name="T4" fmla="*/ 2147483647 w 2368"/>
              <a:gd name="T5" fmla="*/ 2147483647 h 1962"/>
              <a:gd name="T6" fmla="*/ 2147483647 w 2368"/>
              <a:gd name="T7" fmla="*/ 2147483647 h 1962"/>
              <a:gd name="T8" fmla="*/ 2147483647 w 2368"/>
              <a:gd name="T9" fmla="*/ 2147483647 h 1962"/>
              <a:gd name="T10" fmla="*/ 2147483647 w 2368"/>
              <a:gd name="T11" fmla="*/ 2147483647 h 1962"/>
              <a:gd name="T12" fmla="*/ 2147483647 w 2368"/>
              <a:gd name="T13" fmla="*/ 2147483647 h 1962"/>
              <a:gd name="T14" fmla="*/ 2147483647 w 2368"/>
              <a:gd name="T15" fmla="*/ 2147483647 h 1962"/>
              <a:gd name="T16" fmla="*/ 2147483647 w 2368"/>
              <a:gd name="T17" fmla="*/ 2147483647 h 1962"/>
              <a:gd name="T18" fmla="*/ 2147483647 w 2368"/>
              <a:gd name="T19" fmla="*/ 2147483647 h 1962"/>
              <a:gd name="T20" fmla="*/ 2147483647 w 2368"/>
              <a:gd name="T21" fmla="*/ 2147483647 h 1962"/>
              <a:gd name="T22" fmla="*/ 2147483647 w 2368"/>
              <a:gd name="T23" fmla="*/ 2147483647 h 1962"/>
              <a:gd name="T24" fmla="*/ 2147483647 w 2368"/>
              <a:gd name="T25" fmla="*/ 2147483647 h 1962"/>
              <a:gd name="T26" fmla="*/ 2147483647 w 2368"/>
              <a:gd name="T27" fmla="*/ 2147483647 h 1962"/>
              <a:gd name="T28" fmla="*/ 2147483647 w 2368"/>
              <a:gd name="T29" fmla="*/ 2147483647 h 1962"/>
              <a:gd name="T30" fmla="*/ 2147483647 w 2368"/>
              <a:gd name="T31" fmla="*/ 2147483647 h 1962"/>
              <a:gd name="T32" fmla="*/ 2147483647 w 2368"/>
              <a:gd name="T33" fmla="*/ 2147483647 h 1962"/>
              <a:gd name="T34" fmla="*/ 2147483647 w 2368"/>
              <a:gd name="T35" fmla="*/ 2147483647 h 1962"/>
              <a:gd name="T36" fmla="*/ 2147483647 w 2368"/>
              <a:gd name="T37" fmla="*/ 2147483647 h 1962"/>
              <a:gd name="T38" fmla="*/ 2147483647 w 2368"/>
              <a:gd name="T39" fmla="*/ 2147483647 h 1962"/>
              <a:gd name="T40" fmla="*/ 2147483647 w 2368"/>
              <a:gd name="T41" fmla="*/ 2147483647 h 1962"/>
              <a:gd name="T42" fmla="*/ 2147483647 w 2368"/>
              <a:gd name="T43" fmla="*/ 2147483647 h 1962"/>
              <a:gd name="T44" fmla="*/ 2147483647 w 2368"/>
              <a:gd name="T45" fmla="*/ 2147483647 h 1962"/>
              <a:gd name="T46" fmla="*/ 2147483647 w 2368"/>
              <a:gd name="T47" fmla="*/ 2147483647 h 1962"/>
              <a:gd name="T48" fmla="*/ 2147483647 w 2368"/>
              <a:gd name="T49" fmla="*/ 2147483647 h 1962"/>
              <a:gd name="T50" fmla="*/ 2147483647 w 2368"/>
              <a:gd name="T51" fmla="*/ 2147483647 h 1962"/>
              <a:gd name="T52" fmla="*/ 2147483647 w 2368"/>
              <a:gd name="T53" fmla="*/ 2147483647 h 1962"/>
              <a:gd name="T54" fmla="*/ 2147483647 w 2368"/>
              <a:gd name="T55" fmla="*/ 2147483647 h 1962"/>
              <a:gd name="T56" fmla="*/ 2147483647 w 2368"/>
              <a:gd name="T57" fmla="*/ 2147483647 h 1962"/>
              <a:gd name="T58" fmla="*/ 2147483647 w 2368"/>
              <a:gd name="T59" fmla="*/ 2147483647 h 1962"/>
              <a:gd name="T60" fmla="*/ 2147483647 w 2368"/>
              <a:gd name="T61" fmla="*/ 2147483647 h 1962"/>
              <a:gd name="T62" fmla="*/ 2147483647 w 2368"/>
              <a:gd name="T63" fmla="*/ 2147483647 h 1962"/>
              <a:gd name="T64" fmla="*/ 2147483647 w 2368"/>
              <a:gd name="T65" fmla="*/ 2147483647 h 1962"/>
              <a:gd name="T66" fmla="*/ 2147483647 w 2368"/>
              <a:gd name="T67" fmla="*/ 2147483647 h 1962"/>
              <a:gd name="T68" fmla="*/ 2147483647 w 2368"/>
              <a:gd name="T69" fmla="*/ 2147483647 h 1962"/>
              <a:gd name="T70" fmla="*/ 2147483647 w 2368"/>
              <a:gd name="T71" fmla="*/ 2147483647 h 1962"/>
              <a:gd name="T72" fmla="*/ 2147483647 w 2368"/>
              <a:gd name="T73" fmla="*/ 2147483647 h 1962"/>
              <a:gd name="T74" fmla="*/ 0 w 2368"/>
              <a:gd name="T75" fmla="*/ 2147483647 h 1962"/>
              <a:gd name="T76" fmla="*/ 2147483647 w 2368"/>
              <a:gd name="T77" fmla="*/ 2147483647 h 1962"/>
              <a:gd name="T78" fmla="*/ 2147483647 w 2368"/>
              <a:gd name="T79" fmla="*/ 2147483647 h 1962"/>
              <a:gd name="T80" fmla="*/ 2147483647 w 2368"/>
              <a:gd name="T81" fmla="*/ 2147483647 h 1962"/>
              <a:gd name="T82" fmla="*/ 2147483647 w 2368"/>
              <a:gd name="T83" fmla="*/ 2147483647 h 1962"/>
              <a:gd name="T84" fmla="*/ 2147483647 w 2368"/>
              <a:gd name="T85" fmla="*/ 2147483647 h 1962"/>
              <a:gd name="T86" fmla="*/ 2147483647 w 2368"/>
              <a:gd name="T87" fmla="*/ 2147483647 h 1962"/>
              <a:gd name="T88" fmla="*/ 2147483647 w 2368"/>
              <a:gd name="T89" fmla="*/ 2147483647 h 1962"/>
              <a:gd name="T90" fmla="*/ 2147483647 w 2368"/>
              <a:gd name="T91" fmla="*/ 2147483647 h 1962"/>
              <a:gd name="T92" fmla="*/ 2147483647 w 2368"/>
              <a:gd name="T93" fmla="*/ 2147483647 h 1962"/>
              <a:gd name="T94" fmla="*/ 2147483647 w 2368"/>
              <a:gd name="T95" fmla="*/ 2147483647 h 1962"/>
              <a:gd name="T96" fmla="*/ 2147483647 w 2368"/>
              <a:gd name="T97" fmla="*/ 2147483647 h 1962"/>
              <a:gd name="T98" fmla="*/ 2147483647 w 2368"/>
              <a:gd name="T99" fmla="*/ 2147483647 h 1962"/>
              <a:gd name="T100" fmla="*/ 2147483647 w 2368"/>
              <a:gd name="T101" fmla="*/ 2147483647 h 1962"/>
              <a:gd name="T102" fmla="*/ 2147483647 w 2368"/>
              <a:gd name="T103" fmla="*/ 2147483647 h 1962"/>
              <a:gd name="T104" fmla="*/ 2147483647 w 2368"/>
              <a:gd name="T105" fmla="*/ 2147483647 h 1962"/>
              <a:gd name="T106" fmla="*/ 2147483647 w 2368"/>
              <a:gd name="T107" fmla="*/ 2147483647 h 1962"/>
              <a:gd name="T108" fmla="*/ 2147483647 w 2368"/>
              <a:gd name="T109" fmla="*/ 2147483647 h 1962"/>
              <a:gd name="T110" fmla="*/ 2147483647 w 2368"/>
              <a:gd name="T111" fmla="*/ 2147483647 h 1962"/>
              <a:gd name="T112" fmla="*/ 2147483647 w 2368"/>
              <a:gd name="T113" fmla="*/ 2147483647 h 1962"/>
              <a:gd name="T114" fmla="*/ 2147483647 w 2368"/>
              <a:gd name="T115" fmla="*/ 2147483647 h 1962"/>
              <a:gd name="T116" fmla="*/ 2147483647 w 2368"/>
              <a:gd name="T117" fmla="*/ 2147483647 h 1962"/>
              <a:gd name="T118" fmla="*/ 2147483647 w 2368"/>
              <a:gd name="T119" fmla="*/ 2147483647 h 1962"/>
              <a:gd name="T120" fmla="*/ 2147483647 w 2368"/>
              <a:gd name="T121" fmla="*/ 2147483647 h 1962"/>
              <a:gd name="T122" fmla="*/ 2147483647 w 2368"/>
              <a:gd name="T123" fmla="*/ 2147483647 h 19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368"/>
              <a:gd name="T187" fmla="*/ 0 h 1962"/>
              <a:gd name="T188" fmla="*/ 2368 w 2368"/>
              <a:gd name="T189" fmla="*/ 1962 h 19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368" h="1962">
                <a:moveTo>
                  <a:pt x="2240" y="1944"/>
                </a:moveTo>
                <a:cubicBezTo>
                  <a:pt x="2287" y="1880"/>
                  <a:pt x="2315" y="1853"/>
                  <a:pt x="2336" y="1784"/>
                </a:cubicBezTo>
                <a:cubicBezTo>
                  <a:pt x="2345" y="1751"/>
                  <a:pt x="2368" y="1688"/>
                  <a:pt x="2368" y="1688"/>
                </a:cubicBezTo>
                <a:cubicBezTo>
                  <a:pt x="2364" y="1652"/>
                  <a:pt x="2363" y="1616"/>
                  <a:pt x="2357" y="1582"/>
                </a:cubicBezTo>
                <a:cubicBezTo>
                  <a:pt x="2350" y="1548"/>
                  <a:pt x="2331" y="1519"/>
                  <a:pt x="2325" y="1486"/>
                </a:cubicBezTo>
                <a:cubicBezTo>
                  <a:pt x="2317" y="1447"/>
                  <a:pt x="2325" y="1430"/>
                  <a:pt x="2293" y="1411"/>
                </a:cubicBezTo>
                <a:cubicBezTo>
                  <a:pt x="2242" y="1381"/>
                  <a:pt x="2175" y="1370"/>
                  <a:pt x="2133" y="1326"/>
                </a:cubicBezTo>
                <a:cubicBezTo>
                  <a:pt x="2094" y="1285"/>
                  <a:pt x="2069" y="1226"/>
                  <a:pt x="2016" y="1208"/>
                </a:cubicBezTo>
                <a:cubicBezTo>
                  <a:pt x="1971" y="1174"/>
                  <a:pt x="1922" y="1164"/>
                  <a:pt x="1877" y="1134"/>
                </a:cubicBezTo>
                <a:cubicBezTo>
                  <a:pt x="1850" y="1092"/>
                  <a:pt x="1815" y="1061"/>
                  <a:pt x="1781" y="1027"/>
                </a:cubicBezTo>
                <a:cubicBezTo>
                  <a:pt x="1770" y="1016"/>
                  <a:pt x="1763" y="999"/>
                  <a:pt x="1749" y="995"/>
                </a:cubicBezTo>
                <a:cubicBezTo>
                  <a:pt x="1704" y="979"/>
                  <a:pt x="1726" y="990"/>
                  <a:pt x="1685" y="963"/>
                </a:cubicBezTo>
                <a:cubicBezTo>
                  <a:pt x="1678" y="952"/>
                  <a:pt x="1673" y="940"/>
                  <a:pt x="1664" y="931"/>
                </a:cubicBezTo>
                <a:cubicBezTo>
                  <a:pt x="1654" y="921"/>
                  <a:pt x="1640" y="919"/>
                  <a:pt x="1632" y="910"/>
                </a:cubicBezTo>
                <a:cubicBezTo>
                  <a:pt x="1614" y="890"/>
                  <a:pt x="1589" y="846"/>
                  <a:pt x="1589" y="846"/>
                </a:cubicBezTo>
                <a:cubicBezTo>
                  <a:pt x="1596" y="792"/>
                  <a:pt x="1607" y="756"/>
                  <a:pt x="1621" y="707"/>
                </a:cubicBezTo>
                <a:cubicBezTo>
                  <a:pt x="1621" y="706"/>
                  <a:pt x="1637" y="637"/>
                  <a:pt x="1643" y="632"/>
                </a:cubicBezTo>
                <a:cubicBezTo>
                  <a:pt x="1661" y="614"/>
                  <a:pt x="1707" y="590"/>
                  <a:pt x="1707" y="590"/>
                </a:cubicBezTo>
                <a:cubicBezTo>
                  <a:pt x="1723" y="536"/>
                  <a:pt x="1706" y="533"/>
                  <a:pt x="1664" y="504"/>
                </a:cubicBezTo>
                <a:cubicBezTo>
                  <a:pt x="1650" y="465"/>
                  <a:pt x="1650" y="423"/>
                  <a:pt x="1632" y="387"/>
                </a:cubicBezTo>
                <a:cubicBezTo>
                  <a:pt x="1626" y="375"/>
                  <a:pt x="1619" y="364"/>
                  <a:pt x="1611" y="355"/>
                </a:cubicBezTo>
                <a:cubicBezTo>
                  <a:pt x="1597" y="339"/>
                  <a:pt x="1568" y="312"/>
                  <a:pt x="1568" y="312"/>
                </a:cubicBezTo>
                <a:cubicBezTo>
                  <a:pt x="1564" y="301"/>
                  <a:pt x="1557" y="291"/>
                  <a:pt x="1557" y="280"/>
                </a:cubicBezTo>
                <a:cubicBezTo>
                  <a:pt x="1557" y="268"/>
                  <a:pt x="1574" y="256"/>
                  <a:pt x="1568" y="248"/>
                </a:cubicBezTo>
                <a:cubicBezTo>
                  <a:pt x="1559" y="236"/>
                  <a:pt x="1539" y="240"/>
                  <a:pt x="1525" y="238"/>
                </a:cubicBezTo>
                <a:cubicBezTo>
                  <a:pt x="1496" y="233"/>
                  <a:pt x="1468" y="230"/>
                  <a:pt x="1440" y="227"/>
                </a:cubicBezTo>
                <a:cubicBezTo>
                  <a:pt x="1363" y="200"/>
                  <a:pt x="1461" y="237"/>
                  <a:pt x="1365" y="184"/>
                </a:cubicBezTo>
                <a:cubicBezTo>
                  <a:pt x="1328" y="163"/>
                  <a:pt x="1266" y="155"/>
                  <a:pt x="1227" y="142"/>
                </a:cubicBezTo>
                <a:cubicBezTo>
                  <a:pt x="1205" y="134"/>
                  <a:pt x="1184" y="127"/>
                  <a:pt x="1163" y="120"/>
                </a:cubicBezTo>
                <a:cubicBezTo>
                  <a:pt x="1152" y="116"/>
                  <a:pt x="1131" y="110"/>
                  <a:pt x="1131" y="110"/>
                </a:cubicBezTo>
                <a:cubicBezTo>
                  <a:pt x="1120" y="102"/>
                  <a:pt x="1110" y="93"/>
                  <a:pt x="1099" y="88"/>
                </a:cubicBezTo>
                <a:cubicBezTo>
                  <a:pt x="1085" y="82"/>
                  <a:pt x="1068" y="86"/>
                  <a:pt x="1056" y="78"/>
                </a:cubicBezTo>
                <a:cubicBezTo>
                  <a:pt x="1035" y="64"/>
                  <a:pt x="1024" y="37"/>
                  <a:pt x="1003" y="24"/>
                </a:cubicBezTo>
                <a:cubicBezTo>
                  <a:pt x="992" y="17"/>
                  <a:pt x="981" y="10"/>
                  <a:pt x="971" y="3"/>
                </a:cubicBezTo>
                <a:cubicBezTo>
                  <a:pt x="736" y="21"/>
                  <a:pt x="499" y="0"/>
                  <a:pt x="267" y="35"/>
                </a:cubicBezTo>
                <a:cubicBezTo>
                  <a:pt x="253" y="73"/>
                  <a:pt x="249" y="101"/>
                  <a:pt x="224" y="131"/>
                </a:cubicBezTo>
                <a:cubicBezTo>
                  <a:pt x="183" y="177"/>
                  <a:pt x="121" y="209"/>
                  <a:pt x="85" y="259"/>
                </a:cubicBezTo>
                <a:cubicBezTo>
                  <a:pt x="24" y="339"/>
                  <a:pt x="31" y="359"/>
                  <a:pt x="0" y="451"/>
                </a:cubicBezTo>
                <a:cubicBezTo>
                  <a:pt x="24" y="521"/>
                  <a:pt x="15" y="647"/>
                  <a:pt x="53" y="696"/>
                </a:cubicBezTo>
                <a:cubicBezTo>
                  <a:pt x="74" y="723"/>
                  <a:pt x="149" y="739"/>
                  <a:pt x="149" y="739"/>
                </a:cubicBezTo>
                <a:cubicBezTo>
                  <a:pt x="235" y="825"/>
                  <a:pt x="291" y="833"/>
                  <a:pt x="405" y="867"/>
                </a:cubicBezTo>
                <a:cubicBezTo>
                  <a:pt x="439" y="877"/>
                  <a:pt x="465" y="904"/>
                  <a:pt x="501" y="910"/>
                </a:cubicBezTo>
                <a:cubicBezTo>
                  <a:pt x="536" y="915"/>
                  <a:pt x="572" y="916"/>
                  <a:pt x="608" y="920"/>
                </a:cubicBezTo>
                <a:cubicBezTo>
                  <a:pt x="692" y="949"/>
                  <a:pt x="649" y="938"/>
                  <a:pt x="736" y="952"/>
                </a:cubicBezTo>
                <a:cubicBezTo>
                  <a:pt x="813" y="927"/>
                  <a:pt x="794" y="967"/>
                  <a:pt x="843" y="1006"/>
                </a:cubicBezTo>
                <a:cubicBezTo>
                  <a:pt x="872" y="1029"/>
                  <a:pt x="907" y="1038"/>
                  <a:pt x="939" y="1059"/>
                </a:cubicBezTo>
                <a:cubicBezTo>
                  <a:pt x="971" y="1108"/>
                  <a:pt x="997" y="1114"/>
                  <a:pt x="1056" y="1134"/>
                </a:cubicBezTo>
                <a:cubicBezTo>
                  <a:pt x="1066" y="1137"/>
                  <a:pt x="1088" y="1144"/>
                  <a:pt x="1088" y="1144"/>
                </a:cubicBezTo>
                <a:cubicBezTo>
                  <a:pt x="1121" y="1179"/>
                  <a:pt x="1180" y="1182"/>
                  <a:pt x="1227" y="1198"/>
                </a:cubicBezTo>
                <a:cubicBezTo>
                  <a:pt x="1237" y="1201"/>
                  <a:pt x="1259" y="1208"/>
                  <a:pt x="1259" y="1208"/>
                </a:cubicBezTo>
                <a:cubicBezTo>
                  <a:pt x="1295" y="1246"/>
                  <a:pt x="1269" y="1226"/>
                  <a:pt x="1344" y="1251"/>
                </a:cubicBezTo>
                <a:cubicBezTo>
                  <a:pt x="1354" y="1254"/>
                  <a:pt x="1365" y="1258"/>
                  <a:pt x="1376" y="1262"/>
                </a:cubicBezTo>
                <a:cubicBezTo>
                  <a:pt x="1386" y="1265"/>
                  <a:pt x="1408" y="1272"/>
                  <a:pt x="1408" y="1272"/>
                </a:cubicBezTo>
                <a:cubicBezTo>
                  <a:pt x="1481" y="1345"/>
                  <a:pt x="1515" y="1336"/>
                  <a:pt x="1621" y="1347"/>
                </a:cubicBezTo>
                <a:cubicBezTo>
                  <a:pt x="1642" y="1361"/>
                  <a:pt x="1681" y="1406"/>
                  <a:pt x="1707" y="1411"/>
                </a:cubicBezTo>
                <a:cubicBezTo>
                  <a:pt x="1770" y="1422"/>
                  <a:pt x="1835" y="1425"/>
                  <a:pt x="1899" y="1432"/>
                </a:cubicBezTo>
                <a:cubicBezTo>
                  <a:pt x="1918" y="1438"/>
                  <a:pt x="1948" y="1446"/>
                  <a:pt x="1963" y="1464"/>
                </a:cubicBezTo>
                <a:cubicBezTo>
                  <a:pt x="1987" y="1494"/>
                  <a:pt x="1967" y="1554"/>
                  <a:pt x="1995" y="1582"/>
                </a:cubicBezTo>
                <a:cubicBezTo>
                  <a:pt x="2013" y="1599"/>
                  <a:pt x="2041" y="1605"/>
                  <a:pt x="2059" y="1624"/>
                </a:cubicBezTo>
                <a:cubicBezTo>
                  <a:pt x="2093" y="1660"/>
                  <a:pt x="2125" y="1701"/>
                  <a:pt x="2155" y="1742"/>
                </a:cubicBezTo>
                <a:cubicBezTo>
                  <a:pt x="2180" y="1823"/>
                  <a:pt x="2176" y="1859"/>
                  <a:pt x="2240" y="1923"/>
                </a:cubicBezTo>
                <a:cubicBezTo>
                  <a:pt x="2252" y="1959"/>
                  <a:pt x="2258" y="1962"/>
                  <a:pt x="2240" y="1944"/>
                </a:cubicBezTo>
                <a:close/>
              </a:path>
            </a:pathLst>
          </a:cu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70" name="Freeform 18"/>
          <p:cNvSpPr>
            <a:spLocks/>
          </p:cNvSpPr>
          <p:nvPr/>
        </p:nvSpPr>
        <p:spPr bwMode="auto">
          <a:xfrm>
            <a:off x="1143000" y="965200"/>
            <a:ext cx="2235200" cy="2286000"/>
          </a:xfrm>
          <a:custGeom>
            <a:avLst/>
            <a:gdLst>
              <a:gd name="T0" fmla="*/ 2147483647 w 1408"/>
              <a:gd name="T1" fmla="*/ 2147483647 h 1440"/>
              <a:gd name="T2" fmla="*/ 2147483647 w 1408"/>
              <a:gd name="T3" fmla="*/ 2147483647 h 1440"/>
              <a:gd name="T4" fmla="*/ 2147483647 w 1408"/>
              <a:gd name="T5" fmla="*/ 2147483647 h 1440"/>
              <a:gd name="T6" fmla="*/ 2147483647 w 1408"/>
              <a:gd name="T7" fmla="*/ 2147483647 h 1440"/>
              <a:gd name="T8" fmla="*/ 2147483647 w 1408"/>
              <a:gd name="T9" fmla="*/ 2147483647 h 1440"/>
              <a:gd name="T10" fmla="*/ 2147483647 w 1408"/>
              <a:gd name="T11" fmla="*/ 2147483647 h 1440"/>
              <a:gd name="T12" fmla="*/ 2147483647 w 1408"/>
              <a:gd name="T13" fmla="*/ 2147483647 h 1440"/>
              <a:gd name="T14" fmla="*/ 2147483647 w 1408"/>
              <a:gd name="T15" fmla="*/ 0 h 1440"/>
              <a:gd name="T16" fmla="*/ 2147483647 w 1408"/>
              <a:gd name="T17" fmla="*/ 2147483647 h 1440"/>
              <a:gd name="T18" fmla="*/ 2147483647 w 1408"/>
              <a:gd name="T19" fmla="*/ 2147483647 h 1440"/>
              <a:gd name="T20" fmla="*/ 2147483647 w 1408"/>
              <a:gd name="T21" fmla="*/ 2147483647 h 1440"/>
              <a:gd name="T22" fmla="*/ 2147483647 w 1408"/>
              <a:gd name="T23" fmla="*/ 2147483647 h 1440"/>
              <a:gd name="T24" fmla="*/ 2147483647 w 1408"/>
              <a:gd name="T25" fmla="*/ 2147483647 h 1440"/>
              <a:gd name="T26" fmla="*/ 2147483647 w 1408"/>
              <a:gd name="T27" fmla="*/ 2147483647 h 1440"/>
              <a:gd name="T28" fmla="*/ 2147483647 w 1408"/>
              <a:gd name="T29" fmla="*/ 2147483647 h 1440"/>
              <a:gd name="T30" fmla="*/ 2147483647 w 1408"/>
              <a:gd name="T31" fmla="*/ 2147483647 h 1440"/>
              <a:gd name="T32" fmla="*/ 2147483647 w 1408"/>
              <a:gd name="T33" fmla="*/ 2147483647 h 1440"/>
              <a:gd name="T34" fmla="*/ 2147483647 w 1408"/>
              <a:gd name="T35" fmla="*/ 2147483647 h 1440"/>
              <a:gd name="T36" fmla="*/ 2147483647 w 1408"/>
              <a:gd name="T37" fmla="*/ 2147483647 h 1440"/>
              <a:gd name="T38" fmla="*/ 2147483647 w 1408"/>
              <a:gd name="T39" fmla="*/ 2147483647 h 1440"/>
              <a:gd name="T40" fmla="*/ 2147483647 w 1408"/>
              <a:gd name="T41" fmla="*/ 2147483647 h 1440"/>
              <a:gd name="T42" fmla="*/ 2147483647 w 1408"/>
              <a:gd name="T43" fmla="*/ 2147483647 h 1440"/>
              <a:gd name="T44" fmla="*/ 2147483647 w 1408"/>
              <a:gd name="T45" fmla="*/ 2147483647 h 1440"/>
              <a:gd name="T46" fmla="*/ 2147483647 w 1408"/>
              <a:gd name="T47" fmla="*/ 2147483647 h 1440"/>
              <a:gd name="T48" fmla="*/ 2147483647 w 1408"/>
              <a:gd name="T49" fmla="*/ 2147483647 h 1440"/>
              <a:gd name="T50" fmla="*/ 2147483647 w 1408"/>
              <a:gd name="T51" fmla="*/ 2147483647 h 1440"/>
              <a:gd name="T52" fmla="*/ 2147483647 w 1408"/>
              <a:gd name="T53" fmla="*/ 2147483647 h 1440"/>
              <a:gd name="T54" fmla="*/ 2147483647 w 1408"/>
              <a:gd name="T55" fmla="*/ 2147483647 h 1440"/>
              <a:gd name="T56" fmla="*/ 2147483647 w 1408"/>
              <a:gd name="T57" fmla="*/ 2147483647 h 1440"/>
              <a:gd name="T58" fmla="*/ 2147483647 w 1408"/>
              <a:gd name="T59" fmla="*/ 2147483647 h 1440"/>
              <a:gd name="T60" fmla="*/ 2147483647 w 1408"/>
              <a:gd name="T61" fmla="*/ 2147483647 h 1440"/>
              <a:gd name="T62" fmla="*/ 2147483647 w 1408"/>
              <a:gd name="T63" fmla="*/ 2147483647 h 1440"/>
              <a:gd name="T64" fmla="*/ 2147483647 w 1408"/>
              <a:gd name="T65" fmla="*/ 2147483647 h 1440"/>
              <a:gd name="T66" fmla="*/ 2147483647 w 1408"/>
              <a:gd name="T67" fmla="*/ 2147483647 h 1440"/>
              <a:gd name="T68" fmla="*/ 2147483647 w 1408"/>
              <a:gd name="T69" fmla="*/ 2147483647 h 1440"/>
              <a:gd name="T70" fmla="*/ 2147483647 w 1408"/>
              <a:gd name="T71" fmla="*/ 2147483647 h 1440"/>
              <a:gd name="T72" fmla="*/ 2147483647 w 1408"/>
              <a:gd name="T73" fmla="*/ 2147483647 h 1440"/>
              <a:gd name="T74" fmla="*/ 2147483647 w 1408"/>
              <a:gd name="T75" fmla="*/ 2147483647 h 1440"/>
              <a:gd name="T76" fmla="*/ 2147483647 w 1408"/>
              <a:gd name="T77" fmla="*/ 2147483647 h 1440"/>
              <a:gd name="T78" fmla="*/ 2147483647 w 1408"/>
              <a:gd name="T79" fmla="*/ 2147483647 h 1440"/>
              <a:gd name="T80" fmla="*/ 2147483647 w 1408"/>
              <a:gd name="T81" fmla="*/ 2147483647 h 1440"/>
              <a:gd name="T82" fmla="*/ 2147483647 w 1408"/>
              <a:gd name="T83" fmla="*/ 2147483647 h 1440"/>
              <a:gd name="T84" fmla="*/ 2147483647 w 1408"/>
              <a:gd name="T85" fmla="*/ 2147483647 h 1440"/>
              <a:gd name="T86" fmla="*/ 2147483647 w 1408"/>
              <a:gd name="T87" fmla="*/ 2147483647 h 1440"/>
              <a:gd name="T88" fmla="*/ 2147483647 w 1408"/>
              <a:gd name="T89" fmla="*/ 2147483647 h 1440"/>
              <a:gd name="T90" fmla="*/ 2147483647 w 1408"/>
              <a:gd name="T91" fmla="*/ 2147483647 h 1440"/>
              <a:gd name="T92" fmla="*/ 2147483647 w 1408"/>
              <a:gd name="T93" fmla="*/ 2147483647 h 1440"/>
              <a:gd name="T94" fmla="*/ 2147483647 w 1408"/>
              <a:gd name="T95" fmla="*/ 2147483647 h 1440"/>
              <a:gd name="T96" fmla="*/ 2147483647 w 1408"/>
              <a:gd name="T97" fmla="*/ 2147483647 h 14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08"/>
              <a:gd name="T148" fmla="*/ 0 h 1440"/>
              <a:gd name="T149" fmla="*/ 1408 w 1408"/>
              <a:gd name="T150" fmla="*/ 1440 h 14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08" h="1440">
                <a:moveTo>
                  <a:pt x="1384" y="536"/>
                </a:moveTo>
                <a:cubicBezTo>
                  <a:pt x="1362" y="525"/>
                  <a:pt x="1336" y="514"/>
                  <a:pt x="1320" y="496"/>
                </a:cubicBezTo>
                <a:cubicBezTo>
                  <a:pt x="1307" y="481"/>
                  <a:pt x="1298" y="464"/>
                  <a:pt x="1288" y="448"/>
                </a:cubicBezTo>
                <a:cubicBezTo>
                  <a:pt x="1282" y="440"/>
                  <a:pt x="1272" y="424"/>
                  <a:pt x="1272" y="424"/>
                </a:cubicBezTo>
                <a:cubicBezTo>
                  <a:pt x="1278" y="362"/>
                  <a:pt x="1284" y="318"/>
                  <a:pt x="1312" y="264"/>
                </a:cubicBezTo>
                <a:cubicBezTo>
                  <a:pt x="1327" y="188"/>
                  <a:pt x="1335" y="136"/>
                  <a:pt x="1392" y="80"/>
                </a:cubicBezTo>
                <a:cubicBezTo>
                  <a:pt x="1354" y="23"/>
                  <a:pt x="1376" y="42"/>
                  <a:pt x="1336" y="16"/>
                </a:cubicBezTo>
                <a:cubicBezTo>
                  <a:pt x="1251" y="22"/>
                  <a:pt x="1224" y="24"/>
                  <a:pt x="1152" y="0"/>
                </a:cubicBezTo>
                <a:cubicBezTo>
                  <a:pt x="1116" y="7"/>
                  <a:pt x="1108" y="0"/>
                  <a:pt x="1088" y="32"/>
                </a:cubicBezTo>
                <a:cubicBezTo>
                  <a:pt x="1083" y="39"/>
                  <a:pt x="1085" y="50"/>
                  <a:pt x="1080" y="56"/>
                </a:cubicBezTo>
                <a:cubicBezTo>
                  <a:pt x="1074" y="61"/>
                  <a:pt x="1063" y="59"/>
                  <a:pt x="1056" y="64"/>
                </a:cubicBezTo>
                <a:cubicBezTo>
                  <a:pt x="1017" y="85"/>
                  <a:pt x="989" y="116"/>
                  <a:pt x="944" y="128"/>
                </a:cubicBezTo>
                <a:cubicBezTo>
                  <a:pt x="933" y="130"/>
                  <a:pt x="899" y="138"/>
                  <a:pt x="888" y="144"/>
                </a:cubicBezTo>
                <a:cubicBezTo>
                  <a:pt x="847" y="164"/>
                  <a:pt x="815" y="213"/>
                  <a:pt x="792" y="248"/>
                </a:cubicBezTo>
                <a:cubicBezTo>
                  <a:pt x="777" y="269"/>
                  <a:pt x="778" y="301"/>
                  <a:pt x="760" y="320"/>
                </a:cubicBezTo>
                <a:cubicBezTo>
                  <a:pt x="744" y="336"/>
                  <a:pt x="728" y="352"/>
                  <a:pt x="712" y="368"/>
                </a:cubicBezTo>
                <a:cubicBezTo>
                  <a:pt x="704" y="376"/>
                  <a:pt x="688" y="392"/>
                  <a:pt x="688" y="392"/>
                </a:cubicBezTo>
                <a:cubicBezTo>
                  <a:pt x="680" y="415"/>
                  <a:pt x="675" y="444"/>
                  <a:pt x="656" y="464"/>
                </a:cubicBezTo>
                <a:cubicBezTo>
                  <a:pt x="617" y="502"/>
                  <a:pt x="535" y="552"/>
                  <a:pt x="488" y="584"/>
                </a:cubicBezTo>
                <a:cubicBezTo>
                  <a:pt x="470" y="609"/>
                  <a:pt x="438" y="676"/>
                  <a:pt x="408" y="688"/>
                </a:cubicBezTo>
                <a:cubicBezTo>
                  <a:pt x="343" y="712"/>
                  <a:pt x="266" y="711"/>
                  <a:pt x="200" y="728"/>
                </a:cubicBezTo>
                <a:cubicBezTo>
                  <a:pt x="170" y="735"/>
                  <a:pt x="150" y="752"/>
                  <a:pt x="120" y="760"/>
                </a:cubicBezTo>
                <a:cubicBezTo>
                  <a:pt x="104" y="770"/>
                  <a:pt x="78" y="773"/>
                  <a:pt x="72" y="792"/>
                </a:cubicBezTo>
                <a:cubicBezTo>
                  <a:pt x="58" y="832"/>
                  <a:pt x="35" y="873"/>
                  <a:pt x="16" y="912"/>
                </a:cubicBezTo>
                <a:cubicBezTo>
                  <a:pt x="13" y="928"/>
                  <a:pt x="0" y="945"/>
                  <a:pt x="8" y="960"/>
                </a:cubicBezTo>
                <a:cubicBezTo>
                  <a:pt x="28" y="1000"/>
                  <a:pt x="73" y="959"/>
                  <a:pt x="96" y="952"/>
                </a:cubicBezTo>
                <a:cubicBezTo>
                  <a:pt x="181" y="957"/>
                  <a:pt x="217" y="966"/>
                  <a:pt x="296" y="952"/>
                </a:cubicBezTo>
                <a:cubicBezTo>
                  <a:pt x="296" y="951"/>
                  <a:pt x="355" y="932"/>
                  <a:pt x="368" y="928"/>
                </a:cubicBezTo>
                <a:cubicBezTo>
                  <a:pt x="376" y="925"/>
                  <a:pt x="392" y="920"/>
                  <a:pt x="392" y="920"/>
                </a:cubicBezTo>
                <a:cubicBezTo>
                  <a:pt x="408" y="922"/>
                  <a:pt x="425" y="921"/>
                  <a:pt x="440" y="928"/>
                </a:cubicBezTo>
                <a:cubicBezTo>
                  <a:pt x="450" y="932"/>
                  <a:pt x="453" y="946"/>
                  <a:pt x="464" y="952"/>
                </a:cubicBezTo>
                <a:cubicBezTo>
                  <a:pt x="486" y="963"/>
                  <a:pt x="512" y="968"/>
                  <a:pt x="536" y="976"/>
                </a:cubicBezTo>
                <a:cubicBezTo>
                  <a:pt x="545" y="979"/>
                  <a:pt x="552" y="986"/>
                  <a:pt x="560" y="992"/>
                </a:cubicBezTo>
                <a:cubicBezTo>
                  <a:pt x="586" y="1071"/>
                  <a:pt x="585" y="1137"/>
                  <a:pt x="648" y="1200"/>
                </a:cubicBezTo>
                <a:cubicBezTo>
                  <a:pt x="651" y="1235"/>
                  <a:pt x="652" y="1293"/>
                  <a:pt x="672" y="1328"/>
                </a:cubicBezTo>
                <a:cubicBezTo>
                  <a:pt x="681" y="1344"/>
                  <a:pt x="697" y="1357"/>
                  <a:pt x="704" y="1376"/>
                </a:cubicBezTo>
                <a:cubicBezTo>
                  <a:pt x="723" y="1433"/>
                  <a:pt x="705" y="1414"/>
                  <a:pt x="744" y="1440"/>
                </a:cubicBezTo>
                <a:cubicBezTo>
                  <a:pt x="752" y="1437"/>
                  <a:pt x="760" y="1436"/>
                  <a:pt x="768" y="1432"/>
                </a:cubicBezTo>
                <a:cubicBezTo>
                  <a:pt x="777" y="1425"/>
                  <a:pt x="781" y="1410"/>
                  <a:pt x="792" y="1408"/>
                </a:cubicBezTo>
                <a:cubicBezTo>
                  <a:pt x="825" y="1399"/>
                  <a:pt x="861" y="1402"/>
                  <a:pt x="896" y="1400"/>
                </a:cubicBezTo>
                <a:cubicBezTo>
                  <a:pt x="937" y="1393"/>
                  <a:pt x="958" y="1390"/>
                  <a:pt x="992" y="1368"/>
                </a:cubicBezTo>
                <a:cubicBezTo>
                  <a:pt x="982" y="1312"/>
                  <a:pt x="957" y="1272"/>
                  <a:pt x="928" y="1224"/>
                </a:cubicBezTo>
                <a:cubicBezTo>
                  <a:pt x="918" y="1178"/>
                  <a:pt x="918" y="1131"/>
                  <a:pt x="904" y="1088"/>
                </a:cubicBezTo>
                <a:cubicBezTo>
                  <a:pt x="890" y="994"/>
                  <a:pt x="890" y="917"/>
                  <a:pt x="960" y="848"/>
                </a:cubicBezTo>
                <a:cubicBezTo>
                  <a:pt x="997" y="736"/>
                  <a:pt x="1067" y="735"/>
                  <a:pt x="1176" y="728"/>
                </a:cubicBezTo>
                <a:cubicBezTo>
                  <a:pt x="1237" y="703"/>
                  <a:pt x="1238" y="703"/>
                  <a:pt x="1312" y="712"/>
                </a:cubicBezTo>
                <a:cubicBezTo>
                  <a:pt x="1353" y="725"/>
                  <a:pt x="1391" y="738"/>
                  <a:pt x="1408" y="688"/>
                </a:cubicBezTo>
                <a:cubicBezTo>
                  <a:pt x="1395" y="651"/>
                  <a:pt x="1390" y="614"/>
                  <a:pt x="1384" y="576"/>
                </a:cubicBezTo>
                <a:cubicBezTo>
                  <a:pt x="1376" y="533"/>
                  <a:pt x="1362" y="536"/>
                  <a:pt x="1384" y="5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71" name="Freeform 19"/>
          <p:cNvSpPr>
            <a:spLocks/>
          </p:cNvSpPr>
          <p:nvPr/>
        </p:nvSpPr>
        <p:spPr bwMode="auto">
          <a:xfrm>
            <a:off x="2514600" y="2051050"/>
            <a:ext cx="895350" cy="996950"/>
          </a:xfrm>
          <a:custGeom>
            <a:avLst/>
            <a:gdLst>
              <a:gd name="T0" fmla="*/ 2147483647 w 564"/>
              <a:gd name="T1" fmla="*/ 2147483647 h 628"/>
              <a:gd name="T2" fmla="*/ 2147483647 w 564"/>
              <a:gd name="T3" fmla="*/ 2147483647 h 628"/>
              <a:gd name="T4" fmla="*/ 2147483647 w 564"/>
              <a:gd name="T5" fmla="*/ 2147483647 h 628"/>
              <a:gd name="T6" fmla="*/ 2147483647 w 564"/>
              <a:gd name="T7" fmla="*/ 2147483647 h 628"/>
              <a:gd name="T8" fmla="*/ 2147483647 w 564"/>
              <a:gd name="T9" fmla="*/ 2147483647 h 628"/>
              <a:gd name="T10" fmla="*/ 2147483647 w 564"/>
              <a:gd name="T11" fmla="*/ 2147483647 h 628"/>
              <a:gd name="T12" fmla="*/ 2147483647 w 564"/>
              <a:gd name="T13" fmla="*/ 2147483647 h 628"/>
              <a:gd name="T14" fmla="*/ 2147483647 w 564"/>
              <a:gd name="T15" fmla="*/ 2147483647 h 628"/>
              <a:gd name="T16" fmla="*/ 2147483647 w 564"/>
              <a:gd name="T17" fmla="*/ 2147483647 h 628"/>
              <a:gd name="T18" fmla="*/ 2147483647 w 564"/>
              <a:gd name="T19" fmla="*/ 2147483647 h 628"/>
              <a:gd name="T20" fmla="*/ 2147483647 w 564"/>
              <a:gd name="T21" fmla="*/ 2147483647 h 628"/>
              <a:gd name="T22" fmla="*/ 2147483647 w 564"/>
              <a:gd name="T23" fmla="*/ 2147483647 h 628"/>
              <a:gd name="T24" fmla="*/ 2147483647 w 564"/>
              <a:gd name="T25" fmla="*/ 2147483647 h 628"/>
              <a:gd name="T26" fmla="*/ 2147483647 w 564"/>
              <a:gd name="T27" fmla="*/ 2147483647 h 628"/>
              <a:gd name="T28" fmla="*/ 2147483647 w 564"/>
              <a:gd name="T29" fmla="*/ 2147483647 h 628"/>
              <a:gd name="T30" fmla="*/ 2147483647 w 564"/>
              <a:gd name="T31" fmla="*/ 2147483647 h 628"/>
              <a:gd name="T32" fmla="*/ 2147483647 w 564"/>
              <a:gd name="T33" fmla="*/ 2147483647 h 628"/>
              <a:gd name="T34" fmla="*/ 2147483647 w 564"/>
              <a:gd name="T35" fmla="*/ 2147483647 h 628"/>
              <a:gd name="T36" fmla="*/ 2147483647 w 564"/>
              <a:gd name="T37" fmla="*/ 0 h 628"/>
              <a:gd name="T38" fmla="*/ 2147483647 w 564"/>
              <a:gd name="T39" fmla="*/ 2147483647 h 628"/>
              <a:gd name="T40" fmla="*/ 2147483647 w 564"/>
              <a:gd name="T41" fmla="*/ 2147483647 h 628"/>
              <a:gd name="T42" fmla="*/ 2147483647 w 564"/>
              <a:gd name="T43" fmla="*/ 2147483647 h 628"/>
              <a:gd name="T44" fmla="*/ 2147483647 w 564"/>
              <a:gd name="T45" fmla="*/ 2147483647 h 6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4"/>
              <a:gd name="T70" fmla="*/ 0 h 628"/>
              <a:gd name="T71" fmla="*/ 564 w 564"/>
              <a:gd name="T72" fmla="*/ 628 h 6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4" h="628">
                <a:moveTo>
                  <a:pt x="532" y="80"/>
                </a:moveTo>
                <a:cubicBezTo>
                  <a:pt x="498" y="113"/>
                  <a:pt x="458" y="134"/>
                  <a:pt x="420" y="160"/>
                </a:cubicBezTo>
                <a:cubicBezTo>
                  <a:pt x="387" y="208"/>
                  <a:pt x="352" y="252"/>
                  <a:pt x="316" y="296"/>
                </a:cubicBezTo>
                <a:cubicBezTo>
                  <a:pt x="309" y="303"/>
                  <a:pt x="307" y="314"/>
                  <a:pt x="300" y="320"/>
                </a:cubicBezTo>
                <a:cubicBezTo>
                  <a:pt x="280" y="333"/>
                  <a:pt x="257" y="341"/>
                  <a:pt x="236" y="352"/>
                </a:cubicBezTo>
                <a:cubicBezTo>
                  <a:pt x="173" y="429"/>
                  <a:pt x="130" y="518"/>
                  <a:pt x="76" y="600"/>
                </a:cubicBezTo>
                <a:cubicBezTo>
                  <a:pt x="78" y="608"/>
                  <a:pt x="91" y="620"/>
                  <a:pt x="84" y="624"/>
                </a:cubicBezTo>
                <a:cubicBezTo>
                  <a:pt x="75" y="628"/>
                  <a:pt x="65" y="616"/>
                  <a:pt x="60" y="608"/>
                </a:cubicBezTo>
                <a:cubicBezTo>
                  <a:pt x="59" y="607"/>
                  <a:pt x="40" y="548"/>
                  <a:pt x="36" y="536"/>
                </a:cubicBezTo>
                <a:cubicBezTo>
                  <a:pt x="30" y="520"/>
                  <a:pt x="20" y="488"/>
                  <a:pt x="20" y="488"/>
                </a:cubicBezTo>
                <a:cubicBezTo>
                  <a:pt x="34" y="445"/>
                  <a:pt x="33" y="458"/>
                  <a:pt x="20" y="392"/>
                </a:cubicBezTo>
                <a:cubicBezTo>
                  <a:pt x="16" y="375"/>
                  <a:pt x="4" y="344"/>
                  <a:pt x="4" y="344"/>
                </a:cubicBezTo>
                <a:cubicBezTo>
                  <a:pt x="9" y="309"/>
                  <a:pt x="0" y="269"/>
                  <a:pt x="20" y="240"/>
                </a:cubicBezTo>
                <a:cubicBezTo>
                  <a:pt x="32" y="220"/>
                  <a:pt x="57" y="213"/>
                  <a:pt x="76" y="200"/>
                </a:cubicBezTo>
                <a:cubicBezTo>
                  <a:pt x="109" y="150"/>
                  <a:pt x="84" y="201"/>
                  <a:pt x="84" y="152"/>
                </a:cubicBezTo>
                <a:cubicBezTo>
                  <a:pt x="84" y="112"/>
                  <a:pt x="133" y="90"/>
                  <a:pt x="164" y="80"/>
                </a:cubicBezTo>
                <a:cubicBezTo>
                  <a:pt x="200" y="49"/>
                  <a:pt x="205" y="39"/>
                  <a:pt x="244" y="24"/>
                </a:cubicBezTo>
                <a:cubicBezTo>
                  <a:pt x="259" y="17"/>
                  <a:pt x="276" y="13"/>
                  <a:pt x="292" y="8"/>
                </a:cubicBezTo>
                <a:cubicBezTo>
                  <a:pt x="300" y="5"/>
                  <a:pt x="316" y="0"/>
                  <a:pt x="316" y="0"/>
                </a:cubicBezTo>
                <a:cubicBezTo>
                  <a:pt x="326" y="2"/>
                  <a:pt x="338" y="3"/>
                  <a:pt x="348" y="8"/>
                </a:cubicBezTo>
                <a:cubicBezTo>
                  <a:pt x="365" y="16"/>
                  <a:pt x="396" y="40"/>
                  <a:pt x="396" y="40"/>
                </a:cubicBezTo>
                <a:cubicBezTo>
                  <a:pt x="447" y="33"/>
                  <a:pt x="482" y="22"/>
                  <a:pt x="532" y="32"/>
                </a:cubicBezTo>
                <a:cubicBezTo>
                  <a:pt x="564" y="64"/>
                  <a:pt x="564" y="48"/>
                  <a:pt x="532" y="8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72" name="Text Box 20"/>
          <p:cNvSpPr txBox="1">
            <a:spLocks noChangeArrowheads="1"/>
          </p:cNvSpPr>
          <p:nvPr/>
        </p:nvSpPr>
        <p:spPr bwMode="auto">
          <a:xfrm>
            <a:off x="2209800" y="1363663"/>
            <a:ext cx="4191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扩张</a:t>
            </a:r>
            <a:endParaRPr lang="en-US" alt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30773" name="Freeform 21"/>
          <p:cNvSpPr>
            <a:spLocks/>
          </p:cNvSpPr>
          <p:nvPr/>
        </p:nvSpPr>
        <p:spPr bwMode="auto">
          <a:xfrm>
            <a:off x="2159000" y="3822700"/>
            <a:ext cx="558800" cy="8001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236559" name="Group 22"/>
          <p:cNvGrpSpPr>
            <a:grpSpLocks/>
          </p:cNvGrpSpPr>
          <p:nvPr/>
        </p:nvGrpSpPr>
        <p:grpSpPr bwMode="auto">
          <a:xfrm>
            <a:off x="2574925" y="4003675"/>
            <a:ext cx="168275" cy="1227138"/>
            <a:chOff x="1046" y="2763"/>
            <a:chExt cx="106" cy="773"/>
          </a:xfrm>
        </p:grpSpPr>
        <p:sp>
          <p:nvSpPr>
            <p:cNvPr id="63517" name="Freeform 23"/>
            <p:cNvSpPr>
              <a:spLocks/>
            </p:cNvSpPr>
            <p:nvPr/>
          </p:nvSpPr>
          <p:spPr bwMode="auto">
            <a:xfrm>
              <a:off x="1113" y="2864"/>
              <a:ext cx="31" cy="392"/>
            </a:xfrm>
            <a:custGeom>
              <a:avLst/>
              <a:gdLst>
                <a:gd name="T0" fmla="*/ 15 w 31"/>
                <a:gd name="T1" fmla="*/ 0 h 392"/>
                <a:gd name="T2" fmla="*/ 31 w 31"/>
                <a:gd name="T3" fmla="*/ 280 h 392"/>
                <a:gd name="T4" fmla="*/ 15 w 31"/>
                <a:gd name="T5" fmla="*/ 392 h 392"/>
                <a:gd name="T6" fmla="*/ 0 60000 65536"/>
                <a:gd name="T7" fmla="*/ 0 60000 65536"/>
                <a:gd name="T8" fmla="*/ 0 60000 65536"/>
                <a:gd name="T9" fmla="*/ 0 w 31"/>
                <a:gd name="T10" fmla="*/ 0 h 392"/>
                <a:gd name="T11" fmla="*/ 31 w 31"/>
                <a:gd name="T12" fmla="*/ 392 h 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92">
                  <a:moveTo>
                    <a:pt x="15" y="0"/>
                  </a:moveTo>
                  <a:cubicBezTo>
                    <a:pt x="7" y="93"/>
                    <a:pt x="0" y="189"/>
                    <a:pt x="31" y="280"/>
                  </a:cubicBezTo>
                  <a:cubicBezTo>
                    <a:pt x="29" y="296"/>
                    <a:pt x="15" y="363"/>
                    <a:pt x="15" y="392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63518" name="Freeform 24"/>
            <p:cNvSpPr>
              <a:spLocks/>
            </p:cNvSpPr>
            <p:nvPr/>
          </p:nvSpPr>
          <p:spPr bwMode="auto">
            <a:xfrm>
              <a:off x="1046" y="3256"/>
              <a:ext cx="106" cy="280"/>
            </a:xfrm>
            <a:custGeom>
              <a:avLst/>
              <a:gdLst>
                <a:gd name="T0" fmla="*/ 82 w 106"/>
                <a:gd name="T1" fmla="*/ 0 h 280"/>
                <a:gd name="T2" fmla="*/ 34 w 106"/>
                <a:gd name="T3" fmla="*/ 264 h 280"/>
                <a:gd name="T4" fmla="*/ 106 w 106"/>
                <a:gd name="T5" fmla="*/ 216 h 280"/>
                <a:gd name="T6" fmla="*/ 74 w 106"/>
                <a:gd name="T7" fmla="*/ 112 h 280"/>
                <a:gd name="T8" fmla="*/ 74 w 106"/>
                <a:gd name="T9" fmla="*/ 48 h 280"/>
                <a:gd name="T10" fmla="*/ 58 w 106"/>
                <a:gd name="T11" fmla="*/ 24 h 280"/>
                <a:gd name="T12" fmla="*/ 82 w 106"/>
                <a:gd name="T13" fmla="*/ 0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6"/>
                <a:gd name="T22" fmla="*/ 0 h 280"/>
                <a:gd name="T23" fmla="*/ 106 w 106"/>
                <a:gd name="T24" fmla="*/ 280 h 2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6" h="280">
                  <a:moveTo>
                    <a:pt x="82" y="0"/>
                  </a:moveTo>
                  <a:cubicBezTo>
                    <a:pt x="0" y="54"/>
                    <a:pt x="56" y="175"/>
                    <a:pt x="34" y="264"/>
                  </a:cubicBezTo>
                  <a:cubicBezTo>
                    <a:pt x="83" y="280"/>
                    <a:pt x="91" y="259"/>
                    <a:pt x="106" y="216"/>
                  </a:cubicBezTo>
                  <a:cubicBezTo>
                    <a:pt x="94" y="180"/>
                    <a:pt x="82" y="147"/>
                    <a:pt x="74" y="112"/>
                  </a:cubicBezTo>
                  <a:cubicBezTo>
                    <a:pt x="83" y="82"/>
                    <a:pt x="87" y="84"/>
                    <a:pt x="74" y="48"/>
                  </a:cubicBezTo>
                  <a:cubicBezTo>
                    <a:pt x="70" y="38"/>
                    <a:pt x="56" y="33"/>
                    <a:pt x="58" y="24"/>
                  </a:cubicBezTo>
                  <a:cubicBezTo>
                    <a:pt x="59" y="12"/>
                    <a:pt x="74" y="8"/>
                    <a:pt x="82" y="0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63519" name="Freeform 25"/>
            <p:cNvSpPr>
              <a:spLocks/>
            </p:cNvSpPr>
            <p:nvPr/>
          </p:nvSpPr>
          <p:spPr bwMode="auto">
            <a:xfrm>
              <a:off x="1070" y="2763"/>
              <a:ext cx="80" cy="114"/>
            </a:xfrm>
            <a:custGeom>
              <a:avLst/>
              <a:gdLst>
                <a:gd name="T0" fmla="*/ 58 w 80"/>
                <a:gd name="T1" fmla="*/ 105 h 114"/>
                <a:gd name="T2" fmla="*/ 22 w 80"/>
                <a:gd name="T3" fmla="*/ 87 h 114"/>
                <a:gd name="T4" fmla="*/ 6 w 80"/>
                <a:gd name="T5" fmla="*/ 61 h 114"/>
                <a:gd name="T6" fmla="*/ 0 w 80"/>
                <a:gd name="T7" fmla="*/ 35 h 114"/>
                <a:gd name="T8" fmla="*/ 16 w 80"/>
                <a:gd name="T9" fmla="*/ 25 h 114"/>
                <a:gd name="T10" fmla="*/ 36 w 80"/>
                <a:gd name="T11" fmla="*/ 1 h 114"/>
                <a:gd name="T12" fmla="*/ 78 w 80"/>
                <a:gd name="T13" fmla="*/ 23 h 114"/>
                <a:gd name="T14" fmla="*/ 62 w 80"/>
                <a:gd name="T15" fmla="*/ 93 h 114"/>
                <a:gd name="T16" fmla="*/ 58 w 80"/>
                <a:gd name="T17" fmla="*/ 105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114"/>
                <a:gd name="T29" fmla="*/ 80 w 80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114">
                  <a:moveTo>
                    <a:pt x="58" y="105"/>
                  </a:moveTo>
                  <a:cubicBezTo>
                    <a:pt x="47" y="97"/>
                    <a:pt x="34" y="91"/>
                    <a:pt x="22" y="87"/>
                  </a:cubicBezTo>
                  <a:cubicBezTo>
                    <a:pt x="16" y="78"/>
                    <a:pt x="10" y="70"/>
                    <a:pt x="6" y="61"/>
                  </a:cubicBezTo>
                  <a:cubicBezTo>
                    <a:pt x="4" y="51"/>
                    <a:pt x="2" y="43"/>
                    <a:pt x="0" y="35"/>
                  </a:cubicBezTo>
                  <a:cubicBezTo>
                    <a:pt x="2" y="26"/>
                    <a:pt x="7" y="27"/>
                    <a:pt x="16" y="25"/>
                  </a:cubicBezTo>
                  <a:cubicBezTo>
                    <a:pt x="22" y="16"/>
                    <a:pt x="27" y="6"/>
                    <a:pt x="36" y="1"/>
                  </a:cubicBezTo>
                  <a:cubicBezTo>
                    <a:pt x="62" y="9"/>
                    <a:pt x="62" y="0"/>
                    <a:pt x="78" y="23"/>
                  </a:cubicBezTo>
                  <a:cubicBezTo>
                    <a:pt x="80" y="45"/>
                    <a:pt x="75" y="73"/>
                    <a:pt x="62" y="93"/>
                  </a:cubicBezTo>
                  <a:cubicBezTo>
                    <a:pt x="57" y="110"/>
                    <a:pt x="58" y="114"/>
                    <a:pt x="58" y="105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</p:grpSp>
      <p:sp>
        <p:nvSpPr>
          <p:cNvPr id="330778" name="Text Box 26"/>
          <p:cNvSpPr txBox="1">
            <a:spLocks noChangeArrowheads="1"/>
          </p:cNvSpPr>
          <p:nvPr/>
        </p:nvSpPr>
        <p:spPr bwMode="auto">
          <a:xfrm>
            <a:off x="2286000" y="3962400"/>
            <a:ext cx="266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  <a:cs typeface="+mn-cs"/>
              </a:rPr>
              <a:t>以色列</a:t>
            </a:r>
            <a:endParaRPr lang="en-US" altLang="en-US" sz="28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63506" name="Freeform 27"/>
          <p:cNvSpPr>
            <a:spLocks/>
          </p:cNvSpPr>
          <p:nvPr/>
        </p:nvSpPr>
        <p:spPr bwMode="auto">
          <a:xfrm>
            <a:off x="7696200" y="5254625"/>
            <a:ext cx="1752600" cy="18319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507" name="Text Box 28"/>
          <p:cNvSpPr txBox="1">
            <a:spLocks noChangeArrowheads="1"/>
          </p:cNvSpPr>
          <p:nvPr/>
        </p:nvSpPr>
        <p:spPr bwMode="auto">
          <a:xfrm>
            <a:off x="8001000" y="5638800"/>
            <a:ext cx="106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Geneva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波斯湾</a:t>
            </a:r>
            <a:r>
              <a:rPr lang="en-US" altLang="ja-JP" sz="24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 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330782" name="Freeform 30"/>
          <p:cNvSpPr>
            <a:spLocks/>
          </p:cNvSpPr>
          <p:nvPr/>
        </p:nvSpPr>
        <p:spPr bwMode="auto">
          <a:xfrm>
            <a:off x="2819400" y="2590800"/>
            <a:ext cx="1230313" cy="2425700"/>
          </a:xfrm>
          <a:custGeom>
            <a:avLst/>
            <a:gdLst>
              <a:gd name="T0" fmla="*/ 0 w 919"/>
              <a:gd name="T1" fmla="*/ 2147483647 h 1416"/>
              <a:gd name="T2" fmla="*/ 2147483647 w 919"/>
              <a:gd name="T3" fmla="*/ 2147483647 h 1416"/>
              <a:gd name="T4" fmla="*/ 2147483647 w 919"/>
              <a:gd name="T5" fmla="*/ 2147483647 h 1416"/>
              <a:gd name="T6" fmla="*/ 2147483647 w 919"/>
              <a:gd name="T7" fmla="*/ 2147483647 h 1416"/>
              <a:gd name="T8" fmla="*/ 2147483647 w 919"/>
              <a:gd name="T9" fmla="*/ 2147483647 h 1416"/>
              <a:gd name="T10" fmla="*/ 2147483647 w 919"/>
              <a:gd name="T11" fmla="*/ 2147483647 h 1416"/>
              <a:gd name="T12" fmla="*/ 2147483647 w 919"/>
              <a:gd name="T13" fmla="*/ 2147483647 h 1416"/>
              <a:gd name="T14" fmla="*/ 0 w 919"/>
              <a:gd name="T15" fmla="*/ 2147483647 h 14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19"/>
              <a:gd name="T25" fmla="*/ 0 h 1416"/>
              <a:gd name="T26" fmla="*/ 919 w 919"/>
              <a:gd name="T27" fmla="*/ 1416 h 14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19" h="1416">
                <a:moveTo>
                  <a:pt x="0" y="1376"/>
                </a:moveTo>
                <a:cubicBezTo>
                  <a:pt x="172" y="1396"/>
                  <a:pt x="344" y="1416"/>
                  <a:pt x="480" y="1376"/>
                </a:cubicBezTo>
                <a:cubicBezTo>
                  <a:pt x="616" y="1336"/>
                  <a:pt x="744" y="1263"/>
                  <a:pt x="816" y="1136"/>
                </a:cubicBezTo>
                <a:cubicBezTo>
                  <a:pt x="887" y="1008"/>
                  <a:pt x="919" y="759"/>
                  <a:pt x="912" y="608"/>
                </a:cubicBezTo>
                <a:cubicBezTo>
                  <a:pt x="904" y="456"/>
                  <a:pt x="831" y="319"/>
                  <a:pt x="768" y="224"/>
                </a:cubicBezTo>
                <a:cubicBezTo>
                  <a:pt x="704" y="128"/>
                  <a:pt x="631" y="63"/>
                  <a:pt x="528" y="32"/>
                </a:cubicBezTo>
                <a:cubicBezTo>
                  <a:pt x="424" y="0"/>
                  <a:pt x="232" y="16"/>
                  <a:pt x="144" y="32"/>
                </a:cubicBezTo>
                <a:cubicBezTo>
                  <a:pt x="56" y="48"/>
                  <a:pt x="24" y="112"/>
                  <a:pt x="0" y="12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84" name="AutoShape 32"/>
          <p:cNvSpPr>
            <a:spLocks noChangeArrowheads="1"/>
          </p:cNvSpPr>
          <p:nvPr/>
        </p:nvSpPr>
        <p:spPr bwMode="auto">
          <a:xfrm>
            <a:off x="5791200" y="3048000"/>
            <a:ext cx="533400" cy="533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0785" name="AutoShape 33"/>
          <p:cNvSpPr>
            <a:spLocks noChangeArrowheads="1"/>
          </p:cNvSpPr>
          <p:nvPr/>
        </p:nvSpPr>
        <p:spPr bwMode="auto">
          <a:xfrm flipH="1">
            <a:off x="2667000" y="2133600"/>
            <a:ext cx="3429000" cy="1752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916" y="5399"/>
                  <a:pt x="5541" y="7665"/>
                  <a:pt x="5405" y="10546"/>
                </a:cubicBezTo>
                <a:lnTo>
                  <a:pt x="11" y="10292"/>
                </a:lnTo>
                <a:cubicBezTo>
                  <a:pt x="282" y="4531"/>
                  <a:pt x="5032" y="-1"/>
                  <a:pt x="10800" y="-1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3600" b="1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2133600" y="4495800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ja-JP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  <a:cs typeface="+mn-cs"/>
              </a:rPr>
              <a:t>犹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  <a:cs typeface="+mn-cs"/>
              </a:rPr>
              <a:t>大</a:t>
            </a:r>
            <a:endParaRPr lang="en-US" altLang="en-US" sz="2800" dirty="0">
              <a:solidFill>
                <a:srgbClr val="FFFFFF"/>
              </a:solidFill>
              <a:latin typeface="Times" charset="0"/>
              <a:cs typeface="+mn-cs"/>
            </a:endParaRPr>
          </a:p>
        </p:txBody>
      </p:sp>
      <p:sp>
        <p:nvSpPr>
          <p:cNvPr id="330787" name="AutoShape 35"/>
          <p:cNvSpPr>
            <a:spLocks noChangeArrowheads="1"/>
          </p:cNvSpPr>
          <p:nvPr/>
        </p:nvSpPr>
        <p:spPr bwMode="auto">
          <a:xfrm rot="-1555194">
            <a:off x="3303588" y="3852863"/>
            <a:ext cx="1657350" cy="990600"/>
          </a:xfrm>
          <a:prstGeom prst="rightArrow">
            <a:avLst>
              <a:gd name="adj1" fmla="val 50000"/>
              <a:gd name="adj2" fmla="val 4182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0754" name="Freeform 2"/>
          <p:cNvSpPr>
            <a:spLocks/>
          </p:cNvSpPr>
          <p:nvPr/>
        </p:nvSpPr>
        <p:spPr bwMode="auto">
          <a:xfrm rot="-1003895">
            <a:off x="5942013" y="1893888"/>
            <a:ext cx="1066800" cy="1543050"/>
          </a:xfrm>
          <a:custGeom>
            <a:avLst/>
            <a:gdLst>
              <a:gd name="T0" fmla="*/ 2147483647 w 625"/>
              <a:gd name="T1" fmla="*/ 2147483647 h 972"/>
              <a:gd name="T2" fmla="*/ 2147483647 w 625"/>
              <a:gd name="T3" fmla="*/ 2147483647 h 972"/>
              <a:gd name="T4" fmla="*/ 2147483647 w 625"/>
              <a:gd name="T5" fmla="*/ 2147483647 h 972"/>
              <a:gd name="T6" fmla="*/ 2147483647 w 625"/>
              <a:gd name="T7" fmla="*/ 2147483647 h 972"/>
              <a:gd name="T8" fmla="*/ 2147483647 w 625"/>
              <a:gd name="T9" fmla="*/ 2147483647 h 972"/>
              <a:gd name="T10" fmla="*/ 2147483647 w 625"/>
              <a:gd name="T11" fmla="*/ 2147483647 h 972"/>
              <a:gd name="T12" fmla="*/ 2147483647 w 625"/>
              <a:gd name="T13" fmla="*/ 2147483647 h 972"/>
              <a:gd name="T14" fmla="*/ 2147483647 w 625"/>
              <a:gd name="T15" fmla="*/ 2147483647 h 972"/>
              <a:gd name="T16" fmla="*/ 2147483647 w 625"/>
              <a:gd name="T17" fmla="*/ 2147483647 h 972"/>
              <a:gd name="T18" fmla="*/ 2147483647 w 625"/>
              <a:gd name="T19" fmla="*/ 2147483647 h 972"/>
              <a:gd name="T20" fmla="*/ 2147483647 w 625"/>
              <a:gd name="T21" fmla="*/ 2147483647 h 972"/>
              <a:gd name="T22" fmla="*/ 2147483647 w 625"/>
              <a:gd name="T23" fmla="*/ 2147483647 h 972"/>
              <a:gd name="T24" fmla="*/ 2147483647 w 625"/>
              <a:gd name="T25" fmla="*/ 2147483647 h 972"/>
              <a:gd name="T26" fmla="*/ 2147483647 w 625"/>
              <a:gd name="T27" fmla="*/ 2147483647 h 972"/>
              <a:gd name="T28" fmla="*/ 2147483647 w 625"/>
              <a:gd name="T29" fmla="*/ 2147483647 h 972"/>
              <a:gd name="T30" fmla="*/ 2147483647 w 625"/>
              <a:gd name="T31" fmla="*/ 2147483647 h 9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5"/>
              <a:gd name="T49" fmla="*/ 0 h 972"/>
              <a:gd name="T50" fmla="*/ 625 w 625"/>
              <a:gd name="T51" fmla="*/ 972 h 9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5" h="972">
                <a:moveTo>
                  <a:pt x="135" y="50"/>
                </a:moveTo>
                <a:cubicBezTo>
                  <a:pt x="91" y="114"/>
                  <a:pt x="125" y="158"/>
                  <a:pt x="50" y="184"/>
                </a:cubicBezTo>
                <a:cubicBezTo>
                  <a:pt x="5" y="250"/>
                  <a:pt x="0" y="340"/>
                  <a:pt x="62" y="402"/>
                </a:cubicBezTo>
                <a:cubicBezTo>
                  <a:pt x="80" y="420"/>
                  <a:pt x="104" y="432"/>
                  <a:pt x="123" y="450"/>
                </a:cubicBezTo>
                <a:cubicBezTo>
                  <a:pt x="152" y="541"/>
                  <a:pt x="179" y="659"/>
                  <a:pt x="280" y="693"/>
                </a:cubicBezTo>
                <a:cubicBezTo>
                  <a:pt x="310" y="786"/>
                  <a:pt x="307" y="832"/>
                  <a:pt x="389" y="887"/>
                </a:cubicBezTo>
                <a:cubicBezTo>
                  <a:pt x="414" y="924"/>
                  <a:pt x="443" y="940"/>
                  <a:pt x="474" y="972"/>
                </a:cubicBezTo>
                <a:cubicBezTo>
                  <a:pt x="506" y="968"/>
                  <a:pt x="538" y="966"/>
                  <a:pt x="571" y="960"/>
                </a:cubicBezTo>
                <a:cubicBezTo>
                  <a:pt x="583" y="957"/>
                  <a:pt x="605" y="959"/>
                  <a:pt x="607" y="947"/>
                </a:cubicBezTo>
                <a:cubicBezTo>
                  <a:pt x="625" y="732"/>
                  <a:pt x="553" y="566"/>
                  <a:pt x="510" y="366"/>
                </a:cubicBezTo>
                <a:cubicBezTo>
                  <a:pt x="514" y="338"/>
                  <a:pt x="535" y="207"/>
                  <a:pt x="535" y="184"/>
                </a:cubicBezTo>
                <a:cubicBezTo>
                  <a:pt x="535" y="109"/>
                  <a:pt x="478" y="24"/>
                  <a:pt x="401" y="14"/>
                </a:cubicBezTo>
                <a:cubicBezTo>
                  <a:pt x="352" y="7"/>
                  <a:pt x="304" y="6"/>
                  <a:pt x="256" y="2"/>
                </a:cubicBezTo>
                <a:cubicBezTo>
                  <a:pt x="223" y="6"/>
                  <a:pt x="188" y="0"/>
                  <a:pt x="159" y="14"/>
                </a:cubicBezTo>
                <a:cubicBezTo>
                  <a:pt x="84" y="46"/>
                  <a:pt x="218" y="62"/>
                  <a:pt x="110" y="62"/>
                </a:cubicBezTo>
                <a:cubicBezTo>
                  <a:pt x="100" y="62"/>
                  <a:pt x="126" y="54"/>
                  <a:pt x="135" y="50"/>
                </a:cubicBez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4953000" y="3468688"/>
            <a:ext cx="3276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巴比伦</a:t>
            </a:r>
          </a:p>
        </p:txBody>
      </p:sp>
      <p:sp>
        <p:nvSpPr>
          <p:cNvPr id="330788" name="Text Box 36"/>
          <p:cNvSpPr txBox="1">
            <a:spLocks noChangeArrowheads="1"/>
          </p:cNvSpPr>
          <p:nvPr/>
        </p:nvSpPr>
        <p:spPr bwMode="auto">
          <a:xfrm>
            <a:off x="3657600" y="4657725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HT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公元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前</a:t>
            </a:r>
            <a:r>
              <a:rPr lang="en-US" altLang="zh-CH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586 </a:t>
            </a:r>
            <a:r>
              <a:rPr lang="zh-CHT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年</a:t>
            </a:r>
          </a:p>
        </p:txBody>
      </p:sp>
      <p:sp>
        <p:nvSpPr>
          <p:cNvPr id="236571" name="Title 33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zh-TW" altLang="en-US" sz="5400" b="1">
                <a:solidFill>
                  <a:srgbClr val="CCFF33"/>
                </a:solidFill>
                <a:latin typeface="Arial" charset="0"/>
                <a:ea typeface="MS PGothic" charset="0"/>
                <a:cs typeface="Arial" charset="0"/>
              </a:rPr>
              <a:t>威胁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0" grpId="0" autoUpdateAnimBg="0"/>
      <p:bldP spid="330772" grpId="0" autoUpdateAnimBg="0"/>
      <p:bldP spid="330778" grpId="0" autoUpdateAnimBg="0"/>
      <p:bldP spid="330784" grpId="0" animBg="1"/>
      <p:bldP spid="330761" grpId="0" autoUpdateAnimBg="0"/>
      <p:bldP spid="330787" grpId="0" animBg="1"/>
      <p:bldP spid="330765" grpId="0" autoUpdateAnimBg="0"/>
      <p:bldP spid="33078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4200" y="1828800"/>
            <a:ext cx="58674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(Neo-Babylonian Empire)</a:t>
            </a:r>
          </a:p>
          <a:p>
            <a:pPr algn="ctr">
              <a:defRPr/>
            </a:pPr>
            <a:r>
              <a:rPr lang="zh-CN" altLang="en-US" sz="3600" b="1" i="1" dirty="0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公元前</a:t>
            </a:r>
            <a:r>
              <a:rPr lang="en-US" sz="3600" b="1" i="1" dirty="0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625-539</a:t>
            </a:r>
          </a:p>
        </p:txBody>
      </p:sp>
      <p:pic>
        <p:nvPicPr>
          <p:cNvPr id="238595" name="Picture 14" descr="civ_01bab-ha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52400"/>
            <a:ext cx="13477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6" name="WordArt 15"/>
          <p:cNvSpPr>
            <a:spLocks noChangeArrowheads="1" noChangeShapeType="1" noTextEdit="1"/>
          </p:cNvSpPr>
          <p:nvPr/>
        </p:nvSpPr>
        <p:spPr bwMode="auto">
          <a:xfrm>
            <a:off x="609600" y="0"/>
            <a:ext cx="6019800" cy="23526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MS PGothic"/>
                <a:ea typeface="MS PGothic"/>
                <a:cs typeface="MS PGothic"/>
              </a:rPr>
              <a:t>新巴比伦帝国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MS PGothic"/>
              <a:ea typeface="MS PGothic"/>
              <a:cs typeface="MS PGothic"/>
            </a:endParaRPr>
          </a:p>
        </p:txBody>
      </p:sp>
      <p:pic>
        <p:nvPicPr>
          <p:cNvPr id="238597" name="Picture 5" descr="Babylon - Stadtansicht - Zeichnung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625" y="3810000"/>
            <a:ext cx="24923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50825" y="381000"/>
            <a:ext cx="8137525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zh-CN" altLang="en-US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在 美索不达米亚历史中主要的人物 </a:t>
            </a:r>
          </a:p>
          <a:p>
            <a:pPr algn="ctr"/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原始文字时期（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3200-2850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早王朝时期（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2850-2360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阿卡德（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2360-2180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古提（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2180-2082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乌尔第三王朝（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2070-1960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伊新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拉尔萨时期（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1960-1700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旧巴比伦（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1830-1531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BC）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古亚述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侯里安入侵（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1700-1500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加喜特人（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1600-1150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米坦尼（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1500-1380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中亚述（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1366-1078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亚兰人和迦勒底人（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1078-935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新亚述（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935-612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新巴比伦（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625-539</a:t>
            </a:r>
            <a:r>
              <a:rPr lang="zh-CN" alt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波斯（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539-332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•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亚历山大（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332- </a:t>
            </a:r>
            <a:r>
              <a:rPr lang="zh-CN" alt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）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14400" y="457200"/>
            <a:ext cx="8229600" cy="5257800"/>
            <a:chOff x="432" y="480"/>
            <a:chExt cx="5184" cy="3312"/>
          </a:xfrm>
        </p:grpSpPr>
        <p:sp>
          <p:nvSpPr>
            <p:cNvPr id="400389" name="AutoShape 5"/>
            <p:cNvSpPr>
              <a:spLocks noChangeArrowheads="1"/>
            </p:cNvSpPr>
            <p:nvPr/>
          </p:nvSpPr>
          <p:spPr bwMode="auto">
            <a:xfrm>
              <a:off x="432" y="480"/>
              <a:ext cx="5184" cy="331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1296" y="1776"/>
              <a:ext cx="339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zh-C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新 </a:t>
              </a:r>
              <a:r>
                <a:rPr lang="en-US" altLang="zh-CN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- </a:t>
              </a:r>
              <a:r>
                <a:rPr lang="zh-C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巴 比 伦 	</a:t>
              </a:r>
            </a:p>
            <a:p>
              <a:pPr algn="ctr">
                <a:defRPr/>
              </a:pPr>
              <a:r>
                <a:rPr lang="zh-C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altLang="zh-CN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625-539 BC</a:t>
              </a:r>
            </a:p>
          </p:txBody>
        </p:sp>
      </p:grpSp>
      <p:sp>
        <p:nvSpPr>
          <p:cNvPr id="400387" name="WordArt 7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2714625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zh-CN" altLang="en-US" sz="36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古老近东 </a:t>
            </a:r>
          </a:p>
        </p:txBody>
      </p:sp>
      <p:sp>
        <p:nvSpPr>
          <p:cNvPr id="400388" name="Text Box 8"/>
          <p:cNvSpPr txBox="1">
            <a:spLocks noChangeArrowheads="1"/>
          </p:cNvSpPr>
          <p:nvPr/>
        </p:nvSpPr>
        <p:spPr bwMode="auto">
          <a:xfrm>
            <a:off x="8397875" y="41275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136</a:t>
            </a:r>
          </a:p>
        </p:txBody>
      </p:sp>
    </p:spTree>
    <p:extLst>
      <p:ext uri="{BB962C8B-B14F-4D97-AF65-F5344CB8AC3E}">
        <p14:creationId xmlns:p14="http://schemas.microsoft.com/office/powerpoint/2010/main" val="29842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6904" y="76200"/>
            <a:ext cx="8991600" cy="6858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ea typeface="ＭＳ Ｐゴシック" charset="0"/>
              </a:rPr>
              <a:t>哈巴谷 </a:t>
            </a:r>
            <a:r>
              <a:rPr lang="en-US" dirty="0">
                <a:ea typeface="ＭＳ Ｐゴシック" charset="0"/>
              </a:rPr>
              <a:t>1:13 </a:t>
            </a:r>
            <a:r>
              <a:rPr lang="en-US" altLang="zh-CN" dirty="0">
                <a:ea typeface="ＭＳ Ｐゴシック" charset="0"/>
              </a:rPr>
              <a:t>CNV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3417"/>
            <a:ext cx="9169165" cy="458458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836712"/>
            <a:ext cx="9144000" cy="128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"</a:t>
            </a: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你的眼目纯洁，不看邪恶，</a:t>
            </a:r>
          </a:p>
          <a:p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不能坐视奸恶；为甚么见行诡诈的人而不理？</a:t>
            </a:r>
          </a:p>
          <a:p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恶人吞灭比自己公义的人，你为甚么缄默呢？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"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244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3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7563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792262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滨海湾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191873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648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95936" y="-27384"/>
            <a:ext cx="5148064" cy="109527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今天上帝会如何照样行事呢？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152400" y="343803"/>
            <a:ext cx="4249032" cy="2478287"/>
          </a:xfrm>
          <a:prstGeom prst="wedgeEllipseCallout">
            <a:avLst>
              <a:gd name="adj1" fmla="val -64638"/>
              <a:gd name="adj2" fmla="val -95941"/>
            </a:avLst>
          </a:prstGeom>
          <a:solidFill>
            <a:srgbClr val="0000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34609" y="80392"/>
            <a:ext cx="384935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</a:rPr>
              <a:t>我会的。我会让 </a:t>
            </a:r>
            <a:r>
              <a:rPr lang="en-US" altLang="zh-CN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</a:rPr>
              <a:t>ISIS 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ＭＳ Ｐゴシック" charset="0"/>
              </a:rPr>
              <a:t>摧毁这座城市。</a:t>
            </a:r>
            <a:endParaRPr lang="en-US" altLang="zh-CN" sz="4000" b="1" dirty="0"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" name="Oval Callout 5"/>
          <p:cNvSpPr/>
          <p:nvPr/>
        </p:nvSpPr>
        <p:spPr bwMode="auto">
          <a:xfrm rot="10800000">
            <a:off x="3975896" y="3640325"/>
            <a:ext cx="4412731" cy="3217675"/>
          </a:xfrm>
          <a:prstGeom prst="wedgeEllipseCallout">
            <a:avLst>
              <a:gd name="adj1" fmla="val -68708"/>
              <a:gd name="adj2" fmla="val -46905"/>
            </a:avLst>
          </a:prstGeom>
          <a:solidFill>
            <a:schemeClr val="accent1">
              <a:lumMod val="40000"/>
              <a:lumOff val="60000"/>
            </a:schemeClr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74451" y="3645024"/>
            <a:ext cx="4141965" cy="323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上帝啊，惩罚新加坡的不公正吧！</a:t>
            </a:r>
            <a:endParaRPr lang="en-US" altLang="zh-CN" sz="36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099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800" y="29469"/>
            <a:ext cx="6372200" cy="584780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你竟使人像海里的鱼，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像无人管辖的爬行的动物。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36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15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迦勒底人既用钩把他们钓起来，用网拖走，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用鱼网收聚在一处，就欢喜快乐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(1:14-15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1907614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WordArt 4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3529013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gradFill rotWithShape="1">
                  <a:gsLst>
                    <a:gs pos="0">
                      <a:srgbClr val="8C3D91"/>
                    </a:gs>
                    <a:gs pos="6000">
                      <a:srgbClr val="7005D4"/>
                    </a:gs>
                    <a:gs pos="14999">
                      <a:srgbClr val="181CC7"/>
                    </a:gs>
                    <a:gs pos="30000">
                      <a:srgbClr val="0A128C"/>
                    </a:gs>
                    <a:gs pos="50000">
                      <a:srgbClr val="000000"/>
                    </a:gs>
                    <a:gs pos="70000">
                      <a:srgbClr val="0A128C"/>
                    </a:gs>
                    <a:gs pos="85001">
                      <a:srgbClr val="181CC7"/>
                    </a:gs>
                    <a:gs pos="94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MS PGothic" pitchFamily="34" charset="-128"/>
                <a:cs typeface="+mn-cs"/>
              </a:rPr>
              <a:t>巴比伦和我们 </a:t>
            </a:r>
            <a:endParaRPr lang="en-GB" sz="3600" b="1" kern="10">
              <a:gradFill rotWithShape="1">
                <a:gsLst>
                  <a:gs pos="0">
                    <a:srgbClr val="8C3D91"/>
                  </a:gs>
                  <a:gs pos="6000">
                    <a:srgbClr val="7005D4"/>
                  </a:gs>
                  <a:gs pos="14999">
                    <a:srgbClr val="181CC7"/>
                  </a:gs>
                  <a:gs pos="30000">
                    <a:srgbClr val="0A128C"/>
                  </a:gs>
                  <a:gs pos="50000">
                    <a:srgbClr val="000000"/>
                  </a:gs>
                  <a:gs pos="70000">
                    <a:srgbClr val="0A128C"/>
                  </a:gs>
                  <a:gs pos="85001">
                    <a:srgbClr val="181CC7"/>
                  </a:gs>
                  <a:gs pos="94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4997"/>
                  </a:srgbClr>
                </a:outerShdw>
              </a:effectLst>
              <a:latin typeface="Impact"/>
              <a:ea typeface="MS PGothic" pitchFamily="34" charset="-128"/>
              <a:cs typeface="+mn-cs"/>
            </a:endParaRPr>
          </a:p>
        </p:txBody>
      </p:sp>
      <p:sp>
        <p:nvSpPr>
          <p:cNvPr id="8603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15888"/>
            <a:ext cx="5184775" cy="4445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自制神像是</a:t>
            </a:r>
            <a:r>
              <a:rPr lang="zh-CN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一文不值</a:t>
            </a: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endParaRPr lang="en-US" altLang="en-US" sz="2800" b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44067" name="Rectangle 18"/>
          <p:cNvSpPr>
            <a:spLocks noChangeArrowheads="1"/>
          </p:cNvSpPr>
          <p:nvPr/>
        </p:nvSpPr>
        <p:spPr bwMode="auto">
          <a:xfrm>
            <a:off x="2916238" y="5229225"/>
            <a:ext cx="1150937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17513" y="1220788"/>
            <a:ext cx="7620000" cy="3265487"/>
            <a:chOff x="-2988840" y="2564904"/>
            <a:chExt cx="7620000" cy="3265488"/>
          </a:xfrm>
        </p:grpSpPr>
        <p:pic>
          <p:nvPicPr>
            <p:cNvPr id="344096" name="Picture 6" descr="bc4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8840" y="2564904"/>
              <a:ext cx="7620000" cy="326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7" name="Rectangle 12"/>
            <p:cNvSpPr>
              <a:spLocks noChangeArrowheads="1"/>
            </p:cNvSpPr>
            <p:nvPr/>
          </p:nvSpPr>
          <p:spPr bwMode="auto">
            <a:xfrm>
              <a:off x="-2353616" y="2780928"/>
              <a:ext cx="144016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44098" name="Rectangle 13"/>
            <p:cNvSpPr>
              <a:spLocks noChangeArrowheads="1"/>
            </p:cNvSpPr>
            <p:nvPr/>
          </p:nvSpPr>
          <p:spPr bwMode="auto">
            <a:xfrm>
              <a:off x="-396552" y="2852936"/>
              <a:ext cx="172819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" name="Rectangle 14"/>
            <p:cNvSpPr txBox="1">
              <a:spLocks noChangeArrowheads="1"/>
            </p:cNvSpPr>
            <p:nvPr/>
          </p:nvSpPr>
          <p:spPr bwMode="auto">
            <a:xfrm>
              <a:off x="-2557040" y="2780804"/>
              <a:ext cx="18367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小子，你在这里干嘛？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/>
            <p:cNvSpPr txBox="1">
              <a:spLocks noChangeArrowheads="1"/>
            </p:cNvSpPr>
            <p:nvPr/>
          </p:nvSpPr>
          <p:spPr bwMode="auto">
            <a:xfrm>
              <a:off x="-467890" y="2852241"/>
              <a:ext cx="1943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。。。只是在享受上帝的创造。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00113" y="1279525"/>
            <a:ext cx="4572000" cy="4010025"/>
            <a:chOff x="1403648" y="332656"/>
            <a:chExt cx="4572000" cy="4010025"/>
          </a:xfrm>
        </p:grpSpPr>
        <p:pic>
          <p:nvPicPr>
            <p:cNvPr id="344091" name="Picture 7" descr="bc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32656"/>
              <a:ext cx="4572000" cy="401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2" name="Rectangle 14"/>
            <p:cNvSpPr>
              <a:spLocks noChangeArrowheads="1"/>
            </p:cNvSpPr>
            <p:nvPr/>
          </p:nvSpPr>
          <p:spPr bwMode="auto">
            <a:xfrm>
              <a:off x="1763688" y="620688"/>
              <a:ext cx="1512168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44093" name="Rectangle 15"/>
            <p:cNvSpPr>
              <a:spLocks noChangeArrowheads="1"/>
            </p:cNvSpPr>
            <p:nvPr/>
          </p:nvSpPr>
          <p:spPr bwMode="auto">
            <a:xfrm>
              <a:off x="4355976" y="1628800"/>
              <a:ext cx="115212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" name="Rectangle 14"/>
            <p:cNvSpPr txBox="1">
              <a:spLocks noChangeArrowheads="1"/>
            </p:cNvSpPr>
            <p:nvPr/>
          </p:nvSpPr>
          <p:spPr bwMode="auto">
            <a:xfrm>
              <a:off x="1764010" y="619994"/>
              <a:ext cx="15113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你曾经见过神吗？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4"/>
            <p:cNvSpPr txBox="1">
              <a:spLocks noChangeArrowheads="1"/>
            </p:cNvSpPr>
            <p:nvPr/>
          </p:nvSpPr>
          <p:spPr bwMode="auto">
            <a:xfrm>
              <a:off x="4283373" y="1556619"/>
              <a:ext cx="11715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没有。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95313" y="2597150"/>
            <a:ext cx="4876800" cy="4183063"/>
            <a:chOff x="2339752" y="2420888"/>
            <a:chExt cx="4876800" cy="4183063"/>
          </a:xfrm>
        </p:grpSpPr>
        <p:pic>
          <p:nvPicPr>
            <p:cNvPr id="344086" name="Picture 8" descr="bc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420888"/>
              <a:ext cx="4876800" cy="418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7" name="Rectangle 17"/>
            <p:cNvSpPr>
              <a:spLocks noChangeArrowheads="1"/>
            </p:cNvSpPr>
            <p:nvPr/>
          </p:nvSpPr>
          <p:spPr bwMode="auto">
            <a:xfrm>
              <a:off x="2699792" y="2924944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5" name="Rectangle 14"/>
            <p:cNvSpPr txBox="1">
              <a:spLocks noChangeArrowheads="1"/>
            </p:cNvSpPr>
            <p:nvPr/>
          </p:nvSpPr>
          <p:spPr bwMode="auto">
            <a:xfrm>
              <a:off x="2844577" y="3068588"/>
              <a:ext cx="17462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那么，你怎么知道祂存在呢？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089" name="Oval 38"/>
            <p:cNvSpPr>
              <a:spLocks noChangeArrowheads="1"/>
            </p:cNvSpPr>
            <p:nvPr/>
          </p:nvSpPr>
          <p:spPr bwMode="auto">
            <a:xfrm>
              <a:off x="5220072" y="3284984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6" name="Rectangle 14"/>
            <p:cNvSpPr txBox="1">
              <a:spLocks noChangeArrowheads="1"/>
            </p:cNvSpPr>
            <p:nvPr/>
          </p:nvSpPr>
          <p:spPr bwMode="auto">
            <a:xfrm>
              <a:off x="5292502" y="3573413"/>
              <a:ext cx="13684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我就知道。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471863" y="1449388"/>
            <a:ext cx="5005387" cy="4024312"/>
            <a:chOff x="6948264" y="1052736"/>
            <a:chExt cx="5005388" cy="4024313"/>
          </a:xfrm>
        </p:grpSpPr>
        <p:pic>
          <p:nvPicPr>
            <p:cNvPr id="344083" name="Picture 9" descr="bc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052736"/>
              <a:ext cx="5005388" cy="402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4" name="Rectangle 1"/>
            <p:cNvSpPr>
              <a:spLocks noChangeArrowheads="1"/>
            </p:cNvSpPr>
            <p:nvPr/>
          </p:nvSpPr>
          <p:spPr bwMode="auto">
            <a:xfrm>
              <a:off x="7452320" y="1412776"/>
              <a:ext cx="316835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9" name="Rectangle 14"/>
            <p:cNvSpPr txBox="1">
              <a:spLocks noChangeArrowheads="1"/>
            </p:cNvSpPr>
            <p:nvPr/>
          </p:nvSpPr>
          <p:spPr bwMode="auto">
            <a:xfrm>
              <a:off x="7524526" y="1413098"/>
              <a:ext cx="3240089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。。。这是叫做“信心”。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22475" y="1458913"/>
            <a:ext cx="5181600" cy="4795837"/>
            <a:chOff x="-5858432" y="2622452"/>
            <a:chExt cx="5181600" cy="4795838"/>
          </a:xfrm>
        </p:grpSpPr>
        <p:pic>
          <p:nvPicPr>
            <p:cNvPr id="344077" name="Picture 10" descr="bc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58432" y="2622452"/>
              <a:ext cx="5181600" cy="479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78" name="Rectangle 11"/>
            <p:cNvSpPr>
              <a:spLocks noChangeArrowheads="1"/>
            </p:cNvSpPr>
            <p:nvPr/>
          </p:nvSpPr>
          <p:spPr bwMode="auto">
            <a:xfrm>
              <a:off x="-5786424" y="2671491"/>
              <a:ext cx="3672408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44079" name="Rectangle 33"/>
            <p:cNvSpPr>
              <a:spLocks noChangeArrowheads="1"/>
            </p:cNvSpPr>
            <p:nvPr/>
          </p:nvSpPr>
          <p:spPr bwMode="auto">
            <a:xfrm>
              <a:off x="-3266144" y="2743499"/>
              <a:ext cx="2160240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44080" name="Oval 6"/>
            <p:cNvSpPr>
              <a:spLocks noChangeArrowheads="1"/>
            </p:cNvSpPr>
            <p:nvPr/>
          </p:nvSpPr>
          <p:spPr bwMode="auto">
            <a:xfrm>
              <a:off x="-2258032" y="3923011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8" name="Rectangle 14"/>
            <p:cNvSpPr txBox="1">
              <a:spLocks noChangeArrowheads="1"/>
            </p:cNvSpPr>
            <p:nvPr/>
          </p:nvSpPr>
          <p:spPr bwMode="auto">
            <a:xfrm>
              <a:off x="-5713969" y="2887564"/>
              <a:ext cx="48958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相信一个你看不见的神一定需要非常大的信心。</a:t>
              </a:r>
              <a:endParaRPr lang="en-US" altLang="en-US" sz="4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14"/>
            <p:cNvSpPr txBox="1">
              <a:spLocks noChangeArrowheads="1"/>
            </p:cNvSpPr>
            <p:nvPr/>
          </p:nvSpPr>
          <p:spPr bwMode="auto">
            <a:xfrm>
              <a:off x="-2132569" y="4040089"/>
              <a:ext cx="1169987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那也不见得。 </a:t>
              </a:r>
              <a:endParaRPr lang="en-US" altLang="en-US" sz="4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68350" y="2490788"/>
            <a:ext cx="8229600" cy="3527425"/>
            <a:chOff x="3707904" y="6309320"/>
            <a:chExt cx="8229600" cy="3527425"/>
          </a:xfrm>
        </p:grpSpPr>
        <p:pic>
          <p:nvPicPr>
            <p:cNvPr id="344074" name="Picture 11" descr="bc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6309320"/>
              <a:ext cx="8229600" cy="352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75" name="Rectangle 10"/>
            <p:cNvSpPr>
              <a:spLocks noChangeArrowheads="1"/>
            </p:cNvSpPr>
            <p:nvPr/>
          </p:nvSpPr>
          <p:spPr bwMode="auto">
            <a:xfrm>
              <a:off x="5471592" y="6669360"/>
              <a:ext cx="367240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44076" name="Rectangle 14"/>
            <p:cNvSpPr txBox="1">
              <a:spLocks noChangeArrowheads="1"/>
            </p:cNvSpPr>
            <p:nvPr/>
          </p:nvSpPr>
          <p:spPr bwMode="auto">
            <a:xfrm>
              <a:off x="5220072" y="6597352"/>
              <a:ext cx="4032448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u="sng">
                  <a:solidFill>
                    <a:srgbClr val="000000"/>
                  </a:solidFill>
                  <a:cs typeface="+mn-cs"/>
                </a:rPr>
                <a:t>那</a:t>
              </a:r>
              <a:r>
                <a:rPr lang="zh-CN" altLang="en-US" sz="2000">
                  <a:solidFill>
                    <a:srgbClr val="000000"/>
                  </a:solidFill>
                  <a:cs typeface="+mn-cs"/>
                </a:rPr>
                <a:t>，就需要极大的信心</a:t>
              </a:r>
              <a:endParaRPr lang="en-US" altLang="en-US" sz="2000">
                <a:solidFill>
                  <a:srgbClr val="000000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9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483969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向自己的网献祭，对鱼网烧香，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因他们藉此收获丰富，饮食充裕。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36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17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这样，他们倒空自己的网，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毫不留情地继续杀戮列国。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(1:16-17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4619893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哈巴谷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86415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68760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pronunciation.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914400"/>
            <a:ext cx="8102600" cy="502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BA9CCF2-289C-9EB7-502F-A0CF13B51DE1}"/>
              </a:ext>
            </a:extLst>
          </p:cNvPr>
          <p:cNvSpPr txBox="1"/>
          <p:nvPr/>
        </p:nvSpPr>
        <p:spPr>
          <a:xfrm>
            <a:off x="838200" y="1406526"/>
            <a:ext cx="4640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发音</a:t>
            </a:r>
          </a:p>
        </p:txBody>
      </p:sp>
    </p:spTree>
    <p:extLst>
      <p:ext uri="{BB962C8B-B14F-4D97-AF65-F5344CB8AC3E}">
        <p14:creationId xmlns:p14="http://schemas.microsoft.com/office/powerpoint/2010/main" val="698325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3"/>
          <p:cNvSpPr>
            <a:spLocks noChangeArrowheads="1"/>
          </p:cNvSpPr>
          <p:nvPr/>
        </p:nvSpPr>
        <p:spPr bwMode="auto">
          <a:xfrm>
            <a:off x="-76200" y="-76200"/>
            <a:ext cx="9296400" cy="7010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6200" y="0"/>
            <a:ext cx="92964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留心看耶和华在我里面说甚么</a:t>
            </a:r>
            <a:r>
              <a:rPr lang="en-US" altLang="ja-JP" sz="36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 (</a:t>
            </a:r>
            <a:r>
              <a:rPr lang="zh-TW" altLang="en-US" sz="36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zh-CN" altLang="en-US" sz="36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书</a:t>
            </a:r>
            <a:r>
              <a:rPr lang="en-US" altLang="ja-JP" sz="36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2:1)</a:t>
            </a:r>
            <a:endParaRPr lang="en-US" sz="3600">
              <a:solidFill>
                <a:srgbClr val="FFFFFF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239619" name="Picture 4" descr="Hab 2 watchtow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953000" y="1143000"/>
            <a:ext cx="411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4400" b="0" dirty="0" err="1">
                <a:solidFill>
                  <a:srgbClr val="FFFFFF"/>
                </a:solidFill>
                <a:latin typeface="Tahoma" charset="0"/>
              </a:rPr>
              <a:t>我要站在哨岗</a:t>
            </a:r>
            <a:r>
              <a:rPr lang="en-US" sz="4400" b="0" dirty="0">
                <a:solidFill>
                  <a:srgbClr val="FFFFFF"/>
                </a:solidFill>
                <a:latin typeface="Tahoma" charset="0"/>
              </a:rPr>
              <a:t>， </a:t>
            </a:r>
            <a:r>
              <a:rPr lang="en-US" sz="4400" b="0" dirty="0" err="1">
                <a:solidFill>
                  <a:srgbClr val="FFFFFF"/>
                </a:solidFill>
                <a:latin typeface="Tahoma" charset="0"/>
              </a:rPr>
              <a:t>立在城楼，留心看耶和华在我里面说甚么，怎样使我答覆自己的怨诉</a:t>
            </a:r>
            <a:r>
              <a:rPr lang="en-US" sz="4400" b="0" dirty="0">
                <a:solidFill>
                  <a:srgbClr val="FFFFFF"/>
                </a:solidFill>
                <a:latin typeface="Tahoma" charset="0"/>
              </a:rPr>
              <a:t>。</a:t>
            </a:r>
            <a:endParaRPr lang="en-US" sz="44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/>
          <p:cNvSpPr>
            <a:spLocks noChangeArrowheads="1"/>
          </p:cNvSpPr>
          <p:nvPr/>
        </p:nvSpPr>
        <p:spPr bwMode="auto">
          <a:xfrm>
            <a:off x="-76200" y="-76200"/>
            <a:ext cx="9296400" cy="7010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6200" y="0"/>
            <a:ext cx="9296400" cy="1143000"/>
          </a:xfrm>
        </p:spPr>
        <p:txBody>
          <a:bodyPr/>
          <a:lstStyle/>
          <a:p>
            <a:pPr>
              <a:defRPr/>
            </a:pPr>
            <a:r>
              <a:rPr lang="zh-CN" altLang="en-US" sz="3600" dirty="0">
                <a:latin typeface="Arial" charset="0"/>
                <a:ea typeface="ＭＳ Ｐゴシック" charset="0"/>
              </a:rPr>
              <a:t>得到答案（哈巴谷书 </a:t>
            </a:r>
            <a:r>
              <a:rPr lang="en-US" altLang="zh-CN" sz="3600" dirty="0">
                <a:latin typeface="Arial" charset="0"/>
                <a:ea typeface="ＭＳ Ｐゴシック" charset="0"/>
              </a:rPr>
              <a:t>2:2 </a:t>
            </a:r>
            <a:r>
              <a:rPr lang="en-US" sz="3600" dirty="0">
                <a:latin typeface="Arial" charset="0"/>
                <a:ea typeface="ＭＳ Ｐゴシック" charset="0"/>
              </a:rPr>
              <a:t>CNV）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08520" y="1412775"/>
            <a:ext cx="4114800" cy="545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ru-RU" sz="3200" b="1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lang="zh-CN" altLang="en-US" sz="3200" b="1" dirty="0">
                <a:solidFill>
                  <a:srgbClr val="FFFFFF"/>
                </a:solidFill>
                <a:latin typeface="Arial"/>
                <a:cs typeface="Arial"/>
              </a:rPr>
              <a:t>耶和华回答我说：</a:t>
            </a:r>
          </a:p>
          <a:p>
            <a:pPr algn="ctr">
              <a:defRPr/>
            </a:pPr>
            <a:endParaRPr lang="zh-CN" alt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/>
                <a:cs typeface="Arial"/>
              </a:rPr>
              <a:t>“把异象写下，清楚地记在泥版上，</a:t>
            </a:r>
          </a:p>
          <a:p>
            <a:pPr algn="ctr">
              <a:defRPr/>
            </a:pPr>
            <a:endParaRPr lang="zh-CN" alt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/>
                <a:cs typeface="Arial"/>
              </a:rPr>
              <a:t>使读的人容易明白</a:t>
            </a:r>
            <a:r>
              <a:rPr lang="uk-UA" sz="3200" b="1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lang="ru-RU" sz="3200" b="1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endParaRPr 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020" y="1628800"/>
            <a:ext cx="5128492" cy="357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8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4685" y="2636912"/>
              <a:ext cx="4539763" cy="792088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779912" y="0"/>
            <a:ext cx="4752528" cy="692696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哈巴谷 </a:t>
            </a:r>
            <a:r>
              <a:rPr lang="en-US" sz="3600" b="1" dirty="0">
                <a:solidFill>
                  <a:schemeClr val="bg1"/>
                </a:solidFill>
              </a:rPr>
              <a:t>2:3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2915816" y="1196752"/>
            <a:ext cx="5400600" cy="79208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 cmpd="sng"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zh-TW" altLang="en-US" sz="2400" b="1">
                <a:solidFill>
                  <a:srgbClr val="FFFFFF"/>
                </a:solidFill>
              </a:rPr>
              <a:t>因这异象关乎一定的日期，</a:t>
            </a:r>
          </a:p>
          <a:p>
            <a:r>
              <a:rPr lang="zh-TW" altLang="en-US" sz="2400" b="1">
                <a:solidFill>
                  <a:srgbClr val="FFFFFF"/>
                </a:solidFill>
              </a:rPr>
              <a:t>很快就要实现，决不徒然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4139952" y="4149080"/>
            <a:ext cx="4536504" cy="6480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 cmpd="sng"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zh-TW" altLang="en-US" sz="2400" b="1">
                <a:solidFill>
                  <a:srgbClr val="FFFFFF"/>
                </a:solidFill>
              </a:rPr>
              <a:t>因为它一定会来到，绝不耽误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283968" y="2592288"/>
            <a:ext cx="4752528" cy="6926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zh-TW" altLang="en-US" sz="6000" b="1" spc="-190">
                <a:solidFill>
                  <a:srgbClr val="C8401B"/>
                </a:solidFill>
                <a:latin typeface="Arial Narrow"/>
                <a:cs typeface="Arial Narrow"/>
              </a:rPr>
              <a:t>仍当等候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4016896" y="2492896"/>
            <a:ext cx="936104" cy="10081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zh-TW" altLang="en-US" sz="2400" b="1" i="1">
                <a:solidFill>
                  <a:srgbClr val="329695"/>
                </a:solidFill>
                <a:latin typeface="Times New Roman"/>
                <a:cs typeface="Times New Roman"/>
              </a:rPr>
              <a:t>纵有</a:t>
            </a:r>
          </a:p>
          <a:p>
            <a:r>
              <a:rPr lang="zh-TW" altLang="en-US" sz="2400" b="1" i="1">
                <a:solidFill>
                  <a:srgbClr val="329695"/>
                </a:solidFill>
                <a:latin typeface="Times New Roman"/>
                <a:cs typeface="Times New Roman"/>
              </a:rPr>
              <a:t>迟延</a:t>
            </a:r>
          </a:p>
        </p:txBody>
      </p:sp>
    </p:spTree>
    <p:extLst>
      <p:ext uri="{BB962C8B-B14F-4D97-AF65-F5344CB8AC3E}">
        <p14:creationId xmlns:p14="http://schemas.microsoft.com/office/powerpoint/2010/main" val="28481515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300"/>
            <a:ext cx="9143999" cy="972468"/>
          </a:xfrm>
          <a:solidFill>
            <a:schemeClr val="tx1"/>
          </a:solidFill>
          <a:effectLst/>
        </p:spPr>
        <p:txBody>
          <a:bodyPr anchor="ctr"/>
          <a:lstStyle/>
          <a:p>
            <a:pPr>
              <a:defRPr/>
            </a:pPr>
            <a:r>
              <a:rPr lang="zh-CN" altLang="en-US" b="1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预言的               </a:t>
            </a:r>
            <a:r>
              <a:rPr lang="is-IS" b="1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(2:4)</a:t>
            </a:r>
            <a:endParaRPr lang="en-US" b="1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132856"/>
            <a:ext cx="392392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骄傲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、</a:t>
            </a:r>
            <a:endParaRPr lang="en-US" altLang="zh-CN" sz="3600" b="1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放荡、</a:t>
            </a:r>
            <a:endParaRPr lang="en-US" altLang="zh-CN" sz="3600" b="1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贪婪、</a:t>
            </a:r>
            <a:endParaRPr lang="en-US" altLang="zh-CN" sz="3600" b="1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嗜血的</a:t>
            </a:r>
            <a:endParaRPr lang="en-US" altLang="zh-CN" sz="3600" b="1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巴比伦人的灭亡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580112" y="2158855"/>
            <a:ext cx="324036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与犹大</a:t>
            </a:r>
            <a:endParaRPr lang="en-US" altLang="zh-CN" sz="3600" b="1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0000FF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义人</a:t>
            </a:r>
            <a:endParaRPr lang="en-US" altLang="zh-CN" sz="3600" b="1" dirty="0">
              <a:solidFill>
                <a:srgbClr val="0000FF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余民的</a:t>
            </a:r>
            <a:endParaRPr lang="en-US" altLang="zh-CN" sz="3600" b="1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存留</a:t>
            </a:r>
          </a:p>
          <a:p>
            <a:pPr>
              <a:defRPr/>
            </a:pPr>
            <a:endParaRPr lang="en-US" sz="3600" b="1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6093296"/>
            <a:ext cx="9144000" cy="7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以此鼓励祂的子民信靠祂。</a:t>
            </a:r>
          </a:p>
        </p:txBody>
      </p:sp>
      <p:sp>
        <p:nvSpPr>
          <p:cNvPr id="2" name="Left-Right Arrow 1"/>
          <p:cNvSpPr/>
          <p:nvPr/>
        </p:nvSpPr>
        <p:spPr bwMode="auto">
          <a:xfrm>
            <a:off x="3491880" y="2924944"/>
            <a:ext cx="2088232" cy="144016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3" name="Heart 2"/>
          <p:cNvSpPr/>
          <p:nvPr/>
        </p:nvSpPr>
        <p:spPr bwMode="auto">
          <a:xfrm>
            <a:off x="3810000" y="48603"/>
            <a:ext cx="1872208" cy="1656184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0" y="296292"/>
            <a:ext cx="1872208" cy="97246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b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核心</a:t>
            </a: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835696" y="1484784"/>
            <a:ext cx="493204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上帝作对比：</a:t>
            </a:r>
          </a:p>
        </p:txBody>
      </p:sp>
    </p:spTree>
    <p:extLst>
      <p:ext uri="{BB962C8B-B14F-4D97-AF65-F5344CB8AC3E}">
        <p14:creationId xmlns:p14="http://schemas.microsoft.com/office/powerpoint/2010/main" val="1729036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 animBg="1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300"/>
            <a:ext cx="9143999" cy="972468"/>
          </a:xfrm>
          <a:solidFill>
            <a:schemeClr val="tx1"/>
          </a:solidFill>
          <a:effectLst/>
        </p:spPr>
        <p:txBody>
          <a:bodyPr anchor="ctr"/>
          <a:lstStyle/>
          <a:p>
            <a:pPr>
              <a:defRPr/>
            </a:pPr>
            <a:r>
              <a:rPr lang="zh-CN" altLang="en-US" b="1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预言的               </a:t>
            </a:r>
            <a:r>
              <a:rPr lang="is-IS" b="1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(2:4)</a:t>
            </a:r>
            <a:endParaRPr lang="en-US" b="1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132856"/>
            <a:ext cx="392392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chemeClr val="tx1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“看哪，那些骄傲的人！</a:t>
            </a:r>
          </a:p>
          <a:p>
            <a:pPr>
              <a:defRPr/>
            </a:pPr>
            <a:r>
              <a:rPr lang="zh-CN" altLang="en-US" sz="3600" b="1" dirty="0">
                <a:solidFill>
                  <a:schemeClr val="tx1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他们依靠自己，</a:t>
            </a:r>
          </a:p>
          <a:p>
            <a:pPr>
              <a:defRPr/>
            </a:pPr>
            <a:r>
              <a:rPr lang="zh-CN" altLang="en-US" sz="3600" b="1" dirty="0">
                <a:solidFill>
                  <a:schemeClr val="tx1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他们的生命是</a:t>
            </a:r>
            <a:endParaRPr lang="en-US" altLang="zh-CN" sz="3600" b="1" dirty="0">
              <a:solidFill>
                <a:schemeClr val="tx1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弯曲</a:t>
            </a:r>
            <a:r>
              <a:rPr lang="zh-CN" altLang="en-US" sz="3600" b="1" dirty="0">
                <a:solidFill>
                  <a:schemeClr val="tx1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的。”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580112" y="2158855"/>
            <a:ext cx="324036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“但义人必因对上帝的</a:t>
            </a:r>
            <a:r>
              <a:rPr lang="zh-CN" altLang="en-US" sz="3600" b="1" dirty="0">
                <a:solidFill>
                  <a:srgbClr val="0000FF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忠诚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而存活。”</a:t>
            </a:r>
          </a:p>
        </p:txBody>
      </p:sp>
      <p:sp>
        <p:nvSpPr>
          <p:cNvPr id="2" name="Left-Right Arrow 1"/>
          <p:cNvSpPr/>
          <p:nvPr/>
        </p:nvSpPr>
        <p:spPr bwMode="auto">
          <a:xfrm>
            <a:off x="3491880" y="2924944"/>
            <a:ext cx="2088232" cy="144016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3" name="Heart 2"/>
          <p:cNvSpPr/>
          <p:nvPr/>
        </p:nvSpPr>
        <p:spPr bwMode="auto">
          <a:xfrm>
            <a:off x="3810000" y="48603"/>
            <a:ext cx="1872208" cy="1656184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0" y="296292"/>
            <a:ext cx="1872208" cy="97246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b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核心</a:t>
            </a: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835696" y="1484784"/>
            <a:ext cx="493204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上帝作对比：</a:t>
            </a:r>
          </a:p>
        </p:txBody>
      </p:sp>
    </p:spTree>
    <p:extLst>
      <p:ext uri="{BB962C8B-B14F-4D97-AF65-F5344CB8AC3E}">
        <p14:creationId xmlns:p14="http://schemas.microsoft.com/office/powerpoint/2010/main" val="116872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3525"/>
            <a:ext cx="9144000" cy="53437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财富使人奸诈狂傲，不得安宁；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扩张欲望，如同阴间；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又像死亡，永不满足。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他们招聚万国，集合万民，都归自己。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(2:5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6032950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4" descr="habakkuk tit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477000" cy="14478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dirty="0" err="1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 2:1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685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742950" indent="-742950"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贪心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(2:6-8)</a:t>
            </a:r>
          </a:p>
        </p:txBody>
      </p:sp>
      <p:sp>
        <p:nvSpPr>
          <p:cNvPr id="77828" name="WordArt 4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56388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巴比伦的</a:t>
            </a:r>
            <a:r>
              <a:rPr lang="en-US" altLang="zh-CHT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5</a:t>
            </a: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大罪状</a:t>
            </a:r>
            <a:endParaRPr lang="en-US" sz="3200" b="1" kern="10" dirty="0">
              <a:gradFill rotWithShape="1">
                <a:gsLst>
                  <a:gs pos="0">
                    <a:srgbClr val="BE7960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Copperplate Gothic Light"/>
              <a:ea typeface="Copperplate Gothic Light"/>
              <a:cs typeface="Copperplate Gothic Light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5943600"/>
            <a:ext cx="5181600" cy="914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dirty="0">
                <a:solidFill>
                  <a:srgbClr val="000000"/>
                </a:solidFill>
                <a:latin typeface="Tahoma" charset="0"/>
              </a:rPr>
              <a:t>Book of </a:t>
            </a:r>
            <a:r>
              <a:rPr lang="ko-KR" altLang="en-US" sz="4000" dirty="0" err="1">
                <a:solidFill>
                  <a:srgbClr val="000000"/>
                </a:solidFill>
                <a:latin typeface="Tahoma" charset="0"/>
              </a:rPr>
              <a:t>哈巴谷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240646" name="WordArt 4"/>
          <p:cNvSpPr>
            <a:spLocks noChangeArrowheads="1" noChangeShapeType="1" noTextEdit="1"/>
          </p:cNvSpPr>
          <p:nvPr/>
        </p:nvSpPr>
        <p:spPr bwMode="auto">
          <a:xfrm>
            <a:off x="795338" y="6019800"/>
            <a:ext cx="3852862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zh-TW" altLang="en-US" sz="3600" b="1" kern="10" dirty="0">
                <a:gradFill rotWithShape="1">
                  <a:gsLst>
                    <a:gs pos="0">
                      <a:schemeClr val="accent2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ＭＳ Ｐゴシック"/>
                <a:ea typeface="ＭＳ Ｐゴシック"/>
                <a:cs typeface="ＭＳ Ｐゴシック"/>
              </a:rPr>
              <a:t>哈巴谷书</a:t>
            </a:r>
            <a:endParaRPr lang="en-US" sz="3600" b="1" kern="10" dirty="0">
              <a:gradFill rotWithShape="1">
                <a:gsLst>
                  <a:gs pos="0">
                    <a:schemeClr val="accent2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ＭＳ Ｐゴシック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70378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这些国民岂不都用譬喻、讽刺、暗语指着他们说：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“那些滥得他人财物的，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满载别人抵押品的，有祸了！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他们这样要到几时呢？”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36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你的债主（“你的债主”或译：“咬你的”）岂不忽然起来？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扰乱你的岂不醒起？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你就成了他们的掳物。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(2:6-7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4645406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6155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因你抢掠多国，杀人流血，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向全地各城和其中所有居民施行暴力，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所以剩下的人也必抢掠你。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(2:8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2180899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81400" y="-152400"/>
            <a:ext cx="5105400" cy="1143000"/>
          </a:xfrm>
        </p:spPr>
        <p:txBody>
          <a:bodyPr/>
          <a:lstStyle/>
          <a:p>
            <a:pPr>
              <a:defRPr/>
            </a:pPr>
            <a:r>
              <a:rPr lang="zh-TW" altLang="en-US" u="sng"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zh-CN" altLang="en-US" u="sng">
                <a:latin typeface="Arial" charset="0"/>
                <a:ea typeface="MS PGothic" charset="0"/>
                <a:cs typeface="Arial" charset="0"/>
              </a:rPr>
              <a:t>书</a:t>
            </a:r>
            <a:r>
              <a:rPr lang="en-US" altLang="ja-JP" u="sng">
                <a:latin typeface="Arial" charset="0"/>
                <a:ea typeface="MS PGothic" charset="0"/>
                <a:cs typeface="Arial" charset="0"/>
              </a:rPr>
              <a:t>2:9</a:t>
            </a:r>
            <a:endParaRPr lang="en-US" u="sng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42691" name="Title 1"/>
          <p:cNvSpPr txBox="1">
            <a:spLocks/>
          </p:cNvSpPr>
          <p:nvPr/>
        </p:nvSpPr>
        <p:spPr bwMode="auto">
          <a:xfrm>
            <a:off x="4267200" y="914400"/>
            <a:ext cx="4572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zh-TW" altLang="en-US" sz="4000" dirty="0">
                <a:solidFill>
                  <a:srgbClr val="FFFFFF"/>
                </a:solidFill>
                <a:latin typeface="Arial" charset="0"/>
                <a:cs typeface="Arial" charset="0"/>
              </a:rPr>
              <a:t>你这为自己的家积聚不义之财， 在高处搭窝以逃避灾害的，有祸了！</a:t>
            </a:r>
            <a:endParaRPr lang="en-US" sz="4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42692" name="Picture 5" descr="rich-saudi-arabians-_460x0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35814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3" name="Picture 7" descr="RichMansHobb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3778250"/>
            <a:ext cx="363855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4" name="Picture 6" descr="jet-jets-private-plane-planes-planes-fly-rich-wealthy-charte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2019300"/>
            <a:ext cx="3606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228184" cy="769349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要到几时呢？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86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4" descr="habakkuk tit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477000" cy="14478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dirty="0" err="1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 2:1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6858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742950" indent="-742950"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贪心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(2:6-8)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CN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积聚不义之财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(2:9-11)</a:t>
            </a:r>
          </a:p>
        </p:txBody>
      </p:sp>
      <p:sp>
        <p:nvSpPr>
          <p:cNvPr id="77828" name="WordArt 4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56388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巴比伦的</a:t>
            </a:r>
            <a:r>
              <a:rPr lang="en-US" altLang="zh-CHT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5</a:t>
            </a: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大罪状</a:t>
            </a:r>
            <a:endParaRPr lang="en-US" sz="3200" b="1" kern="10" dirty="0">
              <a:gradFill rotWithShape="1">
                <a:gsLst>
                  <a:gs pos="0">
                    <a:srgbClr val="BE7960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Copperplate Gothic Light"/>
              <a:ea typeface="Copperplate Gothic Light"/>
              <a:cs typeface="Copperplate Gothic Light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5943600"/>
            <a:ext cx="5181600" cy="914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dirty="0">
                <a:solidFill>
                  <a:srgbClr val="000000"/>
                </a:solidFill>
                <a:latin typeface="Tahoma" charset="0"/>
              </a:rPr>
              <a:t>Book of </a:t>
            </a:r>
            <a:r>
              <a:rPr lang="ko-KR" altLang="en-US" sz="4000" dirty="0" err="1">
                <a:solidFill>
                  <a:srgbClr val="000000"/>
                </a:solidFill>
                <a:latin typeface="Tahoma" charset="0"/>
              </a:rPr>
              <a:t>哈巴谷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240646" name="WordArt 4"/>
          <p:cNvSpPr>
            <a:spLocks noChangeArrowheads="1" noChangeShapeType="1" noTextEdit="1"/>
          </p:cNvSpPr>
          <p:nvPr/>
        </p:nvSpPr>
        <p:spPr bwMode="auto">
          <a:xfrm>
            <a:off x="795338" y="6019800"/>
            <a:ext cx="3852862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zh-TW" altLang="en-US" sz="3600" b="1" kern="1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ＭＳ Ｐゴシック"/>
                <a:ea typeface="ＭＳ Ｐゴシック"/>
                <a:cs typeface="ＭＳ Ｐゴシック"/>
              </a:rPr>
              <a:t>哈巴谷书</a:t>
            </a:r>
            <a:endParaRPr lang="en-US" sz="3600" b="1" kern="10">
              <a:gradFill rotWithShape="1">
                <a:gsLst>
                  <a:gs pos="0">
                    <a:srgbClr val="BE7960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ＭＳ Ｐゴシック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49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3296"/>
            <a:ext cx="9144000" cy="685800"/>
          </a:xfrm>
          <a:solidFill>
            <a:srgbClr val="000000"/>
          </a:solidFill>
          <a:ln>
            <a:noFill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ea typeface="ＭＳ Ｐゴシック" charset="0"/>
              </a:rPr>
              <a:t>哈巴谷 </a:t>
            </a:r>
            <a:r>
              <a:rPr lang="en-US" dirty="0">
                <a:ea typeface="ＭＳ Ｐゴシック" charset="0"/>
              </a:rPr>
              <a:t>2:9-11 </a:t>
            </a:r>
            <a:r>
              <a:rPr lang="en-US" altLang="zh-CN" dirty="0">
                <a:ea typeface="ＭＳ Ｐゴシック" charset="0"/>
              </a:rPr>
              <a:t>CNV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716015" y="260648"/>
            <a:ext cx="4520437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1" baseline="30000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10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你剪除多国的民，反害了自己；</a:t>
            </a:r>
          </a:p>
          <a:p>
            <a:endParaRPr lang="zh-CN" altLang="en-US" sz="3200" b="1" dirty="0">
              <a:solidFill>
                <a:srgbClr val="FFFFFF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latin typeface="Arial"/>
              <a:cs typeface="Arial"/>
            </a:endParaRPr>
          </a:p>
          <a:p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你所谋算的，使你的家蒙羞。</a:t>
            </a:r>
          </a:p>
          <a:p>
            <a:endParaRPr lang="zh-CN" altLang="en-US" sz="3200" b="1" dirty="0">
              <a:solidFill>
                <a:srgbClr val="FFFFFF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latin typeface="Arial"/>
              <a:cs typeface="Arial"/>
            </a:endParaRPr>
          </a:p>
          <a:p>
            <a:r>
              <a:rPr lang="en-US" altLang="zh-CN" sz="3200" b="1" baseline="30000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11</a:t>
            </a:r>
            <a:r>
              <a:rPr lang="en-US" altLang="zh-CN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 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石头必从墙里呼叫，</a:t>
            </a:r>
          </a:p>
          <a:p>
            <a:endParaRPr lang="zh-CN" altLang="en-US" sz="3200" b="1" dirty="0">
              <a:solidFill>
                <a:srgbClr val="FFFFFF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latin typeface="Arial"/>
              <a:cs typeface="Arial"/>
            </a:endParaRPr>
          </a:p>
          <a:p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梁木必在树中应声。</a:t>
            </a:r>
            <a:r>
              <a:rPr lang="ru-RU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"</a:t>
            </a:r>
            <a:endParaRPr lang="en-US" sz="3200" b="1" dirty="0">
              <a:solidFill>
                <a:srgbClr val="FFFFFF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3108" y="260648"/>
            <a:ext cx="402483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ru-RU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"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你这为自己的家积聚不义之财，</a:t>
            </a:r>
          </a:p>
          <a:p>
            <a:endParaRPr lang="zh-CN" altLang="en-US" sz="3200" b="1" dirty="0">
              <a:solidFill>
                <a:srgbClr val="FFFFFF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latin typeface="Arial"/>
              <a:cs typeface="Arial"/>
            </a:endParaRPr>
          </a:p>
          <a:p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在高处搭窝，以逃避灾害的，</a:t>
            </a:r>
          </a:p>
          <a:p>
            <a:endParaRPr lang="zh-CN" altLang="en-US" sz="3200" b="1" dirty="0">
              <a:solidFill>
                <a:srgbClr val="FFFFFF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latin typeface="Arial"/>
              <a:cs typeface="Arial"/>
            </a:endParaRPr>
          </a:p>
          <a:p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latin typeface="Arial"/>
                <a:cs typeface="Arial"/>
              </a:rPr>
              <a:t>有祸了！</a:t>
            </a:r>
            <a:endParaRPr lang="en-US" sz="3200" b="1" dirty="0">
              <a:solidFill>
                <a:srgbClr val="FFFFFF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2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4" descr="habakkuk tit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477000" cy="14478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dirty="0" err="1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 2:1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6858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742950" indent="-742950"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贪心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(2:6-8)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CN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积聚不义之财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(2:9-11)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ja-JP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暴力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(2:12-14)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5943600"/>
            <a:ext cx="5181600" cy="914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dirty="0">
                <a:solidFill>
                  <a:srgbClr val="000000"/>
                </a:solidFill>
                <a:latin typeface="Tahoma" charset="0"/>
              </a:rPr>
              <a:t>Book of </a:t>
            </a:r>
            <a:r>
              <a:rPr lang="ko-KR" altLang="en-US" sz="4000" dirty="0" err="1">
                <a:solidFill>
                  <a:srgbClr val="000000"/>
                </a:solidFill>
                <a:latin typeface="Tahoma" charset="0"/>
              </a:rPr>
              <a:t>哈巴谷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243718" name="WordArt 4"/>
          <p:cNvSpPr>
            <a:spLocks noChangeArrowheads="1" noChangeShapeType="1" noTextEdit="1"/>
          </p:cNvSpPr>
          <p:nvPr/>
        </p:nvSpPr>
        <p:spPr bwMode="auto">
          <a:xfrm>
            <a:off x="795338" y="6019800"/>
            <a:ext cx="3852862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zh-TW" altLang="en-US" sz="3600" b="1" kern="10">
                <a:gradFill rotWithShape="1">
                  <a:gsLst>
                    <a:gs pos="0">
                      <a:schemeClr val="accent2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ＭＳ Ｐゴシック"/>
                <a:ea typeface="ＭＳ Ｐゴシック"/>
                <a:cs typeface="ＭＳ Ｐゴシック"/>
              </a:rPr>
              <a:t>哈巴谷书</a:t>
            </a:r>
            <a:endParaRPr lang="en-US" sz="3600" b="1" kern="10">
              <a:gradFill rotWithShape="1">
                <a:gsLst>
                  <a:gs pos="0">
                    <a:schemeClr val="accent2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56388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巴比伦的</a:t>
            </a:r>
            <a:r>
              <a:rPr lang="en-US" altLang="zh-CHT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5</a:t>
            </a: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大罪状</a:t>
            </a:r>
            <a:endParaRPr lang="en-US" sz="3200" b="1" kern="10" dirty="0">
              <a:gradFill rotWithShape="1">
                <a:gsLst>
                  <a:gs pos="0">
                    <a:srgbClr val="BE7960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Copperplate Gothic Light"/>
              <a:ea typeface="Copperplate Gothic Light"/>
              <a:cs typeface="Copperplate Gothic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36512" y="-27384"/>
            <a:ext cx="9180512" cy="7056784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96" y="1712422"/>
            <a:ext cx="9320626" cy="52449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779912" y="-27383"/>
            <a:ext cx="5364088" cy="177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 baseline="300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13</a:t>
            </a:r>
            <a:r>
              <a:rPr lang="zh-CN" altLang="en-US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众民劳碌得来的，被火焚烧；</a:t>
            </a:r>
          </a:p>
          <a:p>
            <a:r>
              <a:rPr lang="zh-CN" altLang="en-US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列国辛劳而得的，终归无有。</a:t>
            </a:r>
          </a:p>
          <a:p>
            <a:r>
              <a:rPr lang="zh-CN" altLang="en-US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这不都出于万军之耶和华吗？</a:t>
            </a:r>
            <a:r>
              <a:rPr lang="ru-RU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"</a:t>
            </a:r>
            <a:endParaRPr lang="en-US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388843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ru-RU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"</a:t>
            </a:r>
            <a:r>
              <a:rPr lang="zh-CN" altLang="en-US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你这用人血做城，凭邪恶立镇的，有祸了！</a:t>
            </a:r>
            <a:endParaRPr lang="en-US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/>
              <a:cs typeface="Arial"/>
            </a:endParaRPr>
          </a:p>
          <a:p>
            <a:endParaRPr lang="en-US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3296"/>
            <a:ext cx="8991600" cy="685800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effectLst>
                  <a:glow rad="2286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哈巴谷 </a:t>
            </a:r>
            <a:r>
              <a:rPr lang="en-US" dirty="0">
                <a:effectLst>
                  <a:glow rad="2286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2:12-13 </a:t>
            </a:r>
            <a:r>
              <a:rPr lang="en-US" altLang="zh-CN" dirty="0">
                <a:effectLst>
                  <a:glow rad="2286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CNV</a:t>
            </a:r>
            <a:endParaRPr lang="en-US" dirty="0">
              <a:effectLst>
                <a:glow rad="228600">
                  <a:srgbClr val="000000"/>
                </a:glow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718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 err="1"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 2:14  </a:t>
            </a:r>
          </a:p>
        </p:txBody>
      </p:sp>
      <p:pic>
        <p:nvPicPr>
          <p:cNvPr id="245763" name="Picture 5" descr="Habakkuk2-14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-34925" y="5410200"/>
            <a:ext cx="9286875" cy="15081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FFFF"/>
                </a:solidFill>
                <a:cs typeface="Arial" charset="0"/>
              </a:rPr>
              <a:t>认识耶和华之荣耀的知识， 必充满全地， </a:t>
            </a:r>
            <a:br>
              <a:rPr lang="en-US" sz="3200">
                <a:solidFill>
                  <a:srgbClr val="FFFFFF"/>
                </a:solidFill>
                <a:cs typeface="Arial" charset="0"/>
              </a:rPr>
            </a:br>
            <a:r>
              <a:rPr lang="en-US" sz="3200">
                <a:solidFill>
                  <a:srgbClr val="FFFFFF"/>
                </a:solidFill>
                <a:cs typeface="Arial" charset="0"/>
              </a:rPr>
              <a:t>好像众水遮盖海洋一样。</a:t>
            </a:r>
            <a:endParaRPr kumimoji="1" lang="en-US" altLang="ja-JP" sz="2800" b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kumimoji="1" lang="en-US" altLang="ja-JP" sz="2800" b="1">
                <a:solidFill>
                  <a:srgbClr val="FFFFFF"/>
                </a:solidFill>
                <a:latin typeface="Arial" charset="0"/>
                <a:cs typeface="Arial" charset="0"/>
              </a:rPr>
              <a:t>–</a:t>
            </a:r>
            <a:r>
              <a:rPr kumimoji="1" lang="zh-TW" altLang="en-US" sz="2800" b="1">
                <a:solidFill>
                  <a:srgbClr val="FFFFFF"/>
                </a:solidFill>
                <a:latin typeface="Arial" charset="0"/>
                <a:cs typeface="Arial" charset="0"/>
              </a:rPr>
              <a:t>哈巴谷</a:t>
            </a:r>
            <a:r>
              <a:rPr kumimoji="1" lang="zh-CN" altLang="en-US" sz="2800" b="1">
                <a:solidFill>
                  <a:srgbClr val="FFFFFF"/>
                </a:solidFill>
                <a:latin typeface="Arial" charset="0"/>
                <a:cs typeface="Arial" charset="0"/>
              </a:rPr>
              <a:t>书</a:t>
            </a:r>
            <a:r>
              <a:rPr kumimoji="1" lang="en-US" altLang="ja-JP" sz="2800" b="1">
                <a:solidFill>
                  <a:srgbClr val="FFFFFF"/>
                </a:solidFill>
                <a:latin typeface="Arial" charset="0"/>
                <a:cs typeface="Arial" charset="0"/>
              </a:rPr>
              <a:t>2:14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46786" name="Picture 4" descr="Hab ps 2 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6200" y="6172200"/>
            <a:ext cx="9296400" cy="685800"/>
          </a:xfrm>
        </p:spPr>
        <p:txBody>
          <a:bodyPr/>
          <a:lstStyle/>
          <a:p>
            <a:pPr>
              <a:defRPr/>
            </a:pPr>
            <a:r>
              <a:rPr kumimoji="1" lang="zh-TW" altLang="en-US" sz="36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kumimoji="1" lang="zh-CN" altLang="en-US" sz="36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书</a:t>
            </a:r>
            <a:r>
              <a:rPr lang="en-US" altLang="ja-JP" sz="3600">
                <a:latin typeface="Arial" charset="0"/>
                <a:ea typeface="MS PGothic" charset="0"/>
                <a:cs typeface="Arial" charset="0"/>
              </a:rPr>
              <a:t>2:14 = </a:t>
            </a:r>
            <a:r>
              <a:rPr lang="zh-TW" altLang="en-US" sz="3600">
                <a:latin typeface="Arial" charset="0"/>
                <a:ea typeface="MS PGothic" charset="0"/>
                <a:cs typeface="Arial" charset="0"/>
              </a:rPr>
              <a:t>诗篇</a:t>
            </a:r>
            <a:r>
              <a:rPr lang="en-US" altLang="ja-JP" sz="3600">
                <a:latin typeface="Arial" charset="0"/>
                <a:ea typeface="MS PGothic" charset="0"/>
                <a:cs typeface="Arial" charset="0"/>
              </a:rPr>
              <a:t>2:8</a:t>
            </a:r>
            <a:endParaRPr lang="en-US" sz="360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836613"/>
            <a:ext cx="3203575" cy="4968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</a:rPr>
              <a:t>你求我， 我就把列国赐给你作产业， 把全地都归属于你。</a:t>
            </a:r>
            <a:endParaRPr lang="en-US" altLang="ja-JP" sz="280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</a:endParaRPr>
          </a:p>
          <a:p>
            <a:pPr algn="ctr"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</a:endParaRPr>
          </a:p>
          <a:p>
            <a:pPr algn="ctr">
              <a:defRPr/>
            </a:pPr>
            <a:r>
              <a:rPr lang="zh-TW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</a:rPr>
              <a:t>诗篇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8C0000"/>
                  </a:outerShdw>
                </a:effectLst>
              </a:rPr>
              <a:t>2:8</a:t>
            </a: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8C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4" descr="habakkuk tit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477000" cy="14478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dirty="0" err="1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 2:1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68580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742950" indent="-742950"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贪心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(2:6-8)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CN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积聚不义之财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(2:9-11)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ja-JP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暴力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(2:12-14)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放荡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(2:15-17)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5943600"/>
            <a:ext cx="5181600" cy="914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dirty="0">
                <a:solidFill>
                  <a:srgbClr val="000000"/>
                </a:solidFill>
                <a:latin typeface="Tahoma" charset="0"/>
              </a:rPr>
              <a:t>Book of </a:t>
            </a:r>
            <a:r>
              <a:rPr lang="ko-KR" altLang="en-US" sz="4000" dirty="0" err="1">
                <a:solidFill>
                  <a:srgbClr val="000000"/>
                </a:solidFill>
                <a:latin typeface="Tahoma" charset="0"/>
              </a:rPr>
              <a:t>哈巴谷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247814" name="WordArt 4"/>
          <p:cNvSpPr>
            <a:spLocks noChangeArrowheads="1" noChangeShapeType="1" noTextEdit="1"/>
          </p:cNvSpPr>
          <p:nvPr/>
        </p:nvSpPr>
        <p:spPr bwMode="auto">
          <a:xfrm>
            <a:off x="795338" y="6019800"/>
            <a:ext cx="3852862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zh-TW" altLang="en-US" sz="3600" b="1" kern="10">
                <a:gradFill rotWithShape="1">
                  <a:gsLst>
                    <a:gs pos="0">
                      <a:schemeClr val="accent2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ＭＳ Ｐゴシック"/>
                <a:ea typeface="ＭＳ Ｐゴシック"/>
                <a:cs typeface="ＭＳ Ｐゴシック"/>
              </a:rPr>
              <a:t>哈巴谷书</a:t>
            </a:r>
            <a:endParaRPr lang="en-US" sz="3600" b="1" kern="10">
              <a:gradFill rotWithShape="1">
                <a:gsLst>
                  <a:gs pos="0">
                    <a:schemeClr val="accent2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56388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巴比伦的</a:t>
            </a:r>
            <a:r>
              <a:rPr lang="en-US" altLang="zh-CHT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5</a:t>
            </a: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大罪状</a:t>
            </a:r>
            <a:endParaRPr lang="en-US" sz="3200" b="1" kern="10" dirty="0">
              <a:gradFill rotWithShape="1">
                <a:gsLst>
                  <a:gs pos="0">
                    <a:srgbClr val="BE7960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Copperplate Gothic Light"/>
              <a:ea typeface="Copperplate Gothic Light"/>
              <a:cs typeface="Copperplate Gothic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kumimoji="1" lang="zh-TW" altLang="en-US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kumimoji="1" lang="zh-CN" altLang="en-US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书</a:t>
            </a:r>
            <a:r>
              <a:rPr lang="en-US" altLang="ja-JP">
                <a:latin typeface="Arial" charset="0"/>
                <a:ea typeface="MS PGothic" charset="0"/>
                <a:cs typeface="Arial" charset="0"/>
              </a:rPr>
              <a:t>2:15  </a:t>
            </a:r>
            <a:endParaRPr lang="en-US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249859" name="Picture 4" descr="hab 2 drunk-man-isl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1752600"/>
            <a:ext cx="94011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95600" y="2743200"/>
            <a:ext cx="6400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zh-TW" alt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你这请邻舍喝酒， 却把毒物混入， 使他醉倒， 为要见他赤裸的， 有祸了！</a:t>
            </a:r>
            <a:endParaRPr lang="en-US" altLang="en-US" sz="48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39689" y="-27384"/>
            <a:ext cx="9220200" cy="6934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381"/>
            <a:ext cx="9144000" cy="6093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99392"/>
            <a:ext cx="8229600" cy="864096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Arial" charset="0"/>
                <a:ea typeface="ＭＳ Ｐゴシック" charset="0"/>
              </a:rPr>
              <a:t>哈巴谷 </a:t>
            </a:r>
            <a:r>
              <a:rPr lang="en-US" dirty="0">
                <a:latin typeface="Arial" charset="0"/>
                <a:ea typeface="ＭＳ Ｐゴシック" charset="0"/>
              </a:rPr>
              <a:t>2:16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7504" y="692696"/>
            <a:ext cx="309289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ru-RU" sz="3600" b="1" dirty="0">
                <a:solidFill>
                  <a:srgbClr val="000000"/>
                </a:solidFill>
                <a:effectLst>
                  <a:glow rad="228600">
                    <a:srgbClr val="FFFFFF"/>
                  </a:glow>
                </a:effectLst>
                <a:latin typeface="Arial"/>
                <a:cs typeface="Arial"/>
              </a:rPr>
              <a:t>"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228600">
                    <a:srgbClr val="FFFFFF"/>
                  </a:glow>
                </a:effectLst>
                <a:latin typeface="Arial"/>
                <a:cs typeface="Arial"/>
              </a:rPr>
              <a:t>你满有羞</a:t>
            </a:r>
            <a:endParaRPr lang="en-US" altLang="zh-CN" sz="3600" b="1" dirty="0">
              <a:solidFill>
                <a:srgbClr val="000000"/>
              </a:solidFill>
              <a:effectLst>
                <a:glow rad="228600">
                  <a:srgbClr val="FFFFFF"/>
                </a:glow>
              </a:effectLst>
              <a:latin typeface="Arial"/>
              <a:cs typeface="Arial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effectLst>
                  <a:glow rad="228600">
                    <a:srgbClr val="FFFFFF"/>
                  </a:glow>
                </a:effectLst>
                <a:latin typeface="Arial"/>
                <a:cs typeface="Arial"/>
              </a:rPr>
              <a:t>辱，</a:t>
            </a:r>
            <a:endParaRPr lang="en-US" altLang="zh-CN" sz="3600" b="1" dirty="0">
              <a:solidFill>
                <a:srgbClr val="000000"/>
              </a:solidFill>
              <a:effectLst>
                <a:glow rad="228600">
                  <a:srgbClr val="FFFFFF"/>
                </a:glow>
              </a:effectLst>
              <a:latin typeface="Arial"/>
              <a:cs typeface="Arial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effectLst>
                  <a:glow rad="228600">
                    <a:srgbClr val="FFFFFF"/>
                  </a:glow>
                </a:effectLst>
                <a:latin typeface="Arial"/>
                <a:cs typeface="Arial"/>
              </a:rPr>
              <a:t>没有尊荣，</a:t>
            </a:r>
            <a:endParaRPr lang="en-US" altLang="zh-CN" sz="3600" b="1" dirty="0">
              <a:solidFill>
                <a:srgbClr val="000000"/>
              </a:solidFill>
              <a:effectLst>
                <a:glow rad="228600">
                  <a:srgbClr val="FFFFFF"/>
                </a:glow>
              </a:effectLst>
              <a:latin typeface="Arial"/>
              <a:cs typeface="Arial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effectLst>
                  <a:glow rad="228600">
                    <a:srgbClr val="FFFFFF"/>
                  </a:glow>
                </a:effectLst>
                <a:latin typeface="Arial"/>
                <a:cs typeface="Arial"/>
              </a:rPr>
              <a:t>你也喝到露出下体来吧！</a:t>
            </a:r>
            <a:endParaRPr lang="en-US" sz="3600" b="1" dirty="0">
              <a:solidFill>
                <a:srgbClr val="000000"/>
              </a:solidFill>
              <a:effectLst>
                <a:glow rad="228600">
                  <a:srgbClr val="FFFFFF"/>
                </a:glow>
              </a:effectLst>
              <a:latin typeface="Arial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148064" y="692696"/>
            <a:ext cx="3888432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zh-CN" altLang="en-US" sz="3600" b="1" dirty="0">
                <a:solidFill>
                  <a:srgbClr val="000000"/>
                </a:solidFill>
                <a:effectLst>
                  <a:glow rad="228600">
                    <a:srgbClr val="FFFFFF"/>
                  </a:glow>
                </a:effectLst>
                <a:latin typeface="Arial"/>
                <a:cs typeface="Arial"/>
              </a:rPr>
              <a:t>耶和华右手的杯必传回来给你，使极大的羞辱取代你的尊荣。</a:t>
            </a:r>
            <a:r>
              <a:rPr lang="ru-RU" sz="3600" b="1" dirty="0">
                <a:solidFill>
                  <a:srgbClr val="000000"/>
                </a:solidFill>
                <a:effectLst>
                  <a:glow rad="228600">
                    <a:srgbClr val="FFFFFF"/>
                  </a:glow>
                </a:effectLst>
                <a:latin typeface="Arial"/>
                <a:cs typeface="Arial"/>
              </a:rPr>
              <a:t>"</a:t>
            </a:r>
            <a:endParaRPr lang="en-US" sz="3600" b="1" dirty="0">
              <a:solidFill>
                <a:srgbClr val="000000"/>
              </a:solidFill>
              <a:effectLst>
                <a:glow rad="228600">
                  <a:srgbClr val="FFFFFF"/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6621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eda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zh-CN" altLang="en-US" sz="3600" kern="1200" dirty="0">
                <a:effectLst>
                  <a:glow rad="228600">
                    <a:srgbClr val="000000"/>
                  </a:glow>
                </a:effectLst>
                <a:ea typeface="ＭＳ Ｐゴシック" charset="0"/>
              </a:rPr>
              <a:t>哈巴谷 </a:t>
            </a:r>
            <a:r>
              <a:rPr lang="en-US" sz="3600" kern="1200" dirty="0">
                <a:effectLst>
                  <a:glow rad="228600">
                    <a:srgbClr val="000000"/>
                  </a:glow>
                </a:effectLst>
                <a:ea typeface="ＭＳ Ｐゴシック" charset="0"/>
              </a:rPr>
              <a:t>2:17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0136" y="3212976"/>
            <a:ext cx="89363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ru-RU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"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因你向黎巴嫩使用暴力，杀灭惊吓野兽；又杀人流血，向全地各城和其中所有居民施行暴力，就必受到报应</a:t>
            </a:r>
            <a:r>
              <a:rPr lang="ru-RU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"</a:t>
            </a:r>
            <a:endParaRPr lang="en-US" sz="3600" b="1" dirty="0">
              <a:solidFill>
                <a:srgbClr val="FFFFCC"/>
              </a:solidFill>
              <a:effectLst>
                <a:glow rad="228600">
                  <a:srgbClr val="000000"/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05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-12-24 Griffith Family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684568" y="260648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 Jan 2016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0" y="3573016"/>
            <a:ext cx="305185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克尔和  卡拉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(30)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7602528" y="3140968"/>
            <a:ext cx="12105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约翰</a:t>
            </a:r>
            <a:b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(24)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681442" y="2513520"/>
            <a:ext cx="43924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史帝文    </a:t>
            </a:r>
            <a:b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和卡蒂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 (27)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771800" y="5714000"/>
            <a:ext cx="4680520" cy="70788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力克和苏珊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694053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65700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Picture 4" descr="habakkuk tit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477000" cy="14478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dirty="0" err="1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  <a:ea typeface="MS PGothic" charset="0"/>
                <a:cs typeface="Arial" charset="0"/>
              </a:rPr>
              <a:t> 2:1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6858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742950" indent="-742950"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贪心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(2:6-8)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CN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积聚不义之财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(2:9-11)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ja-JP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暴力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(2:12-14)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放荡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(2:15-17)</a:t>
            </a:r>
          </a:p>
          <a:p>
            <a:pPr eaLnBrk="1" hangingPunct="1">
              <a:spcBef>
                <a:spcPct val="50000"/>
              </a:spcBef>
              <a:buFont typeface="Tahoma" charset="0"/>
              <a:buAutoNum type="arabicPeriod"/>
              <a:defRPr/>
            </a:pPr>
            <a:r>
              <a:rPr kumimoji="1" lang="en-US" sz="4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偶像崇拜</a:t>
            </a:r>
            <a:r>
              <a:rPr kumimoji="1"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 </a:t>
            </a:r>
            <a:r>
              <a:rPr kumimoji="1"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(2:18-20)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5943600"/>
            <a:ext cx="5181600" cy="914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5pPr>
            <a:lvl6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6pPr>
            <a:lvl7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7pPr>
            <a:lvl8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8pPr>
            <a:lvl9pPr eaLnBrk="0" hangingPunct="0">
              <a:buFont typeface="Wingdings" charset="0"/>
              <a:defRPr sz="20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dirty="0">
                <a:solidFill>
                  <a:srgbClr val="000000"/>
                </a:solidFill>
                <a:latin typeface="Tahoma" charset="0"/>
              </a:rPr>
              <a:t>Book of </a:t>
            </a:r>
            <a:r>
              <a:rPr lang="ko-KR" altLang="en-US" sz="4000" dirty="0" err="1">
                <a:solidFill>
                  <a:srgbClr val="000000"/>
                </a:solidFill>
                <a:latin typeface="Tahoma" charset="0"/>
              </a:rPr>
              <a:t>哈巴谷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250886" name="WordArt 4"/>
          <p:cNvSpPr>
            <a:spLocks noChangeArrowheads="1" noChangeShapeType="1" noTextEdit="1"/>
          </p:cNvSpPr>
          <p:nvPr/>
        </p:nvSpPr>
        <p:spPr bwMode="auto">
          <a:xfrm>
            <a:off x="795338" y="6019800"/>
            <a:ext cx="3852862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zh-TW" altLang="en-US" sz="3600" b="1" kern="10">
                <a:gradFill rotWithShape="1">
                  <a:gsLst>
                    <a:gs pos="0">
                      <a:schemeClr val="accent2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ＭＳ Ｐゴシック"/>
                <a:ea typeface="ＭＳ Ｐゴシック"/>
                <a:cs typeface="ＭＳ Ｐゴシック"/>
              </a:rPr>
              <a:t>哈巴谷书</a:t>
            </a:r>
            <a:endParaRPr lang="en-US" sz="3600" b="1" kern="10">
              <a:gradFill rotWithShape="1">
                <a:gsLst>
                  <a:gs pos="0">
                    <a:schemeClr val="accent2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56388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巴比伦的</a:t>
            </a:r>
            <a:r>
              <a:rPr lang="en-US" altLang="zh-CHT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5</a:t>
            </a:r>
            <a:r>
              <a:rPr lang="zh-CN" altLang="en-US" sz="3200" b="1" kern="10" dirty="0">
                <a:gradFill rotWithShape="1">
                  <a:gsLst>
                    <a:gs pos="0">
                      <a:srgbClr val="BE7960"/>
                    </a:gs>
                    <a:gs pos="100000">
                      <a:srgbClr val="00CCFF"/>
                    </a:gs>
                  </a:gsLst>
                  <a:lin ang="5400000" scaled="1"/>
                </a:gradFill>
                <a:effectLst>
                  <a:outerShdw blurRad="63500" dist="99190" dir="7788334" algn="ctr" rotWithShape="0">
                    <a:srgbClr val="000080">
                      <a:alpha val="74997"/>
                    </a:srgbClr>
                  </a:outerShdw>
                </a:effectLst>
                <a:latin typeface="Copperplate Gothic Light"/>
                <a:ea typeface="Copperplate Gothic Light"/>
                <a:cs typeface="Copperplate Gothic Light"/>
              </a:rPr>
              <a:t>大罪状</a:t>
            </a:r>
            <a:endParaRPr lang="en-US" sz="3200" b="1" kern="10" dirty="0">
              <a:gradFill rotWithShape="1">
                <a:gsLst>
                  <a:gs pos="0">
                    <a:srgbClr val="BE7960"/>
                  </a:gs>
                  <a:gs pos="100000">
                    <a:srgbClr val="00CCFF"/>
                  </a:gs>
                </a:gsLst>
                <a:lin ang="5400000" scaled="1"/>
              </a:gradFill>
              <a:effectLst>
                <a:outerShdw blurRad="63500" dist="99190" dir="7788334" algn="ctr" rotWithShape="0">
                  <a:srgbClr val="000080">
                    <a:alpha val="74997"/>
                  </a:srgbClr>
                </a:outerShdw>
              </a:effectLst>
              <a:latin typeface="Copperplate Gothic Light"/>
              <a:ea typeface="Copperplate Gothic Light"/>
              <a:cs typeface="Copperplate Gothic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932040" cy="591981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雕刻的像有甚么用处呢？不过是匠人雕刻出来的；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铸造的像、虚假的教师，有甚么用处呢？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匠人竟倚靠自己所做，那不能说话的假神。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(2:18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3" name="Picture 4" descr="wood_id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67188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61591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7904" y="29469"/>
            <a:ext cx="5436096" cy="68285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你这对木头说“起来”，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对哑石说“醒吧”的人，有祸了！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它怎能教导你呢？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看哪！它包金镶银，里面却全无气息。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(2:19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3" name="Picture 3" descr="goldido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648" y="260648"/>
            <a:ext cx="3572536" cy="459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75743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162800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5715000"/>
            <a:ext cx="82296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zh-CN" altLang="en-US" sz="3600" kern="1200" dirty="0">
                <a:effectLst>
                  <a:glow rad="228600">
                    <a:srgbClr val="000000"/>
                  </a:glow>
                </a:effectLst>
                <a:ea typeface="ＭＳ Ｐゴシック" charset="0"/>
              </a:rPr>
              <a:t>哈巴谷 </a:t>
            </a:r>
            <a:r>
              <a:rPr lang="en-US" sz="3600" kern="1200" dirty="0">
                <a:effectLst>
                  <a:glow rad="228600">
                    <a:srgbClr val="000000"/>
                  </a:glow>
                </a:effectLst>
                <a:ea typeface="ＭＳ Ｐゴシック" charset="0"/>
              </a:rPr>
              <a:t>2:20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ru-RU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"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然而耶和华在他的圣殿里，</a:t>
            </a:r>
            <a:endParaRPr lang="en-US" altLang="zh-CN" sz="36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/>
              <a:cs typeface="Arial"/>
            </a:endParaRPr>
          </a:p>
          <a:p>
            <a:pPr algn="ctr"/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全地当在他面前肃静。</a:t>
            </a:r>
            <a:r>
              <a:rPr lang="ru-RU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cs typeface="Arial"/>
              </a:rPr>
              <a:t>"</a:t>
            </a:r>
            <a:endParaRPr lang="en-US" sz="36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316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640"/>
            <a:ext cx="9144000" cy="6121922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1340"/>
            <a:ext cx="9143999" cy="1080120"/>
          </a:xfrm>
          <a:solidFill>
            <a:srgbClr val="FFFFFF"/>
          </a:solidFill>
          <a:effectLst/>
        </p:spPr>
        <p:txBody>
          <a:bodyPr/>
          <a:lstStyle/>
          <a:p>
            <a:pPr>
              <a:defRPr/>
            </a:pPr>
            <a:r>
              <a:rPr lang="zh-CN" alt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我们也有很多无法掌握的东西。</a:t>
            </a:r>
            <a:endParaRPr lang="en-US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" y="6237312"/>
            <a:ext cx="9143999" cy="4320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 dirty="0" err="1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先有哪个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？</a:t>
            </a:r>
            <a:endParaRPr lang="en-US" sz="3600" b="1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91321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1520" y="172864"/>
            <a:ext cx="8758005" cy="6568504"/>
            <a:chOff x="251520" y="172864"/>
            <a:chExt cx="8758005" cy="65685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172864"/>
              <a:ext cx="8758005" cy="656850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211960" y="1772816"/>
              <a:ext cx="1008112" cy="3600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940152" y="2348880"/>
              <a:ext cx="720080" cy="72008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771800" y="2276872"/>
              <a:ext cx="720080" cy="72008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995936" y="2492896"/>
              <a:ext cx="1440160" cy="3600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067944" y="3212976"/>
              <a:ext cx="1368152" cy="3600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5589240"/>
            <a:ext cx="9143999" cy="792088"/>
          </a:xfrm>
          <a:solidFill>
            <a:srgbClr val="FFFFFF"/>
          </a:solidFill>
          <a:effectLst/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"</a:t>
            </a:r>
            <a:r>
              <a:rPr lang="zh-CN" altLang="en-US" sz="5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一切照旧</a:t>
            </a:r>
            <a:r>
              <a:rPr lang="en-US" sz="5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"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55776" y="2276872"/>
            <a:ext cx="1008112" cy="7920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b="1" spc="-100" dirty="0" err="1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 Narrow"/>
                <a:ea typeface="ＭＳ Ｐゴシック" charset="0"/>
                <a:cs typeface="Arial Narrow"/>
              </a:rPr>
              <a:t>新</a:t>
            </a:r>
            <a:endParaRPr lang="en-US" sz="2400" b="1" spc="-1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 Narrow"/>
              <a:ea typeface="ＭＳ Ｐゴシック" charset="0"/>
              <a:cs typeface="Arial Narrow"/>
            </a:endParaRPr>
          </a:p>
          <a:p>
            <a:pPr>
              <a:defRPr/>
            </a:pPr>
            <a:r>
              <a:rPr lang="en-US" sz="2400" b="1" spc="-100" dirty="0" err="1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 Narrow"/>
                <a:ea typeface="ＭＳ Ｐゴシック" charset="0"/>
                <a:cs typeface="Arial Narrow"/>
              </a:rPr>
              <a:t>方法</a:t>
            </a:r>
            <a:endParaRPr lang="en-US" sz="2400" b="1" spc="-1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868144" y="2348880"/>
            <a:ext cx="864096" cy="7920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b="1" spc="-100" dirty="0" err="1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 Narrow"/>
                <a:ea typeface="ＭＳ Ｐゴシック" charset="0"/>
                <a:cs typeface="Arial Narrow"/>
              </a:rPr>
              <a:t>旧</a:t>
            </a:r>
            <a:endParaRPr lang="en-US" sz="2400" b="1" spc="-1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 Narrow"/>
              <a:ea typeface="ＭＳ Ｐゴシック" charset="0"/>
              <a:cs typeface="Arial Narrow"/>
            </a:endParaRPr>
          </a:p>
          <a:p>
            <a:pPr>
              <a:defRPr/>
            </a:pPr>
            <a:r>
              <a:rPr lang="en-US" sz="2400" b="1" spc="-100" dirty="0" err="1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 Narrow"/>
                <a:ea typeface="ＭＳ Ｐゴシック" charset="0"/>
                <a:cs typeface="Arial Narrow"/>
              </a:rPr>
              <a:t>方法</a:t>
            </a:r>
            <a:endParaRPr lang="en-US" sz="2400" b="1" spc="-1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35896" y="2420888"/>
            <a:ext cx="2160240" cy="5760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b="1" spc="-100" dirty="0" err="1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 Narrow"/>
                <a:ea typeface="ＭＳ Ｐゴシック" charset="0"/>
                <a:cs typeface="Arial Narrow"/>
              </a:rPr>
              <a:t>规避</a:t>
            </a:r>
            <a:endParaRPr lang="en-US" sz="2400" b="1" spc="-1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067944" y="1628800"/>
            <a:ext cx="1296144" cy="5760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b="1" spc="-100" dirty="0" err="1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 Narrow"/>
                <a:ea typeface="ＭＳ Ｐゴシック" charset="0"/>
                <a:cs typeface="Arial Narrow"/>
              </a:rPr>
              <a:t>被忽略</a:t>
            </a:r>
            <a:endParaRPr lang="en-US" sz="2400" b="1" spc="-1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923928" y="3140968"/>
            <a:ext cx="1584176" cy="5760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b="1" spc="-100" dirty="0" err="1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Arial Narrow"/>
                <a:ea typeface="ＭＳ Ｐゴシック" charset="0"/>
                <a:cs typeface="Arial Narrow"/>
              </a:rPr>
              <a:t>故意破坏</a:t>
            </a:r>
            <a:endParaRPr lang="en-US" sz="2400" b="1" spc="-1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Arial Narrow"/>
              <a:ea typeface="ＭＳ Ｐゴシック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7567825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-624"/>
            <a:ext cx="8064896" cy="6794675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949280"/>
            <a:ext cx="9143999" cy="783595"/>
          </a:xfrm>
          <a:solidFill>
            <a:schemeClr val="bg1"/>
          </a:solidFill>
          <a:effectLst/>
        </p:spPr>
        <p:txBody>
          <a:bodyPr/>
          <a:lstStyle/>
          <a:p>
            <a:pPr>
              <a:defRPr/>
            </a:pPr>
            <a:r>
              <a:rPr lang="zh-CN" altLang="en-US" sz="40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“你有兴趣感到惊奇吗？”</a:t>
            </a:r>
            <a:endParaRPr lang="en-US" sz="40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430622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65" y="2463437"/>
            <a:ext cx="6634487" cy="439248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203325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我们在极度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困惑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的时候</a:t>
            </a:r>
            <a:br>
              <a:rPr lang="en-SG" altLang="zh-CN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应当如何看待生命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8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81C27-74A0-535D-1CAD-30DB93C52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>
            <a:extLst>
              <a:ext uri="{FF2B5EF4-FFF2-40B4-BE49-F238E27FC236}">
                <a16:creationId xmlns:a16="http://schemas.microsoft.com/office/drawing/2014/main" id="{B565AC3C-4D43-8EBA-9884-5BC6AE1F2B4D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>
            <a:extLst>
              <a:ext uri="{FF2B5EF4-FFF2-40B4-BE49-F238E27FC236}">
                <a16:creationId xmlns:a16="http://schemas.microsoft.com/office/drawing/2014/main" id="{8117E1F6-C807-A659-E3A0-4E4CF5E1BE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269341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我们经常对神的计划</a:t>
            </a:r>
            <a:br>
              <a:rPr lang="en-SG" altLang="zh-CN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感到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困惑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EFA37-36C4-FA71-3988-CD5921955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65" y="2718272"/>
            <a:ext cx="8925898" cy="397651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43C11DA-787F-B9A6-B14D-27F709D02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1–2</a:t>
            </a:r>
          </a:p>
        </p:txBody>
      </p:sp>
    </p:spTree>
    <p:extLst>
      <p:ext uri="{BB962C8B-B14F-4D97-AF65-F5344CB8AC3E}">
        <p14:creationId xmlns:p14="http://schemas.microsoft.com/office/powerpoint/2010/main" val="3743616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251512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 marL="985838" indent="-985838" algn="l"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 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我们在困惑中应当</a:t>
            </a:r>
            <a:br>
              <a:rPr lang="en-SG" altLang="zh-CN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惊奇</a:t>
            </a: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神的道路。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哈巴谷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900163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20" y="0"/>
            <a:ext cx="7020272" cy="691292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4810" y="232008"/>
            <a:ext cx="7045581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恶人为何亨通？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43607" y="5157192"/>
            <a:ext cx="7045581" cy="148942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4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“看哪，这就是恶人；他们常享安逸，财宝加增。”（诗篇 </a:t>
            </a:r>
            <a:r>
              <a:rPr lang="en-US" altLang="zh-CN" sz="28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73:12</a:t>
            </a:r>
            <a:r>
              <a:rPr lang="zh-CN" altLang="en-US" sz="28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8721615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哈巴谷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7458756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2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5908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000">
                <a:effectLst/>
                <a:latin typeface="Arial" charset="0"/>
                <a:ea typeface="MS PGothic" charset="0"/>
              </a:rPr>
              <a:t>Book Chart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21610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哈巴谷书</a:t>
                      </a:r>
                      <a:r>
                        <a:rPr kumimoji="1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: </a:t>
                      </a:r>
                      <a:r>
                        <a:rPr kumimoji="1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迦勒底的毁灭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第</a:t>
                      </a:r>
                      <a:r>
                        <a:rPr kumimoji="1" lang="en-GB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1-2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第</a:t>
                      </a:r>
                      <a:r>
                        <a:rPr kumimoji="1" lang="en-GB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3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章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迦勒底的惩罚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赞美诗篇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哈巴谷的惶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MS PGothic" charset="0"/>
                          <a:cs typeface="MS PGothic" charset="0"/>
                        </a:rPr>
                        <a:t>惑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哈巴谷的颂赞</a:t>
                      </a:r>
                      <a:r>
                        <a:rPr kumimoji="1" lang="en-GB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上帝的行动被挑战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上帝的行动被赞扬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MS PGothic" charset="0"/>
                          <a:cs typeface="MS PGothic" charset="0"/>
                        </a:rPr>
                        <a:t>信仰的困扰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MS PGothic" charset="0"/>
                          <a:cs typeface="MS PGothic" charset="0"/>
                        </a:rPr>
                        <a:t>信仰的胜利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困扰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解决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charset="0"/>
                        <a:ea typeface="MS PGothic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神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神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哈巴谷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耶和华啊！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为何你不审判犹大的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罪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我会兴起</a:t>
                      </a:r>
                      <a:b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巴比伦</a:t>
                      </a:r>
                      <a:b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来审判</a:t>
                      </a:r>
                      <a:b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犹大人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你怎能容许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一个比犹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大更邪 恶的邦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国来审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判它？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我也必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定必定会</a:t>
                      </a:r>
                      <a:endParaRPr kumimoji="1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审判他们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发怒时</a:t>
                      </a:r>
                      <a:br>
                        <a:rPr kumimoji="1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以怜悯为怀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他是位伟大全能的神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我会以不动摇的心等待神为他的子民审判巴比伦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1:1-4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1:5-11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1:12–2:1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2:2-20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3:1-2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3:3-15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3:16-19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犹大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公元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前</a:t>
                      </a:r>
                      <a:r>
                        <a:rPr kumimoji="1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607-605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年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D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54010" name="Text Box 24"/>
          <p:cNvSpPr txBox="1">
            <a:spLocks noChangeArrowheads="1"/>
          </p:cNvSpPr>
          <p:nvPr/>
        </p:nvSpPr>
        <p:spPr bwMode="auto">
          <a:xfrm>
            <a:off x="8455025" y="0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  <a:latin typeface="Arial" charset="0"/>
                <a:cs typeface="Arial" charset="0"/>
              </a:rPr>
              <a:t>627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334000" y="381000"/>
            <a:ext cx="3810000" cy="6324600"/>
          </a:xfrm>
          <a:prstGeom prst="ellipse">
            <a:avLst/>
          </a:prstGeom>
          <a:noFill/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6200" y="274638"/>
            <a:ext cx="9296400" cy="11430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Arial" charset="0"/>
                <a:ea typeface="ＭＳ Ｐゴシック" charset="0"/>
              </a:rPr>
              <a:t>哈巴谷 </a:t>
            </a:r>
            <a:r>
              <a:rPr lang="en-US" dirty="0">
                <a:latin typeface="Arial" charset="0"/>
                <a:ea typeface="ＭＳ Ｐゴシック" charset="0"/>
              </a:rPr>
              <a:t>3</a:t>
            </a:r>
            <a:br>
              <a:rPr lang="en-US" dirty="0">
                <a:latin typeface="Arial" charset="0"/>
                <a:ea typeface="ＭＳ Ｐゴシック" charset="0"/>
              </a:rPr>
            </a:br>
            <a:r>
              <a:rPr lang="zh-CN" altLang="en-US" dirty="0">
                <a:latin typeface="Arial" charset="0"/>
                <a:ea typeface="ＭＳ Ｐゴシック" charset="0"/>
              </a:rPr>
              <a:t>先知的希望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060848"/>
            <a:ext cx="8077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085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524000"/>
            <a:ext cx="81026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43880" y="274638"/>
            <a:ext cx="9296400" cy="1143000"/>
          </a:xfrm>
        </p:spPr>
        <p:txBody>
          <a:bodyPr/>
          <a:lstStyle/>
          <a:p>
            <a:pPr>
              <a:defRPr/>
            </a:pPr>
            <a:r>
              <a:rPr lang="zh-CN" altLang="en-US" sz="5400" dirty="0">
                <a:latin typeface="Arial" charset="0"/>
                <a:ea typeface="ＭＳ Ｐゴシック" charset="0"/>
              </a:rPr>
              <a:t>为什么的答案是。。。</a:t>
            </a:r>
            <a:endParaRPr lang="en-US" sz="5400" dirty="0">
              <a:latin typeface="Arial" charset="0"/>
              <a:ea typeface="ＭＳ Ｐゴシック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36512" y="1340768"/>
            <a:ext cx="929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4" charset="-52"/>
              </a:defRPr>
            </a:lvl9pPr>
          </a:lstStyle>
          <a:p>
            <a:pPr>
              <a:defRPr/>
            </a:pPr>
            <a:r>
              <a:rPr lang="ru-RU" sz="6600" dirty="0">
                <a:solidFill>
                  <a:srgbClr val="000090"/>
                </a:solidFill>
                <a:effectLst/>
                <a:latin typeface="Arial" charset="0"/>
                <a:ea typeface="ＭＳ Ｐゴシック" charset="0"/>
              </a:rPr>
              <a:t>“</a:t>
            </a:r>
            <a:r>
              <a:rPr lang="zh-CN" altLang="en-US" sz="6600" dirty="0">
                <a:solidFill>
                  <a:srgbClr val="000090"/>
                </a:solidFill>
                <a:effectLst/>
                <a:latin typeface="Arial" charset="0"/>
                <a:ea typeface="ＭＳ Ｐゴシック" charset="0"/>
              </a:rPr>
              <a:t>谁</a:t>
            </a:r>
            <a:r>
              <a:rPr lang="ru-RU" sz="6600" dirty="0">
                <a:solidFill>
                  <a:srgbClr val="000090"/>
                </a:solidFill>
                <a:effectLst/>
                <a:latin typeface="Arial" charset="0"/>
                <a:ea typeface="ＭＳ Ｐゴシック" charset="0"/>
              </a:rPr>
              <a:t>"</a:t>
            </a:r>
            <a:endParaRPr lang="en-US" sz="6600" dirty="0">
              <a:solidFill>
                <a:srgbClr val="00009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8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3"/>
          <p:cNvSpPr>
            <a:spLocks noChangeArrowheads="1"/>
          </p:cNvSpPr>
          <p:nvPr/>
        </p:nvSpPr>
        <p:spPr bwMode="auto">
          <a:xfrm>
            <a:off x="-76200" y="76200"/>
            <a:ext cx="9372600" cy="1524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52400" y="228600"/>
            <a:ext cx="9296400" cy="1143000"/>
          </a:xfrm>
        </p:spPr>
        <p:txBody>
          <a:bodyPr/>
          <a:lstStyle/>
          <a:p>
            <a:pPr>
              <a:defRPr/>
            </a:pPr>
            <a:r>
              <a:rPr kumimoji="1" lang="zh-TW" altLang="en-US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哈巴谷</a:t>
            </a:r>
            <a:r>
              <a:rPr kumimoji="1" lang="zh-CN" altLang="en-US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书</a:t>
            </a:r>
            <a:r>
              <a:rPr lang="en-US" altLang="ja-JP">
                <a:latin typeface="Arial" charset="0"/>
                <a:ea typeface="MS PGothic" charset="0"/>
                <a:cs typeface="Arial" charset="0"/>
              </a:rPr>
              <a:t>3:1-2</a:t>
            </a:r>
            <a:endParaRPr lang="en-US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256003" name="Picture 6" descr="Hab3PowerofGodinDeser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4" name="Title 1"/>
          <p:cNvSpPr txBox="1">
            <a:spLocks/>
          </p:cNvSpPr>
          <p:nvPr/>
        </p:nvSpPr>
        <p:spPr bwMode="auto">
          <a:xfrm>
            <a:off x="0" y="1676400"/>
            <a:ext cx="906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sz="3600" b="1" dirty="0" err="1">
                <a:solidFill>
                  <a:srgbClr val="000000"/>
                </a:solidFill>
                <a:cs typeface="Arial" charset="0"/>
              </a:rPr>
              <a:t>哈巴谷先知的祷告</a:t>
            </a:r>
            <a:r>
              <a:rPr lang="en-US" sz="3600" b="1" dirty="0">
                <a:solidFill>
                  <a:srgbClr val="000000"/>
                </a:solidFill>
                <a:cs typeface="Arial" charset="0"/>
              </a:rPr>
              <a:t>， 配</a:t>
            </a:r>
            <a:r>
              <a:rPr lang="zh-CN" altLang="en-US" sz="3600" b="1" dirty="0">
                <a:solidFill>
                  <a:srgbClr val="000000"/>
                </a:solidFill>
                <a:cs typeface="Arial" charset="0"/>
              </a:rPr>
              <a:t>合</a:t>
            </a:r>
            <a:r>
              <a:rPr lang="en-US" sz="3600" b="1" dirty="0" err="1">
                <a:solidFill>
                  <a:srgbClr val="000000"/>
                </a:solidFill>
                <a:cs typeface="Arial" charset="0"/>
              </a:rPr>
              <a:t>激动的音调</a:t>
            </a:r>
            <a:r>
              <a:rPr lang="en-US" sz="3600" b="1" dirty="0">
                <a:solidFill>
                  <a:srgbClr val="000000"/>
                </a:solidFill>
                <a:cs typeface="Arial" charset="0"/>
              </a:rPr>
              <a:t>。</a:t>
            </a:r>
            <a:endParaRPr lang="en-US" sz="40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56005" name="Title 1"/>
          <p:cNvSpPr txBox="1">
            <a:spLocks/>
          </p:cNvSpPr>
          <p:nvPr/>
        </p:nvSpPr>
        <p:spPr bwMode="auto">
          <a:xfrm>
            <a:off x="2514600" y="1981200"/>
            <a:ext cx="655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zh-TW" alt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耶和华啊！ 我听见你的声音， 惧怕你的作为； 求你在这些年间复兴， 在这些年间彰显， </a:t>
            </a:r>
          </a:p>
          <a:p>
            <a:pPr algn="r"/>
            <a:r>
              <a:rPr lang="zh-TW" alt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	发怒的时候以怜悯为怀。</a:t>
            </a:r>
            <a:endParaRPr lang="en-US" sz="3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aring_Gods_voic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95736" y="-31"/>
            <a:ext cx="7056784" cy="54157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耶和华啊！我听见你的声音，惧怕你的作为；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求你在这些年间复兴，在这些年间彰显，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发怒的时候以怜悯为怀。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(3:2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96338592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ided Kingdom Region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7" y="-8182"/>
            <a:ext cx="9141064" cy="686618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60648"/>
            <a:ext cx="3851921" cy="3046988"/>
          </a:xfr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 anchor="t"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ru-RU" sz="3200" b="1" kern="12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ea typeface="ＭＳ Ｐゴシック" charset="0"/>
              </a:rPr>
              <a:t>"</a:t>
            </a:r>
            <a:r>
              <a:rPr lang="zh-CN" altLang="en-US" sz="3200" b="1" kern="12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ea typeface="ＭＳ Ｐゴシック" charset="0"/>
              </a:rPr>
              <a:t>神由提幔而来，圣者从巴兰山临到。</a:t>
            </a:r>
            <a:br>
              <a:rPr lang="zh-CN" altLang="en-US" sz="3200" b="1" kern="12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ea typeface="ＭＳ Ｐゴシック" charset="0"/>
              </a:rPr>
            </a:br>
            <a:br>
              <a:rPr lang="zh-CN" altLang="en-US" sz="3200" b="1" kern="12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ea typeface="ＭＳ Ｐゴシック" charset="0"/>
              </a:rPr>
            </a:br>
            <a:r>
              <a:rPr lang="zh-CN" altLang="en-US" sz="3200" b="1" kern="12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ea typeface="ＭＳ Ｐゴシック" charset="0"/>
              </a:rPr>
              <a:t>他的荣光弥漫穹苍，赞美他的声音响彻大地。</a:t>
            </a:r>
            <a:r>
              <a:rPr lang="ru-RU" sz="3200" b="1" kern="12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ea typeface="ＭＳ Ｐゴシック" charset="0"/>
              </a:rPr>
              <a:t>"</a:t>
            </a:r>
            <a:r>
              <a:rPr lang="en-SG" sz="3200" b="1" kern="12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ea typeface="ＭＳ Ｐゴシック" charset="0"/>
              </a:rPr>
              <a:t> (3:3 </a:t>
            </a:r>
            <a:r>
              <a:rPr lang="en-US" altLang="zh-CN" sz="3200" b="1" kern="12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ea typeface="ＭＳ Ｐゴシック" charset="0"/>
              </a:rPr>
              <a:t>CNV</a:t>
            </a:r>
            <a:r>
              <a:rPr lang="en-SG" sz="3200" b="1" kern="12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ea typeface="ＭＳ Ｐゴシック" charset="0"/>
              </a:rPr>
              <a:t>).</a:t>
            </a:r>
            <a:endParaRPr lang="en-US" sz="3200" b="1" kern="120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ea typeface="ＭＳ Ｐゴシック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99708" y="4484414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犹大</a:t>
            </a:r>
            <a:endParaRPr lang="en-US" sz="32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8391686" y="89445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140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129690" y="6278563"/>
            <a:ext cx="246821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以东</a:t>
            </a:r>
            <a:endParaRPr lang="en-US" sz="32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8566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84984"/>
            <a:ext cx="9144000" cy="282346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他的辉煌如光，手中四射光芒，就在其中隐藏着能力。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(3:4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01527082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xod Nile darkne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57192"/>
            <a:ext cx="9144000" cy="224740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瘟疫在他面前行走，灾病在他脚下发出。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(3:5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4446529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25551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他站立，震撼全地；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他观看，惊散列国。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永在的山崩裂，长存的岭塌陷；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他的道路存到永远。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(3:6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9121204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0"/>
            <a:ext cx="5673436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01208"/>
            <a:ext cx="9144000" cy="1566138"/>
          </a:xfrm>
          <a:solidFill>
            <a:schemeClr val="tx1"/>
          </a:solidFill>
          <a:effectLst/>
        </p:spPr>
        <p:txBody>
          <a:bodyPr/>
          <a:lstStyle/>
          <a:p>
            <a:pPr>
              <a:defRPr/>
            </a:pP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我想得越多，就越困惑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330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exodus-nasa-map-sina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63500"/>
            <a:ext cx="7019926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xplosion 1 16"/>
          <p:cNvSpPr/>
          <p:nvPr/>
        </p:nvSpPr>
        <p:spPr bwMode="auto">
          <a:xfrm>
            <a:off x="4499992" y="3861048"/>
            <a:ext cx="3096344" cy="1872208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2" name="Explosion 1 1"/>
          <p:cNvSpPr/>
          <p:nvPr/>
        </p:nvSpPr>
        <p:spPr bwMode="auto">
          <a:xfrm>
            <a:off x="395536" y="4365104"/>
            <a:ext cx="3096344" cy="1872208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4041775" y="5068888"/>
            <a:ext cx="3048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spcBef>
                <a:spcPct val="50000"/>
              </a:spcBef>
              <a:buFont typeface="Wingdings" pitchFamily="-111" charset="2"/>
              <a:buChar char="§"/>
              <a:defRPr/>
            </a:pPr>
            <a:endParaRPr lang="en-US" sz="2400" b="1">
              <a:solidFill>
                <a:srgbClr val="000000"/>
              </a:solidFill>
              <a:latin typeface="Arial"/>
              <a:ea typeface="Times New Roman" pitchFamily="-111" charset="0"/>
              <a:cs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547664" y="4932456"/>
            <a:ext cx="11521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古珊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155728" y="4365104"/>
            <a:ext cx="3048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米甸</a:t>
            </a:r>
            <a:endParaRPr lang="en-US" sz="32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132138" y="4076700"/>
            <a:ext cx="13922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cs typeface="Arial" charset="0"/>
              </a:rPr>
              <a:t>西奈山</a:t>
            </a:r>
            <a:endParaRPr lang="en-US" sz="32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7020272" cy="237626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我看见古珊的帐棚遭难，米甸地的帐幕惊惶。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(3:7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72197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4386" name="Rectangle 3"/>
          <p:cNvSpPr>
            <a:spLocks noChangeArrowheads="1"/>
          </p:cNvSpPr>
          <p:nvPr/>
        </p:nvSpPr>
        <p:spPr bwMode="auto">
          <a:xfrm>
            <a:off x="-234950" y="1397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44387" name="Picture 4" descr="redseap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8625"/>
            <a:ext cx="9144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5" descr="CrossingRedS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413" y="381000"/>
            <a:ext cx="3846512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3494" name="Rectangle 6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0813" cy="762000"/>
          </a:xfrm>
        </p:spPr>
        <p:txBody>
          <a:bodyPr>
            <a:normAutofit fontScale="90000"/>
          </a:bodyPr>
          <a:lstStyle/>
          <a:p>
            <a:pPr marL="715963" indent="-715963" eaLnBrk="1" hangingPunct="1">
              <a:defRPr/>
            </a:pPr>
            <a:r>
              <a:rPr lang="zh-CN" altLang="en-US" b="1" dirty="0">
                <a:effectLst>
                  <a:glow rad="317500">
                    <a:schemeClr val="bg2">
                      <a:alpha val="90000"/>
                    </a:schemeClr>
                  </a:glow>
                </a:effectLst>
                <a:latin typeface="Arial"/>
                <a:cs typeface="Arial"/>
              </a:rPr>
              <a:t>海</a:t>
            </a:r>
            <a:endParaRPr lang="en-US" b="1" dirty="0">
              <a:effectLst>
                <a:glow rad="317500">
                  <a:schemeClr val="bg2">
                    <a:alpha val="9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343495" name="Text Box 7"/>
          <p:cNvSpPr txBox="1">
            <a:spLocks noChangeArrowheads="1"/>
          </p:cNvSpPr>
          <p:nvPr/>
        </p:nvSpPr>
        <p:spPr bwMode="auto">
          <a:xfrm>
            <a:off x="3505200" y="5638800"/>
            <a:ext cx="5486400" cy="830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marL="715963" indent="-715963">
              <a:defRPr sz="4800" b="1">
                <a:effectLst>
                  <a:glow rad="317500">
                    <a:schemeClr val="bg2">
                      <a:alpha val="90000"/>
                    </a:schemeClr>
                  </a:glow>
                </a:effectLst>
                <a:latin typeface="Arial"/>
                <a:ea typeface="+mj-ea"/>
                <a:cs typeface="Arial"/>
              </a:defRPr>
            </a:lvl1pPr>
            <a:lvl2pPr>
              <a:defRPr sz="4800">
                <a:latin typeface="Calisto MT" charset="0"/>
                <a:cs typeface="ＭＳ Ｐゴシック" charset="0"/>
              </a:defRPr>
            </a:lvl2pPr>
            <a:lvl3pPr>
              <a:defRPr sz="4800">
                <a:latin typeface="Calisto MT" charset="0"/>
                <a:cs typeface="ＭＳ Ｐゴシック" charset="0"/>
              </a:defRPr>
            </a:lvl3pPr>
            <a:lvl4pPr>
              <a:defRPr sz="4800">
                <a:latin typeface="Calisto MT" charset="0"/>
                <a:cs typeface="ＭＳ Ｐゴシック" charset="0"/>
              </a:defRPr>
            </a:lvl4pPr>
            <a:lvl5pPr>
              <a:defRPr sz="4800">
                <a:latin typeface="Calisto MT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latin typeface="Calisto MT" charset="0"/>
                <a:cs typeface="ＭＳ Ｐゴシック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latin typeface="Calisto MT" charset="0"/>
                <a:cs typeface="ＭＳ Ｐゴシック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latin typeface="Calisto MT" charset="0"/>
                <a:cs typeface="ＭＳ Ｐゴシック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latin typeface="Calisto MT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zh-CN" altLang="en-US" dirty="0">
                <a:solidFill>
                  <a:srgbClr val="FFFFFF"/>
                </a:solidFill>
                <a:effectLst>
                  <a:glow rad="317500">
                    <a:srgbClr val="212121">
                      <a:alpha val="90000"/>
                    </a:srgbClr>
                  </a:glow>
                </a:effectLst>
              </a:rPr>
              <a:t>出埃及记</a:t>
            </a:r>
            <a:r>
              <a:rPr lang="en-US" dirty="0">
                <a:solidFill>
                  <a:srgbClr val="FFFFFF"/>
                </a:solidFill>
                <a:effectLst>
                  <a:glow rad="317500">
                    <a:srgbClr val="212121">
                      <a:alpha val="90000"/>
                    </a:srgbClr>
                  </a:glow>
                </a:effectLst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148350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45539" name="Rectang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0813" cy="762000"/>
          </a:xfrm>
        </p:spPr>
        <p:txBody>
          <a:bodyPr>
            <a:normAutofit fontScale="90000"/>
          </a:bodyPr>
          <a:lstStyle/>
          <a:p>
            <a:pPr marL="715963" indent="-715963">
              <a:defRPr/>
            </a:pPr>
            <a:r>
              <a:rPr lang="zh-CN" altLang="en-US" b="1" kern="1200" dirty="0">
                <a:effectLst>
                  <a:glow rad="317500">
                    <a:schemeClr val="bg2">
                      <a:alpha val="90000"/>
                    </a:schemeClr>
                  </a:glow>
                </a:effectLst>
                <a:latin typeface="Arial"/>
                <a:cs typeface="Arial"/>
              </a:rPr>
              <a:t>领袖</a:t>
            </a:r>
            <a:endParaRPr lang="en-US" b="1" kern="1200" dirty="0">
              <a:effectLst>
                <a:glow rad="317500">
                  <a:schemeClr val="bg2">
                    <a:alpha val="9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46435" name="Rectangle 4"/>
          <p:cNvSpPr>
            <a:spLocks noChangeArrowheads="1"/>
          </p:cNvSpPr>
          <p:nvPr/>
        </p:nvSpPr>
        <p:spPr bwMode="auto">
          <a:xfrm>
            <a:off x="-234950" y="1397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46436" name="Picture 5" descr="moses_red_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313" y="1397000"/>
            <a:ext cx="6937375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5542" name="Text Box 6"/>
          <p:cNvSpPr txBox="1">
            <a:spLocks noChangeArrowheads="1"/>
          </p:cNvSpPr>
          <p:nvPr/>
        </p:nvSpPr>
        <p:spPr bwMode="auto">
          <a:xfrm>
            <a:off x="3505200" y="5638800"/>
            <a:ext cx="5486400" cy="830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defPPr>
              <a:defRPr lang="en-US"/>
            </a:defPPr>
            <a:lvl1pPr marL="715963" indent="-715963" algn="r">
              <a:defRPr sz="4800" b="1">
                <a:effectLst>
                  <a:glow rad="317500">
                    <a:schemeClr val="bg2">
                      <a:alpha val="90000"/>
                    </a:schemeClr>
                  </a:glow>
                </a:effectLst>
                <a:latin typeface="Arial"/>
                <a:ea typeface="+mj-ea"/>
                <a:cs typeface="Arial"/>
              </a:defRPr>
            </a:lvl1pPr>
            <a:lvl2pPr>
              <a:defRPr sz="4800">
                <a:latin typeface="Calisto MT" charset="0"/>
                <a:cs typeface="ＭＳ Ｐゴシック" charset="0"/>
              </a:defRPr>
            </a:lvl2pPr>
            <a:lvl3pPr>
              <a:defRPr sz="4800">
                <a:latin typeface="Calisto MT" charset="0"/>
                <a:cs typeface="ＭＳ Ｐゴシック" charset="0"/>
              </a:defRPr>
            </a:lvl3pPr>
            <a:lvl4pPr>
              <a:defRPr sz="4800">
                <a:latin typeface="Calisto MT" charset="0"/>
                <a:cs typeface="ＭＳ Ｐゴシック" charset="0"/>
              </a:defRPr>
            </a:lvl4pPr>
            <a:lvl5pPr>
              <a:defRPr sz="4800">
                <a:latin typeface="Calisto MT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latin typeface="Calisto MT" charset="0"/>
                <a:cs typeface="ＭＳ Ｐゴシック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latin typeface="Calisto MT" charset="0"/>
                <a:cs typeface="ＭＳ Ｐゴシック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latin typeface="Calisto MT" charset="0"/>
                <a:cs typeface="ＭＳ Ｐゴシック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latin typeface="Calisto MT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zh-CN" altLang="en-US" dirty="0">
                <a:solidFill>
                  <a:srgbClr val="FFFFFF"/>
                </a:solidFill>
                <a:effectLst>
                  <a:glow rad="317500">
                    <a:srgbClr val="212121">
                      <a:alpha val="90000"/>
                    </a:srgbClr>
                  </a:glow>
                </a:effectLst>
              </a:rPr>
              <a:t>出埃及记</a:t>
            </a:r>
            <a:r>
              <a:rPr lang="en-US" dirty="0">
                <a:solidFill>
                  <a:srgbClr val="FFFFFF"/>
                </a:solidFill>
                <a:effectLst>
                  <a:glow rad="317500">
                    <a:srgbClr val="212121">
                      <a:alpha val="90000"/>
                    </a:srgbClr>
                  </a:glow>
                </a:effectLst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364114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Red Sea"/>
          <p:cNvPicPr>
            <a:picLocks noChangeAspect="1" noChangeArrowheads="1"/>
          </p:cNvPicPr>
          <p:nvPr/>
        </p:nvPicPr>
        <p:blipFill rotWithShape="1">
          <a:blip r:embed="rId3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4431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9992" y="29469"/>
            <a:ext cx="4644008" cy="68285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耶和华啊！</a:t>
            </a:r>
            <a:b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你骑上你的马，乘驾得胜的战车，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难道是恼怒江河、</a:t>
            </a:r>
            <a:b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向江河发怒、向海洋泄愤？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(3:8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82304562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877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你的弓显露，你的箭上弦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你裂开大地为江河。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36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诸山见你而颤抖，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众水暴流而过；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深渊发声，举手高扬。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(3:9-10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79348052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48" y="29469"/>
            <a:ext cx="7740352" cy="31114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日月停在本位，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你的箭发射如光；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你的矛闪烁辉耀。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(3:11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15665608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548680"/>
            <a:ext cx="7272808" cy="563177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 algn="l"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你激愤践踏全地，</a:t>
            </a:r>
            <a:b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你怀怒打碎列国。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36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你出来救拔子民，</a:t>
            </a:r>
            <a:b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拯救你所膏立的。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你击打恶人的房顶，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使根基全然显露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(3:12-13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2714068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3437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你用他的枪，刺透他战士的头。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他们来如暴风，把我们驱散。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他们的喜好，是暗中吞噬穷人。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15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你乘马驰骋海上，大水汹涌翻腾。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(3:14-15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75057918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462366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我一听见，就全身发抖；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因这声音，我嘴唇震颤。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腐烂侵蚀我骨，我在站立之地战兢。</a:t>
            </a: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我静候灾难之日，犯境的民上来。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(3:16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3176972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3"/>
          <p:cNvSpPr>
            <a:spLocks noChangeArrowheads="1"/>
          </p:cNvSpPr>
          <p:nvPr/>
        </p:nvSpPr>
        <p:spPr bwMode="auto">
          <a:xfrm>
            <a:off x="-76200" y="-152400"/>
            <a:ext cx="9372600" cy="7086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6200" y="274638"/>
            <a:ext cx="9296400" cy="1143000"/>
          </a:xfrm>
        </p:spPr>
        <p:txBody>
          <a:bodyPr/>
          <a:lstStyle/>
          <a:p>
            <a:pPr>
              <a:defRPr/>
            </a:pPr>
            <a:r>
              <a:rPr kumimoji="1" lang="zh-TW" altLang="en-US" dirty="0">
                <a:solidFill>
                  <a:srgbClr val="FFFFFF"/>
                </a:solidFill>
                <a:latin typeface="Arial" pitchFamily="34" charset="0"/>
              </a:rPr>
              <a:t>哈巴谷</a:t>
            </a:r>
            <a:r>
              <a:rPr kumimoji="1" lang="zh-CN" altLang="en-US" dirty="0">
                <a:solidFill>
                  <a:srgbClr val="FFFFFF"/>
                </a:solidFill>
                <a:latin typeface="Arial" pitchFamily="34" charset="0"/>
              </a:rPr>
              <a:t>书</a:t>
            </a:r>
            <a:r>
              <a:rPr lang="en-US" altLang="ja-JP" dirty="0">
                <a:latin typeface="Arial" pitchFamily="34" charset="0"/>
              </a:rPr>
              <a:t>3:17 </a:t>
            </a:r>
            <a:r>
              <a:rPr lang="zh-CN" altLang="en-US" dirty="0">
                <a:latin typeface="Arial" pitchFamily="34" charset="0"/>
              </a:rPr>
              <a:t>预计萌芽</a:t>
            </a:r>
            <a:endParaRPr lang="en-US" altLang="en-US" dirty="0">
              <a:latin typeface="Arial" pitchFamily="34" charset="0"/>
            </a:endParaRPr>
          </a:p>
        </p:txBody>
      </p:sp>
      <p:pic>
        <p:nvPicPr>
          <p:cNvPr id="257027" name="Picture 4" descr="hab 3 bu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938838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Sans"/>
        <a:ea typeface="ヒラギノ角ゴ Pro W3"/>
        <a:cs typeface="ヒラギノ角ゴ Pro W3"/>
      </a:majorFont>
      <a:minorFont>
        <a:latin typeface="Gill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Sans" charset="0"/>
            <a:ea typeface="ヒラギノ角ゴ Pro W3" charset="0"/>
            <a:cs typeface="ヒラギノ角ゴ Pro W3" charset="0"/>
            <a:sym typeface="Gill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Sans" charset="0"/>
            <a:ea typeface="ヒラギノ角ゴ Pro W3" charset="0"/>
            <a:cs typeface="ヒラギノ角ゴ Pro W3" charset="0"/>
            <a:sym typeface="Gill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5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7_Default Design">
  <a:themeElements>
    <a:clrScheme name="2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Default Design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7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8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9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Story">
  <a:themeElements>
    <a:clrScheme name="1_Story 1">
      <a:dk1>
        <a:srgbClr val="212121"/>
      </a:dk1>
      <a:lt1>
        <a:srgbClr val="FFFFFF"/>
      </a:lt1>
      <a:dk2>
        <a:srgbClr val="000000"/>
      </a:dk2>
      <a:lt2>
        <a:srgbClr val="CDD4D7"/>
      </a:lt2>
      <a:accent1>
        <a:srgbClr val="1D86CD"/>
      </a:accent1>
      <a:accent2>
        <a:srgbClr val="732E9A"/>
      </a:accent2>
      <a:accent3>
        <a:srgbClr val="AAAAAA"/>
      </a:accent3>
      <a:accent4>
        <a:srgbClr val="DADADA"/>
      </a:accent4>
      <a:accent5>
        <a:srgbClr val="ABC3E3"/>
      </a:accent5>
      <a:accent6>
        <a:srgbClr val="68298B"/>
      </a:accent6>
      <a:hlink>
        <a:srgbClr val="EC4D4D"/>
      </a:hlink>
      <a:folHlink>
        <a:srgbClr val="F8CE8A"/>
      </a:folHlink>
    </a:clrScheme>
    <a:fontScheme name="1_Story">
      <a:majorFont>
        <a:latin typeface="Calisto MT"/>
        <a:ea typeface="ＭＳ Ｐゴシック"/>
        <a:cs typeface="ＭＳ Ｐゴシック"/>
      </a:majorFont>
      <a:minorFont>
        <a:latin typeface="Calisto M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Story 1">
        <a:dk1>
          <a:srgbClr val="212121"/>
        </a:dk1>
        <a:lt1>
          <a:srgbClr val="FFFFFF"/>
        </a:lt1>
        <a:dk2>
          <a:srgbClr val="000000"/>
        </a:dk2>
        <a:lt2>
          <a:srgbClr val="CDD4D7"/>
        </a:lt2>
        <a:accent1>
          <a:srgbClr val="1D86CD"/>
        </a:accent1>
        <a:accent2>
          <a:srgbClr val="732E9A"/>
        </a:accent2>
        <a:accent3>
          <a:srgbClr val="AAAAAA"/>
        </a:accent3>
        <a:accent4>
          <a:srgbClr val="DADADA"/>
        </a:accent4>
        <a:accent5>
          <a:srgbClr val="ABC3E3"/>
        </a:accent5>
        <a:accent6>
          <a:srgbClr val="68298B"/>
        </a:accent6>
        <a:hlink>
          <a:srgbClr val="EC4D4D"/>
        </a:hlink>
        <a:folHlink>
          <a:srgbClr val="F8CE8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5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himmer">
  <a:themeElements>
    <a:clrScheme name="Shimmer 1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1822CD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F63F1B"/>
      </a:hlink>
      <a:folHlink>
        <a:srgbClr val="FFBF56"/>
      </a:folHlink>
    </a:clrScheme>
    <a:fontScheme name="Shimmer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4" charset="-52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5091</TotalTime>
  <Words>4949</Words>
  <Application>Microsoft Macintosh PowerPoint</Application>
  <PresentationFormat>On-screen Show (4:3)</PresentationFormat>
  <Paragraphs>684</Paragraphs>
  <Slides>124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36</vt:i4>
      </vt:variant>
      <vt:variant>
        <vt:lpstr>Slide Titles</vt:lpstr>
      </vt:variant>
      <vt:variant>
        <vt:i4>124</vt:i4>
      </vt:variant>
    </vt:vector>
  </HeadingPairs>
  <TitlesOfParts>
    <vt:vector size="180" baseType="lpstr">
      <vt:lpstr>.AppleSystemUIFont</vt:lpstr>
      <vt:lpstr>26</vt:lpstr>
      <vt:lpstr>MS Mincho</vt:lpstr>
      <vt:lpstr>ＭＳ Ｐゴシック</vt:lpstr>
      <vt:lpstr>ＭＳ Ｐゴシック</vt:lpstr>
      <vt:lpstr>MS PMincho</vt:lpstr>
      <vt:lpstr>SimSun</vt:lpstr>
      <vt:lpstr>Times</vt:lpstr>
      <vt:lpstr>Apple Chancery</vt:lpstr>
      <vt:lpstr>Arial</vt:lpstr>
      <vt:lpstr>Arial Black</vt:lpstr>
      <vt:lpstr>Arial Narrow</vt:lpstr>
      <vt:lpstr>Calisto MT</vt:lpstr>
      <vt:lpstr>Comic Sans MS</vt:lpstr>
      <vt:lpstr>Copperplate Gothic Light</vt:lpstr>
      <vt:lpstr>GillSans</vt:lpstr>
      <vt:lpstr>Impact</vt:lpstr>
      <vt:lpstr>Tahoma</vt:lpstr>
      <vt:lpstr>Times New Roman</vt:lpstr>
      <vt:lpstr>Wingdings</vt:lpstr>
      <vt:lpstr>Slit</vt:lpstr>
      <vt:lpstr>標準デザイン</vt:lpstr>
      <vt:lpstr>1_Slit</vt:lpstr>
      <vt:lpstr>2_Slit</vt:lpstr>
      <vt:lpstr>1_Shimmer</vt:lpstr>
      <vt:lpstr>8_Slit</vt:lpstr>
      <vt:lpstr>3_Default Design</vt:lpstr>
      <vt:lpstr>Default Design</vt:lpstr>
      <vt:lpstr>9_Slit</vt:lpstr>
      <vt:lpstr>1_Default Design</vt:lpstr>
      <vt:lpstr>Refined</vt:lpstr>
      <vt:lpstr>49_Blank Presentation</vt:lpstr>
      <vt:lpstr>Blank Presentation</vt:lpstr>
      <vt:lpstr>12_Slit</vt:lpstr>
      <vt:lpstr>11_Default Design</vt:lpstr>
      <vt:lpstr>Title &amp; Subtitle</vt:lpstr>
      <vt:lpstr>5_Default Design</vt:lpstr>
      <vt:lpstr>13_Slit</vt:lpstr>
      <vt:lpstr>1_Blank Presentation</vt:lpstr>
      <vt:lpstr>2_Blank Presentation</vt:lpstr>
      <vt:lpstr>15_Slit</vt:lpstr>
      <vt:lpstr>27_Default Design</vt:lpstr>
      <vt:lpstr>16_Slit</vt:lpstr>
      <vt:lpstr>17_Slit</vt:lpstr>
      <vt:lpstr>18_Slit</vt:lpstr>
      <vt:lpstr>3_Blank Presentation</vt:lpstr>
      <vt:lpstr>5_Blank Presentation</vt:lpstr>
      <vt:lpstr>19_Slit</vt:lpstr>
      <vt:lpstr>3_Story</vt:lpstr>
      <vt:lpstr>4_Default Design</vt:lpstr>
      <vt:lpstr>14_Default Design</vt:lpstr>
      <vt:lpstr>2_Default Design</vt:lpstr>
      <vt:lpstr>50_Blank Presentation</vt:lpstr>
      <vt:lpstr>6_Blank Presentation</vt:lpstr>
      <vt:lpstr>51_Blank Presentation</vt:lpstr>
      <vt:lpstr>25_Blank Presentation</vt:lpstr>
      <vt:lpstr>作个</vt:lpstr>
      <vt:lpstr>为什么我 知道？</vt:lpstr>
      <vt:lpstr>Abbreviate “缩写”</vt:lpstr>
      <vt:lpstr>pronunciation. 发音</vt:lpstr>
      <vt:lpstr>pronunciation.</vt:lpstr>
      <vt:lpstr>要到几时呢？</vt:lpstr>
      <vt:lpstr>The Griffiths  9 Jan 2016</vt:lpstr>
      <vt:lpstr>恶人为何亨通？</vt:lpstr>
      <vt:lpstr>我想得越多，就越困惑</vt:lpstr>
      <vt:lpstr>困惑？</vt:lpstr>
      <vt:lpstr>哈巴谷是唯一一位整本书都是与上帝对话的先知。</vt:lpstr>
      <vt:lpstr>敬虔的</vt:lpstr>
      <vt:lpstr>”相信我"</vt:lpstr>
      <vt:lpstr>(没有答案)</vt:lpstr>
      <vt:lpstr>为什么有这么多不公义的事？</vt:lpstr>
      <vt:lpstr>我们在极度困惑的时候 应当如何看待生命?</vt:lpstr>
      <vt:lpstr>时间表</vt:lpstr>
      <vt:lpstr>Slides on  哈巴谷 1</vt:lpstr>
      <vt:lpstr>"哈巴谷先知所得的默示。” (1:1 CNV).</vt:lpstr>
      <vt:lpstr>日期</vt:lpstr>
      <vt:lpstr>犹大国可怕的收场</vt:lpstr>
      <vt:lpstr>哈巴谷 1:3 </vt:lpstr>
      <vt:lpstr>Book Chart</vt:lpstr>
      <vt:lpstr>I. 我们经常对神的计划 感到困惑。</vt:lpstr>
      <vt:lpstr>谁</vt:lpstr>
      <vt:lpstr>犹大国可怕的收场</vt:lpstr>
      <vt:lpstr>"你为甚么使我看见恶行？ 有奸恶的事，你为甚么见而不理？ 毁灭和强暴在我面前， 纷争和相斗常常发生。 4 因此律法不能生效， 公理无法彰显。 因为恶人把义人包围，所以公理颠倒。"  (1:3-4 CNV).</vt:lpstr>
      <vt:lpstr>对象</vt:lpstr>
      <vt:lpstr>为 什么</vt:lpstr>
      <vt:lpstr>我该怎样面对信仰  家庭里不公正的事情？</vt:lpstr>
      <vt:lpstr>哈巴谷书1:5-11： 上帝不在预料中的回应</vt:lpstr>
      <vt:lpstr>"你们当看列国，要定睛观 看，就会大大惊奇，  因为在你们的日子，我要作一件事，  即使有人说了出来，你们也不会相信。"  (1:5 CNV).</vt:lpstr>
      <vt:lpstr>哈巴谷书1:6 </vt:lpstr>
      <vt:lpstr>哈巴谷书的 文学结构 </vt:lpstr>
      <vt:lpstr>Book Chart</vt:lpstr>
      <vt:lpstr>"他们恐怖可怕，自以为义，趾高气扬。</vt:lpstr>
      <vt:lpstr>"他们定着脸面向前，齐来行暴，  掳获战俘多如尘沙。  10 他们戏弄君王，以掌权的为笑柄；  他们嗤笑一切城堡，筑垒攻取!"  (1:9-10 CNV).</vt:lpstr>
      <vt:lpstr>"然后扫荡如风吹过。  他们是有罪的，因他们以自己的势力为神。"  (1:11 CNV).</vt:lpstr>
      <vt:lpstr>"耶和华我的　神，我的圣者啊！  你不是自古就有的吗？我们不会死的。  耶和华啊！你派他们行审判。  盘石啊！你立他们施惩罚。"  (1:12 CNV).</vt:lpstr>
      <vt:lpstr>威胁</vt:lpstr>
      <vt:lpstr>PowerPoint Presentation</vt:lpstr>
      <vt:lpstr>PowerPoint Presentation</vt:lpstr>
      <vt:lpstr>哈巴谷 1:13 CNV</vt:lpstr>
      <vt:lpstr>滨海湾</vt:lpstr>
      <vt:lpstr>今天上帝会如何照样行事呢？</vt:lpstr>
      <vt:lpstr>"你竟使人像海里的鱼，  像无人管辖的爬行的动物。  15 迦勒底人既用钩把他们钓起来，用网拖走，  用鱼网收聚在一处，就欢喜快乐"  (1:14-15 CNV).</vt:lpstr>
      <vt:lpstr>自制神像是一文不值的</vt:lpstr>
      <vt:lpstr>"向自己的网献祭，对鱼网烧香，  因他们藉此收获丰富，饮食充裕。  17 这样，他们倒空自己的网，  毫不留情地继续杀戮列国。" (1:16-17 CNV).</vt:lpstr>
      <vt:lpstr>Slides on  哈巴谷 2</vt:lpstr>
      <vt:lpstr>留心看耶和华在我里面说甚么 (哈巴谷书2:1)</vt:lpstr>
      <vt:lpstr>得到答案（哈巴谷书 2:2 CNV）</vt:lpstr>
      <vt:lpstr>哈巴谷 2:3</vt:lpstr>
      <vt:lpstr>预言的               (2:4)</vt:lpstr>
      <vt:lpstr>预言的               (2:4)</vt:lpstr>
      <vt:lpstr>"财富使人奸诈狂傲，不得安宁；  扩张欲望，如同阴间；  又像死亡，永不满足。  他们招聚万国，集合万民，都归自己。"  (2:5 CNV).</vt:lpstr>
      <vt:lpstr>哈巴谷 2:1</vt:lpstr>
      <vt:lpstr>"这些国民岂不都用譬喻、讽刺、暗语指着他们说： “那些滥得他人财物的， 满载别人抵押品的，有祸了！ 他们这样要到几时呢？”  7 你的债主（“你的债主”或译：“咬你的”）岂不忽然起来？ 扰乱你的岂不醒起？ 你就成了他们的掳物。" (2:6-7 CNV).</vt:lpstr>
      <vt:lpstr>"因你抢掠多国，杀人流血，  向全地各城和其中所有居民施行暴力，  所以剩下的人也必抢掠你。" (2:8 CNV).</vt:lpstr>
      <vt:lpstr>哈巴谷书2:9</vt:lpstr>
      <vt:lpstr>哈巴谷 2:1</vt:lpstr>
      <vt:lpstr>哈巴谷 2:9-11 CNV</vt:lpstr>
      <vt:lpstr>哈巴谷 2:1</vt:lpstr>
      <vt:lpstr>哈巴谷 2:12-13 CNV</vt:lpstr>
      <vt:lpstr>哈巴谷 2:14  </vt:lpstr>
      <vt:lpstr>哈巴谷书2:14 = 诗篇2:8</vt:lpstr>
      <vt:lpstr>哈巴谷 2:1</vt:lpstr>
      <vt:lpstr>哈巴谷书2:15  </vt:lpstr>
      <vt:lpstr>哈巴谷 2:16  </vt:lpstr>
      <vt:lpstr>哈巴谷 2:17  </vt:lpstr>
      <vt:lpstr>哈巴谷 2:1</vt:lpstr>
      <vt:lpstr>"雕刻的像有甚么用处呢？不过是匠人雕刻出来的；  铸造的像、虚假的教师，有甚么用处呢？  匠人竟倚靠自己所做，那不能说话的假神。" (2:18 CNV).</vt:lpstr>
      <vt:lpstr>"你这对木头说“起来”，  对哑石说“醒吧”的人，有祸了！  它怎能教导你呢？  看哪！它包金镶银，里面却全无气息。"  (2:19 CNV).</vt:lpstr>
      <vt:lpstr>哈巴谷 2:20  </vt:lpstr>
      <vt:lpstr>我们也有很多无法掌握的东西。</vt:lpstr>
      <vt:lpstr>"一切照旧"</vt:lpstr>
      <vt:lpstr>“你有兴趣感到惊奇吗？”</vt:lpstr>
      <vt:lpstr>我们在极度困惑的时候 应当如何看待生命?</vt:lpstr>
      <vt:lpstr>I. 我们经常对神的计划 感到困惑。</vt:lpstr>
      <vt:lpstr>II.   我们在困惑中应当 惊奇神的道路。</vt:lpstr>
      <vt:lpstr>Slides on  哈巴谷 3</vt:lpstr>
      <vt:lpstr>Book Chart</vt:lpstr>
      <vt:lpstr>哈巴谷 3 先知的希望</vt:lpstr>
      <vt:lpstr>为什么的答案是。。。</vt:lpstr>
      <vt:lpstr>哈巴谷书3:1-2</vt:lpstr>
      <vt:lpstr>"耶和华啊！我听见你的声音，惧怕你的作为；  求你在这些年间复兴，在这些年间彰显，  发怒的时候以怜悯为怀。"  (3:2 CNV).</vt:lpstr>
      <vt:lpstr>"神由提幔而来，圣者从巴兰山临到。  他的荣光弥漫穹苍，赞美他的声音响彻大地。" (3:3 CNV).</vt:lpstr>
      <vt:lpstr>"他的辉煌如光，手中四射光芒，就在其中隐藏着能力。"  (3:4 CNV).</vt:lpstr>
      <vt:lpstr>"瘟疫在他面前行走，灾病在他脚下发出。" (3:5 CNV).</vt:lpstr>
      <vt:lpstr>"他站立，震撼全地；  他观看，惊散列国。  永在的山崩裂，长存的岭塌陷；  他的道路存到永远。" (3:6 CNV).</vt:lpstr>
      <vt:lpstr>"我看见古珊的帐棚遭难，米甸地的帐幕惊惶。”  (3:7 CNV).</vt:lpstr>
      <vt:lpstr>海</vt:lpstr>
      <vt:lpstr>领袖</vt:lpstr>
      <vt:lpstr>"耶和华啊！ 你骑上你的马，乘驾得胜的战车，  难道是恼怒江河、 向江河发怒、向海洋泄愤？"  (3:8 CNV).</vt:lpstr>
      <vt:lpstr>"你的弓显露，你的箭上弦 你裂开大地为江河。  10 诸山见你而颤抖， 众水暴流而过； 深渊发声，举手高扬。"  (3:9-10 CNV).</vt:lpstr>
      <vt:lpstr>"日月停在本位，  你的箭发射如光；  你的矛闪烁辉耀。”  (3:11 CNV).</vt:lpstr>
      <vt:lpstr>"你激愤践踏全地， 你怀怒打碎列国。  13 你出来救拔子民， 拯救你所膏立的。 你击打恶人的房顶， 使根基全然显露" (3:12-13 CNV).</vt:lpstr>
      <vt:lpstr>"你用他的枪，刺透他战士的头。  他们来如暴风，把我们驱散。  他们的喜好，是暗中吞噬穷人。  15 你乘马驰骋海上，大水汹涌翻腾。"  (3:14-15 CNV).</vt:lpstr>
      <vt:lpstr>"我一听见，就全身发抖；  因这声音，我嘴唇震颤。  腐烂侵蚀我骨，我在站立之地战兢。  我静候灾难之日，犯境的民上来。"  (3:16 CNV).</vt:lpstr>
      <vt:lpstr>哈巴谷书3:17 预计萌芽</vt:lpstr>
      <vt:lpstr>哈巴谷书3:17-18</vt:lpstr>
      <vt:lpstr>新加坡的荣耀</vt:lpstr>
      <vt:lpstr>新加坡的毁灭</vt:lpstr>
      <vt:lpstr>哈巴谷书3:18 </vt:lpstr>
      <vt:lpstr>哈巴谷 3:19</vt:lpstr>
      <vt:lpstr>伯沙撒王  谦卑</vt:lpstr>
      <vt:lpstr>PowerPoint Presentation</vt:lpstr>
      <vt:lpstr>不要让你的困惑阻止你惊叹上帝的作为。</vt:lpstr>
      <vt:lpstr>Be Amazed</vt:lpstr>
      <vt:lpstr>Be Amazed</vt:lpstr>
      <vt:lpstr>感到惊叹</vt:lpstr>
      <vt:lpstr>感到惊叹</vt:lpstr>
      <vt:lpstr>感到惊叹</vt:lpstr>
      <vt:lpstr>感到惊叹</vt:lpstr>
      <vt:lpstr>一篇祷告</vt:lpstr>
      <vt:lpstr>我们在极度困惑的时候 应当如何看待生命?</vt:lpstr>
      <vt:lpstr>主旨</vt:lpstr>
      <vt:lpstr>I. 我们经常对神的计划 感到困惑。</vt:lpstr>
      <vt:lpstr>II.   我们在困惑中应当 惊奇神的道路。</vt:lpstr>
      <vt:lpstr>当你需要盼望的时候， 有什么事最令你感到困惑?</vt:lpstr>
      <vt:lpstr>关键字</vt:lpstr>
      <vt:lpstr>关键节</vt:lpstr>
      <vt:lpstr>Rest in the LORD</vt:lpstr>
      <vt:lpstr>Black</vt:lpstr>
      <vt:lpstr>圣经阐释 •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Chia Cher Ling</dc:creator>
  <cp:lastModifiedBy>Rick Griffith</cp:lastModifiedBy>
  <cp:revision>522</cp:revision>
  <dcterms:created xsi:type="dcterms:W3CDTF">2002-02-20T07:09:18Z</dcterms:created>
  <dcterms:modified xsi:type="dcterms:W3CDTF">2024-12-14T16:37:20Z</dcterms:modified>
</cp:coreProperties>
</file>