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0.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1.xml" ContentType="application/vnd.openxmlformats-officedocument.themeOverride+xml"/>
  <Override PartName="/ppt/notesSlides/notesSlide60.xml" ContentType="application/vnd.openxmlformats-officedocument.presentationml.notesSlide+xml"/>
  <Override PartName="/ppt/theme/themeOverride12.xml" ContentType="application/vnd.openxmlformats-officedocument.themeOverride+xml"/>
  <Override PartName="/ppt/notesSlides/notesSlide61.xml" ContentType="application/vnd.openxmlformats-officedocument.presentationml.notesSlide+xml"/>
  <Override PartName="/ppt/theme/themeOverride13.xml" ContentType="application/vnd.openxmlformats-officedocument.themeOverride+xml"/>
  <Override PartName="/ppt/notesSlides/notesSlide62.xml" ContentType="application/vnd.openxmlformats-officedocument.presentationml.notesSlide+xml"/>
  <Override PartName="/ppt/theme/themeOverride14.xml" ContentType="application/vnd.openxmlformats-officedocument.themeOverride+xml"/>
  <Override PartName="/ppt/notesSlides/notesSlide63.xml" ContentType="application/vnd.openxmlformats-officedocument.presentationml.notesSlide+xml"/>
  <Override PartName="/ppt/theme/themeOverride15.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6.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265" r:id="rId2"/>
    <p:sldMasterId id="2147484304" r:id="rId3"/>
    <p:sldMasterId id="2147484627" r:id="rId4"/>
    <p:sldMasterId id="2147484677" r:id="rId5"/>
    <p:sldMasterId id="2147484715" r:id="rId6"/>
    <p:sldMasterId id="2147484739" r:id="rId7"/>
    <p:sldMasterId id="2147484751" r:id="rId8"/>
    <p:sldMasterId id="2147484763" r:id="rId9"/>
    <p:sldMasterId id="2147484775" r:id="rId10"/>
    <p:sldMasterId id="2147484787" r:id="rId11"/>
    <p:sldMasterId id="2147484811" r:id="rId12"/>
    <p:sldMasterId id="2147484823" r:id="rId13"/>
    <p:sldMasterId id="2147484847" r:id="rId14"/>
    <p:sldMasterId id="2147484852" r:id="rId15"/>
    <p:sldMasterId id="2147484865" r:id="rId16"/>
    <p:sldMasterId id="2147484876" r:id="rId17"/>
    <p:sldMasterId id="2147484878" r:id="rId18"/>
    <p:sldMasterId id="2147484880" r:id="rId19"/>
    <p:sldMasterId id="2147484916" r:id="rId20"/>
    <p:sldMasterId id="2147484954" r:id="rId21"/>
    <p:sldMasterId id="2147484966" r:id="rId22"/>
  </p:sldMasterIdLst>
  <p:notesMasterIdLst>
    <p:notesMasterId r:id="rId122"/>
  </p:notesMasterIdLst>
  <p:sldIdLst>
    <p:sldId id="449" r:id="rId23"/>
    <p:sldId id="444" r:id="rId24"/>
    <p:sldId id="445" r:id="rId25"/>
    <p:sldId id="446" r:id="rId26"/>
    <p:sldId id="431" r:id="rId27"/>
    <p:sldId id="304" r:id="rId28"/>
    <p:sldId id="305" r:id="rId29"/>
    <p:sldId id="306" r:id="rId30"/>
    <p:sldId id="307" r:id="rId31"/>
    <p:sldId id="308" r:id="rId32"/>
    <p:sldId id="265" r:id="rId33"/>
    <p:sldId id="1986" r:id="rId34"/>
    <p:sldId id="313" r:id="rId35"/>
    <p:sldId id="660" r:id="rId36"/>
    <p:sldId id="1985" r:id="rId37"/>
    <p:sldId id="316" r:id="rId38"/>
    <p:sldId id="260" r:id="rId39"/>
    <p:sldId id="319" r:id="rId40"/>
    <p:sldId id="4719" r:id="rId41"/>
    <p:sldId id="428" r:id="rId42"/>
    <p:sldId id="322" r:id="rId43"/>
    <p:sldId id="323"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429" r:id="rId59"/>
    <p:sldId id="341" r:id="rId60"/>
    <p:sldId id="342" r:id="rId61"/>
    <p:sldId id="343" r:id="rId62"/>
    <p:sldId id="344" r:id="rId63"/>
    <p:sldId id="345" r:id="rId64"/>
    <p:sldId id="346" r:id="rId65"/>
    <p:sldId id="347" r:id="rId66"/>
    <p:sldId id="348" r:id="rId67"/>
    <p:sldId id="273" r:id="rId68"/>
    <p:sldId id="349" r:id="rId69"/>
    <p:sldId id="350" r:id="rId70"/>
    <p:sldId id="351" r:id="rId71"/>
    <p:sldId id="352" r:id="rId72"/>
    <p:sldId id="353" r:id="rId73"/>
    <p:sldId id="430"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8" r:id="rId96"/>
    <p:sldId id="379" r:id="rId97"/>
    <p:sldId id="380" r:id="rId98"/>
    <p:sldId id="381" r:id="rId99"/>
    <p:sldId id="382" r:id="rId100"/>
    <p:sldId id="383" r:id="rId101"/>
    <p:sldId id="384" r:id="rId102"/>
    <p:sldId id="385" r:id="rId103"/>
    <p:sldId id="386" r:id="rId104"/>
    <p:sldId id="387" r:id="rId105"/>
    <p:sldId id="388" r:id="rId106"/>
    <p:sldId id="389" r:id="rId107"/>
    <p:sldId id="390" r:id="rId108"/>
    <p:sldId id="391" r:id="rId109"/>
    <p:sldId id="392" r:id="rId110"/>
    <p:sldId id="393" r:id="rId111"/>
    <p:sldId id="475" r:id="rId112"/>
    <p:sldId id="395" r:id="rId113"/>
    <p:sldId id="1982" r:id="rId114"/>
    <p:sldId id="624" r:id="rId115"/>
    <p:sldId id="4720" r:id="rId116"/>
    <p:sldId id="1981" r:id="rId117"/>
    <p:sldId id="425" r:id="rId118"/>
    <p:sldId id="1983" r:id="rId119"/>
    <p:sldId id="476" r:id="rId120"/>
    <p:sldId id="1977" r:id="rId121"/>
  </p:sldIdLst>
  <p:sldSz cx="9144000" cy="6858000" type="screen4x3"/>
  <p:notesSz cx="6858000" cy="9723438"/>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CA4"/>
    <a:srgbClr val="FAF8DF"/>
    <a:srgbClr val="FFED67"/>
    <a:srgbClr val="0A0519"/>
    <a:srgbClr val="0F0826"/>
    <a:srgbClr val="000C1F"/>
    <a:srgbClr val="000C18"/>
    <a:srgbClr val="000000"/>
    <a:srgbClr val="FFFF66"/>
    <a:srgbClr val="FFE70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68"/>
    <p:restoredTop sz="75730" autoAdjust="0"/>
  </p:normalViewPr>
  <p:slideViewPr>
    <p:cSldViewPr>
      <p:cViewPr>
        <p:scale>
          <a:sx n="106" d="100"/>
          <a:sy n="106" d="100"/>
        </p:scale>
        <p:origin x="288" y="4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68" d="100"/>
        <a:sy n="68" d="100"/>
      </p:scale>
      <p:origin x="0" y="-41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viewProps" Target="view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147" name="Rectangle 3"/>
          <p:cNvSpPr>
            <a:spLocks noGrp="1" noChangeArrowheads="1"/>
          </p:cNvSpPr>
          <p:nvPr>
            <p:ph type="dt" idx="1"/>
          </p:nvPr>
        </p:nvSpPr>
        <p:spPr bwMode="auto">
          <a:xfrm>
            <a:off x="388620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54628" name="Rectangle 4"/>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618038"/>
            <a:ext cx="5029200" cy="4376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p:cNvSpPr>
            <a:spLocks noGrp="1" noChangeArrowheads="1"/>
          </p:cNvSpPr>
          <p:nvPr>
            <p:ph type="ftr" sz="quarter" idx="4"/>
          </p:nvPr>
        </p:nvSpPr>
        <p:spPr bwMode="auto">
          <a:xfrm>
            <a:off x="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151" name="Rectangle 7"/>
          <p:cNvSpPr>
            <a:spLocks noGrp="1" noChangeArrowheads="1"/>
          </p:cNvSpPr>
          <p:nvPr>
            <p:ph type="sldNum" sz="quarter" idx="5"/>
          </p:nvPr>
        </p:nvSpPr>
        <p:spPr bwMode="auto">
          <a:xfrm>
            <a:off x="388620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064FBD-EA2B-E740-8EE7-CB7F8CFE4975}" type="slidenum">
              <a:rPr lang="en-US"/>
              <a:pPr>
                <a:defRPr/>
              </a:pPr>
              <a:t>‹#›</a:t>
            </a:fld>
            <a:endParaRPr lang="en-US"/>
          </a:p>
        </p:txBody>
      </p:sp>
    </p:spTree>
    <p:extLst>
      <p:ext uri="{BB962C8B-B14F-4D97-AF65-F5344CB8AC3E}">
        <p14:creationId xmlns:p14="http://schemas.microsoft.com/office/powerpoint/2010/main" val="1822529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1pPr>
    <a:lvl2pPr marL="742950" indent="-28575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11430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6002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20574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ixzz4LcEZWyuW" TargetMode="External"/><Relationship Id="rId7" Type="http://schemas.openxmlformats.org/officeDocument/2006/relationships/hyperlink" Target="http://www.dailymail.co.uk/news/article-2900530/ISIS-plan-destroy-walls-Nineveh-capital-Assyrian-Empire-one-important-archaeological-sites-Iraq.html"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8034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186DF9-5732-C44B-8F8B-EAA69B0D442B}"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88177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8008796E-BF59-CD44-83A2-AB2C15E545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12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dirty="0">
                <a:solidFill>
                  <a:schemeClr val="tx1"/>
                </a:solidFill>
                <a:effectLst/>
                <a:latin typeface="+mn-lt"/>
                <a:ea typeface="+mn-ea"/>
                <a:cs typeface="+mn-cs"/>
              </a:rPr>
              <a:t>Nineveh repented 100 years earlier under Jonah, but then went back to its sin</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Assyrians invaded Israel 60 years earlier and scattered the people</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Then they destroyed 46 towns of Judah—all but Jerusalem!</a:t>
            </a:r>
            <a:r>
              <a:rPr lang="en-SG" dirty="0">
                <a:effectLst/>
              </a:rPr>
              <a:t> </a:t>
            </a:r>
          </a:p>
          <a:p>
            <a:pPr>
              <a:defRPr/>
            </a:pPr>
            <a:endParaRPr lang="en-SG" dirty="0">
              <a:effectLst/>
              <a:cs typeface="+mn-cs"/>
            </a:endParaRPr>
          </a:p>
          <a:p>
            <a:pPr>
              <a:defRPr/>
            </a:pPr>
            <a:r>
              <a:rPr lang="en-SG" dirty="0">
                <a:effectLst/>
                <a:cs typeface="+mn-cs"/>
              </a:rPr>
              <a:t>OS-34-Nahum-38</a:t>
            </a:r>
          </a:p>
          <a:p>
            <a:pPr>
              <a:defRPr/>
            </a:pPr>
            <a:endParaRPr lang="en-SG" dirty="0">
              <a:effectLst/>
              <a:cs typeface="+mn-cs"/>
            </a:endParaRPr>
          </a:p>
          <a:p>
            <a:r>
              <a:rPr lang="zh-CN" altLang="en-US" dirty="0">
                <a:solidFill>
                  <a:srgbClr val="0E0E0E"/>
                </a:solidFill>
                <a:effectLst/>
                <a:latin typeface=".AppleSystemUIFont"/>
              </a:rPr>
              <a:t>尼尼微在约拿的时代曾悔改，但</a:t>
            </a:r>
            <a:r>
              <a:rPr lang="en-US" altLang="zh-CN" dirty="0">
                <a:solidFill>
                  <a:srgbClr val="0E0E0E"/>
                </a:solidFill>
                <a:effectLst/>
                <a:latin typeface=".AppleSystemUIFont"/>
              </a:rPr>
              <a:t>100</a:t>
            </a:r>
            <a:r>
              <a:rPr lang="zh-CN" altLang="en-US" dirty="0">
                <a:solidFill>
                  <a:srgbClr val="0E0E0E"/>
                </a:solidFill>
                <a:effectLst/>
                <a:latin typeface=".AppleSystemUIFont"/>
              </a:rPr>
              <a:t>年后又回到了罪恶中。</a:t>
            </a:r>
          </a:p>
          <a:p>
            <a:r>
              <a:rPr lang="zh-CN" altLang="en-US" dirty="0">
                <a:solidFill>
                  <a:srgbClr val="0E0E0E"/>
                </a:solidFill>
                <a:effectLst/>
                <a:latin typeface=".AppleSystemUIFont"/>
              </a:rPr>
              <a:t>亚述人在</a:t>
            </a:r>
            <a:r>
              <a:rPr lang="en-US" altLang="zh-CN" dirty="0">
                <a:solidFill>
                  <a:srgbClr val="0E0E0E"/>
                </a:solidFill>
                <a:effectLst/>
                <a:latin typeface=".AppleSystemUIFont"/>
              </a:rPr>
              <a:t>60</a:t>
            </a:r>
            <a:r>
              <a:rPr lang="zh-CN" altLang="en-US" dirty="0">
                <a:solidFill>
                  <a:srgbClr val="0E0E0E"/>
                </a:solidFill>
                <a:effectLst/>
                <a:latin typeface=".AppleSystemUIFont"/>
              </a:rPr>
              <a:t>年前入侵以色列，并使人民四散。</a:t>
            </a:r>
          </a:p>
          <a:p>
            <a:r>
              <a:rPr lang="zh-CN" altLang="en-US" dirty="0">
                <a:solidFill>
                  <a:srgbClr val="0E0E0E"/>
                </a:solidFill>
                <a:effectLst/>
                <a:latin typeface=".AppleSystemUIFont"/>
              </a:rPr>
              <a:t>随后，他们毁灭了犹大的</a:t>
            </a:r>
            <a:r>
              <a:rPr lang="en-US" altLang="zh-CN" dirty="0">
                <a:solidFill>
                  <a:srgbClr val="0E0E0E"/>
                </a:solidFill>
                <a:effectLst/>
                <a:latin typeface=".AppleSystemUIFont"/>
              </a:rPr>
              <a:t>46</a:t>
            </a:r>
            <a:r>
              <a:rPr lang="zh-CN" altLang="en-US" dirty="0">
                <a:solidFill>
                  <a:srgbClr val="0E0E0E"/>
                </a:solidFill>
                <a:effectLst/>
                <a:latin typeface=".AppleSystemUIFont"/>
              </a:rPr>
              <a:t>座城镇</a:t>
            </a:r>
            <a:r>
              <a:rPr lang="en-US" altLang="zh-CN" dirty="0">
                <a:solidFill>
                  <a:srgbClr val="0E0E0E"/>
                </a:solidFill>
                <a:effectLst/>
                <a:latin typeface=".AppleSystemUIFont"/>
              </a:rPr>
              <a:t>——</a:t>
            </a:r>
            <a:r>
              <a:rPr lang="zh-CN" altLang="en-US" dirty="0">
                <a:solidFill>
                  <a:srgbClr val="0E0E0E"/>
                </a:solidFill>
                <a:effectLst/>
                <a:latin typeface=".AppleSystemUIFont"/>
              </a:rPr>
              <a:t>除了耶路撒冷！</a:t>
            </a:r>
          </a:p>
          <a:p>
            <a:pPr>
              <a:defRPr/>
            </a:pPr>
            <a:endParaRPr lang="en-US" dirty="0">
              <a:cs typeface="+mn-cs"/>
            </a:endParaRPr>
          </a:p>
        </p:txBody>
      </p:sp>
    </p:spTree>
    <p:extLst>
      <p:ext uri="{BB962C8B-B14F-4D97-AF65-F5344CB8AC3E}">
        <p14:creationId xmlns:p14="http://schemas.microsoft.com/office/powerpoint/2010/main" val="1715597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Would God do anything about this? What happens when repentance is short-lived?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神会对此有所作为吗？当悔改是短暂的，会发生什么？</a:t>
            </a:r>
          </a:p>
          <a:p>
            <a:endParaRPr lang="en-US" dirty="0"/>
          </a:p>
        </p:txBody>
      </p:sp>
    </p:spTree>
    <p:extLst>
      <p:ext uri="{BB962C8B-B14F-4D97-AF65-F5344CB8AC3E}">
        <p14:creationId xmlns:p14="http://schemas.microsoft.com/office/powerpoint/2010/main" val="146893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will study the incredible patience of God, which is the title of a book by Charles Stanley.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今天我们将学习上帝难以置信的耐心，这也是查尔斯</a:t>
            </a:r>
            <a:r>
              <a:rPr lang="en-US" altLang="zh-CN" dirty="0">
                <a:solidFill>
                  <a:srgbClr val="0E0E0E"/>
                </a:solidFill>
                <a:effectLst/>
                <a:latin typeface=".AppleSystemUIFont"/>
              </a:rPr>
              <a:t>·</a:t>
            </a:r>
            <a:r>
              <a:rPr lang="zh-CN" altLang="en-US" dirty="0">
                <a:solidFill>
                  <a:srgbClr val="0E0E0E"/>
                </a:solidFill>
                <a:effectLst/>
                <a:latin typeface=".AppleSystemUIFont"/>
              </a:rPr>
              <a:t>斯坦利所著一本书的标题。</a:t>
            </a:r>
          </a:p>
          <a:p>
            <a:r>
              <a:rPr lang="en-US" sz="1200" kern="1200" dirty="0">
                <a:solidFill>
                  <a:schemeClr val="tx1"/>
                </a:solidFill>
                <a:effectLst/>
                <a:latin typeface="+mn-lt"/>
                <a:ea typeface="+mn-ea"/>
                <a:cs typeface="+mn-cs"/>
              </a:rPr>
              <a:t>__________</a:t>
            </a:r>
          </a:p>
          <a:p>
            <a:r>
              <a:rPr lang="en-US" sz="1200" kern="1200" dirty="0">
                <a:solidFill>
                  <a:schemeClr val="tx1"/>
                </a:solidFill>
                <a:effectLst/>
                <a:latin typeface="+mn-lt"/>
                <a:ea typeface="+mn-ea"/>
                <a:cs typeface="+mn-cs"/>
              </a:rPr>
              <a:t>BE-34-Nahum-14</a:t>
            </a:r>
          </a:p>
          <a:p>
            <a:r>
              <a:rPr lang="en-US" sz="1200" kern="1200" dirty="0">
                <a:solidFill>
                  <a:schemeClr val="tx1"/>
                </a:solidFill>
                <a:effectLst/>
                <a:latin typeface="+mn-lt"/>
                <a:ea typeface="+mn-ea"/>
                <a:cs typeface="+mn-cs"/>
              </a:rPr>
              <a:t>OS-34-Nahum-40</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我们将回答这个问题：关于神的忍耐，我们常常犯的错误是什么？</a:t>
            </a:r>
          </a:p>
          <a:p>
            <a:endParaRPr lang="en-US" dirty="0"/>
          </a:p>
        </p:txBody>
      </p:sp>
    </p:spTree>
    <p:extLst>
      <p:ext uri="{BB962C8B-B14F-4D97-AF65-F5344CB8AC3E}">
        <p14:creationId xmlns:p14="http://schemas.microsoft.com/office/powerpoint/2010/main" val="2304869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Our text is the sequel to Jonah called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It tells us Nineveh’s fate</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我们的经文是约拿书的续篇，名为</a:t>
            </a:r>
            <a:r>
              <a:rPr lang="zh-CN" altLang="en-US" b="1" dirty="0">
                <a:solidFill>
                  <a:srgbClr val="0E0E0E"/>
                </a:solidFill>
                <a:effectLst/>
                <a:latin typeface=".AppleSystemUIFont"/>
              </a:rPr>
              <a:t>那鸿书</a:t>
            </a:r>
            <a:r>
              <a:rPr lang="zh-CN" altLang="en-US" dirty="0">
                <a:solidFill>
                  <a:srgbClr val="0E0E0E"/>
                </a:solidFill>
                <a:effectLst/>
                <a:latin typeface=".AppleSystemUIFont"/>
              </a:rPr>
              <a:t>。它告诉我们尼尼微的结局。</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962652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2C5A10-8B1E-544D-8975-814D62763E0D}"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752538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Today we will see what would happen to Nineveh, then what will happen in our future too</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what is that fate?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tells us that…</a:t>
            </a:r>
            <a:r>
              <a:rPr lang="en-SG" dirty="0">
                <a:effectLst/>
              </a:rPr>
              <a:t> </a:t>
            </a:r>
          </a:p>
          <a:p>
            <a:endParaRPr lang="en-SG" dirty="0">
              <a:effectLst/>
            </a:endParaRPr>
          </a:p>
          <a:p>
            <a:r>
              <a:rPr lang="zh-CN" altLang="en-US" dirty="0">
                <a:solidFill>
                  <a:srgbClr val="0E0E0E"/>
                </a:solidFill>
                <a:effectLst/>
                <a:latin typeface=".AppleSystemUIFont"/>
              </a:rPr>
              <a:t>今天我们将看到尼尼微将会发生什么，以及我们未来也将面临什么。</a:t>
            </a:r>
          </a:p>
          <a:p>
            <a:r>
              <a:rPr lang="zh-CN" altLang="en-US" dirty="0">
                <a:solidFill>
                  <a:srgbClr val="0E0E0E"/>
                </a:solidFill>
                <a:effectLst/>
                <a:latin typeface=".AppleSystemUIFont"/>
              </a:rPr>
              <a:t>而那个结局是什么呢？</a:t>
            </a:r>
            <a:r>
              <a:rPr lang="zh-CN" altLang="en-US" b="1" dirty="0">
                <a:solidFill>
                  <a:srgbClr val="0E0E0E"/>
                </a:solidFill>
                <a:effectLst/>
                <a:latin typeface=".AppleSystemUIFont"/>
              </a:rPr>
              <a:t>那鸿书</a:t>
            </a:r>
            <a:r>
              <a:rPr lang="zh-CN" altLang="en-US" dirty="0">
                <a:solidFill>
                  <a:srgbClr val="0E0E0E"/>
                </a:solidFill>
                <a:effectLst/>
                <a:latin typeface=".AppleSystemUIFont"/>
              </a:rPr>
              <a:t>告诉我们</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68070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p>
          <a:p>
            <a:r>
              <a:rPr lang="zh-CN" altLang="en-US" dirty="0"/>
              <a:t>亚述的首都将因其严重的罪行受到惩罚，然而，以色列的南国犹大可以从中得到安慰，因为</a:t>
            </a:r>
            <a:r>
              <a:rPr lang="zh-CN" altLang="en-US" b="1" dirty="0"/>
              <a:t>耶和华</a:t>
            </a:r>
            <a:r>
              <a:rPr lang="zh-CN" altLang="en-US" dirty="0"/>
              <a:t>将保护他们。</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57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In recent weeks, we have covered five of the 12 Minor Prophets. </a:t>
            </a:r>
          </a:p>
          <a:p>
            <a:r>
              <a:rPr lang="zh-CN" altLang="en-US" dirty="0"/>
              <a:t>最近几周，我们已经介绍了十二小先知中的五位。</a:t>
            </a:r>
            <a:endParaRPr lang="en-US" dirty="0"/>
          </a:p>
        </p:txBody>
      </p:sp>
    </p:spTree>
    <p:extLst>
      <p:ext uri="{BB962C8B-B14F-4D97-AF65-F5344CB8AC3E}">
        <p14:creationId xmlns:p14="http://schemas.microsoft.com/office/powerpoint/2010/main" val="146292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B0CE57-BCC5-5E46-B850-00203B468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470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D64C5E-0D80-B34E-83CC-A3C500899E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just</a:t>
            </a:r>
            <a:r>
              <a:rPr lang="en-US" sz="1200" kern="1200" dirty="0">
                <a:solidFill>
                  <a:schemeClr val="tx1"/>
                </a:solidFill>
                <a:effectLst/>
                <a:latin typeface="+mn-lt"/>
                <a:ea typeface="+mn-ea"/>
                <a:cs typeface="+mn-cs"/>
              </a:rPr>
              <a:t>—so Nineveh won’t go unpunished (1:2-3).</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神是公义的</a:t>
            </a:r>
            <a:r>
              <a:rPr lang="en-US" altLang="zh-CN" dirty="0">
                <a:solidFill>
                  <a:srgbClr val="0E0E0E"/>
                </a:solidFill>
                <a:effectLst/>
                <a:latin typeface=".AppleSystemUIFont"/>
              </a:rPr>
              <a:t>——</a:t>
            </a:r>
            <a:r>
              <a:rPr lang="zh-CN" altLang="en-US" dirty="0">
                <a:solidFill>
                  <a:srgbClr val="0E0E0E"/>
                </a:solidFill>
                <a:effectLst/>
                <a:latin typeface=".AppleSystemUIFont"/>
              </a:rPr>
              <a:t>因此尼尼微不会逃脱惩罚（</a:t>
            </a:r>
            <a:r>
              <a:rPr lang="en-US" altLang="zh-CN" dirty="0">
                <a:solidFill>
                  <a:srgbClr val="0E0E0E"/>
                </a:solidFill>
                <a:effectLst/>
                <a:latin typeface=".AppleSystemUIFont"/>
              </a:rPr>
              <a:t>1:2-3</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2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0089F-5B11-564C-A665-2D326EA0BD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all-powerful</a:t>
            </a:r>
            <a:r>
              <a:rPr lang="en-US" sz="1200" kern="1200" dirty="0">
                <a:solidFill>
                  <a:schemeClr val="tx1"/>
                </a:solidFill>
                <a:effectLst/>
                <a:latin typeface="+mn-lt"/>
                <a:ea typeface="+mn-ea"/>
                <a:cs typeface="+mn-cs"/>
              </a:rPr>
              <a:t>—so he can handle Nineveh (1:4-6).</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神是全能的</a:t>
            </a:r>
            <a:r>
              <a:rPr lang="en-US" altLang="zh-CN" dirty="0">
                <a:solidFill>
                  <a:srgbClr val="0E0E0E"/>
                </a:solidFill>
                <a:effectLst/>
                <a:latin typeface=".AppleSystemUIFont"/>
              </a:rPr>
              <a:t>——</a:t>
            </a:r>
            <a:r>
              <a:rPr lang="zh-CN" altLang="en-US" dirty="0">
                <a:solidFill>
                  <a:srgbClr val="0E0E0E"/>
                </a:solidFill>
                <a:effectLst/>
                <a:latin typeface=".AppleSystemUIFont"/>
              </a:rPr>
              <a:t>因此祂能处理尼尼微（</a:t>
            </a:r>
            <a:r>
              <a:rPr lang="en-US" altLang="zh-CN" dirty="0">
                <a:solidFill>
                  <a:srgbClr val="0E0E0E"/>
                </a:solidFill>
                <a:effectLst/>
                <a:latin typeface=".AppleSystemUIFont"/>
              </a:rPr>
              <a:t>1:4-6</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5244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34CCF6-7A7C-1A4C-B1AE-F7FC7D3F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all-powerful</a:t>
            </a:r>
            <a:r>
              <a:rPr lang="en-US" sz="1200" kern="1200" dirty="0">
                <a:solidFill>
                  <a:schemeClr val="tx1"/>
                </a:solidFill>
                <a:effectLst/>
                <a:latin typeface="+mn-lt"/>
                <a:ea typeface="+mn-ea"/>
                <a:cs typeface="+mn-cs"/>
              </a:rPr>
              <a:t>—so he can handle Nineveh (1:4-6).</a:t>
            </a:r>
            <a:r>
              <a:rPr lang="en-SG" dirty="0">
                <a:effectLst/>
              </a:rPr>
              <a:t> </a:t>
            </a:r>
          </a:p>
          <a:p>
            <a:pPr eaLnBrk="1" hangingPunct="1"/>
            <a:r>
              <a:rPr lang="zh-CN" altLang="en-US" dirty="0">
                <a:latin typeface="Times New Roman" charset="0"/>
                <a:ea typeface="ＭＳ Ｐゴシック" charset="0"/>
                <a:cs typeface="ＭＳ Ｐゴシック" charset="0"/>
              </a:rPr>
              <a:t>上帝是全能的</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所以他能处理尼尼微（</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4-6</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470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—so he will be loyal to Judah (1:7-8).</a:t>
            </a:r>
            <a:r>
              <a:rPr lang="en-SG" dirty="0">
                <a:effectLst/>
              </a:rPr>
              <a:t> </a:t>
            </a:r>
          </a:p>
          <a:p>
            <a:pPr eaLnBrk="1" hangingPunct="1"/>
            <a:r>
              <a:rPr lang="zh-CN" altLang="en-US" dirty="0">
                <a:latin typeface="Times New Roman" charset="0"/>
                <a:ea typeface="ＭＳ Ｐゴシック" charset="0"/>
                <a:cs typeface="ＭＳ Ｐゴシック" charset="0"/>
              </a:rPr>
              <a:t>上帝是仁慈的</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所以他会忠于犹大（</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7-8</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3025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277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05625B-4E5D-FA43-9564-5E47969AD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0183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Nineveh will plot against God the last time (1:9-11).</a:t>
            </a:r>
            <a:r>
              <a:rPr lang="en-SG" dirty="0">
                <a:effectLst/>
              </a:rPr>
              <a:t> </a:t>
            </a:r>
          </a:p>
          <a:p>
            <a:r>
              <a:rPr lang="zh-CN" altLang="en-US" dirty="0"/>
              <a:t>尼尼微将最后一次密谋反抗上帝（</a:t>
            </a:r>
            <a:r>
              <a:rPr lang="en-US" altLang="zh-CN" dirty="0"/>
              <a:t>1</a:t>
            </a:r>
            <a:r>
              <a:rPr lang="zh-CN" altLang="en-US" dirty="0"/>
              <a:t>：</a:t>
            </a:r>
            <a:r>
              <a:rPr lang="en-US" altLang="zh-CN" dirty="0"/>
              <a:t>9-11</a:t>
            </a:r>
            <a:r>
              <a:rPr lang="zh-CN" altLang="en-US" dirty="0"/>
              <a:t>）。</a:t>
            </a:r>
            <a:endParaRPr lang="en-US" dirty="0"/>
          </a:p>
        </p:txBody>
      </p:sp>
    </p:spTree>
    <p:extLst>
      <p:ext uri="{BB962C8B-B14F-4D97-AF65-F5344CB8AC3E}">
        <p14:creationId xmlns:p14="http://schemas.microsoft.com/office/powerpoint/2010/main" val="3072642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528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SG" sz="1200" b="0" i="0" u="none" strike="noStrike" kern="1200" baseline="0" dirty="0">
                <a:solidFill>
                  <a:schemeClr val="tx1"/>
                </a:solidFill>
                <a:latin typeface="Arial"/>
                <a:ea typeface="+mn-ea"/>
                <a:cs typeface="Arial"/>
              </a:rPr>
              <a:t>1:9 "</a:t>
            </a:r>
            <a:r>
              <a:rPr lang="en-SG" sz="1200" b="0" i="0" u="none" strike="noStrike" kern="1200" baseline="0" dirty="0">
                <a:solidFill>
                  <a:schemeClr val="tx1"/>
                </a:solidFill>
                <a:latin typeface="+mn-lt"/>
                <a:ea typeface="+mn-ea"/>
                <a:cs typeface="+mn-cs"/>
              </a:rPr>
              <a:t>Whatever they plot against the </a:t>
            </a:r>
            <a:r>
              <a:rPr lang="en-SG" sz="1400" b="0" i="0" u="none" strike="noStrike" kern="1200" baseline="0" dirty="0">
                <a:solidFill>
                  <a:schemeClr val="tx1"/>
                </a:solidFill>
                <a:latin typeface="Arial"/>
                <a:ea typeface="+mn-ea"/>
                <a:cs typeface="Arial"/>
              </a:rPr>
              <a:t>L</a:t>
            </a:r>
            <a:r>
              <a:rPr lang="en-SG" sz="1200" b="0" i="0" u="none" strike="noStrike" kern="1200" baseline="0" dirty="0">
                <a:solidFill>
                  <a:schemeClr val="tx1"/>
                </a:solidFill>
                <a:latin typeface="Arial"/>
                <a:ea typeface="+mn-ea"/>
                <a:cs typeface="Arial"/>
              </a:rPr>
              <a:t>ORD</a:t>
            </a:r>
            <a:r>
              <a:rPr lang="en-SG" sz="1400" b="0" i="0" u="none" strike="noStrike" kern="1200" baseline="0" dirty="0">
                <a:solidFill>
                  <a:schemeClr val="tx1"/>
                </a:solidFill>
                <a:latin typeface="Arial"/>
                <a:ea typeface="+mn-ea"/>
                <a:cs typeface="Arial"/>
              </a:rPr>
              <a:t> </a:t>
            </a:r>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he will bring to an end;</a:t>
            </a:r>
          </a:p>
          <a:p>
            <a:r>
              <a:rPr lang="en-SG" sz="1200" b="0" i="0" u="none" strike="noStrike" kern="1200" baseline="0" dirty="0">
                <a:solidFill>
                  <a:schemeClr val="tx1"/>
                </a:solidFill>
                <a:latin typeface="+mn-lt"/>
                <a:ea typeface="+mn-ea"/>
                <a:cs typeface="+mn-cs"/>
              </a:rPr>
              <a:t>trouble will not come a second time" (NIV)</a:t>
            </a: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p>
          <a:p>
            <a:r>
              <a:rPr lang="zh-CN" altLang="en-US" dirty="0">
                <a:solidFill>
                  <a:srgbClr val="0E0E0E"/>
                </a:solidFill>
                <a:effectLst/>
                <a:latin typeface=".AppleSystemUIFont"/>
              </a:rPr>
              <a:t>以下是 </a:t>
            </a:r>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r>
              <a:rPr lang="zh-CN" altLang="en-US" dirty="0">
                <a:solidFill>
                  <a:srgbClr val="0E0E0E"/>
                </a:solidFill>
                <a:effectLst/>
                <a:latin typeface=".AppleSystemUIFont"/>
              </a:rPr>
              <a:t> 和 </a:t>
            </a:r>
            <a:r>
              <a:rPr lang="en-US" altLang="zh-CN" b="1" dirty="0">
                <a:solidFill>
                  <a:srgbClr val="0E0E0E"/>
                </a:solidFill>
                <a:effectLst/>
                <a:latin typeface=".AppleSystemUIFont"/>
              </a:rPr>
              <a:t>1:14</a:t>
            </a:r>
            <a:r>
              <a:rPr lang="zh-CN" altLang="en-US" dirty="0">
                <a:solidFill>
                  <a:srgbClr val="0E0E0E"/>
                </a:solidFill>
                <a:effectLst/>
                <a:latin typeface=".AppleSystemUIFont"/>
              </a:rPr>
              <a:t> 的中文版本（和合本）：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“你们攻击耶和华图谋什么呢？</a:t>
            </a:r>
          </a:p>
          <a:p>
            <a:r>
              <a:rPr lang="zh-CN" altLang="en-US" dirty="0">
                <a:solidFill>
                  <a:srgbClr val="0E0E0E"/>
                </a:solidFill>
                <a:effectLst/>
                <a:latin typeface=".AppleSystemUIFont"/>
              </a:rPr>
              <a:t>他必将你们灭绝净尽，</a:t>
            </a:r>
          </a:p>
          <a:p>
            <a:r>
              <a:rPr lang="zh-CN" altLang="en-US" dirty="0">
                <a:solidFill>
                  <a:srgbClr val="0E0E0E"/>
                </a:solidFill>
                <a:effectLst/>
                <a:latin typeface=".AppleSystemUIFont"/>
              </a:rPr>
              <a:t>灾难必不再兴起。”</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70202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So far we have seen 5 “Be” titles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Humble</a:t>
            </a:r>
            <a:r>
              <a:rPr lang="en-SG" sz="1200" kern="1200" dirty="0">
                <a:solidFill>
                  <a:schemeClr val="tx1"/>
                </a:solidFill>
                <a:effectLst/>
                <a:latin typeface="+mn-lt"/>
                <a:ea typeface="+mn-ea"/>
                <a:cs typeface="+mn-cs"/>
              </a:rPr>
              <a:t>—</a:t>
            </a:r>
            <a:r>
              <a:rPr lang="en-US" dirty="0">
                <a:effectLst/>
              </a:rPr>
              <a:t>Obadiah taught us not to be proud like the Edomites. Instead, </a:t>
            </a:r>
            <a:r>
              <a:rPr lang="en-US" i="1" dirty="0">
                <a:effectLst/>
              </a:rPr>
              <a:t>be humble</a:t>
            </a:r>
            <a:r>
              <a:rPr lang="en-US" dirty="0">
                <a:effectLst/>
              </a:rPr>
              <a:t>.</a:t>
            </a:r>
            <a:r>
              <a:rPr lang="en-SG" dirty="0">
                <a:effectLst/>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Caring—</a:t>
            </a:r>
            <a:r>
              <a:rPr lang="en-US" dirty="0">
                <a:effectLst/>
              </a:rPr>
              <a:t>Jonah warned that God cared for Nineveh, so we also should </a:t>
            </a:r>
            <a:r>
              <a:rPr lang="en-US" i="1" dirty="0">
                <a:effectLst/>
              </a:rPr>
              <a:t>be caring</a:t>
            </a:r>
            <a:r>
              <a:rPr lang="en-US" dirty="0">
                <a:effectLst/>
              </a:rPr>
              <a:t>.</a:t>
            </a:r>
            <a:r>
              <a:rPr lang="en-SG" dirty="0">
                <a:effectLst/>
              </a:rPr>
              <a:t> </a:t>
            </a:r>
            <a:endParaRPr lang="en-SG"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Just</a:t>
            </a:r>
            <a:r>
              <a:rPr lang="en-SG" sz="1200" kern="1200" dirty="0">
                <a:solidFill>
                  <a:schemeClr val="tx1"/>
                </a:solidFill>
                <a:effectLst/>
                <a:latin typeface="+mn-lt"/>
                <a:ea typeface="+mn-ea"/>
                <a:cs typeface="+mn-cs"/>
              </a:rPr>
              <a:t>—</a:t>
            </a:r>
            <a:r>
              <a:rPr lang="en-US" dirty="0">
                <a:effectLst/>
              </a:rPr>
              <a:t>Amos said that God was just, so we should </a:t>
            </a:r>
            <a:r>
              <a:rPr lang="en-US" i="1" dirty="0">
                <a:effectLst/>
              </a:rPr>
              <a:t>be just</a:t>
            </a:r>
            <a:r>
              <a:rPr lang="en-US" dirty="0">
                <a:effectLst/>
              </a:rPr>
              <a:t>.</a:t>
            </a:r>
            <a:r>
              <a:rPr lang="en-SG"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Loyal</a:t>
            </a:r>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Hosea was a great example of God’s loyalty to Israel, so we should </a:t>
            </a:r>
            <a:r>
              <a:rPr lang="en-US" sz="1200" i="1" kern="1200" dirty="0">
                <a:solidFill>
                  <a:schemeClr val="tx1"/>
                </a:solidFill>
                <a:effectLst/>
                <a:latin typeface="+mn-lt"/>
                <a:ea typeface="+mn-ea"/>
                <a:cs typeface="+mn-cs"/>
              </a:rPr>
              <a:t>be loyal</a:t>
            </a:r>
            <a:r>
              <a:rPr lang="en-US" sz="1200" kern="1200" dirty="0">
                <a:solidFill>
                  <a:schemeClr val="tx1"/>
                </a:solidFill>
                <a:effectLst/>
                <a:latin typeface="+mn-lt"/>
                <a:ea typeface="+mn-ea"/>
                <a:cs typeface="+mn-cs"/>
              </a:rPr>
              <a:t> to him.</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Generous—Micah defended the poor as God does, so we also should </a:t>
            </a:r>
            <a:r>
              <a:rPr lang="en-US" sz="1200" i="1" kern="1200" dirty="0">
                <a:solidFill>
                  <a:schemeClr val="tx1"/>
                </a:solidFill>
                <a:effectLst/>
                <a:latin typeface="+mn-lt"/>
                <a:ea typeface="+mn-ea"/>
                <a:cs typeface="+mn-cs"/>
              </a:rPr>
              <a:t>be generous.</a:t>
            </a:r>
            <a:r>
              <a:rPr lang="en-SG" dirty="0">
                <a:effectLst/>
              </a:rPr>
              <a:t> </a:t>
            </a:r>
          </a:p>
          <a:p>
            <a:endParaRPr lang="en-SG" dirty="0">
              <a:effectLst/>
            </a:endParaRPr>
          </a:p>
          <a:p>
            <a:r>
              <a:rPr lang="zh-CN" altLang="en-US" dirty="0">
                <a:solidFill>
                  <a:srgbClr val="0E0E0E"/>
                </a:solidFill>
                <a:effectLst/>
                <a:latin typeface=".AppleSystemUIFont"/>
              </a:rPr>
              <a:t>到目前为止，我们看到了</a:t>
            </a:r>
            <a:r>
              <a:rPr lang="en-US" altLang="zh-CN" dirty="0">
                <a:solidFill>
                  <a:srgbClr val="0E0E0E"/>
                </a:solidFill>
                <a:effectLst/>
                <a:latin typeface=".AppleSystemUIFont"/>
              </a:rPr>
              <a:t>5</a:t>
            </a:r>
            <a:r>
              <a:rPr lang="zh-CN" altLang="en-US" dirty="0">
                <a:solidFill>
                  <a:srgbClr val="0E0E0E"/>
                </a:solidFill>
                <a:effectLst/>
                <a:latin typeface=".AppleSystemUIFont"/>
              </a:rPr>
              <a:t>个“要成为”的主题：</a:t>
            </a:r>
          </a:p>
          <a:p>
            <a:r>
              <a:rPr lang="en-US" altLang="zh-CN" dirty="0">
                <a:solidFill>
                  <a:srgbClr val="0E0E0E"/>
                </a:solidFill>
                <a:effectLst/>
                <a:latin typeface=".AppleSystemUIFont"/>
              </a:rPr>
              <a:t>• </a:t>
            </a:r>
            <a:r>
              <a:rPr lang="zh-CN" altLang="en-US" b="1" dirty="0">
                <a:solidFill>
                  <a:srgbClr val="0E0E0E"/>
                </a:solidFill>
                <a:effectLst/>
                <a:latin typeface=".AppleSystemUIFont"/>
              </a:rPr>
              <a:t>谦卑</a:t>
            </a:r>
            <a:r>
              <a:rPr lang="en-US" altLang="zh-CN" dirty="0">
                <a:solidFill>
                  <a:srgbClr val="0E0E0E"/>
                </a:solidFill>
                <a:effectLst/>
                <a:latin typeface=".AppleSystemUIFont"/>
              </a:rPr>
              <a:t>——</a:t>
            </a:r>
            <a:r>
              <a:rPr lang="zh-CN" altLang="en-US" dirty="0">
                <a:solidFill>
                  <a:srgbClr val="0E0E0E"/>
                </a:solidFill>
                <a:effectLst/>
                <a:latin typeface=".AppleSystemUIFont"/>
              </a:rPr>
              <a:t>俄巴底亚教导我们不要像以东人那样骄傲，而是要谦卑。</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关怀</a:t>
            </a:r>
            <a:r>
              <a:rPr lang="en-US" altLang="zh-CN" dirty="0">
                <a:solidFill>
                  <a:srgbClr val="0E0E0E"/>
                </a:solidFill>
                <a:effectLst/>
                <a:latin typeface=".AppleSystemUIFont"/>
              </a:rPr>
              <a:t>——</a:t>
            </a:r>
            <a:r>
              <a:rPr lang="zh-CN" altLang="en-US" dirty="0">
                <a:solidFill>
                  <a:srgbClr val="0E0E0E"/>
                </a:solidFill>
                <a:effectLst/>
                <a:latin typeface=".AppleSystemUIFont"/>
              </a:rPr>
              <a:t>约拿提醒我们神关心尼尼微，我们也应该充满关怀。</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公义</a:t>
            </a:r>
            <a:r>
              <a:rPr lang="en-US" altLang="zh-CN" dirty="0">
                <a:solidFill>
                  <a:srgbClr val="0E0E0E"/>
                </a:solidFill>
                <a:effectLst/>
                <a:latin typeface=".AppleSystemUIFont"/>
              </a:rPr>
              <a:t>——</a:t>
            </a:r>
            <a:r>
              <a:rPr lang="zh-CN" altLang="en-US" dirty="0">
                <a:solidFill>
                  <a:srgbClr val="0E0E0E"/>
                </a:solidFill>
                <a:effectLst/>
                <a:latin typeface=".AppleSystemUIFont"/>
              </a:rPr>
              <a:t>阿摩司说神是公义的，所以我们也要行公义。</a:t>
            </a:r>
          </a:p>
          <a:p>
            <a:r>
              <a:rPr lang="en-US" altLang="zh-CN" dirty="0">
                <a:solidFill>
                  <a:srgbClr val="0E0E0E"/>
                </a:solidFill>
                <a:effectLst/>
                <a:latin typeface=".AppleSystemUIFont"/>
              </a:rPr>
              <a:t>• </a:t>
            </a:r>
            <a:r>
              <a:rPr lang="zh-CN" altLang="en-US" b="1" dirty="0">
                <a:solidFill>
                  <a:srgbClr val="0E0E0E"/>
                </a:solidFill>
                <a:effectLst/>
                <a:latin typeface=".AppleSystemUIFont"/>
              </a:rPr>
              <a:t>忠诚</a:t>
            </a:r>
            <a:r>
              <a:rPr lang="en-US" altLang="zh-CN" dirty="0">
                <a:solidFill>
                  <a:srgbClr val="0E0E0E"/>
                </a:solidFill>
                <a:effectLst/>
                <a:latin typeface=".AppleSystemUIFont"/>
              </a:rPr>
              <a:t>——</a:t>
            </a:r>
            <a:r>
              <a:rPr lang="zh-CN" altLang="en-US" dirty="0">
                <a:solidFill>
                  <a:srgbClr val="0E0E0E"/>
                </a:solidFill>
                <a:effectLst/>
                <a:latin typeface=".AppleSystemUIFont"/>
              </a:rPr>
              <a:t>何西阿是神对以色列忠诚的伟大榜样，所以我们也要向神忠诚。</a:t>
            </a:r>
          </a:p>
          <a:p>
            <a:r>
              <a:rPr lang="en-US" altLang="zh-CN" dirty="0">
                <a:solidFill>
                  <a:srgbClr val="0E0E0E"/>
                </a:solidFill>
                <a:effectLst/>
                <a:latin typeface=".AppleSystemUIFont"/>
              </a:rPr>
              <a:t>• </a:t>
            </a:r>
            <a:r>
              <a:rPr lang="zh-CN" altLang="en-US" b="1" dirty="0">
                <a:solidFill>
                  <a:srgbClr val="0E0E0E"/>
                </a:solidFill>
                <a:effectLst/>
                <a:latin typeface=".AppleSystemUIFont"/>
              </a:rPr>
              <a:t>慷慨</a:t>
            </a:r>
            <a:r>
              <a:rPr lang="en-US" altLang="zh-CN" dirty="0">
                <a:solidFill>
                  <a:srgbClr val="0E0E0E"/>
                </a:solidFill>
                <a:effectLst/>
                <a:latin typeface=".AppleSystemUIFont"/>
              </a:rPr>
              <a:t>——</a:t>
            </a:r>
            <a:r>
              <a:rPr lang="zh-CN" altLang="en-US" dirty="0">
                <a:solidFill>
                  <a:srgbClr val="0E0E0E"/>
                </a:solidFill>
                <a:effectLst/>
                <a:latin typeface=".AppleSystemUIFont"/>
              </a:rPr>
              <a:t>弥迦为穷人辩护，正如神所做的那样，因此我们也要慷慨助人。</a:t>
            </a:r>
          </a:p>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endParaRPr lang="en-US" dirty="0">
              <a:latin typeface="Arial"/>
              <a:ea typeface="ＭＳ Ｐゴシック" charset="0"/>
              <a:cs typeface="Arial"/>
            </a:endParaRPr>
          </a:p>
          <a:p>
            <a:pPr eaLnBrk="1" hangingPunct="1"/>
            <a:endParaRPr lang="en-US" dirty="0">
              <a:latin typeface="Times New Roman" charset="0"/>
              <a:ea typeface="ＭＳ Ｐゴシック" charset="0"/>
              <a:cs typeface="ＭＳ Ｐゴシック" charset="0"/>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30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Nineveh's destruction will bring peace to Judah (1:12-15).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尼尼微的毁灭将给犹大带来平安（</a:t>
            </a:r>
            <a:r>
              <a:rPr lang="en-US" altLang="zh-CN" dirty="0">
                <a:solidFill>
                  <a:srgbClr val="0E0E0E"/>
                </a:solidFill>
                <a:effectLst/>
                <a:latin typeface=".AppleSystemUIFont"/>
              </a:rPr>
              <a:t>1:12-15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748007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868BC6-F6A4-5547-BDAB-38394145095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468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152F10-89BC-3D4A-87AD-A6F7A17484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91423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7556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u="sng" kern="1200" dirty="0">
                <a:solidFill>
                  <a:schemeClr val="tx1"/>
                </a:solidFill>
                <a:effectLst/>
                <a:latin typeface="+mn-lt"/>
                <a:ea typeface="+mn-ea"/>
                <a:cs typeface="+mn-cs"/>
              </a:rPr>
              <a:t>Attacked</a:t>
            </a:r>
            <a:r>
              <a:rPr lang="en-US" sz="1200" kern="1200" dirty="0">
                <a:solidFill>
                  <a:schemeClr val="tx1"/>
                </a:solidFill>
                <a:effectLst/>
                <a:latin typeface="+mn-lt"/>
                <a:ea typeface="+mn-ea"/>
                <a:cs typeface="+mn-cs"/>
              </a:rPr>
              <a:t>: Nineveh should prepare for battle because God considers Judah's splendor a “done deal” (2:1-2).</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被攻击：尼尼微应当准备作战，因为神已视犹大的荣耀为“板上钉钉”的事（</a:t>
            </a:r>
            <a:r>
              <a:rPr lang="en-US" altLang="zh-CN" dirty="0">
                <a:solidFill>
                  <a:srgbClr val="0E0E0E"/>
                </a:solidFill>
                <a:effectLst/>
                <a:latin typeface=".AppleSystemUIFont"/>
              </a:rPr>
              <a:t>2:1-2</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815375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endParaRPr lang="en-SG" dirty="0">
              <a:effectLst/>
            </a:endParaRPr>
          </a:p>
          <a:p>
            <a:r>
              <a:rPr lang="en-US" dirty="0"/>
              <a:t>"</a:t>
            </a:r>
            <a:r>
              <a:rPr lang="en-SG" sz="1200" b="1" i="0" u="none" strike="noStrike" kern="1200" baseline="0" dirty="0">
                <a:solidFill>
                  <a:schemeClr val="tx1"/>
                </a:solidFill>
                <a:latin typeface="+mn-lt"/>
                <a:ea typeface="+mn-ea"/>
                <a:cs typeface="+mn-cs"/>
              </a:rPr>
              <a:t>2:3-4</a:t>
            </a:r>
            <a:r>
              <a:rPr lang="en-SG"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spoke of the equipment and speed of the “attacker” (v. 1) and his soldiers and chariots. </a:t>
            </a:r>
            <a:r>
              <a:rPr lang="en-SG" sz="1200" b="1" i="0" u="none" strike="noStrike" kern="1200" baseline="0" dirty="0">
                <a:solidFill>
                  <a:schemeClr val="tx1"/>
                </a:solidFill>
                <a:latin typeface="+mn-lt"/>
                <a:ea typeface="+mn-ea"/>
                <a:cs typeface="+mn-cs"/>
              </a:rPr>
              <a:t>His</a:t>
            </a:r>
            <a:r>
              <a:rPr lang="en-SG" sz="1200" b="0" i="0" u="none" strike="noStrike" kern="1200" baseline="0" dirty="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dirty="0">
                <a:solidFill>
                  <a:schemeClr val="tx1"/>
                </a:solidFill>
                <a:latin typeface="+mn-lt"/>
                <a:ea typeface="+mn-ea"/>
                <a:cs typeface="+mn-cs"/>
              </a:rPr>
              <a:t>The shields of</a:t>
            </a:r>
            <a:r>
              <a:rPr lang="en-SG" sz="1200" b="0" i="0" u="none" strike="noStrike" kern="1200" baseline="0" dirty="0">
                <a:solidFill>
                  <a:schemeClr val="tx1"/>
                </a:solidFill>
                <a:latin typeface="+mn-lt"/>
                <a:ea typeface="+mn-ea"/>
                <a:cs typeface="+mn-cs"/>
              </a:rPr>
              <a:t> the Medes and Babylonians were </a:t>
            </a:r>
            <a:r>
              <a:rPr lang="en-SG" sz="1200" b="1" i="0" u="none" strike="noStrike" kern="1200" baseline="0" dirty="0">
                <a:solidFill>
                  <a:schemeClr val="tx1"/>
                </a:solidFill>
                <a:latin typeface="+mn-lt"/>
                <a:ea typeface="+mn-ea"/>
                <a:cs typeface="+mn-cs"/>
              </a:rPr>
              <a:t>red</a:t>
            </a:r>
            <a:r>
              <a:rPr lang="en-SG" sz="1200" b="0" i="0" u="none" strike="noStrike" kern="1200" baseline="0" dirty="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dirty="0">
                <a:solidFill>
                  <a:schemeClr val="tx1"/>
                </a:solidFill>
                <a:latin typeface="+mn-lt"/>
                <a:ea typeface="+mn-ea"/>
                <a:cs typeface="+mn-cs"/>
              </a:rPr>
              <a:t>scarlet-</a:t>
            </a:r>
            <a:r>
              <a:rPr lang="en-SG" sz="1200" b="0" i="0" u="none" strike="noStrike" kern="1200" baseline="0" dirty="0">
                <a:solidFill>
                  <a:schemeClr val="tx1"/>
                </a:solidFill>
                <a:latin typeface="+mn-lt"/>
                <a:ea typeface="+mn-ea"/>
                <a:cs typeface="+mn-cs"/>
              </a:rPr>
              <a:t> </a:t>
            </a:r>
            <a:r>
              <a:rPr lang="en-SG" sz="1200" b="0" i="0" u="none" strike="noStrike" kern="1200" baseline="0" dirty="0" err="1">
                <a:solidFill>
                  <a:schemeClr val="tx1"/>
                </a:solidFill>
                <a:latin typeface="+mn-lt"/>
                <a:ea typeface="+mn-ea"/>
                <a:cs typeface="+mn-cs"/>
              </a:rPr>
              <a:t>colored</a:t>
            </a:r>
            <a:r>
              <a:rPr lang="en-SG" sz="1200" b="0" i="0" u="none" strike="noStrike" kern="1200" baseline="0" dirty="0">
                <a:solidFill>
                  <a:schemeClr val="tx1"/>
                </a:solidFill>
                <a:latin typeface="+mn-lt"/>
                <a:ea typeface="+mn-ea"/>
                <a:cs typeface="+mn-cs"/>
              </a:rPr>
              <a:t> attire (cf. “red” in Ezek. 23:14) would make them awesome in appearance. (Xenophon wrote about the Persians in Cyrus’ army being dressed in scarlet, </a:t>
            </a:r>
            <a:r>
              <a:rPr lang="en-SG" sz="1200" b="0" i="1" u="none" strike="noStrike" kern="1200" baseline="0" dirty="0" err="1">
                <a:solidFill>
                  <a:schemeClr val="tx1"/>
                </a:solidFill>
                <a:latin typeface="+mn-lt"/>
                <a:ea typeface="+mn-ea"/>
                <a:cs typeface="+mn-cs"/>
              </a:rPr>
              <a:t>Cyropaedia</a:t>
            </a:r>
            <a:r>
              <a:rPr lang="en-SG" sz="1200" b="0" i="0" u="none" strike="noStrike" kern="1200" baseline="0" dirty="0">
                <a:solidFill>
                  <a:schemeClr val="tx1"/>
                </a:solidFill>
                <a:latin typeface="+mn-lt"/>
                <a:ea typeface="+mn-ea"/>
                <a:cs typeface="+mn-cs"/>
              </a:rPr>
              <a:t> 6. 4. 1.) </a:t>
            </a:r>
            <a:r>
              <a:rPr lang="en-SG" sz="1200" b="1" i="0" u="none" strike="noStrike" kern="1200" baseline="0" dirty="0">
                <a:solidFill>
                  <a:schemeClr val="tx1"/>
                </a:solidFill>
                <a:latin typeface="+mn-lt"/>
                <a:ea typeface="+mn-ea"/>
                <a:cs typeface="+mn-cs"/>
              </a:rPr>
              <a:t>The metal on the chariots</a:t>
            </a:r>
            <a:r>
              <a:rPr lang="en-SG" sz="1200" b="0" i="0" u="none" strike="noStrike" kern="1200" baseline="0" dirty="0">
                <a:solidFill>
                  <a:schemeClr val="tx1"/>
                </a:solidFill>
                <a:latin typeface="+mn-lt"/>
                <a:ea typeface="+mn-ea"/>
                <a:cs typeface="+mn-cs"/>
              </a:rPr>
              <a:t> glistened in the sun, as the soldiers’ wooden </a:t>
            </a:r>
            <a:r>
              <a:rPr lang="en-SG" sz="1200" b="1" i="0" u="none" strike="noStrike" kern="1200" baseline="0" dirty="0">
                <a:solidFill>
                  <a:schemeClr val="tx1"/>
                </a:solidFill>
                <a:latin typeface="+mn-lt"/>
                <a:ea typeface="+mn-ea"/>
                <a:cs typeface="+mn-cs"/>
              </a:rPr>
              <a:t>spears</a:t>
            </a:r>
            <a:r>
              <a:rPr lang="en-SG" sz="1200" b="0" i="0" u="none" strike="noStrike" kern="1200" baseline="0" dirty="0">
                <a:solidFill>
                  <a:schemeClr val="tx1"/>
                </a:solidFill>
                <a:latin typeface="+mn-lt"/>
                <a:ea typeface="+mn-ea"/>
                <a:cs typeface="+mn-cs"/>
              </a:rPr>
              <a:t> were </a:t>
            </a:r>
            <a:r>
              <a:rPr lang="en-SG" sz="1200" b="1" i="0" u="none" strike="noStrike" kern="1200" baseline="0" dirty="0">
                <a:solidFill>
                  <a:schemeClr val="tx1"/>
                </a:solidFill>
                <a:latin typeface="+mn-lt"/>
                <a:ea typeface="+mn-ea"/>
                <a:cs typeface="+mn-cs"/>
              </a:rPr>
              <a:t>brandished</a:t>
            </a:r>
            <a:r>
              <a:rPr lang="en-SG" sz="1200" b="0" i="0" u="none" strike="noStrike" kern="1200" baseline="0" dirty="0">
                <a:solidFill>
                  <a:schemeClr val="tx1"/>
                </a:solidFill>
                <a:latin typeface="+mn-lt"/>
                <a:ea typeface="+mn-ea"/>
                <a:cs typeface="+mn-cs"/>
              </a:rPr>
              <a:t> (swung) in their wild attack" (Johnson,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BKC).</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被击败：</a:t>
            </a:r>
            <a:r>
              <a:rPr lang="zh-CN" altLang="en-US" dirty="0">
                <a:solidFill>
                  <a:srgbClr val="0E0E0E"/>
                </a:solidFill>
                <a:effectLst/>
                <a:latin typeface=".AppleSystemUIFont"/>
              </a:rPr>
              <a:t> 这座城市的毁灭生动地展现了神对微不足道的亚述人所施展的大能（</a:t>
            </a:r>
            <a:r>
              <a:rPr lang="en-US" altLang="zh-CN" dirty="0">
                <a:solidFill>
                  <a:srgbClr val="0E0E0E"/>
                </a:solidFill>
                <a:effectLst/>
                <a:latin typeface=".AppleSystemUIFont"/>
              </a:rPr>
              <a:t>2:3-8</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2:3-4</a:t>
            </a:r>
            <a:r>
              <a:rPr lang="zh-CN" altLang="en-US" dirty="0">
                <a:solidFill>
                  <a:srgbClr val="0E0E0E"/>
                </a:solidFill>
                <a:effectLst/>
                <a:latin typeface=".AppleSystemUIFont"/>
              </a:rPr>
              <a:t> 那鸿描述了“攻击者”（第</a:t>
            </a:r>
            <a:r>
              <a:rPr lang="en-US" altLang="zh-CN" dirty="0">
                <a:solidFill>
                  <a:srgbClr val="0E0E0E"/>
                </a:solidFill>
                <a:effectLst/>
                <a:latin typeface=".AppleSystemUIFont"/>
              </a:rPr>
              <a:t>1</a:t>
            </a:r>
            <a:r>
              <a:rPr lang="zh-CN" altLang="en-US" dirty="0">
                <a:solidFill>
                  <a:srgbClr val="0E0E0E"/>
                </a:solidFill>
                <a:effectLst/>
                <a:latin typeface=".AppleSystemUIFont"/>
              </a:rPr>
              <a:t>节）的装备和速度，以及他的士兵和战车。第</a:t>
            </a:r>
            <a:r>
              <a:rPr lang="en-US" altLang="zh-CN" dirty="0">
                <a:solidFill>
                  <a:srgbClr val="0E0E0E"/>
                </a:solidFill>
                <a:effectLst/>
                <a:latin typeface=".AppleSystemUIFont"/>
              </a:rPr>
              <a:t>3</a:t>
            </a:r>
            <a:r>
              <a:rPr lang="zh-CN" altLang="en-US" dirty="0">
                <a:solidFill>
                  <a:srgbClr val="0E0E0E"/>
                </a:solidFill>
                <a:effectLst/>
                <a:latin typeface=".AppleSystemUIFont"/>
              </a:rPr>
              <a:t>节首行中的“他的”可能指的不是防守的亚述王，而是那位未具名的“攻击者”。米底人和巴比伦人的盾牌呈红色，可能是因为沾染了鲜血，或是由覆盖在木盾牌上的红色染皮，亦或是镀上了铜。战士们猩红色的军装（参见</a:t>
            </a:r>
            <a:r>
              <a:rPr lang="en-US" altLang="zh-CN" dirty="0">
                <a:solidFill>
                  <a:srgbClr val="0E0E0E"/>
                </a:solidFill>
                <a:effectLst/>
                <a:latin typeface=".AppleSystemUIFont"/>
              </a:rPr>
              <a:t>《</a:t>
            </a:r>
            <a:r>
              <a:rPr lang="zh-CN" altLang="en-US" dirty="0">
                <a:solidFill>
                  <a:srgbClr val="0E0E0E"/>
                </a:solidFill>
                <a:effectLst/>
                <a:latin typeface=".AppleSystemUIFont"/>
              </a:rPr>
              <a:t>以西结书</a:t>
            </a:r>
            <a:r>
              <a:rPr lang="en-US" altLang="zh-CN" dirty="0">
                <a:solidFill>
                  <a:srgbClr val="0E0E0E"/>
                </a:solidFill>
                <a:effectLst/>
                <a:latin typeface=".AppleSystemUIFont"/>
              </a:rPr>
              <a:t>》23:14</a:t>
            </a:r>
            <a:r>
              <a:rPr lang="zh-CN" altLang="en-US" dirty="0">
                <a:solidFill>
                  <a:srgbClr val="0E0E0E"/>
                </a:solidFill>
                <a:effectLst/>
                <a:latin typeface=".AppleSystemUIFont"/>
              </a:rPr>
              <a:t>中的“红色”）使他们的外表显得威武可怖。（色诺芬在</a:t>
            </a:r>
            <a:r>
              <a:rPr lang="en-US" altLang="zh-CN" dirty="0">
                <a:solidFill>
                  <a:srgbClr val="0E0E0E"/>
                </a:solidFill>
                <a:effectLst/>
                <a:latin typeface=".AppleSystemUIFont"/>
              </a:rPr>
              <a:t>《</a:t>
            </a:r>
            <a:r>
              <a:rPr lang="zh-CN" altLang="en-US" dirty="0">
                <a:solidFill>
                  <a:srgbClr val="0E0E0E"/>
                </a:solidFill>
                <a:effectLst/>
                <a:latin typeface=".AppleSystemUIFont"/>
              </a:rPr>
              <a:t>居鲁士的教育</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6</a:t>
            </a:r>
            <a:r>
              <a:rPr lang="zh-CN" altLang="en-US" dirty="0">
                <a:solidFill>
                  <a:srgbClr val="0E0E0E"/>
                </a:solidFill>
                <a:effectLst/>
                <a:latin typeface=".AppleSystemUIFont"/>
              </a:rPr>
              <a:t>卷第</a:t>
            </a:r>
            <a:r>
              <a:rPr lang="en-US" altLang="zh-CN" dirty="0">
                <a:solidFill>
                  <a:srgbClr val="0E0E0E"/>
                </a:solidFill>
                <a:effectLst/>
                <a:latin typeface=".AppleSystemUIFont"/>
              </a:rPr>
              <a:t>4</a:t>
            </a:r>
            <a:r>
              <a:rPr lang="zh-CN" altLang="en-US" dirty="0">
                <a:solidFill>
                  <a:srgbClr val="0E0E0E"/>
                </a:solidFill>
                <a:effectLst/>
                <a:latin typeface=".AppleSystemUIFont"/>
              </a:rPr>
              <a:t>章第</a:t>
            </a:r>
            <a:r>
              <a:rPr lang="en-US" altLang="zh-CN" dirty="0">
                <a:solidFill>
                  <a:srgbClr val="0E0E0E"/>
                </a:solidFill>
                <a:effectLst/>
                <a:latin typeface=".AppleSystemUIFont"/>
              </a:rPr>
              <a:t>1</a:t>
            </a:r>
            <a:r>
              <a:rPr lang="zh-CN" altLang="en-US" dirty="0">
                <a:solidFill>
                  <a:srgbClr val="0E0E0E"/>
                </a:solidFill>
                <a:effectLst/>
                <a:latin typeface=".AppleSystemUIFont"/>
              </a:rPr>
              <a:t>节中提到，居鲁士军队中的波斯士兵身穿猩红色服装。）战车上的金属在阳光下闪闪发光，士兵们挥舞着木制长矛，展开猛烈的攻击。</a:t>
            </a:r>
          </a:p>
          <a:p>
            <a:r>
              <a:rPr lang="zh-CN" altLang="en-US" dirty="0">
                <a:solidFill>
                  <a:srgbClr val="0E0E0E"/>
                </a:solidFill>
                <a:effectLst/>
                <a:latin typeface=".AppleSystemUIFont"/>
              </a:rPr>
              <a:t>（</a:t>
            </a:r>
            <a:r>
              <a:rPr lang="en-US" altLang="zh-CN" dirty="0">
                <a:solidFill>
                  <a:srgbClr val="0E0E0E"/>
                </a:solidFill>
                <a:effectLst/>
                <a:latin typeface=".AppleSystemUIFont"/>
              </a:rPr>
              <a:t>Johnson</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那鸿书</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b="1" dirty="0">
                <a:solidFill>
                  <a:srgbClr val="0E0E0E"/>
                </a:solidFill>
                <a:effectLst/>
                <a:latin typeface=".AppleSystemUIFont"/>
              </a:rPr>
              <a:t>BKC</a:t>
            </a:r>
            <a:r>
              <a:rPr lang="zh-CN" altLang="en-US" dirty="0">
                <a:solidFill>
                  <a:srgbClr val="0E0E0E"/>
                </a:solidFill>
                <a:effectLst/>
                <a:latin typeface=".AppleSystemUIFont"/>
              </a:rPr>
              <a:t>注释）</a:t>
            </a:r>
          </a:p>
          <a:p>
            <a:endParaRPr lang="en-US" dirty="0"/>
          </a:p>
        </p:txBody>
      </p:sp>
    </p:spTree>
    <p:extLst>
      <p:ext uri="{BB962C8B-B14F-4D97-AF65-F5344CB8AC3E}">
        <p14:creationId xmlns:p14="http://schemas.microsoft.com/office/powerpoint/2010/main" val="22152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被击败：</a:t>
            </a:r>
            <a:r>
              <a:rPr lang="zh-CN" altLang="en-US" dirty="0">
                <a:solidFill>
                  <a:srgbClr val="0E0E0E"/>
                </a:solidFill>
                <a:effectLst/>
                <a:latin typeface=".AppleSystemUIFont"/>
              </a:rPr>
              <a:t> 这座城市的毁灭生动地展现了神对渺小的亚述人所彰显的大能（</a:t>
            </a:r>
            <a:r>
              <a:rPr lang="en-US" altLang="zh-CN" dirty="0">
                <a:solidFill>
                  <a:srgbClr val="0E0E0E"/>
                </a:solidFill>
                <a:effectLst/>
                <a:latin typeface=".AppleSystemUIFont"/>
              </a:rPr>
              <a:t>2:3-8</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9046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24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7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Slide Image Placeholder 1"/>
          <p:cNvSpPr>
            <a:spLocks noGrp="1" noRot="1" noChangeAspect="1" noTextEdit="1"/>
          </p:cNvSpPr>
          <p:nvPr>
            <p:ph type="sldImg"/>
          </p:nvPr>
        </p:nvSpPr>
        <p:spPr>
          <a:ln/>
        </p:spPr>
      </p:sp>
      <p:sp>
        <p:nvSpPr>
          <p:cNvPr id="902146"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ts val="500"/>
              </a:spcBef>
            </a:pPr>
            <a:r>
              <a:rPr sz="1400" b="1" dirty="0"/>
              <a:t>There</a:t>
            </a:r>
            <a:r>
              <a:rPr lang="ja-JP" altLang="en-US" sz="1400" b="1"/>
              <a:t>’</a:t>
            </a:r>
            <a:r>
              <a:rPr altLang="ja-JP" sz="1400" b="1" dirty="0"/>
              <a:t>s a problem here regarding the three-day</a:t>
            </a:r>
            <a:r>
              <a:rPr lang="ja-JP" altLang="en-US" sz="1400" b="1"/>
              <a:t>’</a:t>
            </a:r>
            <a:r>
              <a:rPr altLang="ja-JP" sz="1400" b="1" dirty="0"/>
              <a:t>s journey (cf. OTS, 602).  Nineveh</a:t>
            </a:r>
            <a:r>
              <a:rPr lang="ja-JP" altLang="en-US" sz="1400" b="1"/>
              <a:t>’</a:t>
            </a:r>
            <a:r>
              <a:rPr altLang="ja-JP" sz="1400" b="1" dirty="0"/>
              <a:t>s inner wall was less than eight miles, so the diameter of the city was only two miles—hardly a three-day journey.  One day</a:t>
            </a:r>
            <a:r>
              <a:rPr lang="ja-JP" altLang="en-US" sz="1400" b="1"/>
              <a:t>’</a:t>
            </a:r>
            <a:r>
              <a:rPr altLang="ja-JP" sz="1400" b="1" dirty="0"/>
              <a:t>s journey in the open was usually 15-20 miles (Hannah, </a:t>
            </a:r>
            <a:r>
              <a:rPr altLang="ja-JP" sz="1400" b="1" i="1" dirty="0"/>
              <a:t>BKC</a:t>
            </a:r>
            <a:r>
              <a:rPr altLang="ja-JP" sz="1400" b="1" dirty="0"/>
              <a:t>, 1:1463).  </a:t>
            </a:r>
          </a:p>
          <a:p>
            <a:pPr eaLnBrk="1">
              <a:spcBef>
                <a:spcPts val="500"/>
              </a:spcBef>
            </a:pPr>
            <a:r>
              <a:rPr sz="1400" b="1" dirty="0"/>
              <a:t>But this </a:t>
            </a:r>
            <a:r>
              <a:rPr sz="1400" b="1" dirty="0" err="1"/>
              <a:t>isn</a:t>
            </a:r>
            <a:r>
              <a:rPr lang="ja-JP" altLang="en-US" sz="1400" b="1"/>
              <a:t>’</a:t>
            </a:r>
            <a:r>
              <a:rPr altLang="ja-JP" sz="1400" b="1" dirty="0"/>
              <a:t>t really a problem in either of two ways:</a:t>
            </a:r>
          </a:p>
          <a:p>
            <a:pPr eaLnBrk="1">
              <a:spcBef>
                <a:spcPts val="500"/>
              </a:spcBef>
            </a:pPr>
            <a:r>
              <a:rPr lang="ja-JP" altLang="en-US" sz="1400" b="1"/>
              <a:t>“</a:t>
            </a:r>
            <a:r>
              <a:rPr altLang="ja-JP" sz="1400" b="1" dirty="0"/>
              <a:t>The great city of Nineveh</a:t>
            </a:r>
            <a:r>
              <a:rPr lang="ja-JP" altLang="en-US" sz="1400" b="1"/>
              <a:t>”</a:t>
            </a:r>
            <a:r>
              <a:rPr altLang="ja-JP" sz="1400" b="1" dirty="0"/>
              <a:t> (1:2; 3:2; cf. 4:11) almost surely included three other towns in the vicinity as well.  Four cities (Nineveh, Rehoboth </a:t>
            </a:r>
            <a:r>
              <a:rPr altLang="ja-JP" sz="1400" b="1" dirty="0" err="1"/>
              <a:t>Ir</a:t>
            </a:r>
            <a:r>
              <a:rPr altLang="ja-JP" sz="1400" b="1" dirty="0"/>
              <a:t>, Calah, and Resen) are mentioned in Genesis 10:11-12 as </a:t>
            </a:r>
            <a:r>
              <a:rPr lang="ja-JP" altLang="en-US" sz="1400" b="1"/>
              <a:t>“</a:t>
            </a:r>
            <a:r>
              <a:rPr altLang="ja-JP" sz="1400" b="1" dirty="0"/>
              <a:t>the great city</a:t>
            </a:r>
            <a:r>
              <a:rPr lang="ja-JP" altLang="en-US" sz="1400" b="1"/>
              <a:t>”</a:t>
            </a:r>
            <a:r>
              <a:rPr altLang="ja-JP" sz="1400" b="1" dirty="0"/>
              <a:t> and they still exist today with different names (</a:t>
            </a:r>
            <a:r>
              <a:rPr altLang="ja-JP" sz="1400" b="1" dirty="0" err="1"/>
              <a:t>Kouyunjik</a:t>
            </a:r>
            <a:r>
              <a:rPr altLang="ja-JP" sz="1400" b="1" dirty="0"/>
              <a:t>, </a:t>
            </a:r>
            <a:r>
              <a:rPr altLang="ja-JP" sz="1400" b="1" dirty="0" err="1"/>
              <a:t>Khorsbad</a:t>
            </a:r>
            <a:r>
              <a:rPr altLang="ja-JP" sz="1400" b="1" dirty="0"/>
              <a:t>, </a:t>
            </a:r>
            <a:r>
              <a:rPr altLang="ja-JP" sz="1400" b="1" dirty="0" err="1"/>
              <a:t>Nimroud</a:t>
            </a:r>
            <a:r>
              <a:rPr altLang="ja-JP" sz="1400" b="1" dirty="0"/>
              <a:t>, and </a:t>
            </a:r>
            <a:r>
              <a:rPr altLang="ja-JP" sz="1400" b="1" dirty="0" err="1"/>
              <a:t>Karamles</a:t>
            </a:r>
            <a:r>
              <a:rPr altLang="ja-JP" sz="1400" b="1" dirty="0"/>
              <a:t>). This can be observed on the following map by Austin Henry Layard, </a:t>
            </a:r>
            <a:r>
              <a:rPr altLang="ja-JP" sz="1400" b="1" i="1" dirty="0"/>
              <a:t>Nineveh and Its Remains</a:t>
            </a:r>
            <a:r>
              <a:rPr altLang="ja-JP" sz="1400" b="1" dirty="0"/>
              <a:t>, 2:40.</a:t>
            </a:r>
          </a:p>
          <a:p>
            <a:pPr eaLnBrk="1">
              <a:spcBef>
                <a:spcPts val="500"/>
              </a:spcBef>
            </a:pPr>
            <a:r>
              <a:rPr sz="1400" b="1" dirty="0"/>
              <a:t>If we superimpose a map of Singapore over it, we can see that walking through Nineveh would be like walking in Singapore from the far north in Yishun to </a:t>
            </a:r>
            <a:r>
              <a:rPr sz="1400" b="1" dirty="0" err="1"/>
              <a:t>Harbourfront</a:t>
            </a:r>
            <a:r>
              <a:rPr sz="1400" b="1" dirty="0"/>
              <a:t> in the south. That could take 3 days easily!</a:t>
            </a:r>
            <a:endParaRPr lang="en-US" sz="1400" b="1" dirty="0"/>
          </a:p>
          <a:p>
            <a:pPr eaLnBrk="1">
              <a:spcBef>
                <a:spcPts val="500"/>
              </a:spcBef>
            </a:pPr>
            <a:endParaRPr lang="en-US" sz="1400" b="1" dirty="0"/>
          </a:p>
          <a:p>
            <a:r>
              <a:rPr lang="zh-CN" altLang="en-US" sz="2000" dirty="0">
                <a:solidFill>
                  <a:srgbClr val="0E0E0E"/>
                </a:solidFill>
                <a:effectLst/>
                <a:latin typeface=".AppleSystemUIFont"/>
              </a:rPr>
              <a:t>这里关于“三天的路程”存在一个问题（参</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旧约综览</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602</a:t>
            </a:r>
            <a:r>
              <a:rPr lang="zh-CN" altLang="en-US" sz="2000" dirty="0">
                <a:solidFill>
                  <a:srgbClr val="0E0E0E"/>
                </a:solidFill>
                <a:effectLst/>
                <a:latin typeface=".AppleSystemUIFont"/>
              </a:rPr>
              <a:t>页）。尼尼微的内城墙不到八英里，因此城市的直径只有两英里，显然难以称作“三天的路程”。在旷野中，一天的路程通常是</a:t>
            </a:r>
            <a:r>
              <a:rPr lang="en-US" altLang="zh-CN" sz="2000" dirty="0">
                <a:solidFill>
                  <a:srgbClr val="0E0E0E"/>
                </a:solidFill>
                <a:effectLst/>
                <a:latin typeface=".AppleSystemUIFont"/>
              </a:rPr>
              <a:t>15-20</a:t>
            </a:r>
            <a:r>
              <a:rPr lang="zh-CN" altLang="en-US" sz="2000" dirty="0">
                <a:solidFill>
                  <a:srgbClr val="0E0E0E"/>
                </a:solidFill>
                <a:effectLst/>
                <a:latin typeface=".AppleSystemUIFont"/>
              </a:rPr>
              <a:t>英里（</a:t>
            </a:r>
            <a:r>
              <a:rPr lang="en-US" altLang="zh-CN" sz="2000" dirty="0">
                <a:solidFill>
                  <a:srgbClr val="0E0E0E"/>
                </a:solidFill>
                <a:effectLst/>
                <a:latin typeface=".AppleSystemUIFont"/>
              </a:rPr>
              <a:t>Hannah</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圣经知识注释</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1:1463</a:t>
            </a:r>
            <a:r>
              <a:rPr lang="zh-CN" altLang="en-US" sz="2000" dirty="0">
                <a:solidFill>
                  <a:srgbClr val="0E0E0E"/>
                </a:solidFill>
                <a:effectLst/>
                <a:latin typeface=".AppleSystemUIFont"/>
              </a:rPr>
              <a:t>）。</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但这个问题其实可以通过以下两种方式得到解释：</a:t>
            </a:r>
          </a:p>
          <a:p>
            <a:r>
              <a:rPr lang="en-US" altLang="zh-CN" sz="2000" dirty="0">
                <a:solidFill>
                  <a:srgbClr val="0E0E0E"/>
                </a:solidFill>
                <a:effectLst/>
                <a:latin typeface=".AppleSystemUIFont"/>
              </a:rPr>
              <a:t>1. 《</a:t>
            </a:r>
            <a:r>
              <a:rPr lang="zh-CN" altLang="en-US" sz="2000" dirty="0">
                <a:solidFill>
                  <a:srgbClr val="0E0E0E"/>
                </a:solidFill>
                <a:effectLst/>
                <a:latin typeface=".AppleSystemUIFont"/>
              </a:rPr>
              <a:t>尼尼微大城</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1:2</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3:2</a:t>
            </a:r>
            <a:r>
              <a:rPr lang="zh-CN" altLang="en-US" sz="2000" dirty="0">
                <a:solidFill>
                  <a:srgbClr val="0E0E0E"/>
                </a:solidFill>
                <a:effectLst/>
                <a:latin typeface=".AppleSystemUIFont"/>
              </a:rPr>
              <a:t>；参</a:t>
            </a:r>
            <a:r>
              <a:rPr lang="en-US" altLang="zh-CN" sz="2000" dirty="0">
                <a:solidFill>
                  <a:srgbClr val="0E0E0E"/>
                </a:solidFill>
                <a:effectLst/>
                <a:latin typeface=".AppleSystemUIFont"/>
              </a:rPr>
              <a:t>4:11</a:t>
            </a:r>
            <a:r>
              <a:rPr lang="zh-CN" altLang="en-US" sz="2000" dirty="0">
                <a:solidFill>
                  <a:srgbClr val="0E0E0E"/>
                </a:solidFill>
                <a:effectLst/>
                <a:latin typeface=".AppleSystemUIFont"/>
              </a:rPr>
              <a:t>）几乎肯定包括了附近的另外三个城镇。</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创世记</a:t>
            </a:r>
            <a:r>
              <a:rPr lang="en-US" altLang="zh-CN" sz="2000" dirty="0">
                <a:solidFill>
                  <a:srgbClr val="0E0E0E"/>
                </a:solidFill>
                <a:effectLst/>
                <a:latin typeface=".AppleSystemUIFont"/>
              </a:rPr>
              <a:t>》10</a:t>
            </a:r>
            <a:r>
              <a:rPr lang="zh-CN" altLang="en-US" sz="2000" dirty="0">
                <a:solidFill>
                  <a:srgbClr val="0E0E0E"/>
                </a:solidFill>
                <a:effectLst/>
                <a:latin typeface=".AppleSystemUIFont"/>
              </a:rPr>
              <a:t>章</a:t>
            </a:r>
            <a:r>
              <a:rPr lang="en-US" altLang="zh-CN" sz="2000" dirty="0">
                <a:solidFill>
                  <a:srgbClr val="0E0E0E"/>
                </a:solidFill>
                <a:effectLst/>
                <a:latin typeface=".AppleSystemUIFont"/>
              </a:rPr>
              <a:t>11-12</a:t>
            </a:r>
            <a:r>
              <a:rPr lang="zh-CN" altLang="en-US" sz="2000" dirty="0">
                <a:solidFill>
                  <a:srgbClr val="0E0E0E"/>
                </a:solidFill>
                <a:effectLst/>
                <a:latin typeface=".AppleSystemUIFont"/>
              </a:rPr>
              <a:t>节提到四座城市（尼尼微、利河伯</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伊珥、迦拉、和利鲜）合称为“大城”，而这些城市在今天依然存在，只是名称不同（库尤尼克、柯尔萨巴德、尼姆鲁德和卡拉姆勒斯）。这一点可以参考奥斯汀</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亨利</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拉亚德（</a:t>
            </a:r>
            <a:r>
              <a:rPr lang="en-US" altLang="zh-CN" sz="2000" dirty="0">
                <a:solidFill>
                  <a:srgbClr val="0E0E0E"/>
                </a:solidFill>
                <a:effectLst/>
                <a:latin typeface=".AppleSystemUIFont"/>
              </a:rPr>
              <a:t>Austin Henry Layard</a:t>
            </a:r>
            <a:r>
              <a:rPr lang="zh-CN" altLang="en-US" sz="2000" dirty="0">
                <a:solidFill>
                  <a:srgbClr val="0E0E0E"/>
                </a:solidFill>
                <a:effectLst/>
                <a:latin typeface=".AppleSystemUIFont"/>
              </a:rPr>
              <a:t>）所绘制的地图，</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尼尼微及其遗迹</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2:40</a:t>
            </a:r>
            <a:r>
              <a:rPr lang="zh-CN" altLang="en-US" sz="2000" dirty="0">
                <a:solidFill>
                  <a:srgbClr val="0E0E0E"/>
                </a:solidFill>
                <a:effectLst/>
                <a:latin typeface=".AppleSystemUIFont"/>
              </a:rPr>
              <a:t>页。</a:t>
            </a:r>
          </a:p>
          <a:p>
            <a:r>
              <a:rPr lang="en-US" altLang="zh-CN" sz="2000" dirty="0">
                <a:solidFill>
                  <a:srgbClr val="0E0E0E"/>
                </a:solidFill>
                <a:effectLst/>
                <a:latin typeface=".AppleSystemUIFont"/>
              </a:rPr>
              <a:t>2. </a:t>
            </a:r>
            <a:r>
              <a:rPr lang="zh-CN" altLang="en-US" sz="2000" dirty="0">
                <a:solidFill>
                  <a:srgbClr val="0E0E0E"/>
                </a:solidFill>
                <a:effectLst/>
                <a:latin typeface=".AppleSystemUIFont"/>
              </a:rPr>
              <a:t>如果将新加坡的地图与尼尼微重叠对比，我们可以看到穿过尼尼微就如同从新加坡北部的义顺（</a:t>
            </a:r>
            <a:r>
              <a:rPr lang="en-US" altLang="zh-CN" sz="2000" dirty="0">
                <a:solidFill>
                  <a:srgbClr val="0E0E0E"/>
                </a:solidFill>
                <a:effectLst/>
                <a:latin typeface=".AppleSystemUIFont"/>
              </a:rPr>
              <a:t>Yishun</a:t>
            </a:r>
            <a:r>
              <a:rPr lang="zh-CN" altLang="en-US" sz="2000" dirty="0">
                <a:solidFill>
                  <a:srgbClr val="0E0E0E"/>
                </a:solidFill>
                <a:effectLst/>
                <a:latin typeface=".AppleSystemUIFont"/>
              </a:rPr>
              <a:t>）步行到南部的港湾（</a:t>
            </a:r>
            <a:r>
              <a:rPr lang="en-US" altLang="zh-CN" sz="2000" dirty="0" err="1">
                <a:solidFill>
                  <a:srgbClr val="0E0E0E"/>
                </a:solidFill>
                <a:effectLst/>
                <a:latin typeface=".AppleSystemUIFont"/>
              </a:rPr>
              <a:t>Harbourfront</a:t>
            </a:r>
            <a:r>
              <a:rPr lang="zh-CN" altLang="en-US" sz="2000" dirty="0">
                <a:solidFill>
                  <a:srgbClr val="0E0E0E"/>
                </a:solidFill>
                <a:effectLst/>
                <a:latin typeface=".AppleSystemUIFont"/>
              </a:rPr>
              <a:t>）。这样的路程很容易就需要三天的时间！</a:t>
            </a:r>
          </a:p>
          <a:p>
            <a:pPr eaLnBrk="1">
              <a:spcBef>
                <a:spcPts val="500"/>
              </a:spcBef>
            </a:pPr>
            <a:endParaRPr sz="1400" b="1" dirty="0"/>
          </a:p>
        </p:txBody>
      </p:sp>
      <p:sp>
        <p:nvSpPr>
          <p:cNvPr id="902147" name="Slide Number Placeholder 3"/>
          <p:cNvSpPr txBox="1">
            <a:spLocks noChangeArrowheads="1"/>
          </p:cNvSpPr>
          <p:nvPr/>
        </p:nvSpPr>
        <p:spPr bwMode="auto">
          <a:xfrm>
            <a:off x="3886200" y="9237266"/>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7035F38D-CABB-C74A-AFED-E9BDE93B1D97}" type="slidenum">
              <a:rPr kumimoji="0" lang="en-US" sz="18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73688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BE756F-8C0A-334F-8357-606E1DBA8C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746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u="sng" kern="1200" dirty="0">
                <a:solidFill>
                  <a:schemeClr val="tx1"/>
                </a:solidFill>
                <a:effectLst/>
                <a:latin typeface="+mn-lt"/>
                <a:ea typeface="+mn-ea"/>
                <a:cs typeface="+mn-cs"/>
              </a:rPr>
              <a:t>Pillaged</a:t>
            </a:r>
            <a:r>
              <a:rPr lang="en-US" sz="1200" kern="1200" dirty="0">
                <a:solidFill>
                  <a:schemeClr val="tx1"/>
                </a:solidFill>
                <a:effectLst/>
                <a:latin typeface="+mn-lt"/>
                <a:ea typeface="+mn-ea"/>
                <a:cs typeface="+mn-cs"/>
              </a:rPr>
              <a:t>: The plundering of the city shows how God will humble the proud city (2:9-10).</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被掠夺：这座城市的洗劫表明了神如何使这座骄傲的城市谦卑（</a:t>
            </a:r>
            <a:r>
              <a:rPr lang="en-US" altLang="zh-CN" dirty="0">
                <a:solidFill>
                  <a:srgbClr val="0E0E0E"/>
                </a:solidFill>
                <a:effectLst/>
                <a:latin typeface=".AppleSystemUIFont"/>
              </a:rPr>
              <a:t>2:9-10</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30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E61EA1-6E1E-F242-9967-A4122C424158}"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91490"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421854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u="sng" kern="1200" dirty="0">
                <a:solidFill>
                  <a:schemeClr val="tx1"/>
                </a:solidFill>
                <a:effectLst/>
                <a:latin typeface="+mn-lt"/>
                <a:ea typeface="+mn-ea"/>
                <a:cs typeface="+mn-cs"/>
              </a:rPr>
              <a:t>Illustrated</a:t>
            </a:r>
            <a:r>
              <a:rPr lang="en-US" sz="1200" kern="1200" dirty="0">
                <a:solidFill>
                  <a:schemeClr val="tx1"/>
                </a:solidFill>
                <a:effectLst/>
                <a:latin typeface="+mn-lt"/>
                <a:ea typeface="+mn-ea"/>
                <a:cs typeface="+mn-cs"/>
              </a:rPr>
              <a:t>: God would destroy the powerful Ninevites like destroying a fearless lion in its den (2:11-13).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形象描绘：神将毁灭强大的尼尼微人，就像摧毁洞穴中毫无畏惧的狮子一样（</a:t>
            </a:r>
            <a:r>
              <a:rPr lang="en-US" altLang="zh-CN" dirty="0">
                <a:solidFill>
                  <a:srgbClr val="0E0E0E"/>
                </a:solidFill>
                <a:effectLst/>
                <a:latin typeface=".AppleSystemUIFont"/>
              </a:rPr>
              <a:t>2:11-13</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126164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6591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005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7082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7916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5977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Nineveh’s bloodshed, lying and greed </a:t>
            </a:r>
            <a:r>
              <a:rPr lang="en-US" sz="1200" i="1" kern="1200" dirty="0">
                <a:solidFill>
                  <a:schemeClr val="tx1"/>
                </a:solidFill>
                <a:effectLst/>
                <a:latin typeface="+mn-lt"/>
                <a:ea typeface="+mn-ea"/>
                <a:cs typeface="+mn-cs"/>
              </a:rPr>
              <a:t>humiliated enemies</a:t>
            </a:r>
            <a:r>
              <a:rPr lang="en-US" sz="1200" kern="1200" dirty="0">
                <a:solidFill>
                  <a:schemeClr val="tx1"/>
                </a:solidFill>
                <a:effectLst/>
                <a:latin typeface="+mn-lt"/>
                <a:ea typeface="+mn-ea"/>
                <a:cs typeface="+mn-cs"/>
              </a:rPr>
              <a:t> (3:1-4).</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尼尼微的流血、谎言和贪婪使敌人蒙羞（</a:t>
            </a:r>
            <a:r>
              <a:rPr lang="en-US" altLang="zh-CN" dirty="0">
                <a:solidFill>
                  <a:srgbClr val="0E0E0E"/>
                </a:solidFill>
                <a:effectLst/>
                <a:latin typeface=".AppleSystemUIFont"/>
              </a:rPr>
              <a:t>3:1-4</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63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Jonah at first was</a:t>
            </a:r>
            <a:r>
              <a:rPr lang="en-US" baseline="0" dirty="0"/>
              <a:t> the reluctant prophet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55238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0323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6304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0188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1066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Babylonians will publicly </a:t>
            </a:r>
            <a:r>
              <a:rPr lang="en-US" sz="1200" i="1" kern="1200" dirty="0">
                <a:solidFill>
                  <a:schemeClr val="tx1"/>
                </a:solidFill>
                <a:effectLst/>
                <a:latin typeface="+mn-lt"/>
                <a:ea typeface="+mn-ea"/>
                <a:cs typeface="+mn-cs"/>
              </a:rPr>
              <a:t>humiliate Nineveh</a:t>
            </a:r>
            <a:r>
              <a:rPr lang="en-US" sz="1200" kern="1200" dirty="0">
                <a:solidFill>
                  <a:schemeClr val="tx1"/>
                </a:solidFill>
                <a:effectLst/>
                <a:latin typeface="+mn-lt"/>
                <a:ea typeface="+mn-ea"/>
                <a:cs typeface="+mn-cs"/>
              </a:rPr>
              <a:t> (3:5-7).</a:t>
            </a:r>
            <a:r>
              <a:rPr lang="en-SG" dirty="0">
                <a:effectLst/>
              </a:rPr>
              <a:t> </a:t>
            </a:r>
            <a:endParaRPr lang="en-US" dirty="0"/>
          </a:p>
          <a:p>
            <a:r>
              <a:rPr lang="en-SG" sz="1200" b="0" i="0" u="none" strike="noStrike" kern="1200" baseline="0" dirty="0">
                <a:solidFill>
                  <a:schemeClr val="tx1"/>
                </a:solidFill>
                <a:latin typeface="+mn-lt"/>
                <a:ea typeface="+mn-ea"/>
                <a:cs typeface="+mn-cs"/>
              </a:rPr>
              <a:t>3:5-7 Shame</a:t>
            </a:r>
          </a:p>
          <a:p>
            <a:r>
              <a:rPr lang="en-SG" sz="1200" b="0" i="0" u="none" strike="noStrike" kern="1200" baseline="0" dirty="0">
                <a:solidFill>
                  <a:schemeClr val="tx1"/>
                </a:solidFill>
                <a:latin typeface="+mn-lt"/>
                <a:ea typeface="+mn-ea"/>
                <a:cs typeface="+mn-cs"/>
              </a:rPr>
              <a:t>“I am your enemy!” </a:t>
            </a:r>
          </a:p>
          <a:p>
            <a:r>
              <a:rPr lang="en-SG" sz="1200" b="0" i="0" u="none" strike="noStrike" kern="1200" baseline="0" dirty="0">
                <a:solidFill>
                  <a:schemeClr val="tx1"/>
                </a:solidFill>
                <a:latin typeface="+mn-lt"/>
                <a:ea typeface="+mn-ea"/>
                <a:cs typeface="+mn-cs"/>
              </a:rPr>
              <a:t>		 says the Lord of Heaven’s Armies. </a:t>
            </a:r>
          </a:p>
          <a:p>
            <a:r>
              <a:rPr lang="en-SG" sz="1200" b="0" i="0" u="none" strike="noStrike" kern="1200" baseline="0" dirty="0">
                <a:solidFill>
                  <a:schemeClr val="tx1"/>
                </a:solidFill>
                <a:latin typeface="+mn-lt"/>
                <a:ea typeface="+mn-ea"/>
                <a:cs typeface="+mn-cs"/>
              </a:rPr>
              <a:t>	 “And now I will lift your skirts </a:t>
            </a:r>
          </a:p>
          <a:p>
            <a:r>
              <a:rPr lang="en-SG" sz="1200" b="0" i="0" u="none" strike="noStrike" kern="1200" baseline="0" dirty="0">
                <a:solidFill>
                  <a:schemeClr val="tx1"/>
                </a:solidFill>
                <a:latin typeface="+mn-lt"/>
                <a:ea typeface="+mn-ea"/>
                <a:cs typeface="+mn-cs"/>
              </a:rPr>
              <a:t>		 and show all the earth your nakedness and shame. </a:t>
            </a:r>
          </a:p>
          <a:p>
            <a:r>
              <a:rPr lang="en-SG" sz="1200" b="1" i="0" u="none" strike="noStrike" kern="1200" baseline="30000" dirty="0">
                <a:solidFill>
                  <a:schemeClr val="tx1"/>
                </a:solidFill>
                <a:latin typeface="+mn-lt"/>
                <a:ea typeface="+mn-ea"/>
                <a:cs typeface="+mn-cs"/>
              </a:rPr>
              <a:t>6</a:t>
            </a:r>
            <a:r>
              <a:rPr lang="en-SG" sz="1200" b="0" i="0" u="none" strike="noStrike" kern="1200" baseline="0" dirty="0">
                <a:solidFill>
                  <a:schemeClr val="tx1"/>
                </a:solidFill>
                <a:latin typeface="+mn-lt"/>
                <a:ea typeface="+mn-ea"/>
                <a:cs typeface="+mn-cs"/>
              </a:rPr>
              <a:t> 	 I will cover you with filth </a:t>
            </a:r>
          </a:p>
          <a:p>
            <a:r>
              <a:rPr lang="en-SG" sz="1200" b="0" i="0" u="none" strike="noStrike" kern="1200" baseline="0" dirty="0">
                <a:solidFill>
                  <a:schemeClr val="tx1"/>
                </a:solidFill>
                <a:latin typeface="+mn-lt"/>
                <a:ea typeface="+mn-ea"/>
                <a:cs typeface="+mn-cs"/>
              </a:rPr>
              <a:t>		 and show the world how vile you really are. </a:t>
            </a:r>
          </a:p>
          <a:p>
            <a:r>
              <a:rPr lang="en-SG" sz="1200" b="1" i="0" u="none" strike="noStrike" kern="1200" baseline="30000" dirty="0">
                <a:solidFill>
                  <a:schemeClr val="tx1"/>
                </a:solidFill>
                <a:latin typeface="+mn-lt"/>
                <a:ea typeface="+mn-ea"/>
                <a:cs typeface="+mn-cs"/>
              </a:rPr>
              <a:t>7</a:t>
            </a:r>
            <a:r>
              <a:rPr lang="en-SG" sz="1200" b="0" i="0" u="none" strike="noStrike" kern="1200" baseline="0" dirty="0">
                <a:solidFill>
                  <a:schemeClr val="tx1"/>
                </a:solidFill>
                <a:latin typeface="+mn-lt"/>
                <a:ea typeface="+mn-ea"/>
                <a:cs typeface="+mn-cs"/>
              </a:rPr>
              <a:t> 	 All who see you will shrink back and say, </a:t>
            </a:r>
          </a:p>
          <a:p>
            <a:r>
              <a:rPr lang="en-SG" sz="1200" b="0" i="0" u="none" strike="noStrike" kern="1200" baseline="0" dirty="0">
                <a:solidFill>
                  <a:schemeClr val="tx1"/>
                </a:solidFill>
                <a:latin typeface="+mn-lt"/>
                <a:ea typeface="+mn-ea"/>
                <a:cs typeface="+mn-cs"/>
              </a:rPr>
              <a:t>		 ‘Nineveh lies in ruins. </a:t>
            </a:r>
          </a:p>
          <a:p>
            <a:r>
              <a:rPr lang="en-SG" sz="1200" b="0" i="0" u="none" strike="noStrike" kern="1200" baseline="0" dirty="0">
                <a:solidFill>
                  <a:schemeClr val="tx1"/>
                </a:solidFill>
                <a:latin typeface="+mn-lt"/>
                <a:ea typeface="+mn-ea"/>
                <a:cs typeface="+mn-cs"/>
              </a:rPr>
              <a:t>	 Where are the mourners?’ </a:t>
            </a:r>
          </a:p>
          <a:p>
            <a:r>
              <a:rPr lang="en-SG" sz="1200" b="0" i="0" u="none" strike="noStrike" kern="1200" baseline="0" dirty="0">
                <a:solidFill>
                  <a:schemeClr val="tx1"/>
                </a:solidFill>
                <a:latin typeface="+mn-lt"/>
                <a:ea typeface="+mn-ea"/>
                <a:cs typeface="+mn-cs"/>
              </a:rPr>
              <a:t>		 Does anyone regret your destruction?”</a:t>
            </a:r>
          </a:p>
          <a:p>
            <a:endParaRPr lang="en-SG" sz="1200" b="0" i="0" u="none" strike="noStrike" kern="1200" baseline="0" dirty="0">
              <a:solidFill>
                <a:schemeClr val="tx1"/>
              </a:solidFill>
              <a:latin typeface="+mn-lt"/>
              <a:ea typeface="+mn-ea"/>
              <a:cs typeface="+mn-cs"/>
            </a:endParaRPr>
          </a:p>
          <a:p>
            <a:pPr algn="l"/>
            <a:r>
              <a:rPr lang="en-US" altLang="zh-CN" b="0" i="0" dirty="0">
                <a:solidFill>
                  <a:srgbClr val="777A7B"/>
                </a:solidFill>
                <a:effectLst/>
                <a:highlight>
                  <a:srgbClr val="FFFFFF"/>
                </a:highlight>
                <a:latin typeface="Source Serif Pro" panose="020F0502020204030204" pitchFamily="34" charset="0"/>
              </a:rPr>
              <a:t>5</a:t>
            </a:r>
            <a:r>
              <a:rPr lang="zh-CN" altLang="en-US" b="0" i="0" dirty="0">
                <a:solidFill>
                  <a:srgbClr val="121212"/>
                </a:solidFill>
                <a:effectLst/>
                <a:highlight>
                  <a:srgbClr val="FFFFFF"/>
                </a:highlight>
                <a:latin typeface="Source Serif Pro" panose="020F0502020204030204" pitchFamily="34" charset="0"/>
              </a:rPr>
              <a:t>看哪，我与你为敌，</a:t>
            </a:r>
          </a:p>
          <a:p>
            <a:pPr algn="l"/>
            <a:r>
              <a:rPr lang="zh-CN" altLang="en-US" b="0" i="0" dirty="0">
                <a:solidFill>
                  <a:srgbClr val="121212"/>
                </a:solidFill>
                <a:effectLst/>
                <a:highlight>
                  <a:srgbClr val="FFFFFF"/>
                </a:highlight>
                <a:latin typeface="Source Serif Pro" panose="02040603050405020204" pitchFamily="18" charset="0"/>
              </a:rPr>
              <a:t>掀开你的下摆，蒙在你脸上，</a:t>
            </a:r>
          </a:p>
          <a:p>
            <a:pPr algn="l"/>
            <a:r>
              <a:rPr lang="zh-CN" altLang="en-US" b="0" i="0" dirty="0">
                <a:solidFill>
                  <a:srgbClr val="121212"/>
                </a:solidFill>
                <a:effectLst/>
                <a:highlight>
                  <a:srgbClr val="FFFFFF"/>
                </a:highlight>
                <a:latin typeface="Source Serif Pro" panose="02040603050405020204" pitchFamily="18" charset="0"/>
              </a:rPr>
              <a:t>使列邦看见你的赤体，</a:t>
            </a:r>
          </a:p>
          <a:p>
            <a:pPr algn="l"/>
            <a:r>
              <a:rPr lang="zh-CN" altLang="en-US" b="0" i="0" dirty="0">
                <a:solidFill>
                  <a:srgbClr val="121212"/>
                </a:solidFill>
                <a:effectLst/>
                <a:highlight>
                  <a:srgbClr val="FFFFFF"/>
                </a:highlight>
                <a:latin typeface="Source Serif Pro" panose="02040603050405020204" pitchFamily="18" charset="0"/>
              </a:rPr>
              <a:t>使列国观看你的羞辱。</a:t>
            </a:r>
          </a:p>
          <a:p>
            <a:pPr algn="l"/>
            <a:r>
              <a:rPr lang="zh-CN" altLang="en-US" b="0" i="0" dirty="0">
                <a:solidFill>
                  <a:srgbClr val="121212"/>
                </a:solidFill>
                <a:effectLst/>
                <a:highlight>
                  <a:srgbClr val="FFFFFF"/>
                </a:highlight>
                <a:latin typeface="Source Serif Pro" panose="02040603050405020204" pitchFamily="18" charset="0"/>
              </a:rPr>
              <a:t>这是万军之耶和华说的。</a:t>
            </a:r>
          </a:p>
          <a:p>
            <a:pPr algn="l"/>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我必将可憎污秽之物抛在你身上，</a:t>
            </a:r>
          </a:p>
          <a:p>
            <a:pPr algn="l"/>
            <a:r>
              <a:rPr lang="zh-CN" altLang="en-US" b="0" i="0" dirty="0">
                <a:solidFill>
                  <a:srgbClr val="121212"/>
                </a:solidFill>
                <a:effectLst/>
                <a:highlight>
                  <a:srgbClr val="FFFFFF"/>
                </a:highlight>
                <a:latin typeface="Source Serif Pro" panose="02040603050405020204" pitchFamily="18" charset="0"/>
              </a:rPr>
              <a:t>使你被藐视，为众人所观看。</a:t>
            </a:r>
          </a:p>
          <a:p>
            <a:pPr algn="l"/>
            <a:r>
              <a:rPr lang="en-US" altLang="zh-CN" b="0" i="0" dirty="0">
                <a:solidFill>
                  <a:srgbClr val="777A7B"/>
                </a:solidFill>
                <a:effectLst/>
                <a:highlight>
                  <a:srgbClr val="FFFFFF"/>
                </a:highlight>
                <a:latin typeface="Source Serif Pro" panose="02040603050405020204" pitchFamily="18" charset="0"/>
              </a:rPr>
              <a:t>7</a:t>
            </a:r>
            <a:r>
              <a:rPr lang="zh-CN" altLang="en-US" b="0" i="0" dirty="0">
                <a:solidFill>
                  <a:srgbClr val="121212"/>
                </a:solidFill>
                <a:effectLst/>
                <a:highlight>
                  <a:srgbClr val="FFFFFF"/>
                </a:highlight>
                <a:latin typeface="Source Serif Pro" panose="02040603050405020204" pitchFamily="18" charset="0"/>
              </a:rPr>
              <a:t>凡看见你的，都必逃离你，说：</a:t>
            </a:r>
          </a:p>
          <a:p>
            <a:pPr algn="l"/>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荒凉了！有谁为你悲伤呢？</a:t>
            </a:r>
          </a:p>
          <a:p>
            <a:pPr algn="l"/>
            <a:r>
              <a:rPr lang="zh-CN" altLang="en-US" b="0" i="0" dirty="0">
                <a:solidFill>
                  <a:srgbClr val="121212"/>
                </a:solidFill>
                <a:effectLst/>
                <a:highlight>
                  <a:srgbClr val="FFFFFF"/>
                </a:highlight>
                <a:latin typeface="Source Serif Pro" panose="02040603050405020204" pitchFamily="18" charset="0"/>
              </a:rPr>
              <a:t>我何处找到安慰你的人呢？”</a:t>
            </a:r>
          </a:p>
          <a:p>
            <a:endParaRPr lang="en-US" dirty="0"/>
          </a:p>
        </p:txBody>
      </p:sp>
    </p:spTree>
    <p:extLst>
      <p:ext uri="{BB962C8B-B14F-4D97-AF65-F5344CB8AC3E}">
        <p14:creationId xmlns:p14="http://schemas.microsoft.com/office/powerpoint/2010/main" val="511026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9544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Nineveh will be drunk when destroyed and will go into hiding for its cruel treatment of Thebes in Egypt in 663 BC (3:8-11).</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尼尼微在被毁灭时将如醉酒之人，并因其在公元前</a:t>
            </a:r>
            <a:r>
              <a:rPr lang="en-US" altLang="zh-CN" dirty="0">
                <a:solidFill>
                  <a:srgbClr val="0E0E0E"/>
                </a:solidFill>
                <a:effectLst/>
                <a:latin typeface=".AppleSystemUIFont"/>
              </a:rPr>
              <a:t>663</a:t>
            </a:r>
            <a:r>
              <a:rPr lang="zh-CN" altLang="en-US" dirty="0">
                <a:solidFill>
                  <a:srgbClr val="0E0E0E"/>
                </a:solidFill>
                <a:effectLst/>
                <a:latin typeface=".AppleSystemUIFont"/>
              </a:rPr>
              <a:t>年残酷对待埃及底比斯而躲藏起来（</a:t>
            </a:r>
            <a:r>
              <a:rPr lang="en-US" altLang="zh-CN" dirty="0">
                <a:solidFill>
                  <a:srgbClr val="0E0E0E"/>
                </a:solidFill>
                <a:effectLst/>
                <a:latin typeface=".AppleSystemUIFont"/>
              </a:rPr>
              <a:t>3:8-11</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3730235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0" i="0" u="none" strike="noStrike" kern="1200" baseline="0" dirty="0">
                <a:solidFill>
                  <a:schemeClr val="tx1"/>
                </a:solidFill>
                <a:latin typeface="+mn-lt"/>
                <a:ea typeface="+mn-ea"/>
                <a:cs typeface="+mn-cs"/>
              </a:rPr>
              <a:t>"Are you any better than the city of Thebes, </a:t>
            </a:r>
          </a:p>
          <a:p>
            <a:r>
              <a:rPr lang="en-SG" sz="1200" b="0" i="0" u="none" strike="noStrike" kern="1200" baseline="0" dirty="0">
                <a:solidFill>
                  <a:schemeClr val="tx1"/>
                </a:solidFill>
                <a:latin typeface="+mn-lt"/>
                <a:ea typeface="+mn-ea"/>
                <a:cs typeface="+mn-cs"/>
              </a:rPr>
              <a:t>		 situated on the Nile River, surrounded by water? </a:t>
            </a:r>
          </a:p>
          <a:p>
            <a:r>
              <a:rPr lang="en-SG" sz="1200" b="0" i="0" u="none" strike="noStrike" kern="1200" baseline="0" dirty="0">
                <a:solidFill>
                  <a:schemeClr val="tx1"/>
                </a:solidFill>
                <a:latin typeface="+mn-lt"/>
                <a:ea typeface="+mn-ea"/>
                <a:cs typeface="+mn-cs"/>
              </a:rPr>
              <a:t>	 She was protected by the river on all sides, </a:t>
            </a:r>
          </a:p>
          <a:p>
            <a:r>
              <a:rPr lang="en-SG" sz="1200" b="0" i="0" u="none" strike="noStrike" kern="1200" baseline="0" dirty="0">
                <a:solidFill>
                  <a:schemeClr val="tx1"/>
                </a:solidFill>
                <a:latin typeface="+mn-lt"/>
                <a:ea typeface="+mn-ea"/>
                <a:cs typeface="+mn-cs"/>
              </a:rPr>
              <a:t>		 walled in by water" (NLT).</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3:8</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“你岂不是坐落在尼罗河旁，有水围绕的挪亚们吗？</a:t>
            </a:r>
          </a:p>
          <a:p>
            <a:r>
              <a:rPr lang="zh-CN" altLang="en-US" dirty="0">
                <a:solidFill>
                  <a:srgbClr val="0E0E0E"/>
                </a:solidFill>
                <a:effectLst/>
                <a:latin typeface=".AppleSystemUIFont"/>
              </a:rPr>
              <a:t>她的势力是海，城墙是水。”（和合本）</a:t>
            </a:r>
          </a:p>
          <a:p>
            <a:endParaRPr lang="en-SG"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4698052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1" i="0" u="none" strike="noStrike" kern="1200" baseline="30000" dirty="0">
                <a:solidFill>
                  <a:schemeClr val="tx1"/>
                </a:solidFill>
                <a:latin typeface="+mn-lt"/>
                <a:ea typeface="+mn-ea"/>
                <a:cs typeface="+mn-cs"/>
              </a:rPr>
              <a:t>9</a:t>
            </a:r>
            <a:r>
              <a:rPr lang="en-SG" sz="1200" b="0" i="0" u="none" strike="noStrike" kern="1200" baseline="0" dirty="0">
                <a:solidFill>
                  <a:schemeClr val="tx1"/>
                </a:solidFill>
                <a:latin typeface="+mn-lt"/>
                <a:ea typeface="+mn-ea"/>
                <a:cs typeface="+mn-cs"/>
              </a:rPr>
              <a:t> 	 Ethiopia and the land of Egypt </a:t>
            </a:r>
          </a:p>
          <a:p>
            <a:r>
              <a:rPr lang="en-SG" sz="1200" b="0" i="0" u="none" strike="noStrike" kern="1200" baseline="0" dirty="0">
                <a:solidFill>
                  <a:schemeClr val="tx1"/>
                </a:solidFill>
                <a:latin typeface="+mn-lt"/>
                <a:ea typeface="+mn-ea"/>
                <a:cs typeface="+mn-cs"/>
              </a:rPr>
              <a:t>		 gave unlimited assistance. </a:t>
            </a:r>
          </a:p>
          <a:p>
            <a:r>
              <a:rPr lang="en-SG" sz="1200" b="0" i="0" u="none" strike="noStrike" kern="1200" baseline="0" dirty="0">
                <a:solidFill>
                  <a:schemeClr val="tx1"/>
                </a:solidFill>
                <a:latin typeface="+mn-lt"/>
                <a:ea typeface="+mn-ea"/>
                <a:cs typeface="+mn-cs"/>
              </a:rPr>
              <a:t>	 The nations of Put and Libya </a:t>
            </a:r>
          </a:p>
          <a:p>
            <a:r>
              <a:rPr lang="en-SG" sz="1200" b="0" i="0" u="none" strike="noStrike" kern="1200" baseline="0" dirty="0">
                <a:solidFill>
                  <a:schemeClr val="tx1"/>
                </a:solidFill>
                <a:latin typeface="+mn-lt"/>
                <a:ea typeface="+mn-ea"/>
                <a:cs typeface="+mn-cs"/>
              </a:rPr>
              <a:t>		 were among her allies" (NLT).</a:t>
            </a: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3:9</a:t>
            </a:r>
            <a:endParaRPr lang="zh-CN" altLang="en-US" dirty="0">
              <a:solidFill>
                <a:srgbClr val="0E0E0E"/>
              </a:solidFill>
              <a:effectLst/>
              <a:latin typeface=".AppleSystemUIFont"/>
            </a:endParaRPr>
          </a:p>
          <a:p>
            <a:r>
              <a:rPr lang="zh-CN" altLang="en-US" dirty="0">
                <a:solidFill>
                  <a:srgbClr val="0E0E0E"/>
                </a:solidFill>
                <a:effectLst/>
                <a:latin typeface=".AppleSystemUIFont"/>
              </a:rPr>
              <a:t>“古实和埃及是她无穷的力量，</a:t>
            </a:r>
          </a:p>
          <a:p>
            <a:r>
              <a:rPr lang="zh-CN" altLang="en-US" dirty="0">
                <a:solidFill>
                  <a:srgbClr val="0E0E0E"/>
                </a:solidFill>
                <a:effectLst/>
                <a:latin typeface=".AppleSystemUIFont"/>
              </a:rPr>
              <a:t>弗人和路比族是她的帮手。”（和合本）</a:t>
            </a:r>
          </a:p>
          <a:p>
            <a:endParaRPr lang="en-SG"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610040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1" i="0" u="none" strike="noStrike" kern="1200" baseline="30000" dirty="0">
                <a:solidFill>
                  <a:schemeClr val="tx1"/>
                </a:solidFill>
                <a:latin typeface="+mn-lt"/>
                <a:ea typeface="+mn-ea"/>
                <a:cs typeface="+mn-cs"/>
              </a:rPr>
              <a:t>10</a:t>
            </a:r>
            <a:r>
              <a:rPr lang="en-SG" sz="1200" b="0" i="0" u="none" strike="noStrike" kern="1200" baseline="0" dirty="0">
                <a:solidFill>
                  <a:schemeClr val="tx1"/>
                </a:solidFill>
                <a:latin typeface="+mn-lt"/>
                <a:ea typeface="+mn-ea"/>
                <a:cs typeface="+mn-cs"/>
              </a:rPr>
              <a:t> 	 Yet Thebes fell, </a:t>
            </a:r>
          </a:p>
          <a:p>
            <a:r>
              <a:rPr lang="en-SG" sz="1200" b="0" i="0" u="none" strike="noStrike" kern="1200" baseline="0" dirty="0">
                <a:solidFill>
                  <a:schemeClr val="tx1"/>
                </a:solidFill>
                <a:latin typeface="+mn-lt"/>
                <a:ea typeface="+mn-ea"/>
                <a:cs typeface="+mn-cs"/>
              </a:rPr>
              <a:t>		 and her people were led away as captives. </a:t>
            </a:r>
          </a:p>
          <a:p>
            <a:r>
              <a:rPr lang="en-SG" sz="1200" b="0" i="0" u="none" strike="noStrike" kern="1200" baseline="0" dirty="0">
                <a:solidFill>
                  <a:schemeClr val="tx1"/>
                </a:solidFill>
                <a:latin typeface="+mn-lt"/>
                <a:ea typeface="+mn-ea"/>
                <a:cs typeface="+mn-cs"/>
              </a:rPr>
              <a:t>	 Her babies were dashed to death </a:t>
            </a:r>
          </a:p>
          <a:p>
            <a:r>
              <a:rPr lang="en-SG" sz="1200" b="0" i="0" u="none" strike="noStrike" kern="1200" baseline="0" dirty="0">
                <a:solidFill>
                  <a:schemeClr val="tx1"/>
                </a:solidFill>
                <a:latin typeface="+mn-lt"/>
                <a:ea typeface="+mn-ea"/>
                <a:cs typeface="+mn-cs"/>
              </a:rPr>
              <a:t>		 against the stones of the streets. </a:t>
            </a:r>
          </a:p>
          <a:p>
            <a:r>
              <a:rPr lang="en-SG" sz="1200" b="0" i="0" u="none" strike="noStrike" kern="1200" baseline="0" dirty="0">
                <a:solidFill>
                  <a:schemeClr val="tx1"/>
                </a:solidFill>
                <a:latin typeface="+mn-lt"/>
                <a:ea typeface="+mn-ea"/>
                <a:cs typeface="+mn-cs"/>
              </a:rPr>
              <a:t>	 Soldiers threw dice to get Egyptian officers as servants. </a:t>
            </a:r>
          </a:p>
          <a:p>
            <a:r>
              <a:rPr lang="en-SG" sz="1200" b="0" i="0" u="none" strike="noStrike" kern="1200" baseline="0" dirty="0">
                <a:solidFill>
                  <a:schemeClr val="tx1"/>
                </a:solidFill>
                <a:latin typeface="+mn-lt"/>
                <a:ea typeface="+mn-ea"/>
                <a:cs typeface="+mn-cs"/>
              </a:rPr>
              <a:t>		 All their leaders were bound in chains" (NLT).</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3:10</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“但她被迁移，被掳去；</a:t>
            </a:r>
          </a:p>
          <a:p>
            <a:r>
              <a:rPr lang="zh-CN" altLang="en-US" dirty="0">
                <a:solidFill>
                  <a:srgbClr val="0E0E0E"/>
                </a:solidFill>
                <a:effectLst/>
                <a:latin typeface=".AppleSystemUIFont"/>
              </a:rPr>
              <a:t>她的婴孩在各市口被摔死；</a:t>
            </a:r>
          </a:p>
          <a:p>
            <a:r>
              <a:rPr lang="zh-CN" altLang="en-US" dirty="0">
                <a:solidFill>
                  <a:srgbClr val="0E0E0E"/>
                </a:solidFill>
                <a:effectLst/>
                <a:latin typeface=".AppleSystemUIFont"/>
              </a:rPr>
              <a:t>人为她的尊贵人拈阄，</a:t>
            </a:r>
          </a:p>
          <a:p>
            <a:r>
              <a:rPr lang="zh-CN" altLang="en-US" dirty="0">
                <a:solidFill>
                  <a:srgbClr val="0E0E0E"/>
                </a:solidFill>
                <a:effectLst/>
                <a:latin typeface=".AppleSystemUIFont"/>
              </a:rPr>
              <a:t>她所有的大人都被链子锁着。”（和合本）</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20570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a:t>
            </a:r>
            <a:r>
              <a:rPr lang="en-US" baseline="0" dirty="0"/>
              <a:t> can't blame him, in that Nineveh was the epitome of </a:t>
            </a:r>
            <a:r>
              <a:rPr lang="en-US" baseline="0" dirty="0" err="1"/>
              <a:t>idolaty</a:t>
            </a:r>
            <a:r>
              <a:rPr lang="en-US" baseline="0" dirty="0"/>
              <a:t>, immorality, injustice, and torture!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你不能责怪他，因为尼尼微是偶像崇拜、道德败坏、不公义和折磨的典范！</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136408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9439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7298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7636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73412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130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724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LORD is watching over your future, including</a:t>
            </a:r>
            <a:r>
              <a:rPr lang="en-US" baseline="0" dirty="0"/>
              <a:t> his promise to punish all who reject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耶和华看顾你的未来，包括祂惩罚所有拒绝祂之人的应许。</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23106491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God is a God of holiness who must judge sin—so just be patient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上帝是圣洁的神，必定审判罪恶</a:t>
            </a:r>
            <a:r>
              <a:rPr lang="en-US" altLang="zh-CN" b="1" dirty="0">
                <a:solidFill>
                  <a:srgbClr val="0E0E0E"/>
                </a:solidFill>
                <a:effectLst/>
                <a:latin typeface=".AppleSystemUIFont"/>
              </a:rPr>
              <a:t>——</a:t>
            </a:r>
            <a:r>
              <a:rPr lang="zh-CN" altLang="en-US" b="1" dirty="0">
                <a:solidFill>
                  <a:srgbClr val="0E0E0E"/>
                </a:solidFill>
                <a:effectLst/>
                <a:latin typeface=".AppleSystemUIFont"/>
              </a:rPr>
              <a:t>所以要耐心等待。</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473604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671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9560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studied Jonah we saw at the end that Nineveh repented, God relented</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当我们学习约拿书时，我们看到最后尼尼微悔改了，神就收回了降罚的决定</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913515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41629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420735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January 2015</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Ancient: Ruins at the ancient Assyrian city of Nineveh, which Islamic State militants have vowed to destroy when the Iraqi army comes to try to liberate Mosul, Iraq</a:t>
            </a:r>
            <a:r>
              <a:rPr lang="uk-UA" dirty="0"/>
              <a:t>'</a:t>
            </a:r>
            <a:r>
              <a:rPr lang="en-US" dirty="0"/>
              <a:t>s second largest city</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dirty="0"/>
          </a:p>
          <a:p>
            <a:r>
              <a:rPr lang="en-US" dirty="0">
                <a:effectLst/>
              </a:rPr>
              <a:t>Over the past month the Islamic State has seized hundreds of Assyrian relics from Mosul</a:t>
            </a:r>
            <a:r>
              <a:rPr lang="uk-UA" dirty="0">
                <a:effectLst/>
              </a:rPr>
              <a:t>'</a:t>
            </a:r>
            <a:r>
              <a:rPr lang="en-US" dirty="0">
                <a:effectLst/>
              </a:rPr>
              <a:t>s cultural museum as well as destroyed Assyrian monuments in the city, which it claims </a:t>
            </a:r>
            <a:r>
              <a:rPr lang="uk-UA" dirty="0">
                <a:effectLst/>
              </a:rPr>
              <a:t>'</a:t>
            </a:r>
            <a:r>
              <a:rPr lang="en-US" dirty="0">
                <a:effectLst/>
              </a:rPr>
              <a:t>distort Islam</a:t>
            </a:r>
            <a:r>
              <a:rPr lang="uk-UA" dirty="0">
                <a:effectLst/>
              </a:rPr>
              <a:t>'</a:t>
            </a:r>
            <a:r>
              <a:rPr lang="en-US" dirty="0">
                <a:effectLst/>
              </a:rPr>
              <a:t>, AINSA reported.</a:t>
            </a:r>
            <a:endParaRPr lang="en-US" dirty="0"/>
          </a:p>
          <a:p>
            <a:r>
              <a:rPr lang="en-US" dirty="0">
                <a:effectLst/>
              </a:rPr>
              <a:t>Assyrians believe themselves to be Iraq</a:t>
            </a:r>
            <a:r>
              <a:rPr lang="uk-UA" dirty="0">
                <a:effectLst/>
              </a:rPr>
              <a:t>'</a:t>
            </a:r>
            <a:r>
              <a:rPr lang="en-US" dirty="0">
                <a:effectLst/>
              </a:rPr>
              <a:t>s original indigenous people, with a documented history stretching back to 4750 BC. They now comprise 95 per cent of the country</a:t>
            </a:r>
            <a:r>
              <a:rPr lang="uk-UA" dirty="0">
                <a:effectLst/>
              </a:rPr>
              <a:t>'</a:t>
            </a:r>
            <a:r>
              <a:rPr lang="en-US" dirty="0">
                <a:effectLst/>
              </a:rPr>
              <a:t>s Christian population.</a:t>
            </a:r>
            <a:endParaRPr lang="en-US" dirty="0"/>
          </a:p>
          <a:p>
            <a:r>
              <a:rPr lang="en-US" dirty="0">
                <a:effectLst/>
              </a:rPr>
              <a:t>Nearly 200,000 were forced to flee their homes around the Nineveh plain last summer as Islamic State made its lightning advance across Iraq.</a:t>
            </a:r>
            <a:endParaRPr lang="en-US" dirty="0"/>
          </a:p>
          <a:p>
            <a:r>
              <a:rPr lang="en-US" dirty="0">
                <a:effectLst/>
              </a:rPr>
              <a:t>Most now live as refugees in Iraq</a:t>
            </a:r>
            <a:r>
              <a:rPr lang="uk-UA" dirty="0">
                <a:effectLst/>
              </a:rPr>
              <a:t>'</a:t>
            </a:r>
            <a:r>
              <a:rPr lang="en-US" dirty="0">
                <a:effectLst/>
              </a:rPr>
              <a:t>s Kurdish areas.</a:t>
            </a:r>
            <a:endParaRPr lang="en-US" dirty="0"/>
          </a:p>
          <a:p>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endParaRPr>
          </a:p>
          <a:p>
            <a:r>
              <a:rPr lang="en-US" altLang="zh-CN" b="1" dirty="0">
                <a:solidFill>
                  <a:srgbClr val="0E0E0E"/>
                </a:solidFill>
                <a:effectLst/>
                <a:latin typeface=".AppleSystemUIFont"/>
              </a:rPr>
              <a:t>2015</a:t>
            </a:r>
            <a:r>
              <a:rPr lang="zh-CN" altLang="en-US" b="1" dirty="0">
                <a:solidFill>
                  <a:srgbClr val="0E0E0E"/>
                </a:solidFill>
                <a:effectLst/>
                <a:latin typeface=".AppleSystemUIFont"/>
              </a:rPr>
              <a:t>年</a:t>
            </a:r>
            <a:r>
              <a:rPr lang="en-US" altLang="zh-CN" b="1" dirty="0">
                <a:solidFill>
                  <a:srgbClr val="0E0E0E"/>
                </a:solidFill>
                <a:effectLst/>
                <a:latin typeface=".AppleSystemUIFont"/>
              </a:rPr>
              <a:t>1</a:t>
            </a:r>
            <a:r>
              <a:rPr lang="zh-CN" altLang="en-US" b="1" dirty="0">
                <a:solidFill>
                  <a:srgbClr val="0E0E0E"/>
                </a:solidFill>
                <a:effectLst/>
                <a:latin typeface=".AppleSystemUIFont"/>
              </a:rPr>
              <a:t>月</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古代遗址</a:t>
            </a:r>
            <a:r>
              <a:rPr lang="zh-CN" altLang="en-US" dirty="0">
                <a:solidFill>
                  <a:srgbClr val="0E0E0E"/>
                </a:solidFill>
                <a:effectLst/>
                <a:latin typeface=".AppleSystemUIFont"/>
              </a:rPr>
              <a:t>：尼尼微古亚述城市的遗迹，伊斯兰国武装分子曾誓言要摧毁这些遗址，以阻止伊拉克军队试图解放摩苏尔</a:t>
            </a:r>
            <a:r>
              <a:rPr lang="en-US" altLang="zh-CN" dirty="0">
                <a:solidFill>
                  <a:srgbClr val="0E0E0E"/>
                </a:solidFill>
                <a:effectLst/>
                <a:latin typeface=".AppleSystemUIFont"/>
              </a:rPr>
              <a:t>——</a:t>
            </a:r>
            <a:r>
              <a:rPr lang="zh-CN" altLang="en-US" dirty="0">
                <a:solidFill>
                  <a:srgbClr val="0E0E0E"/>
                </a:solidFill>
                <a:effectLst/>
                <a:latin typeface=".AppleSystemUIFont"/>
              </a:rPr>
              <a:t>伊拉克第二大城市。</a:t>
            </a:r>
          </a:p>
          <a:p>
            <a:r>
              <a:rPr lang="zh-CN" altLang="en-US" b="1" dirty="0">
                <a:solidFill>
                  <a:srgbClr val="0E0E0E"/>
                </a:solidFill>
                <a:effectLst/>
                <a:latin typeface=".AppleSystemUIFont"/>
              </a:rPr>
              <a:t>来源</a:t>
            </a:r>
            <a:r>
              <a:rPr lang="zh-CN" altLang="en-US" dirty="0">
                <a:solidFill>
                  <a:srgbClr val="0E0E0E"/>
                </a:solidFill>
                <a:effectLst/>
                <a:latin typeface=".AppleSystemUIFont"/>
              </a:rPr>
              <a:t>：</a:t>
            </a:r>
            <a:r>
              <a:rPr lang="en-US" altLang="zh-CN" dirty="0">
                <a:solidFill>
                  <a:srgbClr val="0E0E0E"/>
                </a:solidFill>
                <a:effectLst/>
                <a:latin typeface=".AppleSystemUIFont"/>
                <a:hlinkClick r:id="rId7"/>
              </a:rPr>
              <a:t>Daily Mail</a:t>
            </a:r>
            <a:r>
              <a:rPr lang="zh-CN" altLang="en-US" dirty="0">
                <a:solidFill>
                  <a:srgbClr val="0E0E0E"/>
                </a:solidFill>
                <a:effectLst/>
                <a:latin typeface=".AppleSystemUIFont"/>
                <a:hlinkClick r:id="rId7"/>
              </a:rPr>
              <a:t>报道</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在过去一个月内，伊斯兰国（</a:t>
            </a:r>
            <a:r>
              <a:rPr lang="en-US" altLang="zh-CN" dirty="0">
                <a:solidFill>
                  <a:srgbClr val="0E0E0E"/>
                </a:solidFill>
                <a:effectLst/>
                <a:latin typeface=".AppleSystemUIFont"/>
              </a:rPr>
              <a:t>ISIS</a:t>
            </a:r>
            <a:r>
              <a:rPr lang="zh-CN" altLang="en-US" dirty="0">
                <a:solidFill>
                  <a:srgbClr val="0E0E0E"/>
                </a:solidFill>
                <a:effectLst/>
                <a:latin typeface=".AppleSystemUIFont"/>
              </a:rPr>
              <a:t>）从摩苏尔的文化博物馆中抢走了数百件亚述文物，并摧毁了该城的亚述纪念碑，声称这些遗迹“歪曲了伊斯兰教”，据</a:t>
            </a:r>
            <a:r>
              <a:rPr lang="en-US" altLang="zh-CN" dirty="0">
                <a:solidFill>
                  <a:srgbClr val="0E0E0E"/>
                </a:solidFill>
                <a:effectLst/>
                <a:latin typeface=".AppleSystemUIFont"/>
              </a:rPr>
              <a:t>AINSA</a:t>
            </a:r>
            <a:r>
              <a:rPr lang="zh-CN" altLang="en-US" dirty="0">
                <a:solidFill>
                  <a:srgbClr val="0E0E0E"/>
                </a:solidFill>
                <a:effectLst/>
                <a:latin typeface=".AppleSystemUIFont"/>
              </a:rPr>
              <a:t>报道。</a:t>
            </a:r>
          </a:p>
          <a:p>
            <a:r>
              <a:rPr lang="zh-CN" altLang="en-US" dirty="0">
                <a:solidFill>
                  <a:srgbClr val="0E0E0E"/>
                </a:solidFill>
                <a:effectLst/>
                <a:latin typeface=".AppleSystemUIFont"/>
              </a:rPr>
              <a:t>亚述人自认为是伊拉克最早的原住民，其历史可追溯到公元前</a:t>
            </a:r>
            <a:r>
              <a:rPr lang="en-US" altLang="zh-CN" dirty="0">
                <a:solidFill>
                  <a:srgbClr val="0E0E0E"/>
                </a:solidFill>
                <a:effectLst/>
                <a:latin typeface=".AppleSystemUIFont"/>
              </a:rPr>
              <a:t>4750</a:t>
            </a:r>
            <a:r>
              <a:rPr lang="zh-CN" altLang="en-US" dirty="0">
                <a:solidFill>
                  <a:srgbClr val="0E0E0E"/>
                </a:solidFill>
                <a:effectLst/>
                <a:latin typeface=".AppleSystemUIFont"/>
              </a:rPr>
              <a:t>年。他们现在占该国基督教人口的</a:t>
            </a:r>
            <a:r>
              <a:rPr lang="en-US" altLang="zh-CN" dirty="0">
                <a:solidFill>
                  <a:srgbClr val="0E0E0E"/>
                </a:solidFill>
                <a:effectLst/>
                <a:latin typeface=".AppleSystemUIFont"/>
              </a:rPr>
              <a:t>95%</a:t>
            </a:r>
            <a:r>
              <a:rPr lang="zh-CN" altLang="en-US" dirty="0">
                <a:solidFill>
                  <a:srgbClr val="0E0E0E"/>
                </a:solidFill>
                <a:effectLst/>
                <a:latin typeface=".AppleSystemUIFont"/>
              </a:rPr>
              <a:t>。</a:t>
            </a:r>
          </a:p>
          <a:p>
            <a:r>
              <a:rPr lang="zh-CN" altLang="en-US" dirty="0">
                <a:solidFill>
                  <a:srgbClr val="0E0E0E"/>
                </a:solidFill>
                <a:effectLst/>
                <a:latin typeface=".AppleSystemUIFont"/>
              </a:rPr>
              <a:t>去年夏天，随着伊斯兰国在伊拉克的闪电推进，约有</a:t>
            </a:r>
            <a:r>
              <a:rPr lang="en-US" altLang="zh-CN" dirty="0">
                <a:solidFill>
                  <a:srgbClr val="0E0E0E"/>
                </a:solidFill>
                <a:effectLst/>
                <a:latin typeface=".AppleSystemUIFont"/>
              </a:rPr>
              <a:t>20</a:t>
            </a:r>
            <a:r>
              <a:rPr lang="zh-CN" altLang="en-US" dirty="0">
                <a:solidFill>
                  <a:srgbClr val="0E0E0E"/>
                </a:solidFill>
                <a:effectLst/>
                <a:latin typeface=".AppleSystemUIFont"/>
              </a:rPr>
              <a:t>万亚述人被迫逃离尼尼微平原地区。</a:t>
            </a:r>
          </a:p>
          <a:p>
            <a:r>
              <a:rPr lang="zh-CN" altLang="en-US" dirty="0">
                <a:solidFill>
                  <a:srgbClr val="0E0E0E"/>
                </a:solidFill>
                <a:effectLst/>
                <a:latin typeface=".AppleSystemUIFont"/>
              </a:rPr>
              <a:t>如今，他们大多数人作为难民生活在伊拉克的库尔德地区。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继续阅读</a:t>
            </a:r>
            <a:r>
              <a:rPr lang="zh-CN" altLang="en-US" dirty="0">
                <a:solidFill>
                  <a:srgbClr val="0E0E0E"/>
                </a:solidFill>
                <a:effectLst/>
                <a:latin typeface=".AppleSystemUIFont"/>
              </a:rPr>
              <a:t>：</a:t>
            </a:r>
            <a:r>
              <a:rPr lang="en-US" altLang="zh-CN" dirty="0">
                <a:solidFill>
                  <a:srgbClr val="0E0E0E"/>
                </a:solidFill>
                <a:effectLst/>
                <a:latin typeface=".AppleSystemUIFont"/>
                <a:hlinkClick r:id="rId7"/>
              </a:rPr>
              <a:t>Daily Mail </a:t>
            </a:r>
            <a:r>
              <a:rPr lang="zh-CN" altLang="en-US" dirty="0">
                <a:solidFill>
                  <a:srgbClr val="0E0E0E"/>
                </a:solidFill>
                <a:effectLst/>
                <a:latin typeface=".AppleSystemUIFont"/>
                <a:hlinkClick r:id="rId7"/>
              </a:rPr>
              <a:t>报道</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来源</a:t>
            </a:r>
            <a:r>
              <a:rPr lang="zh-CN" altLang="en-US" dirty="0">
                <a:solidFill>
                  <a:srgbClr val="0E0E0E"/>
                </a:solidFill>
                <a:effectLst/>
                <a:latin typeface=".AppleSystemUIFont"/>
              </a:rPr>
              <a:t>：</a:t>
            </a:r>
            <a:r>
              <a:rPr lang="en-US" altLang="zh-CN" dirty="0">
                <a:solidFill>
                  <a:srgbClr val="0E0E0E"/>
                </a:solidFill>
                <a:effectLst/>
                <a:latin typeface=".AppleSystemUIFont"/>
              </a:rPr>
              <a:t>@MailOnline</a:t>
            </a:r>
            <a:r>
              <a:rPr lang="zh-CN" altLang="en-US" dirty="0">
                <a:solidFill>
                  <a:srgbClr val="0E0E0E"/>
                </a:solidFill>
                <a:effectLst/>
                <a:latin typeface=".AppleSystemUIFont"/>
              </a:rPr>
              <a:t>（</a:t>
            </a:r>
            <a:r>
              <a:rPr lang="en-US" altLang="zh-CN" dirty="0">
                <a:solidFill>
                  <a:srgbClr val="0E0E0E"/>
                </a:solidFill>
                <a:effectLst/>
                <a:latin typeface=".AppleSystemUIFont"/>
              </a:rPr>
              <a:t>Twitter</a:t>
            </a:r>
            <a:r>
              <a:rPr lang="zh-CN" altLang="en-US" dirty="0">
                <a:solidFill>
                  <a:srgbClr val="0E0E0E"/>
                </a:solidFill>
                <a:effectLst/>
                <a:latin typeface=".AppleSystemUIFont"/>
              </a:rPr>
              <a:t>）和 </a:t>
            </a:r>
            <a:r>
              <a:rPr lang="en-US" altLang="zh-CN" dirty="0" err="1">
                <a:solidFill>
                  <a:srgbClr val="0E0E0E"/>
                </a:solidFill>
                <a:effectLst/>
                <a:latin typeface=".AppleSystemUIFont"/>
              </a:rPr>
              <a:t>DailyMail</a:t>
            </a:r>
            <a:r>
              <a:rPr lang="zh-CN" altLang="en-US" dirty="0">
                <a:solidFill>
                  <a:srgbClr val="0E0E0E"/>
                </a:solidFill>
                <a:effectLst/>
                <a:latin typeface=".AppleSystemUIFont"/>
              </a:rPr>
              <a:t>（</a:t>
            </a:r>
            <a:r>
              <a:rPr lang="en-US" altLang="zh-CN" dirty="0">
                <a:solidFill>
                  <a:srgbClr val="0E0E0E"/>
                </a:solidFill>
                <a:effectLst/>
                <a:latin typeface=".AppleSystemUIFont"/>
              </a:rPr>
              <a:t>Facebook</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6615881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812574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57487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dirty="0">
                <a:solidFill>
                  <a:schemeClr val="tx1"/>
                </a:solidFill>
                <a:effectLst/>
                <a:latin typeface="+mn-lt"/>
                <a:ea typeface="+mn-ea"/>
                <a:cs typeface="+mn-cs"/>
              </a:rPr>
              <a:t>Success</a:t>
            </a:r>
            <a:r>
              <a:rPr lang="en-US" sz="1200" kern="1200" dirty="0">
                <a:solidFill>
                  <a:schemeClr val="tx1"/>
                </a:solidFill>
                <a:effectLst/>
                <a:latin typeface="+mn-lt"/>
                <a:ea typeface="+mn-ea"/>
                <a:cs typeface="+mn-cs"/>
              </a:rPr>
              <a:t> magazine.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位于德克萨斯州休斯顿的湖滨教会（</a:t>
            </a:r>
            <a:r>
              <a:rPr lang="en-US" altLang="zh-CN" dirty="0">
                <a:solidFill>
                  <a:srgbClr val="0E0E0E"/>
                </a:solidFill>
                <a:effectLst/>
                <a:latin typeface=".AppleSystemUIFont"/>
              </a:rPr>
              <a:t>Lakeside Church</a:t>
            </a:r>
            <a:r>
              <a:rPr lang="zh-CN" altLang="en-US" dirty="0">
                <a:solidFill>
                  <a:srgbClr val="0E0E0E"/>
                </a:solidFill>
                <a:effectLst/>
                <a:latin typeface=".AppleSystemUIFont"/>
              </a:rPr>
              <a:t>）是美国最大的教会，拥有</a:t>
            </a:r>
            <a:r>
              <a:rPr lang="en-US" altLang="zh-CN" dirty="0">
                <a:solidFill>
                  <a:srgbClr val="0E0E0E"/>
                </a:solidFill>
                <a:effectLst/>
                <a:latin typeface=".AppleSystemUIFont"/>
              </a:rPr>
              <a:t>4</a:t>
            </a:r>
            <a:r>
              <a:rPr lang="zh-CN" altLang="en-US" dirty="0">
                <a:solidFill>
                  <a:srgbClr val="0E0E0E"/>
                </a:solidFill>
                <a:effectLst/>
                <a:latin typeface=".AppleSystemUIFont"/>
              </a:rPr>
              <a:t>万名会众。其牧师乔尔</a:t>
            </a:r>
            <a:r>
              <a:rPr lang="en-US" altLang="zh-CN" dirty="0">
                <a:solidFill>
                  <a:srgbClr val="0E0E0E"/>
                </a:solidFill>
                <a:effectLst/>
                <a:latin typeface=".AppleSystemUIFont"/>
              </a:rPr>
              <a:t>·</a:t>
            </a:r>
            <a:r>
              <a:rPr lang="zh-CN" altLang="en-US" dirty="0">
                <a:solidFill>
                  <a:srgbClr val="0E0E0E"/>
                </a:solidFill>
                <a:effectLst/>
                <a:latin typeface=".AppleSystemUIFont"/>
              </a:rPr>
              <a:t>欧斯汀（</a:t>
            </a:r>
            <a:r>
              <a:rPr lang="en-US" altLang="zh-CN" dirty="0">
                <a:solidFill>
                  <a:srgbClr val="0E0E0E"/>
                </a:solidFill>
                <a:effectLst/>
                <a:latin typeface=".AppleSystemUIFont"/>
              </a:rPr>
              <a:t>Joel Osteen</a:t>
            </a:r>
            <a:r>
              <a:rPr lang="zh-CN" altLang="en-US" dirty="0">
                <a:solidFill>
                  <a:srgbClr val="0E0E0E"/>
                </a:solidFill>
                <a:effectLst/>
                <a:latin typeface=".AppleSystemUIFont"/>
              </a:rPr>
              <a:t>）经常登上</a:t>
            </a:r>
            <a:r>
              <a:rPr lang="en-US" altLang="zh-CN" dirty="0">
                <a:solidFill>
                  <a:srgbClr val="0E0E0E"/>
                </a:solidFill>
                <a:effectLst/>
                <a:latin typeface=".AppleSystemUIFont"/>
              </a:rPr>
              <a:t>《</a:t>
            </a:r>
            <a:r>
              <a:rPr lang="zh-CN" altLang="en-US" dirty="0">
                <a:solidFill>
                  <a:srgbClr val="0E0E0E"/>
                </a:solidFill>
                <a:effectLst/>
                <a:latin typeface=".AppleSystemUIFont"/>
              </a:rPr>
              <a:t>成功</a:t>
            </a:r>
            <a:r>
              <a:rPr lang="en-US" altLang="zh-CN" dirty="0">
                <a:solidFill>
                  <a:srgbClr val="0E0E0E"/>
                </a:solidFill>
                <a:effectLst/>
                <a:latin typeface=".AppleSystemUIFont"/>
              </a:rPr>
              <a:t>》</a:t>
            </a:r>
            <a:r>
              <a:rPr lang="zh-CN" altLang="en-US" dirty="0">
                <a:solidFill>
                  <a:srgbClr val="0E0E0E"/>
                </a:solidFill>
                <a:effectLst/>
                <a:latin typeface=".AppleSystemUIFont"/>
              </a:rPr>
              <a:t>杂志的封面。</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44466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One key rule in the pulpit there is: you </a:t>
            </a:r>
            <a:r>
              <a:rPr lang="en-US" sz="1200" i="1"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talk about </a:t>
            </a:r>
            <a:r>
              <a:rPr lang="en-US" sz="1200" i="1" kern="1200" dirty="0">
                <a:solidFill>
                  <a:schemeClr val="tx1"/>
                </a:solidFill>
                <a:effectLst/>
                <a:latin typeface="+mn-lt"/>
                <a:ea typeface="+mn-ea"/>
                <a:cs typeface="+mn-cs"/>
              </a:rPr>
              <a:t>sin or judgment</a:t>
            </a:r>
            <a:r>
              <a:rPr lang="en-SG" sz="1200" i="0" kern="1200" dirty="0">
                <a:solidFill>
                  <a:schemeClr val="tx1"/>
                </a:solidFill>
                <a:effectLst/>
                <a:latin typeface="+mn-lt"/>
                <a:ea typeface="+mn-ea"/>
                <a:cs typeface="+mn-cs"/>
              </a:rPr>
              <a:t>.</a:t>
            </a:r>
          </a:p>
          <a:p>
            <a:r>
              <a:rPr lang="zh-CN" altLang="en-US" dirty="0"/>
              <a:t>讲坛上有一条重要规则：你不能谈论罪恶或审判。</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9159797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E38D7-284E-4443-A1AC-81C26BDC72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69514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But at CIC we are not afraid to talk about what God warns us about—and judgment is all over the face of the Bible.</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a:p>
            <a:r>
              <a:rPr lang="zh-CN" altLang="en-US" dirty="0">
                <a:solidFill>
                  <a:srgbClr val="0E0E0E"/>
                </a:solidFill>
                <a:effectLst/>
                <a:latin typeface=".AppleSystemUIFont"/>
              </a:rPr>
              <a:t>但在 </a:t>
            </a:r>
            <a:r>
              <a:rPr lang="en-US" altLang="zh-CN" dirty="0">
                <a:solidFill>
                  <a:srgbClr val="0E0E0E"/>
                </a:solidFill>
                <a:effectLst/>
                <a:latin typeface=".AppleSystemUIFont"/>
              </a:rPr>
              <a:t>CIC </a:t>
            </a:r>
            <a:r>
              <a:rPr lang="zh-CN" altLang="en-US" dirty="0">
                <a:solidFill>
                  <a:srgbClr val="0E0E0E"/>
                </a:solidFill>
                <a:effectLst/>
                <a:latin typeface=".AppleSystemUIFont"/>
              </a:rPr>
              <a:t>教会，我们并不害怕谈论上帝所警告我们的事</a:t>
            </a:r>
            <a:r>
              <a:rPr lang="en-US" altLang="zh-CN" dirty="0">
                <a:solidFill>
                  <a:srgbClr val="0E0E0E"/>
                </a:solidFill>
                <a:effectLst/>
                <a:latin typeface=".AppleSystemUIFont"/>
              </a:rPr>
              <a:t>——</a:t>
            </a:r>
            <a:r>
              <a:rPr lang="zh-CN" altLang="en-US" dirty="0">
                <a:solidFill>
                  <a:srgbClr val="0E0E0E"/>
                </a:solidFill>
                <a:effectLst/>
                <a:latin typeface=".AppleSystemUIFont"/>
              </a:rPr>
              <a:t>审判的主题贯穿整本圣经。</a:t>
            </a:r>
          </a:p>
          <a:p>
            <a:r>
              <a:rPr lang="zh-CN" altLang="en-US" dirty="0">
                <a:solidFill>
                  <a:srgbClr val="0E0E0E"/>
                </a:solidFill>
                <a:effectLst/>
                <a:latin typeface=".AppleSystemUIFont"/>
              </a:rPr>
              <a:t>上帝曾告诉以西结，他必须警告百姓</a:t>
            </a:r>
            <a:r>
              <a:rPr lang="en-US" altLang="zh-CN" dirty="0">
                <a:solidFill>
                  <a:srgbClr val="0E0E0E"/>
                </a:solidFill>
                <a:effectLst/>
                <a:latin typeface=".AppleSystemUIFont"/>
              </a:rPr>
              <a:t>——</a:t>
            </a:r>
            <a:r>
              <a:rPr lang="zh-CN" altLang="en-US" dirty="0">
                <a:solidFill>
                  <a:srgbClr val="0E0E0E"/>
                </a:solidFill>
                <a:effectLst/>
                <a:latin typeface=".AppleSystemUIFont"/>
              </a:rPr>
              <a:t>如果他不这样做，他们的血就会归到他的头上（参见以西结书 </a:t>
            </a:r>
            <a:r>
              <a:rPr lang="en-US" altLang="zh-CN" dirty="0">
                <a:solidFill>
                  <a:srgbClr val="0E0E0E"/>
                </a:solidFill>
                <a:effectLst/>
                <a:latin typeface=".AppleSystemUIFont"/>
              </a:rPr>
              <a:t>33:1-9</a:t>
            </a:r>
            <a:r>
              <a:rPr lang="zh-CN" altLang="en-US" dirty="0">
                <a:solidFill>
                  <a:srgbClr val="0E0E0E"/>
                </a:solidFill>
                <a:effectLst/>
                <a:latin typeface=".AppleSystemUIFont"/>
              </a:rPr>
              <a:t>）！</a:t>
            </a:r>
          </a:p>
          <a:p>
            <a:r>
              <a:rPr lang="zh-CN" altLang="en-US" dirty="0">
                <a:solidFill>
                  <a:srgbClr val="0E0E0E"/>
                </a:solidFill>
                <a:effectLst/>
                <a:latin typeface=".AppleSystemUIFont"/>
              </a:rPr>
              <a:t>嘿，我可不想你们的血归到我的头上，所以我们在这里传讲完整的福音，包括上帝的忿怒！</a:t>
            </a:r>
          </a:p>
          <a:p>
            <a:r>
              <a:rPr lang="zh-CN" altLang="en-US" dirty="0">
                <a:solidFill>
                  <a:srgbClr val="0E0E0E"/>
                </a:solidFill>
                <a:effectLst/>
                <a:latin typeface=".AppleSystemUIFont"/>
              </a:rPr>
              <a:t>谁真的想要那种软弱无力、不追究责任的上帝呢？</a:t>
            </a:r>
          </a:p>
          <a:p>
            <a:r>
              <a:rPr lang="zh-CN" altLang="en-US" dirty="0">
                <a:solidFill>
                  <a:srgbClr val="0E0E0E"/>
                </a:solidFill>
                <a:effectLst/>
                <a:latin typeface=".AppleSystemUIFont"/>
              </a:rPr>
              <a:t>你会尊重那些不管教孩子的父母吗？</a:t>
            </a:r>
          </a:p>
          <a:p>
            <a:r>
              <a:rPr lang="zh-CN" altLang="en-US" dirty="0">
                <a:solidFill>
                  <a:srgbClr val="0E0E0E"/>
                </a:solidFill>
                <a:effectLst/>
                <a:latin typeface=".AppleSystemUIFont"/>
              </a:rPr>
              <a:t>你会尊重那些对谋杀行为听之任之的政府吗？</a:t>
            </a:r>
          </a:p>
          <a:p>
            <a:r>
              <a:rPr lang="zh-CN" altLang="en-US" dirty="0">
                <a:solidFill>
                  <a:srgbClr val="0E0E0E"/>
                </a:solidFill>
                <a:effectLst/>
                <a:latin typeface=".AppleSystemUIFont"/>
              </a:rPr>
              <a:t>那我们为什么要对上帝作为公义的神感到不满呢？</a:t>
            </a:r>
          </a:p>
          <a:p>
            <a:endParaRPr lang="en-US" dirty="0"/>
          </a:p>
        </p:txBody>
      </p:sp>
    </p:spTree>
    <p:extLst>
      <p:ext uri="{BB962C8B-B14F-4D97-AF65-F5344CB8AC3E}">
        <p14:creationId xmlns:p14="http://schemas.microsoft.com/office/powerpoint/2010/main" val="28764452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07A6F6C6-1E45-6148-B59D-9F47571D8BFD}"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79204" name="Text Box 1"/>
          <p:cNvSpPr txBox="1">
            <a:spLocks noChangeArrowheads="1"/>
          </p:cNvSpPr>
          <p:nvPr/>
        </p:nvSpPr>
        <p:spPr bwMode="auto">
          <a:xfrm>
            <a:off x="3884613" y="9235578"/>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0DDD86B-8711-7040-A0D4-31FB65A425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9205" name="Text Box 2"/>
          <p:cNvSpPr txBox="1">
            <a:spLocks noChangeArrowheads="1"/>
          </p:cNvSpPr>
          <p:nvPr/>
        </p:nvSpPr>
        <p:spPr bwMode="auto">
          <a:xfrm>
            <a:off x="1143000" y="729258"/>
            <a:ext cx="4572000" cy="3646289"/>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9206" name="Rectangle 3"/>
          <p:cNvSpPr>
            <a:spLocks noGrp="1" noChangeArrowheads="1"/>
          </p:cNvSpPr>
          <p:nvPr>
            <p:ph type="body"/>
          </p:nvPr>
        </p:nvSpPr>
        <p:spPr>
          <a:xfrm>
            <a:off x="685800" y="4618633"/>
            <a:ext cx="5486400" cy="4385676"/>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extLst>
      <p:ext uri="{BB962C8B-B14F-4D97-AF65-F5344CB8AC3E}">
        <p14:creationId xmlns:p14="http://schemas.microsoft.com/office/powerpoint/2010/main" val="1883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sz="1200" kern="1200" dirty="0">
                <a:solidFill>
                  <a:schemeClr val="tx1"/>
                </a:solidFill>
                <a:effectLst/>
                <a:latin typeface="+mn-lt"/>
                <a:ea typeface="+mn-ea"/>
                <a:cs typeface="+mn-cs"/>
              </a:rPr>
              <a:t>and Jonah resented!  So whatever happened to Jonah and Nineveh?</a:t>
            </a:r>
            <a:r>
              <a:rPr lang="en-SG" dirty="0">
                <a:effectLst/>
              </a:rPr>
              <a:t> </a:t>
            </a:r>
          </a:p>
          <a:p>
            <a:r>
              <a:rPr lang="en-US" sz="1200" kern="1200" dirty="0">
                <a:solidFill>
                  <a:schemeClr val="tx1"/>
                </a:solidFill>
                <a:effectLst/>
                <a:latin typeface="+mn-lt"/>
                <a:ea typeface="+mn-ea"/>
                <a:cs typeface="+mn-cs"/>
              </a:rPr>
              <a:t>We left Jonah pouting—but what ever happened to him?  Well, we just don’t know!  The Bible doesn’t say.</a:t>
            </a:r>
            <a:r>
              <a:rPr lang="en-SG" dirty="0">
                <a:effectLst/>
              </a:rPr>
              <a:t> </a:t>
            </a:r>
          </a:p>
          <a:p>
            <a:r>
              <a:rPr lang="en-US" altLang="zh-CN" dirty="0">
                <a:solidFill>
                  <a:srgbClr val="0E0E0E"/>
                </a:solidFill>
                <a:effectLst/>
                <a:latin typeface=".AppleSystemUIFont"/>
              </a:rPr>
              <a:t>……</a:t>
            </a:r>
            <a:r>
              <a:rPr lang="zh-CN" altLang="en-US" dirty="0">
                <a:solidFill>
                  <a:srgbClr val="0E0E0E"/>
                </a:solidFill>
                <a:effectLst/>
                <a:latin typeface=".AppleSystemUIFont"/>
              </a:rPr>
              <a:t>而约拿却怨恨！那么，约拿和尼尼微后来怎么样了呢？</a:t>
            </a:r>
          </a:p>
          <a:p>
            <a:r>
              <a:rPr lang="zh-CN" altLang="en-US" dirty="0">
                <a:solidFill>
                  <a:srgbClr val="0E0E0E"/>
                </a:solidFill>
                <a:effectLst/>
                <a:latin typeface=".AppleSystemUIFont"/>
              </a:rPr>
              <a:t>我们离开时，约拿还在生闷气</a:t>
            </a:r>
            <a:r>
              <a:rPr lang="en-US" altLang="zh-CN" dirty="0">
                <a:solidFill>
                  <a:srgbClr val="0E0E0E"/>
                </a:solidFill>
                <a:effectLst/>
                <a:latin typeface=".AppleSystemUIFont"/>
              </a:rPr>
              <a:t>——</a:t>
            </a:r>
            <a:r>
              <a:rPr lang="zh-CN" altLang="en-US" dirty="0">
                <a:solidFill>
                  <a:srgbClr val="0E0E0E"/>
                </a:solidFill>
                <a:effectLst/>
                <a:latin typeface=".AppleSystemUIFont"/>
              </a:rPr>
              <a:t>但他后来怎么样了呢？</a:t>
            </a:r>
          </a:p>
          <a:p>
            <a:r>
              <a:rPr lang="zh-CN" altLang="en-US" dirty="0">
                <a:solidFill>
                  <a:srgbClr val="0E0E0E"/>
                </a:solidFill>
                <a:effectLst/>
                <a:latin typeface=".AppleSystemUIFont"/>
              </a:rPr>
              <a:t>嗯，我们真的不知道！圣经没有提到。</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07189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691289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90545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22689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dirty="0">
                <a:effectLst/>
              </a:rPr>
              <a:t> </a:t>
            </a:r>
          </a:p>
          <a:p>
            <a:endParaRPr lang="en-SG"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但不要让你的不耐烦使你认为上帝无法解决问题。问题不在于上帝无法解决问题，而是他比你想象中更有耐心。历史上有许多人都曾经等待过（约瑟等了</a:t>
            </a:r>
            <a:r>
              <a:rPr lang="en-US" altLang="zh-CN" dirty="0">
                <a:solidFill>
                  <a:srgbClr val="0E0E0E"/>
                </a:solidFill>
                <a:effectLst/>
                <a:latin typeface=".AppleSystemUIFont"/>
              </a:rPr>
              <a:t>13</a:t>
            </a:r>
            <a:r>
              <a:rPr lang="zh-CN" altLang="en-US" dirty="0">
                <a:solidFill>
                  <a:srgbClr val="0E0E0E"/>
                </a:solidFill>
                <a:effectLst/>
                <a:latin typeface=".AppleSystemUIFont"/>
              </a:rPr>
              <a:t>年，亚伯拉罕等了</a:t>
            </a:r>
            <a:r>
              <a:rPr lang="en-US" altLang="zh-CN" dirty="0">
                <a:solidFill>
                  <a:srgbClr val="0E0E0E"/>
                </a:solidFill>
                <a:effectLst/>
                <a:latin typeface=".AppleSystemUIFont"/>
              </a:rPr>
              <a:t>25</a:t>
            </a:r>
            <a:r>
              <a:rPr lang="zh-CN" altLang="en-US" dirty="0">
                <a:solidFill>
                  <a:srgbClr val="0E0E0E"/>
                </a:solidFill>
                <a:effectLst/>
                <a:latin typeface=".AppleSystemUIFont"/>
              </a:rPr>
              <a:t>年，摩西等了</a:t>
            </a:r>
            <a:r>
              <a:rPr lang="en-US" altLang="zh-CN" dirty="0">
                <a:solidFill>
                  <a:srgbClr val="0E0E0E"/>
                </a:solidFill>
                <a:effectLst/>
                <a:latin typeface=".AppleSystemUIFont"/>
              </a:rPr>
              <a:t>40</a:t>
            </a:r>
            <a:r>
              <a:rPr lang="zh-CN" altLang="en-US" dirty="0">
                <a:solidFill>
                  <a:srgbClr val="0E0E0E"/>
                </a:solidFill>
                <a:effectLst/>
                <a:latin typeface=".AppleSystemUIFont"/>
              </a:rPr>
              <a:t>年，耶稣等了</a:t>
            </a:r>
            <a:r>
              <a:rPr lang="en-US" altLang="zh-CN" dirty="0">
                <a:solidFill>
                  <a:srgbClr val="0E0E0E"/>
                </a:solidFill>
                <a:effectLst/>
                <a:latin typeface=".AppleSystemUIFont"/>
              </a:rPr>
              <a:t>30</a:t>
            </a:r>
            <a:r>
              <a:rPr lang="zh-CN" altLang="en-US" dirty="0">
                <a:solidFill>
                  <a:srgbClr val="0E0E0E"/>
                </a:solidFill>
                <a:effectLst/>
                <a:latin typeface=".AppleSystemUIFont"/>
              </a:rPr>
              <a:t>年）。</a:t>
            </a:r>
          </a:p>
          <a:p>
            <a:endParaRPr lang="en-US" dirty="0">
              <a:cs typeface="ＭＳ Ｐゴシック" charset="0"/>
            </a:endParaRPr>
          </a:p>
        </p:txBody>
      </p:sp>
    </p:spTree>
    <p:extLst>
      <p:ext uri="{BB962C8B-B14F-4D97-AF65-F5344CB8AC3E}">
        <p14:creationId xmlns:p14="http://schemas.microsoft.com/office/powerpoint/2010/main" val="2066107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p>
          <a:p>
            <a:r>
              <a:rPr lang="zh-CN" altLang="en-US" dirty="0"/>
              <a:t>亚述的首都将因其严重的罪行受到惩罚，然而，以色列的南国犹大可以从中得到安慰，因为</a:t>
            </a:r>
            <a:r>
              <a:rPr lang="zh-CN" altLang="en-US" b="1" dirty="0"/>
              <a:t>耶和华</a:t>
            </a:r>
            <a:r>
              <a:rPr lang="zh-CN" altLang="en-US" dirty="0"/>
              <a:t>将保护他们。</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8199107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LORD is watching over your future, including</a:t>
            </a:r>
            <a:r>
              <a:rPr lang="en-US" baseline="0" dirty="0"/>
              <a:t> his promise to punish all who reject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耶和华看顾你的未来，包括他惩罚所有拒绝他之人的应许。</a:t>
            </a:r>
          </a:p>
          <a:p>
            <a:endParaRPr lang="en-US" dirty="0"/>
          </a:p>
        </p:txBody>
      </p:sp>
    </p:spTree>
    <p:extLst>
      <p:ext uri="{BB962C8B-B14F-4D97-AF65-F5344CB8AC3E}">
        <p14:creationId xmlns:p14="http://schemas.microsoft.com/office/powerpoint/2010/main" val="41263897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063963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20045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But what happened to Nineveh? The Bible does tell us where the city was at spiritually 100 years later—</a:t>
            </a:r>
            <a:endParaRPr lang="en-US"/>
          </a:p>
        </p:txBody>
      </p:sp>
    </p:spTree>
    <p:extLst>
      <p:ext uri="{BB962C8B-B14F-4D97-AF65-F5344CB8AC3E}">
        <p14:creationId xmlns:p14="http://schemas.microsoft.com/office/powerpoint/2010/main" val="139634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smtClean="0">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smtClean="0">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6C9D78FD-FB55-1F40-9D90-1C65B976DD6A}" type="slidenum">
              <a:rPr lang="en-US"/>
              <a:pPr>
                <a:defRPr/>
              </a:pPr>
              <a:t>‹#›</a:t>
            </a:fld>
            <a:endParaRPr lang="en-US"/>
          </a:p>
        </p:txBody>
      </p:sp>
    </p:spTree>
    <p:extLst>
      <p:ext uri="{BB962C8B-B14F-4D97-AF65-F5344CB8AC3E}">
        <p14:creationId xmlns:p14="http://schemas.microsoft.com/office/powerpoint/2010/main" val="276881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0A3A53E-8D89-7442-89C8-1868767FE042}" type="slidenum">
              <a:rPr lang="en-US"/>
              <a:pPr>
                <a:defRPr/>
              </a:pPr>
              <a:t>‹#›</a:t>
            </a:fld>
            <a:endParaRPr lang="en-US"/>
          </a:p>
        </p:txBody>
      </p:sp>
    </p:spTree>
    <p:extLst>
      <p:ext uri="{BB962C8B-B14F-4D97-AF65-F5344CB8AC3E}">
        <p14:creationId xmlns:p14="http://schemas.microsoft.com/office/powerpoint/2010/main" val="1992221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86032590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1474861244"/>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32272537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216373639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9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smtClean="0"/>
            </a:lvl1pPr>
          </a:lstStyle>
          <a:p>
            <a:pPr>
              <a:defRPr/>
            </a:pPr>
            <a:endParaRPr lang="en-US"/>
          </a:p>
        </p:txBody>
      </p:sp>
      <p:sp>
        <p:nvSpPr>
          <p:cNvPr id="28" name="Rectangle 28"/>
          <p:cNvSpPr>
            <a:spLocks noGrp="1" noChangeArrowheads="1"/>
          </p:cNvSpPr>
          <p:nvPr>
            <p:ph type="ftr" sz="quarter" idx="11"/>
          </p:nvPr>
        </p:nvSpPr>
        <p:spPr/>
        <p:txBody>
          <a:bodyPr/>
          <a:lstStyle>
            <a:lvl1pPr>
              <a:defRPr b="0" smtClean="0"/>
            </a:lvl1pPr>
          </a:lstStyle>
          <a:p>
            <a:pPr>
              <a:defRPr/>
            </a:pPr>
            <a:endParaRPr lang="en-US"/>
          </a:p>
        </p:txBody>
      </p:sp>
      <p:sp>
        <p:nvSpPr>
          <p:cNvPr id="29" name="Rectangle 29"/>
          <p:cNvSpPr>
            <a:spLocks noGrp="1" noChangeArrowheads="1"/>
          </p:cNvSpPr>
          <p:nvPr>
            <p:ph type="sldNum" sz="quarter" idx="12"/>
          </p:nvPr>
        </p:nvSpPr>
        <p:spPr/>
        <p:txBody>
          <a:bodyPr/>
          <a:lstStyle>
            <a:lvl1pPr>
              <a:defRPr b="0" smtClean="0"/>
            </a:lvl1pPr>
          </a:lstStyle>
          <a:p>
            <a:pPr>
              <a:defRPr/>
            </a:pPr>
            <a:fld id="{0ABCA24A-151F-3246-B13C-2F1ABE5C3C1F}" type="slidenum">
              <a:rPr lang="en-US"/>
              <a:pPr>
                <a:defRPr/>
              </a:pPr>
              <a:t>‹#›</a:t>
            </a:fld>
            <a:endParaRPr lang="en-US"/>
          </a:p>
        </p:txBody>
      </p:sp>
    </p:spTree>
    <p:extLst>
      <p:ext uri="{BB962C8B-B14F-4D97-AF65-F5344CB8AC3E}">
        <p14:creationId xmlns:p14="http://schemas.microsoft.com/office/powerpoint/2010/main" val="1350719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873E636-4236-D54A-BBA2-D28D3A40BB9A}" type="slidenum">
              <a:rPr lang="en-US"/>
              <a:pPr>
                <a:defRPr/>
              </a:pPr>
              <a:t>‹#›</a:t>
            </a:fld>
            <a:endParaRPr lang="en-US"/>
          </a:p>
        </p:txBody>
      </p:sp>
    </p:spTree>
    <p:extLst>
      <p:ext uri="{BB962C8B-B14F-4D97-AF65-F5344CB8AC3E}">
        <p14:creationId xmlns:p14="http://schemas.microsoft.com/office/powerpoint/2010/main" val="1642629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75BDAA1-501A-5C45-AF17-72F4331A7215}" type="slidenum">
              <a:rPr lang="en-US"/>
              <a:pPr>
                <a:defRPr/>
              </a:pPr>
              <a:t>‹#›</a:t>
            </a:fld>
            <a:endParaRPr lang="en-US"/>
          </a:p>
        </p:txBody>
      </p:sp>
    </p:spTree>
    <p:extLst>
      <p:ext uri="{BB962C8B-B14F-4D97-AF65-F5344CB8AC3E}">
        <p14:creationId xmlns:p14="http://schemas.microsoft.com/office/powerpoint/2010/main" val="1008628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3E3521D-252E-EF40-9128-780E196A0F0D}" type="slidenum">
              <a:rPr lang="en-US"/>
              <a:pPr>
                <a:defRPr/>
              </a:pPr>
              <a:t>‹#›</a:t>
            </a:fld>
            <a:endParaRPr lang="en-US"/>
          </a:p>
        </p:txBody>
      </p:sp>
    </p:spTree>
    <p:extLst>
      <p:ext uri="{BB962C8B-B14F-4D97-AF65-F5344CB8AC3E}">
        <p14:creationId xmlns:p14="http://schemas.microsoft.com/office/powerpoint/2010/main" val="2168858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7DE6677D-AC55-4F4A-B80D-FCB03A233257}" type="slidenum">
              <a:rPr lang="en-US"/>
              <a:pPr>
                <a:defRPr/>
              </a:pPr>
              <a:t>‹#›</a:t>
            </a:fld>
            <a:endParaRPr lang="en-US"/>
          </a:p>
        </p:txBody>
      </p:sp>
    </p:spTree>
    <p:extLst>
      <p:ext uri="{BB962C8B-B14F-4D97-AF65-F5344CB8AC3E}">
        <p14:creationId xmlns:p14="http://schemas.microsoft.com/office/powerpoint/2010/main" val="3496269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F9F938B-3539-B445-B203-241C2C09FF56}" type="slidenum">
              <a:rPr lang="en-US"/>
              <a:pPr>
                <a:defRPr/>
              </a:pPr>
              <a:t>‹#›</a:t>
            </a:fld>
            <a:endParaRPr lang="en-US"/>
          </a:p>
        </p:txBody>
      </p:sp>
    </p:spTree>
    <p:extLst>
      <p:ext uri="{BB962C8B-B14F-4D97-AF65-F5344CB8AC3E}">
        <p14:creationId xmlns:p14="http://schemas.microsoft.com/office/powerpoint/2010/main" val="115289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68120D6-5437-DB4B-A1C7-287B63E681BB}" type="slidenum">
              <a:rPr lang="en-US"/>
              <a:pPr>
                <a:defRPr/>
              </a:pPr>
              <a:t>‹#›</a:t>
            </a:fld>
            <a:endParaRPr lang="en-US"/>
          </a:p>
        </p:txBody>
      </p:sp>
    </p:spTree>
    <p:extLst>
      <p:ext uri="{BB962C8B-B14F-4D97-AF65-F5344CB8AC3E}">
        <p14:creationId xmlns:p14="http://schemas.microsoft.com/office/powerpoint/2010/main" val="33610843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2D1DC23D-7A43-2546-8A33-78C67123A491}" type="slidenum">
              <a:rPr lang="en-US"/>
              <a:pPr>
                <a:defRPr/>
              </a:pPr>
              <a:t>‹#›</a:t>
            </a:fld>
            <a:endParaRPr lang="en-US"/>
          </a:p>
        </p:txBody>
      </p:sp>
    </p:spTree>
    <p:extLst>
      <p:ext uri="{BB962C8B-B14F-4D97-AF65-F5344CB8AC3E}">
        <p14:creationId xmlns:p14="http://schemas.microsoft.com/office/powerpoint/2010/main" val="39946211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F866A32C-2652-5B49-8428-D82BF435D1D1}" type="slidenum">
              <a:rPr lang="en-US"/>
              <a:pPr>
                <a:defRPr/>
              </a:pPr>
              <a:t>‹#›</a:t>
            </a:fld>
            <a:endParaRPr lang="en-US"/>
          </a:p>
        </p:txBody>
      </p:sp>
    </p:spTree>
    <p:extLst>
      <p:ext uri="{BB962C8B-B14F-4D97-AF65-F5344CB8AC3E}">
        <p14:creationId xmlns:p14="http://schemas.microsoft.com/office/powerpoint/2010/main" val="4689765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1D48438-51FE-534E-8D28-FC438EA41AFB}" type="slidenum">
              <a:rPr lang="en-US"/>
              <a:pPr>
                <a:defRPr/>
              </a:pPr>
              <a:t>‹#›</a:t>
            </a:fld>
            <a:endParaRPr lang="en-US"/>
          </a:p>
        </p:txBody>
      </p:sp>
    </p:spTree>
    <p:extLst>
      <p:ext uri="{BB962C8B-B14F-4D97-AF65-F5344CB8AC3E}">
        <p14:creationId xmlns:p14="http://schemas.microsoft.com/office/powerpoint/2010/main" val="32458038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9039158-9207-D649-98CF-EAF3746FF4D5}" type="slidenum">
              <a:rPr lang="en-US"/>
              <a:pPr>
                <a:defRPr/>
              </a:pPr>
              <a:t>‹#›</a:t>
            </a:fld>
            <a:endParaRPr lang="en-US"/>
          </a:p>
        </p:txBody>
      </p:sp>
    </p:spTree>
    <p:extLst>
      <p:ext uri="{BB962C8B-B14F-4D97-AF65-F5344CB8AC3E}">
        <p14:creationId xmlns:p14="http://schemas.microsoft.com/office/powerpoint/2010/main" val="36829508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C91939B-9949-4E46-BF78-19108A7EA48D}" type="slidenum">
              <a:rPr lang="en-US"/>
              <a:pPr>
                <a:defRPr/>
              </a:pPr>
              <a:t>‹#›</a:t>
            </a:fld>
            <a:endParaRPr lang="en-US"/>
          </a:p>
        </p:txBody>
      </p:sp>
    </p:spTree>
    <p:extLst>
      <p:ext uri="{BB962C8B-B14F-4D97-AF65-F5344CB8AC3E}">
        <p14:creationId xmlns:p14="http://schemas.microsoft.com/office/powerpoint/2010/main" val="416388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1972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216967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1103308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8736047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363184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03989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37728086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27744194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35776447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26523664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956935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2783324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7724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3149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7551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05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08226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5484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0627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6030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352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492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82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398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8452868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15951344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3388688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076353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0726702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30632874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20697161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6388308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4221523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5980567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063364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2221579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51094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79423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082757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1328085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39779219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39394057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16263650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766879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702254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3784257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30362294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3263019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559874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46598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7735854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5787375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4127803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967430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107065212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14452648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342626074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194219830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250484548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26268821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69793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230402415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295416116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391238571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91103347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3902993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4183204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434905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8870819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34554369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227192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15491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30655568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6375227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201048560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21906779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15577835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29455086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42805802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08227967"/>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3625287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56158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645775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9591258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7402857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5824335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301432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2847957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2040046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5769503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5A70ABF1-9AAF-6948-8B2F-9C0D6CB42794}" type="slidenum">
              <a:rPr lang="en-US"/>
              <a:pPr>
                <a:defRPr/>
              </a:pPr>
              <a:t>‹#›</a:t>
            </a:fld>
            <a:endParaRPr lang="en-US"/>
          </a:p>
        </p:txBody>
      </p:sp>
    </p:spTree>
    <p:extLst>
      <p:ext uri="{BB962C8B-B14F-4D97-AF65-F5344CB8AC3E}">
        <p14:creationId xmlns:p14="http://schemas.microsoft.com/office/powerpoint/2010/main" val="259986716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1A95EA62-28B9-864E-8EFA-3B3664300473}" type="slidenum">
              <a:rPr lang="en-US"/>
              <a:pPr>
                <a:defRPr/>
              </a:pPr>
              <a:t>‹#›</a:t>
            </a:fld>
            <a:endParaRPr lang="en-US"/>
          </a:p>
        </p:txBody>
      </p:sp>
    </p:spTree>
    <p:extLst>
      <p:ext uri="{BB962C8B-B14F-4D97-AF65-F5344CB8AC3E}">
        <p14:creationId xmlns:p14="http://schemas.microsoft.com/office/powerpoint/2010/main" val="774759564"/>
      </p:ext>
    </p:extLst>
  </p:cSld>
  <p:clrMapOvr>
    <a:masterClrMapping/>
  </p:clrMapOvr>
  <p:transition/>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FA425886-5B85-954B-935A-14709A71BC4F}" type="slidenum">
              <a:rPr lang="en-US"/>
              <a:pPr>
                <a:defRPr/>
              </a:pPr>
              <a:t>‹#›</a:t>
            </a:fld>
            <a:endParaRPr lang="en-US"/>
          </a:p>
        </p:txBody>
      </p:sp>
    </p:spTree>
    <p:extLst>
      <p:ext uri="{BB962C8B-B14F-4D97-AF65-F5344CB8AC3E}">
        <p14:creationId xmlns:p14="http://schemas.microsoft.com/office/powerpoint/2010/main" val="347170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FDD793-563D-F844-AC97-BC76E78DFEF6}" type="slidenum">
              <a:rPr lang="en-US"/>
              <a:pPr>
                <a:defRPr/>
              </a:pPr>
              <a:t>‹#›</a:t>
            </a:fld>
            <a:endParaRPr lang="en-US"/>
          </a:p>
        </p:txBody>
      </p:sp>
    </p:spTree>
    <p:extLst>
      <p:ext uri="{BB962C8B-B14F-4D97-AF65-F5344CB8AC3E}">
        <p14:creationId xmlns:p14="http://schemas.microsoft.com/office/powerpoint/2010/main" val="1238904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73828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2C41BE75-6CF7-0A43-A39B-F430F8C56033}" type="slidenum">
              <a:rPr lang="en-US"/>
              <a:pPr>
                <a:defRPr/>
              </a:pPr>
              <a:t>‹#›</a:t>
            </a:fld>
            <a:endParaRPr lang="en-US"/>
          </a:p>
        </p:txBody>
      </p:sp>
    </p:spTree>
    <p:extLst>
      <p:ext uri="{BB962C8B-B14F-4D97-AF65-F5344CB8AC3E}">
        <p14:creationId xmlns:p14="http://schemas.microsoft.com/office/powerpoint/2010/main" val="50418070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10"/>
          </p:nvPr>
        </p:nvSpPr>
        <p:spPr>
          <a:ln/>
        </p:spPr>
        <p:txBody>
          <a:bodyPr/>
          <a:lstStyle>
            <a:lvl1pPr>
              <a:defRPr/>
            </a:lvl1pPr>
          </a:lstStyle>
          <a:p>
            <a:pPr>
              <a:defRPr/>
            </a:pPr>
            <a:endParaRPr lang="en-US"/>
          </a:p>
        </p:txBody>
      </p:sp>
      <p:sp>
        <p:nvSpPr>
          <p:cNvPr id="8" name="Rectangle 5"/>
          <p:cNvSpPr txBox="1">
            <a:spLocks noGrp="1"/>
          </p:cNvSpPr>
          <p:nvPr>
            <p:ph type="ftr" sz="quarter" idx="11"/>
          </p:nvPr>
        </p:nvSpPr>
        <p:spPr>
          <a:ln/>
        </p:spPr>
        <p:txBody>
          <a:bodyPr/>
          <a:lstStyle>
            <a:lvl1pPr>
              <a:defRPr/>
            </a:lvl1pPr>
          </a:lstStyle>
          <a:p>
            <a:pPr>
              <a:defRPr/>
            </a:pPr>
            <a:endParaRPr lang="en-US"/>
          </a:p>
        </p:txBody>
      </p:sp>
      <p:sp>
        <p:nvSpPr>
          <p:cNvPr id="9" name="Rectangle 6"/>
          <p:cNvSpPr txBox="1">
            <a:spLocks noGrp="1"/>
          </p:cNvSpPr>
          <p:nvPr>
            <p:ph type="sldNum" sz="quarter" idx="12"/>
          </p:nvPr>
        </p:nvSpPr>
        <p:spPr>
          <a:ln/>
        </p:spPr>
        <p:txBody>
          <a:bodyPr/>
          <a:lstStyle>
            <a:lvl1pPr>
              <a:defRPr/>
            </a:lvl1pPr>
          </a:lstStyle>
          <a:p>
            <a:pPr>
              <a:defRPr/>
            </a:pPr>
            <a:fld id="{C97E2711-C2B0-0548-8F4C-FC14AE1F7867}" type="slidenum">
              <a:rPr lang="en-US"/>
              <a:pPr>
                <a:defRPr/>
              </a:pPr>
              <a:t>‹#›</a:t>
            </a:fld>
            <a:endParaRPr lang="en-US"/>
          </a:p>
        </p:txBody>
      </p:sp>
    </p:spTree>
    <p:extLst>
      <p:ext uri="{BB962C8B-B14F-4D97-AF65-F5344CB8AC3E}">
        <p14:creationId xmlns:p14="http://schemas.microsoft.com/office/powerpoint/2010/main" val="13923244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10"/>
          </p:nvPr>
        </p:nvSpPr>
        <p:spPr>
          <a:ln/>
        </p:spPr>
        <p:txBody>
          <a:bodyPr/>
          <a:lstStyle>
            <a:lvl1pPr>
              <a:defRPr/>
            </a:lvl1pPr>
          </a:lstStyle>
          <a:p>
            <a:pPr>
              <a:defRPr/>
            </a:pPr>
            <a:endParaRPr lang="en-US"/>
          </a:p>
        </p:txBody>
      </p:sp>
      <p:sp>
        <p:nvSpPr>
          <p:cNvPr id="4" name="Rectangle 5"/>
          <p:cNvSpPr txBox="1">
            <a:spLocks noGrp="1"/>
          </p:cNvSpPr>
          <p:nvPr>
            <p:ph type="ftr" sz="quarter" idx="11"/>
          </p:nvPr>
        </p:nvSpPr>
        <p:spPr>
          <a:ln/>
        </p:spPr>
        <p:txBody>
          <a:bodyPr/>
          <a:lstStyle>
            <a:lvl1pPr>
              <a:defRPr/>
            </a:lvl1pPr>
          </a:lstStyle>
          <a:p>
            <a:pPr>
              <a:defRPr/>
            </a:pPr>
            <a:endParaRPr lang="en-US"/>
          </a:p>
        </p:txBody>
      </p:sp>
      <p:sp>
        <p:nvSpPr>
          <p:cNvPr id="5" name="Rectangle 6"/>
          <p:cNvSpPr txBox="1">
            <a:spLocks noGrp="1"/>
          </p:cNvSpPr>
          <p:nvPr>
            <p:ph type="sldNum" sz="quarter" idx="12"/>
          </p:nvPr>
        </p:nvSpPr>
        <p:spPr>
          <a:ln/>
        </p:spPr>
        <p:txBody>
          <a:bodyPr/>
          <a:lstStyle>
            <a:lvl1pPr>
              <a:defRPr/>
            </a:lvl1pPr>
          </a:lstStyle>
          <a:p>
            <a:pPr>
              <a:defRPr/>
            </a:pPr>
            <a:fld id="{52393519-9133-3A41-A419-96622D81C39B}" type="slidenum">
              <a:rPr lang="en-US"/>
              <a:pPr>
                <a:defRPr/>
              </a:pPr>
              <a:t>‹#›</a:t>
            </a:fld>
            <a:endParaRPr lang="en-US"/>
          </a:p>
        </p:txBody>
      </p:sp>
    </p:spTree>
    <p:extLst>
      <p:ext uri="{BB962C8B-B14F-4D97-AF65-F5344CB8AC3E}">
        <p14:creationId xmlns:p14="http://schemas.microsoft.com/office/powerpoint/2010/main" val="237661597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lang="en-US"/>
          </a:p>
        </p:txBody>
      </p:sp>
      <p:sp>
        <p:nvSpPr>
          <p:cNvPr id="3" name="Rectangle 5"/>
          <p:cNvSpPr txBox="1">
            <a:spLocks noGrp="1"/>
          </p:cNvSpPr>
          <p:nvPr>
            <p:ph type="ftr" sz="quarter" idx="11"/>
          </p:nvPr>
        </p:nvSpPr>
        <p:spPr>
          <a:ln/>
        </p:spPr>
        <p:txBody>
          <a:bodyPr/>
          <a:lstStyle>
            <a:lvl1pPr>
              <a:defRPr/>
            </a:lvl1pPr>
          </a:lstStyle>
          <a:p>
            <a:pPr>
              <a:defRPr/>
            </a:pPr>
            <a:endParaRPr lang="en-US"/>
          </a:p>
        </p:txBody>
      </p:sp>
      <p:sp>
        <p:nvSpPr>
          <p:cNvPr id="4" name="Rectangle 6"/>
          <p:cNvSpPr txBox="1">
            <a:spLocks noGrp="1"/>
          </p:cNvSpPr>
          <p:nvPr>
            <p:ph type="sldNum" sz="quarter" idx="12"/>
          </p:nvPr>
        </p:nvSpPr>
        <p:spPr>
          <a:ln/>
        </p:spPr>
        <p:txBody>
          <a:bodyPr/>
          <a:lstStyle>
            <a:lvl1pPr>
              <a:defRPr/>
            </a:lvl1pPr>
          </a:lstStyle>
          <a:p>
            <a:pPr>
              <a:defRPr/>
            </a:pPr>
            <a:fld id="{1737C0C5-3B1B-4046-B948-2C333822EC0B}" type="slidenum">
              <a:rPr lang="en-US"/>
              <a:pPr>
                <a:defRPr/>
              </a:pPr>
              <a:t>‹#›</a:t>
            </a:fld>
            <a:endParaRPr lang="en-US"/>
          </a:p>
        </p:txBody>
      </p:sp>
    </p:spTree>
    <p:extLst>
      <p:ext uri="{BB962C8B-B14F-4D97-AF65-F5344CB8AC3E}">
        <p14:creationId xmlns:p14="http://schemas.microsoft.com/office/powerpoint/2010/main" val="3264579946"/>
      </p:ext>
    </p:extLst>
  </p:cSld>
  <p:clrMapOvr>
    <a:masterClrMapping/>
  </p:clrMapOvr>
  <p:transition/>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BE3A5152-0A42-C24E-A2A6-77A02C355110}" type="slidenum">
              <a:rPr lang="en-US"/>
              <a:pPr>
                <a:defRPr/>
              </a:pPr>
              <a:t>‹#›</a:t>
            </a:fld>
            <a:endParaRPr lang="en-US"/>
          </a:p>
        </p:txBody>
      </p:sp>
    </p:spTree>
    <p:extLst>
      <p:ext uri="{BB962C8B-B14F-4D97-AF65-F5344CB8AC3E}">
        <p14:creationId xmlns:p14="http://schemas.microsoft.com/office/powerpoint/2010/main" val="409507199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3242113A-6215-A945-A807-E190CAE356A2}" type="slidenum">
              <a:rPr lang="en-US"/>
              <a:pPr>
                <a:defRPr/>
              </a:pPr>
              <a:t>‹#›</a:t>
            </a:fld>
            <a:endParaRPr lang="en-US"/>
          </a:p>
        </p:txBody>
      </p:sp>
    </p:spTree>
    <p:extLst>
      <p:ext uri="{BB962C8B-B14F-4D97-AF65-F5344CB8AC3E}">
        <p14:creationId xmlns:p14="http://schemas.microsoft.com/office/powerpoint/2010/main" val="81994196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06CEECD0-CF72-A749-9C3D-B971973299EC}" type="slidenum">
              <a:rPr lang="en-US"/>
              <a:pPr>
                <a:defRPr/>
              </a:pPr>
              <a:t>‹#›</a:t>
            </a:fld>
            <a:endParaRPr lang="en-US"/>
          </a:p>
        </p:txBody>
      </p:sp>
    </p:spTree>
    <p:extLst>
      <p:ext uri="{BB962C8B-B14F-4D97-AF65-F5344CB8AC3E}">
        <p14:creationId xmlns:p14="http://schemas.microsoft.com/office/powerpoint/2010/main" val="154528582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A288712D-E128-5A4D-AECB-5B9228DA35F1}" type="slidenum">
              <a:rPr lang="en-US"/>
              <a:pPr>
                <a:defRPr/>
              </a:pPr>
              <a:t>‹#›</a:t>
            </a:fld>
            <a:endParaRPr lang="en-US"/>
          </a:p>
        </p:txBody>
      </p:sp>
    </p:spTree>
    <p:extLst>
      <p:ext uri="{BB962C8B-B14F-4D97-AF65-F5344CB8AC3E}">
        <p14:creationId xmlns:p14="http://schemas.microsoft.com/office/powerpoint/2010/main" val="266873774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5187865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92613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16574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0959245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586544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4078775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274447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6874058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4580774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9938734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791587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344628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335487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687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441192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3251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4595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5571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5395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5060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87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35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F0B00A0-4047-0045-AC75-723ED1B6D6AC}" type="slidenum">
              <a:rPr lang="en-US"/>
              <a:pPr>
                <a:defRPr/>
              </a:pPr>
              <a:t>‹#›</a:t>
            </a:fld>
            <a:endParaRPr lang="en-US"/>
          </a:p>
        </p:txBody>
      </p:sp>
    </p:spTree>
    <p:extLst>
      <p:ext uri="{BB962C8B-B14F-4D97-AF65-F5344CB8AC3E}">
        <p14:creationId xmlns:p14="http://schemas.microsoft.com/office/powerpoint/2010/main" val="364612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5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86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997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7685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845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413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4957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52120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44863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151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8EE490-2504-8144-84F6-D47FE3604BB0}" type="slidenum">
              <a:rPr lang="en-US"/>
              <a:pPr>
                <a:defRPr/>
              </a:pPr>
              <a:t>‹#›</a:t>
            </a:fld>
            <a:endParaRPr lang="en-US"/>
          </a:p>
        </p:txBody>
      </p:sp>
    </p:spTree>
    <p:extLst>
      <p:ext uri="{BB962C8B-B14F-4D97-AF65-F5344CB8AC3E}">
        <p14:creationId xmlns:p14="http://schemas.microsoft.com/office/powerpoint/2010/main" val="3387181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8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3358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6894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0525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7957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81050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69234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8775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5809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3417630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84D4E0F-B99F-AD46-8CF7-DE1430DE63F2}" type="slidenum">
              <a:rPr lang="en-US"/>
              <a:pPr>
                <a:defRPr/>
              </a:pPr>
              <a:t>‹#›</a:t>
            </a:fld>
            <a:endParaRPr lang="en-US"/>
          </a:p>
        </p:txBody>
      </p:sp>
    </p:spTree>
    <p:extLst>
      <p:ext uri="{BB962C8B-B14F-4D97-AF65-F5344CB8AC3E}">
        <p14:creationId xmlns:p14="http://schemas.microsoft.com/office/powerpoint/2010/main" val="1179595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41484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8291526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44258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97980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52306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742311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93265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0092873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651077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4439437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6ED21CF-CD50-C443-8694-1DB10327668C}" type="slidenum">
              <a:rPr lang="en-US"/>
              <a:pPr>
                <a:defRPr/>
              </a:pPr>
              <a:t>‹#›</a:t>
            </a:fld>
            <a:endParaRPr lang="en-US"/>
          </a:p>
        </p:txBody>
      </p:sp>
    </p:spTree>
    <p:extLst>
      <p:ext uri="{BB962C8B-B14F-4D97-AF65-F5344CB8AC3E}">
        <p14:creationId xmlns:p14="http://schemas.microsoft.com/office/powerpoint/2010/main" val="1486917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3678A09B-6509-B041-AD00-75A7FDD1870A}" type="slidenum">
              <a:rPr lang="en-US"/>
              <a:pPr>
                <a:defRPr/>
              </a:pPr>
              <a:t>‹#›</a:t>
            </a:fld>
            <a:endParaRPr lang="en-US"/>
          </a:p>
        </p:txBody>
      </p:sp>
    </p:spTree>
    <p:extLst>
      <p:ext uri="{BB962C8B-B14F-4D97-AF65-F5344CB8AC3E}">
        <p14:creationId xmlns:p14="http://schemas.microsoft.com/office/powerpoint/2010/main" val="2819599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661866-2877-6B41-AE67-F2C6D0CDD9CC}" type="slidenum">
              <a:rPr lang="en-US"/>
              <a:pPr>
                <a:defRPr/>
              </a:pPr>
              <a:t>‹#›</a:t>
            </a:fld>
            <a:endParaRPr lang="en-US"/>
          </a:p>
        </p:txBody>
      </p:sp>
    </p:spTree>
    <p:extLst>
      <p:ext uri="{BB962C8B-B14F-4D97-AF65-F5344CB8AC3E}">
        <p14:creationId xmlns:p14="http://schemas.microsoft.com/office/powerpoint/2010/main" val="2575633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7414BEB-218F-E348-ABD6-B47C7AA515E3}" type="slidenum">
              <a:rPr lang="en-US"/>
              <a:pPr>
                <a:defRPr/>
              </a:pPr>
              <a:t>‹#›</a:t>
            </a:fld>
            <a:endParaRPr lang="en-US"/>
          </a:p>
        </p:txBody>
      </p:sp>
    </p:spTree>
    <p:extLst>
      <p:ext uri="{BB962C8B-B14F-4D97-AF65-F5344CB8AC3E}">
        <p14:creationId xmlns:p14="http://schemas.microsoft.com/office/powerpoint/2010/main" val="24485374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AB7D3AF-F8CE-0549-802B-F188268C0EF3}" type="slidenum">
              <a:rPr lang="en-US"/>
              <a:pPr>
                <a:defRPr/>
              </a:pPr>
              <a:t>‹#›</a:t>
            </a:fld>
            <a:endParaRPr lang="en-US"/>
          </a:p>
        </p:txBody>
      </p:sp>
    </p:spTree>
    <p:extLst>
      <p:ext uri="{BB962C8B-B14F-4D97-AF65-F5344CB8AC3E}">
        <p14:creationId xmlns:p14="http://schemas.microsoft.com/office/powerpoint/2010/main" val="1979762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1327B70-B53B-7D4D-8DBC-AA18335C55B5}" type="slidenum">
              <a:rPr lang="en-US"/>
              <a:pPr>
                <a:defRPr/>
              </a:pPr>
              <a:t>‹#›</a:t>
            </a:fld>
            <a:endParaRPr lang="en-US"/>
          </a:p>
        </p:txBody>
      </p:sp>
    </p:spTree>
    <p:extLst>
      <p:ext uri="{BB962C8B-B14F-4D97-AF65-F5344CB8AC3E}">
        <p14:creationId xmlns:p14="http://schemas.microsoft.com/office/powerpoint/2010/main" val="3384423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758F98-9DCB-F640-8F23-BD8E0A0EC734}" type="slidenum">
              <a:rPr lang="en-US"/>
              <a:pPr>
                <a:defRPr/>
              </a:pPr>
              <a:t>‹#›</a:t>
            </a:fld>
            <a:endParaRPr lang="en-US"/>
          </a:p>
        </p:txBody>
      </p:sp>
    </p:spTree>
    <p:extLst>
      <p:ext uri="{BB962C8B-B14F-4D97-AF65-F5344CB8AC3E}">
        <p14:creationId xmlns:p14="http://schemas.microsoft.com/office/powerpoint/2010/main" val="2115323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F9B61DE-5F46-0346-BCCC-49AF2AB4EFDB}" type="slidenum">
              <a:rPr lang="en-US"/>
              <a:pPr>
                <a:defRPr/>
              </a:pPr>
              <a:t>‹#›</a:t>
            </a:fld>
            <a:endParaRPr lang="en-US"/>
          </a:p>
        </p:txBody>
      </p:sp>
    </p:spTree>
    <p:extLst>
      <p:ext uri="{BB962C8B-B14F-4D97-AF65-F5344CB8AC3E}">
        <p14:creationId xmlns:p14="http://schemas.microsoft.com/office/powerpoint/2010/main" val="1488805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8494F7B-826C-9049-A356-D4A24274D0BE}" type="slidenum">
              <a:rPr lang="en-US"/>
              <a:pPr>
                <a:defRPr/>
              </a:pPr>
              <a:t>‹#›</a:t>
            </a:fld>
            <a:endParaRPr lang="en-US"/>
          </a:p>
        </p:txBody>
      </p:sp>
    </p:spTree>
    <p:extLst>
      <p:ext uri="{BB962C8B-B14F-4D97-AF65-F5344CB8AC3E}">
        <p14:creationId xmlns:p14="http://schemas.microsoft.com/office/powerpoint/2010/main" val="3763722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BAD742C-4262-EB4B-B00E-25551AC2AED3}" type="slidenum">
              <a:rPr lang="en-US"/>
              <a:pPr>
                <a:defRPr/>
              </a:pPr>
              <a:t>‹#›</a:t>
            </a:fld>
            <a:endParaRPr lang="en-US"/>
          </a:p>
        </p:txBody>
      </p:sp>
    </p:spTree>
    <p:extLst>
      <p:ext uri="{BB962C8B-B14F-4D97-AF65-F5344CB8AC3E}">
        <p14:creationId xmlns:p14="http://schemas.microsoft.com/office/powerpoint/2010/main" val="1783121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9CF0479-891E-1349-AF2E-AA8ADF6A1B59}" type="slidenum">
              <a:rPr lang="en-US"/>
              <a:pPr>
                <a:defRPr/>
              </a:pPr>
              <a:t>‹#›</a:t>
            </a:fld>
            <a:endParaRPr lang="en-US"/>
          </a:p>
        </p:txBody>
      </p:sp>
    </p:spTree>
    <p:extLst>
      <p:ext uri="{BB962C8B-B14F-4D97-AF65-F5344CB8AC3E}">
        <p14:creationId xmlns:p14="http://schemas.microsoft.com/office/powerpoint/2010/main" val="58199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13BA5FE-692C-B94C-9A47-5C67A7ED7458}" type="slidenum">
              <a:rPr lang="en-US"/>
              <a:pPr>
                <a:defRPr/>
              </a:pPr>
              <a:t>‹#›</a:t>
            </a:fld>
            <a:endParaRPr lang="en-US"/>
          </a:p>
        </p:txBody>
      </p:sp>
    </p:spTree>
    <p:extLst>
      <p:ext uri="{BB962C8B-B14F-4D97-AF65-F5344CB8AC3E}">
        <p14:creationId xmlns:p14="http://schemas.microsoft.com/office/powerpoint/2010/main" val="1348887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7745F5E-4D62-554C-A23A-C4E7A5F90304}" type="slidenum">
              <a:rPr lang="en-US"/>
              <a:pPr>
                <a:defRPr/>
              </a:pPr>
              <a:t>‹#›</a:t>
            </a:fld>
            <a:endParaRPr lang="en-US"/>
          </a:p>
        </p:txBody>
      </p:sp>
    </p:spTree>
    <p:extLst>
      <p:ext uri="{BB962C8B-B14F-4D97-AF65-F5344CB8AC3E}">
        <p14:creationId xmlns:p14="http://schemas.microsoft.com/office/powerpoint/2010/main" val="1139749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27700B-D130-CB42-BB0D-D64CC0D46182}" type="slidenum">
              <a:rPr lang="en-US"/>
              <a:pPr>
                <a:defRPr/>
              </a:pPr>
              <a:t>‹#›</a:t>
            </a:fld>
            <a:endParaRPr lang="en-US"/>
          </a:p>
        </p:txBody>
      </p:sp>
    </p:spTree>
    <p:extLst>
      <p:ext uri="{BB962C8B-B14F-4D97-AF65-F5344CB8AC3E}">
        <p14:creationId xmlns:p14="http://schemas.microsoft.com/office/powerpoint/2010/main" val="30486156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567F98-A48D-D649-A6E9-8C404CC87D12}" type="slidenum">
              <a:rPr lang="en-US"/>
              <a:pPr>
                <a:defRPr/>
              </a:pPr>
              <a:t>‹#›</a:t>
            </a:fld>
            <a:endParaRPr lang="en-US"/>
          </a:p>
        </p:txBody>
      </p:sp>
    </p:spTree>
    <p:extLst>
      <p:ext uri="{BB962C8B-B14F-4D97-AF65-F5344CB8AC3E}">
        <p14:creationId xmlns:p14="http://schemas.microsoft.com/office/powerpoint/2010/main" val="281725143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2C6165-D75D-E845-A361-E4700FCB6B02}" type="slidenum">
              <a:rPr lang="en-US"/>
              <a:pPr>
                <a:defRPr/>
              </a:pPr>
              <a:t>‹#›</a:t>
            </a:fld>
            <a:endParaRPr lang="en-US"/>
          </a:p>
        </p:txBody>
      </p:sp>
    </p:spTree>
    <p:extLst>
      <p:ext uri="{BB962C8B-B14F-4D97-AF65-F5344CB8AC3E}">
        <p14:creationId xmlns:p14="http://schemas.microsoft.com/office/powerpoint/2010/main" val="95114347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86EC189-33B1-2644-8640-1A3CA8A650C4}" type="slidenum">
              <a:rPr lang="en-US"/>
              <a:pPr>
                <a:defRPr/>
              </a:pPr>
              <a:t>‹#›</a:t>
            </a:fld>
            <a:endParaRPr lang="en-US"/>
          </a:p>
        </p:txBody>
      </p:sp>
    </p:spTree>
    <p:extLst>
      <p:ext uri="{BB962C8B-B14F-4D97-AF65-F5344CB8AC3E}">
        <p14:creationId xmlns:p14="http://schemas.microsoft.com/office/powerpoint/2010/main" val="312946966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23FDED8-7ADF-7E42-87C1-5E76D516EB54}" type="slidenum">
              <a:rPr lang="en-US"/>
              <a:pPr>
                <a:defRPr/>
              </a:pPr>
              <a:t>‹#›</a:t>
            </a:fld>
            <a:endParaRPr lang="en-US"/>
          </a:p>
        </p:txBody>
      </p:sp>
    </p:spTree>
    <p:extLst>
      <p:ext uri="{BB962C8B-B14F-4D97-AF65-F5344CB8AC3E}">
        <p14:creationId xmlns:p14="http://schemas.microsoft.com/office/powerpoint/2010/main" val="293234035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CD091E0-7675-D347-ABD5-F832B8706513}" type="slidenum">
              <a:rPr lang="en-US"/>
              <a:pPr>
                <a:defRPr/>
              </a:pPr>
              <a:t>‹#›</a:t>
            </a:fld>
            <a:endParaRPr lang="en-US"/>
          </a:p>
        </p:txBody>
      </p:sp>
    </p:spTree>
    <p:extLst>
      <p:ext uri="{BB962C8B-B14F-4D97-AF65-F5344CB8AC3E}">
        <p14:creationId xmlns:p14="http://schemas.microsoft.com/office/powerpoint/2010/main" val="28509273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BA2FB05-8B21-2242-94A4-F96ACA2D68F4}" type="slidenum">
              <a:rPr lang="en-US"/>
              <a:pPr>
                <a:defRPr/>
              </a:pPr>
              <a:t>‹#›</a:t>
            </a:fld>
            <a:endParaRPr lang="en-US"/>
          </a:p>
        </p:txBody>
      </p:sp>
    </p:spTree>
    <p:extLst>
      <p:ext uri="{BB962C8B-B14F-4D97-AF65-F5344CB8AC3E}">
        <p14:creationId xmlns:p14="http://schemas.microsoft.com/office/powerpoint/2010/main" val="182922743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086CAA0-A23F-C549-96D3-722F6863113E}" type="slidenum">
              <a:rPr lang="en-US"/>
              <a:pPr>
                <a:defRPr/>
              </a:pPr>
              <a:t>‹#›</a:t>
            </a:fld>
            <a:endParaRPr lang="en-US"/>
          </a:p>
        </p:txBody>
      </p:sp>
    </p:spTree>
    <p:extLst>
      <p:ext uri="{BB962C8B-B14F-4D97-AF65-F5344CB8AC3E}">
        <p14:creationId xmlns:p14="http://schemas.microsoft.com/office/powerpoint/2010/main" val="227142783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50D58CC-95B5-004E-9E3C-8F30C8AF4847}" type="slidenum">
              <a:rPr lang="en-US"/>
              <a:pPr>
                <a:defRPr/>
              </a:pPr>
              <a:t>‹#›</a:t>
            </a:fld>
            <a:endParaRPr lang="en-US"/>
          </a:p>
        </p:txBody>
      </p:sp>
    </p:spTree>
    <p:extLst>
      <p:ext uri="{BB962C8B-B14F-4D97-AF65-F5344CB8AC3E}">
        <p14:creationId xmlns:p14="http://schemas.microsoft.com/office/powerpoint/2010/main" val="26982780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CD055B7-B219-7443-92B3-8FD5E82F87D6}" type="slidenum">
              <a:rPr lang="en-US"/>
              <a:pPr>
                <a:defRPr/>
              </a:pPr>
              <a:t>‹#›</a:t>
            </a:fld>
            <a:endParaRPr lang="en-US"/>
          </a:p>
        </p:txBody>
      </p:sp>
    </p:spTree>
    <p:extLst>
      <p:ext uri="{BB962C8B-B14F-4D97-AF65-F5344CB8AC3E}">
        <p14:creationId xmlns:p14="http://schemas.microsoft.com/office/powerpoint/2010/main" val="14613914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9280503-FF0A-7A45-80A4-7A12937B1FAE}" type="slidenum">
              <a:rPr lang="en-US"/>
              <a:pPr>
                <a:defRPr/>
              </a:pPr>
              <a:t>‹#›</a:t>
            </a:fld>
            <a:endParaRPr lang="en-US"/>
          </a:p>
        </p:txBody>
      </p:sp>
    </p:spTree>
    <p:extLst>
      <p:ext uri="{BB962C8B-B14F-4D97-AF65-F5344CB8AC3E}">
        <p14:creationId xmlns:p14="http://schemas.microsoft.com/office/powerpoint/2010/main" val="278843159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C32FE65-D231-C748-9D1C-F0D7EF65EF91}" type="slidenum">
              <a:rPr lang="en-US"/>
              <a:pPr>
                <a:defRPr/>
              </a:pPr>
              <a:t>‹#›</a:t>
            </a:fld>
            <a:endParaRPr lang="en-US"/>
          </a:p>
        </p:txBody>
      </p:sp>
    </p:spTree>
    <p:extLst>
      <p:ext uri="{BB962C8B-B14F-4D97-AF65-F5344CB8AC3E}">
        <p14:creationId xmlns:p14="http://schemas.microsoft.com/office/powerpoint/2010/main" val="3009110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89262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17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4423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73843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8448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11806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4426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8543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F9B013-1FEC-7F4F-944B-13C28DB852ED}" type="slidenum">
              <a:rPr lang="en-US"/>
              <a:pPr>
                <a:defRPr/>
              </a:pPr>
              <a:t>‹#›</a:t>
            </a:fld>
            <a:endParaRPr lang="en-US"/>
          </a:p>
        </p:txBody>
      </p:sp>
    </p:spTree>
    <p:extLst>
      <p:ext uri="{BB962C8B-B14F-4D97-AF65-F5344CB8AC3E}">
        <p14:creationId xmlns:p14="http://schemas.microsoft.com/office/powerpoint/2010/main" val="1785413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1929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10405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40213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8448192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489893129"/>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392294791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85428554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144554382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357923532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330070560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5" Type="http://schemas.openxmlformats.org/officeDocument/2006/relationships/theme" Target="../theme/theme14.xml"/><Relationship Id="rId4"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5.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theme" Target="../theme/theme16.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4.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theme" Target="../theme/theme20.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5.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smtClean="0">
                <a:latin typeface="Times New Roman" charset="0"/>
              </a:defRPr>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smtClean="0">
                <a:latin typeface="Times New Roman" charset="0"/>
              </a:defRPr>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atin typeface="Times New Roman" charset="0"/>
              </a:defRPr>
            </a:lvl1pPr>
          </a:lstStyle>
          <a:p>
            <a:pPr>
              <a:defRPr/>
            </a:pPr>
            <a:fld id="{DA11BE53-BF00-9D49-B2BD-6E2BDCA072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3"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Oval 7"/>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4" name="Oval 17"/>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smtClean="0">
                <a:latin typeface="Times New Roman" charset="0"/>
              </a:defRPr>
            </a:lvl1pPr>
          </a:lstStyle>
          <a:p>
            <a:pPr>
              <a:defRPr/>
            </a:pPr>
            <a:endParaRPr lang="en-US"/>
          </a:p>
        </p:txBody>
      </p:sp>
      <p:sp>
        <p:nvSpPr>
          <p:cNvPr id="28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smtClean="0">
                <a:latin typeface="Times New Roman" charset="0"/>
              </a:defRPr>
            </a:lvl1pPr>
          </a:lstStyle>
          <a:p>
            <a:pPr>
              <a:defRPr/>
            </a:pPr>
            <a:endParaRPr lang="en-US"/>
          </a:p>
        </p:txBody>
      </p:sp>
      <p:sp>
        <p:nvSpPr>
          <p:cNvPr id="28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smtClean="0">
                <a:latin typeface="Times New Roman" charset="0"/>
              </a:defRPr>
            </a:lvl1pPr>
          </a:lstStyle>
          <a:p>
            <a:pPr>
              <a:defRPr/>
            </a:pPr>
            <a:fld id="{5ED50ACB-93E2-C54C-AAA5-7EB1A016BE51}" type="slidenum">
              <a:rPr lang="en-US"/>
              <a:pPr>
                <a:defRPr/>
              </a:pPr>
              <a:t>‹#›</a:t>
            </a:fld>
            <a:endParaRPr lang="en-US"/>
          </a:p>
        </p:txBody>
      </p:sp>
    </p:spTree>
    <p:extLst>
      <p:ext uri="{BB962C8B-B14F-4D97-AF65-F5344CB8AC3E}">
        <p14:creationId xmlns:p14="http://schemas.microsoft.com/office/powerpoint/2010/main" val="4273715865"/>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52DC43F-DABC-4B40-AB0A-1DC51B83F9F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58390891"/>
      </p:ext>
    </p:extLst>
  </p:cSld>
  <p:clrMap bg1="dk2" tx1="lt1" bg2="dk1" tx2="lt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344475"/>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8CB82EF-95DD-CE44-ABD2-D6B4B66BE2C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2614097"/>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86FD2F2-B644-2E46-85B3-4C0C36E4737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9700877"/>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2D725F9B-58DD-5A47-ACF6-01D2BFF7FFB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2014171"/>
      </p:ext>
    </p:extLst>
  </p:cSld>
  <p:clrMap bg1="dk2" tx1="lt1" bg2="dk1" tx2="lt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864E62D-4DC5-4742-B7FA-F93E58FA6AB6}" type="slidenum">
              <a:rPr lang="en-US"/>
              <a:pPr>
                <a:defRPr/>
              </a:pPr>
              <a:t>‹#›</a:t>
            </a:fld>
            <a:endParaRPr lang="en-US"/>
          </a:p>
        </p:txBody>
      </p:sp>
    </p:spTree>
    <p:extLst>
      <p:ext uri="{BB962C8B-B14F-4D97-AF65-F5344CB8AC3E}">
        <p14:creationId xmlns:p14="http://schemas.microsoft.com/office/powerpoint/2010/main" val="380559408"/>
      </p:ext>
    </p:extLst>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eaLnBrk="1" hangingPunct="1">
              <a:defRPr/>
            </a:pPr>
            <a:fld id="{F977E131-AB2E-9647-87C5-FB4A0E169196}" type="slidenum">
              <a:rPr lang="en-US">
                <a:ea typeface="ＭＳ Ｐゴシック" charset="0"/>
                <a:cs typeface="ＭＳ Ｐゴシック" charset="0"/>
              </a:rPr>
              <a:pPr eaLnBrk="1" hangingPunct="1">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428313"/>
      </p:ext>
    </p:extLst>
  </p:cSld>
  <p:clrMap bg1="dk2" tx1="lt1" bg2="dk1" tx2="lt2" accent1="accent1" accent2="accent2" accent3="accent3" accent4="accent4" accent5="accent5" accent6="accent6" hlink="hlink" folHlink="folHlink"/>
  <p:sldLayoutIdLst>
    <p:sldLayoutId id="214748487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089997F2-88BE-AC41-BFA6-CEA22EF614D3}"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598260045"/>
      </p:ext>
    </p:extLst>
  </p:cSld>
  <p:clrMap bg1="lt1" tx1="dk1" bg2="lt2" tx2="dk2" accent1="accent1" accent2="accent2" accent3="accent3" accent4="accent4" accent5="accent5" accent6="accent6" hlink="hlink" folHlink="folHlink"/>
  <p:sldLayoutIdLst>
    <p:sldLayoutId id="214748487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50778582"/>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327286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02999261"/>
      </p:ext>
    </p:extLst>
  </p:cSld>
  <p:clrMap bg1="dk2" tx1="lt1" bg2="dk1" tx2="lt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66E2E78A-13FF-704B-BF15-F22D93CC08C6}" type="slidenum">
              <a:rPr lang="en-US"/>
              <a:pPr>
                <a:defRPr/>
              </a:pPr>
              <a:t>‹#›</a:t>
            </a:fld>
            <a:endParaRPr lang="en-US"/>
          </a:p>
        </p:txBody>
      </p:sp>
    </p:spTree>
    <p:extLst>
      <p:ext uri="{BB962C8B-B14F-4D97-AF65-F5344CB8AC3E}">
        <p14:creationId xmlns:p14="http://schemas.microsoft.com/office/powerpoint/2010/main" val="3764939594"/>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724503829"/>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 id="2147484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A7695569-1AAD-8B4C-B621-0A5B4ED4ECA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47471459"/>
      </p:ext>
    </p:extLst>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1347606"/>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11/12/2024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85246554"/>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307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charset="0"/>
              </a:defRPr>
            </a:lvl1pPr>
          </a:lstStyle>
          <a:p>
            <a:pPr>
              <a:defRPr/>
            </a:pPr>
            <a:fld id="{CB055B06-449B-4E44-B403-3A77D033D443}" type="slidenum">
              <a:rPr lang="en-US"/>
              <a:pPr>
                <a:defRPr/>
              </a:pPr>
              <a:t>‹#›</a:t>
            </a:fld>
            <a:endParaRPr lang="en-US"/>
          </a:p>
        </p:txBody>
      </p:sp>
    </p:spTree>
    <p:extLst>
      <p:ext uri="{BB962C8B-B14F-4D97-AF65-F5344CB8AC3E}">
        <p14:creationId xmlns:p14="http://schemas.microsoft.com/office/powerpoint/2010/main" val="3301425078"/>
      </p:ext>
    </p:extLst>
  </p:cSld>
  <p:clrMap bg1="dk2" tx1="lt1" bg2="dk1" tx2="lt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charset="0"/>
              </a:defRPr>
            </a:lvl1pPr>
          </a:lstStyle>
          <a:p>
            <a:pPr>
              <a:defRPr/>
            </a:pPr>
            <a:endParaRPr lang="en-US"/>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charset="0"/>
              </a:defRPr>
            </a:lvl1pPr>
          </a:lstStyle>
          <a:p>
            <a:pPr>
              <a:defRPr/>
            </a:pPr>
            <a:endParaRPr lang="en-US"/>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defRPr>
            </a:lvl1pPr>
          </a:lstStyle>
          <a:p>
            <a:pPr>
              <a:defRPr/>
            </a:pPr>
            <a:fld id="{EDC3FF86-53B4-C642-A7DB-0E6C4247A80D}" type="slidenum">
              <a:rPr lang="en-US"/>
              <a:pPr>
                <a:defRPr/>
              </a:pPr>
              <a:t>‹#›</a:t>
            </a:fld>
            <a:endParaRPr lang="en-US"/>
          </a:p>
        </p:txBody>
      </p:sp>
    </p:spTree>
    <p:extLst>
      <p:ext uri="{BB962C8B-B14F-4D97-AF65-F5344CB8AC3E}">
        <p14:creationId xmlns:p14="http://schemas.microsoft.com/office/powerpoint/2010/main" val="20548496"/>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FA1989C-F57D-554A-83B4-2E679066501A}"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44301413"/>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78A1280F-381E-F64C-992E-E836F593C6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19119619"/>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1.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jpe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8.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8.xml"/><Relationship Id="rId1" Type="http://schemas.openxmlformats.org/officeDocument/2006/relationships/themeOverride" Target="../theme/themeOverr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2.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8.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8.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8.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file://localhost/media%5Cimage191.jpeg" TargetMode="External"/><Relationship Id="rId2" Type="http://schemas.openxmlformats.org/officeDocument/2006/relationships/notesSlide" Target="../notesSlides/notesSlide4.xml"/><Relationship Id="rId1" Type="http://schemas.openxmlformats.org/officeDocument/2006/relationships/slideLayout" Target="../slideLayouts/slideLayout198.xml"/><Relationship Id="rId6" Type="http://schemas.openxmlformats.org/officeDocument/2006/relationships/image" Target="../media/image15.jpeg"/><Relationship Id="rId5" Type="http://schemas.openxmlformats.org/officeDocument/2006/relationships/image" Target="file://localhost/media%5Cimage180.jpeg" TargetMode="Externa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8.xml"/><Relationship Id="rId1" Type="http://schemas.openxmlformats.org/officeDocument/2006/relationships/themeOverride" Target="../theme/themeOverride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26.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8.xml"/><Relationship Id="rId1" Type="http://schemas.openxmlformats.org/officeDocument/2006/relationships/themeOverride" Target="../theme/themeOverr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26.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26.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8.xml"/><Relationship Id="rId1" Type="http://schemas.openxmlformats.org/officeDocument/2006/relationships/themeOverride" Target="../theme/themeOverride1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8.xml"/><Relationship Id="rId1" Type="http://schemas.openxmlformats.org/officeDocument/2006/relationships/themeOverride" Target="../theme/themeOverride1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8.xml"/><Relationship Id="rId1" Type="http://schemas.openxmlformats.org/officeDocument/2006/relationships/themeOverride" Target="../theme/themeOverride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8.xml"/><Relationship Id="rId1" Type="http://schemas.openxmlformats.org/officeDocument/2006/relationships/themeOverride" Target="../theme/themeOverride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48.xml"/><Relationship Id="rId1" Type="http://schemas.openxmlformats.org/officeDocument/2006/relationships/themeOverride" Target="../theme/themeOverride15.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17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174.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174.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77.xml"/><Relationship Id="rId1" Type="http://schemas.openxmlformats.org/officeDocument/2006/relationships/themeOverride" Target="../theme/themeOverride16.xml"/><Relationship Id="rId5" Type="http://schemas.openxmlformats.org/officeDocument/2006/relationships/image" Target="../media/image77.jpeg"/><Relationship Id="rId4"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4.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8.xml"/><Relationship Id="rId1" Type="http://schemas.openxmlformats.org/officeDocument/2006/relationships/slideLayout" Target="../slideLayouts/slideLayout208.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
        <p:nvSpPr>
          <p:cNvPr id="900098" name="Rectangle 2"/>
          <p:cNvSpPr>
            <a:spLocks noGrp="1" noChangeArrowheads="1"/>
          </p:cNvSpPr>
          <p:nvPr>
            <p:ph type="ctrTitle"/>
          </p:nvPr>
        </p:nvSpPr>
        <p:spPr>
          <a:xfrm>
            <a:off x="0" y="1046826"/>
            <a:ext cx="8460432" cy="1446653"/>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作个有耐心的人 </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22597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在军事强权时代中的先知之言</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33143394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3"/>
          <p:cNvSpPr>
            <a:spLocks noGrp="1" noChangeArrowheads="1"/>
          </p:cNvSpPr>
          <p:nvPr>
            <p:ph type="ctrTitle"/>
          </p:nvPr>
        </p:nvSpPr>
        <p:spPr>
          <a:xfrm>
            <a:off x="1524000" y="0"/>
            <a:ext cx="5867400" cy="685800"/>
          </a:xfrm>
          <a:solidFill>
            <a:schemeClr val="bg2"/>
          </a:solidFill>
        </p:spPr>
        <p:txBody>
          <a:bodyPr/>
          <a:lstStyle/>
          <a:p>
            <a:pPr eaLnBrk="1" hangingPunct="1"/>
            <a:r>
              <a:rPr lang="en-US" altLang="zh-CN">
                <a:solidFill>
                  <a:schemeClr val="bg2"/>
                </a:solidFill>
                <a:latin typeface="Times New Roman" charset="0"/>
                <a:ea typeface="MS PGothic" charset="0"/>
                <a:cs typeface="宋体" charset="0"/>
              </a:rPr>
              <a:t>OT Prophets &amp; Kings</a:t>
            </a:r>
          </a:p>
        </p:txBody>
      </p:sp>
      <p:sp>
        <p:nvSpPr>
          <p:cNvPr id="163842"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3"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4"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5"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6"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7"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8"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9" name="Text Box 10"/>
          <p:cNvSpPr txBox="1">
            <a:spLocks noChangeArrowheads="1"/>
          </p:cNvSpPr>
          <p:nvPr/>
        </p:nvSpPr>
        <p:spPr bwMode="auto">
          <a:xfrm>
            <a:off x="85026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163850"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931</a:t>
            </a:r>
          </a:p>
        </p:txBody>
      </p:sp>
      <p:sp>
        <p:nvSpPr>
          <p:cNvPr id="163851"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722</a:t>
            </a:r>
          </a:p>
        </p:txBody>
      </p:sp>
      <p:sp>
        <p:nvSpPr>
          <p:cNvPr id="163852"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586</a:t>
            </a:r>
          </a:p>
        </p:txBody>
      </p:sp>
      <p:sp>
        <p:nvSpPr>
          <p:cNvPr id="30734"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800" b="1" i="0" u="none" strike="noStrike" kern="1200" cap="none" spc="0" normalizeH="0" baseline="0" noProof="0">
                <a:ln>
                  <a:noFill/>
                </a:ln>
                <a:solidFill>
                  <a:srgbClr val="EAEAEA"/>
                </a:solidFill>
                <a:effectLst/>
                <a:uLnTx/>
                <a:uFillTx/>
                <a:latin typeface="Arial" charset="0"/>
                <a:ea typeface="MS PGothic" charset="0"/>
                <a:cs typeface="宋体" charset="0"/>
              </a:rPr>
              <a:t>俄巴底亚</a:t>
            </a:r>
            <a:endParaRPr kumimoji="0" lang="en-US" sz="28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5"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约拿</a:t>
            </a:r>
          </a:p>
        </p:txBody>
      </p:sp>
      <p:sp>
        <p:nvSpPr>
          <p:cNvPr id="30736"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阿摩司</a:t>
            </a:r>
          </a:p>
        </p:txBody>
      </p:sp>
      <p:sp>
        <p:nvSpPr>
          <p:cNvPr id="30737"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400" b="1" i="0" u="none" strike="noStrike" kern="1200" cap="none" spc="0" normalizeH="0" baseline="0" noProof="0">
                <a:ln>
                  <a:noFill/>
                </a:ln>
                <a:solidFill>
                  <a:srgbClr val="EAEAEA"/>
                </a:solidFill>
                <a:effectLst/>
                <a:uLnTx/>
                <a:uFillTx/>
                <a:latin typeface="Arial" charset="0"/>
                <a:ea typeface="MS PGothic" charset="0"/>
                <a:cs typeface="宋体" charset="0"/>
              </a:rPr>
              <a:t>何西阿</a:t>
            </a:r>
            <a:endParaRPr kumimoji="0" lang="en-US" sz="24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8"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以赛亚</a:t>
            </a:r>
          </a:p>
        </p:txBody>
      </p:sp>
      <p:sp>
        <p:nvSpPr>
          <p:cNvPr id="30739"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弥迦</a:t>
            </a:r>
          </a:p>
        </p:txBody>
      </p:sp>
      <p:sp>
        <p:nvSpPr>
          <p:cNvPr id="30740"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那鸿</a:t>
            </a:r>
          </a:p>
        </p:txBody>
      </p:sp>
      <p:sp>
        <p:nvSpPr>
          <p:cNvPr id="30741"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哈巴谷</a:t>
            </a:r>
          </a:p>
        </p:txBody>
      </p:sp>
      <p:sp>
        <p:nvSpPr>
          <p:cNvPr id="163861" name="WordArt 22"/>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rPr>
              <a:t>旧约的列王与先知</a:t>
            </a:r>
            <a:endParaRPr kumimoji="0" 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endParaRPr>
          </a:p>
        </p:txBody>
      </p:sp>
    </p:spTree>
    <p:extLst>
      <p:ext uri="{BB962C8B-B14F-4D97-AF65-F5344CB8AC3E}">
        <p14:creationId xmlns:p14="http://schemas.microsoft.com/office/powerpoint/2010/main" val="1022655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34"/>
                                        </p:tgtEl>
                                        <p:attrNameLst>
                                          <p:attrName>style.visibility</p:attrName>
                                        </p:attrNameLst>
                                      </p:cBhvr>
                                      <p:to>
                                        <p:strVal val="visible"/>
                                      </p:to>
                                    </p:set>
                                    <p:anim calcmode="lin" valueType="num">
                                      <p:cBhvr additive="base">
                                        <p:cTn id="7" dur="500" fill="hold"/>
                                        <p:tgtEl>
                                          <p:spTgt spid="30734"/>
                                        </p:tgtEl>
                                        <p:attrNameLst>
                                          <p:attrName>ppt_x</p:attrName>
                                        </p:attrNameLst>
                                      </p:cBhvr>
                                      <p:tavLst>
                                        <p:tav tm="0">
                                          <p:val>
                                            <p:strVal val="0-#ppt_w/2"/>
                                          </p:val>
                                        </p:tav>
                                        <p:tav tm="100000">
                                          <p:val>
                                            <p:strVal val="#ppt_x"/>
                                          </p:val>
                                        </p:tav>
                                      </p:tavLst>
                                    </p:anim>
                                    <p:anim calcmode="lin" valueType="num">
                                      <p:cBhvr additive="base">
                                        <p:cTn id="8" dur="500" fill="hold"/>
                                        <p:tgtEl>
                                          <p:spTgt spid="30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35"/>
                                        </p:tgtEl>
                                        <p:attrNameLst>
                                          <p:attrName>style.visibility</p:attrName>
                                        </p:attrNameLst>
                                      </p:cBhvr>
                                      <p:to>
                                        <p:strVal val="visible"/>
                                      </p:to>
                                    </p:set>
                                    <p:anim calcmode="lin" valueType="num">
                                      <p:cBhvr additive="base">
                                        <p:cTn id="13" dur="500" fill="hold"/>
                                        <p:tgtEl>
                                          <p:spTgt spid="30735"/>
                                        </p:tgtEl>
                                        <p:attrNameLst>
                                          <p:attrName>ppt_x</p:attrName>
                                        </p:attrNameLst>
                                      </p:cBhvr>
                                      <p:tavLst>
                                        <p:tav tm="0">
                                          <p:val>
                                            <p:strVal val="0-#ppt_w/2"/>
                                          </p:val>
                                        </p:tav>
                                        <p:tav tm="100000">
                                          <p:val>
                                            <p:strVal val="#ppt_x"/>
                                          </p:val>
                                        </p:tav>
                                      </p:tavLst>
                                    </p:anim>
                                    <p:anim calcmode="lin" valueType="num">
                                      <p:cBhvr additive="base">
                                        <p:cTn id="14"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0-#ppt_w/2"/>
                                          </p:val>
                                        </p:tav>
                                        <p:tav tm="100000">
                                          <p:val>
                                            <p:strVal val="#ppt_x"/>
                                          </p:val>
                                        </p:tav>
                                      </p:tavLst>
                                    </p:anim>
                                    <p:anim calcmode="lin" valueType="num">
                                      <p:cBhvr additive="base">
                                        <p:cTn id="20" dur="500" fill="hold"/>
                                        <p:tgtEl>
                                          <p:spTgt spid="307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37"/>
                                        </p:tgtEl>
                                        <p:attrNameLst>
                                          <p:attrName>style.visibility</p:attrName>
                                        </p:attrNameLst>
                                      </p:cBhvr>
                                      <p:to>
                                        <p:strVal val="visible"/>
                                      </p:to>
                                    </p:set>
                                    <p:anim calcmode="lin" valueType="num">
                                      <p:cBhvr additive="base">
                                        <p:cTn id="25" dur="500" fill="hold"/>
                                        <p:tgtEl>
                                          <p:spTgt spid="30737"/>
                                        </p:tgtEl>
                                        <p:attrNameLst>
                                          <p:attrName>ppt_x</p:attrName>
                                        </p:attrNameLst>
                                      </p:cBhvr>
                                      <p:tavLst>
                                        <p:tav tm="0">
                                          <p:val>
                                            <p:strVal val="0-#ppt_w/2"/>
                                          </p:val>
                                        </p:tav>
                                        <p:tav tm="100000">
                                          <p:val>
                                            <p:strVal val="#ppt_x"/>
                                          </p:val>
                                        </p:tav>
                                      </p:tavLst>
                                    </p:anim>
                                    <p:anim calcmode="lin" valueType="num">
                                      <p:cBhvr additive="base">
                                        <p:cTn id="26" dur="500" fill="hold"/>
                                        <p:tgtEl>
                                          <p:spTgt spid="307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38"/>
                                        </p:tgtEl>
                                        <p:attrNameLst>
                                          <p:attrName>style.visibility</p:attrName>
                                        </p:attrNameLst>
                                      </p:cBhvr>
                                      <p:to>
                                        <p:strVal val="visible"/>
                                      </p:to>
                                    </p:set>
                                    <p:anim calcmode="lin" valueType="num">
                                      <p:cBhvr additive="base">
                                        <p:cTn id="31" dur="500" fill="hold"/>
                                        <p:tgtEl>
                                          <p:spTgt spid="30738"/>
                                        </p:tgtEl>
                                        <p:attrNameLst>
                                          <p:attrName>ppt_x</p:attrName>
                                        </p:attrNameLst>
                                      </p:cBhvr>
                                      <p:tavLst>
                                        <p:tav tm="0">
                                          <p:val>
                                            <p:strVal val="0-#ppt_w/2"/>
                                          </p:val>
                                        </p:tav>
                                        <p:tav tm="100000">
                                          <p:val>
                                            <p:strVal val="#ppt_x"/>
                                          </p:val>
                                        </p:tav>
                                      </p:tavLst>
                                    </p:anim>
                                    <p:anim calcmode="lin" valueType="num">
                                      <p:cBhvr additive="base">
                                        <p:cTn id="32" dur="500" fill="hold"/>
                                        <p:tgtEl>
                                          <p:spTgt spid="307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39"/>
                                        </p:tgtEl>
                                        <p:attrNameLst>
                                          <p:attrName>style.visibility</p:attrName>
                                        </p:attrNameLst>
                                      </p:cBhvr>
                                      <p:to>
                                        <p:strVal val="visible"/>
                                      </p:to>
                                    </p:set>
                                    <p:anim calcmode="lin" valueType="num">
                                      <p:cBhvr additive="base">
                                        <p:cTn id="37" dur="500" fill="hold"/>
                                        <p:tgtEl>
                                          <p:spTgt spid="30739"/>
                                        </p:tgtEl>
                                        <p:attrNameLst>
                                          <p:attrName>ppt_x</p:attrName>
                                        </p:attrNameLst>
                                      </p:cBhvr>
                                      <p:tavLst>
                                        <p:tav tm="0">
                                          <p:val>
                                            <p:strVal val="0-#ppt_w/2"/>
                                          </p:val>
                                        </p:tav>
                                        <p:tav tm="100000">
                                          <p:val>
                                            <p:strVal val="#ppt_x"/>
                                          </p:val>
                                        </p:tav>
                                      </p:tavLst>
                                    </p:anim>
                                    <p:anim calcmode="lin" valueType="num">
                                      <p:cBhvr additive="base">
                                        <p:cTn id="38" dur="500" fill="hold"/>
                                        <p:tgtEl>
                                          <p:spTgt spid="307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740"/>
                                        </p:tgtEl>
                                        <p:attrNameLst>
                                          <p:attrName>style.visibility</p:attrName>
                                        </p:attrNameLst>
                                      </p:cBhvr>
                                      <p:to>
                                        <p:strVal val="visible"/>
                                      </p:to>
                                    </p:set>
                                    <p:anim calcmode="lin" valueType="num">
                                      <p:cBhvr additive="base">
                                        <p:cTn id="43" dur="500" fill="hold"/>
                                        <p:tgtEl>
                                          <p:spTgt spid="30740"/>
                                        </p:tgtEl>
                                        <p:attrNameLst>
                                          <p:attrName>ppt_x</p:attrName>
                                        </p:attrNameLst>
                                      </p:cBhvr>
                                      <p:tavLst>
                                        <p:tav tm="0">
                                          <p:val>
                                            <p:strVal val="0-#ppt_w/2"/>
                                          </p:val>
                                        </p:tav>
                                        <p:tav tm="100000">
                                          <p:val>
                                            <p:strVal val="#ppt_x"/>
                                          </p:val>
                                        </p:tav>
                                      </p:tavLst>
                                    </p:anim>
                                    <p:anim calcmode="lin" valueType="num">
                                      <p:cBhvr additive="base">
                                        <p:cTn id="44" dur="500" fill="hold"/>
                                        <p:tgtEl>
                                          <p:spTgt spid="3074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741"/>
                                        </p:tgtEl>
                                        <p:attrNameLst>
                                          <p:attrName>style.visibility</p:attrName>
                                        </p:attrNameLst>
                                      </p:cBhvr>
                                      <p:to>
                                        <p:strVal val="visible"/>
                                      </p:to>
                                    </p:set>
                                    <p:anim calcmode="lin" valueType="num">
                                      <p:cBhvr additive="base">
                                        <p:cTn id="49" dur="500" fill="hold"/>
                                        <p:tgtEl>
                                          <p:spTgt spid="30741"/>
                                        </p:tgtEl>
                                        <p:attrNameLst>
                                          <p:attrName>ppt_x</p:attrName>
                                        </p:attrNameLst>
                                      </p:cBhvr>
                                      <p:tavLst>
                                        <p:tav tm="0">
                                          <p:val>
                                            <p:strVal val="0-#ppt_w/2"/>
                                          </p:val>
                                        </p:tav>
                                        <p:tav tm="100000">
                                          <p:val>
                                            <p:strVal val="#ppt_x"/>
                                          </p:val>
                                        </p:tav>
                                      </p:tavLst>
                                    </p:anim>
                                    <p:anim calcmode="lin" valueType="num">
                                      <p:cBhvr additive="base">
                                        <p:cTn id="50" dur="500" fill="hold"/>
                                        <p:tgtEl>
                                          <p:spTgt spid="307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autoUpdateAnimBg="0"/>
      <p:bldP spid="30735" grpId="0" autoUpdateAnimBg="0"/>
      <p:bldP spid="30736" grpId="0" autoUpdateAnimBg="0"/>
      <p:bldP spid="30737" grpId="0" autoUpdateAnimBg="0"/>
      <p:bldP spid="30738" grpId="0" autoUpdateAnimBg="0"/>
      <p:bldP spid="30739" grpId="0" autoUpdateAnimBg="0"/>
      <p:bldP spid="30740" grpId="0" autoUpdateAnimBg="0"/>
      <p:bldP spid="3074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zh-CN" altLang="en-US" sz="6000" b="1" dirty="0">
                <a:solidFill>
                  <a:schemeClr val="tx1"/>
                </a:solidFill>
              </a:rPr>
              <a:t>亚述的威胁</a:t>
            </a:r>
            <a:endParaRPr lang="en-US" sz="6000" b="1" dirty="0">
              <a:solidFill>
                <a:schemeClr val="tx1"/>
              </a:solidFill>
            </a:endParaRP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0" name="Text Box 8"/>
          <p:cNvSpPr txBox="1">
            <a:spLocks noChangeArrowheads="1"/>
          </p:cNvSpPr>
          <p:nvPr/>
        </p:nvSpPr>
        <p:spPr bwMode="auto">
          <a:xfrm>
            <a:off x="0" y="3505200"/>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charset="0"/>
                <a:cs typeface="Arial"/>
              </a:rPr>
              <a:t>地中海</a:t>
            </a: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叙利亚</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犹大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a:ea typeface="ＭＳ Ｐゴシック" charset="0"/>
                <a:cs typeface="Arial"/>
              </a:rPr>
              <a:t>埃及</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b="1" dirty="0">
                <a:solidFill>
                  <a:srgbClr val="FFFFFF"/>
                </a:solidFill>
                <a:effectLst>
                  <a:outerShdw blurRad="38100" dist="38100" dir="2700000" algn="tl">
                    <a:srgbClr val="000000"/>
                  </a:outerShdw>
                </a:effectLst>
                <a:latin typeface="Arial"/>
                <a:ea typeface="ＭＳ Ｐゴシック" charset="0"/>
                <a:cs typeface="Arial"/>
              </a:rPr>
              <a:t>尼尼微</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000044"/>
                </a:solidFill>
                <a:latin typeface="Arial"/>
                <a:ea typeface="ＭＳ Ｐゴシック" charset="0"/>
                <a:cs typeface="Arial"/>
              </a:rPr>
              <a:t>亚述扩张</a:t>
            </a:r>
            <a:endParaRPr kumimoji="0" lang="en-US" sz="2000" b="1" i="0" u="none" strike="noStrike" kern="1200" cap="none" spc="0" normalizeH="0" baseline="0" noProof="0" dirty="0">
              <a:ln>
                <a:noFill/>
              </a:ln>
              <a:solidFill>
                <a:srgbClr val="000044"/>
              </a:solidFill>
              <a:effectLst/>
              <a:uLnTx/>
              <a:uFillTx/>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44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以色列</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charset="0"/>
                <a:cs typeface="Arial"/>
              </a:rPr>
              <a:t>波斯湾</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56391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神会如何对待短暂的悔改？</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sp>
        <p:nvSpPr>
          <p:cNvPr id="4" name="文本框 3">
            <a:extLst>
              <a:ext uri="{FF2B5EF4-FFF2-40B4-BE49-F238E27FC236}">
                <a16:creationId xmlns:a16="http://schemas.microsoft.com/office/drawing/2014/main" id="{CAD51B30-4200-A9DE-45B2-5C24C653A89C}"/>
              </a:ext>
            </a:extLst>
          </p:cNvPr>
          <p:cNvSpPr txBox="1"/>
          <p:nvPr/>
        </p:nvSpPr>
        <p:spPr>
          <a:xfrm>
            <a:off x="5724128" y="2132856"/>
            <a:ext cx="3168352" cy="830997"/>
          </a:xfrm>
          <a:prstGeom prst="rect">
            <a:avLst/>
          </a:prstGeom>
          <a:noFill/>
        </p:spPr>
        <p:txBody>
          <a:bodyPr wrap="square">
            <a:spAutoFit/>
          </a:bodyPr>
          <a:lstStyle/>
          <a:p>
            <a:r>
              <a:rPr lang="zh-CN" altLang="en-US" b="1" dirty="0">
                <a:solidFill>
                  <a:srgbClr val="0E0E0E"/>
                </a:solidFill>
                <a:effectLst/>
                <a:latin typeface=".AppleSystemUIFont"/>
              </a:rPr>
              <a:t>小先知书</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亚述的灭亡</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2664945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122" name="Picture 2" descr="The Passion Of Patience | My Utmost For His Highest">
            <a:extLst>
              <a:ext uri="{FF2B5EF4-FFF2-40B4-BE49-F238E27FC236}">
                <a16:creationId xmlns:a16="http://schemas.microsoft.com/office/drawing/2014/main" id="{32C169D6-9323-4973-9BA9-F49B7223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55578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41607"/>
            <a:ext cx="4572000" cy="3865518"/>
          </a:xfrm>
          <a:effectLst>
            <a:outerShdw blurRad="63500" dist="35921" dir="2700000" algn="ctr" rotWithShape="0">
              <a:schemeClr val="tx2">
                <a:alpha val="74998"/>
              </a:schemeClr>
            </a:outerShdw>
          </a:effectLst>
        </p:spPr>
        <p:txBody>
          <a:bodyPr anchor="t"/>
          <a:lstStyle/>
          <a:p>
            <a:pPr>
              <a:defRPr/>
            </a:pPr>
            <a:r>
              <a:rPr lang="zh-CN" altLang="en-US" sz="7200" b="1" dirty="0">
                <a:effectLst>
                  <a:glow rad="127000">
                    <a:schemeClr val="tx1"/>
                  </a:glow>
                </a:effectLst>
                <a:latin typeface="Arial" charset="0"/>
                <a:ea typeface="ＭＳ Ｐゴシック" charset="0"/>
                <a:cs typeface="ＭＳ Ｐゴシック" charset="0"/>
              </a:rPr>
              <a:t>神非凡</a:t>
            </a:r>
            <a:br>
              <a:rPr lang="zh-CN" altLang="en-US" sz="7200" b="1" dirty="0">
                <a:effectLst>
                  <a:glow rad="127000">
                    <a:schemeClr val="tx1"/>
                  </a:glow>
                </a:effectLst>
                <a:latin typeface="Arial" charset="0"/>
                <a:ea typeface="ＭＳ Ｐゴシック" charset="0"/>
                <a:cs typeface="ＭＳ Ｐゴシック" charset="0"/>
              </a:rPr>
            </a:br>
            <a:r>
              <a:rPr lang="zh-CN" altLang="en-US" sz="7200" b="1" dirty="0">
                <a:effectLst>
                  <a:glow rad="127000">
                    <a:schemeClr val="tx1"/>
                  </a:glow>
                </a:effectLst>
                <a:latin typeface="Arial" charset="0"/>
                <a:ea typeface="ＭＳ Ｐゴシック" charset="0"/>
                <a:cs typeface="ＭＳ Ｐゴシック" charset="0"/>
              </a:rPr>
              <a:t>的忍耐</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69884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我们通常会对</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神的</a:t>
            </a:r>
            <a:r>
              <a:rPr lang="zh-CN" altLang="en-US" b="1" dirty="0">
                <a:solidFill>
                  <a:srgbClr val="FF0000"/>
                </a:solidFill>
                <a:effectLst>
                  <a:glow rad="127000">
                    <a:schemeClr val="bg1"/>
                  </a:glow>
                </a:effectLst>
                <a:latin typeface="Arial" charset="0"/>
                <a:ea typeface="ＭＳ Ｐゴシック" charset="0"/>
                <a:cs typeface="ＭＳ Ｐゴシック" charset="0"/>
              </a:rPr>
              <a:t>忍耐</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有什么误解</a:t>
            </a:r>
            <a:r>
              <a:rPr lang="en-SG"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1582945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zh-CN" altLang="en-US" sz="6000" i="1" dirty="0">
                <a:solidFill>
                  <a:srgbClr val="FFFFFF"/>
                </a:solidFill>
                <a:latin typeface="Arial" charset="0"/>
                <a:ea typeface="ＭＳ Ｐゴシック" charset="0"/>
                <a:cs typeface="Arial" charset="0"/>
              </a:rPr>
              <a:t>约拿书的续集</a:t>
            </a:r>
            <a:endParaRPr lang="en-US" sz="6000" i="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1237012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3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2" name="Text Box 6"/>
          <p:cNvSpPr txBox="1">
            <a:spLocks noChangeArrowheads="1"/>
          </p:cNvSpPr>
          <p:nvPr/>
        </p:nvSpPr>
        <p:spPr bwMode="auto">
          <a:xfrm rot="16168439">
            <a:off x="-1223168" y="1131093"/>
            <a:ext cx="504825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Arial" charset="0"/>
                <a:ea typeface="MS PGothic" charset="0"/>
                <a:cs typeface="宋体" charset="0"/>
              </a:rPr>
              <a:t>　提革拉毗尼色</a:t>
            </a:r>
            <a:endPar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亚述强盛时期</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43" name="Text Box 7"/>
          <p:cNvSpPr txBox="1">
            <a:spLocks noChangeArrowheads="1"/>
          </p:cNvSpPr>
          <p:nvPr/>
        </p:nvSpPr>
        <p:spPr bwMode="auto">
          <a:xfrm>
            <a:off x="1905000" y="152400"/>
            <a:ext cx="3675063"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a:t>
            </a:r>
            <a:endParaRPr kumimoji="0" lang="zh-CN" altLang="en-US" sz="4000" b="1" i="0" u="none" strike="noStrike" kern="1200" cap="none" spc="0" normalizeH="0" baseline="0" noProof="0">
              <a:ln>
                <a:noFill/>
              </a:ln>
              <a:solidFill>
                <a:srgbClr val="FFFF00"/>
              </a:solidFill>
              <a:effectLst/>
              <a:uLnTx/>
              <a:uFillTx/>
              <a:latin typeface="Times New Roman" charset="0"/>
              <a:ea typeface="MS PGothic" charset="0"/>
              <a:cs typeface="宋体" charset="0"/>
            </a:endParaRPr>
          </a:p>
        </p:txBody>
      </p:sp>
      <p:sp>
        <p:nvSpPr>
          <p:cNvPr id="14344" name="Text Box 8"/>
          <p:cNvSpPr txBox="1">
            <a:spLocks noChangeArrowheads="1"/>
          </p:cNvSpPr>
          <p:nvPr/>
        </p:nvSpPr>
        <p:spPr bwMode="auto">
          <a:xfrm>
            <a:off x="304800" y="42957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1F7E9"/>
                </a:solidFill>
                <a:effectLst/>
                <a:uLnTx/>
                <a:uFillTx/>
                <a:latin typeface="Times New Roman" charset="0"/>
                <a:ea typeface="MS PGothic" pitchFamily="34" charset="-128"/>
                <a:cs typeface="MS PGothic" pitchFamily="34" charset="-128"/>
              </a:rPr>
              <a:t>1100</a:t>
            </a:r>
          </a:p>
        </p:txBody>
      </p:sp>
      <p:sp>
        <p:nvSpPr>
          <p:cNvPr id="14345" name="Line 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6" name="Line 1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7"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8" name="Line 1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9" name="Line 1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0" name="Line 1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1" name="Line 15"/>
          <p:cNvSpPr>
            <a:spLocks noChangeShapeType="1"/>
          </p:cNvSpPr>
          <p:nvPr/>
        </p:nvSpPr>
        <p:spPr bwMode="auto">
          <a:xfrm>
            <a:off x="371475" y="4217988"/>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2" name="Text Box 16"/>
          <p:cNvSpPr txBox="1">
            <a:spLocks noChangeArrowheads="1"/>
          </p:cNvSpPr>
          <p:nvPr/>
        </p:nvSpPr>
        <p:spPr bwMode="auto">
          <a:xfrm rot="-5433484">
            <a:off x="6198394" y="1918494"/>
            <a:ext cx="424338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尼尼微被毁</a:t>
            </a:r>
            <a:r>
              <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rPr>
              <a:t> 612</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53" name="Text Box 17"/>
          <p:cNvSpPr txBox="1">
            <a:spLocks noChangeArrowheads="1"/>
          </p:cNvSpPr>
          <p:nvPr/>
        </p:nvSpPr>
        <p:spPr bwMode="auto">
          <a:xfrm>
            <a:off x="5724525" y="5589588"/>
            <a:ext cx="1905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66B1B"/>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尼尼微重蹈旧辙</a:t>
            </a:r>
          </a:p>
        </p:txBody>
      </p:sp>
      <p:sp>
        <p:nvSpPr>
          <p:cNvPr id="14354" name="Text Box 18"/>
          <p:cNvSpPr txBox="1">
            <a:spLocks noChangeArrowheads="1"/>
          </p:cNvSpPr>
          <p:nvPr/>
        </p:nvSpPr>
        <p:spPr bwMode="auto">
          <a:xfrm rot="-5433484">
            <a:off x="3305174" y="17732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约拿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760</a:t>
            </a:r>
          </a:p>
        </p:txBody>
      </p:sp>
      <p:sp>
        <p:nvSpPr>
          <p:cNvPr id="14355" name="Line 19"/>
          <p:cNvSpPr>
            <a:spLocks noChangeShapeType="1"/>
          </p:cNvSpPr>
          <p:nvPr/>
        </p:nvSpPr>
        <p:spPr bwMode="auto">
          <a:xfrm>
            <a:off x="5486400" y="40386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6" name="Text Box 20"/>
          <p:cNvSpPr txBox="1">
            <a:spLocks noChangeArrowheads="1"/>
          </p:cNvSpPr>
          <p:nvPr/>
        </p:nvSpPr>
        <p:spPr bwMode="auto">
          <a:xfrm>
            <a:off x="54006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750</a:t>
            </a:r>
          </a:p>
        </p:txBody>
      </p:sp>
      <p:sp>
        <p:nvSpPr>
          <p:cNvPr id="14357" name="Text Box 21"/>
          <p:cNvSpPr txBox="1">
            <a:spLocks noChangeArrowheads="1"/>
          </p:cNvSpPr>
          <p:nvPr/>
        </p:nvSpPr>
        <p:spPr bwMode="auto">
          <a:xfrm>
            <a:off x="64389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700</a:t>
            </a:r>
          </a:p>
        </p:txBody>
      </p:sp>
      <p:sp>
        <p:nvSpPr>
          <p:cNvPr id="14358" name="Text Box 22"/>
          <p:cNvSpPr txBox="1">
            <a:spLocks noChangeArrowheads="1"/>
          </p:cNvSpPr>
          <p:nvPr/>
        </p:nvSpPr>
        <p:spPr bwMode="auto">
          <a:xfrm>
            <a:off x="436245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800</a:t>
            </a:r>
          </a:p>
        </p:txBody>
      </p:sp>
      <p:sp>
        <p:nvSpPr>
          <p:cNvPr id="14359" name="Text Box 23"/>
          <p:cNvSpPr txBox="1">
            <a:spLocks noChangeArrowheads="1"/>
          </p:cNvSpPr>
          <p:nvPr/>
        </p:nvSpPr>
        <p:spPr bwMode="auto">
          <a:xfrm>
            <a:off x="332422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850</a:t>
            </a:r>
          </a:p>
        </p:txBody>
      </p:sp>
      <p:sp>
        <p:nvSpPr>
          <p:cNvPr id="14360" name="Text Box 24"/>
          <p:cNvSpPr txBox="1">
            <a:spLocks noChangeArrowheads="1"/>
          </p:cNvSpPr>
          <p:nvPr/>
        </p:nvSpPr>
        <p:spPr bwMode="auto">
          <a:xfrm>
            <a:off x="22860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900</a:t>
            </a:r>
          </a:p>
        </p:txBody>
      </p:sp>
      <p:sp>
        <p:nvSpPr>
          <p:cNvPr id="14361" name="Text Box 25"/>
          <p:cNvSpPr txBox="1">
            <a:spLocks noChangeArrowheads="1"/>
          </p:cNvSpPr>
          <p:nvPr/>
        </p:nvSpPr>
        <p:spPr bwMode="auto">
          <a:xfrm>
            <a:off x="74199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650</a:t>
            </a:r>
          </a:p>
        </p:txBody>
      </p:sp>
      <p:sp>
        <p:nvSpPr>
          <p:cNvPr id="14362" name="Text Box 26"/>
          <p:cNvSpPr txBox="1">
            <a:spLocks noChangeArrowheads="1"/>
          </p:cNvSpPr>
          <p:nvPr/>
        </p:nvSpPr>
        <p:spPr bwMode="auto">
          <a:xfrm>
            <a:off x="84582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600</a:t>
            </a:r>
          </a:p>
        </p:txBody>
      </p:sp>
      <p:sp>
        <p:nvSpPr>
          <p:cNvPr id="14364" name="Text Box 28"/>
          <p:cNvSpPr txBox="1">
            <a:spLocks noChangeArrowheads="1"/>
          </p:cNvSpPr>
          <p:nvPr/>
        </p:nvSpPr>
        <p:spPr bwMode="auto">
          <a:xfrm rot="-5433484">
            <a:off x="5210175" y="187642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那鸿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660</a:t>
            </a:r>
          </a:p>
        </p:txBody>
      </p:sp>
      <p:sp>
        <p:nvSpPr>
          <p:cNvPr id="14365" name="Text Box 29"/>
          <p:cNvSpPr txBox="1">
            <a:spLocks noChangeArrowheads="1"/>
          </p:cNvSpPr>
          <p:nvPr/>
        </p:nvSpPr>
        <p:spPr bwMode="auto">
          <a:xfrm rot="-5433484">
            <a:off x="4063206" y="1948657"/>
            <a:ext cx="42433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以色列沦陷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722</a:t>
            </a:r>
          </a:p>
        </p:txBody>
      </p:sp>
      <p:sp>
        <p:nvSpPr>
          <p:cNvPr id="14366" name="Rectangle 30"/>
          <p:cNvSpPr>
            <a:spLocks noGrp="1" noChangeArrowheads="1"/>
          </p:cNvSpPr>
          <p:nvPr>
            <p:ph type="title" idx="4294967295"/>
          </p:nvPr>
        </p:nvSpPr>
        <p:spPr>
          <a:xfrm>
            <a:off x="5638800" y="0"/>
            <a:ext cx="3124200" cy="9080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a:solidFill>
                  <a:srgbClr val="FFE70E"/>
                </a:solidFill>
                <a:effectLst/>
                <a:latin typeface="Times New Roman" charset="0"/>
                <a:ea typeface="MS PGothic" charset="0"/>
              </a:rPr>
              <a:t>100 </a:t>
            </a:r>
            <a:r>
              <a:rPr lang="zh-CN" altLang="en-US" sz="4000">
                <a:solidFill>
                  <a:srgbClr val="FFE70E"/>
                </a:solidFill>
                <a:effectLst/>
                <a:latin typeface="Times New Roman" charset="0"/>
                <a:ea typeface="MS PGothic" charset="0"/>
                <a:cs typeface="宋体" charset="0"/>
              </a:rPr>
              <a:t>年后</a:t>
            </a:r>
            <a:r>
              <a:rPr lang="en-US" altLang="ja-JP" sz="4000">
                <a:solidFill>
                  <a:srgbClr val="FFE70E"/>
                </a:solidFill>
                <a:effectLst/>
                <a:latin typeface="Times New Roman" charset="0"/>
                <a:ea typeface="MS PGothic" charset="0"/>
              </a:rPr>
              <a:t>…</a:t>
            </a:r>
            <a:endParaRPr lang="en-US" sz="4000">
              <a:latin typeface="Times New Roman" charset="0"/>
              <a:ea typeface="MS PGothic" charset="0"/>
            </a:endParaRPr>
          </a:p>
        </p:txBody>
      </p:sp>
      <p:sp>
        <p:nvSpPr>
          <p:cNvPr id="165917"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Tree>
    <p:extLst>
      <p:ext uri="{BB962C8B-B14F-4D97-AF65-F5344CB8AC3E}">
        <p14:creationId xmlns:p14="http://schemas.microsoft.com/office/powerpoint/2010/main" val="27766735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zh-CN" altLang="en-US" sz="3600" b="1" dirty="0">
                <a:solidFill>
                  <a:srgbClr val="FFFFFF"/>
                </a:solidFill>
                <a:effectLst>
                  <a:glow rad="355600">
                    <a:schemeClr val="tx1"/>
                  </a:glow>
                </a:effectLst>
                <a:latin typeface="Arial"/>
                <a:cs typeface="Arial"/>
              </a:rPr>
              <a:t>那鸿</a:t>
            </a:r>
            <a:endParaRPr lang="en-US" sz="3600" b="1" dirty="0">
              <a:solidFill>
                <a:srgbClr val="FFFFFF"/>
              </a:solidFill>
              <a:effectLst>
                <a:glow rad="355600">
                  <a:schemeClr val="tx1"/>
                </a:glow>
              </a:effectLst>
              <a:latin typeface="Arial"/>
              <a:cs typeface="Arial"/>
            </a:endParaRP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今天的主题</a:t>
            </a: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我们的将来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665867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57250" indent="-857250" algn="ctr" defTabSz="457200" eaLnBrk="1" hangingPunct="1">
              <a:buAutoNum type="romanUcPeriod"/>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上帝将</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尼尼微，但拯救犹大</a:t>
            </a:r>
            <a:endPar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endParaRPr>
          </a:p>
          <a:p>
            <a:pPr algn="ctr" defTabSz="457200" eaLnBrk="1" hangingPunct="1">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（第</a:t>
            </a:r>
            <a:r>
              <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471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http://www.best4future.com/bmz_cache/c/ce3c7007880bd39d6f82d1beff8290c6.image.351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88" y="190500"/>
            <a:ext cx="33432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52578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ctrTitle"/>
          </p:nvPr>
        </p:nvSpPr>
        <p:spPr>
          <a:xfrm>
            <a:off x="2133600" y="2187575"/>
            <a:ext cx="4267200" cy="1470025"/>
          </a:xfrm>
        </p:spPr>
        <p:txBody>
          <a:bodyPr/>
          <a:lstStyle/>
          <a:p>
            <a:r>
              <a:rPr lang="zh-CN" altLang="en-US" sz="6600">
                <a:latin typeface="Times New Roman" charset="0"/>
                <a:ea typeface="MS PGothic" charset="0"/>
              </a:rPr>
              <a:t>续集</a:t>
            </a:r>
            <a:endParaRPr lang="en-US" sz="6600">
              <a:latin typeface="Times New Roman" charset="0"/>
              <a:ea typeface="MS PGothic" charset="0"/>
            </a:endParaRPr>
          </a:p>
        </p:txBody>
      </p:sp>
      <p:pic>
        <p:nvPicPr>
          <p:cNvPr id="9" name="Picture 8" descr="g829-310star-wars-trilogy-a-new-hope-poste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0"/>
            <a:ext cx="28956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descr="http://ecx.images-amazon.com/images/I/516hLJowFR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2725738"/>
            <a:ext cx="273526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83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16933" y="931333"/>
            <a:ext cx="3742267"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5336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那鸿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41281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以下是对尼尼微的宣判，就是伊勒歌斯人那鸿的异象录。</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966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神是公正的</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耶和华是嫉恶和施行报复的　神；</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耶和华施行报复，并且满怀烈怒；</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耶和华向他的对头施行报复，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向他的仇敌怀怒。</a:t>
            </a: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3</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耶和华不轻易发怒，可是大有能力；</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他绝不以有罪的为无罪。</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耶和华乘着狂风暴雨而来，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云彩是他脚下的尘土。</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91480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上帝是全能的：那鸿书 </a:t>
            </a:r>
            <a:r>
              <a:rPr lang="en-US" altLang="zh-CN"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1:4</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他一斥责海，海就干了；</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他使一切江河枯干。</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巴珊和迦密的树林枯槁，</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黎巴嫩的花卉凋残。</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457994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上帝是全能的：那鸿</a:t>
            </a:r>
            <a:r>
              <a:rPr lang="en-US" altLang="zh-CN"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1:5-6</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大山在他面前震动，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小山也都融化；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大地在他面前废去，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世界和所有住在世上的，也都这样。</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在他盛怒之下，谁能站得住呢？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他的烈怒谁能受得了呢？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他的忿怒像火一般喷出来，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盘石在他面前都崩裂了。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91998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上帝是美善的：那鸿</a:t>
            </a:r>
            <a:r>
              <a:rPr lang="en-US" altLang="zh-CN"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1:7</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耶和华是良善的；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在患难的时候，他作人的避难所；</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信靠他的人，他都认识。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15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亚述战车</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91598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上帝是美善的：那鸿</a:t>
            </a:r>
            <a:r>
              <a:rPr lang="en-US" altLang="zh-CN"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1:8</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但他必用泛滥的洪水，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尽行毁灭尼尼微之地，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把他的仇敌赶入黑暗之中。</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02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Walk Through The Bible </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a:t>
            </a:r>
            <a:endParaRPr kumimoji="0" 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 </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dirty="0">
                <a:solidFill>
                  <a:srgbClr val="FFFFFF"/>
                </a:solidFill>
                <a:effectLst/>
                <a:latin typeface="Arial"/>
                <a:ea typeface="ＭＳ Ｐゴシック"/>
                <a:cs typeface="ＭＳ Ｐゴシック"/>
              </a:rPr>
              <a:t>“</a:t>
            </a:r>
            <a:r>
              <a:rPr lang="zh-CN" altLang="en-US" sz="4800" b="1" kern="1200" dirty="0">
                <a:solidFill>
                  <a:srgbClr val="FFFFFF"/>
                </a:solidFill>
                <a:latin typeface="Arial"/>
                <a:ea typeface="ＭＳ Ｐゴシック"/>
                <a:cs typeface="ＭＳ Ｐゴシック"/>
              </a:rPr>
              <a:t>洪水</a:t>
            </a:r>
            <a:r>
              <a:rPr lang="ru-RU" sz="4800" b="1" kern="1200" dirty="0">
                <a:solidFill>
                  <a:srgbClr val="FFFFFF"/>
                </a:solidFill>
                <a:effectLst/>
                <a:latin typeface="Arial"/>
                <a:ea typeface="ＭＳ Ｐゴシック"/>
                <a:cs typeface="ＭＳ Ｐゴシック"/>
              </a:rPr>
              <a:t>"</a:t>
            </a:r>
            <a:endParaRPr lang="en-US" dirty="0"/>
          </a:p>
        </p:txBody>
      </p:sp>
    </p:spTree>
    <p:extLst>
      <p:ext uri="{BB962C8B-B14F-4D97-AF65-F5344CB8AC3E}">
        <p14:creationId xmlns:p14="http://schemas.microsoft.com/office/powerpoint/2010/main" val="3935520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小先知书</a:t>
            </a:r>
            <a:r>
              <a:rPr lang="zh-CN" altLang="en-US" b="1" dirty="0">
                <a:solidFill>
                  <a:schemeClr val="tx2"/>
                </a:solidFill>
                <a:effectLst>
                  <a:glow rad="127000">
                    <a:schemeClr val="bg1"/>
                  </a:glow>
                </a:effectLst>
                <a:latin typeface="Arial" charset="0"/>
                <a:ea typeface="ＭＳ Ｐゴシック" charset="0"/>
                <a:cs typeface="ＭＳ Ｐゴシック" charset="0"/>
              </a:rPr>
              <a:t> 重大信息</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上帝对我们新时代的古老信息</a:t>
            </a:r>
            <a:endParaRPr kumimoji="0" lang="en-US" sz="4000" b="1" i="1"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7653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尼尼微人哪，</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你们对耶和华还有甚么企图？</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他必尽行毁灭；患难必不再次来临。</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10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他们像缠结着的荆棘，</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像喝醉了的酒徒，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又像枯干的禾秸，全都被吞灭了。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1:9-10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15330792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zh-CN" altLang="en-US" sz="3600" kern="1200" dirty="0">
                <a:solidFill>
                  <a:srgbClr val="FFFFFF"/>
                </a:solidFill>
                <a:effectLst>
                  <a:outerShdw blurRad="38100" dist="38100" dir="2700000" algn="tl">
                    <a:srgbClr val="000000"/>
                  </a:outerShdw>
                </a:effectLst>
                <a:latin typeface="Arial" charset="0"/>
                <a:ea typeface="ＭＳ Ｐゴシック" charset="0"/>
                <a:cs typeface="Arial" charset="0"/>
              </a:rPr>
              <a:t>亚述的毁灭应允了那鸿的预言</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zh-CN" altLang="en-US" sz="2800" b="1" dirty="0">
                          <a:latin typeface="Arial"/>
                          <a:cs typeface="Arial"/>
                        </a:rPr>
                        <a:t>有一人从你那里出来，图谋邪恶，设恶计攻击耶和华。</a:t>
                      </a:r>
                      <a:r>
                        <a:rPr kumimoji="1" lang="en-US" altLang="ja-JP" sz="2800" b="1" dirty="0">
                          <a:latin typeface="Arial"/>
                          <a:cs typeface="Arial"/>
                        </a:rPr>
                        <a:t>…</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亚述王撒缦以色在主前</a:t>
                      </a:r>
                      <a:r>
                        <a:rPr kumimoji="1" lang="en-US" altLang="zh-CN" sz="2800" b="1" dirty="0">
                          <a:latin typeface="Arial"/>
                          <a:cs typeface="Arial"/>
                        </a:rPr>
                        <a:t>701</a:t>
                      </a:r>
                      <a:r>
                        <a:rPr kumimoji="1" lang="zh-CN" altLang="en-US" sz="2800" b="1" dirty="0">
                          <a:latin typeface="Arial"/>
                          <a:cs typeface="Arial"/>
                        </a:rPr>
                        <a:t>向犹大与耶路撒冷作出傲慢的恐吓</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zh-CN" altLang="en-US" sz="2800" b="1" dirty="0">
                          <a:latin typeface="Arial"/>
                          <a:cs typeface="Arial"/>
                        </a:rPr>
                        <a:t>现在我必从你颈项上折断他的轭，扭开他的绳索。</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当尼尼微被毁灭，亚述奴役犹大的日期也满了 </a:t>
                      </a:r>
                      <a:r>
                        <a:rPr kumimoji="1" lang="en-US" altLang="zh-CN" sz="2800" b="1" dirty="0">
                          <a:latin typeface="Arial"/>
                          <a:cs typeface="Arial"/>
                        </a:rPr>
                        <a:t>(</a:t>
                      </a:r>
                      <a:r>
                        <a:rPr kumimoji="1" lang="zh-CN" altLang="en-US" sz="2800" b="1" dirty="0">
                          <a:latin typeface="Arial"/>
                          <a:cs typeface="Arial"/>
                        </a:rPr>
                        <a:t>王下</a:t>
                      </a:r>
                      <a:r>
                        <a:rPr kumimoji="1" lang="en-US" altLang="zh-CN" sz="2800" b="1" dirty="0">
                          <a:latin typeface="Arial"/>
                          <a:cs typeface="Arial"/>
                        </a:rPr>
                        <a:t>18:14; 2</a:t>
                      </a:r>
                      <a:r>
                        <a:rPr kumimoji="1" lang="zh-CN" altLang="en-US" sz="2800" b="1" dirty="0">
                          <a:latin typeface="Arial"/>
                          <a:cs typeface="Arial"/>
                        </a:rPr>
                        <a:t>代下</a:t>
                      </a:r>
                      <a:r>
                        <a:rPr kumimoji="1" lang="en-US" altLang="zh-CN" sz="2800" b="1" dirty="0">
                          <a:latin typeface="Arial"/>
                          <a:cs typeface="Arial"/>
                        </a:rPr>
                        <a:t>. 33:11)</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Hobart E. Freeman,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An Introduction to the Old Testament Prophets</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(Chicago: Moody Press, 1977).</a:t>
            </a:r>
          </a:p>
        </p:txBody>
      </p:sp>
    </p:spTree>
    <p:extLst>
      <p:ext uri="{BB962C8B-B14F-4D97-AF65-F5344CB8AC3E}">
        <p14:creationId xmlns:p14="http://schemas.microsoft.com/office/powerpoint/2010/main" val="2553354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585469667"/>
              </p:ext>
            </p:extLst>
          </p:nvPr>
        </p:nvGraphicFramePr>
        <p:xfrm>
          <a:off x="-36512" y="692696"/>
          <a:ext cx="9216008" cy="26517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a:t>
                      </a:r>
                      <a:r>
                        <a:rPr kumimoji="1" lang="zh-CN" altLang="en-US" sz="2800" b="1" dirty="0">
                          <a:latin typeface="Arial"/>
                          <a:cs typeface="Arial"/>
                        </a:rPr>
                        <a:t>尼尼微必被灭绝净尽</a:t>
                      </a:r>
                      <a:r>
                        <a:rPr kumimoji="1" lang="en-US" altLang="zh-CN" sz="2800" b="1" dirty="0">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12. </a:t>
                      </a:r>
                      <a:r>
                        <a:rPr kumimoji="1" lang="zh-CN" altLang="en-US" sz="2800" b="1" dirty="0">
                          <a:latin typeface="Arial"/>
                          <a:cs typeface="Arial"/>
                        </a:rPr>
                        <a:t>古代近东的许多城市在被毁后都被重建（例如：撒玛利亚、耶路撒冷、巴比伦），但尼尼微却没有被重建。</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65125067"/>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323545427"/>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11. </a:t>
                      </a:r>
                      <a:r>
                        <a:rPr kumimoji="0" lang="zh-CN" altLang="en-US" sz="2800" b="1" u="none" strike="noStrike" cap="none" normalizeH="0" baseline="0" dirty="0">
                          <a:ln>
                            <a:noFill/>
                          </a:ln>
                          <a:effectLst/>
                          <a:latin typeface="Arial"/>
                          <a:cs typeface="Arial"/>
                        </a:rPr>
                        <a:t>尼尼微的偶像和雕像将被摧毁（</a:t>
                      </a:r>
                      <a:r>
                        <a:rPr kumimoji="0" lang="en-US" altLang="zh-CN" sz="2800" b="1" u="none" strike="noStrike" cap="none" normalizeH="0" baseline="0" dirty="0">
                          <a:ln>
                            <a:noFill/>
                          </a:ln>
                          <a:effectLst/>
                          <a:latin typeface="Arial"/>
                          <a:cs typeface="Arial"/>
                        </a:rPr>
                        <a:t>1:14</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11. </a:t>
                      </a:r>
                      <a:r>
                        <a:rPr kumimoji="1" lang="zh-CN" altLang="en-US" sz="2800" b="1" dirty="0">
                          <a:latin typeface="Arial"/>
                          <a:cs typeface="Arial"/>
                        </a:rPr>
                        <a:t>在尼尼微废墟中，女神伊什塔尔的雕像被发现断头。</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（“大英博物馆对尼尼微伊什塔尔神庙的发掘，</a:t>
                      </a:r>
                      <a:r>
                        <a:rPr kumimoji="1" lang="en-US" altLang="zh-CN" sz="2800" b="1" dirty="0">
                          <a:latin typeface="Arial"/>
                          <a:cs typeface="Arial"/>
                        </a:rPr>
                        <a:t>1930-1931</a:t>
                      </a:r>
                      <a:r>
                        <a:rPr kumimoji="1" lang="zh-CN" altLang="en-US" sz="2800" b="1" dirty="0">
                          <a:latin typeface="Arial"/>
                          <a:cs typeface="Arial"/>
                        </a:rPr>
                        <a:t>年”，</a:t>
                      </a:r>
                      <a:r>
                        <a:rPr kumimoji="1" lang="en-US" altLang="zh-CN" sz="2800" b="1" dirty="0">
                          <a:latin typeface="Arial"/>
                          <a:cs typeface="Arial"/>
                        </a:rPr>
                        <a:t>《</a:t>
                      </a:r>
                      <a:r>
                        <a:rPr kumimoji="1" lang="zh-CN" altLang="en-US" sz="2800" b="1" dirty="0">
                          <a:latin typeface="Arial"/>
                          <a:cs typeface="Arial"/>
                        </a:rPr>
                        <a:t>考古与人类学年鉴</a:t>
                      </a:r>
                      <a:r>
                        <a:rPr kumimoji="1" lang="en-US" altLang="zh-CN" sz="2800" b="1" dirty="0">
                          <a:latin typeface="Arial"/>
                          <a:cs typeface="Arial"/>
                        </a:rPr>
                        <a:t>》19</a:t>
                      </a:r>
                      <a:r>
                        <a:rPr kumimoji="1" lang="zh-CN" altLang="en-US" sz="2800" b="1" dirty="0">
                          <a:latin typeface="Arial"/>
                          <a:cs typeface="Arial"/>
                        </a:rPr>
                        <a:t>卷，第</a:t>
                      </a:r>
                      <a:r>
                        <a:rPr kumimoji="1" lang="en-US" altLang="zh-CN" sz="2800" b="1" dirty="0">
                          <a:latin typeface="Arial"/>
                          <a:cs typeface="Arial"/>
                        </a:rPr>
                        <a:t>55-56</a:t>
                      </a:r>
                      <a:r>
                        <a:rPr kumimoji="1" lang="zh-CN" altLang="en-US" sz="2800" b="1" dirty="0">
                          <a:latin typeface="Arial"/>
                          <a:cs typeface="Arial"/>
                        </a:rPr>
                        <a:t>页）。</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68538413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66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看哪！那传报佳音、宣告和平之人的脚，</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已经站在山上，说：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犹大啊！守你的节期，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还你的愿吧！</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因为那奸恶的人永不会再从你中间经过；</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他已被彻底除灭了。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977785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79" name="Text Box 3"/>
          <p:cNvSpPr txBox="1">
            <a:spLocks noChangeArrowheads="1"/>
          </p:cNvSpPr>
          <p:nvPr/>
        </p:nvSpPr>
        <p:spPr bwMode="auto">
          <a:xfrm>
            <a:off x="3556004" y="1617124"/>
            <a:ext cx="5575296" cy="4524315"/>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那鸿描述上帝控制天地与万国，拥有主宰宇宙的主权。上帝照着自己的意思，能审判人，也能藉着人为审判的工具。强如亚述王国，那鸿时代最有势力的国家，也不能抵挡主的审判。主必除灭尼尼微所有的雕刻与铸造的偶像</a:t>
            </a:r>
            <a:r>
              <a:rPr kumimoji="1"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(1:14),</a:t>
            </a: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展示他对亚述神明的主权。</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那鸿书的神学</a:t>
            </a:r>
            <a:endParaRPr lang="en-US" sz="7200" dirty="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上帝是个有主权的王</a:t>
            </a:r>
          </a:p>
        </p:txBody>
      </p:sp>
    </p:spTree>
    <p:extLst>
      <p:ext uri="{BB962C8B-B14F-4D97-AF65-F5344CB8AC3E}">
        <p14:creationId xmlns:p14="http://schemas.microsoft.com/office/powerpoint/2010/main" val="8157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80" name="Text Box 4"/>
          <p:cNvSpPr txBox="1">
            <a:spLocks noChangeArrowheads="1"/>
          </p:cNvSpPr>
          <p:nvPr/>
        </p:nvSpPr>
        <p:spPr bwMode="auto">
          <a:xfrm>
            <a:off x="15071" y="3789040"/>
            <a:ext cx="9144000" cy="267765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在那鸿而言，　主是独一无二，至高无上，万军的统师。　那鸿书一开始，把万军之耶和华形容为斥责海，震动山的忿怒与施报的勇士。这些形容词是当时常用来形容亚述列王的英勇与业绩。那鸿要强调的是神的显现比亚述王更有能力。在书里，有两次的经文</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(2:13; 3:5)</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提到万军之耶和华 亲自宣告他必除灭尼尼微。</a:t>
            </a: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那鸿书里的神学</a:t>
            </a:r>
            <a:endParaRPr lang="en-US" sz="7200" dirty="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上帝为万军的统师</a:t>
            </a:r>
          </a:p>
        </p:txBody>
      </p:sp>
    </p:spTree>
    <p:extLst>
      <p:ext uri="{BB962C8B-B14F-4D97-AF65-F5344CB8AC3E}">
        <p14:creationId xmlns:p14="http://schemas.microsoft.com/office/powerpoint/2010/main" val="223685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3759201" y="931333"/>
            <a:ext cx="246898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10898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8568276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770"/>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尼尼微啊！</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那分散邦国的必上来攻</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击你，你要固守堡垒，</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严防要道，束紧你的腰，</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大大增强你的力量。</a:t>
            </a:r>
            <a:br>
              <a:rPr lang="zh-CN" altLang="en-US" sz="3200" dirty="0">
                <a:effectLst>
                  <a:glow rad="127000">
                    <a:schemeClr val="tx1"/>
                  </a:glow>
                </a:effectLst>
                <a:latin typeface="Arial" charset="0"/>
                <a:ea typeface="ＭＳ Ｐゴシック" charset="0"/>
                <a:cs typeface="ＭＳ Ｐゴシック" charset="0"/>
              </a:rPr>
            </a:br>
            <a:r>
              <a:rPr lang="en-US" altLang="zh-CN" sz="3200" baseline="30000" dirty="0">
                <a:effectLst>
                  <a:glow rad="127000">
                    <a:schemeClr val="tx1"/>
                  </a:glow>
                </a:effectLst>
                <a:latin typeface="Arial" charset="0"/>
                <a:ea typeface="ＭＳ Ｐゴシック" charset="0"/>
                <a:cs typeface="ＭＳ Ｐゴシック" charset="0"/>
              </a:rPr>
              <a:t>2</a:t>
            </a:r>
            <a:r>
              <a:rPr lang="en-US" altLang="zh-CN" sz="3200" dirty="0">
                <a:effectLst>
                  <a:glow rad="127000">
                    <a:schemeClr val="tx1"/>
                  </a:glow>
                </a:effectLst>
                <a:latin typeface="Arial" charset="0"/>
                <a:ea typeface="ＭＳ Ｐゴシック" charset="0"/>
                <a:cs typeface="ＭＳ Ｐゴシック" charset="0"/>
              </a:rPr>
              <a:t> </a:t>
            </a:r>
            <a:r>
              <a:rPr lang="zh-CN" altLang="en-US" sz="3200" dirty="0">
                <a:effectLst>
                  <a:glow rad="127000">
                    <a:schemeClr val="tx1"/>
                  </a:glow>
                </a:effectLst>
                <a:latin typeface="Arial" charset="0"/>
                <a:ea typeface="ＭＳ Ｐゴシック" charset="0"/>
                <a:cs typeface="ＭＳ Ｐゴシック" charset="0"/>
              </a:rPr>
              <a:t>然而，耶和华必恢复雅各的光荣，</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好象以色列的光荣一样；</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因为劫掠的人曾把他们劫掠一空，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又把他们的葡萄</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枝子毁坏了。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2:1-2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65890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altLang="zh-CN" sz="3600" b="1" dirty="0" err="1">
                <a:solidFill>
                  <a:srgbClr val="FFFFFF"/>
                </a:solidFill>
                <a:effectLst>
                  <a:glow rad="254000">
                    <a:srgbClr val="000000"/>
                  </a:glow>
                </a:effectLst>
                <a:latin typeface="Arial" charset="0"/>
                <a:ea typeface="ＭＳ Ｐゴシック" charset="0"/>
                <a:cs typeface="ＭＳ Ｐゴシック" charset="0"/>
              </a:rPr>
              <a:t>关怀他人</a:t>
            </a:r>
            <a:endParaRPr lang="en-US" altLang="zh-CN"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4312868"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600" b="1" dirty="0">
                <a:solidFill>
                  <a:srgbClr val="FFFFFF"/>
                </a:solidFill>
                <a:effectLst>
                  <a:glow rad="254000">
                    <a:srgbClr val="000000"/>
                  </a:glow>
                </a:effectLst>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Tree>
    <p:extLst>
      <p:ext uri="{BB962C8B-B14F-4D97-AF65-F5344CB8AC3E}">
        <p14:creationId xmlns:p14="http://schemas.microsoft.com/office/powerpoint/2010/main" val="2895436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他勇士的盾牌是红的，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战士的衣服是朱红的。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在他预备出击的时候，</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战车的钢铁闪烁如火，</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骑兵疾驰。</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4</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战车在街上狂奔，</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在广场上东奔西驰；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它们看起来像火把，</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跑起来像闪电。</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2:3-4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527488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亚述王召集他的权臣，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他们跌跌撞撞而来，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急急忙忙走上城墙，</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竖起了防御的挡牌。</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6</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河闸都被打开，</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宫殿也给摧毁了。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272165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990848994"/>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a:t>
                      </a:r>
                      <a:r>
                        <a:rPr kumimoji="0" lang="zh-CN" altLang="en-US" sz="2800" b="1" u="none" strike="noStrike" cap="none" normalizeH="0" baseline="0" dirty="0">
                          <a:ln>
                            <a:noFill/>
                          </a:ln>
                          <a:effectLst/>
                          <a:latin typeface="Arial"/>
                          <a:cs typeface="Arial"/>
                        </a:rPr>
                        <a:t>那鸿书 </a:t>
                      </a:r>
                      <a:r>
                        <a:rPr kumimoji="0" lang="en-US" altLang="zh-CN" sz="2800" b="1" u="none" strike="noStrike" cap="none" normalizeH="0" baseline="0" dirty="0">
                          <a:ln>
                            <a:noFill/>
                          </a:ln>
                          <a:effectLst/>
                          <a:latin typeface="Arial"/>
                          <a:cs typeface="Arial"/>
                        </a:rPr>
                        <a:t>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尼尼微自古以来充满人民，</a:t>
                      </a:r>
                      <a:r>
                        <a:rPr kumimoji="0" lang="zh-CN" altLang="en-US" sz="2800" b="1" u="none" strike="noStrike" cap="none" normalizeH="0" baseline="0" dirty="0">
                          <a:ln>
                            <a:noFill/>
                          </a:ln>
                          <a:solidFill>
                            <a:schemeClr val="accent6"/>
                          </a:solidFill>
                          <a:effectLst/>
                          <a:latin typeface="Arial"/>
                          <a:cs typeface="Arial"/>
                        </a:rPr>
                        <a:t>如同聚水的池子</a:t>
                      </a:r>
                      <a:r>
                        <a:rPr kumimoji="0" lang="zh-CN" altLang="en-US" sz="2800" b="1" u="none" strike="noStrike" cap="none" normalizeH="0" baseline="0" dirty="0">
                          <a:ln>
                            <a:noFill/>
                          </a:ln>
                          <a:effectLst/>
                          <a:latin typeface="Arial"/>
                          <a:cs typeface="Arial"/>
                        </a:rPr>
                        <a:t>；现在人民却都逃跑。虽有人呼喊说：‘站住！站住！’却无人回顾。”</a:t>
                      </a: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（和合本）</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 </a:t>
                      </a:r>
                      <a:r>
                        <a:rPr kumimoji="0" lang="zh-CN" altLang="en-US" sz="2800" b="1" u="none" strike="noStrike" cap="none" normalizeH="0" baseline="0" dirty="0">
                          <a:ln>
                            <a:noFill/>
                          </a:ln>
                          <a:effectLst/>
                          <a:latin typeface="Arial"/>
                          <a:cs typeface="Arial"/>
                        </a:rPr>
                        <a:t>“萨达纳帕卢斯（</a:t>
                      </a:r>
                      <a:r>
                        <a:rPr kumimoji="0" lang="en-US" sz="2800" b="1" u="none" strike="noStrike" cap="none" normalizeH="0" baseline="0" dirty="0">
                          <a:ln>
                            <a:noFill/>
                          </a:ln>
                          <a:effectLst/>
                          <a:latin typeface="Arial"/>
                          <a:cs typeface="Arial"/>
                        </a:rPr>
                        <a:t>Sardanapalus，</a:t>
                      </a:r>
                      <a:r>
                        <a:rPr kumimoji="0" lang="zh-CN" altLang="en-US" sz="2800" b="1" u="none" strike="noStrike" cap="none" normalizeH="0" baseline="0" dirty="0">
                          <a:ln>
                            <a:noFill/>
                          </a:ln>
                          <a:effectLst/>
                          <a:latin typeface="Arial"/>
                          <a:cs typeface="Arial"/>
                        </a:rPr>
                        <a:t>辛</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沙尔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伊什库恩王的另一个名字）带着大量财宝，将他的三个儿子和两个女儿送往帕夫拉戈尼亚，交给他最忠诚的臣属卡托斯总督。”</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》2.26.8</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85949405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819092496"/>
              </p:ext>
            </p:extLst>
          </p:nvPr>
        </p:nvGraphicFramePr>
        <p:xfrm>
          <a:off x="-36513" y="655638"/>
          <a:ext cx="9216009" cy="6102578"/>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7">
                  <a:extLst>
                    <a:ext uri="{9D8B030D-6E8A-4147-A177-3AD203B41FA5}">
                      <a16:colId xmlns:a16="http://schemas.microsoft.com/office/drawing/2014/main" val="20001"/>
                    </a:ext>
                  </a:extLst>
                </a:gridCol>
              </a:tblGrid>
              <a:tr h="5213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58125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5. </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chemeClr val="accent6"/>
                          </a:solidFill>
                          <a:effectLst/>
                          <a:latin typeface="Arial"/>
                          <a:cs typeface="Arial"/>
                        </a:rPr>
                        <a:t>洪水</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1:8</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2:6, 8</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a:t>
                      </a:r>
                      <a:r>
                        <a:rPr kumimoji="1" lang="zh-CN" altLang="en-US" sz="2800" b="1" dirty="0">
                          <a:latin typeface="Arial"/>
                          <a:cs typeface="Arial"/>
                        </a:rPr>
                        <a:t>尼尼微因一场异常沉重且持续时间长的</a:t>
                      </a:r>
                      <a:r>
                        <a:rPr kumimoji="1" lang="zh-CN" altLang="en-US" sz="2800" b="1" dirty="0">
                          <a:solidFill>
                            <a:schemeClr val="accent6"/>
                          </a:solidFill>
                          <a:latin typeface="Arial"/>
                          <a:cs typeface="Arial"/>
                        </a:rPr>
                        <a:t>底格里斯河洪水</a:t>
                      </a:r>
                      <a:r>
                        <a:rPr kumimoji="1" lang="zh-CN" altLang="en-US" sz="2800" b="1" dirty="0">
                          <a:latin typeface="Arial"/>
                          <a:cs typeface="Arial"/>
                        </a:rPr>
                        <a:t>而被削弱。这场洪水冲垮了城市周围很大一部分城墙，使敌人得以攻入。伴随着捕获的还有可怕的雷声（推测是伴随暴风雨）。</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zh-CN"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》2.26.9</a:t>
                      </a:r>
                      <a:r>
                        <a:rPr kumimoji="1" lang="zh-CN" altLang="en-US" sz="2800" b="1" dirty="0">
                          <a:latin typeface="Arial"/>
                          <a:cs typeface="Arial"/>
                        </a:rPr>
                        <a:t>；</a:t>
                      </a:r>
                      <a:r>
                        <a:rPr kumimoji="1" lang="en-US" altLang="zh-CN" sz="2800" b="1" dirty="0">
                          <a:latin typeface="Arial"/>
                          <a:cs typeface="Arial"/>
                        </a:rPr>
                        <a:t>2.27.13</a:t>
                      </a:r>
                      <a:r>
                        <a:rPr kumimoji="1" lang="zh-CN" altLang="en-US" sz="2800" b="1" dirty="0">
                          <a:latin typeface="Arial"/>
                          <a:cs typeface="Arial"/>
                        </a:rPr>
                        <a:t>；色诺芬，</a:t>
                      </a:r>
                      <a:r>
                        <a:rPr kumimoji="1" lang="en-US" altLang="zh-CN" sz="2800" b="1" dirty="0">
                          <a:latin typeface="Arial"/>
                          <a:cs typeface="Arial"/>
                        </a:rPr>
                        <a:t>《</a:t>
                      </a:r>
                      <a:r>
                        <a:rPr kumimoji="1" lang="zh-CN" altLang="en-US" sz="2800" b="1" dirty="0">
                          <a:latin typeface="Arial"/>
                          <a:cs typeface="Arial"/>
                        </a:rPr>
                        <a:t>长征记</a:t>
                      </a:r>
                      <a:r>
                        <a:rPr kumimoji="1" lang="en-US" altLang="zh-CN" sz="2800" b="1" dirty="0">
                          <a:latin typeface="Arial"/>
                          <a:cs typeface="Arial"/>
                        </a:rPr>
                        <a:t>》3.4.12</a:t>
                      </a:r>
                      <a:r>
                        <a:rPr kumimoji="1" lang="zh-CN" altLang="en-US" sz="2800" b="1" dirty="0">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20838313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altLang="zh-CN" i="1" dirty="0">
                <a:effectLst>
                  <a:glow rad="215900">
                    <a:schemeClr val="bg2"/>
                  </a:glow>
                </a:effectLst>
                <a:latin typeface="Arial" charset="0"/>
                <a:ea typeface="ＭＳ Ｐゴシック" charset="0"/>
                <a:cs typeface="Times New Roman" charset="0"/>
              </a:rPr>
              <a:t>13 </a:t>
            </a:r>
            <a:r>
              <a:rPr lang="zh-CN" altLang="en-US" i="1" dirty="0">
                <a:effectLst>
                  <a:glow rad="215900">
                    <a:schemeClr val="bg2"/>
                  </a:glow>
                </a:effectLst>
                <a:latin typeface="Arial" charset="0"/>
                <a:ea typeface="ＭＳ Ｐゴシック" charset="0"/>
                <a:cs typeface="Times New Roman" charset="0"/>
              </a:rPr>
              <a:t>耶 和 华 必 伸 手 攻 击 北 方 ， 毁 灭 亚 述 ， 使 尼 尼 微 荒 凉 ， 又 乾 旱 如 旷 野 。</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a:t>
            </a:r>
            <a:r>
              <a:rPr lang="en-US" dirty="0" err="1">
                <a:effectLst>
                  <a:glow rad="215900">
                    <a:schemeClr val="bg2"/>
                  </a:glow>
                </a:effectLst>
                <a:latin typeface="Arial" charset="0"/>
                <a:ea typeface="ＭＳ Ｐゴシック" charset="0"/>
                <a:cs typeface="Times New Roman" charset="0"/>
              </a:rPr>
              <a:t>西番雅书</a:t>
            </a:r>
            <a:r>
              <a:rPr lang="en-US" dirty="0">
                <a:effectLst>
                  <a:glow rad="215900">
                    <a:schemeClr val="bg2"/>
                  </a:glow>
                </a:effectLst>
                <a:latin typeface="Arial" charset="0"/>
                <a:ea typeface="ＭＳ Ｐゴシック" charset="0"/>
                <a:cs typeface="Times New Roman" charset="0"/>
              </a:rPr>
              <a:t>. 2:13)</a:t>
            </a:r>
          </a:p>
          <a:p>
            <a:pPr algn="r" eaLnBrk="1" hangingPunct="1">
              <a:buNone/>
              <a:defRPr/>
            </a:pPr>
            <a:endParaRPr lang="en-US" u="sng" dirty="0">
              <a:effectLst>
                <a:glow rad="215900">
                  <a:schemeClr val="bg2"/>
                </a:glow>
              </a:effectLst>
              <a:latin typeface="Arial" charset="0"/>
              <a:ea typeface="ＭＳ Ｐゴシック" charset="0"/>
              <a:cs typeface="Times New Roman" charset="0"/>
            </a:endParaRPr>
          </a:p>
          <a:p>
            <a:r>
              <a:rPr lang="en-US" i="1" dirty="0">
                <a:effectLst>
                  <a:glow rad="215900">
                    <a:schemeClr val="bg2"/>
                  </a:glow>
                </a:effectLst>
                <a:latin typeface="Arial" charset="0"/>
                <a:ea typeface="ＭＳ Ｐゴシック" charset="0"/>
                <a:cs typeface="Times New Roman" charset="0"/>
              </a:rPr>
              <a:t> </a:t>
            </a:r>
            <a:r>
              <a:rPr lang="en-US" altLang="zh-CN" i="1" dirty="0">
                <a:effectLst>
                  <a:glow rad="215900">
                    <a:schemeClr val="bg2"/>
                  </a:glow>
                </a:effectLst>
                <a:latin typeface="Arial" charset="0"/>
                <a:ea typeface="ＭＳ Ｐゴシック" charset="0"/>
                <a:cs typeface="Times New Roman" charset="0"/>
              </a:rPr>
              <a:t>• </a:t>
            </a:r>
            <a:r>
              <a:rPr lang="zh-CN" altLang="en-US" i="1" dirty="0">
                <a:effectLst>
                  <a:glow rad="215900">
                    <a:schemeClr val="bg2"/>
                  </a:glow>
                </a:effectLst>
                <a:latin typeface="Arial" charset="0"/>
                <a:ea typeface="ＭＳ Ｐゴシック" charset="0"/>
                <a:cs typeface="Times New Roman" charset="0"/>
              </a:rPr>
              <a:t>所预言的尼尼微毁灭（西番雅书 </a:t>
            </a:r>
            <a:r>
              <a:rPr lang="en-US" altLang="zh-CN" i="1" dirty="0">
                <a:effectLst>
                  <a:glow rad="215900">
                    <a:schemeClr val="bg2"/>
                  </a:glow>
                </a:effectLst>
                <a:latin typeface="Arial" charset="0"/>
                <a:ea typeface="ＭＳ Ｐゴシック" charset="0"/>
                <a:cs typeface="Times New Roman" charset="0"/>
              </a:rPr>
              <a:t>2:13</a:t>
            </a:r>
            <a:r>
              <a:rPr lang="zh-CN" altLang="en-US" i="1" dirty="0">
                <a:effectLst>
                  <a:glow rad="215900">
                    <a:schemeClr val="bg2"/>
                  </a:glow>
                </a:effectLst>
                <a:latin typeface="Arial" charset="0"/>
                <a:ea typeface="ＭＳ Ｐゴシック" charset="0"/>
                <a:cs typeface="Times New Roman" charset="0"/>
              </a:rPr>
              <a:t>），这座位于今天伊拉克的亚述首都，于公元前</a:t>
            </a:r>
            <a:r>
              <a:rPr lang="en-US" altLang="zh-CN" i="1" dirty="0">
                <a:effectLst>
                  <a:glow rad="215900">
                    <a:schemeClr val="bg2"/>
                  </a:glow>
                </a:effectLst>
                <a:latin typeface="Arial" charset="0"/>
                <a:ea typeface="ＭＳ Ｐゴシック" charset="0"/>
                <a:cs typeface="Times New Roman" charset="0"/>
              </a:rPr>
              <a:t>612</a:t>
            </a:r>
            <a:r>
              <a:rPr lang="zh-CN" altLang="en-US" i="1" dirty="0">
                <a:effectLst>
                  <a:glow rad="215900">
                    <a:schemeClr val="bg2"/>
                  </a:glow>
                </a:effectLst>
                <a:latin typeface="Arial" charset="0"/>
                <a:ea typeface="ＭＳ Ｐゴシック" charset="0"/>
                <a:cs typeface="Times New Roman" charset="0"/>
              </a:rPr>
              <a:t>年落入邻近的巴比伦人手中，整个帝国到公元前</a:t>
            </a:r>
            <a:r>
              <a:rPr lang="en-US" altLang="zh-CN" i="1" dirty="0">
                <a:effectLst>
                  <a:glow rad="215900">
                    <a:schemeClr val="bg2"/>
                  </a:glow>
                </a:effectLst>
                <a:latin typeface="Arial" charset="0"/>
                <a:ea typeface="ＭＳ Ｐゴシック" charset="0"/>
                <a:cs typeface="Times New Roman" charset="0"/>
              </a:rPr>
              <a:t>605</a:t>
            </a:r>
            <a:r>
              <a:rPr lang="zh-CN" altLang="en-US" i="1" dirty="0">
                <a:effectLst>
                  <a:glow rad="215900">
                    <a:schemeClr val="bg2"/>
                  </a:glow>
                </a:effectLst>
                <a:latin typeface="Arial" charset="0"/>
                <a:ea typeface="ＭＳ Ｐゴシック" charset="0"/>
                <a:cs typeface="Times New Roman" charset="0"/>
              </a:rPr>
              <a:t>年完全被征服。</a:t>
            </a:r>
          </a:p>
          <a:p>
            <a:r>
              <a:rPr lang="en-US" altLang="zh-CN" i="1" dirty="0">
                <a:effectLst>
                  <a:glow rad="215900">
                    <a:schemeClr val="bg2"/>
                  </a:glow>
                </a:effectLst>
                <a:latin typeface="Arial" charset="0"/>
                <a:ea typeface="ＭＳ Ｐゴシック" charset="0"/>
                <a:cs typeface="Times New Roman" charset="0"/>
              </a:rPr>
              <a:t>• </a:t>
            </a:r>
            <a:r>
              <a:rPr lang="zh-CN" altLang="en-US" i="1" dirty="0">
                <a:effectLst>
                  <a:glow rad="215900">
                    <a:schemeClr val="bg2"/>
                  </a:glow>
                </a:effectLst>
                <a:latin typeface="Arial" charset="0"/>
                <a:ea typeface="ＭＳ Ｐゴシック" charset="0"/>
                <a:cs typeface="Times New Roman" charset="0"/>
              </a:rPr>
              <a:t>神所预言要使尼尼微“干旱如沙漠”，这一点非常值得注意，因为尼尼微曾以其宏伟的灌溉系统而闻名。</a:t>
            </a:r>
          </a:p>
        </p:txBody>
      </p:sp>
      <p:sp>
        <p:nvSpPr>
          <p:cNvPr id="72707" name="Title 2"/>
          <p:cNvSpPr>
            <a:spLocks noGrp="1"/>
          </p:cNvSpPr>
          <p:nvPr>
            <p:ph type="title"/>
          </p:nvPr>
        </p:nvSpPr>
        <p:spPr>
          <a:xfrm>
            <a:off x="0" y="404664"/>
            <a:ext cx="9144000" cy="685800"/>
          </a:xfrm>
        </p:spPr>
        <p:txBody>
          <a:bodyPr/>
          <a:lstStyle/>
          <a:p>
            <a:pPr>
              <a:defRPr/>
            </a:pPr>
            <a:r>
              <a:rPr lang="zh-CN" altLang="en-US" dirty="0">
                <a:effectLst>
                  <a:glow rad="215900">
                    <a:schemeClr val="bg2"/>
                  </a:glow>
                </a:effectLst>
                <a:latin typeface="Arial" charset="0"/>
                <a:ea typeface="ＭＳ Ｐゴシック" charset="0"/>
                <a:cs typeface="ＭＳ Ｐゴシック" charset="0"/>
              </a:rPr>
              <a:t>尼尼微的水系统被摧毁</a:t>
            </a:r>
            <a:endParaRPr lang="en-US" dirty="0">
              <a:effectLst>
                <a:glow rad="215900">
                  <a:schemeClr val="bg2"/>
                </a:glow>
              </a:effectLst>
              <a:latin typeface="Arial" charset="0"/>
              <a:ea typeface="ＭＳ Ｐゴシック" charset="0"/>
              <a:cs typeface="ＭＳ Ｐゴシック" charset="0"/>
            </a:endParaRP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215900">
                    <a:srgbClr val="000000"/>
                  </a:glow>
                </a:effectLst>
                <a:uLnTx/>
                <a:uFillTx/>
                <a:latin typeface="Arial" charset="0"/>
                <a:ea typeface="ＭＳ Ｐゴシック" charset="0"/>
                <a:cs typeface="Arial" charset="0"/>
              </a:rPr>
              <a:t>637</a:t>
            </a:r>
          </a:p>
        </p:txBody>
      </p:sp>
    </p:spTree>
    <p:extLst>
      <p:ext uri="{BB962C8B-B14F-4D97-AF65-F5344CB8AC3E}">
        <p14:creationId xmlns:p14="http://schemas.microsoft.com/office/powerpoint/2010/main" val="2230198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174" y="44996"/>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919954436"/>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掠夺和抢劫将伴随着这座城市的倾覆（</a:t>
                      </a:r>
                      <a:r>
                        <a:rPr kumimoji="0" lang="en-US" altLang="zh-CN" sz="2800" b="1" u="none" strike="noStrike" cap="none" normalizeH="0" baseline="0" dirty="0">
                          <a:ln>
                            <a:noFill/>
                          </a:ln>
                          <a:effectLst/>
                          <a:latin typeface="Arial"/>
                          <a:cs typeface="Arial"/>
                        </a:rPr>
                        <a:t>2:9-10</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根据</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：“他们从城中带走了数不清的大量战利品，将这座城变成了废墟和瓦砾堆。”</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亚述和巴比伦古代记录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2:420</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1201877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4"/>
          <p:cNvSpPr txBox="1">
            <a:spLocks noChangeArrowheads="1"/>
          </p:cNvSpPr>
          <p:nvPr/>
        </p:nvSpPr>
        <p:spPr bwMode="auto">
          <a:xfrm>
            <a:off x="114300" y="981075"/>
            <a:ext cx="8850313" cy="351472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50000"/>
              </a:lnSpc>
              <a:spcBef>
                <a:spcPct val="50000"/>
              </a:spcBef>
              <a:spcAft>
                <a:spcPct val="0"/>
              </a:spcAft>
              <a:buClrTx/>
              <a:buSzTx/>
              <a:buFontTx/>
              <a:buNone/>
              <a:tabLst/>
              <a:defRPr/>
            </a:pPr>
            <a:endParaRPr kumimoji="1" lang="en-US" altLang="ja-JP" sz="20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耶和华向他的敌人施报，如大自然毁坏的力量</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(1:2-10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耶和华必释放犹大，必毁灭尼尼微（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1:11-15</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生动的描述如何攻击尼尼微（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2:1-10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d </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哀悼尼尼微的沦陷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2:11-13</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生动的描述尼尼微如何被抢夺（</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3:1-7</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尼尼微必被毁灭，如底比斯那样脆弱（</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3:8-13</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尼尼微被有如大自然毁坏的力量摧毁。（</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3:14-19</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endPar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1" fontAlgn="base" latinLnBrk="0" hangingPunct="1">
              <a:lnSpc>
                <a:spcPct val="50000"/>
              </a:lnSpc>
              <a:spcBef>
                <a:spcPct val="3000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rPr>
              <a:t> </a:t>
            </a:r>
          </a:p>
        </p:txBody>
      </p:sp>
      <p:sp>
        <p:nvSpPr>
          <p:cNvPr id="190466" name="Text Box 5"/>
          <p:cNvSpPr txBox="1">
            <a:spLocks noChangeArrowheads="1"/>
          </p:cNvSpPr>
          <p:nvPr/>
        </p:nvSpPr>
        <p:spPr bwMode="auto">
          <a:xfrm>
            <a:off x="2771775" y="5589588"/>
            <a:ext cx="601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摘自多尔希，</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约中之钥</a:t>
            </a:r>
            <a:r>
              <a:rPr kumimoji="1" lang="en-US" altLang="zh-CN" sz="1400" b="1" i="1"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旧约文学结构</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 (</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香港</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汉语圣经协会出版社，</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2009</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a:t>
            </a:r>
          </a:p>
        </p:txBody>
      </p:sp>
      <p:sp>
        <p:nvSpPr>
          <p:cNvPr id="190467" name="Text Box 6"/>
          <p:cNvSpPr txBox="1">
            <a:spLocks noChangeArrowheads="1"/>
          </p:cNvSpPr>
          <p:nvPr/>
        </p:nvSpPr>
        <p:spPr bwMode="auto">
          <a:xfrm>
            <a:off x="304800" y="621665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1" u="none" strike="noStrike" kern="1200" cap="none" spc="0" normalizeH="0" baseline="0" noProof="0">
                <a:ln>
                  <a:noFill/>
                </a:ln>
                <a:solidFill>
                  <a:srgbClr val="FFFFFF"/>
                </a:solidFill>
                <a:effectLst/>
                <a:uLnTx/>
                <a:uFillTx/>
                <a:latin typeface="Times New Roman" charset="0"/>
                <a:ea typeface="MS PGothic" charset="0"/>
              </a:rPr>
              <a:t>多尔希透露看哀悼尼尼微的沦陷过重于“狮子坑”，把它翻入此书的中间，加强了尼尼微沦陷的必定性</a:t>
            </a:r>
            <a:r>
              <a:rPr kumimoji="1" lang="en-US" altLang="ja-JP" sz="1800" b="1" i="1" u="none" strike="noStrike" kern="1200" cap="none" spc="0" normalizeH="0" baseline="0" noProof="0">
                <a:ln>
                  <a:noFill/>
                </a:ln>
                <a:solidFill>
                  <a:srgbClr val="FFFFFF"/>
                </a:solidFill>
                <a:effectLst/>
                <a:uLnTx/>
                <a:uFillTx/>
                <a:latin typeface="Times New Roman" charset="0"/>
                <a:ea typeface="MS PGothic" charset="0"/>
              </a:rPr>
              <a:t>Nineveh’s fall.</a:t>
            </a:r>
          </a:p>
        </p:txBody>
      </p:sp>
      <p:sp>
        <p:nvSpPr>
          <p:cNvPr id="48135" name="Rectangle 7"/>
          <p:cNvSpPr>
            <a:spLocks noGrp="1" noChangeArrowheads="1"/>
          </p:cNvSpPr>
          <p:nvPr>
            <p:ph type="title" idx="4294967295"/>
          </p:nvPr>
        </p:nvSpPr>
        <p:spPr>
          <a:xfrm>
            <a:off x="533400" y="304800"/>
            <a:ext cx="8229600" cy="519113"/>
          </a:xfrm>
        </p:spPr>
        <p:txBody>
          <a:bodyPr anchor="t">
            <a:spAutoFit/>
          </a:bodyPr>
          <a:lstStyle/>
          <a:p>
            <a:pPr eaLnBrk="1" hangingPunct="1"/>
            <a:r>
              <a:rPr kumimoji="1" lang="zh-CN" altLang="en-US" sz="2800" b="1">
                <a:solidFill>
                  <a:schemeClr val="tx1"/>
                </a:solidFill>
                <a:latin typeface="Copperplate Gothic Light" charset="0"/>
                <a:ea typeface="ＭＳ Ｐゴシック" charset="0"/>
                <a:cs typeface="ＭＳ Ｐゴシック" charset="0"/>
              </a:rPr>
              <a:t>那鸿述的</a:t>
            </a:r>
            <a:r>
              <a:rPr kumimoji="1" lang="zh-CN" altLang="en-GB" sz="2800" b="1">
                <a:latin typeface="Tahoma" charset="0"/>
                <a:ea typeface="宋体" charset="0"/>
                <a:cs typeface="ＭＳ Ｐゴシック" charset="0"/>
              </a:rPr>
              <a:t>交叉</a:t>
            </a:r>
            <a:r>
              <a:rPr kumimoji="1" lang="zh-CN" altLang="en-GB" sz="2800">
                <a:latin typeface="Tahoma" charset="0"/>
                <a:ea typeface="宋体" charset="0"/>
                <a:cs typeface="ＭＳ Ｐゴシック" charset="0"/>
              </a:rPr>
              <a:t>结构</a:t>
            </a:r>
            <a:endParaRPr kumimoji="1" lang="zh-CN" altLang="en-US" sz="2800">
              <a:latin typeface="Tahoma" charset="0"/>
              <a:ea typeface="宋体" charset="0"/>
              <a:cs typeface="ＭＳ Ｐゴシック" charset="0"/>
            </a:endParaRPr>
          </a:p>
        </p:txBody>
      </p:sp>
    </p:spTree>
    <p:extLst>
      <p:ext uri="{BB962C8B-B14F-4D97-AF65-F5344CB8AC3E}">
        <p14:creationId xmlns:p14="http://schemas.microsoft.com/office/powerpoint/2010/main" val="1545291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zh-CN" altLang="en-US" sz="4000" b="1" dirty="0"/>
              <a:t>狮子形象（</a:t>
            </a:r>
            <a:r>
              <a:rPr lang="en-US" altLang="zh-CN" sz="4000" b="1" dirty="0"/>
              <a:t>2:11-13</a:t>
            </a:r>
            <a:r>
              <a:rPr lang="zh-CN" altLang="en-US" sz="4000" b="1" dirty="0"/>
              <a:t>）</a:t>
            </a:r>
            <a:endParaRPr lang="en-US" sz="4000" b="1" dirty="0"/>
          </a:p>
        </p:txBody>
      </p:sp>
    </p:spTree>
    <p:extLst>
      <p:ext uri="{BB962C8B-B14F-4D97-AF65-F5344CB8AC3E}">
        <p14:creationId xmlns:p14="http://schemas.microsoft.com/office/powerpoint/2010/main" val="359912390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狮子的洞穴在哪里？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喂养幼狮的地方在哪里？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公狮、母狮和幼狮不受惊吓之处，可以闲游的地方又在哪里呢？</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60496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公狮为幼狮撕碎足够的食物，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为母狮掐死活物；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把猎物塞满了牠的洞，</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把撕碎的填满了牠的穴。</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64628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901122" name="Group 22"/>
          <p:cNvGrpSpPr>
            <a:grpSpLocks/>
          </p:cNvGrpSpPr>
          <p:nvPr/>
        </p:nvGrpSpPr>
        <p:grpSpPr bwMode="auto">
          <a:xfrm>
            <a:off x="-34925" y="152400"/>
            <a:ext cx="10093325" cy="6772275"/>
            <a:chOff x="-76" y="286"/>
            <a:chExt cx="6358" cy="4266"/>
          </a:xfrm>
        </p:grpSpPr>
        <p:sp>
          <p:nvSpPr>
            <p:cNvPr id="901149"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0"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1"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2" name="Rectangle 5"/>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 name="Rectangle 6"/>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nvGrpSpPr>
          <p:cNvPr id="4" name="Group 12"/>
          <p:cNvGrpSpPr>
            <a:grpSpLocks/>
          </p:cNvGrpSpPr>
          <p:nvPr/>
        </p:nvGrpSpPr>
        <p:grpSpPr bwMode="auto">
          <a:xfrm>
            <a:off x="1990725" y="536575"/>
            <a:ext cx="3048000" cy="5429250"/>
            <a:chOff x="1904997" y="838203"/>
            <a:chExt cx="3047996" cy="5429229"/>
          </a:xfrm>
        </p:grpSpPr>
        <p:sp>
          <p:nvSpPr>
            <p:cNvPr id="901146" name="AutoShape 8" descr="Green marble"/>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7" name="AutoShape 10" descr="Green marble"/>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8" name="AutoShape 11" descr="Green marble"/>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901126" name="Rectangle 13"/>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9" name="AutoShape 15"/>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0" name="AutoShape 16"/>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1" name="AutoShape 17"/>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901130" name="Rectangle 2" descr="Purple mesh"/>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charset="0"/>
                <a:ea typeface="SimSun" charset="0"/>
                <a:cs typeface="SimSun" charset="0"/>
              </a:rPr>
              <a:t>尼尼微城</a:t>
            </a:r>
            <a:endParaRPr b="1">
              <a:solidFill>
                <a:srgbClr val="FFFF00"/>
              </a:solidFill>
              <a:latin typeface="Trebuchet MS" charset="0"/>
              <a:ea typeface="Osaka" charset="0"/>
              <a:cs typeface="Osaka" charset="0"/>
            </a:endParaRPr>
          </a:p>
        </p:txBody>
      </p:sp>
      <p:sp>
        <p:nvSpPr>
          <p:cNvPr id="901131"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rPr>
              <a:t>602</a:t>
            </a: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5" name="Text Box 29"/>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0000"/>
                </a:solidFill>
                <a:effectLst/>
                <a:uLnTx/>
                <a:uFillTx/>
                <a:latin typeface="Times New Roman" charset="0"/>
                <a:ea typeface="SimSun" charset="0"/>
                <a:cs typeface="SimSun" charset="0"/>
              </a:rPr>
              <a:t>新加坡的面积</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Times New Roman" charset="0"/>
              <a:ea typeface="SimSun" charset="0"/>
              <a:cs typeface="SimSun" charset="0"/>
            </a:endParaRPr>
          </a:p>
        </p:txBody>
      </p:sp>
      <p:cxnSp>
        <p:nvCxnSpPr>
          <p:cNvPr id="901133" name="Straight Connector 26"/>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p:cNvSpPr txBox="1"/>
          <p:nvPr/>
        </p:nvSpPr>
        <p:spPr>
          <a:xfrm>
            <a:off x="54102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0</a:t>
            </a:r>
          </a:p>
        </p:txBody>
      </p:sp>
      <p:sp>
        <p:nvSpPr>
          <p:cNvPr id="28" name="Text Box 23"/>
          <p:cNvSpPr txBox="1"/>
          <p:nvPr/>
        </p:nvSpPr>
        <p:spPr>
          <a:xfrm>
            <a:off x="79248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20</a:t>
            </a:r>
          </a:p>
        </p:txBody>
      </p:sp>
      <p:sp>
        <p:nvSpPr>
          <p:cNvPr id="901136" name="Text Box 23"/>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Osaka" charset="0"/>
                <a:cs typeface="Osaka" charset="0"/>
              </a:rPr>
              <a:t>公里</a:t>
            </a:r>
            <a:endParaRPr kumimoji="0" lang="en-US" sz="16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 name="Rectangle 3"/>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ts val="800"/>
              </a:spcBef>
              <a:spcAft>
                <a:spcPct val="0"/>
              </a:spcAft>
              <a:buClrTx/>
              <a:buSzTx/>
              <a:buFontTx/>
              <a:buNone/>
              <a:tabLst/>
              <a:defRPr/>
            </a:pP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尼尼微</a:t>
            </a:r>
            <a:r>
              <a:rPr kumimoji="0" lang="zh-SG" altLang="en-US" sz="4400" b="0" i="0" u="none" strike="noStrike" kern="1200" cap="none" spc="0" normalizeH="0" baseline="0" noProof="0">
                <a:ln>
                  <a:noFill/>
                </a:ln>
                <a:solidFill>
                  <a:prstClr val="white"/>
                </a:solidFill>
                <a:effectLst/>
                <a:uLnTx/>
                <a:uFillTx/>
                <a:latin typeface="SimSun" charset="0"/>
                <a:ea typeface="SimSun" charset="0"/>
                <a:cs typeface="SimSun" charset="0"/>
              </a:rPr>
              <a:t>大</a:t>
            </a: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城市</a:t>
            </a:r>
            <a:endParaRPr kumimoji="0" lang="en-US" sz="4400" b="1" i="0" u="none" strike="noStrike" kern="1200" cap="none" spc="0" normalizeH="0" baseline="0" noProof="0">
              <a:ln>
                <a:noFill/>
              </a:ln>
              <a:solidFill>
                <a:prstClr val="white"/>
              </a:solidFill>
              <a:effectLst>
                <a:outerShdw blurRad="38100" dist="38100" dir="2700000" algn="tl">
                  <a:srgbClr val="DDDDDD"/>
                </a:outerShdw>
              </a:effectLst>
              <a:uLnTx/>
              <a:uFillTx/>
              <a:latin typeface="Calibri" charset="0"/>
              <a:ea typeface="Osaka" charset="0"/>
              <a:cs typeface="Osaka" charset="0"/>
            </a:endParaRPr>
          </a:p>
        </p:txBody>
      </p:sp>
      <p:sp>
        <p:nvSpPr>
          <p:cNvPr id="33" name="Rectangle 4"/>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利河伯</a:t>
            </a:r>
            <a:endParaRPr kumimoji="0" lang="en-US" altLang="ja-JP" sz="2400" b="1" i="0" u="none" strike="noStrike" kern="1200" cap="none" spc="0" normalizeH="0" baseline="0" noProof="0">
              <a:ln>
                <a:noFill/>
              </a:ln>
              <a:solidFill>
                <a:srgbClr val="000000"/>
              </a:solidFill>
              <a:effectLst/>
              <a:uLnTx/>
              <a:uFillTx/>
              <a:latin typeface="Times New Roman" charset="0"/>
              <a:ea typeface="SimSun" charset="0"/>
              <a:cs typeface="SimSun"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34" name="Rectangle 4"/>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000000"/>
                </a:solidFill>
                <a:effectLst/>
                <a:uLnTx/>
                <a:uFillTx/>
                <a:latin typeface="Times New Roman" charset="0"/>
                <a:ea typeface="SimSun" charset="0"/>
                <a:cs typeface="SimSun" charset="0"/>
              </a:rPr>
              <a:t>创世记</a:t>
            </a:r>
            <a:r>
              <a:rPr kumimoji="0" lang="en-US" altLang="ja-JP" sz="2000" b="1" i="1" u="none" strike="noStrike" kern="1200" cap="none" spc="0" normalizeH="0" baseline="0" noProof="0">
                <a:ln>
                  <a:noFill/>
                </a:ln>
                <a:solidFill>
                  <a:srgbClr val="000000"/>
                </a:solidFill>
                <a:effectLst/>
                <a:uLnTx/>
                <a:uFillTx/>
                <a:latin typeface="Times New Roman" charset="0"/>
                <a:ea typeface="SimSun" charset="0"/>
                <a:cs typeface="SimSun" charset="0"/>
              </a:rPr>
              <a:t> 10:11-12</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17" name="Rectangle 4"/>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亚述</a:t>
            </a:r>
            <a:endParaRPr kumimoji="0" lang="en-US" altLang="ja-JP" sz="2400" b="1" i="0" u="none" strike="noStrike" kern="1200" cap="none" spc="0" normalizeH="0" baseline="0" noProof="0">
              <a:ln>
                <a:noFill/>
              </a:ln>
              <a:solidFill>
                <a:srgbClr val="000000"/>
              </a:solidFill>
              <a:effectLst/>
              <a:uLnTx/>
              <a:uFillTx/>
              <a:latin typeface="Calibri" charset="0"/>
              <a:ea typeface="ＭＳ Ｐゴシック"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ＭＳ Ｐゴシック" charset="0"/>
            </a:endParaRPr>
          </a:p>
        </p:txBody>
      </p:sp>
      <p:sp>
        <p:nvSpPr>
          <p:cNvPr id="35" name="Rectangle 4"/>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2060"/>
                </a:solidFill>
                <a:effectLst/>
                <a:uLnTx/>
                <a:uFillTx/>
                <a:latin typeface="Calibri" charset="0"/>
                <a:ea typeface="SimSun" charset="0"/>
                <a:cs typeface="SimSun" charset="0"/>
              </a:rPr>
              <a:t>迦 拉</a:t>
            </a: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grpSp>
        <p:nvGrpSpPr>
          <p:cNvPr id="32" name="Group 28"/>
          <p:cNvGrpSpPr>
            <a:grpSpLocks/>
          </p:cNvGrpSpPr>
          <p:nvPr/>
        </p:nvGrpSpPr>
        <p:grpSpPr bwMode="auto">
          <a:xfrm>
            <a:off x="419100" y="311150"/>
            <a:ext cx="7770813" cy="5419725"/>
            <a:chOff x="210" y="386"/>
            <a:chExt cx="4895" cy="3414"/>
          </a:xfrm>
        </p:grpSpPr>
        <p:sp>
          <p:nvSpPr>
            <p:cNvPr id="901143"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4"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5"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Tree>
    <p:extLst>
      <p:ext uri="{BB962C8B-B14F-4D97-AF65-F5344CB8AC3E}">
        <p14:creationId xmlns:p14="http://schemas.microsoft.com/office/powerpoint/2010/main" val="3902345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万军之耶和华说：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看哪！我必攻击你，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我要把你的战车焚烧成烟，</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刀剑必吞灭你的幼狮；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我必从地上除去你的猎物，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你使者的声音也必不再有人听见。</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(2:13).</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335977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628892466"/>
              </p:ext>
            </p:extLst>
          </p:nvPr>
        </p:nvGraphicFramePr>
        <p:xfrm>
          <a:off x="-36512" y="692696"/>
          <a:ext cx="9216008" cy="4680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6.</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rgbClr val="FF0000"/>
                          </a:solidFill>
                          <a:effectLst/>
                          <a:latin typeface="Arial"/>
                          <a:cs typeface="Arial"/>
                        </a:rPr>
                        <a:t>火</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1:10</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2:13</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3:15</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6. </a:t>
                      </a:r>
                      <a:r>
                        <a:rPr kumimoji="0" lang="zh-CN" altLang="en-US" sz="2800" b="1" u="none" strike="noStrike" cap="none" normalizeH="0" baseline="0" dirty="0">
                          <a:ln>
                            <a:noFill/>
                          </a:ln>
                          <a:effectLst/>
                          <a:latin typeface="Arial"/>
                          <a:cs typeface="Arial"/>
                        </a:rPr>
                        <a:t>对尼尼微的考古发掘显示出烧焦的木材、木炭和灰烬，“</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大约</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英寸厚</a:t>
                      </a:r>
                      <a:r>
                        <a:rPr kumimoji="0" lang="en-US" altLang="zh-CN" sz="2800" b="1" u="none" strike="noStrike" cap="none" normalizeH="0" baseline="0" dirty="0">
                          <a:ln>
                            <a:noFill/>
                          </a:ln>
                          <a:effectLst/>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a:t>
                      </a:r>
                      <a:r>
                        <a:rPr kumimoji="0" lang="en-US" sz="2800" b="1" u="none" strike="noStrike" cap="none" normalizeH="0" baseline="0" dirty="0">
                          <a:ln>
                            <a:noFill/>
                          </a:ln>
                          <a:effectLst/>
                          <a:latin typeface="Arial"/>
                          <a:cs typeface="Arial"/>
                        </a:rPr>
                        <a:t>R. Campbell Thomson </a:t>
                      </a:r>
                      <a:r>
                        <a:rPr kumimoji="0" lang="zh-CN" altLang="en-US" sz="2800" b="1" u="none" strike="noStrike" cap="none" normalizeH="0" baseline="0" dirty="0">
                          <a:ln>
                            <a:noFill/>
                          </a:ln>
                          <a:effectLst/>
                          <a:latin typeface="Arial"/>
                          <a:cs typeface="Arial"/>
                        </a:rPr>
                        <a:t>和 </a:t>
                      </a:r>
                      <a:r>
                        <a:rPr kumimoji="0" lang="en-US" sz="2800" b="1" u="none" strike="noStrike" cap="none" normalizeH="0" baseline="0" dirty="0">
                          <a:ln>
                            <a:noFill/>
                          </a:ln>
                          <a:effectLst/>
                          <a:latin typeface="Arial"/>
                          <a:cs typeface="Arial"/>
                        </a:rPr>
                        <a:t>R. W. Hutchinson，《</a:t>
                      </a:r>
                      <a:r>
                        <a:rPr kumimoji="0" lang="zh-CN" altLang="en-US" sz="2800" b="1" u="none" strike="noStrike" cap="none" normalizeH="0" baseline="0" dirty="0">
                          <a:ln>
                            <a:noFill/>
                          </a:ln>
                          <a:effectLst/>
                          <a:latin typeface="Arial"/>
                          <a:cs typeface="Arial"/>
                        </a:rPr>
                        <a:t>尼尼微百年考古探索</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，伦敦：</a:t>
                      </a:r>
                      <a:r>
                        <a:rPr kumimoji="0" lang="en-US" sz="2800" b="1" u="none" strike="noStrike" cap="none" normalizeH="0" baseline="0" dirty="0" err="1">
                          <a:ln>
                            <a:noFill/>
                          </a:ln>
                          <a:effectLst/>
                          <a:latin typeface="Arial"/>
                          <a:cs typeface="Arial"/>
                        </a:rPr>
                        <a:t>Luzac</a:t>
                      </a:r>
                      <a:r>
                        <a:rPr kumimoji="0" lang="zh-CN" altLang="en-US" sz="2800" b="1" u="none" strike="noStrike" cap="none" normalizeH="0" baseline="0" dirty="0">
                          <a:ln>
                            <a:noFill/>
                          </a:ln>
                          <a:effectLst/>
                          <a:latin typeface="Arial"/>
                          <a:cs typeface="Arial"/>
                        </a:rPr>
                        <a:t>出版社，第</a:t>
                      </a:r>
                      <a:r>
                        <a:rPr kumimoji="0" lang="en-US" altLang="zh-CN" sz="2800" b="1" u="none" strike="noStrike" cap="none" normalizeH="0" baseline="0" dirty="0">
                          <a:ln>
                            <a:noFill/>
                          </a:ln>
                          <a:effectLst/>
                          <a:latin typeface="Arial"/>
                          <a:cs typeface="Arial"/>
                        </a:rPr>
                        <a:t>45</a:t>
                      </a:r>
                      <a:r>
                        <a:rPr kumimoji="0" lang="zh-CN" altLang="en-US" sz="2800" b="1" u="none" strike="noStrike" cap="none" normalizeH="0" baseline="0" dirty="0">
                          <a:ln>
                            <a:noFill/>
                          </a:ln>
                          <a:effectLst/>
                          <a:latin typeface="Arial"/>
                          <a:cs typeface="Arial"/>
                        </a:rPr>
                        <a:t>页、</a:t>
                      </a:r>
                      <a:r>
                        <a:rPr kumimoji="0" lang="en-US" altLang="zh-CN" sz="2800" b="1" u="none" strike="noStrike" cap="none" normalizeH="0" baseline="0" dirty="0">
                          <a:ln>
                            <a:noFill/>
                          </a:ln>
                          <a:effectLst/>
                          <a:latin typeface="Arial"/>
                          <a:cs typeface="Arial"/>
                        </a:rPr>
                        <a:t>77</a:t>
                      </a:r>
                      <a:r>
                        <a:rPr kumimoji="0" lang="zh-CN" altLang="en-US" sz="2800" b="1" u="none" strike="noStrike" cap="none" normalizeH="0" baseline="0" dirty="0">
                          <a:ln>
                            <a:noFill/>
                          </a:ln>
                          <a:effectLst/>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9815929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6156177" y="957074"/>
            <a:ext cx="298782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22507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95007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这流人血的城，有祸了！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全城欺诈，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充满劫掠；</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抢夺的事总不止息。</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202211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辛那赫里布宫殿的内部</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123731761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鞭声飕飕，</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轮声辚辚，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骏马奔驰，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战车颠簸跳动。</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3</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骑兵腾跃冲锋；</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刀剑烁烁发亮，</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枪矛闪闪生光；</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被杀的人众多，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死尸成堆；</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尸体无数，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众人都被尸体绊倒。</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3:2-3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25137483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拉玛苏守卫尼尼微的城门</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大英博物馆</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2541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580306042"/>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这座城市的陷落将伴随着大规模屠杀（</a:t>
                      </a:r>
                      <a:r>
                        <a:rPr kumimoji="0" lang="en-US" altLang="zh-CN" sz="2800" b="1" u="none" strike="noStrike" cap="none" normalizeH="0" baseline="0" dirty="0">
                          <a:ln>
                            <a:noFill/>
                          </a:ln>
                          <a:effectLst/>
                          <a:latin typeface="Arial"/>
                          <a:cs typeface="Arial"/>
                        </a:rPr>
                        <a:t>3:3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在城市前的平原上发生的两场战斗中，叛军击败了亚述人</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被杀者的数量之大，以至于流淌的河水与他们的鲜血混合，使水流在相当远的距离内都变了颜色。”</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》2.26.6-7</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68024661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都因妓女多有淫行，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施邪术的美丽女巫，</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借着她的淫行诱惑列国，</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借着她的邪术欺骗万族。</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8765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上帝不情愿的先知</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07411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亚述的战车被羞辱（</a:t>
            </a:r>
            <a:r>
              <a:rPr lang="en-US" altLang="zh-CN" sz="3600" b="1" dirty="0">
                <a:effectLst>
                  <a:glow rad="127000">
                    <a:schemeClr val="tx1"/>
                  </a:glow>
                </a:effectLst>
                <a:latin typeface="Arial" charset="0"/>
                <a:ea typeface="ＭＳ Ｐゴシック" charset="0"/>
                <a:cs typeface="ＭＳ Ｐゴシック" charset="0"/>
              </a:rPr>
              <a:t>3:5-7</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94633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征服者巴比伦人的伊什塔尔门</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344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zh-CN" altLang="en-US" b="1" dirty="0">
                <a:effectLst>
                  <a:glow rad="228600">
                    <a:schemeClr val="bg2"/>
                  </a:glow>
                  <a:outerShdw blurRad="38100" dist="38100" dir="2700000" algn="tl">
                    <a:srgbClr val="000000"/>
                  </a:outerShdw>
                </a:effectLst>
              </a:rPr>
              <a:t>埃及年代学的益处</a:t>
            </a:r>
            <a:endParaRPr lang="en-US" b="1" dirty="0">
              <a:effectLst>
                <a:glow rad="228600">
                  <a:schemeClr val="bg2"/>
                </a:glow>
                <a:outerShdw blurRad="38100" dist="38100" dir="2700000" algn="tl">
                  <a:srgbClr val="000000"/>
                </a:outerShdw>
              </a:effectLst>
            </a:endParaRP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59987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那鸿 </a:t>
            </a: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3:8-10</a:t>
            </a:r>
          </a:p>
        </p:txBody>
      </p:sp>
    </p:spTree>
    <p:extLst>
      <p:ext uri="{BB962C8B-B14F-4D97-AF65-F5344CB8AC3E}">
        <p14:creationId xmlns:p14="http://schemas.microsoft.com/office/powerpoint/2010/main" val="407988397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993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spTree>
    <p:extLst>
      <p:ext uri="{BB962C8B-B14F-4D97-AF65-F5344CB8AC3E}">
        <p14:creationId xmlns:p14="http://schemas.microsoft.com/office/powerpoint/2010/main" val="14618204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en-US" sz="6000" b="1" i="1" dirty="0" err="1">
                <a:solidFill>
                  <a:srgbClr val="FFFF00"/>
                </a:solidFill>
                <a:effectLst>
                  <a:glow rad="355600">
                    <a:schemeClr val="tx1"/>
                  </a:glow>
                </a:effectLst>
                <a:latin typeface="Arial" charset="0"/>
                <a:ea typeface="ＭＳ Ｐゴシック" charset="0"/>
                <a:cs typeface="Arial" charset="0"/>
              </a:rPr>
              <a:t>底比斯</a:t>
            </a:r>
            <a:r>
              <a:rPr lang="zh-CN" altLang="en-US" sz="6000" b="1" i="1" dirty="0">
                <a:solidFill>
                  <a:srgbClr val="FFFF00"/>
                </a:solidFill>
                <a:effectLst>
                  <a:glow rad="355600">
                    <a:schemeClr val="tx1"/>
                  </a:glow>
                </a:effectLst>
                <a:latin typeface="Arial" charset="0"/>
                <a:ea typeface="ＭＳ Ｐゴシック" charset="0"/>
                <a:cs typeface="Arial" charset="0"/>
              </a:rPr>
              <a:t>（诺亚们）</a:t>
            </a:r>
            <a:br>
              <a:rPr lang="en-US" sz="3200" b="1" i="1" dirty="0">
                <a:solidFill>
                  <a:srgbClr val="FFFFFF"/>
                </a:solidFill>
                <a:effectLst>
                  <a:glow rad="355600">
                    <a:schemeClr val="tx1"/>
                  </a:glow>
                </a:effectLst>
                <a:latin typeface="Arial" charset="0"/>
                <a:ea typeface="ＭＳ Ｐゴシック" charset="0"/>
                <a:cs typeface="Arial" charset="0"/>
              </a:rPr>
            </a:br>
            <a:r>
              <a:rPr lang="zh-CN" altLang="en-US" sz="3200" b="1" i="1" dirty="0">
                <a:solidFill>
                  <a:srgbClr val="FFFFFF"/>
                </a:solidFill>
                <a:effectLst>
                  <a:glow rad="355600">
                    <a:schemeClr val="tx1"/>
                  </a:glow>
                </a:effectLst>
                <a:latin typeface="Arial" charset="0"/>
                <a:ea typeface="ＭＳ Ｐゴシック" charset="0"/>
                <a:cs typeface="Arial" charset="0"/>
              </a:rPr>
              <a:t>底比斯在公元前</a:t>
            </a:r>
            <a:r>
              <a:rPr lang="en-US" altLang="zh-CN" sz="3200" b="1" i="1" dirty="0">
                <a:solidFill>
                  <a:srgbClr val="FFFFFF"/>
                </a:solidFill>
                <a:effectLst>
                  <a:glow rad="355600">
                    <a:schemeClr val="tx1"/>
                  </a:glow>
                </a:effectLst>
                <a:latin typeface="Arial" charset="0"/>
                <a:ea typeface="ＭＳ Ｐゴシック" charset="0"/>
                <a:cs typeface="Arial" charset="0"/>
              </a:rPr>
              <a:t>335</a:t>
            </a:r>
            <a:r>
              <a:rPr lang="zh-CN" altLang="en-US" sz="3200" b="1" i="1" dirty="0">
                <a:solidFill>
                  <a:srgbClr val="FFFFFF"/>
                </a:solidFill>
                <a:effectLst>
                  <a:glow rad="355600">
                    <a:schemeClr val="tx1"/>
                  </a:glow>
                </a:effectLst>
                <a:latin typeface="Arial" charset="0"/>
                <a:ea typeface="ＭＳ Ｐゴシック" charset="0"/>
                <a:cs typeface="Arial" charset="0"/>
              </a:rPr>
              <a:t>年被亚历山大再次征服。</a:t>
            </a:r>
            <a:endParaRPr lang="en-US" sz="3200" b="1" i="1" dirty="0">
              <a:solidFill>
                <a:srgbClr val="FFFFFF"/>
              </a:solidFill>
              <a:effectLst>
                <a:glow rad="355600">
                  <a:schemeClr val="tx1"/>
                </a:glow>
              </a:effectLst>
              <a:latin typeface="Arial" charset="0"/>
              <a:ea typeface="ＭＳ Ｐゴシック" charset="0"/>
              <a:cs typeface="Arial" charset="0"/>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311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381137168"/>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 </a:t>
                      </a:r>
                      <a:r>
                        <a:rPr kumimoji="0" lang="zh-CN" altLang="en-US" sz="2800" b="1" u="none" strike="noStrike" cap="none" normalizeH="0" baseline="0" dirty="0">
                          <a:ln>
                            <a:noFill/>
                          </a:ln>
                          <a:effectLst/>
                          <a:latin typeface="Arial"/>
                          <a:cs typeface="Arial"/>
                        </a:rPr>
                        <a:t>亚述城周围的堡垒将很容易被攻占（</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zh-CN" altLang="en-US" sz="2800" b="1" dirty="0">
                          <a:latin typeface="Arial"/>
                          <a:cs typeface="Arial"/>
                        </a:rPr>
                        <a:t>根据</a:t>
                      </a:r>
                      <a:r>
                        <a:rPr kumimoji="1" lang="en-US" altLang="zh-CN" sz="2800" b="1" dirty="0">
                          <a:latin typeface="Arial"/>
                          <a:cs typeface="Arial"/>
                        </a:rPr>
                        <a:t>《</a:t>
                      </a:r>
                      <a:r>
                        <a:rPr kumimoji="1" lang="zh-CN" altLang="en-US" sz="2800" b="1" dirty="0">
                          <a:latin typeface="Arial"/>
                          <a:cs typeface="Arial"/>
                        </a:rPr>
                        <a:t>巴比伦编年史</a:t>
                      </a:r>
                      <a:r>
                        <a:rPr kumimoji="1" lang="en-US" altLang="zh-CN" sz="2800" b="1" dirty="0">
                          <a:latin typeface="Arial"/>
                          <a:cs typeface="Arial"/>
                        </a:rPr>
                        <a:t>》</a:t>
                      </a:r>
                      <a:r>
                        <a:rPr kumimoji="1" lang="zh-CN" altLang="en-US" sz="2800" b="1" dirty="0">
                          <a:latin typeface="Arial"/>
                          <a:cs typeface="Arial"/>
                        </a:rPr>
                        <a:t>，尼尼微周围的设防城镇在公元前</a:t>
                      </a:r>
                      <a:r>
                        <a:rPr kumimoji="1" lang="en-US" altLang="zh-CN" sz="2800" b="1" dirty="0">
                          <a:latin typeface="Arial"/>
                          <a:cs typeface="Arial"/>
                        </a:rPr>
                        <a:t>614</a:t>
                      </a:r>
                      <a:r>
                        <a:rPr kumimoji="1" lang="zh-CN" altLang="en-US" sz="2800" b="1" dirty="0">
                          <a:latin typeface="Arial"/>
                          <a:cs typeface="Arial"/>
                        </a:rPr>
                        <a:t>年开始陷落，包括塔布里斯（</a:t>
                      </a:r>
                      <a:r>
                        <a:rPr kumimoji="1" lang="en-US" altLang="ja-JP" sz="2800" b="1" dirty="0" err="1">
                          <a:latin typeface="Arial"/>
                          <a:cs typeface="Arial"/>
                        </a:rPr>
                        <a:t>Tabris</a:t>
                      </a:r>
                      <a:r>
                        <a:rPr kumimoji="1" lang="ja-JP" altLang="en-US" sz="2800" b="1">
                          <a:latin typeface="Arial"/>
                          <a:cs typeface="Arial"/>
                        </a:rPr>
                        <a:t>），</a:t>
                      </a:r>
                      <a:r>
                        <a:rPr kumimoji="1" lang="zh-CN" altLang="en-US" sz="2800" b="1" dirty="0">
                          <a:latin typeface="Arial"/>
                          <a:cs typeface="Arial"/>
                        </a:rPr>
                        <a:t>即现今尼尼微西北几英里处的沙里斯汗（</a:t>
                      </a:r>
                      <a:r>
                        <a:rPr kumimoji="1" lang="en-US" altLang="ja-JP" sz="2800" b="1" dirty="0" err="1">
                          <a:latin typeface="Arial"/>
                          <a:cs typeface="Arial"/>
                        </a:rPr>
                        <a:t>Sharis</a:t>
                      </a:r>
                      <a:r>
                        <a:rPr kumimoji="1" lang="en-US" altLang="ja-JP" sz="2800" b="1" dirty="0">
                          <a:latin typeface="Arial"/>
                          <a:cs typeface="Arial"/>
                        </a:rPr>
                        <a:t>-Khan</a:t>
                      </a:r>
                      <a:r>
                        <a:rPr kumimoji="1" lang="ja-JP" altLang="en-US" sz="2800" b="1">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50954604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3"/>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96217033"/>
              </p:ext>
            </p:extLst>
          </p:nvPr>
        </p:nvGraphicFramePr>
        <p:xfrm>
          <a:off x="-36512" y="692696"/>
          <a:ext cx="9216008" cy="4680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 被围困的尼尼微人将用砖块和灰泥建造临时防御城墙（</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A.T. </a:t>
                      </a:r>
                      <a:r>
                        <a:rPr kumimoji="1" lang="zh-CN" altLang="en-US" sz="2800" b="1" dirty="0">
                          <a:latin typeface="Arial"/>
                          <a:cs typeface="Arial"/>
                        </a:rPr>
                        <a:t>奥姆斯特德报告：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“在城门的南面，护城河里仍充满了石块和泥砖的碎片，这些碎片来自被攻破的城墙。”</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14356454"/>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尼尼微城</a:t>
            </a:r>
            <a:br>
              <a:rPr lang="en-US" altLang="zh-CN" sz="6600" b="1" i="1" dirty="0">
                <a:solidFill>
                  <a:srgbClr val="FFFF00"/>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被洪水（</a:t>
            </a:r>
            <a:r>
              <a:rPr lang="en-US" altLang="zh-CN" sz="3600" b="1" i="1" dirty="0">
                <a:solidFill>
                  <a:srgbClr val="FFFFFF"/>
                </a:solidFill>
                <a:effectLst>
                  <a:glow rad="355600">
                    <a:schemeClr val="tx1"/>
                  </a:glow>
                </a:effectLst>
                <a:latin typeface="Arial" charset="0"/>
                <a:ea typeface="ＭＳ Ｐゴシック" charset="0"/>
                <a:cs typeface="Arial" charset="0"/>
              </a:rPr>
              <a:t>3:14</a:t>
            </a:r>
            <a:r>
              <a:rPr lang="zh-CN" altLang="en-US" sz="3600" b="1" i="1" dirty="0">
                <a:solidFill>
                  <a:srgbClr val="FFFFFF"/>
                </a:solidFill>
                <a:effectLst>
                  <a:glow rad="355600">
                    <a:schemeClr val="tx1"/>
                  </a:glow>
                </a:effectLst>
                <a:latin typeface="Arial" charset="0"/>
                <a:ea typeface="ＭＳ Ｐゴシック" charset="0"/>
                <a:cs typeface="Arial" charset="0"/>
              </a:rPr>
              <a:t>）和火（</a:t>
            </a:r>
            <a:r>
              <a:rPr lang="en-US" altLang="zh-CN" sz="3600" b="1" i="1" dirty="0">
                <a:solidFill>
                  <a:srgbClr val="FFFFFF"/>
                </a:solidFill>
                <a:effectLst>
                  <a:glow rad="355600">
                    <a:schemeClr val="tx1"/>
                  </a:glow>
                </a:effectLst>
                <a:latin typeface="Arial" charset="0"/>
                <a:ea typeface="ＭＳ Ｐゴシック" charset="0"/>
                <a:cs typeface="Arial" charset="0"/>
              </a:rPr>
              <a:t>3:12</a:t>
            </a:r>
            <a:r>
              <a:rPr lang="zh-CN" altLang="en-US" sz="3600" b="1" i="1" dirty="0">
                <a:solidFill>
                  <a:srgbClr val="FFFFFF"/>
                </a:solidFill>
                <a:effectLst>
                  <a:glow rad="355600">
                    <a:schemeClr val="tx1"/>
                  </a:glow>
                </a:effectLst>
                <a:latin typeface="Arial" charset="0"/>
                <a:ea typeface="ＭＳ Ｐゴシック" charset="0"/>
                <a:cs typeface="Arial" charset="0"/>
              </a:rPr>
              <a:t>）毁灭。</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9689605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邪恶的尼尼微</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33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224556188"/>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3. </a:t>
                      </a:r>
                      <a:r>
                        <a:rPr kumimoji="0" lang="zh-CN" altLang="en-US" sz="2800" b="1" u="none" strike="noStrike" cap="none" normalizeH="0" baseline="0" dirty="0">
                          <a:ln>
                            <a:noFill/>
                          </a:ln>
                          <a:effectLst/>
                          <a:latin typeface="Arial"/>
                          <a:cs typeface="Arial"/>
                        </a:rPr>
                        <a:t>城门将被毁坏（</a:t>
                      </a:r>
                      <a:r>
                        <a:rPr kumimoji="0" lang="en-US" altLang="zh-CN" sz="2800" b="1" u="none" strike="noStrike" cap="none" normalizeH="0" baseline="0" dirty="0">
                          <a:ln>
                            <a:noFill/>
                          </a:ln>
                          <a:effectLst/>
                          <a:latin typeface="Arial"/>
                          <a:cs typeface="Arial"/>
                        </a:rPr>
                        <a:t>3:13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3. </a:t>
                      </a:r>
                      <a:r>
                        <a:rPr kumimoji="1" lang="zh-CN" altLang="en-US" sz="2800" b="1" dirty="0">
                          <a:latin typeface="Arial"/>
                          <a:cs typeface="Arial"/>
                        </a:rPr>
                        <a:t>奥姆斯特德指出：“主要攻击来自西北方向，重点落在此处的哈塔米城门</a:t>
                      </a:r>
                      <a:r>
                        <a:rPr kumimoji="1" lang="en-US" altLang="zh-CN" sz="2800" b="1" dirty="0">
                          <a:latin typeface="Arial"/>
                          <a:cs typeface="Arial"/>
                        </a:rPr>
                        <a:t>……</a:t>
                      </a:r>
                      <a:r>
                        <a:rPr kumimoji="1" lang="zh-CN" altLang="en-US" sz="2800" b="1" dirty="0">
                          <a:latin typeface="Arial"/>
                          <a:cs typeface="Arial"/>
                        </a:rPr>
                        <a:t>在城门内仍留有居民在最后关头筑起的防御墙的痕迹。”</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85265859"/>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838883316"/>
              </p:ext>
            </p:extLst>
          </p:nvPr>
        </p:nvGraphicFramePr>
        <p:xfrm>
          <a:off x="-36512" y="692696"/>
          <a:ext cx="9216008" cy="43586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zh-CN" sz="2800" b="1" dirty="0">
                          <a:latin typeface="Arial"/>
                          <a:cs typeface="Arial"/>
                        </a:rPr>
                        <a:t>4. </a:t>
                      </a:r>
                      <a:r>
                        <a:rPr kumimoji="1" lang="zh-CN" altLang="en-US" sz="2800" b="1" dirty="0">
                          <a:latin typeface="Arial"/>
                          <a:cs typeface="Arial"/>
                        </a:rPr>
                        <a:t>在攻城的最后时刻，尼尼微人会酩酊</a:t>
                      </a:r>
                      <a:r>
                        <a:rPr kumimoji="1" lang="zh-CN" altLang="en-US" sz="2800" b="1" dirty="0">
                          <a:solidFill>
                            <a:srgbClr val="7030A0"/>
                          </a:solidFill>
                          <a:latin typeface="Arial"/>
                          <a:cs typeface="Arial"/>
                        </a:rPr>
                        <a:t>大醉</a:t>
                      </a:r>
                      <a:r>
                        <a:rPr kumimoji="1" lang="zh-CN" altLang="en-US" sz="2800" b="1" dirty="0">
                          <a:latin typeface="Arial"/>
                          <a:cs typeface="Arial"/>
                        </a:rPr>
                        <a:t>（</a:t>
                      </a:r>
                      <a:r>
                        <a:rPr kumimoji="1" lang="en-US" altLang="zh-CN" sz="2800" b="1" dirty="0">
                          <a:latin typeface="Arial"/>
                          <a:cs typeface="Arial"/>
                        </a:rPr>
                        <a:t>1:10</a:t>
                      </a:r>
                      <a:r>
                        <a:rPr kumimoji="1" lang="zh-CN" altLang="en-US" sz="2800" b="1" dirty="0">
                          <a:latin typeface="Arial"/>
                          <a:cs typeface="Arial"/>
                        </a:rPr>
                        <a:t>；</a:t>
                      </a:r>
                      <a:r>
                        <a:rPr kumimoji="1" lang="en-US" altLang="zh-CN" sz="2800" b="1" dirty="0">
                          <a:latin typeface="Arial"/>
                          <a:cs typeface="Arial"/>
                        </a:rPr>
                        <a:t>3:11</a:t>
                      </a:r>
                      <a:r>
                        <a:rPr kumimoji="1" lang="zh-CN" altLang="en-US" sz="2800" b="1" dirty="0">
                          <a:latin typeface="Arial"/>
                          <a:cs typeface="Arial"/>
                        </a:rPr>
                        <a:t>）。</a:t>
                      </a:r>
                    </a:p>
                    <a:p>
                      <a:pPr algn="ctr" eaLnBrk="1" hangingPunct="1"/>
                      <a:r>
                        <a:rPr kumimoji="1" lang="en-US" altLang="ja-JP" sz="2800" b="1" dirty="0">
                          <a:latin typeface="Arial"/>
                          <a:cs typeface="Arial"/>
                        </a:rPr>
                        <a:t>)</a:t>
                      </a:r>
                    </a:p>
                  </a:txBody>
                  <a:tcPr marL="50800" marR="50800" marT="0" marB="0" horzOverflow="overflow"/>
                </a:tc>
                <a:tc>
                  <a:txBody>
                    <a:bodyPr/>
                    <a:lstStyle/>
                    <a:p>
                      <a:pPr algn="ctr" eaLnBrk="1" hangingPunct="1">
                        <a:spcBef>
                          <a:spcPct val="50000"/>
                        </a:spcBef>
                      </a:pPr>
                      <a:r>
                        <a:rPr kumimoji="1" lang="en-US" altLang="zh-CN" sz="2800" b="1" dirty="0">
                          <a:latin typeface="Arial"/>
                          <a:cs typeface="Arial"/>
                        </a:rPr>
                        <a:t>4. </a:t>
                      </a:r>
                      <a:r>
                        <a:rPr kumimoji="1" lang="zh-CN" altLang="en-US" sz="2800" b="1" dirty="0">
                          <a:latin typeface="Arial"/>
                          <a:cs typeface="Arial"/>
                        </a:rPr>
                        <a:t>亚述人击退了敌人的攻击后，他们酩酊大醉并大肆宴乐，结果被米底人突袭，城池被攻陷。</a:t>
                      </a:r>
                    </a:p>
                    <a:p>
                      <a:pPr algn="ctr" eaLnBrk="1" hangingPunct="1">
                        <a:spcBef>
                          <a:spcPct val="50000"/>
                        </a:spcBef>
                      </a:pPr>
                      <a:br>
                        <a:rPr kumimoji="1" lang="zh-CN" altLang="en-US" sz="2800" b="1" dirty="0">
                          <a:latin typeface="Arial"/>
                          <a:cs typeface="Arial"/>
                        </a:rPr>
                      </a:br>
                      <a:endParaRPr kumimoji="1" lang="zh-CN" altLang="en-US" sz="2800" b="1" dirty="0">
                        <a:latin typeface="Arial"/>
                        <a:cs typeface="Arial"/>
                      </a:endParaRPr>
                    </a:p>
                    <a:p>
                      <a:pPr algn="ctr" eaLnBrk="1" hangingPunct="1">
                        <a:spcBef>
                          <a:spcPct val="50000"/>
                        </a:spcBef>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》2.26.4</a:t>
                      </a:r>
                      <a:r>
                        <a:rPr kumimoji="1" lang="zh-CN" altLang="en-US" sz="2800" b="1" dirty="0">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67321596"/>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765545816"/>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尼尼微的官员将会软弱并逃跑（</a:t>
                      </a:r>
                      <a:r>
                        <a:rPr kumimoji="0" lang="en-US" altLang="zh-CN" sz="2800" b="1" u="none" strike="noStrike" cap="none" normalizeH="0" baseline="0" dirty="0">
                          <a:ln>
                            <a:noFill/>
                          </a:ln>
                          <a:effectLst/>
                          <a:latin typeface="Arial"/>
                          <a:cs typeface="Arial"/>
                        </a:rPr>
                        <a:t>3:17</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记载：“亚述的军队在国王面前溃散（字面意：逃跑）。”</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亚述与巴比伦的古代记录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，第</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卷，第</a:t>
                      </a:r>
                      <a:r>
                        <a:rPr kumimoji="0" lang="en-US" altLang="zh-CN" sz="2800" b="1" u="none" strike="noStrike" cap="none" normalizeH="0" baseline="0" dirty="0">
                          <a:ln>
                            <a:noFill/>
                          </a:ln>
                          <a:effectLst/>
                          <a:latin typeface="Arial"/>
                          <a:cs typeface="Arial"/>
                        </a:rPr>
                        <a:t>420</a:t>
                      </a:r>
                      <a:r>
                        <a:rPr kumimoji="0" lang="zh-CN" altLang="en-US" sz="2800" b="1" u="none" strike="noStrike" cap="none" normalizeH="0" baseline="0" dirty="0">
                          <a:ln>
                            <a:noFill/>
                          </a:ln>
                          <a:effectLst/>
                          <a:latin typeface="Arial"/>
                          <a:cs typeface="Arial"/>
                        </a:rPr>
                        <a:t>页）。</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033610985"/>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3:19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最后一节</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你的创伤无法医治；</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你受的打击非常严重。</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听见你这消息的，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都必向你鼓掌；</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因为你不断行恶，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谁没有受过害呢？</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125129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上帝将</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要有耐心。</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97602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要有耐心。</a:t>
            </a:r>
            <a:endPar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773322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而且更加有耐心。</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630045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部分尼尼微城墙遗留至今</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152561444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506138" y="29469"/>
            <a:ext cx="4419600" cy="829727"/>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现代地图</a:t>
            </a:r>
            <a:endParaRPr lang="en-US" sz="36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9138BC38-37FD-3EED-4121-FB06939D45C9}"/>
              </a:ext>
            </a:extLst>
          </p:cNvPr>
          <p:cNvSpPr txBox="1"/>
          <p:nvPr/>
        </p:nvSpPr>
        <p:spPr>
          <a:xfrm>
            <a:off x="2339980" y="3212976"/>
            <a:ext cx="4620984" cy="830997"/>
          </a:xfrm>
          <a:prstGeom prst="rect">
            <a:avLst/>
          </a:prstGeom>
          <a:noFill/>
        </p:spPr>
        <p:txBody>
          <a:bodyPr wrap="square">
            <a:spAutoFit/>
          </a:bodyPr>
          <a:lstStyle/>
          <a:p>
            <a:r>
              <a:rPr lang="zh-CN" altLang="en-US" b="1" dirty="0">
                <a:solidFill>
                  <a:srgbClr val="0E0E0E"/>
                </a:solidFill>
                <a:effectLst/>
                <a:latin typeface=".AppleSystemUIFont"/>
              </a:rPr>
              <a:t>古尼尼微城，至今仍是一片废墟，位于伊拉克摩苏尔附近。</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351511683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占领现代摩苏尔</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30754164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尼尼微人的惊人忏悔</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41318985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驱逐 </a:t>
            </a:r>
            <a:r>
              <a:rPr lang="en-US" altLang="zh-CN" sz="3600" b="1" i="1" dirty="0">
                <a:solidFill>
                  <a:srgbClr val="FFFFFF"/>
                </a:solidFill>
                <a:effectLst>
                  <a:glow rad="355600">
                    <a:schemeClr val="tx1"/>
                  </a:glow>
                </a:effectLst>
                <a:latin typeface="Arial" charset="0"/>
                <a:ea typeface="ＭＳ Ｐゴシック" charset="0"/>
                <a:cs typeface="Arial" charset="0"/>
              </a:rPr>
              <a:t>20 </a:t>
            </a:r>
            <a:r>
              <a:rPr lang="zh-CN" altLang="en-US" sz="3600" b="1" i="1" dirty="0">
                <a:solidFill>
                  <a:srgbClr val="FFFFFF"/>
                </a:solidFill>
                <a:effectLst>
                  <a:glow rad="355600">
                    <a:schemeClr val="tx1"/>
                  </a:glow>
                </a:effectLst>
                <a:latin typeface="Arial" charset="0"/>
                <a:ea typeface="ＭＳ Ｐゴシック" charset="0"/>
                <a:cs typeface="Arial" charset="0"/>
              </a:rPr>
              <a:t>万基督徒</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191352506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altLang="zh-CN" sz="3600" b="1" i="1" dirty="0">
                <a:solidFill>
                  <a:srgbClr val="FFFFFF"/>
                </a:solidFill>
                <a:effectLst>
                  <a:glow rad="355600">
                    <a:schemeClr val="tx1"/>
                  </a:glow>
                </a:effectLst>
                <a:latin typeface="Arial" charset="0"/>
                <a:ea typeface="ＭＳ Ｐゴシック" charset="0"/>
                <a:cs typeface="Arial" charset="0"/>
              </a:rPr>
              <a:t>2015 </a:t>
            </a:r>
            <a:r>
              <a:rPr lang="zh-CN" altLang="en-US" sz="3600" b="1" i="1" dirty="0">
                <a:solidFill>
                  <a:srgbClr val="FFFFFF"/>
                </a:solidFill>
                <a:effectLst>
                  <a:glow rad="355600">
                    <a:schemeClr val="tx1"/>
                  </a:glow>
                </a:effectLst>
                <a:latin typeface="Arial" charset="0"/>
                <a:ea typeface="ＭＳ Ｐゴシック" charset="0"/>
                <a:cs typeface="Arial" charset="0"/>
              </a:rPr>
              <a:t>年被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摧毁的墙壁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235349072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en-US" altLang="zh-CN" sz="3600" b="1" i="1" dirty="0">
                <a:solidFill>
                  <a:srgbClr val="FFFFFF"/>
                </a:solidFill>
                <a:effectLst>
                  <a:glow rad="355600">
                    <a:schemeClr val="tx1"/>
                  </a:glow>
                </a:effectLst>
                <a:latin typeface="Arial" charset="0"/>
                <a:ea typeface="ＭＳ Ｐゴシック" charset="0"/>
                <a:cs typeface="Arial" charset="0"/>
              </a:rPr>
              <a:t>2015 </a:t>
            </a:r>
            <a:r>
              <a:rPr lang="zh-CN" altLang="en-US" sz="3600" b="1" i="1" dirty="0">
                <a:solidFill>
                  <a:srgbClr val="FFFFFF"/>
                </a:solidFill>
                <a:effectLst>
                  <a:glow rad="355600">
                    <a:schemeClr val="tx1"/>
                  </a:glow>
                </a:effectLst>
                <a:latin typeface="Arial" charset="0"/>
                <a:ea typeface="ＭＳ Ｐゴシック" charset="0"/>
                <a:cs typeface="Arial" charset="0"/>
              </a:rPr>
              <a:t>年被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摧毁的墙壁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76999787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约拿之墓遭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
        <p:nvSpPr>
          <p:cNvPr id="4" name="文本框 3">
            <a:extLst>
              <a:ext uri="{FF2B5EF4-FFF2-40B4-BE49-F238E27FC236}">
                <a16:creationId xmlns:a16="http://schemas.microsoft.com/office/drawing/2014/main" id="{1FBDAAA2-C4ED-0A78-FEC3-057D6A83FFDB}"/>
              </a:ext>
            </a:extLst>
          </p:cNvPr>
          <p:cNvSpPr txBox="1"/>
          <p:nvPr/>
        </p:nvSpPr>
        <p:spPr>
          <a:xfrm>
            <a:off x="-4126" y="15007"/>
            <a:ext cx="9144000" cy="461665"/>
          </a:xfrm>
          <a:prstGeom prst="rect">
            <a:avLst/>
          </a:prstGeom>
          <a:solidFill>
            <a:schemeClr val="tx1"/>
          </a:solidFill>
        </p:spPr>
        <p:txBody>
          <a:bodyPr wrap="square">
            <a:spAutoFit/>
          </a:bodyPr>
          <a:lstStyle/>
          <a:p>
            <a:r>
              <a:rPr lang="zh-CN" altLang="en-US" dirty="0">
                <a:solidFill>
                  <a:schemeClr val="bg1"/>
                </a:solidFill>
                <a:effectLst/>
                <a:latin typeface=".AppleSystemUIFont"/>
              </a:rPr>
              <a:t>这是</a:t>
            </a:r>
            <a:r>
              <a:rPr lang="en-US" altLang="zh-CN" dirty="0">
                <a:solidFill>
                  <a:schemeClr val="bg1"/>
                </a:solidFill>
                <a:effectLst/>
                <a:latin typeface=".AppleSystemUIFont"/>
              </a:rPr>
              <a:t>ISIS</a:t>
            </a:r>
            <a:r>
              <a:rPr lang="zh-CN" altLang="en-US" dirty="0">
                <a:solidFill>
                  <a:schemeClr val="bg1"/>
                </a:solidFill>
                <a:effectLst/>
                <a:latin typeface=".AppleSystemUIFont"/>
              </a:rPr>
              <a:t>在摩苏尔摧毁约拿坟墓的那一刻吗？</a:t>
            </a:r>
          </a:p>
        </p:txBody>
      </p:sp>
    </p:spTree>
    <p:extLst>
      <p:ext uri="{BB962C8B-B14F-4D97-AF65-F5344CB8AC3E}">
        <p14:creationId xmlns:p14="http://schemas.microsoft.com/office/powerpoint/2010/main" val="28105997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摩苏尔的收复（</a:t>
            </a:r>
            <a:r>
              <a:rPr lang="en-US" altLang="zh-CN" b="1" dirty="0">
                <a:solidFill>
                  <a:schemeClr val="tx2"/>
                </a:solidFill>
                <a:effectLst>
                  <a:glow rad="127000">
                    <a:schemeClr val="bg1"/>
                  </a:glow>
                </a:effectLst>
                <a:latin typeface="Arial" charset="0"/>
                <a:ea typeface="ＭＳ Ｐゴシック" charset="0"/>
                <a:cs typeface="ＭＳ Ｐゴシック" charset="0"/>
              </a:rPr>
              <a:t>2017</a:t>
            </a:r>
            <a:r>
              <a:rPr lang="zh-CN"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9512" y="2197100"/>
            <a:ext cx="8826500" cy="4660900"/>
          </a:xfrm>
          <a:prstGeom prst="rect">
            <a:avLst/>
          </a:prstGeom>
        </p:spPr>
      </p:pic>
      <p:sp>
        <p:nvSpPr>
          <p:cNvPr id="4" name="文本框 3">
            <a:extLst>
              <a:ext uri="{FF2B5EF4-FFF2-40B4-BE49-F238E27FC236}">
                <a16:creationId xmlns:a16="http://schemas.microsoft.com/office/drawing/2014/main" id="{14BE84C4-00CF-9BB1-5B2E-C8BB5EA5A63F}"/>
              </a:ext>
            </a:extLst>
          </p:cNvPr>
          <p:cNvSpPr txBox="1"/>
          <p:nvPr/>
        </p:nvSpPr>
        <p:spPr>
          <a:xfrm>
            <a:off x="251519" y="1463565"/>
            <a:ext cx="4320480" cy="4351191"/>
          </a:xfrm>
          <a:prstGeom prst="rect">
            <a:avLst/>
          </a:prstGeom>
          <a:solidFill>
            <a:schemeClr val="bg1"/>
          </a:solidFill>
        </p:spPr>
        <p:txBody>
          <a:bodyPr wrap="square">
            <a:spAutoFit/>
          </a:bodyPr>
          <a:lstStyle/>
          <a:p>
            <a:pPr>
              <a:lnSpc>
                <a:spcPct val="150000"/>
              </a:lnSpc>
            </a:pPr>
            <a:r>
              <a:rPr lang="zh-CN" altLang="en-US" sz="4000" dirty="0">
                <a:solidFill>
                  <a:srgbClr val="0070C0"/>
                </a:solidFill>
              </a:rPr>
              <a:t>嘿，</a:t>
            </a:r>
            <a:r>
              <a:rPr lang="en-US" altLang="zh-CN" sz="4000" b="1" dirty="0">
                <a:solidFill>
                  <a:srgbClr val="FF0000"/>
                </a:solidFill>
              </a:rPr>
              <a:t>ISIS</a:t>
            </a:r>
            <a:r>
              <a:rPr lang="zh-CN" altLang="en-US" sz="4000" dirty="0">
                <a:solidFill>
                  <a:srgbClr val="0070C0"/>
                </a:solidFill>
              </a:rPr>
              <a:t>！</a:t>
            </a:r>
            <a:br>
              <a:rPr lang="zh-CN" altLang="en-US" sz="4000" dirty="0">
                <a:solidFill>
                  <a:srgbClr val="0070C0"/>
                </a:solidFill>
              </a:rPr>
            </a:br>
            <a:r>
              <a:rPr lang="zh-CN" altLang="en-US" sz="4000" dirty="0">
                <a:solidFill>
                  <a:srgbClr val="0070C0"/>
                </a:solidFill>
              </a:rPr>
              <a:t>还记得我们吗？</a:t>
            </a:r>
            <a:br>
              <a:rPr lang="zh-CN" altLang="en-US" sz="4000" dirty="0">
                <a:solidFill>
                  <a:srgbClr val="0070C0"/>
                </a:solidFill>
              </a:rPr>
            </a:br>
            <a:r>
              <a:rPr lang="zh-CN" altLang="en-US" sz="4000" dirty="0">
                <a:solidFill>
                  <a:srgbClr val="0070C0"/>
                </a:solidFill>
              </a:rPr>
              <a:t>我们回来了！</a:t>
            </a:r>
          </a:p>
          <a:p>
            <a:pPr>
              <a:lnSpc>
                <a:spcPct val="150000"/>
              </a:lnSpc>
            </a:pPr>
            <a:r>
              <a:rPr lang="zh-CN" altLang="en-US" sz="4000" dirty="0">
                <a:solidFill>
                  <a:srgbClr val="0070C0"/>
                </a:solidFill>
              </a:rPr>
              <a:t>支持</a:t>
            </a:r>
            <a:r>
              <a:rPr lang="en-US" altLang="zh-CN" sz="4000" dirty="0">
                <a:solidFill>
                  <a:srgbClr val="0070C0"/>
                </a:solidFill>
              </a:rPr>
              <a:t>NPU</a:t>
            </a:r>
          </a:p>
          <a:p>
            <a:pPr>
              <a:lnSpc>
                <a:spcPct val="150000"/>
              </a:lnSpc>
            </a:pPr>
            <a:r>
              <a:rPr lang="zh-CN" altLang="en-US" sz="2800" dirty="0">
                <a:solidFill>
                  <a:srgbClr val="0070C0"/>
                </a:solidFill>
              </a:rPr>
              <a:t>（尼尼微平原保护部队）。</a:t>
            </a:r>
          </a:p>
        </p:txBody>
      </p:sp>
    </p:spTree>
    <p:extLst>
      <p:ext uri="{BB962C8B-B14F-4D97-AF65-F5344CB8AC3E}">
        <p14:creationId xmlns:p14="http://schemas.microsoft.com/office/powerpoint/2010/main" val="301928324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r>
              <a:rPr lang="zh-CN" altLang="en-US" dirty="0"/>
              <a:t> 奥普拉</a:t>
            </a:r>
            <a:r>
              <a:rPr lang="en-US" altLang="zh-CN" dirty="0"/>
              <a:t>·</a:t>
            </a:r>
            <a:r>
              <a:rPr lang="zh-CN" altLang="en-US" dirty="0"/>
              <a:t>温弗瑞</a:t>
            </a:r>
            <a:endParaRPr lang="en-US" dirty="0"/>
          </a:p>
        </p:txBody>
      </p:sp>
    </p:spTree>
    <p:extLst>
      <p:ext uri="{BB962C8B-B14F-4D97-AF65-F5344CB8AC3E}">
        <p14:creationId xmlns:p14="http://schemas.microsoft.com/office/powerpoint/2010/main" val="116467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br>
              <a:rPr lang="en-US" dirty="0"/>
            </a:br>
            <a:r>
              <a:rPr lang="zh-CN" altLang="en-US" dirty="0">
                <a:effectLst/>
              </a:rPr>
              <a:t>约尔</a:t>
            </a:r>
            <a:r>
              <a:rPr lang="en-US" altLang="zh-CN" dirty="0">
                <a:effectLst/>
              </a:rPr>
              <a:t>·</a:t>
            </a:r>
            <a:r>
              <a:rPr lang="zh-CN" altLang="en-US" dirty="0">
                <a:effectLst/>
              </a:rPr>
              <a:t>欧斯汀</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lvl="0" indent="-357188" algn="l">
              <a:lnSpc>
                <a:spcPct val="80000"/>
              </a:lnSpc>
              <a:buFont typeface="Arial"/>
              <a:buChar char="•"/>
              <a:defRPr/>
            </a:pPr>
            <a:r>
              <a:rPr lang="zh-CN" altLang="en-US" sz="4000" dirty="0">
                <a:solidFill>
                  <a:srgbClr val="CCECFF"/>
                </a:solidFill>
              </a:rPr>
              <a:t>不宣讲罪恶</a:t>
            </a:r>
            <a:endPar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lvl="0" indent="-357188" algn="l">
              <a:lnSpc>
                <a:spcPct val="150000"/>
              </a:lnSpc>
              <a:buFont typeface="Arial"/>
              <a:buChar char="•"/>
              <a:defRPr/>
            </a:pPr>
            <a:r>
              <a:rPr lang="zh-CN" altLang="en-US" sz="4000" dirty="0">
                <a:solidFill>
                  <a:srgbClr val="CCECFF"/>
                </a:solidFill>
              </a:rPr>
              <a:t>在同性“婚礼”上带领祷告</a:t>
            </a:r>
          </a:p>
        </p:txBody>
      </p:sp>
    </p:spTree>
    <p:extLst>
      <p:ext uri="{BB962C8B-B14F-4D97-AF65-F5344CB8AC3E}">
        <p14:creationId xmlns:p14="http://schemas.microsoft.com/office/powerpoint/2010/main" val="170743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a:ea typeface="ＭＳ Ｐゴシック" pitchFamily="24" charset="-128"/>
                <a:cs typeface="Times New Roman"/>
              </a:rPr>
              <a:t>魔幻的祷告、让人感觉良好的信息、随心所欲的神学；这难道不正是保罗警告我们的事情吗？</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zh-CN" altLang="en-US" dirty="0">
                <a:latin typeface="Times New Roman"/>
                <a:cs typeface="Times New Roman"/>
              </a:rPr>
              <a:t>励志演讲</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http://</a:t>
            </a:r>
            <a:r>
              <a:rPr kumimoji="0" lang="en-US" sz="1200" b="1" i="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l"/>
                <a:ea typeface="ＭＳ Ｐゴシック" pitchFamily="24" charset="-128"/>
              </a:rPr>
              <a:t>www.conservativecut.com</a:t>
            </a: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/blog/?tag=false-teacher</a:t>
            </a:r>
          </a:p>
        </p:txBody>
      </p:sp>
    </p:spTree>
    <p:extLst>
      <p:ext uri="{BB962C8B-B14F-4D97-AF65-F5344CB8AC3E}">
        <p14:creationId xmlns:p14="http://schemas.microsoft.com/office/powerpoint/2010/main" val="4168930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Gavel Png Free Download - Judge Gavel Png, Transparent Png , Transparent Png  Image - PNGitem">
            <a:extLst>
              <a:ext uri="{FF2B5EF4-FFF2-40B4-BE49-F238E27FC236}">
                <a16:creationId xmlns:a16="http://schemas.microsoft.com/office/drawing/2014/main" id="{A999D0AE-9B69-C723-98BA-CB73161A7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7" r="12614"/>
          <a:stretch/>
        </p:blipFill>
        <p:spPr bwMode="auto">
          <a:xfrm>
            <a:off x="24608" y="0"/>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85" y="4103423"/>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上帝的审判</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F7F4A66E-DEE9-9410-A087-D0959D1758AB}"/>
              </a:ext>
            </a:extLst>
          </p:cNvPr>
          <p:cNvSpPr txBox="1"/>
          <p:nvPr/>
        </p:nvSpPr>
        <p:spPr>
          <a:xfrm>
            <a:off x="2291443" y="3198168"/>
            <a:ext cx="4582884" cy="830997"/>
          </a:xfrm>
          <a:prstGeom prst="rect">
            <a:avLst/>
          </a:prstGeom>
          <a:noFill/>
        </p:spPr>
        <p:txBody>
          <a:bodyPr wrap="square">
            <a:spAutoFit/>
          </a:bodyPr>
          <a:lstStyle/>
          <a:p>
            <a:pPr algn="ctr"/>
            <a:endParaRPr lang="zh-CN" altLang="en-US" sz="4800" dirty="0">
              <a:solidFill>
                <a:srgbClr val="0E0E0E"/>
              </a:solidFill>
              <a:effectLst/>
              <a:latin typeface=".AppleSystemUIFont"/>
            </a:endParaRPr>
          </a:p>
        </p:txBody>
      </p:sp>
    </p:spTree>
    <p:extLst>
      <p:ext uri="{BB962C8B-B14F-4D97-AF65-F5344CB8AC3E}">
        <p14:creationId xmlns:p14="http://schemas.microsoft.com/office/powerpoint/2010/main" val="170878642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教会时代</a:t>
            </a:r>
          </a:p>
        </p:txBody>
      </p:sp>
      <p:sp>
        <p:nvSpPr>
          <p:cNvPr id="30724" name="Text Box 4"/>
          <p:cNvSpPr txBox="1">
            <a:spLocks noChangeArrowheads="1"/>
          </p:cNvSpPr>
          <p:nvPr/>
        </p:nvSpPr>
        <p:spPr bwMode="auto">
          <a:xfrm>
            <a:off x="3429000" y="1257300"/>
            <a:ext cx="20574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第二</a:t>
            </a:r>
            <a:endParaRPr kumimoji="0" lang="en-US" altLang="zh-CN"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次来</a:t>
            </a:r>
            <a:endParaRPr kumimoji="0" lang="en-GB"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5" name="Text Box 5"/>
          <p:cNvSpPr txBox="1">
            <a:spLocks noChangeArrowheads="1"/>
          </p:cNvSpPr>
          <p:nvPr/>
        </p:nvSpPr>
        <p:spPr bwMode="auto">
          <a:xfrm>
            <a:off x="1600200" y="3276600"/>
            <a:ext cx="2743200" cy="1523110"/>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苦难</a:t>
            </a:r>
          </a:p>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千年</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永恒国度</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p:txBody>
      </p:sp>
      <p:sp>
        <p:nvSpPr>
          <p:cNvPr id="30731" name="Text Box 11"/>
          <p:cNvSpPr txBox="1">
            <a:spLocks noChangeArrowheads="1"/>
          </p:cNvSpPr>
          <p:nvPr/>
        </p:nvSpPr>
        <p:spPr bwMode="auto">
          <a:xfrm>
            <a:off x="5486400" y="1295400"/>
            <a:ext cx="2636838"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lvl="0" algn="ctr" defTabSz="449263" eaLnBrk="1" hangingPunct="1">
              <a:spcBef>
                <a:spcPts val="2500"/>
              </a:spcBef>
              <a:buClr>
                <a:srgbClr val="00FFFF"/>
              </a:buClr>
              <a:buSzPct val="100000"/>
              <a:defRPr/>
            </a:pPr>
            <a:r>
              <a:rPr lang="zh-CN" altLang="en-US" sz="3600" b="1" i="1" dirty="0">
                <a:solidFill>
                  <a:srgbClr val="00FFFF"/>
                </a:solidFill>
                <a:effectLst>
                  <a:outerShdw blurRad="38100" dist="38100" dir="2700000" algn="tl">
                    <a:srgbClr val="000000"/>
                  </a:outerShdw>
                </a:effectLst>
                <a:cs typeface="Arial" charset="0"/>
              </a:rPr>
              <a:t>第二次</a:t>
            </a:r>
            <a:endParaRPr lang="en-US" altLang="zh-CN" sz="3600" b="1" i="1" dirty="0">
              <a:solidFill>
                <a:srgbClr val="00FFFF"/>
              </a:solidFill>
              <a:effectLst>
                <a:outerShdw blurRad="38100" dist="38100" dir="2700000" algn="tl">
                  <a:srgbClr val="000000"/>
                </a:outerShdw>
              </a:effectLst>
              <a:cs typeface="Arial" charset="0"/>
            </a:endParaRPr>
          </a:p>
          <a:p>
            <a:pPr lvl="0" algn="ctr" defTabSz="449263" eaLnBrk="1" hangingPunct="1">
              <a:spcBef>
                <a:spcPts val="2500"/>
              </a:spcBef>
              <a:buClr>
                <a:srgbClr val="00FFFF"/>
              </a:buClr>
              <a:buSzPct val="100000"/>
              <a:defRPr/>
            </a:pPr>
            <a:r>
              <a:rPr lang="zh-CN" altLang="en-US" sz="3600" b="1" i="1" dirty="0">
                <a:solidFill>
                  <a:srgbClr val="00FFFF"/>
                </a:solidFill>
                <a:effectLst>
                  <a:outerShdw blurRad="38100" dist="38100" dir="2700000" algn="tl">
                    <a:srgbClr val="000000"/>
                  </a:outerShdw>
                </a:effectLst>
                <a:cs typeface="Arial" charset="0"/>
              </a:rPr>
              <a:t>降临</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34" name="Text Box 14"/>
          <p:cNvSpPr txBox="1">
            <a:spLocks noChangeArrowheads="1"/>
          </p:cNvSpPr>
          <p:nvPr/>
        </p:nvSpPr>
        <p:spPr bwMode="auto">
          <a:xfrm rot="5400000">
            <a:off x="3437732" y="4686745"/>
            <a:ext cx="25146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我们在基督里拥有极其美好的未来</a:t>
            </a:r>
            <a:br>
              <a:rPr lang="en-US"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（启示录</a:t>
            </a:r>
            <a:r>
              <a:rPr lang="en-US"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t>20:1-6</a:t>
            </a: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010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等待审判</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
        <p:nvSpPr>
          <p:cNvPr id="4" name="Title 1"/>
          <p:cNvSpPr txBox="1">
            <a:spLocks/>
          </p:cNvSpPr>
          <p:nvPr/>
        </p:nvSpPr>
        <p:spPr bwMode="auto">
          <a:xfrm rot="20692839">
            <a:off x="16137" y="840574"/>
            <a:ext cx="6916278" cy="200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lvl="0" defTabSz="457200">
              <a:defRPr/>
            </a:pPr>
            <a:r>
              <a:rPr lang="zh-CN" altLang="en-US" sz="6600" b="1" i="1" dirty="0">
                <a:solidFill>
                  <a:srgbClr val="FFFF00"/>
                </a:solidFill>
                <a:effectLst>
                  <a:glow rad="355600">
                    <a:srgbClr val="000000"/>
                  </a:glow>
                </a:effectLst>
                <a:latin typeface="Arial" charset="0"/>
                <a:ea typeface="ＭＳ Ｐゴシック" charset="0"/>
                <a:cs typeface="Arial" charset="0"/>
              </a:rPr>
              <a:t>那么后来发生了什么？</a:t>
            </a:r>
            <a:endParaRPr kumimoji="0" lang="en-US" sz="3600" b="1" i="1"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3445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3472357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耶稣将给全世界带来真理、和平、繁荣、圣洁和保护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我们的未来</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70791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主旨</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不要误将神的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忍耐</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看作是神的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无能</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黄石玟牧师</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1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等等！这是符合圣经的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24000" y="1147236"/>
            <a:ext cx="7620000" cy="5715000"/>
          </a:xfrm>
          <a:prstGeom prst="rect">
            <a:avLst/>
          </a:prstGeom>
        </p:spPr>
      </p:pic>
      <p:sp>
        <p:nvSpPr>
          <p:cNvPr id="4" name="文本框 3">
            <a:extLst>
              <a:ext uri="{FF2B5EF4-FFF2-40B4-BE49-F238E27FC236}">
                <a16:creationId xmlns:a16="http://schemas.microsoft.com/office/drawing/2014/main" id="{C65845C3-2445-D6C8-CCEB-54A9E4A2F999}"/>
              </a:ext>
            </a:extLst>
          </p:cNvPr>
          <p:cNvSpPr txBox="1"/>
          <p:nvPr/>
        </p:nvSpPr>
        <p:spPr>
          <a:xfrm>
            <a:off x="1763688" y="1340768"/>
            <a:ext cx="5976664" cy="3416320"/>
          </a:xfrm>
          <a:prstGeom prst="rect">
            <a:avLst/>
          </a:prstGeom>
          <a:gradFill>
            <a:gsLst>
              <a:gs pos="0">
                <a:srgbClr val="FAF8DF"/>
              </a:gs>
              <a:gs pos="100000">
                <a:srgbClr val="FCDCA4"/>
              </a:gs>
            </a:gsLst>
            <a:lin ang="5400000" scaled="1"/>
          </a:gradFill>
        </p:spPr>
        <p:txBody>
          <a:bodyPr wrap="square">
            <a:spAutoFit/>
          </a:bodyPr>
          <a:lstStyle/>
          <a:p>
            <a:r>
              <a:rPr lang="zh-CN" altLang="en-US" sz="3600" b="1" dirty="0"/>
              <a:t>约瑟等了</a:t>
            </a:r>
            <a:r>
              <a:rPr lang="en-US" altLang="zh-CN" sz="3600" b="1" dirty="0"/>
              <a:t>13</a:t>
            </a:r>
            <a:r>
              <a:rPr lang="zh-CN" altLang="en-US" sz="3600" b="1" dirty="0"/>
              <a:t>年。</a:t>
            </a:r>
            <a:br>
              <a:rPr lang="zh-CN" altLang="en-US" sz="3600" dirty="0"/>
            </a:br>
            <a:r>
              <a:rPr lang="zh-CN" altLang="en-US" sz="3600" b="1" dirty="0"/>
              <a:t>亚伯拉罕等了</a:t>
            </a:r>
            <a:r>
              <a:rPr lang="en-US" altLang="zh-CN" sz="3600" b="1" dirty="0"/>
              <a:t>25</a:t>
            </a:r>
            <a:r>
              <a:rPr lang="zh-CN" altLang="en-US" sz="3600" b="1" dirty="0"/>
              <a:t>年。</a:t>
            </a:r>
            <a:br>
              <a:rPr lang="zh-CN" altLang="en-US" sz="3600" dirty="0"/>
            </a:br>
            <a:r>
              <a:rPr lang="zh-CN" altLang="en-US" sz="3600" b="1" dirty="0"/>
              <a:t>摩西等了</a:t>
            </a:r>
            <a:r>
              <a:rPr lang="en-US" altLang="zh-CN" sz="3600" b="1" dirty="0"/>
              <a:t>40</a:t>
            </a:r>
            <a:r>
              <a:rPr lang="zh-CN" altLang="en-US" sz="3600" b="1" dirty="0"/>
              <a:t>年。</a:t>
            </a:r>
            <a:br>
              <a:rPr lang="zh-CN" altLang="en-US" sz="3600" dirty="0"/>
            </a:br>
            <a:r>
              <a:rPr lang="zh-CN" altLang="en-US" sz="3600" b="1" dirty="0"/>
              <a:t>耶稣等了</a:t>
            </a:r>
            <a:r>
              <a:rPr lang="en-US" altLang="zh-CN" sz="3600" b="1" dirty="0"/>
              <a:t>30</a:t>
            </a:r>
            <a:r>
              <a:rPr lang="zh-CN" altLang="en-US" sz="3600" b="1" dirty="0"/>
              <a:t>年。</a:t>
            </a:r>
            <a:endParaRPr lang="zh-CN" altLang="en-US" sz="3600" dirty="0"/>
          </a:p>
          <a:p>
            <a:r>
              <a:rPr lang="zh-CN" altLang="en-US" sz="3600" b="1" dirty="0"/>
              <a:t>如果上帝让你等待，</a:t>
            </a:r>
            <a:br>
              <a:rPr lang="zh-CN" altLang="en-US" sz="3600" b="1" dirty="0"/>
            </a:br>
            <a:r>
              <a:rPr lang="zh-CN" altLang="en-US" sz="3600" b="1" dirty="0"/>
              <a:t>你并不孤单。</a:t>
            </a:r>
            <a:endParaRPr lang="zh-CN" altLang="en-US" sz="3600" dirty="0"/>
          </a:p>
        </p:txBody>
      </p:sp>
    </p:spTree>
    <p:extLst>
      <p:ext uri="{BB962C8B-B14F-4D97-AF65-F5344CB8AC3E}">
        <p14:creationId xmlns:p14="http://schemas.microsoft.com/office/powerpoint/2010/main" val="2678351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57250" marR="0" lvl="0" indent="-857250" algn="ctr" defTabSz="457200" rtl="0" eaLnBrk="1" fontAlgn="base" latinLnBrk="0" hangingPunct="1">
              <a:lnSpc>
                <a:spcPct val="100000"/>
              </a:lnSpc>
              <a:spcBef>
                <a:spcPct val="0"/>
              </a:spcBef>
              <a:spcAft>
                <a:spcPct val="0"/>
              </a:spcAft>
              <a:buClrTx/>
              <a:buSzTx/>
              <a:buFontTx/>
              <a:buAutoNum type="romanUcPeriod"/>
              <a:tabLst/>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上帝将</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尼尼微，但拯救犹大</a:t>
            </a:r>
            <a:endPar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（第</a:t>
            </a:r>
            <a:r>
              <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867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神会</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恶人并且</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157192"/>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092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耶和华不轻易发怒，可是大有能力；</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他绝不以有罪的为无罪。</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p:txBody>
      </p:sp>
    </p:spTree>
    <p:extLst>
      <p:ext uri="{BB962C8B-B14F-4D97-AF65-F5344CB8AC3E}">
        <p14:creationId xmlns:p14="http://schemas.microsoft.com/office/powerpoint/2010/main" val="255340279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你在等什么</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三个神对你祷告的回应</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现在还不是时候。</a:t>
            </a:r>
            <a:endParaRPr kumimoji="0" lang="en-SG"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我有更好的给你。</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8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0992836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3141</TotalTime>
  <Words>8591</Words>
  <Application>Microsoft Macintosh PowerPoint</Application>
  <PresentationFormat>全屏显示(4:3)</PresentationFormat>
  <Paragraphs>935</Paragraphs>
  <Slides>99</Slides>
  <Notes>88</Notes>
  <HiddenSlides>0</HiddenSlides>
  <MMClips>0</MMClips>
  <ScaleCrop>false</ScaleCrop>
  <HeadingPairs>
    <vt:vector size="6" baseType="variant">
      <vt:variant>
        <vt:lpstr>已用的字体</vt:lpstr>
      </vt:variant>
      <vt:variant>
        <vt:i4>19</vt:i4>
      </vt:variant>
      <vt:variant>
        <vt:lpstr>主题</vt:lpstr>
      </vt:variant>
      <vt:variant>
        <vt:i4>22</vt:i4>
      </vt:variant>
      <vt:variant>
        <vt:lpstr>幻灯片标题</vt:lpstr>
      </vt:variant>
      <vt:variant>
        <vt:i4>99</vt:i4>
      </vt:variant>
    </vt:vector>
  </HeadingPairs>
  <TitlesOfParts>
    <vt:vector size="140" baseType="lpstr">
      <vt:lpstr>.AppleSystemUIFont</vt:lpstr>
      <vt:lpstr>SimHei</vt:lpstr>
      <vt:lpstr>SimSun</vt:lpstr>
      <vt:lpstr>Aril</vt:lpstr>
      <vt:lpstr>ＭＳ Ｐゴシック</vt:lpstr>
      <vt:lpstr>ＭＳ Ｐゴシック</vt:lpstr>
      <vt:lpstr>Times</vt:lpstr>
      <vt:lpstr>Arial</vt:lpstr>
      <vt:lpstr>Calibri</vt:lpstr>
      <vt:lpstr>Comic Sans MS</vt:lpstr>
      <vt:lpstr>Copperplate Gothic Light</vt:lpstr>
      <vt:lpstr>Helvetica</vt:lpstr>
      <vt:lpstr>Source Serif Pro</vt:lpstr>
      <vt:lpstr>Tahoma</vt:lpstr>
      <vt:lpstr>Times New Roman</vt:lpstr>
      <vt:lpstr>Trebuchet MS</vt:lpstr>
      <vt:lpstr>Tw Cen MT</vt:lpstr>
      <vt:lpstr>Wingdings</vt:lpstr>
      <vt:lpstr>Wingdings 2</vt:lpstr>
      <vt:lpstr>MEADOW</vt:lpstr>
      <vt:lpstr>49_Blank Presentation</vt:lpstr>
      <vt:lpstr>6_Slit</vt:lpstr>
      <vt:lpstr>50_Blank Presentation</vt:lpstr>
      <vt:lpstr>1_Median</vt:lpstr>
      <vt:lpstr>Slit</vt:lpstr>
      <vt:lpstr>2_Default Design</vt:lpstr>
      <vt:lpstr>3_Default Design</vt:lpstr>
      <vt:lpstr>4_Default Design</vt:lpstr>
      <vt:lpstr>Radar</vt:lpstr>
      <vt:lpstr>2_Pulse</vt:lpstr>
      <vt:lpstr>Blank Presentation</vt:lpstr>
      <vt:lpstr>6_Default Design</vt:lpstr>
      <vt:lpstr>9_Default Design</vt:lpstr>
      <vt:lpstr>2_Radar</vt:lpstr>
      <vt:lpstr>Orbit</vt:lpstr>
      <vt:lpstr>Compass</vt:lpstr>
      <vt:lpstr>24_Office Theme</vt:lpstr>
      <vt:lpstr>27_Default Design</vt:lpstr>
      <vt:lpstr>5_Orbit</vt:lpstr>
      <vt:lpstr>1_Desk Lamp</vt:lpstr>
      <vt:lpstr>25_Blank Presentation</vt:lpstr>
      <vt:lpstr>作个有耐心的人 </vt:lpstr>
      <vt:lpstr>续集</vt:lpstr>
      <vt:lpstr>小先知书 重大信息</vt:lpstr>
      <vt:lpstr>作个...</vt:lpstr>
      <vt:lpstr>尼尼微城</vt:lpstr>
      <vt:lpstr>约拿  上帝不情愿的先知</vt:lpstr>
      <vt:lpstr>约拿  邪恶的尼尼微</vt:lpstr>
      <vt:lpstr>约拿 尼尼微人的惊人忏悔</vt:lpstr>
      <vt:lpstr>约拿  等待审判</vt:lpstr>
      <vt:lpstr>在军事强权时代中的先知之言</vt:lpstr>
      <vt:lpstr>OT Prophets &amp; Kings</vt:lpstr>
      <vt:lpstr>亚述的威胁</vt:lpstr>
      <vt:lpstr>神会如何对待短暂的悔改？</vt:lpstr>
      <vt:lpstr>神非凡 的忍耐</vt:lpstr>
      <vt:lpstr>我们通常会对 神的忍耐 有什么误解?</vt:lpstr>
      <vt:lpstr>约拿书的续集</vt:lpstr>
      <vt:lpstr>100 年后…</vt:lpstr>
      <vt:lpstr>那鸿</vt:lpstr>
      <vt:lpstr>PowerPoint 演示文稿</vt:lpstr>
      <vt:lpstr>图表 </vt:lpstr>
      <vt:lpstr>Slides on  那鸿 1</vt:lpstr>
      <vt:lpstr>那鸿 1:1 (CNV)</vt:lpstr>
      <vt:lpstr>神是公正的: 那鸿1:2-3</vt:lpstr>
      <vt:lpstr>上帝是全能的：那鸿书 1:4</vt:lpstr>
      <vt:lpstr>上帝是全能的：那鸿1:5-6</vt:lpstr>
      <vt:lpstr>上帝是美善的：那鸿1:7</vt:lpstr>
      <vt:lpstr>亚述战车</vt:lpstr>
      <vt:lpstr>上帝是美善的：那鸿1:8</vt:lpstr>
      <vt:lpstr>“洪水"</vt:lpstr>
      <vt:lpstr>“尼尼微人哪， 你们对耶和华还有甚么企图？ 他必尽行毁灭；患难必不再次来临。 10 他们像缠结着的荆棘， 像喝醉了的酒徒， 又像枯干的禾秸，全都被吞灭了。”  (那鸿 1:9-10 CNV).</vt:lpstr>
      <vt:lpstr>亚述的毁灭应允了那鸿的预言</vt:lpstr>
      <vt:lpstr>那鸿的预言实现了</vt:lpstr>
      <vt:lpstr>那鸿的预言实现了</vt:lpstr>
      <vt:lpstr>“看哪！那传报佳音、宣告和平之人的脚， 已经站在山上，说： 犹大啊！守你的节期， 还你的愿吧！ 因为那奸恶的人永不会再从你中间经过； 他已被彻底除灭了。”  (那鸿 1:15 CNV).</vt:lpstr>
      <vt:lpstr>那鸿书的神学</vt:lpstr>
      <vt:lpstr>那鸿书里的神学</vt:lpstr>
      <vt:lpstr>图表 </vt:lpstr>
      <vt:lpstr>Slides on  那鸿 2</vt:lpstr>
      <vt:lpstr>“尼尼微啊！ 那分散邦国的必上来攻 击你，你要固守堡垒， 严防要道，束紧你的腰， 大大增强你的力量。 2 然而，耶和华必恢复雅各的光荣， 好象以色列的光荣一样； 因为劫掠的人曾把他们劫掠一空， 又把他们的葡萄 枝子毁坏了。”  (那鸿 2:1-2 CNV).</vt:lpstr>
      <vt:lpstr>“他勇士的盾牌是红的， 战士的衣服是朱红的。 在他预备出击的时候， 战车的钢铁闪烁如火， 骑兵疾驰。 4 战车在街上狂奔， 在广场上东奔西驰； 它们看起来像火把， 跑起来像闪电。”  (那鸿 2:3-4 CNV).</vt:lpstr>
      <vt:lpstr>那鸿 2:5-6 (CNV)</vt:lpstr>
      <vt:lpstr>那鸿的预言实现了</vt:lpstr>
      <vt:lpstr>那鸿的预言实现了</vt:lpstr>
      <vt:lpstr>尼尼微的水系统被摧毁</vt:lpstr>
      <vt:lpstr>那鸿的预言实现了</vt:lpstr>
      <vt:lpstr>那鸿述的交叉结构</vt:lpstr>
      <vt:lpstr>狮子形象（2:11-13）</vt:lpstr>
      <vt:lpstr>那鸿 2:11-13 (CNV)</vt:lpstr>
      <vt:lpstr>那鸿 2:12 (CNV)</vt:lpstr>
      <vt:lpstr>那鸿 2:13 (CNV)</vt:lpstr>
      <vt:lpstr>那鸿的预言实现了</vt:lpstr>
      <vt:lpstr>图表 </vt:lpstr>
      <vt:lpstr>Slides on  那鸿 3</vt:lpstr>
      <vt:lpstr>那鸿 3:1 (CNV)</vt:lpstr>
      <vt:lpstr>尼尼微 辛那赫里布宫殿的内部</vt:lpstr>
      <vt:lpstr>“鞭声飕飕， 轮声辚辚， 骏马奔驰， 战车颠簸跳动。 3 骑兵腾跃冲锋； 刀剑烁烁发亮， 枪矛闪闪生光； 被杀的人众多， 死尸成堆； 尸体无数， 众人都被尸体绊倒。”  (那鸿 3:2-3 CNV).</vt:lpstr>
      <vt:lpstr>拉玛苏守卫尼尼微的城门</vt:lpstr>
      <vt:lpstr>那鸿的预言实现了</vt:lpstr>
      <vt:lpstr>那鸿 3:4 (CNV)</vt:lpstr>
      <vt:lpstr>亚述的战车被羞辱（3:5-7）</vt:lpstr>
      <vt:lpstr>征服者巴比伦人的伊什塔尔门</vt:lpstr>
      <vt:lpstr>埃及年代学的益处</vt:lpstr>
      <vt:lpstr>底比斯（挪亚们） 陷落（公元前 663 年）</vt:lpstr>
      <vt:lpstr>底比斯（挪亚们） 陷落（公元前 663 年）</vt:lpstr>
      <vt:lpstr>底比斯（挪亚们） 陷落（公元前 663 年）</vt:lpstr>
      <vt:lpstr>底比斯（诺亚们） 底比斯在公元前335年被亚历山大再次征服。</vt:lpstr>
      <vt:lpstr>那鸿的预言实现了</vt:lpstr>
      <vt:lpstr>那鸿的预言实现了</vt:lpstr>
      <vt:lpstr>尼尼微城 被洪水（3:14）和火（3:12）毁灭。</vt:lpstr>
      <vt:lpstr>那鸿的预言实现了</vt:lpstr>
      <vt:lpstr>那鸿的预言实现了</vt:lpstr>
      <vt:lpstr>那鸿的预言实现了</vt:lpstr>
      <vt:lpstr>那鸿 3:19 最后一节 (CNV)</vt:lpstr>
      <vt:lpstr>II. 上帝将审判恶人，并在将来拯救义人。</vt:lpstr>
      <vt:lpstr>要有耐心。</vt:lpstr>
      <vt:lpstr>而且更加有耐心。</vt:lpstr>
      <vt:lpstr>部分尼尼微城墙遗留至今</vt:lpstr>
      <vt:lpstr>现代地图</vt:lpstr>
      <vt:lpstr>尼尼微  ISIS 占领现代摩苏尔</vt:lpstr>
      <vt:lpstr>尼尼微  ISIS 驱逐 20 万基督徒</vt:lpstr>
      <vt:lpstr>尼尼微  2015 年被 ISIS 摧毁的墙壁</vt:lpstr>
      <vt:lpstr>尼尼微 2015 年被 ISIS 摧毁的墙壁</vt:lpstr>
      <vt:lpstr>尼尼微  约拿之墓遭 ISIS 摧毁</vt:lpstr>
      <vt:lpstr>摩苏尔的收复（2017）</vt:lpstr>
      <vt:lpstr>Oprah Winfrey 奥普拉·温弗瑞</vt:lpstr>
      <vt:lpstr>Joel Osteen 约尔·欧斯汀</vt:lpstr>
      <vt:lpstr>励志演讲</vt:lpstr>
      <vt:lpstr>上帝的审判</vt:lpstr>
      <vt:lpstr>我们在基督里拥有极其美好的未来 （启示录20:1-6）。</vt:lpstr>
      <vt:lpstr>一个字面， 政治王国</vt:lpstr>
      <vt:lpstr>我们的未来</vt:lpstr>
      <vt:lpstr>主旨</vt:lpstr>
      <vt:lpstr>等等！这是符合圣经的</vt:lpstr>
      <vt:lpstr>PowerPoint 演示文稿</vt:lpstr>
      <vt:lpstr>II. 神会审判恶人并且 在将来拯救义人。</vt:lpstr>
      <vt:lpstr>关键节</vt:lpstr>
      <vt:lpstr>你在等什么?</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of Nahum</dc:title>
  <dc:creator>Rick Griffith</dc:creator>
  <cp:lastModifiedBy>Raymond Zou</cp:lastModifiedBy>
  <cp:revision>118</cp:revision>
  <dcterms:created xsi:type="dcterms:W3CDTF">2005-11-16T00:49:31Z</dcterms:created>
  <dcterms:modified xsi:type="dcterms:W3CDTF">2024-12-11T14:48:11Z</dcterms:modified>
</cp:coreProperties>
</file>