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theme/theme2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1.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2.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theme/theme34.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5.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7.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8.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9.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0.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1.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2.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3.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4.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3.xml" ContentType="application/vnd.openxmlformats-officedocument.themeOverride+xml"/>
  <Override PartName="/ppt/notesSlides/notesSlide77.xml" ContentType="application/vnd.openxmlformats-officedocument.presentationml.notesSlide+xml"/>
  <Override PartName="/ppt/theme/themeOverride4.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359" r:id="rId2"/>
    <p:sldMasterId id="2147484398" r:id="rId3"/>
    <p:sldMasterId id="2147484436" r:id="rId4"/>
    <p:sldMasterId id="2147484472" r:id="rId5"/>
    <p:sldMasterId id="2147484484" r:id="rId6"/>
    <p:sldMasterId id="2147484510" r:id="rId7"/>
    <p:sldMasterId id="2147484522" r:id="rId8"/>
    <p:sldMasterId id="2147484546" r:id="rId9"/>
    <p:sldMasterId id="2147484560" r:id="rId10"/>
    <p:sldMasterId id="2147484572" r:id="rId11"/>
    <p:sldMasterId id="2147484586" r:id="rId12"/>
    <p:sldMasterId id="2147484610" r:id="rId13"/>
    <p:sldMasterId id="2147484623" r:id="rId14"/>
    <p:sldMasterId id="2147484628" r:id="rId15"/>
    <p:sldMasterId id="2147484630" r:id="rId16"/>
    <p:sldMasterId id="2147484642" r:id="rId17"/>
    <p:sldMasterId id="2147484668" r:id="rId18"/>
    <p:sldMasterId id="2147484680" r:id="rId19"/>
    <p:sldMasterId id="2147484706" r:id="rId20"/>
    <p:sldMasterId id="2147484718" r:id="rId21"/>
    <p:sldMasterId id="2147484730" r:id="rId22"/>
    <p:sldMasterId id="2147484746" r:id="rId23"/>
    <p:sldMasterId id="2147484783" r:id="rId24"/>
    <p:sldMasterId id="2147484789" r:id="rId25"/>
    <p:sldMasterId id="2147484803" r:id="rId26"/>
    <p:sldMasterId id="2147484815" r:id="rId27"/>
    <p:sldMasterId id="2147484829" r:id="rId28"/>
    <p:sldMasterId id="2147484853" r:id="rId29"/>
    <p:sldMasterId id="2147484865" r:id="rId30"/>
    <p:sldMasterId id="2147484879" r:id="rId31"/>
    <p:sldMasterId id="2147484891" r:id="rId32"/>
    <p:sldMasterId id="2147484903" r:id="rId33"/>
    <p:sldMasterId id="2147484928" r:id="rId34"/>
    <p:sldMasterId id="2147484954" r:id="rId35"/>
    <p:sldMasterId id="2147484966" r:id="rId36"/>
    <p:sldMasterId id="2147484979" r:id="rId37"/>
    <p:sldMasterId id="2147484991" r:id="rId38"/>
    <p:sldMasterId id="2147485051" r:id="rId39"/>
    <p:sldMasterId id="2147485063" r:id="rId40"/>
    <p:sldMasterId id="2147485077" r:id="rId41"/>
    <p:sldMasterId id="2147485089" r:id="rId42"/>
    <p:sldMasterId id="2147485127" r:id="rId43"/>
    <p:sldMasterId id="2147485165" r:id="rId44"/>
    <p:sldMasterId id="2147485189" r:id="rId45"/>
  </p:sldMasterIdLst>
  <p:notesMasterIdLst>
    <p:notesMasterId r:id="rId176"/>
  </p:notesMasterIdLst>
  <p:sldIdLst>
    <p:sldId id="550" r:id="rId46"/>
    <p:sldId id="535" r:id="rId47"/>
    <p:sldId id="536" r:id="rId48"/>
    <p:sldId id="537" r:id="rId49"/>
    <p:sldId id="551" r:id="rId50"/>
    <p:sldId id="539" r:id="rId51"/>
    <p:sldId id="540" r:id="rId52"/>
    <p:sldId id="541" r:id="rId53"/>
    <p:sldId id="542" r:id="rId54"/>
    <p:sldId id="327" r:id="rId55"/>
    <p:sldId id="328" r:id="rId56"/>
    <p:sldId id="515" r:id="rId57"/>
    <p:sldId id="330" r:id="rId58"/>
    <p:sldId id="331" r:id="rId59"/>
    <p:sldId id="332" r:id="rId60"/>
    <p:sldId id="564" r:id="rId61"/>
    <p:sldId id="337" r:id="rId62"/>
    <p:sldId id="338" r:id="rId63"/>
    <p:sldId id="552" r:id="rId64"/>
    <p:sldId id="511" r:id="rId65"/>
    <p:sldId id="341" r:id="rId66"/>
    <p:sldId id="342" r:id="rId67"/>
    <p:sldId id="343" r:id="rId68"/>
    <p:sldId id="510" r:id="rId69"/>
    <p:sldId id="512" r:id="rId70"/>
    <p:sldId id="371" r:id="rId71"/>
    <p:sldId id="509" r:id="rId72"/>
    <p:sldId id="348" r:id="rId73"/>
    <p:sldId id="508" r:id="rId74"/>
    <p:sldId id="507" r:id="rId75"/>
    <p:sldId id="351" r:id="rId76"/>
    <p:sldId id="352" r:id="rId77"/>
    <p:sldId id="353" r:id="rId78"/>
    <p:sldId id="354" r:id="rId79"/>
    <p:sldId id="355" r:id="rId80"/>
    <p:sldId id="356" r:id="rId81"/>
    <p:sldId id="357" r:id="rId82"/>
    <p:sldId id="358" r:id="rId83"/>
    <p:sldId id="359" r:id="rId84"/>
    <p:sldId id="360" r:id="rId85"/>
    <p:sldId id="361" r:id="rId86"/>
    <p:sldId id="362" r:id="rId87"/>
    <p:sldId id="363" r:id="rId88"/>
    <p:sldId id="364" r:id="rId89"/>
    <p:sldId id="365" r:id="rId90"/>
    <p:sldId id="3551" r:id="rId91"/>
    <p:sldId id="367" r:id="rId92"/>
    <p:sldId id="3553" r:id="rId93"/>
    <p:sldId id="562" r:id="rId94"/>
    <p:sldId id="563" r:id="rId95"/>
    <p:sldId id="372" r:id="rId96"/>
    <p:sldId id="258" r:id="rId97"/>
    <p:sldId id="506" r:id="rId98"/>
    <p:sldId id="374" r:id="rId99"/>
    <p:sldId id="375" r:id="rId100"/>
    <p:sldId id="505" r:id="rId101"/>
    <p:sldId id="487" r:id="rId102"/>
    <p:sldId id="378" r:id="rId103"/>
    <p:sldId id="504" r:id="rId104"/>
    <p:sldId id="3554" r:id="rId105"/>
    <p:sldId id="484" r:id="rId106"/>
    <p:sldId id="383" r:id="rId107"/>
    <p:sldId id="517" r:id="rId108"/>
    <p:sldId id="481" r:id="rId109"/>
    <p:sldId id="482" r:id="rId110"/>
    <p:sldId id="483" r:id="rId111"/>
    <p:sldId id="388" r:id="rId112"/>
    <p:sldId id="389" r:id="rId113"/>
    <p:sldId id="390" r:id="rId114"/>
    <p:sldId id="391" r:id="rId115"/>
    <p:sldId id="392" r:id="rId116"/>
    <p:sldId id="393" r:id="rId117"/>
    <p:sldId id="394" r:id="rId118"/>
    <p:sldId id="395" r:id="rId119"/>
    <p:sldId id="396" r:id="rId120"/>
    <p:sldId id="397" r:id="rId121"/>
    <p:sldId id="398" r:id="rId122"/>
    <p:sldId id="399" r:id="rId123"/>
    <p:sldId id="400" r:id="rId124"/>
    <p:sldId id="401" r:id="rId125"/>
    <p:sldId id="489" r:id="rId126"/>
    <p:sldId id="404" r:id="rId127"/>
    <p:sldId id="479" r:id="rId128"/>
    <p:sldId id="480" r:id="rId129"/>
    <p:sldId id="407" r:id="rId130"/>
    <p:sldId id="413" r:id="rId131"/>
    <p:sldId id="414" r:id="rId132"/>
    <p:sldId id="415" r:id="rId133"/>
    <p:sldId id="416" r:id="rId134"/>
    <p:sldId id="417" r:id="rId135"/>
    <p:sldId id="556" r:id="rId136"/>
    <p:sldId id="503" r:id="rId137"/>
    <p:sldId id="477" r:id="rId138"/>
    <p:sldId id="478" r:id="rId139"/>
    <p:sldId id="502" r:id="rId140"/>
    <p:sldId id="423" r:id="rId141"/>
    <p:sldId id="474" r:id="rId142"/>
    <p:sldId id="475" r:id="rId143"/>
    <p:sldId id="501" r:id="rId144"/>
    <p:sldId id="428" r:id="rId145"/>
    <p:sldId id="429" r:id="rId146"/>
    <p:sldId id="500" r:id="rId147"/>
    <p:sldId id="431" r:id="rId148"/>
    <p:sldId id="432" r:id="rId149"/>
    <p:sldId id="433" r:id="rId150"/>
    <p:sldId id="434" r:id="rId151"/>
    <p:sldId id="435" r:id="rId152"/>
    <p:sldId id="436" r:id="rId153"/>
    <p:sldId id="437" r:id="rId154"/>
    <p:sldId id="518" r:id="rId155"/>
    <p:sldId id="513" r:id="rId156"/>
    <p:sldId id="440" r:id="rId157"/>
    <p:sldId id="3335" r:id="rId158"/>
    <p:sldId id="442" r:id="rId159"/>
    <p:sldId id="443" r:id="rId160"/>
    <p:sldId id="553" r:id="rId161"/>
    <p:sldId id="557" r:id="rId162"/>
    <p:sldId id="554" r:id="rId163"/>
    <p:sldId id="555" r:id="rId164"/>
    <p:sldId id="560" r:id="rId165"/>
    <p:sldId id="558" r:id="rId166"/>
    <p:sldId id="455" r:id="rId167"/>
    <p:sldId id="559" r:id="rId168"/>
    <p:sldId id="459" r:id="rId169"/>
    <p:sldId id="460" r:id="rId170"/>
    <p:sldId id="461" r:id="rId171"/>
    <p:sldId id="462" r:id="rId172"/>
    <p:sldId id="463" r:id="rId173"/>
    <p:sldId id="499" r:id="rId174"/>
    <p:sldId id="1977" r:id="rId17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F2"/>
    <a:srgbClr val="F4F3F1"/>
    <a:srgbClr val="00FFFF"/>
    <a:srgbClr val="2C9C5B"/>
    <a:srgbClr val="0033CC"/>
    <a:srgbClr val="CC0000"/>
    <a:srgbClr val="000099"/>
    <a:srgbClr val="FF9933"/>
    <a:srgbClr val="3366FF"/>
    <a:srgbClr val="3333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02"/>
    <p:restoredTop sz="85323" autoAdjust="0"/>
  </p:normalViewPr>
  <p:slideViewPr>
    <p:cSldViewPr>
      <p:cViewPr varScale="1">
        <p:scale>
          <a:sx n="106" d="100"/>
          <a:sy n="106" d="100"/>
        </p:scale>
        <p:origin x="184"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7" d="100"/>
        <a:sy n="67"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8.xml"/><Relationship Id="rId84" Type="http://schemas.openxmlformats.org/officeDocument/2006/relationships/slide" Target="slides/slide39.xml"/><Relationship Id="rId138" Type="http://schemas.openxmlformats.org/officeDocument/2006/relationships/slide" Target="slides/slide93.xml"/><Relationship Id="rId159" Type="http://schemas.openxmlformats.org/officeDocument/2006/relationships/slide" Target="slides/slide114.xml"/><Relationship Id="rId170" Type="http://schemas.openxmlformats.org/officeDocument/2006/relationships/slide" Target="slides/slide125.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8.xml"/><Relationship Id="rId74" Type="http://schemas.openxmlformats.org/officeDocument/2006/relationships/slide" Target="slides/slide29.xml"/><Relationship Id="rId128" Type="http://schemas.openxmlformats.org/officeDocument/2006/relationships/slide" Target="slides/slide83.xml"/><Relationship Id="rId149" Type="http://schemas.openxmlformats.org/officeDocument/2006/relationships/slide" Target="slides/slide104.xml"/><Relationship Id="rId5" Type="http://schemas.openxmlformats.org/officeDocument/2006/relationships/slideMaster" Target="slideMasters/slideMaster5.xml"/><Relationship Id="rId95" Type="http://schemas.openxmlformats.org/officeDocument/2006/relationships/slide" Target="slides/slide50.xml"/><Relationship Id="rId160" Type="http://schemas.openxmlformats.org/officeDocument/2006/relationships/slide" Target="slides/slide11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9.xml"/><Relationship Id="rId118" Type="http://schemas.openxmlformats.org/officeDocument/2006/relationships/slide" Target="slides/slide73.xml"/><Relationship Id="rId139" Type="http://schemas.openxmlformats.org/officeDocument/2006/relationships/slide" Target="slides/slide94.xml"/><Relationship Id="rId85" Type="http://schemas.openxmlformats.org/officeDocument/2006/relationships/slide" Target="slides/slide40.xml"/><Relationship Id="rId150" Type="http://schemas.openxmlformats.org/officeDocument/2006/relationships/slide" Target="slides/slide105.xml"/><Relationship Id="rId171" Type="http://schemas.openxmlformats.org/officeDocument/2006/relationships/slide" Target="slides/slide12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3.xml"/><Relationship Id="rId129" Type="http://schemas.openxmlformats.org/officeDocument/2006/relationships/slide" Target="slides/slide84.xml"/><Relationship Id="rId54" Type="http://schemas.openxmlformats.org/officeDocument/2006/relationships/slide" Target="slides/slide9.xml"/><Relationship Id="rId75" Type="http://schemas.openxmlformats.org/officeDocument/2006/relationships/slide" Target="slides/slide30.xml"/><Relationship Id="rId96" Type="http://schemas.openxmlformats.org/officeDocument/2006/relationships/slide" Target="slides/slide51.xml"/><Relationship Id="rId140" Type="http://schemas.openxmlformats.org/officeDocument/2006/relationships/slide" Target="slides/slide95.xml"/><Relationship Id="rId161" Type="http://schemas.openxmlformats.org/officeDocument/2006/relationships/slide" Target="slides/slide116.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119" Type="http://schemas.openxmlformats.org/officeDocument/2006/relationships/slide" Target="slides/slide74.xml"/><Relationship Id="rId44" Type="http://schemas.openxmlformats.org/officeDocument/2006/relationships/slideMaster" Target="slideMasters/slideMaster44.xml"/><Relationship Id="rId60" Type="http://schemas.openxmlformats.org/officeDocument/2006/relationships/slide" Target="slides/slide15.xml"/><Relationship Id="rId65" Type="http://schemas.openxmlformats.org/officeDocument/2006/relationships/slide" Target="slides/slide20.xml"/><Relationship Id="rId81" Type="http://schemas.openxmlformats.org/officeDocument/2006/relationships/slide" Target="slides/slide36.xml"/><Relationship Id="rId86" Type="http://schemas.openxmlformats.org/officeDocument/2006/relationships/slide" Target="slides/slide41.xml"/><Relationship Id="rId130" Type="http://schemas.openxmlformats.org/officeDocument/2006/relationships/slide" Target="slides/slide85.xml"/><Relationship Id="rId135" Type="http://schemas.openxmlformats.org/officeDocument/2006/relationships/slide" Target="slides/slide90.xml"/><Relationship Id="rId151" Type="http://schemas.openxmlformats.org/officeDocument/2006/relationships/slide" Target="slides/slide106.xml"/><Relationship Id="rId156" Type="http://schemas.openxmlformats.org/officeDocument/2006/relationships/slide" Target="slides/slide111.xml"/><Relationship Id="rId177" Type="http://schemas.openxmlformats.org/officeDocument/2006/relationships/presProps" Target="presProps.xml"/><Relationship Id="rId172" Type="http://schemas.openxmlformats.org/officeDocument/2006/relationships/slide" Target="slides/slide12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141" Type="http://schemas.openxmlformats.org/officeDocument/2006/relationships/slide" Target="slides/slide96.xml"/><Relationship Id="rId146" Type="http://schemas.openxmlformats.org/officeDocument/2006/relationships/slide" Target="slides/slide101.xml"/><Relationship Id="rId167" Type="http://schemas.openxmlformats.org/officeDocument/2006/relationships/slide" Target="slides/slide122.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162" Type="http://schemas.openxmlformats.org/officeDocument/2006/relationships/slide" Target="slides/slide11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slide" Target="slides/slide86.xml"/><Relationship Id="rId136" Type="http://schemas.openxmlformats.org/officeDocument/2006/relationships/slide" Target="slides/slide91.xml"/><Relationship Id="rId157" Type="http://schemas.openxmlformats.org/officeDocument/2006/relationships/slide" Target="slides/slide112.xml"/><Relationship Id="rId178" Type="http://schemas.openxmlformats.org/officeDocument/2006/relationships/viewProps" Target="viewProps.xml"/><Relationship Id="rId61" Type="http://schemas.openxmlformats.org/officeDocument/2006/relationships/slide" Target="slides/slide16.xml"/><Relationship Id="rId82" Type="http://schemas.openxmlformats.org/officeDocument/2006/relationships/slide" Target="slides/slide37.xml"/><Relationship Id="rId152" Type="http://schemas.openxmlformats.org/officeDocument/2006/relationships/slide" Target="slides/slide107.xml"/><Relationship Id="rId173" Type="http://schemas.openxmlformats.org/officeDocument/2006/relationships/slide" Target="slides/slide12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168"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163"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3" Type="http://schemas.openxmlformats.org/officeDocument/2006/relationships/slide" Target="slides/slide108.xml"/><Relationship Id="rId174" Type="http://schemas.openxmlformats.org/officeDocument/2006/relationships/slide" Target="slides/slide129.xml"/><Relationship Id="rId179"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48" Type="http://schemas.openxmlformats.org/officeDocument/2006/relationships/slide" Target="slides/slide103.xml"/><Relationship Id="rId164" Type="http://schemas.openxmlformats.org/officeDocument/2006/relationships/slide" Target="slides/slide119.xml"/><Relationship Id="rId169" Type="http://schemas.openxmlformats.org/officeDocument/2006/relationships/slide" Target="slides/slide12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54" Type="http://schemas.openxmlformats.org/officeDocument/2006/relationships/slide" Target="slides/slide109.xml"/><Relationship Id="rId175" Type="http://schemas.openxmlformats.org/officeDocument/2006/relationships/slide" Target="slides/slide130.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slide" Target="slides/slide99.xml"/><Relationship Id="rId90" Type="http://schemas.openxmlformats.org/officeDocument/2006/relationships/slide" Target="slides/slide45.xml"/><Relationship Id="rId165" Type="http://schemas.openxmlformats.org/officeDocument/2006/relationships/slide" Target="slides/slide120.xml"/><Relationship Id="rId27" Type="http://schemas.openxmlformats.org/officeDocument/2006/relationships/slideMaster" Target="slideMasters/slideMaster27.xml"/><Relationship Id="rId48" Type="http://schemas.openxmlformats.org/officeDocument/2006/relationships/slide" Target="slides/slide3.xml"/><Relationship Id="rId69" Type="http://schemas.openxmlformats.org/officeDocument/2006/relationships/slide" Target="slides/slide24.xml"/><Relationship Id="rId113" Type="http://schemas.openxmlformats.org/officeDocument/2006/relationships/slide" Target="slides/slide68.xml"/><Relationship Id="rId134" Type="http://schemas.openxmlformats.org/officeDocument/2006/relationships/slide" Target="slides/slide89.xml"/><Relationship Id="rId80" Type="http://schemas.openxmlformats.org/officeDocument/2006/relationships/slide" Target="slides/slide35.xml"/><Relationship Id="rId155" Type="http://schemas.openxmlformats.org/officeDocument/2006/relationships/slide" Target="slides/slide110.xml"/><Relationship Id="rId176"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24" Type="http://schemas.openxmlformats.org/officeDocument/2006/relationships/slide" Target="slides/slide79.xml"/><Relationship Id="rId70" Type="http://schemas.openxmlformats.org/officeDocument/2006/relationships/slide" Target="slides/slide25.xml"/><Relationship Id="rId91" Type="http://schemas.openxmlformats.org/officeDocument/2006/relationships/slide" Target="slides/slide46.xml"/><Relationship Id="rId145" Type="http://schemas.openxmlformats.org/officeDocument/2006/relationships/slide" Target="slides/slide100.xml"/><Relationship Id="rId166" Type="http://schemas.openxmlformats.org/officeDocument/2006/relationships/slide" Target="slides/slide12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fld id="{9BDF62C4-01E9-594A-B994-ABCC1D3D1A95}" type="datetimeFigureOut">
              <a:rPr lang="en-US"/>
              <a:pPr>
                <a:defRPr/>
              </a:pPr>
              <a:t>12/11/24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4896810E-64E3-9546-813D-3585B19FAC10}" type="slidenum">
              <a:rPr lang="en-US"/>
              <a:pPr>
                <a:defRPr/>
              </a:pPr>
              <a:t>‹#›</a:t>
            </a:fld>
            <a:endParaRPr lang="en-US"/>
          </a:p>
        </p:txBody>
      </p:sp>
    </p:spTree>
    <p:extLst>
      <p:ext uri="{BB962C8B-B14F-4D97-AF65-F5344CB8AC3E}">
        <p14:creationId xmlns:p14="http://schemas.microsoft.com/office/powerpoint/2010/main" val="3898214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telegraph.co.uk/earth/wildlife/6750373/Tiger-lion-and-bear-form-unusual-friendship.html"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8" Type="http://schemas.openxmlformats.org/officeDocument/2006/relationships/hyperlink" Target="http://www.youtube.com/watch?v=9PjrwqA1gz8#t=268" TargetMode="External"/><Relationship Id="rId3" Type="http://schemas.openxmlformats.org/officeDocument/2006/relationships/hyperlink" Target="http://www.huffingtonpost.com/section/impact" TargetMode="External"/><Relationship Id="rId7" Type="http://schemas.openxmlformats.org/officeDocument/2006/relationships/hyperlink" Target="http://www.reddit.com/r/todayilearned/comments/1eyqrc/til_98yr_old_dobri_dobrev_who_lost_his_hearing_in/ca54snb" TargetMode="External"/><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hyperlink" Target="http://www.panoramio.com/photo/82553541" TargetMode="External"/><Relationship Id="rId5" Type="http://schemas.openxmlformats.org/officeDocument/2006/relationships/hyperlink" Target="http://ca.news.yahoo.com/blogs/daily-buzz/98-old-homeless-bulgarian-man-donates-thousands-restore-181548553.html" TargetMode="External"/><Relationship Id="rId10" Type="http://schemas.openxmlformats.org/officeDocument/2006/relationships/hyperlink" Target="http://www.youtube.com/watch?v=vaau8iT0D0o#t=86" TargetMode="External"/><Relationship Id="rId4" Type="http://schemas.openxmlformats.org/officeDocument/2006/relationships/hyperlink" Target="http://saintdobry.com/elder-dobry-from-baylovo/" TargetMode="External"/><Relationship Id="rId9" Type="http://schemas.openxmlformats.org/officeDocument/2006/relationships/hyperlink" Target="http://imgur.com/gallery/r5H7Z"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96581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11</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57703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5BC80B-1B5B-224F-986A-A3CFEBAAF4A4}" type="slidenum">
              <a:rPr lang="en-US" sz="1200">
                <a:solidFill>
                  <a:prstClr val="black"/>
                </a:solidFill>
              </a:rPr>
              <a:pPr/>
              <a:t>12</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75170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61035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14</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14</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421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15</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0304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sz="1200" kern="1200" dirty="0">
                <a:solidFill>
                  <a:schemeClr val="tx1"/>
                </a:solidFill>
                <a:effectLst/>
                <a:latin typeface="+mn-lt"/>
                <a:ea typeface="ＭＳ Ｐゴシック" charset="0"/>
                <a:cs typeface="ＭＳ Ｐゴシック" charset="0"/>
              </a:rPr>
              <a:t>Today will have an overview of the whole book of </a:t>
            </a:r>
            <a:r>
              <a:rPr lang="ko-KR" altLang="en-US" sz="1200" kern="1200" dirty="0" err="1">
                <a:solidFill>
                  <a:schemeClr val="tx1"/>
                </a:solidFill>
                <a:effectLst/>
                <a:latin typeface="+mn-lt"/>
                <a:ea typeface="ＭＳ Ｐゴシック" charset="0"/>
                <a:cs typeface="ＭＳ Ｐゴシック" charset="0"/>
              </a:rPr>
              <a:t>弥迦</a:t>
            </a:r>
            <a:r>
              <a:rPr lang="en-US" sz="1200" kern="1200" dirty="0">
                <a:solidFill>
                  <a:schemeClr val="tx1"/>
                </a:solidFill>
                <a:effectLst/>
                <a:latin typeface="+mn-lt"/>
                <a:ea typeface="ＭＳ Ｐゴシック" charset="0"/>
                <a:cs typeface="ＭＳ Ｐゴシック" charset="0"/>
              </a:rPr>
              <a:t> where we’ll see </a:t>
            </a:r>
            <a:r>
              <a:rPr lang="en-US" sz="1200" i="1" kern="1200" dirty="0">
                <a:solidFill>
                  <a:schemeClr val="tx1"/>
                </a:solidFill>
                <a:effectLst/>
                <a:latin typeface="+mn-lt"/>
                <a:ea typeface="ＭＳ Ｐゴシック" charset="0"/>
                <a:cs typeface="ＭＳ Ｐゴシック" charset="0"/>
              </a:rPr>
              <a:t>three reasons to be generous</a:t>
            </a:r>
            <a:r>
              <a:rPr lang="en-US" sz="1200" kern="1200" dirty="0">
                <a:solidFill>
                  <a:schemeClr val="tx1"/>
                </a:solidFill>
                <a:effectLst/>
                <a:latin typeface="+mn-lt"/>
                <a:ea typeface="ＭＳ Ｐゴシック" charset="0"/>
                <a:cs typeface="ＭＳ Ｐゴシック" charset="0"/>
              </a:rPr>
              <a:t>. These will appear in three sermons in </a:t>
            </a:r>
            <a:r>
              <a:rPr lang="ko-KR" altLang="en-US" sz="1200" kern="1200" dirty="0" err="1">
                <a:solidFill>
                  <a:schemeClr val="tx1"/>
                </a:solidFill>
                <a:effectLst/>
                <a:latin typeface="+mn-lt"/>
                <a:ea typeface="ＭＳ Ｐゴシック" charset="0"/>
                <a:cs typeface="ＭＳ Ｐゴシック" charset="0"/>
              </a:rPr>
              <a:t>弥迦</a:t>
            </a:r>
            <a:r>
              <a:rPr lang="en-US" sz="1200" kern="1200" dirty="0">
                <a:solidFill>
                  <a:schemeClr val="tx1"/>
                </a:solidFill>
                <a:effectLst/>
                <a:latin typeface="+mn-lt"/>
                <a:ea typeface="ＭＳ Ｐゴシック" charset="0"/>
                <a:cs typeface="ＭＳ Ｐゴシック" charset="0"/>
              </a:rPr>
              <a:t>’s prophecy, each that begins with the word “Listen!” </a:t>
            </a:r>
            <a:endParaRPr lang="en-US" dirty="0">
              <a:cs typeface="ＭＳ Ｐゴシック" charset="0"/>
            </a:endParaRP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今天我们将概述整个</a:t>
            </a:r>
            <a:r>
              <a:rPr lang="en-US" altLang="zh-CN" dirty="0">
                <a:solidFill>
                  <a:srgbClr val="0E0E0E"/>
                </a:solidFill>
                <a:effectLst/>
                <a:latin typeface=".AppleSystemUIFont"/>
              </a:rPr>
              <a:t>《</a:t>
            </a:r>
            <a:r>
              <a:rPr lang="zh-CN" altLang="en-US" dirty="0">
                <a:solidFill>
                  <a:srgbClr val="0E0E0E"/>
                </a:solidFill>
                <a:effectLst/>
                <a:latin typeface=".AppleSystemUIFont"/>
              </a:rPr>
              <a:t>弥迦书</a:t>
            </a:r>
            <a:r>
              <a:rPr lang="en-US" altLang="zh-CN" dirty="0">
                <a:solidFill>
                  <a:srgbClr val="0E0E0E"/>
                </a:solidFill>
                <a:effectLst/>
                <a:latin typeface=".AppleSystemUIFont"/>
              </a:rPr>
              <a:t>》</a:t>
            </a:r>
            <a:r>
              <a:rPr lang="zh-CN" altLang="en-US" dirty="0">
                <a:solidFill>
                  <a:srgbClr val="0E0E0E"/>
                </a:solidFill>
                <a:effectLst/>
                <a:latin typeface=".AppleSystemUIFont"/>
              </a:rPr>
              <a:t>，在其中我们将看到三条慷慨的理由。这三条理由将出现在</a:t>
            </a:r>
            <a:r>
              <a:rPr lang="en-US" altLang="zh-CN" dirty="0">
                <a:solidFill>
                  <a:srgbClr val="0E0E0E"/>
                </a:solidFill>
                <a:effectLst/>
                <a:latin typeface=".AppleSystemUIFont"/>
              </a:rPr>
              <a:t>《</a:t>
            </a:r>
            <a:r>
              <a:rPr lang="zh-CN" altLang="en-US" dirty="0">
                <a:solidFill>
                  <a:srgbClr val="0E0E0E"/>
                </a:solidFill>
                <a:effectLst/>
                <a:latin typeface=".AppleSystemUIFont"/>
              </a:rPr>
              <a:t>弥迦书</a:t>
            </a:r>
            <a:r>
              <a:rPr lang="en-US" altLang="zh-CN" dirty="0">
                <a:solidFill>
                  <a:srgbClr val="0E0E0E"/>
                </a:solidFill>
                <a:effectLst/>
                <a:latin typeface=".AppleSystemUIFont"/>
              </a:rPr>
              <a:t>》</a:t>
            </a:r>
            <a:r>
              <a:rPr lang="zh-CN" altLang="en-US" dirty="0">
                <a:solidFill>
                  <a:srgbClr val="0E0E0E"/>
                </a:solidFill>
                <a:effectLst/>
                <a:latin typeface=".AppleSystemUIFont"/>
              </a:rPr>
              <a:t>中的三篇讲道里，每篇讲道都以“听啊！”这个词开始。</a:t>
            </a:r>
          </a:p>
          <a:p>
            <a:endParaRPr lang="en-US" dirty="0">
              <a:cs typeface="ＭＳ Ｐゴシック" charset="0"/>
            </a:endParaRPr>
          </a:p>
        </p:txBody>
      </p:sp>
    </p:spTree>
    <p:extLst>
      <p:ext uri="{BB962C8B-B14F-4D97-AF65-F5344CB8AC3E}">
        <p14:creationId xmlns:p14="http://schemas.microsoft.com/office/powerpoint/2010/main" val="3304424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In essence he says three times to have a heart for the poor—but there are also three benefits to us as well.</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本质上，他三次说要对贫穷的人有一颗心</a:t>
            </a:r>
            <a:r>
              <a:rPr lang="en-US" altLang="zh-CN" dirty="0">
                <a:solidFill>
                  <a:srgbClr val="0E0E0E"/>
                </a:solidFill>
                <a:effectLst/>
                <a:latin typeface=".AppleSystemUIFont"/>
              </a:rPr>
              <a:t>——</a:t>
            </a:r>
            <a:r>
              <a:rPr lang="zh-CN" altLang="en-US" dirty="0">
                <a:solidFill>
                  <a:srgbClr val="0E0E0E"/>
                </a:solidFill>
                <a:effectLst/>
                <a:latin typeface=".AppleSystemUIFont"/>
              </a:rPr>
              <a:t>但这对我们来说也有三个好处。</a:t>
            </a:r>
          </a:p>
          <a:p>
            <a:endParaRPr lang="en-US" dirty="0">
              <a:latin typeface="Arial"/>
              <a:cs typeface="Arial"/>
            </a:endParaRPr>
          </a:p>
        </p:txBody>
      </p:sp>
    </p:spTree>
    <p:extLst>
      <p:ext uri="{BB962C8B-B14F-4D97-AF65-F5344CB8AC3E}">
        <p14:creationId xmlns:p14="http://schemas.microsoft.com/office/powerpoint/2010/main" val="1017111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478094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055931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34924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26"/>
          <p:cNvSpPr>
            <a:spLocks noGrp="1" noRot="1" noChangeAspect="1" noChangeArrowheads="1"/>
          </p:cNvSpPr>
          <p:nvPr>
            <p:ph type="sldImg"/>
          </p:nvPr>
        </p:nvSpPr>
        <p:spPr>
          <a:solidFill>
            <a:srgbClr val="FFFFFF"/>
          </a:solidFill>
          <a:ln/>
        </p:spPr>
      </p:sp>
      <p:sp>
        <p:nvSpPr>
          <p:cNvPr id="20787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God met me in Jerusalem in December 1995.</a:t>
            </a:r>
          </a:p>
          <a:p>
            <a:r>
              <a:rPr lang="en-US" dirty="0">
                <a:latin typeface="Times New Roman" charset="0"/>
                <a:ea typeface="ＭＳ Ｐゴシック" charset="0"/>
                <a:cs typeface="ＭＳ Ｐゴシック" charset="0"/>
              </a:rPr>
              <a:t>You see, at that time I had served on the faculty of Singapore Bible College for four years and I started teaching some courses for the fourth time––that can lose its challenge.</a:t>
            </a:r>
          </a:p>
          <a:p>
            <a:r>
              <a:rPr lang="en-US" dirty="0">
                <a:latin typeface="Times New Roman" charset="0"/>
                <a:ea typeface="ＭＳ Ｐゴシック" charset="0"/>
                <a:cs typeface="ＭＳ Ｐゴシック" charset="0"/>
              </a:rPr>
              <a:t>But the chance came to lead trips to Israel.  I</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d never been there before, but 25 daring souls braved to pay the $3000 to come with me.</a:t>
            </a:r>
          </a:p>
          <a:p>
            <a:r>
              <a:rPr lang="en-US" dirty="0">
                <a:latin typeface="Times New Roman" charset="0"/>
                <a:ea typeface="ＭＳ Ｐゴシック" charset="0"/>
                <a:cs typeface="ＭＳ Ｐゴシック" charset="0"/>
              </a:rPr>
              <a:t>But at the antiquities shop in Jerusalem I was stunned to see one of my tour members argue with the shop owner about the price of an artifact.  "What? You want $20?  I saw this for $18 down the street!"</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 was so embarrassed that I left the shop, sat down on the curb, and pouted like Elijah.  "What are you doing here, Rick?" I sensed God say to me (not audibly, yet still real).</a:t>
            </a:r>
          </a:p>
          <a:p>
            <a:r>
              <a:rPr lang="en-US" dirty="0">
                <a:latin typeface="Times New Roman" charset="0"/>
                <a:ea typeface="ＭＳ Ｐゴシック" charset="0"/>
                <a:cs typeface="ＭＳ Ｐゴシック" charset="0"/>
              </a:rPr>
              <a:t>"Lord, I</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m bringing Your people to Your land to get to know Your Word."</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"No, you</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re not," I sensed God saying to me.  "You can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afford to come Israel so you rounded up 25 wealthy people to pay your way."</a:t>
            </a:r>
            <a:endParaRPr lang="en-US" altLang="ja-JP"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Then it struck me how little time Jesus spent in Jerusalem.  Sure, he was a faithful Jew who made the required pilgrimages three times a year––and he spent the last week of his life in Jerusalem since he came there to die.  But Jesus </a:t>
            </a:r>
            <a:r>
              <a:rPr lang="en-US" dirty="0" err="1">
                <a:latin typeface="Times New Roman" charset="0"/>
                <a:ea typeface="ＭＳ Ｐゴシック" charset="0"/>
                <a:cs typeface="ＭＳ Ｐゴシック" charset="0"/>
              </a:rPr>
              <a:t>wasn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impressed with the wealth and power of Jerusalem.</a:t>
            </a:r>
          </a:p>
          <a:p>
            <a:r>
              <a:rPr lang="en-US" dirty="0">
                <a:latin typeface="Times New Roman" charset="0"/>
                <a:ea typeface="ＭＳ Ｐゴシック" charset="0"/>
                <a:cs typeface="ＭＳ Ｐゴシック" charset="0"/>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dirty="0">
                <a:latin typeface="Times New Roman" charset="0"/>
                <a:ea typeface="ＭＳ Ｐゴシック" charset="0"/>
                <a:cs typeface="ＭＳ Ｐゴシック" charset="0"/>
              </a:rPr>
              <a:t>Then I thought about the students that I had at SBC up to that point.  I realized that the ones who came from the wealthy churches had to return back to their wealthy churches to pay back these churches for their support during seminary.</a:t>
            </a:r>
          </a:p>
          <a:p>
            <a:r>
              <a:rPr lang="en-US" dirty="0">
                <a:latin typeface="Times New Roman" charset="0"/>
                <a:ea typeface="ＭＳ Ｐゴシック" charset="0"/>
                <a:cs typeface="ＭＳ Ｐゴシック" charset="0"/>
              </a:rPr>
              <a:t>However, the ones from the poor countries returned to their countries had a tremendous impact for the cause of Christ.</a:t>
            </a:r>
          </a:p>
          <a:p>
            <a:r>
              <a:rPr lang="en-US" dirty="0">
                <a:latin typeface="Times New Roman" charset="0"/>
                <a:ea typeface="ＭＳ Ｐゴシック" charset="0"/>
                <a:cs typeface="ＭＳ Ｐゴシック" charset="0"/>
              </a:rPr>
              <a:t>So I said to the Lord, "OK, Lord, what do you want me to do? Where do you want me to go?”</a:t>
            </a:r>
          </a:p>
          <a:p>
            <a:endParaRPr lang="en-US" altLang="ja-JP" dirty="0">
              <a:latin typeface="Times New Roman" charset="0"/>
              <a:ea typeface="ＭＳ Ｐゴシック" charset="0"/>
              <a:cs typeface="ＭＳ Ｐゴシック" charset="0"/>
            </a:endParaRPr>
          </a:p>
          <a:p>
            <a:r>
              <a:rPr lang="zh-CN" altLang="en-US" dirty="0">
                <a:solidFill>
                  <a:srgbClr val="0E0E0E"/>
                </a:solidFill>
                <a:effectLst/>
                <a:latin typeface=".AppleSystemUIFont"/>
              </a:rPr>
              <a:t>神在</a:t>
            </a:r>
            <a:r>
              <a:rPr lang="en-US" altLang="zh-CN" dirty="0">
                <a:solidFill>
                  <a:srgbClr val="0E0E0E"/>
                </a:solidFill>
                <a:effectLst/>
                <a:latin typeface=".AppleSystemUIFont"/>
              </a:rPr>
              <a:t>1995</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月在耶路撒冷与我相遇。</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你看，在那时，我已经在新加坡圣经学院服侍了四年，并且开始教第四次课程</a:t>
            </a:r>
            <a:r>
              <a:rPr lang="en-US" altLang="zh-CN" dirty="0">
                <a:solidFill>
                  <a:srgbClr val="0E0E0E"/>
                </a:solidFill>
                <a:effectLst/>
                <a:latin typeface=".AppleSystemUIFont"/>
              </a:rPr>
              <a:t>——</a:t>
            </a:r>
            <a:r>
              <a:rPr lang="zh-CN" altLang="en-US" dirty="0">
                <a:solidFill>
                  <a:srgbClr val="0E0E0E"/>
                </a:solidFill>
                <a:effectLst/>
                <a:latin typeface=".AppleSystemUIFont"/>
              </a:rPr>
              <a:t>这可能会失去挑战性。但机会来了，我可以带队去以色列。那时我从未去过那里，但有</a:t>
            </a:r>
            <a:r>
              <a:rPr lang="en-US" altLang="zh-CN" dirty="0">
                <a:solidFill>
                  <a:srgbClr val="0E0E0E"/>
                </a:solidFill>
                <a:effectLst/>
                <a:latin typeface=".AppleSystemUIFont"/>
              </a:rPr>
              <a:t>25</a:t>
            </a:r>
            <a:r>
              <a:rPr lang="zh-CN" altLang="en-US" dirty="0">
                <a:solidFill>
                  <a:srgbClr val="0E0E0E"/>
                </a:solidFill>
                <a:effectLst/>
                <a:latin typeface=".AppleSystemUIFont"/>
              </a:rPr>
              <a:t>个勇敢的灵魂，敢于支付</a:t>
            </a:r>
            <a:r>
              <a:rPr lang="en-US" altLang="zh-CN" dirty="0">
                <a:solidFill>
                  <a:srgbClr val="0E0E0E"/>
                </a:solidFill>
                <a:effectLst/>
                <a:latin typeface=".AppleSystemUIFont"/>
              </a:rPr>
              <a:t>3000</a:t>
            </a:r>
            <a:r>
              <a:rPr lang="zh-CN" altLang="en-US" dirty="0">
                <a:solidFill>
                  <a:srgbClr val="0E0E0E"/>
                </a:solidFill>
                <a:effectLst/>
                <a:latin typeface=".AppleSystemUIFont"/>
              </a:rPr>
              <a:t>美元跟我一起去。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然而，在耶路撒冷的一家古董店，我震惊地看到其中一位旅游团成员与店主争论一件文物的价格。“什么？你要</a:t>
            </a:r>
            <a:r>
              <a:rPr lang="en-US" altLang="zh-CN" dirty="0">
                <a:solidFill>
                  <a:srgbClr val="0E0E0E"/>
                </a:solidFill>
                <a:effectLst/>
                <a:latin typeface=".AppleSystemUIFont"/>
              </a:rPr>
              <a:t>20</a:t>
            </a:r>
            <a:r>
              <a:rPr lang="zh-CN" altLang="en-US" dirty="0">
                <a:solidFill>
                  <a:srgbClr val="0E0E0E"/>
                </a:solidFill>
                <a:effectLst/>
                <a:latin typeface=".AppleSystemUIFont"/>
              </a:rPr>
              <a:t>美元？我在街上看到这个只要</a:t>
            </a:r>
            <a:r>
              <a:rPr lang="en-US" altLang="zh-CN" dirty="0">
                <a:solidFill>
                  <a:srgbClr val="0E0E0E"/>
                </a:solidFill>
                <a:effectLst/>
                <a:latin typeface=".AppleSystemUIFont"/>
              </a:rPr>
              <a:t>18</a:t>
            </a:r>
            <a:r>
              <a:rPr lang="zh-CN" altLang="en-US" dirty="0">
                <a:solidFill>
                  <a:srgbClr val="0E0E0E"/>
                </a:solidFill>
                <a:effectLst/>
                <a:latin typeface=".AppleSystemUIFont"/>
              </a:rPr>
              <a:t>美元！”我感到非常尴尬，便离开了商店，坐在人行道上，像以利亚一样闷闷不乐。“你在这里做什么，瑞克？”我感受到神对我说（虽然没有听到声音，但依然真实）。</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“主啊，我是带着祢的百姓来到祢的土地上，让他们更好地了解祢的话语。”</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“不是的，”我感受到神对我说，“你根本没有足够的钱来以色列，所以你找了</a:t>
            </a:r>
            <a:r>
              <a:rPr lang="en-US" altLang="zh-CN" dirty="0">
                <a:solidFill>
                  <a:srgbClr val="0E0E0E"/>
                </a:solidFill>
                <a:effectLst/>
                <a:latin typeface=".AppleSystemUIFont"/>
              </a:rPr>
              <a:t>25</a:t>
            </a:r>
            <a:r>
              <a:rPr lang="zh-CN" altLang="en-US" dirty="0">
                <a:solidFill>
                  <a:srgbClr val="0E0E0E"/>
                </a:solidFill>
                <a:effectLst/>
                <a:latin typeface=".AppleSystemUIFont"/>
              </a:rPr>
              <a:t>个富有的人来支付你的费用。”</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这时，我突然意识到耶稣在耶路撒冷待的时间有多短。的确，他是一个虔诚的犹太人，每年都会按要求三次朝圣</a:t>
            </a:r>
            <a:r>
              <a:rPr lang="en-US" altLang="zh-CN" dirty="0">
                <a:solidFill>
                  <a:srgbClr val="0E0E0E"/>
                </a:solidFill>
                <a:effectLst/>
                <a:latin typeface=".AppleSystemUIFont"/>
              </a:rPr>
              <a:t>——</a:t>
            </a:r>
            <a:r>
              <a:rPr lang="zh-CN" altLang="en-US" dirty="0">
                <a:solidFill>
                  <a:srgbClr val="0E0E0E"/>
                </a:solidFill>
                <a:effectLst/>
                <a:latin typeface=".AppleSystemUIFont"/>
              </a:rPr>
              <a:t>而且他一生的最后一周是在耶路撒冷度过的，因为他在那里为人类献命。但耶稣并没有对耶路撒冷的财富和权力感到印象深刻。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相反，他想通过贫穷的人改变世界。耶稣说他来是为了向贫穷的人传福音。当我想到这一点时，我意识到耶稣的大部分事工是在贫穷的北方</a:t>
            </a:r>
            <a:r>
              <a:rPr lang="en-US" altLang="zh-CN" dirty="0">
                <a:solidFill>
                  <a:srgbClr val="0E0E0E"/>
                </a:solidFill>
                <a:effectLst/>
                <a:latin typeface=".AppleSystemUIFont"/>
              </a:rPr>
              <a:t>——</a:t>
            </a:r>
            <a:r>
              <a:rPr lang="zh-CN" altLang="en-US" dirty="0">
                <a:solidFill>
                  <a:srgbClr val="0E0E0E"/>
                </a:solidFill>
                <a:effectLst/>
                <a:latin typeface=".AppleSystemUIFont"/>
              </a:rPr>
              <a:t>加利利进行的。他将时间和精力投入到人们认为是粗人和暴动分子的地方。</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然后我想到了我在圣经学院的学生们。我意识到，那些来自富裕教会的学生们不得不回到富裕的教会，以回报他们在神学院期间给予的支持。然而，来自贫困国家的学生回到他们的国家，却对基督的事业产生了巨大的影响。</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于是我对主说：“好的，主啊，祢要我做什么？祢要我去哪里？”</a:t>
            </a:r>
          </a:p>
          <a:p>
            <a:endParaRPr lang="en-US" altLang="ja-JP"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3983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94824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82452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852949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7121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039675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546738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31</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224051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15F3C94-1D88-824A-9E25-6685404A3BDA}" type="slidenum">
              <a:rPr lang="en-US" sz="1200">
                <a:solidFill>
                  <a:srgbClr val="000000"/>
                </a:solidFill>
                <a:latin typeface="Calibri" charset="0"/>
              </a:rPr>
              <a:pPr eaLnBrk="1" hangingPunct="1"/>
              <a:t>32</a:t>
            </a:fld>
            <a:endParaRPr lang="en-US" sz="1200">
              <a:solidFill>
                <a:srgbClr val="000000"/>
              </a:solidFill>
              <a:latin typeface="Calibri" charset="0"/>
            </a:endParaRPr>
          </a:p>
        </p:txBody>
      </p:sp>
      <p:sp>
        <p:nvSpPr>
          <p:cNvPr id="78336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895487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86463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34</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1997-July 2016 God has seen fit to grant me the privilege to train pastors in 12 other countries on 58 trips.  Often pastors in the US team-teach with me on these trips.</a:t>
            </a:r>
          </a:p>
          <a:p>
            <a:pPr eaLnBrk="1" hangingPunct="1"/>
            <a:endParaRPr lang="en-US" baseline="0" dirty="0">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a:t>
            </a:r>
            <a:r>
              <a:rPr lang="en-US" altLang="zh-CN" dirty="0">
                <a:solidFill>
                  <a:srgbClr val="0E0E0E"/>
                </a:solidFill>
                <a:effectLst/>
                <a:latin typeface=".AppleSystemUIFont"/>
              </a:rPr>
              <a:t>1997</a:t>
            </a:r>
            <a:r>
              <a:rPr lang="zh-CN" altLang="en-US" dirty="0">
                <a:solidFill>
                  <a:srgbClr val="0E0E0E"/>
                </a:solidFill>
                <a:effectLst/>
                <a:latin typeface=".AppleSystemUIFont"/>
              </a:rPr>
              <a:t>年到</a:t>
            </a: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月，神恩准我有机会在</a:t>
            </a:r>
            <a:r>
              <a:rPr lang="en-US" altLang="zh-CN" dirty="0">
                <a:solidFill>
                  <a:srgbClr val="0E0E0E"/>
                </a:solidFill>
                <a:effectLst/>
                <a:latin typeface=".AppleSystemUIFont"/>
              </a:rPr>
              <a:t>58</a:t>
            </a:r>
            <a:r>
              <a:rPr lang="zh-CN" altLang="en-US" dirty="0">
                <a:solidFill>
                  <a:srgbClr val="0E0E0E"/>
                </a:solidFill>
                <a:effectLst/>
                <a:latin typeface=".AppleSystemUIFont"/>
              </a:rPr>
              <a:t>次旅行中，在</a:t>
            </a:r>
            <a:r>
              <a:rPr lang="en-US" altLang="zh-CN" dirty="0">
                <a:solidFill>
                  <a:srgbClr val="0E0E0E"/>
                </a:solidFill>
                <a:effectLst/>
                <a:latin typeface=".AppleSystemUIFont"/>
              </a:rPr>
              <a:t>12</a:t>
            </a:r>
            <a:r>
              <a:rPr lang="zh-CN" altLang="en-US" dirty="0">
                <a:solidFill>
                  <a:srgbClr val="0E0E0E"/>
                </a:solidFill>
                <a:effectLst/>
                <a:latin typeface=".AppleSystemUIFont"/>
              </a:rPr>
              <a:t>个国家训练牧师。在这些旅行中，来自美国的牧师们常常与我一起团队授课。</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0283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26"/>
          <p:cNvSpPr>
            <a:spLocks noGrp="1" noRot="1" noChangeAspect="1" noChangeArrowheads="1"/>
          </p:cNvSpPr>
          <p:nvPr>
            <p:ph type="sldImg"/>
          </p:nvPr>
        </p:nvSpPr>
        <p:spPr>
          <a:solidFill>
            <a:srgbClr val="FFFFFF"/>
          </a:solidFill>
          <a:ln/>
        </p:spPr>
      </p:sp>
      <p:sp>
        <p:nvSpPr>
          <p:cNvPr id="209922"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Then God put on my mind Mongolia.  "Mongolia?  Are you telling me to go to Outer Mongolia? I don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know a soul in Mongolia!"</a:t>
            </a:r>
            <a:r>
              <a:rPr lang="en-US" altLang="ja-JP" dirty="0">
                <a:latin typeface="Times New Roman" charset="0"/>
                <a:ea typeface="ＭＳ Ｐゴシック" charset="0"/>
                <a:cs typeface="ＭＳ Ｐゴシック" charset="0"/>
              </a:rPr>
              <a:t> </a:t>
            </a:r>
          </a:p>
          <a:p>
            <a:r>
              <a:rPr lang="zh-CN" altLang="en-US" dirty="0">
                <a:latin typeface="Times New Roman" charset="0"/>
                <a:ea typeface="ＭＳ Ｐゴシック" charset="0"/>
                <a:cs typeface="ＭＳ Ｐゴシック" charset="0"/>
              </a:rPr>
              <a:t>然后上帝让我想到了蒙古。“蒙古？你是要我去外蒙古吗？我在蒙古根本就没认识一个人！”</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8867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68097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43226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2914487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1614840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214491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hand of a missionary reaches out to a starving boy</a:t>
            </a:r>
          </a:p>
          <a:p>
            <a:r>
              <a:rPr lang="zh-CN" altLang="en-US" dirty="0"/>
              <a:t>传教士向饥饿的男孩伸出了援手</a:t>
            </a:r>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2524104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955278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92960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F38478-8FBF-5546-A3F9-6D32B7A203F7}" type="slidenum">
              <a:rPr lang="en-US" sz="1200">
                <a:solidFill>
                  <a:srgbClr val="000000"/>
                </a:solidFill>
                <a:latin typeface="Arial" charset="0"/>
              </a:rPr>
              <a:pPr eaLnBrk="1" hangingPunct="1"/>
              <a:t>61</a:t>
            </a:fld>
            <a:endParaRPr lang="en-US" sz="1200">
              <a:solidFill>
                <a:srgbClr val="000000"/>
              </a:solidFill>
              <a:latin typeface="Arial" charset="0"/>
            </a:endParaRPr>
          </a:p>
        </p:txBody>
      </p:sp>
      <p:sp>
        <p:nvSpPr>
          <p:cNvPr id="1484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ndParaRPr>
          </a:p>
        </p:txBody>
      </p:sp>
    </p:spTree>
    <p:extLst>
      <p:ext uri="{BB962C8B-B14F-4D97-AF65-F5344CB8AC3E}">
        <p14:creationId xmlns:p14="http://schemas.microsoft.com/office/powerpoint/2010/main" val="538060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2312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How much time do you devote to your possessions? </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Do you own things—or do things own you?</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Do you have more friends with less money than you now than you had five years ago?</a:t>
            </a:r>
            <a:endParaRPr lang="en-SG" sz="1200" kern="1200" dirty="0">
              <a:solidFill>
                <a:schemeClr val="tx1"/>
              </a:solidFill>
              <a:effectLst/>
              <a:latin typeface="Arial"/>
              <a:ea typeface="+mn-ea"/>
              <a:cs typeface="Arial"/>
            </a:endParaRPr>
          </a:p>
          <a:p>
            <a:r>
              <a:rPr lang="en-US" dirty="0">
                <a:effectLst/>
                <a:latin typeface="Arial"/>
                <a:cs typeface="Arial"/>
              </a:rPr>
              <a:t>What goals do you have to use your money for the poor?</a:t>
            </a:r>
            <a:r>
              <a:rPr lang="en-SG" dirty="0">
                <a:effectLst/>
                <a:latin typeface="Arial"/>
                <a:cs typeface="Arial"/>
              </a:rPr>
              <a:t> </a:t>
            </a:r>
          </a:p>
          <a:p>
            <a:r>
              <a:rPr lang="en-US" sz="1200" kern="1200" dirty="0">
                <a:solidFill>
                  <a:schemeClr val="tx1"/>
                </a:solidFill>
                <a:effectLst/>
                <a:latin typeface="Arial"/>
                <a:ea typeface="+mn-ea"/>
                <a:cs typeface="Arial"/>
              </a:rPr>
              <a:t>Do you believe God wants you to be generous to the poor? He certainly does!</a:t>
            </a:r>
            <a:r>
              <a:rPr lang="en-SG" dirty="0">
                <a:effectLst/>
                <a:latin typeface="Arial"/>
                <a:cs typeface="Arial"/>
              </a:rPr>
              <a:t> </a:t>
            </a:r>
          </a:p>
          <a:p>
            <a:endParaRPr lang="en-SG" dirty="0">
              <a:effectLst/>
              <a:latin typeface="Arial"/>
              <a:cs typeface="Arial"/>
            </a:endParaRPr>
          </a:p>
          <a:p>
            <a:r>
              <a:rPr lang="zh-CN" altLang="en-US" dirty="0">
                <a:solidFill>
                  <a:srgbClr val="0E0E0E"/>
                </a:solidFill>
                <a:effectLst/>
                <a:latin typeface=".AppleSystemUIFont"/>
              </a:rPr>
              <a:t>你花了多少时间在你的财物上？</a:t>
            </a:r>
          </a:p>
          <a:p>
            <a:r>
              <a:rPr lang="zh-CN" altLang="en-US" dirty="0">
                <a:solidFill>
                  <a:srgbClr val="0E0E0E"/>
                </a:solidFill>
                <a:effectLst/>
                <a:latin typeface=".AppleSystemUIFont"/>
              </a:rPr>
              <a:t>你拥有物品，还是物品拥有你？</a:t>
            </a:r>
          </a:p>
          <a:p>
            <a:r>
              <a:rPr lang="zh-CN" altLang="en-US" dirty="0">
                <a:solidFill>
                  <a:srgbClr val="0E0E0E"/>
                </a:solidFill>
                <a:effectLst/>
                <a:latin typeface=".AppleSystemUIFont"/>
              </a:rPr>
              <a:t>五年前你拥有的朋友比现在多吗，尽管你的财富减少了？</a:t>
            </a:r>
          </a:p>
          <a:p>
            <a:r>
              <a:rPr lang="zh-CN" altLang="en-US" dirty="0">
                <a:solidFill>
                  <a:srgbClr val="0E0E0E"/>
                </a:solidFill>
                <a:effectLst/>
                <a:latin typeface=".AppleSystemUIFont"/>
              </a:rPr>
              <a:t>你有哪些目标是要用你的财富帮助贫穷的人？</a:t>
            </a:r>
          </a:p>
          <a:p>
            <a:r>
              <a:rPr lang="zh-CN" altLang="en-US" dirty="0">
                <a:solidFill>
                  <a:srgbClr val="0E0E0E"/>
                </a:solidFill>
                <a:effectLst/>
                <a:latin typeface=".AppleSystemUIFont"/>
              </a:rPr>
              <a:t>你相信神希望你对贫穷的人慷慨吗？ 祂当然希望！</a:t>
            </a:r>
          </a:p>
          <a:p>
            <a:endParaRPr lang="en-US" dirty="0">
              <a:latin typeface="Arial"/>
              <a:cs typeface="Arial"/>
            </a:endParaRPr>
          </a:p>
        </p:txBody>
      </p:sp>
    </p:spTree>
    <p:extLst>
      <p:ext uri="{BB962C8B-B14F-4D97-AF65-F5344CB8AC3E}">
        <p14:creationId xmlns:p14="http://schemas.microsoft.com/office/powerpoint/2010/main" val="740720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7250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053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C501CFD6-527F-9546-B4B0-5FBABB9D8278}" type="slidenum">
              <a:rPr lang="en-GB" sz="1200">
                <a:solidFill>
                  <a:srgbClr val="000000"/>
                </a:solidFill>
                <a:latin typeface="Calibri" charset="0"/>
              </a:rPr>
              <a:pPr eaLnBrk="1" hangingPunct="1"/>
              <a:t>64</a:t>
            </a:fld>
            <a:endParaRPr lang="en-GB" sz="1200">
              <a:solidFill>
                <a:srgbClr val="000000"/>
              </a:solidFill>
              <a:latin typeface="Calibri" charset="0"/>
            </a:endParaRPr>
          </a:p>
        </p:txBody>
      </p:sp>
      <p:sp>
        <p:nvSpPr>
          <p:cNvPr id="1505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11C76AFB-1AF3-344F-902B-EF74A9E15D9C}" type="slidenum">
              <a:rPr lang="en-GB" sz="1200">
                <a:solidFill>
                  <a:srgbClr val="000000"/>
                </a:solidFill>
                <a:latin typeface="Calibri" charset="0"/>
              </a:rPr>
              <a:pPr algn="r" eaLnBrk="1" hangingPunct="1">
                <a:buClr>
                  <a:srgbClr val="000000"/>
                </a:buClr>
                <a:buSzPct val="100000"/>
                <a:buFont typeface="Calibri" charset="0"/>
                <a:buNone/>
              </a:pPr>
              <a:t>64</a:t>
            </a:fld>
            <a:endParaRPr lang="en-GB" sz="1200">
              <a:solidFill>
                <a:srgbClr val="000000"/>
              </a:solidFill>
              <a:latin typeface="Calibri" charset="0"/>
            </a:endParaRPr>
          </a:p>
        </p:txBody>
      </p:sp>
      <p:sp>
        <p:nvSpPr>
          <p:cNvPr id="1505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0534"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03069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257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AEA586A0-D35F-7845-9418-39B6E2E02D97}" type="slidenum">
              <a:rPr lang="en-GB" sz="1200">
                <a:solidFill>
                  <a:srgbClr val="000000"/>
                </a:solidFill>
                <a:latin typeface="Calibri" charset="0"/>
              </a:rPr>
              <a:pPr eaLnBrk="1" hangingPunct="1"/>
              <a:t>65</a:t>
            </a:fld>
            <a:endParaRPr lang="en-GB" sz="1200">
              <a:solidFill>
                <a:srgbClr val="000000"/>
              </a:solidFill>
              <a:latin typeface="Calibri" charset="0"/>
            </a:endParaRPr>
          </a:p>
        </p:txBody>
      </p:sp>
      <p:sp>
        <p:nvSpPr>
          <p:cNvPr id="1525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DBB04E10-05E2-A242-B020-249F36ADDC9A}" type="slidenum">
              <a:rPr lang="en-GB" sz="1200">
                <a:solidFill>
                  <a:srgbClr val="000000"/>
                </a:solidFill>
                <a:latin typeface="Calibri" charset="0"/>
              </a:rPr>
              <a:pPr algn="r" eaLnBrk="1" hangingPunct="1">
                <a:buClr>
                  <a:srgbClr val="000000"/>
                </a:buClr>
                <a:buSzPct val="100000"/>
                <a:buFont typeface="Calibri" charset="0"/>
                <a:buNone/>
              </a:pPr>
              <a:t>65</a:t>
            </a:fld>
            <a:endParaRPr lang="en-GB" sz="1200">
              <a:solidFill>
                <a:srgbClr val="000000"/>
              </a:solidFill>
              <a:latin typeface="Calibri" charset="0"/>
            </a:endParaRPr>
          </a:p>
        </p:txBody>
      </p:sp>
      <p:sp>
        <p:nvSpPr>
          <p:cNvPr id="1525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2582"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3271157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000000"/>
                </a:solidFill>
                <a:latin typeface="Calibri" charset="0"/>
              </a:rPr>
              <a:t>10/06/10</a:t>
            </a:r>
          </a:p>
        </p:txBody>
      </p:sp>
      <p:sp>
        <p:nvSpPr>
          <p:cNvPr id="15462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46953AE1-19E1-BD48-8817-A802F225C23C}" type="slidenum">
              <a:rPr lang="en-GB" sz="1200">
                <a:solidFill>
                  <a:srgbClr val="000000"/>
                </a:solidFill>
                <a:latin typeface="Calibri" charset="0"/>
              </a:rPr>
              <a:pPr eaLnBrk="1" hangingPunct="1"/>
              <a:t>66</a:t>
            </a:fld>
            <a:endParaRPr lang="en-GB" sz="1200">
              <a:solidFill>
                <a:srgbClr val="000000"/>
              </a:solidFill>
              <a:latin typeface="Calibri" charset="0"/>
            </a:endParaRPr>
          </a:p>
        </p:txBody>
      </p:sp>
      <p:sp>
        <p:nvSpPr>
          <p:cNvPr id="15462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4A0C101F-79C9-C947-9D3F-A45895335E25}" type="slidenum">
              <a:rPr lang="en-GB" sz="1200">
                <a:solidFill>
                  <a:srgbClr val="000000"/>
                </a:solidFill>
                <a:latin typeface="Calibri" charset="0"/>
              </a:rPr>
              <a:pPr algn="r" eaLnBrk="1" hangingPunct="1">
                <a:buClr>
                  <a:srgbClr val="000000"/>
                </a:buClr>
                <a:buSzPct val="100000"/>
                <a:buFont typeface="Calibri" charset="0"/>
                <a:buNone/>
              </a:pPr>
              <a:t>66</a:t>
            </a:fld>
            <a:endParaRPr lang="en-GB" sz="1200">
              <a:solidFill>
                <a:srgbClr val="000000"/>
              </a:solidFill>
              <a:latin typeface="Calibri" charset="0"/>
            </a:endParaRPr>
          </a:p>
        </p:txBody>
      </p:sp>
      <p:sp>
        <p:nvSpPr>
          <p:cNvPr id="15462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54630" name="Rectangle 3"/>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821055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4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mr-IN" b="1" dirty="0">
                <a:latin typeface="Calibri" charset="0"/>
                <a:ea typeface="ＭＳ Ｐゴシック" charset="0"/>
                <a:cs typeface="ＭＳ Ｐゴシック" charset="0"/>
              </a:rPr>
              <a:t>"</a:t>
            </a:r>
            <a:r>
              <a:rPr lang="en-US" b="1" dirty="0">
                <a:latin typeface="Calibri" charset="0"/>
                <a:ea typeface="ＭＳ Ｐゴシック" charset="0"/>
                <a:cs typeface="ＭＳ Ｐゴシック" charset="0"/>
              </a:rPr>
              <a:t>Let Us Beat Swords into Plowshares </a:t>
            </a:r>
          </a:p>
          <a:p>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But first...</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What is a plowshare?!</a:t>
            </a:r>
            <a:br>
              <a:rPr lang="en-US" dirty="0">
                <a:latin typeface="Calibri" charset="0"/>
                <a:ea typeface="ＭＳ Ｐゴシック" charset="0"/>
                <a:cs typeface="ＭＳ Ｐゴシック" charset="0"/>
              </a:rPr>
            </a:b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A plowshare is part of a plow.  It is the leading edge that cuts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into the earth when turning over the dirt.</a:t>
            </a:r>
            <a:br>
              <a:rPr lang="en-US" dirty="0">
                <a:latin typeface="Calibri" charset="0"/>
                <a:ea typeface="ＭＳ Ｐゴシック" charset="0"/>
                <a:cs typeface="ＭＳ Ｐゴシック" charset="0"/>
              </a:rPr>
            </a:br>
            <a:br>
              <a:rPr lang="en-US" i="1" dirty="0">
                <a:latin typeface="Calibri" charset="0"/>
                <a:ea typeface="ＭＳ Ｐゴシック" charset="0"/>
                <a:cs typeface="ＭＳ Ｐゴシック" charset="0"/>
              </a:rPr>
            </a:br>
            <a:r>
              <a:rPr lang="en-US" i="1" dirty="0">
                <a:latin typeface="Calibri" charset="0"/>
                <a:ea typeface="ＭＳ Ｐゴシック" charset="0"/>
                <a:cs typeface="ＭＳ Ｐゴシック" charset="0"/>
              </a:rPr>
              <a:t>Let Us Beat Swords into Plowshares</a:t>
            </a:r>
            <a:r>
              <a:rPr lang="en-US" dirty="0">
                <a:latin typeface="Calibri" charset="0"/>
                <a:ea typeface="ＭＳ Ｐゴシック" charset="0"/>
                <a:cs typeface="ＭＳ Ｐゴシック" charset="0"/>
              </a:rPr>
              <a:t> was sculpted</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by Yevgeny </a:t>
            </a:r>
            <a:r>
              <a:rPr lang="en-US" dirty="0" err="1">
                <a:latin typeface="Calibri" charset="0"/>
                <a:ea typeface="ＭＳ Ｐゴシック" charset="0"/>
                <a:cs typeface="ＭＳ Ｐゴシック" charset="0"/>
              </a:rPr>
              <a:t>Vuchetich</a:t>
            </a:r>
            <a:r>
              <a:rPr lang="en-US" dirty="0">
                <a:latin typeface="Calibri" charset="0"/>
                <a:ea typeface="ＭＳ Ｐゴシック" charset="0"/>
                <a:cs typeface="ＭＳ Ｐゴシック" charset="0"/>
              </a:rPr>
              <a:t>.  It was donated to the UN by the USSR in 1959.</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The sculpture stands in the garden of the UN Headquarters.</a:t>
            </a:r>
            <a:r>
              <a:rPr lang="mr-IN" dirty="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https://</a:t>
            </a:r>
            <a:r>
              <a:rPr lang="en-US" dirty="0" err="1">
                <a:latin typeface="Calibri" charset="0"/>
                <a:ea typeface="ＭＳ Ｐゴシック" charset="0"/>
                <a:cs typeface="ＭＳ Ｐゴシック" charset="0"/>
              </a:rPr>
              <a:t>sites.google.com</a:t>
            </a:r>
            <a:r>
              <a:rPr lang="en-US" dirty="0">
                <a:latin typeface="Calibri" charset="0"/>
                <a:ea typeface="ＭＳ Ｐゴシック" charset="0"/>
                <a:cs typeface="ＭＳ Ｐゴシック" charset="0"/>
              </a:rPr>
              <a:t>/site/</a:t>
            </a:r>
            <a:r>
              <a:rPr lang="en-US" dirty="0" err="1">
                <a:latin typeface="Calibri" charset="0"/>
                <a:ea typeface="ＭＳ Ｐゴシック" charset="0"/>
                <a:cs typeface="ＭＳ Ｐゴシック" charset="0"/>
              </a:rPr>
              <a:t>cdaunexploration</a:t>
            </a:r>
            <a:r>
              <a:rPr lang="en-US" dirty="0">
                <a:latin typeface="Calibri" charset="0"/>
                <a:ea typeface="ＭＳ Ｐゴシック" charset="0"/>
                <a:cs typeface="ＭＳ Ｐゴシック" charset="0"/>
              </a:rPr>
              <a:t>/let-us-beat-swords-into-plowshares</a:t>
            </a:r>
          </a:p>
          <a:p>
            <a:r>
              <a:rPr lang="en-US" dirty="0">
                <a:latin typeface="Calibri" charset="0"/>
                <a:ea typeface="ＭＳ Ｐゴシック" charset="0"/>
                <a:cs typeface="ＭＳ Ｐゴシック" charset="0"/>
              </a:rPr>
              <a:t>Accessed 8 July 2015</a:t>
            </a:r>
          </a:p>
          <a:p>
            <a:endParaRPr lang="en-US" dirty="0">
              <a:latin typeface="Calibri" charset="0"/>
              <a:ea typeface="ＭＳ Ｐゴシック" charset="0"/>
              <a:cs typeface="ＭＳ Ｐゴシック" charset="0"/>
            </a:endParaRPr>
          </a:p>
          <a:p>
            <a:r>
              <a:rPr lang="zh-CN" altLang="en-US" dirty="0">
                <a:solidFill>
                  <a:srgbClr val="0E0E0E"/>
                </a:solidFill>
                <a:effectLst/>
                <a:latin typeface=".AppleSystemUIFont"/>
              </a:rPr>
              <a:t>“让我们把刀剑打成犁头”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但首先</a:t>
            </a:r>
            <a:r>
              <a:rPr lang="en-US" altLang="zh-CN" dirty="0">
                <a:solidFill>
                  <a:srgbClr val="0E0E0E"/>
                </a:solidFill>
                <a:effectLst/>
                <a:latin typeface=".AppleSystemUIFont"/>
              </a:rPr>
              <a:t>……</a:t>
            </a:r>
            <a:r>
              <a:rPr lang="zh-CN" altLang="en-US" dirty="0">
                <a:solidFill>
                  <a:srgbClr val="0E0E0E"/>
                </a:solidFill>
                <a:effectLst/>
                <a:latin typeface=".AppleSystemUIFont"/>
              </a:rPr>
              <a:t>什么是犁头？！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犁头是犁的一部分。它是犁的前缘，用来在翻土时切入土地。</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让我们把刀剑打成犁头</a:t>
            </a:r>
            <a:r>
              <a:rPr lang="en-US" altLang="zh-CN" dirty="0">
                <a:solidFill>
                  <a:srgbClr val="0E0E0E"/>
                </a:solidFill>
                <a:effectLst/>
                <a:latin typeface=".AppleSystemUIFont"/>
              </a:rPr>
              <a:t>》</a:t>
            </a:r>
            <a:r>
              <a:rPr lang="zh-CN" altLang="en-US" dirty="0">
                <a:solidFill>
                  <a:srgbClr val="0E0E0E"/>
                </a:solidFill>
                <a:effectLst/>
                <a:latin typeface=".AppleSystemUIFont"/>
              </a:rPr>
              <a:t>是由叶甫根尼</a:t>
            </a:r>
            <a:r>
              <a:rPr lang="en-US" altLang="zh-CN" dirty="0">
                <a:solidFill>
                  <a:srgbClr val="0E0E0E"/>
                </a:solidFill>
                <a:effectLst/>
                <a:latin typeface=".AppleSystemUIFont"/>
              </a:rPr>
              <a:t>·</a:t>
            </a:r>
            <a:r>
              <a:rPr lang="zh-CN" altLang="en-US" dirty="0">
                <a:solidFill>
                  <a:srgbClr val="0E0E0E"/>
                </a:solidFill>
                <a:effectLst/>
                <a:latin typeface=".AppleSystemUIFont"/>
              </a:rPr>
              <a:t>武切季奇（</a:t>
            </a:r>
            <a:r>
              <a:rPr lang="en-US" altLang="zh-CN" dirty="0">
                <a:solidFill>
                  <a:srgbClr val="0E0E0E"/>
                </a:solidFill>
                <a:effectLst/>
                <a:latin typeface=".AppleSystemUIFont"/>
              </a:rPr>
              <a:t>Yevgeny </a:t>
            </a:r>
            <a:r>
              <a:rPr lang="en-US" altLang="zh-CN" dirty="0" err="1">
                <a:solidFill>
                  <a:srgbClr val="0E0E0E"/>
                </a:solidFill>
                <a:effectLst/>
                <a:latin typeface=".AppleSystemUIFont"/>
              </a:rPr>
              <a:t>Vuchetich</a:t>
            </a:r>
            <a:r>
              <a:rPr lang="zh-CN" altLang="en-US" dirty="0">
                <a:solidFill>
                  <a:srgbClr val="0E0E0E"/>
                </a:solidFill>
                <a:effectLst/>
                <a:latin typeface=".AppleSystemUIFont"/>
              </a:rPr>
              <a:t>）雕刻的。这座雕塑由苏联于</a:t>
            </a:r>
            <a:r>
              <a:rPr lang="en-US" altLang="zh-CN" dirty="0">
                <a:solidFill>
                  <a:srgbClr val="0E0E0E"/>
                </a:solidFill>
                <a:effectLst/>
                <a:latin typeface=".AppleSystemUIFont"/>
              </a:rPr>
              <a:t>1959</a:t>
            </a:r>
            <a:r>
              <a:rPr lang="zh-CN" altLang="en-US" dirty="0">
                <a:solidFill>
                  <a:srgbClr val="0E0E0E"/>
                </a:solidFill>
                <a:effectLst/>
                <a:latin typeface=".AppleSystemUIFont"/>
              </a:rPr>
              <a:t>年赠送给联合国。雕塑现立于联合国总部的花园中。</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来源：</a:t>
            </a:r>
            <a:r>
              <a:rPr lang="en-US" altLang="zh-CN" dirty="0">
                <a:solidFill>
                  <a:srgbClr val="0E0E0E"/>
                </a:solidFill>
                <a:effectLst/>
                <a:latin typeface=".AppleSystemUIFont"/>
              </a:rPr>
              <a:t>https://</a:t>
            </a:r>
            <a:r>
              <a:rPr lang="en-US" altLang="zh-CN" dirty="0" err="1">
                <a:solidFill>
                  <a:srgbClr val="0E0E0E"/>
                </a:solidFill>
                <a:effectLst/>
                <a:latin typeface=".AppleSystemUIFont"/>
              </a:rPr>
              <a:t>sites.google.com</a:t>
            </a:r>
            <a:r>
              <a:rPr lang="en-US" altLang="zh-CN" dirty="0">
                <a:solidFill>
                  <a:srgbClr val="0E0E0E"/>
                </a:solidFill>
                <a:effectLst/>
                <a:latin typeface=".AppleSystemUIFont"/>
              </a:rPr>
              <a:t>/site/</a:t>
            </a:r>
            <a:r>
              <a:rPr lang="en-US" altLang="zh-CN" dirty="0" err="1">
                <a:solidFill>
                  <a:srgbClr val="0E0E0E"/>
                </a:solidFill>
                <a:effectLst/>
                <a:latin typeface=".AppleSystemUIFont"/>
              </a:rPr>
              <a:t>cdaunexploration</a:t>
            </a:r>
            <a:r>
              <a:rPr lang="en-US" altLang="zh-CN" dirty="0">
                <a:solidFill>
                  <a:srgbClr val="0E0E0E"/>
                </a:solidFill>
                <a:effectLst/>
                <a:latin typeface=".AppleSystemUIFont"/>
              </a:rPr>
              <a:t>/let-us-beat-swords-into-plowshares</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8</a:t>
            </a:r>
            <a:r>
              <a:rPr lang="zh-CN" altLang="en-US" dirty="0">
                <a:solidFill>
                  <a:srgbClr val="0E0E0E"/>
                </a:solidFill>
                <a:effectLst/>
                <a:latin typeface=".AppleSystemUIFont"/>
              </a:rPr>
              <a:t>日</a:t>
            </a:r>
          </a:p>
          <a:p>
            <a:endParaRPr lang="en-US" dirty="0">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68</a:t>
            </a:fld>
            <a:endParaRPr lang="en-US" sz="1200">
              <a:solidFill>
                <a:prstClr val="black"/>
              </a:solidFill>
            </a:endParaRPr>
          </a:p>
        </p:txBody>
      </p:sp>
    </p:spTree>
    <p:extLst>
      <p:ext uri="{BB962C8B-B14F-4D97-AF65-F5344CB8AC3E}">
        <p14:creationId xmlns:p14="http://schemas.microsoft.com/office/powerpoint/2010/main" val="325776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b="0" dirty="0"/>
          </a:p>
          <a:p>
            <a:r>
              <a:rPr lang="en-US" b="0" dirty="0"/>
              <a:t>In </a:t>
            </a:r>
            <a:r>
              <a:rPr lang="mr-IN" b="0" dirty="0"/>
              <a:t>"</a:t>
            </a:r>
            <a:r>
              <a:rPr lang="en-US" b="0" dirty="0"/>
              <a:t>The Wizard of Oz,</a:t>
            </a:r>
            <a:r>
              <a:rPr lang="mr-IN" b="0" dirty="0"/>
              <a:t>"</a:t>
            </a:r>
            <a:r>
              <a:rPr lang="en-US" b="0" dirty="0"/>
              <a:t> Dorothy</a:t>
            </a:r>
            <a:r>
              <a:rPr lang="en-US" b="0" baseline="0" dirty="0"/>
              <a:t> exclaims with fear upon thinking that she would have to travel through the forest to get to Oz, </a:t>
            </a:r>
            <a:r>
              <a:rPr lang="mr-IN" b="0" baseline="0" dirty="0"/>
              <a:t>"</a:t>
            </a:r>
            <a:r>
              <a:rPr lang="en-US" b="0" baseline="0" dirty="0"/>
              <a:t>Lions, tigers and bears!  Oh, My!</a:t>
            </a:r>
            <a:r>
              <a:rPr lang="mr-IN" b="0" baseline="0" dirty="0"/>
              <a:t>"</a:t>
            </a:r>
            <a:r>
              <a:rPr lang="en-US" b="0" baseline="0" dirty="0"/>
              <a:t>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mr-IN" dirty="0"/>
              <a:t>"</a:t>
            </a:r>
            <a:r>
              <a:rPr lang="en-US" dirty="0"/>
              <a:t>An American black bear, a Bengal tiger and an African lion were the</a:t>
            </a:r>
            <a:r>
              <a:rPr lang="en-US" dirty="0">
                <a:hlinkClick r:id="rId3"/>
              </a:rPr>
              <a:t> victims of animal cruelty</a:t>
            </a:r>
            <a:r>
              <a:rPr lang="en-US" dirty="0"/>
              <a:t>....</a:t>
            </a:r>
            <a:r>
              <a:rPr lang="mr-IN" dirty="0"/>
              <a:t>"</a:t>
            </a:r>
            <a:endParaRPr lang="en-US" dirty="0"/>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在</a:t>
            </a:r>
            <a:r>
              <a:rPr lang="en-US" altLang="zh-CN" dirty="0">
                <a:solidFill>
                  <a:srgbClr val="0E0E0E"/>
                </a:solidFill>
                <a:effectLst/>
                <a:latin typeface=".AppleSystemUIFont"/>
              </a:rPr>
              <a:t>《</a:t>
            </a:r>
            <a:r>
              <a:rPr lang="zh-CN" altLang="en-US" dirty="0">
                <a:solidFill>
                  <a:srgbClr val="0E0E0E"/>
                </a:solidFill>
                <a:effectLst/>
                <a:latin typeface=".AppleSystemUIFont"/>
              </a:rPr>
              <a:t>绿野仙踪</a:t>
            </a:r>
            <a:r>
              <a:rPr lang="en-US" altLang="zh-CN" dirty="0">
                <a:solidFill>
                  <a:srgbClr val="0E0E0E"/>
                </a:solidFill>
                <a:effectLst/>
                <a:latin typeface=".AppleSystemUIFont"/>
              </a:rPr>
              <a:t>》</a:t>
            </a:r>
            <a:r>
              <a:rPr lang="zh-CN" altLang="en-US" dirty="0">
                <a:solidFill>
                  <a:srgbClr val="0E0E0E"/>
                </a:solidFill>
                <a:effectLst/>
                <a:latin typeface=".AppleSystemUIFont"/>
              </a:rPr>
              <a:t>中，多萝西担心她需要穿过森林到达奥兹时，惊恐地叫道：“狮子、老虎和熊！哦，我的天！”是的，这些通常都是危险的动物！</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我们可能认为所有食肉动物必须通过捕杀才能进食，但即便在今天，一个和平的环境也能说明，在动物界中和平的实现甚至不必等到千禧年。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“一只美洲黑熊、一只孟加拉虎和一只非洲狮成了动物虐待的受害者</a:t>
            </a:r>
            <a:r>
              <a:rPr lang="en-US" altLang="zh-CN" dirty="0">
                <a:solidFill>
                  <a:srgbClr val="0E0E0E"/>
                </a:solidFill>
                <a:effectLst/>
                <a:latin typeface=".AppleSystemUIFont"/>
              </a:rPr>
              <a:t>……”</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“巴卢熊（</a:t>
            </a:r>
            <a:r>
              <a:rPr lang="en-US" altLang="zh-CN" dirty="0">
                <a:solidFill>
                  <a:srgbClr val="0E0E0E"/>
                </a:solidFill>
                <a:effectLst/>
                <a:latin typeface=".AppleSystemUIFont"/>
              </a:rPr>
              <a:t>Baloo the Bear</a:t>
            </a:r>
            <a:r>
              <a:rPr lang="zh-CN" altLang="en-US" dirty="0">
                <a:solidFill>
                  <a:srgbClr val="0E0E0E"/>
                </a:solidFill>
                <a:effectLst/>
                <a:latin typeface=".AppleSystemUIFont"/>
              </a:rPr>
              <a:t>）、利奥狮（</a:t>
            </a:r>
            <a:r>
              <a:rPr lang="en-US" altLang="zh-CN" dirty="0">
                <a:solidFill>
                  <a:srgbClr val="0E0E0E"/>
                </a:solidFill>
                <a:effectLst/>
                <a:latin typeface=".AppleSystemUIFont"/>
              </a:rPr>
              <a:t>Leo the Lion</a:t>
            </a:r>
            <a:r>
              <a:rPr lang="zh-CN" altLang="en-US" dirty="0">
                <a:solidFill>
                  <a:srgbClr val="0E0E0E"/>
                </a:solidFill>
                <a:effectLst/>
                <a:latin typeface=".AppleSystemUIFont"/>
              </a:rPr>
              <a:t>）和谢尔坎虎（</a:t>
            </a:r>
            <a:r>
              <a:rPr lang="en-US" altLang="zh-CN" dirty="0" err="1">
                <a:solidFill>
                  <a:srgbClr val="0E0E0E"/>
                </a:solidFill>
                <a:effectLst/>
                <a:latin typeface=".AppleSystemUIFont"/>
              </a:rPr>
              <a:t>Shere</a:t>
            </a:r>
            <a:r>
              <a:rPr lang="en-US" altLang="zh-CN" dirty="0">
                <a:solidFill>
                  <a:srgbClr val="0E0E0E"/>
                </a:solidFill>
                <a:effectLst/>
                <a:latin typeface=".AppleSystemUIFont"/>
              </a:rPr>
              <a:t> Khan the Tiger</a:t>
            </a:r>
            <a:r>
              <a:rPr lang="zh-CN" altLang="en-US" dirty="0">
                <a:solidFill>
                  <a:srgbClr val="0E0E0E"/>
                </a:solidFill>
                <a:effectLst/>
                <a:latin typeface=".AppleSystemUIFont"/>
              </a:rPr>
              <a:t>）（三者合称为</a:t>
            </a:r>
            <a:r>
              <a:rPr lang="en-US" altLang="zh-CN" dirty="0">
                <a:solidFill>
                  <a:srgbClr val="0E0E0E"/>
                </a:solidFill>
                <a:effectLst/>
                <a:latin typeface=".AppleSystemUIFont"/>
              </a:rPr>
              <a:t>BLT</a:t>
            </a:r>
            <a:r>
              <a:rPr lang="zh-CN" altLang="en-US" dirty="0">
                <a:solidFill>
                  <a:srgbClr val="0E0E0E"/>
                </a:solidFill>
                <a:effectLst/>
                <a:latin typeface=".AppleSystemUIFont"/>
              </a:rPr>
              <a:t>）是作为两个月大的幼崽被聚集在一起的，并且像一个家庭一样一起成长。”</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The trio was originally owned by a drug dealer who didn't properly care for them, leading to neglect, poor health and severe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“这三只动物最初是由一个毒贩所拥有，他未能妥善照顾它们，导致了忽视、健康状况不佳和严重的伤害。”</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72</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In 2001, </a:t>
            </a:r>
            <a:r>
              <a:rPr lang="en-US" dirty="0">
                <a:hlinkClick r:id="rId3"/>
              </a:rPr>
              <a:t>Noah's Ark Animal Sanctuary</a:t>
            </a:r>
            <a:r>
              <a:rPr lang="en-US" dirty="0"/>
              <a:t>, a nonprofit that cares for animals in need, came to the rescue, and took them to Locust Grove, Georgia, where they were treated for injuries.</a:t>
            </a:r>
            <a:r>
              <a:rPr lang="mr-IN" dirty="0"/>
              <a:t>"</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a:t>
            </a:r>
            <a:r>
              <a:rPr lang="en-US" altLang="zh-CN" dirty="0">
                <a:solidFill>
                  <a:srgbClr val="0E0E0E"/>
                </a:solidFill>
                <a:effectLst/>
                <a:latin typeface=".AppleSystemUIFont"/>
              </a:rPr>
              <a:t>2001</a:t>
            </a:r>
            <a:r>
              <a:rPr lang="zh-CN" altLang="en-US" dirty="0">
                <a:solidFill>
                  <a:srgbClr val="0E0E0E"/>
                </a:solidFill>
                <a:effectLst/>
                <a:latin typeface=".AppleSystemUIFont"/>
              </a:rPr>
              <a:t>年，诺亚方舟动物保护区</a:t>
            </a:r>
            <a:r>
              <a:rPr lang="en-US" altLang="zh-CN" dirty="0">
                <a:solidFill>
                  <a:srgbClr val="0E0E0E"/>
                </a:solidFill>
                <a:effectLst/>
                <a:latin typeface=".AppleSystemUIFont"/>
              </a:rPr>
              <a:t>——</a:t>
            </a:r>
            <a:r>
              <a:rPr lang="zh-CN" altLang="en-US" dirty="0">
                <a:solidFill>
                  <a:srgbClr val="0E0E0E"/>
                </a:solidFill>
                <a:effectLst/>
                <a:latin typeface=".AppleSystemUIFont"/>
              </a:rPr>
              <a:t>一个照顾有需要的动物的非营利组织，前来救援，并将它们带到乔治亚州的洛卡斯特格罗夫，那里它们接受了伤害的治疗。”</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mr-IN" dirty="0">
                <a:hlinkClick r:id="rId3"/>
              </a:rPr>
              <a:t>"</a:t>
            </a:r>
            <a:r>
              <a:rPr lang="en-US" dirty="0">
                <a:hlinkClick r:id="rId3"/>
              </a:rPr>
              <a:t>We could have separated them</a:t>
            </a:r>
            <a:r>
              <a:rPr lang="en-US" dirty="0"/>
              <a:t>,</a:t>
            </a:r>
            <a:r>
              <a:rPr lang="mr-IN" dirty="0"/>
              <a:t>"</a:t>
            </a:r>
            <a:r>
              <a:rPr lang="en-US" dirty="0"/>
              <a:t> Diane Smith, assistant director of the Noah's Ark Zoo told the Telegraph. </a:t>
            </a:r>
            <a:r>
              <a:rPr lang="mr-IN" dirty="0"/>
              <a:t>"</a:t>
            </a:r>
            <a:r>
              <a:rPr lang="en-US" dirty="0"/>
              <a:t>But since they came as a kind of family, the zoo decided to keep them together.</a:t>
            </a:r>
            <a:r>
              <a:rPr lang="mr-IN" dirty="0"/>
              <a:t>"</a:t>
            </a:r>
            <a:endParaRPr lang="en-US" b="1"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“我们本可以将它们分开，”诺亚方舟动物园的助理主任黛安</a:t>
            </a:r>
            <a:r>
              <a:rPr lang="en-US" altLang="zh-CN" dirty="0">
                <a:solidFill>
                  <a:srgbClr val="0E0E0E"/>
                </a:solidFill>
                <a:effectLst/>
                <a:latin typeface=".AppleSystemUIFont"/>
              </a:rPr>
              <a:t>·</a:t>
            </a:r>
            <a:r>
              <a:rPr lang="zh-CN" altLang="en-US" dirty="0">
                <a:solidFill>
                  <a:srgbClr val="0E0E0E"/>
                </a:solidFill>
                <a:effectLst/>
                <a:latin typeface=".AppleSystemUIFont"/>
              </a:rPr>
              <a:t>史密斯告诉</a:t>
            </a:r>
            <a:r>
              <a:rPr lang="en-US" altLang="zh-CN" dirty="0">
                <a:solidFill>
                  <a:srgbClr val="0E0E0E"/>
                </a:solidFill>
                <a:effectLst/>
                <a:latin typeface=".AppleSystemUIFont"/>
              </a:rPr>
              <a:t>《</a:t>
            </a:r>
            <a:r>
              <a:rPr lang="zh-CN" altLang="en-US" dirty="0">
                <a:solidFill>
                  <a:srgbClr val="0E0E0E"/>
                </a:solidFill>
                <a:effectLst/>
                <a:latin typeface=".AppleSystemUIFont"/>
              </a:rPr>
              <a:t>每日电讯报</a:t>
            </a:r>
            <a:r>
              <a:rPr lang="en-US" altLang="zh-CN" dirty="0">
                <a:solidFill>
                  <a:srgbClr val="0E0E0E"/>
                </a:solidFill>
                <a:effectLst/>
                <a:latin typeface=".AppleSystemUIFont"/>
              </a:rPr>
              <a:t>》</a:t>
            </a:r>
            <a:r>
              <a:rPr lang="zh-CN" altLang="en-US" dirty="0">
                <a:solidFill>
                  <a:srgbClr val="0E0E0E"/>
                </a:solidFill>
                <a:effectLst/>
                <a:latin typeface=".AppleSystemUIFont"/>
              </a:rPr>
              <a:t>。“但由于它们像一家人一样到来，动物园决定让它们继续在一起。”</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898493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“巴卢需要比他的两个朋友更多的照顾</a:t>
            </a:r>
            <a:r>
              <a:rPr lang="en-US" altLang="zh-CN" dirty="0">
                <a:solidFill>
                  <a:srgbClr val="0E0E0E"/>
                </a:solidFill>
                <a:effectLst/>
                <a:latin typeface=".AppleSystemUIFont"/>
              </a:rPr>
              <a:t>——</a:t>
            </a:r>
            <a:r>
              <a:rPr lang="zh-CN" altLang="en-US" dirty="0">
                <a:solidFill>
                  <a:srgbClr val="0E0E0E"/>
                </a:solidFill>
                <a:effectLst/>
                <a:latin typeface=".AppleSystemUIFont"/>
              </a:rPr>
              <a:t>他之前的主人给他戴了一个背带，并且随着他的成长没有进行调整，这导致了他的畸形，</a:t>
            </a:r>
            <a:r>
              <a:rPr lang="en-US" altLang="zh-CN" dirty="0" err="1">
                <a:solidFill>
                  <a:srgbClr val="0E0E0E"/>
                </a:solidFill>
                <a:effectLst/>
                <a:latin typeface=".AppleSystemUIFont"/>
              </a:rPr>
              <a:t>Imgur</a:t>
            </a:r>
            <a:r>
              <a:rPr lang="zh-CN" altLang="en-US" dirty="0">
                <a:solidFill>
                  <a:srgbClr val="0E0E0E"/>
                </a:solidFill>
                <a:effectLst/>
                <a:latin typeface=".AppleSystemUIFont"/>
              </a:rPr>
              <a:t>报道。”</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75</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After arriving in Georgia, </a:t>
            </a:r>
            <a:r>
              <a:rPr lang="en-US" dirty="0" err="1"/>
              <a:t>Baloo</a:t>
            </a:r>
            <a:r>
              <a:rPr lang="en-US" dirty="0"/>
              <a:t> had the harness surgically removed.</a:t>
            </a:r>
            <a:r>
              <a:rPr lang="mr-IN" b="1"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“到达乔治亚州后，巴卢接受了手术移除背带。”</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76</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Given that the trio had found comfort in each other during their years of mistreatment, The Sanctuary's staff realized that they couldn't be separated and fenced them in together.</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“鉴于这三只动物在受虐期间彼此找到了安慰，保护区的工作人员意识到它们不能被分开，于是将它们一起围栏圈养。”</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77</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Unfortunately, the government passed new federal regulations requiring big cat enclosures to have 16 foot fences put up, which would take effect in October of this year. </a:t>
            </a:r>
            <a:r>
              <a:rPr lang="en-US" dirty="0" err="1"/>
              <a:t>Baloo</a:t>
            </a:r>
            <a:r>
              <a:rPr lang="en-US" dirty="0"/>
              <a:t>, Leo and </a:t>
            </a:r>
            <a:r>
              <a:rPr lang="en-US" dirty="0" err="1"/>
              <a:t>Shere</a:t>
            </a:r>
            <a:r>
              <a:rPr lang="en-US" dirty="0"/>
              <a:t> Khan's fence was only 8 feet high. If these regulations weren't met, the three animals would have to split up. </a:t>
            </a:r>
          </a:p>
          <a:p>
            <a:r>
              <a:rPr lang="en-US" dirty="0"/>
              <a:t>Rebuilding the fence would cost $489,000.</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“不幸的是，政府通过了新的联邦法规，要求大型猫科动物围栏必须安装</a:t>
            </a:r>
            <a:r>
              <a:rPr lang="en-US" altLang="zh-CN" dirty="0">
                <a:solidFill>
                  <a:srgbClr val="0E0E0E"/>
                </a:solidFill>
                <a:effectLst/>
                <a:latin typeface=".AppleSystemUIFont"/>
              </a:rPr>
              <a:t>16</a:t>
            </a:r>
            <a:r>
              <a:rPr lang="zh-CN" altLang="en-US" dirty="0">
                <a:solidFill>
                  <a:srgbClr val="0E0E0E"/>
                </a:solidFill>
                <a:effectLst/>
                <a:latin typeface=".AppleSystemUIFont"/>
              </a:rPr>
              <a:t>英尺高的围栏，这项规定将在今年十月生效。巴卢、利奥和谢尔坎的围栏只有</a:t>
            </a:r>
            <a:r>
              <a:rPr lang="en-US" altLang="zh-CN" dirty="0">
                <a:solidFill>
                  <a:srgbClr val="0E0E0E"/>
                </a:solidFill>
                <a:effectLst/>
                <a:latin typeface=".AppleSystemUIFont"/>
              </a:rPr>
              <a:t>8</a:t>
            </a:r>
            <a:r>
              <a:rPr lang="zh-CN" altLang="en-US" dirty="0">
                <a:solidFill>
                  <a:srgbClr val="0E0E0E"/>
                </a:solidFill>
                <a:effectLst/>
                <a:latin typeface=".AppleSystemUIFont"/>
              </a:rPr>
              <a:t>英尺高。如果不符合这些规定，这三只动物将不得不被分开。重建围栏的费用将达到</a:t>
            </a:r>
            <a:r>
              <a:rPr lang="en-US" altLang="zh-CN" dirty="0">
                <a:solidFill>
                  <a:srgbClr val="0E0E0E"/>
                </a:solidFill>
                <a:effectLst/>
                <a:latin typeface=".AppleSystemUIFont"/>
              </a:rPr>
              <a:t>489,000</a:t>
            </a:r>
            <a:r>
              <a:rPr lang="zh-CN" altLang="en-US" dirty="0">
                <a:solidFill>
                  <a:srgbClr val="0E0E0E"/>
                </a:solidFill>
                <a:effectLst/>
                <a:latin typeface=".AppleSystemUIFont"/>
              </a:rPr>
              <a:t>美元。”</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“随着十月的临近，保护区参加了一个竞赛来筹集资金。根据</a:t>
            </a:r>
            <a:r>
              <a:rPr lang="en-US" altLang="zh-CN" dirty="0" err="1">
                <a:solidFill>
                  <a:srgbClr val="0E0E0E"/>
                </a:solidFill>
                <a:effectLst/>
                <a:latin typeface=".AppleSystemUIFont"/>
              </a:rPr>
              <a:t>ncronline.com</a:t>
            </a:r>
            <a:r>
              <a:rPr lang="zh-CN" altLang="en-US" dirty="0">
                <a:solidFill>
                  <a:srgbClr val="0E0E0E"/>
                </a:solidFill>
                <a:effectLst/>
                <a:latin typeface=".AppleSystemUIFont"/>
              </a:rPr>
              <a:t>的报道，</a:t>
            </a:r>
            <a:r>
              <a:rPr lang="en-US" altLang="zh-CN" dirty="0">
                <a:solidFill>
                  <a:srgbClr val="0E0E0E"/>
                </a:solidFill>
                <a:effectLst/>
                <a:latin typeface=".AppleSystemUIFont"/>
              </a:rPr>
              <a:t>8</a:t>
            </a:r>
            <a:r>
              <a:rPr lang="zh-CN" altLang="en-US" dirty="0">
                <a:solidFill>
                  <a:srgbClr val="0E0E0E"/>
                </a:solidFill>
                <a:effectLst/>
                <a:latin typeface=".AppleSystemUIFont"/>
              </a:rPr>
              <a:t>月</a:t>
            </a:r>
            <a:r>
              <a:rPr lang="en-US" altLang="zh-CN" dirty="0">
                <a:solidFill>
                  <a:srgbClr val="0E0E0E"/>
                </a:solidFill>
                <a:effectLst/>
                <a:latin typeface=".AppleSystemUIFont"/>
              </a:rPr>
              <a:t>15</a:t>
            </a:r>
            <a:r>
              <a:rPr lang="zh-CN" altLang="en-US" dirty="0">
                <a:solidFill>
                  <a:srgbClr val="0E0E0E"/>
                </a:solidFill>
                <a:effectLst/>
                <a:latin typeface=".AppleSystemUIFont"/>
              </a:rPr>
              <a:t>日，</a:t>
            </a:r>
            <a:r>
              <a:rPr lang="en-US" altLang="zh-CN" dirty="0">
                <a:solidFill>
                  <a:srgbClr val="0E0E0E"/>
                </a:solidFill>
                <a:effectLst/>
                <a:latin typeface=".AppleSystemUIFont"/>
              </a:rPr>
              <a:t>CrowdRise</a:t>
            </a:r>
            <a:r>
              <a:rPr lang="zh-CN" altLang="en-US" dirty="0">
                <a:solidFill>
                  <a:srgbClr val="0E0E0E"/>
                </a:solidFill>
                <a:effectLst/>
                <a:latin typeface=".AppleSystemUIFont"/>
              </a:rPr>
              <a:t>（一个在线筹款网站）与</a:t>
            </a:r>
            <a:r>
              <a:rPr lang="en-US" altLang="zh-CN" dirty="0">
                <a:solidFill>
                  <a:srgbClr val="0E0E0E"/>
                </a:solidFill>
                <a:effectLst/>
                <a:latin typeface=".AppleSystemUIFont"/>
              </a:rPr>
              <a:t>RYOT</a:t>
            </a:r>
            <a:r>
              <a:rPr lang="zh-CN" altLang="en-US" dirty="0">
                <a:solidFill>
                  <a:srgbClr val="0E0E0E"/>
                </a:solidFill>
                <a:effectLst/>
                <a:latin typeface=".AppleSystemUIFont"/>
              </a:rPr>
              <a:t>（一个社会新闻平台）联合宣布了一个名为</a:t>
            </a:r>
            <a:r>
              <a:rPr lang="en-US" altLang="zh-CN" dirty="0">
                <a:solidFill>
                  <a:srgbClr val="0E0E0E"/>
                </a:solidFill>
                <a:effectLst/>
                <a:latin typeface=".AppleSystemUIFont"/>
              </a:rPr>
              <a:t>#STARTARYOT</a:t>
            </a:r>
            <a:r>
              <a:rPr lang="zh-CN" altLang="en-US" dirty="0">
                <a:solidFill>
                  <a:srgbClr val="0E0E0E"/>
                </a:solidFill>
                <a:effectLst/>
                <a:latin typeface=".AppleSystemUIFont"/>
              </a:rPr>
              <a:t>的挑战。他们提供了</a:t>
            </a:r>
            <a:r>
              <a:rPr lang="en-US" altLang="zh-CN" dirty="0">
                <a:solidFill>
                  <a:srgbClr val="0E0E0E"/>
                </a:solidFill>
                <a:effectLst/>
                <a:latin typeface=".AppleSystemUIFont"/>
              </a:rPr>
              <a:t>75,000</a:t>
            </a:r>
            <a:r>
              <a:rPr lang="zh-CN" altLang="en-US" dirty="0">
                <a:solidFill>
                  <a:srgbClr val="0E0E0E"/>
                </a:solidFill>
                <a:effectLst/>
                <a:latin typeface=".AppleSystemUIFont"/>
              </a:rPr>
              <a:t>美元给在五周内筹款最多的非营利组织。”</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a:t>On Oct. 10, they had announced that Noah's Ark Animal Sanctuary had won. They even received an extra $10,000 for attracting the most unique visitors during the last week of the challenge. </a:t>
            </a:r>
          </a:p>
          <a:p>
            <a:r>
              <a:rPr lang="en-US" dirty="0"/>
              <a:t>Additionally, they were able to raise $362,269 through crowd-funding. The installment company even agreed to discount the price of the new fence. </a:t>
            </a:r>
          </a:p>
          <a:p>
            <a:r>
              <a:rPr lang="en-US" dirty="0"/>
              <a:t>And once more, all is right in the BLT-land.</a:t>
            </a:r>
            <a:r>
              <a:rPr lang="mr-IN" dirty="0"/>
              <a:t>"</a:t>
            </a:r>
            <a:endParaRPr lang="en-US" dirty="0"/>
          </a:p>
          <a:p>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a:p>
            <a:endParaRPr lang="en-US" dirty="0"/>
          </a:p>
          <a:p>
            <a:r>
              <a:rPr lang="zh-CN" altLang="en-US" dirty="0">
                <a:solidFill>
                  <a:srgbClr val="0E0E0E"/>
                </a:solidFill>
                <a:effectLst/>
                <a:latin typeface=".AppleSystemUIFont"/>
              </a:rPr>
              <a:t>“</a:t>
            </a:r>
            <a:r>
              <a:rPr lang="en-US" altLang="zh-CN" dirty="0">
                <a:solidFill>
                  <a:srgbClr val="0E0E0E"/>
                </a:solidFill>
                <a:effectLst/>
                <a:latin typeface=".AppleSystemUIFont"/>
              </a:rPr>
              <a:t>10</a:t>
            </a:r>
            <a:r>
              <a:rPr lang="zh-CN" altLang="en-US" dirty="0">
                <a:solidFill>
                  <a:srgbClr val="0E0E0E"/>
                </a:solidFill>
                <a:effectLst/>
                <a:latin typeface=".AppleSystemUIFont"/>
              </a:rPr>
              <a:t>月</a:t>
            </a:r>
            <a:r>
              <a:rPr lang="en-US" altLang="zh-CN" dirty="0">
                <a:solidFill>
                  <a:srgbClr val="0E0E0E"/>
                </a:solidFill>
                <a:effectLst/>
                <a:latin typeface=".AppleSystemUIFont"/>
              </a:rPr>
              <a:t>10</a:t>
            </a:r>
            <a:r>
              <a:rPr lang="zh-CN" altLang="en-US" dirty="0">
                <a:solidFill>
                  <a:srgbClr val="0E0E0E"/>
                </a:solidFill>
                <a:effectLst/>
                <a:latin typeface=".AppleSystemUIFont"/>
              </a:rPr>
              <a:t>日，他们宣布诺亚方舟动物保护区赢得了比赛。在挑战的最后一周吸引了最多独特访客，他们甚至额外获得了</a:t>
            </a:r>
            <a:r>
              <a:rPr lang="en-US" altLang="zh-CN" dirty="0">
                <a:solidFill>
                  <a:srgbClr val="0E0E0E"/>
                </a:solidFill>
                <a:effectLst/>
                <a:latin typeface=".AppleSystemUIFont"/>
              </a:rPr>
              <a:t>10,000</a:t>
            </a:r>
            <a:r>
              <a:rPr lang="zh-CN" altLang="en-US" dirty="0">
                <a:solidFill>
                  <a:srgbClr val="0E0E0E"/>
                </a:solidFill>
                <a:effectLst/>
                <a:latin typeface=".AppleSystemUIFont"/>
              </a:rPr>
              <a:t>美元。此外，他们通过众筹共筹集了</a:t>
            </a:r>
            <a:r>
              <a:rPr lang="en-US" altLang="zh-CN" dirty="0">
                <a:solidFill>
                  <a:srgbClr val="0E0E0E"/>
                </a:solidFill>
                <a:effectLst/>
                <a:latin typeface=".AppleSystemUIFont"/>
              </a:rPr>
              <a:t>362,269</a:t>
            </a:r>
            <a:r>
              <a:rPr lang="zh-CN" altLang="en-US" dirty="0">
                <a:solidFill>
                  <a:srgbClr val="0E0E0E"/>
                </a:solidFill>
                <a:effectLst/>
                <a:latin typeface=".AppleSystemUIFont"/>
              </a:rPr>
              <a:t>美元。安装公司甚至同意为新围栏提供折扣。再一次，</a:t>
            </a:r>
            <a:r>
              <a:rPr lang="en-US" altLang="zh-CN" dirty="0">
                <a:solidFill>
                  <a:srgbClr val="0E0E0E"/>
                </a:solidFill>
                <a:effectLst/>
                <a:latin typeface=".AppleSystemUIFont"/>
              </a:rPr>
              <a:t>BLT-land</a:t>
            </a:r>
            <a:r>
              <a:rPr lang="zh-CN" altLang="en-US" dirty="0">
                <a:solidFill>
                  <a:srgbClr val="0E0E0E"/>
                </a:solidFill>
                <a:effectLst/>
                <a:latin typeface=".AppleSystemUIFont"/>
              </a:rPr>
              <a:t>的一切都恢复了正常。”</a:t>
            </a:r>
          </a:p>
          <a:p>
            <a:br>
              <a:rPr lang="zh-CN" altLang="en-US" dirty="0">
                <a:effectLst/>
              </a:rPr>
            </a:br>
            <a:endParaRPr lang="zh-CN" altLang="en-US" dirty="0">
              <a:effectLst/>
            </a:endParaRPr>
          </a:p>
          <a:p>
            <a:r>
              <a:rPr lang="zh-CN" altLang="en-US" dirty="0">
                <a:solidFill>
                  <a:srgbClr val="0E0E0E"/>
                </a:solidFill>
                <a:effectLst/>
                <a:latin typeface=".AppleSystemUIFont"/>
              </a:rPr>
              <a:t>如何一头被虐待的狮子、老虎和熊成了一家不太可能的朋友（照片）</a:t>
            </a:r>
          </a:p>
          <a:p>
            <a:r>
              <a:rPr lang="zh-CN" altLang="en-US" dirty="0">
                <a:solidFill>
                  <a:srgbClr val="0E0E0E"/>
                </a:solidFill>
                <a:effectLst/>
                <a:latin typeface=".AppleSystemUIFont"/>
              </a:rPr>
              <a:t>赫芬顿邮报 </a:t>
            </a:r>
            <a:r>
              <a:rPr lang="en-US" altLang="zh-CN" dirty="0">
                <a:solidFill>
                  <a:srgbClr val="0E0E0E"/>
                </a:solidFill>
                <a:effectLst/>
                <a:latin typeface=".AppleSystemUIFont"/>
              </a:rPr>
              <a:t>| </a:t>
            </a:r>
            <a:r>
              <a:rPr lang="zh-CN" altLang="en-US" dirty="0">
                <a:solidFill>
                  <a:srgbClr val="0E0E0E"/>
                </a:solidFill>
                <a:effectLst/>
                <a:latin typeface=".AppleSystemUIFont"/>
              </a:rPr>
              <a:t>作者：亚历山德拉</a:t>
            </a:r>
            <a:r>
              <a:rPr lang="en-US" altLang="zh-CN" dirty="0">
                <a:solidFill>
                  <a:srgbClr val="0E0E0E"/>
                </a:solidFill>
                <a:effectLst/>
                <a:latin typeface=".AppleSystemUIFont"/>
              </a:rPr>
              <a:t>·</a:t>
            </a:r>
            <a:r>
              <a:rPr lang="zh-CN" altLang="en-US" dirty="0">
                <a:solidFill>
                  <a:srgbClr val="0E0E0E"/>
                </a:solidFill>
                <a:effectLst/>
                <a:latin typeface=".AppleSystemUIFont"/>
              </a:rPr>
              <a:t>扎斯洛</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3</a:t>
            </a:r>
            <a:r>
              <a:rPr lang="zh-CN" altLang="en-US" dirty="0">
                <a:solidFill>
                  <a:srgbClr val="0E0E0E"/>
                </a:solidFill>
                <a:effectLst/>
                <a:latin typeface=".AppleSystemUIFont"/>
              </a:rPr>
              <a:t>日上午</a:t>
            </a:r>
            <a:r>
              <a:rPr lang="en-US" altLang="zh-CN" dirty="0">
                <a:solidFill>
                  <a:srgbClr val="0E0E0E"/>
                </a:solidFill>
                <a:effectLst/>
                <a:latin typeface=".AppleSystemUIFont"/>
              </a:rPr>
              <a:t>12:28 EST </a:t>
            </a:r>
            <a:r>
              <a:rPr lang="zh-CN" altLang="en-US" dirty="0">
                <a:solidFill>
                  <a:srgbClr val="0E0E0E"/>
                </a:solidFill>
                <a:effectLst/>
                <a:latin typeface=".AppleSystemUIFont"/>
              </a:rPr>
              <a:t>更新时间：</a:t>
            </a:r>
            <a:r>
              <a:rPr lang="en-US" altLang="zh-CN" dirty="0">
                <a:solidFill>
                  <a:srgbClr val="0E0E0E"/>
                </a:solidFill>
                <a:effectLst/>
                <a:latin typeface=".AppleSystemUIFont"/>
              </a:rPr>
              <a:t>2013</a:t>
            </a:r>
            <a:r>
              <a:rPr lang="zh-CN" altLang="en-US" dirty="0">
                <a:solidFill>
                  <a:srgbClr val="0E0E0E"/>
                </a:solidFill>
                <a:effectLst/>
                <a:latin typeface=".AppleSystemUIFont"/>
              </a:rPr>
              <a:t>年</a:t>
            </a:r>
            <a:r>
              <a:rPr lang="en-US" altLang="zh-CN" dirty="0">
                <a:solidFill>
                  <a:srgbClr val="0E0E0E"/>
                </a:solidFill>
                <a:effectLst/>
                <a:latin typeface=".AppleSystemUIFont"/>
              </a:rPr>
              <a:t>12</a:t>
            </a:r>
            <a:r>
              <a:rPr lang="zh-CN" altLang="en-US" dirty="0">
                <a:solidFill>
                  <a:srgbClr val="0E0E0E"/>
                </a:solidFill>
                <a:effectLst/>
                <a:latin typeface=".AppleSystemUIFont"/>
              </a:rPr>
              <a:t>月</a:t>
            </a:r>
            <a:r>
              <a:rPr lang="en-US" altLang="zh-CN" dirty="0">
                <a:solidFill>
                  <a:srgbClr val="0E0E0E"/>
                </a:solidFill>
                <a:effectLst/>
                <a:latin typeface=".AppleSystemUIFont"/>
              </a:rPr>
              <a:t>4</a:t>
            </a:r>
            <a:r>
              <a:rPr lang="zh-CN" altLang="en-US" dirty="0">
                <a:solidFill>
                  <a:srgbClr val="0E0E0E"/>
                </a:solidFill>
                <a:effectLst/>
                <a:latin typeface=".AppleSystemUIFont"/>
              </a:rPr>
              <a:t>日上午</a:t>
            </a:r>
            <a:r>
              <a:rPr lang="en-US" altLang="zh-CN" dirty="0">
                <a:solidFill>
                  <a:srgbClr val="0E0E0E"/>
                </a:solidFill>
                <a:effectLst/>
                <a:latin typeface=".AppleSystemUIFont"/>
              </a:rPr>
              <a:t>11:57 EST</a:t>
            </a:r>
          </a:p>
          <a:p>
            <a:r>
              <a:rPr lang="en-US" altLang="zh-CN" dirty="0">
                <a:solidFill>
                  <a:srgbClr val="0E0E0E"/>
                </a:solidFill>
                <a:effectLst/>
                <a:latin typeface=".AppleSystemUIFont"/>
              </a:rPr>
              <a:t>http://</a:t>
            </a:r>
            <a:r>
              <a:rPr lang="en-US" altLang="zh-CN" dirty="0" err="1">
                <a:solidFill>
                  <a:srgbClr val="0E0E0E"/>
                </a:solidFill>
                <a:effectLst/>
                <a:latin typeface=".AppleSystemUIFont"/>
              </a:rPr>
              <a:t>www.huffingtonpost.com</a:t>
            </a:r>
            <a:r>
              <a:rPr lang="en-US" altLang="zh-CN" dirty="0">
                <a:solidFill>
                  <a:srgbClr val="0E0E0E"/>
                </a:solidFill>
                <a:effectLst/>
                <a:latin typeface=".AppleSystemUIFont"/>
              </a:rPr>
              <a:t>/2013/12/03/lion-tiger-bear-negligence_n_4374091.html</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a:t>
            </a:r>
            <a:r>
              <a:rPr lang="en-US" altLang="zh-CN" dirty="0">
                <a:solidFill>
                  <a:srgbClr val="0E0E0E"/>
                </a:solidFill>
                <a:effectLst/>
                <a:latin typeface=".AppleSystemUIFont"/>
              </a:rPr>
              <a:t>30</a:t>
            </a:r>
            <a:r>
              <a:rPr lang="zh-CN" altLang="en-US" dirty="0">
                <a:solidFill>
                  <a:srgbClr val="0E0E0E"/>
                </a:solidFill>
                <a:effectLst/>
                <a:latin typeface=".AppleSystemUIFont"/>
              </a:rPr>
              <a:t>日</a:t>
            </a:r>
          </a:p>
          <a:p>
            <a:endParaRPr lang="en-US" dirty="0"/>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80</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3204401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665820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The Messiah will reunite and restore the nation (5:2-3).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Messiah will care for the people and give them security (5:4).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Messiah will destroy Israel’s enemies (5:5-9).</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Messiah will purge Israel of reliance on military power (5:10-11).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Messiah will destroy false worship within Israel (5:12-15).</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弥赛亚将会重新团结并恢复国家（</a:t>
            </a:r>
            <a:r>
              <a:rPr lang="en-US" altLang="zh-CN" dirty="0">
                <a:solidFill>
                  <a:srgbClr val="0E0E0E"/>
                </a:solidFill>
                <a:effectLst/>
                <a:latin typeface=".AppleSystemUIFont"/>
              </a:rPr>
              <a:t>5:2-3</a:t>
            </a:r>
            <a:r>
              <a:rPr lang="zh-CN" altLang="en-US" dirty="0">
                <a:solidFill>
                  <a:srgbClr val="0E0E0E"/>
                </a:solidFill>
                <a:effectLst/>
                <a:latin typeface=".AppleSystemUIFont"/>
              </a:rPr>
              <a:t>）。</a:t>
            </a:r>
          </a:p>
          <a:p>
            <a:r>
              <a:rPr lang="zh-CN" altLang="en-US" dirty="0">
                <a:solidFill>
                  <a:srgbClr val="0E0E0E"/>
                </a:solidFill>
                <a:effectLst/>
                <a:latin typeface=".AppleSystemUIFont"/>
              </a:rPr>
              <a:t>弥赛亚将会照顾人民并给予他们安全（</a:t>
            </a:r>
            <a:r>
              <a:rPr lang="en-US" altLang="zh-CN" dirty="0">
                <a:solidFill>
                  <a:srgbClr val="0E0E0E"/>
                </a:solidFill>
                <a:effectLst/>
                <a:latin typeface=".AppleSystemUIFont"/>
              </a:rPr>
              <a:t>5:4</a:t>
            </a:r>
            <a:r>
              <a:rPr lang="zh-CN" altLang="en-US" dirty="0">
                <a:solidFill>
                  <a:srgbClr val="0E0E0E"/>
                </a:solidFill>
                <a:effectLst/>
                <a:latin typeface=".AppleSystemUIFont"/>
              </a:rPr>
              <a:t>）。</a:t>
            </a:r>
          </a:p>
          <a:p>
            <a:r>
              <a:rPr lang="zh-CN" altLang="en-US" dirty="0">
                <a:solidFill>
                  <a:srgbClr val="0E0E0E"/>
                </a:solidFill>
                <a:effectLst/>
                <a:latin typeface=".AppleSystemUIFont"/>
              </a:rPr>
              <a:t>弥赛亚将会摧毁以色列的敌人（</a:t>
            </a:r>
            <a:r>
              <a:rPr lang="en-US" altLang="zh-CN" dirty="0">
                <a:solidFill>
                  <a:srgbClr val="0E0E0E"/>
                </a:solidFill>
                <a:effectLst/>
                <a:latin typeface=".AppleSystemUIFont"/>
              </a:rPr>
              <a:t>5:5-9</a:t>
            </a:r>
            <a:r>
              <a:rPr lang="zh-CN" altLang="en-US" dirty="0">
                <a:solidFill>
                  <a:srgbClr val="0E0E0E"/>
                </a:solidFill>
                <a:effectLst/>
                <a:latin typeface=".AppleSystemUIFont"/>
              </a:rPr>
              <a:t>）。</a:t>
            </a:r>
          </a:p>
          <a:p>
            <a:r>
              <a:rPr lang="zh-CN" altLang="en-US" dirty="0">
                <a:solidFill>
                  <a:srgbClr val="0E0E0E"/>
                </a:solidFill>
                <a:effectLst/>
                <a:latin typeface=".AppleSystemUIFont"/>
              </a:rPr>
              <a:t>弥赛亚将会清除以色列对军事力量的依赖（</a:t>
            </a:r>
            <a:r>
              <a:rPr lang="en-US" altLang="zh-CN" dirty="0">
                <a:solidFill>
                  <a:srgbClr val="0E0E0E"/>
                </a:solidFill>
                <a:effectLst/>
                <a:latin typeface=".AppleSystemUIFont"/>
              </a:rPr>
              <a:t>5:10-11</a:t>
            </a:r>
            <a:r>
              <a:rPr lang="zh-CN" altLang="en-US" dirty="0">
                <a:solidFill>
                  <a:srgbClr val="0E0E0E"/>
                </a:solidFill>
                <a:effectLst/>
                <a:latin typeface=".AppleSystemUIFont"/>
              </a:rPr>
              <a:t>）。</a:t>
            </a:r>
          </a:p>
          <a:p>
            <a:r>
              <a:rPr lang="zh-CN" altLang="en-US" dirty="0">
                <a:solidFill>
                  <a:srgbClr val="0E0E0E"/>
                </a:solidFill>
                <a:effectLst/>
                <a:latin typeface=".AppleSystemUIFont"/>
              </a:rPr>
              <a:t>弥赛亚将会在以色列内部消灭假宗教崇拜（</a:t>
            </a:r>
            <a:r>
              <a:rPr lang="en-US" altLang="zh-CN" dirty="0">
                <a:solidFill>
                  <a:srgbClr val="0E0E0E"/>
                </a:solidFill>
                <a:effectLst/>
                <a:latin typeface=".AppleSystemUIFont"/>
              </a:rPr>
              <a:t>5:12-15</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1190166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64299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241755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425276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922489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7863648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8504103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36043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dirty="0" err="1">
                <a:latin typeface="Calibri" charset="0"/>
              </a:rPr>
              <a:t>弥迦</a:t>
            </a:r>
            <a:r>
              <a:rPr lang="en-US" dirty="0">
                <a:latin typeface="Calibri" charset="0"/>
              </a:rPr>
              <a:t> has much to say about judgment upon Judah and the messianic kingdom.  However, the exploitation of God’s people has become the focus in the teaching of the book by most preachers and teachers.  This makes </a:t>
            </a:r>
            <a:r>
              <a:rPr lang="ko-KR" altLang="en-US" dirty="0" err="1">
                <a:latin typeface="Calibri" charset="0"/>
              </a:rPr>
              <a:t>弥迦</a:t>
            </a:r>
            <a:r>
              <a:rPr lang="en-US" dirty="0">
                <a:latin typeface="Calibri" charset="0"/>
              </a:rPr>
              <a:t> 6:8 to most preached verse.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弥迦对犹大的审判和弥赛亚王国有许多论述。然而，在大多数传道者和教师的教导中，神的子民被剥削成为了重点。这使得弥迦书</a:t>
            </a:r>
            <a:r>
              <a:rPr lang="en-US" altLang="zh-CN" dirty="0">
                <a:solidFill>
                  <a:srgbClr val="0E0E0E"/>
                </a:solidFill>
                <a:effectLst/>
                <a:latin typeface=".AppleSystemUIFont"/>
              </a:rPr>
              <a:t>6</a:t>
            </a:r>
            <a:r>
              <a:rPr lang="zh-CN" altLang="en-US" dirty="0">
                <a:solidFill>
                  <a:srgbClr val="0E0E0E"/>
                </a:solidFill>
                <a:effectLst/>
                <a:latin typeface=".AppleSystemUIFont"/>
              </a:rPr>
              <a:t>章</a:t>
            </a:r>
            <a:r>
              <a:rPr lang="en-US" altLang="zh-CN" dirty="0">
                <a:solidFill>
                  <a:srgbClr val="0E0E0E"/>
                </a:solidFill>
                <a:effectLst/>
                <a:latin typeface=".AppleSystemUIFont"/>
              </a:rPr>
              <a:t>8</a:t>
            </a:r>
            <a:r>
              <a:rPr lang="zh-CN" altLang="en-US" dirty="0">
                <a:solidFill>
                  <a:srgbClr val="0E0E0E"/>
                </a:solidFill>
                <a:effectLst/>
                <a:latin typeface=".AppleSystemUIFont"/>
              </a:rPr>
              <a:t>节成为最常被讲述的经文。</a:t>
            </a:r>
          </a:p>
          <a:p>
            <a:endParaRPr lang="en-US" dirty="0">
              <a:latin typeface="Calibri" charset="0"/>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33D43C-CD3A-0949-BE58-467EFEE2C464}" type="slidenum">
              <a:rPr lang="en-US" sz="1200">
                <a:solidFill>
                  <a:prstClr val="black"/>
                </a:solidFill>
              </a:rPr>
              <a:pPr eaLnBrk="1" hangingPunct="1"/>
              <a:t>97</a:t>
            </a:fld>
            <a:endParaRPr lang="en-US" sz="1200">
              <a:solidFill>
                <a:prstClr val="black"/>
              </a:solidFill>
            </a:endParaRPr>
          </a:p>
        </p:txBody>
      </p:sp>
    </p:spTree>
    <p:extLst>
      <p:ext uri="{BB962C8B-B14F-4D97-AF65-F5344CB8AC3E}">
        <p14:creationId xmlns:p14="http://schemas.microsoft.com/office/powerpoint/2010/main" val="25507324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4632219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5367777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377713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7251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428467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8807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6755503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1815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110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God’s promised land stretched </a:t>
            </a:r>
            <a:r>
              <a:rPr lang="en-US" altLang="zh-CN" dirty="0" err="1">
                <a:latin typeface="Arial"/>
                <a:ea typeface="ＭＳ Ｐゴシック" charset="0"/>
                <a:cs typeface="Arial"/>
              </a:rPr>
              <a:t>northeard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endParaRPr lang="en-US" altLang="zh-CN" baseline="0" dirty="0">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神所应许的土地从埃及的小河谷向北延伸至远北的大幼发拉底河</a:t>
            </a:r>
            <a:r>
              <a:rPr lang="en-US" altLang="zh-CN" dirty="0">
                <a:solidFill>
                  <a:srgbClr val="0E0E0E"/>
                </a:solidFill>
                <a:effectLst/>
                <a:latin typeface=".AppleSystemUIFont"/>
              </a:rPr>
              <a:t>——</a:t>
            </a:r>
            <a:r>
              <a:rPr lang="zh-CN" altLang="en-US" dirty="0">
                <a:solidFill>
                  <a:srgbClr val="0E0E0E"/>
                </a:solidFill>
                <a:effectLst/>
                <a:latin typeface=".AppleSystemUIFont"/>
              </a:rPr>
              <a:t>这是一块巨大的地产！当今天的国界被放置在这片土地上时，我们可以看到现代以色列在从埃及、黎巴嫩、叙利亚，甚至可能是约旦河另一侧的约旦争夺土地的斗争。</a:t>
            </a:r>
          </a:p>
          <a:p>
            <a:pPr eaLnBrk="1" hangingPunct="1"/>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931226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7EB199-0F05-FE46-AC09-7CC48AE557A9}" type="slidenum">
              <a:rPr lang="en-US" sz="1200">
                <a:solidFill>
                  <a:prstClr val="black"/>
                </a:solidFill>
              </a:rPr>
              <a:pPr/>
              <a:t>111</a:t>
            </a:fld>
            <a:endParaRPr lang="en-US" sz="1200">
              <a:solidFill>
                <a:prstClr val="black"/>
              </a:solidFill>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2693528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3850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zh-CN" altLang="en-US" dirty="0">
                <a:latin typeface="Arial"/>
                <a:ea typeface="ＭＳ Ｐゴシック" charset="0"/>
                <a:cs typeface="Arial"/>
              </a:rPr>
              <a:t>上帝的应许之地向北延伸，从埃及南部西奈半岛的小河谷一直延伸到遥远北方的幼发拉底河 </a:t>
            </a:r>
            <a:r>
              <a:rPr lang="en-US" altLang="zh-CN" dirty="0">
                <a:latin typeface="Arial"/>
                <a:ea typeface="ＭＳ Ｐゴシック" charset="0"/>
                <a:cs typeface="Arial"/>
              </a:rPr>
              <a:t>— — </a:t>
            </a:r>
            <a:r>
              <a:rPr lang="zh-CN" altLang="en-US" dirty="0">
                <a:latin typeface="Arial"/>
                <a:ea typeface="ＭＳ Ｐゴシック" charset="0"/>
                <a:cs typeface="Arial"/>
              </a:rPr>
              <a:t>一大片土地！当今天的边界被置于这片土地上时，我们可以看到现代以色列不得不努力从埃及、黎巴嫩、叙利亚，甚至约旦河对岸的约旦索取土地。</a:t>
            </a:r>
          </a:p>
        </p:txBody>
      </p:sp>
    </p:spTree>
    <p:extLst>
      <p:ext uri="{BB962C8B-B14F-4D97-AF65-F5344CB8AC3E}">
        <p14:creationId xmlns:p14="http://schemas.microsoft.com/office/powerpoint/2010/main" val="19980166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7225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493211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3328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93243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1419168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zh-CN" altLang="en-US" sz="1200" b="0" i="0" kern="1200" dirty="0">
              <a:solidFill>
                <a:schemeClr val="tx1"/>
              </a:solidFill>
              <a:effectLst/>
              <a:latin typeface="+mn-lt"/>
              <a:ea typeface="ＭＳ Ｐゴシック" charset="0"/>
              <a:cs typeface="ＭＳ Ｐゴシック" charset="0"/>
            </a:endParaRPr>
          </a:p>
        </p:txBody>
      </p:sp>
    </p:spTree>
    <p:extLst>
      <p:ext uri="{BB962C8B-B14F-4D97-AF65-F5344CB8AC3E}">
        <p14:creationId xmlns:p14="http://schemas.microsoft.com/office/powerpoint/2010/main" val="17489718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cs typeface="ＭＳ Ｐゴシック" charset="0"/>
            </a:endParaRPr>
          </a:p>
        </p:txBody>
      </p:sp>
    </p:spTree>
    <p:extLst>
      <p:ext uri="{BB962C8B-B14F-4D97-AF65-F5344CB8AC3E}">
        <p14:creationId xmlns:p14="http://schemas.microsoft.com/office/powerpoint/2010/main" val="29401352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5795925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026241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a:t>
            </a:r>
            <a:r>
              <a:rPr lang="en-US" dirty="0" err="1"/>
              <a:t>www.huffingtonpost.com</a:t>
            </a:r>
            <a:r>
              <a:rPr lang="en-US" dirty="0"/>
              <a:t>/2014/02/27/dobri-dobrev_n_4867974.html</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a:hlinkClick r:id="rId3"/>
              </a:rPr>
              <a:t>IMPACT </a:t>
            </a:r>
            <a:r>
              <a:rPr lang="de-DE" dirty="0"/>
              <a:t>02/27/2014 04:10 </a:t>
            </a:r>
            <a:r>
              <a:rPr lang="de-DE" dirty="0" err="1"/>
              <a:t>pm</a:t>
            </a:r>
            <a:r>
              <a:rPr lang="de-DE" dirty="0"/>
              <a:t> ET | </a:t>
            </a:r>
            <a:r>
              <a:rPr lang="de-DE" b="1" dirty="0"/>
              <a:t>Updated</a:t>
            </a:r>
            <a:r>
              <a:rPr lang="de-DE" dirty="0"/>
              <a:t> Mar 14, 2014 </a:t>
            </a:r>
          </a:p>
          <a:p>
            <a:endParaRPr lang="en-US" dirty="0"/>
          </a:p>
          <a:p>
            <a:r>
              <a:rPr lang="en-US" dirty="0"/>
              <a:t>To the unfamiliar passerby, </a:t>
            </a:r>
            <a:r>
              <a:rPr lang="en-US" dirty="0" err="1"/>
              <a:t>Dobri</a:t>
            </a:r>
            <a:r>
              <a:rPr lang="en-US" dirty="0"/>
              <a:t> Dobrev, 99, may come off as a haggard beggar who depends on the kindness of strangers to get by in life. </a:t>
            </a:r>
          </a:p>
          <a:p>
            <a:r>
              <a:rPr lang="en-US" dirty="0"/>
              <a:t>But, for the residents of Sofia, Bulgaria, Dobrev is nothing of the sort. Rather, the area’s fixture has been called a “saint” and a “divine stranger,” </a:t>
            </a:r>
            <a:r>
              <a:rPr lang="en-US" dirty="0">
                <a:hlinkClick r:id="rId4"/>
              </a:rPr>
              <a:t>according to a website dedicated to Dobrev.</a:t>
            </a:r>
            <a:r>
              <a:rPr lang="en-US" dirty="0"/>
              <a:t> </a:t>
            </a:r>
          </a:p>
          <a:p>
            <a:r>
              <a:rPr lang="en-US" dirty="0"/>
              <a:t>Dobrev </a:t>
            </a:r>
            <a:r>
              <a:rPr lang="en-US" dirty="0">
                <a:hlinkClick r:id="rId5"/>
              </a:rPr>
              <a:t>lost most of his hearing during World War II</a:t>
            </a:r>
            <a:r>
              <a:rPr lang="en-US" dirty="0"/>
              <a:t>, according to Yahoo News Canada. He lives more than 15 miles outside of Sofia, a distance he used to trek by foot, but he now relies on the bus, according to </a:t>
            </a:r>
            <a:r>
              <a:rPr lang="en-US" dirty="0" err="1"/>
              <a:t>SaintDobry.com</a:t>
            </a:r>
            <a:r>
              <a:rPr lang="en-US" dirty="0"/>
              <a:t>. He spends his days asking people for money, but </a:t>
            </a:r>
            <a:r>
              <a:rPr lang="en-US" dirty="0">
                <a:hlinkClick r:id="rId4"/>
              </a:rPr>
              <a:t>he doesn’t keep a cent.</a:t>
            </a:r>
            <a:endParaRPr lang="en-US" dirty="0"/>
          </a:p>
          <a:p>
            <a:r>
              <a:rPr lang="en-US" dirty="0"/>
              <a:t>The generous guy lives off of his monthly pension of 80 euros (about $100) and gives all his donations to institutions that are most dear to him: churches and orphanages. </a:t>
            </a:r>
          </a:p>
          <a:p>
            <a:br>
              <a:rPr lang="en-US" dirty="0"/>
            </a:br>
            <a:r>
              <a:rPr lang="en-US" dirty="0">
                <a:hlinkClick r:id="rId6"/>
              </a:rPr>
              <a:t>Photo credit: Laura / Panoramio </a:t>
            </a:r>
            <a:endParaRPr lang="en-US" dirty="0"/>
          </a:p>
          <a:p>
            <a:r>
              <a:rPr lang="en-US" dirty="0"/>
              <a:t>Last year, </a:t>
            </a:r>
            <a:r>
              <a:rPr lang="en-US" dirty="0">
                <a:hlinkClick r:id="rId7"/>
              </a:rPr>
              <a:t>Reddit user Nullvoid123</a:t>
            </a:r>
            <a:r>
              <a:rPr lang="en-US" dirty="0"/>
              <a:t> wrote on the site that he has met Dobrev a number of times and that the beneficent man said he once “did a bad thing,” and is now trying to make up for his past transgressions by helping others. </a:t>
            </a:r>
          </a:p>
          <a:p>
            <a:r>
              <a:rPr lang="en-US" dirty="0"/>
              <a:t>Dobrev has made a number of generous donations throughout the years to churches, but one of his largest gifts was when he gave 35,700 lev (more than $24,000) to the </a:t>
            </a:r>
            <a:r>
              <a:rPr lang="en-US" dirty="0">
                <a:hlinkClick r:id="rId8"/>
              </a:rPr>
              <a:t>St. Alexander Nevsky Cathedral</a:t>
            </a:r>
            <a:r>
              <a:rPr lang="en-US" dirty="0"/>
              <a:t>, according to a video released by the church. He has also been known to </a:t>
            </a:r>
            <a:r>
              <a:rPr lang="en-US" dirty="0">
                <a:hlinkClick r:id="rId9"/>
              </a:rPr>
              <a:t>give money to orphanages</a:t>
            </a:r>
            <a:r>
              <a:rPr lang="en-US" dirty="0"/>
              <a:t> to help them pay their utility bills. </a:t>
            </a:r>
          </a:p>
          <a:p>
            <a:r>
              <a:rPr lang="en-US" dirty="0"/>
              <a:t>“The good will is just and true. Everything in it is good,” </a:t>
            </a:r>
            <a:r>
              <a:rPr lang="en-US" dirty="0">
                <a:hlinkClick r:id="rId10"/>
              </a:rPr>
              <a:t>Dobrev said in the film “Mite,”</a:t>
            </a:r>
            <a:r>
              <a:rPr lang="en-US" dirty="0"/>
              <a:t> which was produced in 2000. “We must not lie, nor steal, nor commit adultery. We must love each other as God loves us.”</a:t>
            </a:r>
          </a:p>
          <a:p>
            <a:endParaRPr lang="en-US" dirty="0"/>
          </a:p>
          <a:p>
            <a:r>
              <a:rPr lang="zh-CN" altLang="en-US" dirty="0">
                <a:solidFill>
                  <a:srgbClr val="0E0E0E"/>
                </a:solidFill>
                <a:effectLst/>
                <a:latin typeface=".AppleSystemUIFont"/>
              </a:rPr>
              <a:t>对于不熟悉的路人来说，</a:t>
            </a:r>
            <a:r>
              <a:rPr lang="en-US" altLang="zh-CN" dirty="0">
                <a:solidFill>
                  <a:srgbClr val="0E0E0E"/>
                </a:solidFill>
                <a:effectLst/>
                <a:latin typeface=".AppleSystemUIFont"/>
              </a:rPr>
              <a:t>99</a:t>
            </a:r>
            <a:r>
              <a:rPr lang="zh-CN" altLang="en-US" dirty="0">
                <a:solidFill>
                  <a:srgbClr val="0E0E0E"/>
                </a:solidFill>
                <a:effectLst/>
                <a:latin typeface=".AppleSystemUIFont"/>
              </a:rPr>
              <a:t>岁的多布里</a:t>
            </a:r>
            <a:r>
              <a:rPr lang="en-US" altLang="zh-CN" dirty="0">
                <a:solidFill>
                  <a:srgbClr val="0E0E0E"/>
                </a:solidFill>
                <a:effectLst/>
                <a:latin typeface=".AppleSystemUIFont"/>
              </a:rPr>
              <a:t>·</a:t>
            </a:r>
            <a:r>
              <a:rPr lang="zh-CN" altLang="en-US" dirty="0">
                <a:solidFill>
                  <a:srgbClr val="0E0E0E"/>
                </a:solidFill>
                <a:effectLst/>
                <a:latin typeface=".AppleSystemUIFont"/>
              </a:rPr>
              <a:t>多布雷夫（</a:t>
            </a:r>
            <a:r>
              <a:rPr lang="en-US" altLang="zh-CN" dirty="0" err="1">
                <a:solidFill>
                  <a:srgbClr val="0E0E0E"/>
                </a:solidFill>
                <a:effectLst/>
                <a:latin typeface=".AppleSystemUIFont"/>
              </a:rPr>
              <a:t>Dobri</a:t>
            </a:r>
            <a:r>
              <a:rPr lang="en-US" altLang="zh-CN" dirty="0">
                <a:solidFill>
                  <a:srgbClr val="0E0E0E"/>
                </a:solidFill>
                <a:effectLst/>
                <a:latin typeface=".AppleSystemUIFont"/>
              </a:rPr>
              <a:t> Dobrev</a:t>
            </a:r>
            <a:r>
              <a:rPr lang="zh-CN" altLang="en-US" dirty="0">
                <a:solidFill>
                  <a:srgbClr val="0E0E0E"/>
                </a:solidFill>
                <a:effectLst/>
                <a:latin typeface=".AppleSystemUIFont"/>
              </a:rPr>
              <a:t>）可能看起来像一个依赖陌生人的慈悲来维持生活的疲惫乞丐。但是，对于保加利亚索非亚的居民来说，多布雷夫并非如此。相反，这位地区的老人被誉为“圣人”和“神圣的陌生人”，这是根据一个致力于多布雷夫的网站所述。根据</a:t>
            </a:r>
            <a:r>
              <a:rPr lang="en-US" altLang="zh-CN" dirty="0">
                <a:solidFill>
                  <a:srgbClr val="0E0E0E"/>
                </a:solidFill>
                <a:effectLst/>
                <a:latin typeface=".AppleSystemUIFont"/>
              </a:rPr>
              <a:t>Yahoo News Canada</a:t>
            </a:r>
            <a:r>
              <a:rPr lang="zh-CN" altLang="en-US" dirty="0">
                <a:solidFill>
                  <a:srgbClr val="0E0E0E"/>
                </a:solidFill>
                <a:effectLst/>
                <a:latin typeface=".AppleSystemUIFont"/>
              </a:rPr>
              <a:t>的报道，多布雷夫在第二次世界大战期间失去了大部分听力。他住在索非亚以外</a:t>
            </a:r>
            <a:r>
              <a:rPr lang="en-US" altLang="zh-CN" dirty="0">
                <a:solidFill>
                  <a:srgbClr val="0E0E0E"/>
                </a:solidFill>
                <a:effectLst/>
                <a:latin typeface=".AppleSystemUIFont"/>
              </a:rPr>
              <a:t>15</a:t>
            </a:r>
            <a:r>
              <a:rPr lang="zh-CN" altLang="en-US" dirty="0">
                <a:solidFill>
                  <a:srgbClr val="0E0E0E"/>
                </a:solidFill>
                <a:effectLst/>
                <a:latin typeface=".AppleSystemUIFont"/>
              </a:rPr>
              <a:t>英里以上的地方，他曾经步行这段距离，但现在依靠公交车，据</a:t>
            </a:r>
            <a:r>
              <a:rPr lang="en-US" altLang="zh-CN" dirty="0" err="1">
                <a:solidFill>
                  <a:srgbClr val="0E0E0E"/>
                </a:solidFill>
                <a:effectLst/>
                <a:latin typeface=".AppleSystemUIFont"/>
              </a:rPr>
              <a:t>SaintDobry.com</a:t>
            </a:r>
            <a:r>
              <a:rPr lang="zh-CN" altLang="en-US" dirty="0">
                <a:solidFill>
                  <a:srgbClr val="0E0E0E"/>
                </a:solidFill>
                <a:effectLst/>
                <a:latin typeface=".AppleSystemUIFont"/>
              </a:rPr>
              <a:t>报道。他每天请求人们给钱，但他并不留下任何钱。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这位慷慨的老人靠每月</a:t>
            </a:r>
            <a:r>
              <a:rPr lang="en-US" altLang="zh-CN" dirty="0">
                <a:solidFill>
                  <a:srgbClr val="0E0E0E"/>
                </a:solidFill>
                <a:effectLst/>
                <a:latin typeface=".AppleSystemUIFont"/>
              </a:rPr>
              <a:t>80</a:t>
            </a:r>
            <a:r>
              <a:rPr lang="zh-CN" altLang="en-US" dirty="0">
                <a:solidFill>
                  <a:srgbClr val="0E0E0E"/>
                </a:solidFill>
                <a:effectLst/>
                <a:latin typeface=".AppleSystemUIFont"/>
              </a:rPr>
              <a:t>欧元（约</a:t>
            </a:r>
            <a:r>
              <a:rPr lang="en-US" altLang="zh-CN" dirty="0">
                <a:solidFill>
                  <a:srgbClr val="0E0E0E"/>
                </a:solidFill>
                <a:effectLst/>
                <a:latin typeface=".AppleSystemUIFont"/>
              </a:rPr>
              <a:t>100</a:t>
            </a:r>
            <a:r>
              <a:rPr lang="zh-CN" altLang="en-US" dirty="0">
                <a:solidFill>
                  <a:srgbClr val="0E0E0E"/>
                </a:solidFill>
                <a:effectLst/>
                <a:latin typeface=".AppleSystemUIFont"/>
              </a:rPr>
              <a:t>美元）的养老金生活，并将所有捐款都给予他最珍视的机构：教堂和孤儿院。</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去年，</a:t>
            </a:r>
            <a:r>
              <a:rPr lang="en-US" altLang="zh-CN" dirty="0">
                <a:solidFill>
                  <a:srgbClr val="0E0E0E"/>
                </a:solidFill>
                <a:effectLst/>
                <a:latin typeface=".AppleSystemUIFont"/>
              </a:rPr>
              <a:t>Reddit</a:t>
            </a:r>
            <a:r>
              <a:rPr lang="zh-CN" altLang="en-US" dirty="0">
                <a:solidFill>
                  <a:srgbClr val="0E0E0E"/>
                </a:solidFill>
                <a:effectLst/>
                <a:latin typeface=".AppleSystemUIFont"/>
              </a:rPr>
              <a:t>用户</a:t>
            </a:r>
            <a:r>
              <a:rPr lang="en-US" altLang="zh-CN" dirty="0">
                <a:solidFill>
                  <a:srgbClr val="0E0E0E"/>
                </a:solidFill>
                <a:effectLst/>
                <a:latin typeface=".AppleSystemUIFont"/>
              </a:rPr>
              <a:t>Nullvoid123</a:t>
            </a:r>
            <a:r>
              <a:rPr lang="zh-CN" altLang="en-US" dirty="0">
                <a:solidFill>
                  <a:srgbClr val="0E0E0E"/>
                </a:solidFill>
                <a:effectLst/>
                <a:latin typeface=".AppleSystemUIFont"/>
              </a:rPr>
              <a:t>在该网站上写道，他多次见到多布雷夫，这位行善的人曾经说过他曾经“做过坏事”，现在正试图通过帮助他人来弥补他过去的罪过。多布雷夫这些年来向教堂做了许多慷慨的捐赠，但他最大的一笔礼物是他向圣亚历山大</a:t>
            </a:r>
            <a:r>
              <a:rPr lang="en-US" altLang="zh-CN" dirty="0">
                <a:solidFill>
                  <a:srgbClr val="0E0E0E"/>
                </a:solidFill>
                <a:effectLst/>
                <a:latin typeface=".AppleSystemUIFont"/>
              </a:rPr>
              <a:t>·</a:t>
            </a:r>
            <a:r>
              <a:rPr lang="zh-CN" altLang="en-US" dirty="0">
                <a:solidFill>
                  <a:srgbClr val="0E0E0E"/>
                </a:solidFill>
                <a:effectLst/>
                <a:latin typeface=".AppleSystemUIFont"/>
              </a:rPr>
              <a:t>涅夫斯基大教堂（</a:t>
            </a:r>
            <a:r>
              <a:rPr lang="en-US" altLang="zh-CN" dirty="0">
                <a:solidFill>
                  <a:srgbClr val="0E0E0E"/>
                </a:solidFill>
                <a:effectLst/>
                <a:latin typeface=".AppleSystemUIFont"/>
              </a:rPr>
              <a:t>St. Alexander </a:t>
            </a:r>
            <a:r>
              <a:rPr lang="en-US" altLang="zh-CN" dirty="0" err="1">
                <a:solidFill>
                  <a:srgbClr val="0E0E0E"/>
                </a:solidFill>
                <a:effectLst/>
                <a:latin typeface=".AppleSystemUIFont"/>
              </a:rPr>
              <a:t>Nevsky</a:t>
            </a:r>
            <a:r>
              <a:rPr lang="en-US" altLang="zh-CN" dirty="0">
                <a:solidFill>
                  <a:srgbClr val="0E0E0E"/>
                </a:solidFill>
                <a:effectLst/>
                <a:latin typeface=".AppleSystemUIFont"/>
              </a:rPr>
              <a:t> Cathedral</a:t>
            </a:r>
            <a:r>
              <a:rPr lang="zh-CN" altLang="en-US" dirty="0">
                <a:solidFill>
                  <a:srgbClr val="0E0E0E"/>
                </a:solidFill>
                <a:effectLst/>
                <a:latin typeface=".AppleSystemUIFont"/>
              </a:rPr>
              <a:t>）捐赠了</a:t>
            </a:r>
            <a:r>
              <a:rPr lang="en-US" altLang="zh-CN" dirty="0">
                <a:solidFill>
                  <a:srgbClr val="0E0E0E"/>
                </a:solidFill>
                <a:effectLst/>
                <a:latin typeface=".AppleSystemUIFont"/>
              </a:rPr>
              <a:t>35,700</a:t>
            </a:r>
            <a:r>
              <a:rPr lang="zh-CN" altLang="en-US" dirty="0">
                <a:solidFill>
                  <a:srgbClr val="0E0E0E"/>
                </a:solidFill>
                <a:effectLst/>
                <a:latin typeface=".AppleSystemUIFont"/>
              </a:rPr>
              <a:t>列弗（超过</a:t>
            </a:r>
            <a:r>
              <a:rPr lang="en-US" altLang="zh-CN" dirty="0">
                <a:solidFill>
                  <a:srgbClr val="0E0E0E"/>
                </a:solidFill>
                <a:effectLst/>
                <a:latin typeface=".AppleSystemUIFont"/>
              </a:rPr>
              <a:t>24,000</a:t>
            </a:r>
            <a:r>
              <a:rPr lang="zh-CN" altLang="en-US" dirty="0">
                <a:solidFill>
                  <a:srgbClr val="0E0E0E"/>
                </a:solidFill>
                <a:effectLst/>
                <a:latin typeface=".AppleSystemUIFont"/>
              </a:rPr>
              <a:t>美元），据教堂发布的视频所示。他还以帮助孤儿院支付公用事业费用的方式，向孤儿院捐赠过钱。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多布雷夫在</a:t>
            </a:r>
            <a:r>
              <a:rPr lang="en-US" altLang="zh-CN" dirty="0">
                <a:solidFill>
                  <a:srgbClr val="0E0E0E"/>
                </a:solidFill>
                <a:effectLst/>
                <a:latin typeface=".AppleSystemUIFont"/>
              </a:rPr>
              <a:t>2000</a:t>
            </a:r>
            <a:r>
              <a:rPr lang="zh-CN" altLang="en-US" dirty="0">
                <a:solidFill>
                  <a:srgbClr val="0E0E0E"/>
                </a:solidFill>
                <a:effectLst/>
                <a:latin typeface=".AppleSystemUIFont"/>
              </a:rPr>
              <a:t>年制作的电影</a:t>
            </a:r>
            <a:r>
              <a:rPr lang="en-US" altLang="zh-CN" dirty="0">
                <a:solidFill>
                  <a:srgbClr val="0E0E0E"/>
                </a:solidFill>
                <a:effectLst/>
                <a:latin typeface=".AppleSystemUIFont"/>
              </a:rPr>
              <a:t>《Mite》</a:t>
            </a:r>
            <a:r>
              <a:rPr lang="zh-CN" altLang="en-US" dirty="0">
                <a:solidFill>
                  <a:srgbClr val="0E0E0E"/>
                </a:solidFill>
                <a:effectLst/>
                <a:latin typeface=".AppleSystemUIFont"/>
              </a:rPr>
              <a:t>中说：“善意是公正和真实的。其中一切都是好的。我们不应该说谎、偷窃或通奸。我们应该像上帝爱我们一样相爱。”</a:t>
            </a:r>
          </a:p>
          <a:p>
            <a:endParaRPr lang="en-US" dirty="0"/>
          </a:p>
        </p:txBody>
      </p:sp>
    </p:spTree>
    <p:extLst>
      <p:ext uri="{BB962C8B-B14F-4D97-AF65-F5344CB8AC3E}">
        <p14:creationId xmlns:p14="http://schemas.microsoft.com/office/powerpoint/2010/main" val="738736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116468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374731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9745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32899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248046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620875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925432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C3DBB81-F263-4E4A-9385-B579C39B1791}" type="slidenum">
              <a:rPr lang="en-US" altLang="zh-CN"/>
              <a:pPr>
                <a:defRPr/>
              </a:pPr>
              <a:t>‹#›</a:t>
            </a:fld>
            <a:endParaRPr lang="en-US" altLang="zh-CN"/>
          </a:p>
        </p:txBody>
      </p:sp>
    </p:spTree>
    <p:extLst>
      <p:ext uri="{BB962C8B-B14F-4D97-AF65-F5344CB8AC3E}">
        <p14:creationId xmlns:p14="http://schemas.microsoft.com/office/powerpoint/2010/main" val="103212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DABAFBE-2E4D-2E45-B70F-7210C7E9AC95}" type="slidenum">
              <a:rPr lang="en-US" altLang="zh-CN"/>
              <a:pPr>
                <a:defRPr/>
              </a:pPr>
              <a:t>‹#›</a:t>
            </a:fld>
            <a:endParaRPr lang="en-US" altLang="zh-CN"/>
          </a:p>
        </p:txBody>
      </p:sp>
    </p:spTree>
    <p:extLst>
      <p:ext uri="{BB962C8B-B14F-4D97-AF65-F5344CB8AC3E}">
        <p14:creationId xmlns:p14="http://schemas.microsoft.com/office/powerpoint/2010/main" val="912445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035311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092999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03398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45167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702819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853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2713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31533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6696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95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0E1805F-9931-334A-B863-4CDD412B176B}" type="slidenum">
              <a:rPr lang="en-US" altLang="zh-CN"/>
              <a:pPr>
                <a:defRPr/>
              </a:pPr>
              <a:t>‹#›</a:t>
            </a:fld>
            <a:endParaRPr lang="en-US" altLang="zh-CN"/>
          </a:p>
        </p:txBody>
      </p:sp>
    </p:spTree>
    <p:extLst>
      <p:ext uri="{BB962C8B-B14F-4D97-AF65-F5344CB8AC3E}">
        <p14:creationId xmlns:p14="http://schemas.microsoft.com/office/powerpoint/2010/main" val="459020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9837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7815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3837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22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628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7698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6543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32984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563023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57584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824222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146613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17535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4258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08208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419033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7714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47230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515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258996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97916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160829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3633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666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5457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7620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7008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50122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4449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1391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1279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7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36873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8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55578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6452802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016242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5995930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2277101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38988613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4597148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35789392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990291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003710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41990095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5579533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0837515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Page - Text">
    <p:spTree>
      <p:nvGrpSpPr>
        <p:cNvPr id="1" name=""/>
        <p:cNvGrpSpPr/>
        <p:nvPr/>
      </p:nvGrpSpPr>
      <p:grpSpPr>
        <a:xfrm>
          <a:off x="0" y="0"/>
          <a:ext cx="0" cy="0"/>
          <a:chOff x="0" y="0"/>
          <a:chExt cx="0" cy="0"/>
        </a:xfrm>
      </p:grpSpPr>
      <p:sp>
        <p:nvSpPr>
          <p:cNvPr id="2" name="Text Placeholder 2"/>
          <p:cNvSpPr>
            <a:spLocks noGrp="1"/>
          </p:cNvSpPr>
          <p:nvPr>
            <p:ph type="body" idx="11" hasCustomPrompt="1"/>
          </p:nvPr>
        </p:nvSpPr>
        <p:spPr>
          <a:xfrm>
            <a:off x="542925" y="1319389"/>
            <a:ext cx="805973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35165751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Page – Text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155722" y="1035051"/>
            <a:ext cx="498827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3379964"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42436118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Page – Text Narrow Column &amp;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709333" y="1035051"/>
            <a:ext cx="6434667"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idx="11" hasCustomPrompt="1"/>
          </p:nvPr>
        </p:nvSpPr>
        <p:spPr>
          <a:xfrm>
            <a:off x="542925" y="1319389"/>
            <a:ext cx="1963208" cy="4990924"/>
          </a:xfrm>
          <a:prstGeom prst="rect">
            <a:avLst/>
          </a:prstGeom>
        </p:spPr>
        <p:txBody>
          <a:bodyPr vert="horz" lIns="0" tIns="0" rIns="0" bIns="0"/>
          <a:lstStyle>
            <a:lvl1pPr marL="0" indent="0">
              <a:lnSpc>
                <a:spcPct val="100000"/>
              </a:lnSpc>
              <a:spcBef>
                <a:spcPts val="500"/>
              </a:spcBef>
              <a:spcAft>
                <a:spcPts val="0"/>
              </a:spcAft>
              <a:buNone/>
              <a:defRPr sz="1600" b="0" i="0" baseline="0">
                <a:latin typeface="Arial"/>
                <a:cs typeface="Arial"/>
              </a:defRPr>
            </a:lvl1pPr>
            <a:lvl2pPr>
              <a:defRPr sz="1600"/>
            </a:lvl2pPr>
            <a:lvl3pPr marL="0" marR="0" indent="0" algn="l" defTabSz="457200" rtl="0" eaLnBrk="1" fontAlgn="auto" latinLnBrk="0" hangingPunct="1">
              <a:lnSpc>
                <a:spcPct val="100000"/>
              </a:lnSpc>
              <a:spcBef>
                <a:spcPts val="500"/>
              </a:spcBef>
              <a:spcAft>
                <a:spcPts val="0"/>
              </a:spcAft>
              <a:buClrTx/>
              <a:buSzTx/>
              <a:buFont typeface="Arial"/>
              <a:buNone/>
              <a:tabLst/>
              <a:defRPr sz="1600" b="0" i="0">
                <a:latin typeface="Arial"/>
                <a:cs typeface="Arial"/>
              </a:defRPr>
            </a:lvl3pPr>
            <a:lvl4pPr>
              <a:defRPr sz="1600"/>
            </a:lvl4pPr>
            <a:lvl5pPr>
              <a:defRPr sz="1600"/>
            </a:lvl5pPr>
          </a:lstStyle>
          <a:p>
            <a:pPr lvl="0"/>
            <a:r>
              <a:rPr lang="en-AU" b="0" dirty="0"/>
              <a:t>Text goes here</a:t>
            </a:r>
            <a:endParaRPr lang="en-US" dirty="0"/>
          </a:p>
        </p:txBody>
      </p:sp>
      <p:sp>
        <p:nvSpPr>
          <p:cNvPr id="4"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Click to add title</a:t>
            </a:r>
          </a:p>
        </p:txBody>
      </p:sp>
    </p:spTree>
    <p:extLst>
      <p:ext uri="{BB962C8B-B14F-4D97-AF65-F5344CB8AC3E}">
        <p14:creationId xmlns:p14="http://schemas.microsoft.com/office/powerpoint/2010/main" val="11041624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Page – Pictur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1035051"/>
            <a:ext cx="9143999" cy="5481638"/>
          </a:xfrm>
          <a:prstGeom prst="rect">
            <a:avLst/>
          </a:prstGeom>
          <a:solidFill>
            <a:schemeClr val="bg1">
              <a:lumMod val="85000"/>
            </a:schemeClr>
          </a:solidFill>
        </p:spPr>
        <p:txBody>
          <a:bodyPr vert="horz" lIns="0" tIns="0" rIns="0" bIns="0" anchor="ctr" anchorCtr="0"/>
          <a:lstStyle>
            <a:lvl1pPr marL="0" indent="0" algn="ctr">
              <a:buNone/>
              <a:defRPr sz="2500" b="0" i="0">
                <a:latin typeface="Arial Unicode MS"/>
              </a:defRPr>
            </a:lvl1pPr>
          </a:lstStyle>
          <a:p>
            <a:endParaRPr lang="en-US" dirty="0"/>
          </a:p>
        </p:txBody>
      </p:sp>
      <p:sp>
        <p:nvSpPr>
          <p:cNvPr id="3" name="Text Placeholder 2"/>
          <p:cNvSpPr>
            <a:spLocks noGrp="1"/>
          </p:cNvSpPr>
          <p:nvPr>
            <p:ph type="body" sz="quarter" idx="12" hasCustomPrompt="1"/>
          </p:nvPr>
        </p:nvSpPr>
        <p:spPr>
          <a:xfrm>
            <a:off x="542925" y="1"/>
            <a:ext cx="6258631" cy="852492"/>
          </a:xfrm>
          <a:prstGeom prst="rect">
            <a:avLst/>
          </a:prstGeom>
        </p:spPr>
        <p:txBody>
          <a:bodyPr vert="horz" wrap="none" lIns="0" tIns="0" rIns="0" bIns="0" anchor="b" anchorCtr="0"/>
          <a:lstStyle>
            <a:lvl1pPr marL="0" indent="0">
              <a:spcBef>
                <a:spcPts val="0"/>
              </a:spcBef>
              <a:buNone/>
              <a:defRPr sz="2400" b="1" i="0" baseline="0">
                <a:solidFill>
                  <a:schemeClr val="tx1"/>
                </a:solidFill>
                <a:latin typeface="Arial Black"/>
                <a:cs typeface="Arial"/>
              </a:defRPr>
            </a:lvl1pPr>
          </a:lstStyle>
          <a:p>
            <a:pPr lvl="0"/>
            <a:r>
              <a:rPr lang="en-US" dirty="0"/>
              <a:t>Heading Goes Here</a:t>
            </a:r>
          </a:p>
        </p:txBody>
      </p:sp>
    </p:spTree>
    <p:extLst>
      <p:ext uri="{BB962C8B-B14F-4D97-AF65-F5344CB8AC3E}">
        <p14:creationId xmlns:p14="http://schemas.microsoft.com/office/powerpoint/2010/main" val="42787316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140264563"/>
      </p:ext>
    </p:extLst>
  </p:cSld>
  <p:clrMapOvr>
    <a:masterClrMapping/>
  </p:clrMapOvr>
  <p:transition>
    <p:fade thruBlk="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1381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096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324533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5863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32831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96516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0151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2248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66223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643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1980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93442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12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668100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3808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5219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3113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9058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7833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01163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2569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21407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1281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609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067237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3091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2630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9781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8548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2269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4934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6150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2572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1710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504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218021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8298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24540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0043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7510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22340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447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8413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9821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11956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275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9EC360B-60C1-4547-BDAE-37BF688B3A3E}" type="slidenum">
              <a:rPr lang="en-US" altLang="zh-CN"/>
              <a:pPr>
                <a:defRPr/>
              </a:pPr>
              <a:t>‹#›</a:t>
            </a:fld>
            <a:endParaRPr lang="en-US" altLang="zh-CN"/>
          </a:p>
        </p:txBody>
      </p:sp>
    </p:spTree>
    <p:extLst>
      <p:ext uri="{BB962C8B-B14F-4D97-AF65-F5344CB8AC3E}">
        <p14:creationId xmlns:p14="http://schemas.microsoft.com/office/powerpoint/2010/main" val="1787492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15807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33964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9956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07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3497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1007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6239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170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2223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2731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896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18742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414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2818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9508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E93314-E606-8747-9A0D-F869FF71CD28}" type="slidenum">
              <a:rPr lang="en-US"/>
              <a:pPr>
                <a:defRPr/>
              </a:pPr>
              <a:t>‹#›</a:t>
            </a:fld>
            <a:endParaRPr lang="en-US"/>
          </a:p>
        </p:txBody>
      </p:sp>
    </p:spTree>
    <p:extLst>
      <p:ext uri="{BB962C8B-B14F-4D97-AF65-F5344CB8AC3E}">
        <p14:creationId xmlns:p14="http://schemas.microsoft.com/office/powerpoint/2010/main" val="38851795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7B1A80-721C-2148-81BF-EC1385B90F22}" type="slidenum">
              <a:rPr lang="en-US"/>
              <a:pPr>
                <a:defRPr/>
              </a:pPr>
              <a:t>‹#›</a:t>
            </a:fld>
            <a:endParaRPr lang="en-US"/>
          </a:p>
        </p:txBody>
      </p:sp>
    </p:spTree>
    <p:extLst>
      <p:ext uri="{BB962C8B-B14F-4D97-AF65-F5344CB8AC3E}">
        <p14:creationId xmlns:p14="http://schemas.microsoft.com/office/powerpoint/2010/main" val="29760237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6FBF472-89FB-2344-AA90-72466C2614FB}" type="slidenum">
              <a:rPr lang="en-US"/>
              <a:pPr>
                <a:defRPr/>
              </a:pPr>
              <a:t>‹#›</a:t>
            </a:fld>
            <a:endParaRPr lang="en-US"/>
          </a:p>
        </p:txBody>
      </p:sp>
    </p:spTree>
    <p:extLst>
      <p:ext uri="{BB962C8B-B14F-4D97-AF65-F5344CB8AC3E}">
        <p14:creationId xmlns:p14="http://schemas.microsoft.com/office/powerpoint/2010/main" val="9469254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F6F18B-8CC4-7249-97ED-49DAEA370506}" type="slidenum">
              <a:rPr lang="en-US"/>
              <a:pPr>
                <a:defRPr/>
              </a:pPr>
              <a:t>‹#›</a:t>
            </a:fld>
            <a:endParaRPr lang="en-US"/>
          </a:p>
        </p:txBody>
      </p:sp>
    </p:spTree>
    <p:extLst>
      <p:ext uri="{BB962C8B-B14F-4D97-AF65-F5344CB8AC3E}">
        <p14:creationId xmlns:p14="http://schemas.microsoft.com/office/powerpoint/2010/main" val="36794441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523640-005C-6D4C-A7C9-9F5B1B996773}" type="slidenum">
              <a:rPr lang="en-US"/>
              <a:pPr>
                <a:defRPr/>
              </a:pPr>
              <a:t>‹#›</a:t>
            </a:fld>
            <a:endParaRPr lang="en-US"/>
          </a:p>
        </p:txBody>
      </p:sp>
    </p:spTree>
    <p:extLst>
      <p:ext uri="{BB962C8B-B14F-4D97-AF65-F5344CB8AC3E}">
        <p14:creationId xmlns:p14="http://schemas.microsoft.com/office/powerpoint/2010/main" val="40510673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EB38E-363B-FF4E-8E05-2814C99C427E}" type="slidenum">
              <a:rPr lang="en-US"/>
              <a:pPr>
                <a:defRPr/>
              </a:pPr>
              <a:t>‹#›</a:t>
            </a:fld>
            <a:endParaRPr lang="en-US"/>
          </a:p>
        </p:txBody>
      </p:sp>
    </p:spTree>
    <p:extLst>
      <p:ext uri="{BB962C8B-B14F-4D97-AF65-F5344CB8AC3E}">
        <p14:creationId xmlns:p14="http://schemas.microsoft.com/office/powerpoint/2010/main" val="26435249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F9A5FCD-6E4E-524A-AF5C-E2E090C0CBC1}" type="slidenum">
              <a:rPr lang="en-US"/>
              <a:pPr>
                <a:defRPr/>
              </a:pPr>
              <a:t>‹#›</a:t>
            </a:fld>
            <a:endParaRPr lang="en-US"/>
          </a:p>
        </p:txBody>
      </p:sp>
    </p:spTree>
    <p:extLst>
      <p:ext uri="{BB962C8B-B14F-4D97-AF65-F5344CB8AC3E}">
        <p14:creationId xmlns:p14="http://schemas.microsoft.com/office/powerpoint/2010/main" val="1006292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179850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851C38-D46F-414A-BBCA-1455D83C2ECD}" type="slidenum">
              <a:rPr lang="en-US"/>
              <a:pPr>
                <a:defRPr/>
              </a:pPr>
              <a:t>‹#›</a:t>
            </a:fld>
            <a:endParaRPr lang="en-US"/>
          </a:p>
        </p:txBody>
      </p:sp>
    </p:spTree>
    <p:extLst>
      <p:ext uri="{BB962C8B-B14F-4D97-AF65-F5344CB8AC3E}">
        <p14:creationId xmlns:p14="http://schemas.microsoft.com/office/powerpoint/2010/main" val="27199297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C38652B-36D0-104B-831F-3940A4769B0F}" type="slidenum">
              <a:rPr lang="en-US"/>
              <a:pPr>
                <a:defRPr/>
              </a:pPr>
              <a:t>‹#›</a:t>
            </a:fld>
            <a:endParaRPr lang="en-US"/>
          </a:p>
        </p:txBody>
      </p:sp>
    </p:spTree>
    <p:extLst>
      <p:ext uri="{BB962C8B-B14F-4D97-AF65-F5344CB8AC3E}">
        <p14:creationId xmlns:p14="http://schemas.microsoft.com/office/powerpoint/2010/main" val="1905369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C5B64FE-D162-7C4D-928E-AB95051E3099}" type="slidenum">
              <a:rPr lang="en-US"/>
              <a:pPr>
                <a:defRPr/>
              </a:pPr>
              <a:t>‹#›</a:t>
            </a:fld>
            <a:endParaRPr lang="en-US"/>
          </a:p>
        </p:txBody>
      </p:sp>
    </p:spTree>
    <p:extLst>
      <p:ext uri="{BB962C8B-B14F-4D97-AF65-F5344CB8AC3E}">
        <p14:creationId xmlns:p14="http://schemas.microsoft.com/office/powerpoint/2010/main" val="1165395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30E7D8-F7F3-D144-B98B-B1B76D9EB091}" type="slidenum">
              <a:rPr lang="en-US"/>
              <a:pPr>
                <a:defRPr/>
              </a:pPr>
              <a:t>‹#›</a:t>
            </a:fld>
            <a:endParaRPr lang="en-US"/>
          </a:p>
        </p:txBody>
      </p:sp>
    </p:spTree>
    <p:extLst>
      <p:ext uri="{BB962C8B-B14F-4D97-AF65-F5344CB8AC3E}">
        <p14:creationId xmlns:p14="http://schemas.microsoft.com/office/powerpoint/2010/main" val="19494595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4133213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1685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8543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2267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48167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771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106896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19240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0823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13386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02495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8387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2106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charset="0"/>
                <a:cs typeface="ＭＳ Ｐゴシック" charset="0"/>
              </a:defRPr>
            </a:lvl1pPr>
          </a:lstStyle>
          <a:p>
            <a:pPr>
              <a:defRPr/>
            </a:pPr>
            <a:fld id="{C8365E83-FB61-2B4F-A929-3326EA1812C5}" type="slidenum">
              <a:rPr lang="en-US"/>
              <a:pPr>
                <a:defRPr/>
              </a:pPr>
              <a:t>‹#›</a:t>
            </a:fld>
            <a:endParaRPr lang="en-US"/>
          </a:p>
        </p:txBody>
      </p:sp>
    </p:spTree>
    <p:extLst>
      <p:ext uri="{BB962C8B-B14F-4D97-AF65-F5344CB8AC3E}">
        <p14:creationId xmlns:p14="http://schemas.microsoft.com/office/powerpoint/2010/main" val="21376173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atin typeface="Arial" charset="0"/>
                <a:ea typeface="ＭＳ Ｐゴシック" charset="0"/>
                <a:cs typeface="ＭＳ Ｐゴシック" charset="0"/>
              </a:defRPr>
            </a:lvl1pPr>
          </a:lstStyle>
          <a:p>
            <a:pPr>
              <a:defRPr/>
            </a:pPr>
            <a:fld id="{8DFF79BE-53E8-884F-AED5-AF72BF2C7930}" type="datetime1">
              <a:rPr lang="en-US"/>
              <a:pPr>
                <a:defRPr/>
              </a:pPr>
              <a:t>12/11/24</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atin typeface="Times New Roman" charset="0"/>
              </a:defRPr>
            </a:lvl1pPr>
          </a:lstStyle>
          <a:p>
            <a:pPr>
              <a:defRPr/>
            </a:pPr>
            <a:fld id="{D7ADE977-AD9A-A74F-A070-F96DC8FBDFAC}" type="slidenum">
              <a:rPr lang="en-US"/>
              <a:pPr>
                <a:defRPr/>
              </a:pPr>
              <a:t>‹#›</a:t>
            </a:fld>
            <a:endParaRPr lang="en-US"/>
          </a:p>
        </p:txBody>
      </p:sp>
    </p:spTree>
    <p:extLst>
      <p:ext uri="{BB962C8B-B14F-4D97-AF65-F5344CB8AC3E}">
        <p14:creationId xmlns:p14="http://schemas.microsoft.com/office/powerpoint/2010/main" val="72607312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306720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7330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672575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678661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588771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491508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185269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025785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770449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223657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951588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86464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7906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11/12/2024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204407533"/>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278029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0666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79326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2372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73125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7740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79897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09089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81191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1289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41486025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0877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0908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0827414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67393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6892722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690514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496190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576242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7908455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1192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11/12/2024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4614609"/>
      </p:ext>
    </p:extLst>
  </p:cSld>
  <p:clrMapOvr>
    <a:overrideClrMapping bg1="lt1" tx1="dk1" bg2="lt2" tx2="dk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208566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032993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787946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912221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206100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6356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8984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3239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20170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473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11/12/2024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070523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512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2404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39395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9937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2049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0620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6139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8776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18909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348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11/12/2024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178345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16320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4094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53621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6107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29914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6110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676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42854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160382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8469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28D0EA8-0CC1-8E40-B55B-64CE899C23EE}" type="slidenum">
              <a:rPr lang="en-US" altLang="zh-CN"/>
              <a:pPr>
                <a:defRPr/>
              </a:pPr>
              <a:t>‹#›</a:t>
            </a:fld>
            <a:endParaRPr lang="en-US" altLang="zh-CN"/>
          </a:p>
        </p:txBody>
      </p:sp>
    </p:spTree>
    <p:extLst>
      <p:ext uri="{BB962C8B-B14F-4D97-AF65-F5344CB8AC3E}">
        <p14:creationId xmlns:p14="http://schemas.microsoft.com/office/powerpoint/2010/main" val="3746432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11/12/2024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0012564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1870436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828377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8774903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511275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755822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702271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640149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21934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635727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4483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11/12/2024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90888887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070585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772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76420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0835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87786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033095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10306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02827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20898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446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11/12/2024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94944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3764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20048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0826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9639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27366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41651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20117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3685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88242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7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11/12/2024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8107357"/>
      </p:ext>
    </p:extLst>
  </p:cSld>
  <p:clrMapOvr>
    <a:overrideClrMapping bg1="lt1" tx1="dk1" bg2="lt2" tx2="dk2" accent1="accent1" accent2="accent2" accent3="accent3" accent4="accent4" accent5="accent5" accent6="accent6" hlink="hlink" folHlink="folHlink"/>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35339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7316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560303422"/>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792627517"/>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829842936"/>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612577343"/>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204770797"/>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3856948031"/>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919090516"/>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43006566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46847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136031589"/>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030193957"/>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877198520"/>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936868182"/>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69593336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B3E5B5-2081-2445-95F7-C13E49ACDA43}" type="slidenum">
              <a:rPr lang="en-US"/>
              <a:pPr>
                <a:defRPr/>
              </a:pPr>
              <a:t>‹#›</a:t>
            </a:fld>
            <a:endParaRPr lang="en-US"/>
          </a:p>
        </p:txBody>
      </p:sp>
    </p:spTree>
    <p:extLst>
      <p:ext uri="{BB962C8B-B14F-4D97-AF65-F5344CB8AC3E}">
        <p14:creationId xmlns:p14="http://schemas.microsoft.com/office/powerpoint/2010/main" val="27209852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1B8D9-F8C9-F74D-BD5A-543AFC3E7548}" type="slidenum">
              <a:rPr lang="en-US"/>
              <a:pPr>
                <a:defRPr/>
              </a:pPr>
              <a:t>‹#›</a:t>
            </a:fld>
            <a:endParaRPr lang="en-US"/>
          </a:p>
        </p:txBody>
      </p:sp>
    </p:spTree>
    <p:extLst>
      <p:ext uri="{BB962C8B-B14F-4D97-AF65-F5344CB8AC3E}">
        <p14:creationId xmlns:p14="http://schemas.microsoft.com/office/powerpoint/2010/main" val="48486462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A9E0E3-44A5-694F-8B0D-AC8911766E0B}" type="slidenum">
              <a:rPr lang="en-US"/>
              <a:pPr>
                <a:defRPr/>
              </a:pPr>
              <a:t>‹#›</a:t>
            </a:fld>
            <a:endParaRPr lang="en-US"/>
          </a:p>
        </p:txBody>
      </p:sp>
    </p:spTree>
    <p:extLst>
      <p:ext uri="{BB962C8B-B14F-4D97-AF65-F5344CB8AC3E}">
        <p14:creationId xmlns:p14="http://schemas.microsoft.com/office/powerpoint/2010/main" val="1414913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675F60-705C-B54C-8F61-943006F3A576}" type="slidenum">
              <a:rPr lang="en-US"/>
              <a:pPr>
                <a:defRPr/>
              </a:pPr>
              <a:t>‹#›</a:t>
            </a:fld>
            <a:endParaRPr lang="en-US"/>
          </a:p>
        </p:txBody>
      </p:sp>
    </p:spTree>
    <p:extLst>
      <p:ext uri="{BB962C8B-B14F-4D97-AF65-F5344CB8AC3E}">
        <p14:creationId xmlns:p14="http://schemas.microsoft.com/office/powerpoint/2010/main" val="145414152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8DE80D-7CDE-0047-B6FF-EDB431385A17}" type="slidenum">
              <a:rPr lang="en-US"/>
              <a:pPr>
                <a:defRPr/>
              </a:pPr>
              <a:t>‹#›</a:t>
            </a:fld>
            <a:endParaRPr lang="en-US"/>
          </a:p>
        </p:txBody>
      </p:sp>
    </p:spTree>
    <p:extLst>
      <p:ext uri="{BB962C8B-B14F-4D97-AF65-F5344CB8AC3E}">
        <p14:creationId xmlns:p14="http://schemas.microsoft.com/office/powerpoint/2010/main" val="2754994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11/12/2024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11500639"/>
      </p:ext>
    </p:extLst>
  </p:cSld>
  <p:clrMapOvr>
    <a:overrideClrMapping bg1="lt1" tx1="dk1" bg2="lt2" tx2="dk2" accent1="accent1" accent2="accent2" accent3="accent3" accent4="accent4" accent5="accent5" accent6="accent6" hlink="hlink" folHlink="folHlink"/>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F680D0-2CEE-D74F-9E06-A1EFF12A77CC}" type="slidenum">
              <a:rPr lang="en-US"/>
              <a:pPr>
                <a:defRPr/>
              </a:pPr>
              <a:t>‹#›</a:t>
            </a:fld>
            <a:endParaRPr lang="en-US"/>
          </a:p>
        </p:txBody>
      </p:sp>
    </p:spTree>
    <p:extLst>
      <p:ext uri="{BB962C8B-B14F-4D97-AF65-F5344CB8AC3E}">
        <p14:creationId xmlns:p14="http://schemas.microsoft.com/office/powerpoint/2010/main" val="211264041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F7975B-82EC-E14D-A645-BDDD385C39EE}" type="slidenum">
              <a:rPr lang="en-US"/>
              <a:pPr>
                <a:defRPr/>
              </a:pPr>
              <a:t>‹#›</a:t>
            </a:fld>
            <a:endParaRPr lang="en-US"/>
          </a:p>
        </p:txBody>
      </p:sp>
    </p:spTree>
    <p:extLst>
      <p:ext uri="{BB962C8B-B14F-4D97-AF65-F5344CB8AC3E}">
        <p14:creationId xmlns:p14="http://schemas.microsoft.com/office/powerpoint/2010/main" val="39348773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B6A74F-54E4-D14E-9F7F-EB48738B18E7}" type="slidenum">
              <a:rPr lang="en-US"/>
              <a:pPr>
                <a:defRPr/>
              </a:pPr>
              <a:t>‹#›</a:t>
            </a:fld>
            <a:endParaRPr lang="en-US"/>
          </a:p>
        </p:txBody>
      </p:sp>
    </p:spTree>
    <p:extLst>
      <p:ext uri="{BB962C8B-B14F-4D97-AF65-F5344CB8AC3E}">
        <p14:creationId xmlns:p14="http://schemas.microsoft.com/office/powerpoint/2010/main" val="285721669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BE923F-FB67-4F4F-82CF-779773B5B174}" type="slidenum">
              <a:rPr lang="en-US"/>
              <a:pPr>
                <a:defRPr/>
              </a:pPr>
              <a:t>‹#›</a:t>
            </a:fld>
            <a:endParaRPr lang="en-US"/>
          </a:p>
        </p:txBody>
      </p:sp>
    </p:spTree>
    <p:extLst>
      <p:ext uri="{BB962C8B-B14F-4D97-AF65-F5344CB8AC3E}">
        <p14:creationId xmlns:p14="http://schemas.microsoft.com/office/powerpoint/2010/main" val="11313940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20153-2497-A84E-B98F-AC91F51BD179}" type="slidenum">
              <a:rPr lang="en-US"/>
              <a:pPr>
                <a:defRPr/>
              </a:pPr>
              <a:t>‹#›</a:t>
            </a:fld>
            <a:endParaRPr lang="en-US"/>
          </a:p>
        </p:txBody>
      </p:sp>
    </p:spTree>
    <p:extLst>
      <p:ext uri="{BB962C8B-B14F-4D97-AF65-F5344CB8AC3E}">
        <p14:creationId xmlns:p14="http://schemas.microsoft.com/office/powerpoint/2010/main" val="242766929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C16F8-D27E-874F-A94D-D10F1A219937}" type="slidenum">
              <a:rPr lang="en-US"/>
              <a:pPr>
                <a:defRPr/>
              </a:pPr>
              <a:t>‹#›</a:t>
            </a:fld>
            <a:endParaRPr lang="en-US"/>
          </a:p>
        </p:txBody>
      </p:sp>
    </p:spTree>
    <p:extLst>
      <p:ext uri="{BB962C8B-B14F-4D97-AF65-F5344CB8AC3E}">
        <p14:creationId xmlns:p14="http://schemas.microsoft.com/office/powerpoint/2010/main" val="188971552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B114F85-C87E-3C45-9F70-97F2B972F7A8}" type="slidenum">
              <a:rPr lang="en-US"/>
              <a:pPr>
                <a:defRPr/>
              </a:pPr>
              <a:t>‹#›</a:t>
            </a:fld>
            <a:endParaRPr lang="en-US"/>
          </a:p>
        </p:txBody>
      </p:sp>
    </p:spTree>
    <p:extLst>
      <p:ext uri="{BB962C8B-B14F-4D97-AF65-F5344CB8AC3E}">
        <p14:creationId xmlns:p14="http://schemas.microsoft.com/office/powerpoint/2010/main" val="144593163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5B76BAB3-8E53-6F42-B635-83C3600A9D0D}" type="slidenum">
              <a:rPr lang="en-US"/>
              <a:pPr>
                <a:defRPr/>
              </a:pPr>
              <a:t>‹#›</a:t>
            </a:fld>
            <a:endParaRPr lang="en-US"/>
          </a:p>
        </p:txBody>
      </p:sp>
    </p:spTree>
    <p:extLst>
      <p:ext uri="{BB962C8B-B14F-4D97-AF65-F5344CB8AC3E}">
        <p14:creationId xmlns:p14="http://schemas.microsoft.com/office/powerpoint/2010/main" val="67279782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EE46C2-965A-6D4F-A4A8-D923E5FA3D20}" type="slidenum">
              <a:rPr lang="en-US"/>
              <a:pPr>
                <a:defRPr/>
              </a:pPr>
              <a:t>‹#›</a:t>
            </a:fld>
            <a:endParaRPr lang="en-US"/>
          </a:p>
        </p:txBody>
      </p:sp>
    </p:spTree>
    <p:extLst>
      <p:ext uri="{BB962C8B-B14F-4D97-AF65-F5344CB8AC3E}">
        <p14:creationId xmlns:p14="http://schemas.microsoft.com/office/powerpoint/2010/main" val="323266736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C9FBFCE-9DE9-E745-AE9D-A354A87073E2}" type="slidenum">
              <a:rPr lang="en-US"/>
              <a:pPr>
                <a:defRPr/>
              </a:pPr>
              <a:t>‹#›</a:t>
            </a:fld>
            <a:endParaRPr lang="en-US"/>
          </a:p>
        </p:txBody>
      </p:sp>
    </p:spTree>
    <p:extLst>
      <p:ext uri="{BB962C8B-B14F-4D97-AF65-F5344CB8AC3E}">
        <p14:creationId xmlns:p14="http://schemas.microsoft.com/office/powerpoint/2010/main" val="1597384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0217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70D57802-6370-774A-9430-980E3052D2CD}" type="slidenum">
              <a:rPr lang="en-US"/>
              <a:pPr>
                <a:defRPr/>
              </a:pPr>
              <a:t>‹#›</a:t>
            </a:fld>
            <a:endParaRPr lang="en-US"/>
          </a:p>
        </p:txBody>
      </p:sp>
    </p:spTree>
    <p:extLst>
      <p:ext uri="{BB962C8B-B14F-4D97-AF65-F5344CB8AC3E}">
        <p14:creationId xmlns:p14="http://schemas.microsoft.com/office/powerpoint/2010/main" val="225803276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695C5444-2830-D047-9B19-678659DB2E45}" type="slidenum">
              <a:rPr lang="en-US"/>
              <a:pPr>
                <a:defRPr/>
              </a:pPr>
              <a:t>‹#›</a:t>
            </a:fld>
            <a:endParaRPr lang="en-US"/>
          </a:p>
        </p:txBody>
      </p:sp>
    </p:spTree>
    <p:extLst>
      <p:ext uri="{BB962C8B-B14F-4D97-AF65-F5344CB8AC3E}">
        <p14:creationId xmlns:p14="http://schemas.microsoft.com/office/powerpoint/2010/main" val="1474858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E0310D39-AB91-C841-888A-20B95EB3A6D0}" type="slidenum">
              <a:rPr lang="en-US"/>
              <a:pPr>
                <a:defRPr/>
              </a:pPr>
              <a:t>‹#›</a:t>
            </a:fld>
            <a:endParaRPr lang="en-US"/>
          </a:p>
        </p:txBody>
      </p:sp>
    </p:spTree>
    <p:extLst>
      <p:ext uri="{BB962C8B-B14F-4D97-AF65-F5344CB8AC3E}">
        <p14:creationId xmlns:p14="http://schemas.microsoft.com/office/powerpoint/2010/main" val="99349048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00C20BB4-EC07-0A4C-99F9-6A13B9CB119B}" type="slidenum">
              <a:rPr lang="en-US"/>
              <a:pPr>
                <a:defRPr/>
              </a:pPr>
              <a:t>‹#›</a:t>
            </a:fld>
            <a:endParaRPr lang="en-US"/>
          </a:p>
        </p:txBody>
      </p:sp>
    </p:spTree>
    <p:extLst>
      <p:ext uri="{BB962C8B-B14F-4D97-AF65-F5344CB8AC3E}">
        <p14:creationId xmlns:p14="http://schemas.microsoft.com/office/powerpoint/2010/main" val="231209128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B4E8A8A9-D094-1E4E-9285-361D2301FBCD}" type="slidenum">
              <a:rPr lang="en-US"/>
              <a:pPr>
                <a:defRPr/>
              </a:pPr>
              <a:t>‹#›</a:t>
            </a:fld>
            <a:endParaRPr lang="en-US"/>
          </a:p>
        </p:txBody>
      </p:sp>
    </p:spTree>
    <p:extLst>
      <p:ext uri="{BB962C8B-B14F-4D97-AF65-F5344CB8AC3E}">
        <p14:creationId xmlns:p14="http://schemas.microsoft.com/office/powerpoint/2010/main" val="311545053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D78A078-F447-F54C-8AC3-A01D3B314724}" type="slidenum">
              <a:rPr lang="en-US"/>
              <a:pPr>
                <a:defRPr/>
              </a:pPr>
              <a:t>‹#›</a:t>
            </a:fld>
            <a:endParaRPr lang="en-US"/>
          </a:p>
        </p:txBody>
      </p:sp>
    </p:spTree>
    <p:extLst>
      <p:ext uri="{BB962C8B-B14F-4D97-AF65-F5344CB8AC3E}">
        <p14:creationId xmlns:p14="http://schemas.microsoft.com/office/powerpoint/2010/main" val="312270005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5D7A449-0ED7-0743-8D0E-88D846E948E3}" type="slidenum">
              <a:rPr lang="en-US"/>
              <a:pPr>
                <a:defRPr/>
              </a:pPr>
              <a:t>‹#›</a:t>
            </a:fld>
            <a:endParaRPr lang="en-US"/>
          </a:p>
        </p:txBody>
      </p:sp>
    </p:spTree>
    <p:extLst>
      <p:ext uri="{BB962C8B-B14F-4D97-AF65-F5344CB8AC3E}">
        <p14:creationId xmlns:p14="http://schemas.microsoft.com/office/powerpoint/2010/main" val="318488115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smtClean="0">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A909E645-47C2-1448-A352-D564B1E8509F}" type="slidenum">
              <a:rPr lang="en-US"/>
              <a:pPr>
                <a:defRPr/>
              </a:pPr>
              <a:t>‹#›</a:t>
            </a:fld>
            <a:endParaRPr lang="en-US"/>
          </a:p>
        </p:txBody>
      </p:sp>
    </p:spTree>
    <p:extLst>
      <p:ext uri="{BB962C8B-B14F-4D97-AF65-F5344CB8AC3E}">
        <p14:creationId xmlns:p14="http://schemas.microsoft.com/office/powerpoint/2010/main" val="12470008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3DDC030F-C11A-3942-86A9-7ADE0DF507A5}" type="slidenum">
              <a:rPr lang="en-GB"/>
              <a:pPr>
                <a:defRPr/>
              </a:pPr>
              <a:t>‹#›</a:t>
            </a:fld>
            <a:endParaRPr lang="en-GB"/>
          </a:p>
        </p:txBody>
      </p:sp>
    </p:spTree>
    <p:extLst>
      <p:ext uri="{BB962C8B-B14F-4D97-AF65-F5344CB8AC3E}">
        <p14:creationId xmlns:p14="http://schemas.microsoft.com/office/powerpoint/2010/main" val="199252207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1C733BB2-FFF1-7B41-892A-860CE4E4FADA}" type="slidenum">
              <a:rPr lang="en-GB"/>
              <a:pPr>
                <a:defRPr/>
              </a:pPr>
              <a:t>‹#›</a:t>
            </a:fld>
            <a:endParaRPr lang="en-GB"/>
          </a:p>
        </p:txBody>
      </p:sp>
    </p:spTree>
    <p:extLst>
      <p:ext uri="{BB962C8B-B14F-4D97-AF65-F5344CB8AC3E}">
        <p14:creationId xmlns:p14="http://schemas.microsoft.com/office/powerpoint/2010/main" val="1264687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75095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p:txBody>
          <a:bodyPr/>
          <a:lstStyle>
            <a:lvl1pPr defTabSz="914400">
              <a:defRPr smtClean="0"/>
            </a:lvl1pPr>
          </a:lstStyle>
          <a:p>
            <a:pPr>
              <a:defRPr/>
            </a:pPr>
            <a:fld id="{93DF4E84-C122-6345-AB77-E8B38DA39F8E}" type="slidenum">
              <a:rPr lang="en-GB"/>
              <a:pPr>
                <a:defRPr/>
              </a:pPr>
              <a:t>‹#›</a:t>
            </a:fld>
            <a:endParaRPr lang="en-GB"/>
          </a:p>
        </p:txBody>
      </p:sp>
    </p:spTree>
    <p:extLst>
      <p:ext uri="{BB962C8B-B14F-4D97-AF65-F5344CB8AC3E}">
        <p14:creationId xmlns:p14="http://schemas.microsoft.com/office/powerpoint/2010/main" val="262994262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p:txBody>
          <a:bodyPr/>
          <a:lstStyle>
            <a:lvl1pPr defTabSz="914400">
              <a:defRPr smtClean="0"/>
            </a:lvl1pPr>
          </a:lstStyle>
          <a:p>
            <a:pPr>
              <a:defRPr/>
            </a:pPr>
            <a:fld id="{05A6A22F-7E8B-6241-ADE5-5D8FF014ACE8}" type="slidenum">
              <a:rPr lang="en-GB"/>
              <a:pPr>
                <a:defRPr/>
              </a:pPr>
              <a:t>‹#›</a:t>
            </a:fld>
            <a:endParaRPr lang="en-GB"/>
          </a:p>
        </p:txBody>
      </p:sp>
    </p:spTree>
    <p:extLst>
      <p:ext uri="{BB962C8B-B14F-4D97-AF65-F5344CB8AC3E}">
        <p14:creationId xmlns:p14="http://schemas.microsoft.com/office/powerpoint/2010/main" val="3915502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p:txBody>
          <a:bodyPr/>
          <a:lstStyle>
            <a:lvl1pPr defTabSz="914400">
              <a:defRPr smtClean="0"/>
            </a:lvl1pPr>
          </a:lstStyle>
          <a:p>
            <a:pPr>
              <a:defRPr/>
            </a:pPr>
            <a:fld id="{B87D7EB3-E625-EF4F-B2FF-BF59B7AE7D0C}" type="slidenum">
              <a:rPr lang="en-GB"/>
              <a:pPr>
                <a:defRPr/>
              </a:pPr>
              <a:t>‹#›</a:t>
            </a:fld>
            <a:endParaRPr lang="en-GB"/>
          </a:p>
        </p:txBody>
      </p:sp>
    </p:spTree>
    <p:extLst>
      <p:ext uri="{BB962C8B-B14F-4D97-AF65-F5344CB8AC3E}">
        <p14:creationId xmlns:p14="http://schemas.microsoft.com/office/powerpoint/2010/main" val="249704724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p:txBody>
          <a:bodyPr/>
          <a:lstStyle>
            <a:lvl1pPr defTabSz="914400">
              <a:defRPr smtClean="0"/>
            </a:lvl1pPr>
          </a:lstStyle>
          <a:p>
            <a:pPr>
              <a:defRPr/>
            </a:pPr>
            <a:fld id="{39A8711F-D5AC-4041-8FC5-A64756C6E869}" type="slidenum">
              <a:rPr lang="en-GB"/>
              <a:pPr>
                <a:defRPr/>
              </a:pPr>
              <a:t>‹#›</a:t>
            </a:fld>
            <a:endParaRPr lang="en-GB"/>
          </a:p>
        </p:txBody>
      </p:sp>
    </p:spTree>
    <p:extLst>
      <p:ext uri="{BB962C8B-B14F-4D97-AF65-F5344CB8AC3E}">
        <p14:creationId xmlns:p14="http://schemas.microsoft.com/office/powerpoint/2010/main" val="310543534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p:txBody>
          <a:bodyPr/>
          <a:lstStyle>
            <a:lvl1pPr defTabSz="914400">
              <a:defRPr smtClean="0"/>
            </a:lvl1pPr>
          </a:lstStyle>
          <a:p>
            <a:pPr>
              <a:defRPr/>
            </a:pPr>
            <a:fld id="{18DE1FA6-9764-5B43-B492-524C8B84F9F8}" type="slidenum">
              <a:rPr lang="en-GB"/>
              <a:pPr>
                <a:defRPr/>
              </a:pPr>
              <a:t>‹#›</a:t>
            </a:fld>
            <a:endParaRPr lang="en-GB"/>
          </a:p>
        </p:txBody>
      </p:sp>
    </p:spTree>
    <p:extLst>
      <p:ext uri="{BB962C8B-B14F-4D97-AF65-F5344CB8AC3E}">
        <p14:creationId xmlns:p14="http://schemas.microsoft.com/office/powerpoint/2010/main" val="217865084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smtClean="0"/>
            </a:lvl1pPr>
          </a:lstStyle>
          <a:p>
            <a:pPr>
              <a:defRPr/>
            </a:pPr>
            <a:fld id="{384715A1-F1ED-5447-A71A-5A4393A84320}" type="slidenum">
              <a:rPr lang="en-GB"/>
              <a:pPr>
                <a:defRPr/>
              </a:pPr>
              <a:t>‹#›</a:t>
            </a:fld>
            <a:endParaRPr lang="en-GB"/>
          </a:p>
        </p:txBody>
      </p:sp>
    </p:spTree>
    <p:extLst>
      <p:ext uri="{BB962C8B-B14F-4D97-AF65-F5344CB8AC3E}">
        <p14:creationId xmlns:p14="http://schemas.microsoft.com/office/powerpoint/2010/main" val="93675898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smtClean="0"/>
            </a:lvl1pPr>
          </a:lstStyle>
          <a:p>
            <a:pPr>
              <a:defRPr/>
            </a:pPr>
            <a:fld id="{1142AD6D-D9DA-5642-9E28-BD44EB54BCBE}" type="slidenum">
              <a:rPr lang="en-GB"/>
              <a:pPr>
                <a:defRPr/>
              </a:pPr>
              <a:t>‹#›</a:t>
            </a:fld>
            <a:endParaRPr lang="en-GB"/>
          </a:p>
        </p:txBody>
      </p:sp>
    </p:spTree>
    <p:extLst>
      <p:ext uri="{BB962C8B-B14F-4D97-AF65-F5344CB8AC3E}">
        <p14:creationId xmlns:p14="http://schemas.microsoft.com/office/powerpoint/2010/main" val="167061467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39DFB921-106B-D94B-AF13-9AB428A587C8}" type="slidenum">
              <a:rPr lang="en-GB"/>
              <a:pPr>
                <a:defRPr/>
              </a:pPr>
              <a:t>‹#›</a:t>
            </a:fld>
            <a:endParaRPr lang="en-GB"/>
          </a:p>
        </p:txBody>
      </p:sp>
    </p:spTree>
    <p:extLst>
      <p:ext uri="{BB962C8B-B14F-4D97-AF65-F5344CB8AC3E}">
        <p14:creationId xmlns:p14="http://schemas.microsoft.com/office/powerpoint/2010/main" val="392692771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smtClean="0"/>
            </a:lvl1pPr>
          </a:lstStyle>
          <a:p>
            <a:pPr>
              <a:defRPr/>
            </a:pPr>
            <a:fld id="{F8ED17F2-7170-F148-A8B9-48C5D9CAA2D1}" type="slidenum">
              <a:rPr lang="en-GB"/>
              <a:pPr>
                <a:defRPr/>
              </a:pPr>
              <a:t>‹#›</a:t>
            </a:fld>
            <a:endParaRPr lang="en-GB"/>
          </a:p>
        </p:txBody>
      </p:sp>
    </p:spTree>
    <p:extLst>
      <p:ext uri="{BB962C8B-B14F-4D97-AF65-F5344CB8AC3E}">
        <p14:creationId xmlns:p14="http://schemas.microsoft.com/office/powerpoint/2010/main" val="263018640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406F16-3FFE-AC46-9FC4-D92D9FAC2185}" type="slidenum">
              <a:rPr lang="en-US"/>
              <a:pPr>
                <a:defRPr/>
              </a:pPr>
              <a:t>‹#›</a:t>
            </a:fld>
            <a:endParaRPr lang="en-US"/>
          </a:p>
        </p:txBody>
      </p:sp>
    </p:spTree>
    <p:extLst>
      <p:ext uri="{BB962C8B-B14F-4D97-AF65-F5344CB8AC3E}">
        <p14:creationId xmlns:p14="http://schemas.microsoft.com/office/powerpoint/2010/main" val="2501551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501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DEEC0723-F9F1-4341-B714-84CDAADE7CBA}" type="slidenum">
              <a:rPr lang="en-US"/>
              <a:pPr>
                <a:defRPr/>
              </a:pPr>
              <a:t>‹#›</a:t>
            </a:fld>
            <a:endParaRPr lang="en-US"/>
          </a:p>
        </p:txBody>
      </p:sp>
    </p:spTree>
    <p:extLst>
      <p:ext uri="{BB962C8B-B14F-4D97-AF65-F5344CB8AC3E}">
        <p14:creationId xmlns:p14="http://schemas.microsoft.com/office/powerpoint/2010/main" val="110466408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DD566E00-119B-D142-88C3-84EBFDF8E611}" type="slidenum">
              <a:rPr lang="en-US"/>
              <a:pPr>
                <a:defRPr/>
              </a:pPr>
              <a:t>‹#›</a:t>
            </a:fld>
            <a:endParaRPr lang="en-US"/>
          </a:p>
        </p:txBody>
      </p:sp>
    </p:spTree>
    <p:extLst>
      <p:ext uri="{BB962C8B-B14F-4D97-AF65-F5344CB8AC3E}">
        <p14:creationId xmlns:p14="http://schemas.microsoft.com/office/powerpoint/2010/main" val="13920454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179A8A96-FA35-4A4F-98B7-98DC7B017437}" type="slidenum">
              <a:rPr lang="en-US"/>
              <a:pPr>
                <a:defRPr/>
              </a:pPr>
              <a:t>‹#›</a:t>
            </a:fld>
            <a:endParaRPr lang="en-US"/>
          </a:p>
        </p:txBody>
      </p:sp>
    </p:spTree>
    <p:extLst>
      <p:ext uri="{BB962C8B-B14F-4D97-AF65-F5344CB8AC3E}">
        <p14:creationId xmlns:p14="http://schemas.microsoft.com/office/powerpoint/2010/main" val="24252811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95814481-8AEA-2E47-A729-0B6C6703DEC6}" type="slidenum">
              <a:rPr lang="en-US"/>
              <a:pPr>
                <a:defRPr/>
              </a:pPr>
              <a:t>‹#›</a:t>
            </a:fld>
            <a:endParaRPr lang="en-US"/>
          </a:p>
        </p:txBody>
      </p:sp>
    </p:spTree>
    <p:extLst>
      <p:ext uri="{BB962C8B-B14F-4D97-AF65-F5344CB8AC3E}">
        <p14:creationId xmlns:p14="http://schemas.microsoft.com/office/powerpoint/2010/main" val="60859829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851190E6-7AB4-BA4B-8205-B55DE514A831}" type="slidenum">
              <a:rPr lang="en-US"/>
              <a:pPr>
                <a:defRPr/>
              </a:pPr>
              <a:t>‹#›</a:t>
            </a:fld>
            <a:endParaRPr lang="en-US"/>
          </a:p>
        </p:txBody>
      </p:sp>
    </p:spTree>
    <p:extLst>
      <p:ext uri="{BB962C8B-B14F-4D97-AF65-F5344CB8AC3E}">
        <p14:creationId xmlns:p14="http://schemas.microsoft.com/office/powerpoint/2010/main" val="298815919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773CAA44-DC9F-7946-85ED-44102BA0C474}" type="slidenum">
              <a:rPr lang="en-US"/>
              <a:pPr>
                <a:defRPr/>
              </a:pPr>
              <a:t>‹#›</a:t>
            </a:fld>
            <a:endParaRPr lang="en-US"/>
          </a:p>
        </p:txBody>
      </p:sp>
    </p:spTree>
    <p:extLst>
      <p:ext uri="{BB962C8B-B14F-4D97-AF65-F5344CB8AC3E}">
        <p14:creationId xmlns:p14="http://schemas.microsoft.com/office/powerpoint/2010/main" val="28730319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E917CF5-408D-F944-8AF1-1B10E7F41820}" type="slidenum">
              <a:rPr lang="en-US"/>
              <a:pPr>
                <a:defRPr/>
              </a:pPr>
              <a:t>‹#›</a:t>
            </a:fld>
            <a:endParaRPr lang="en-US"/>
          </a:p>
        </p:txBody>
      </p:sp>
    </p:spTree>
    <p:extLst>
      <p:ext uri="{BB962C8B-B14F-4D97-AF65-F5344CB8AC3E}">
        <p14:creationId xmlns:p14="http://schemas.microsoft.com/office/powerpoint/2010/main" val="221745124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5BC28883-1F1F-AD48-8235-9C47CC090A84}" type="slidenum">
              <a:rPr lang="en-US"/>
              <a:pPr>
                <a:defRPr/>
              </a:pPr>
              <a:t>‹#›</a:t>
            </a:fld>
            <a:endParaRPr lang="en-US"/>
          </a:p>
        </p:txBody>
      </p:sp>
    </p:spTree>
    <p:extLst>
      <p:ext uri="{BB962C8B-B14F-4D97-AF65-F5344CB8AC3E}">
        <p14:creationId xmlns:p14="http://schemas.microsoft.com/office/powerpoint/2010/main" val="20324228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B9A9F098-E524-8549-858A-DA04F053677D}" type="slidenum">
              <a:rPr lang="en-US"/>
              <a:pPr>
                <a:defRPr/>
              </a:pPr>
              <a:t>‹#›</a:t>
            </a:fld>
            <a:endParaRPr lang="en-US"/>
          </a:p>
        </p:txBody>
      </p:sp>
    </p:spTree>
    <p:extLst>
      <p:ext uri="{BB962C8B-B14F-4D97-AF65-F5344CB8AC3E}">
        <p14:creationId xmlns:p14="http://schemas.microsoft.com/office/powerpoint/2010/main" val="30180827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0A531C4-66CF-B341-8397-27932598C839}" type="slidenum">
              <a:rPr lang="en-US"/>
              <a:pPr>
                <a:defRPr/>
              </a:pPr>
              <a:t>‹#›</a:t>
            </a:fld>
            <a:endParaRPr lang="en-US"/>
          </a:p>
        </p:txBody>
      </p:sp>
    </p:spTree>
    <p:extLst>
      <p:ext uri="{BB962C8B-B14F-4D97-AF65-F5344CB8AC3E}">
        <p14:creationId xmlns:p14="http://schemas.microsoft.com/office/powerpoint/2010/main" val="781356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27699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41686228"/>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29851989"/>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078353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1017276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9873189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48668972"/>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3578958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23030759"/>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6838895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348106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F1C81AE-61CC-CD4A-B4E7-6C704E5AF004}" type="slidenum">
              <a:rPr lang="en-US" altLang="zh-CN"/>
              <a:pPr>
                <a:defRPr/>
              </a:pPr>
              <a:t>‹#›</a:t>
            </a:fld>
            <a:endParaRPr lang="en-US" altLang="zh-CN"/>
          </a:p>
        </p:txBody>
      </p:sp>
    </p:spTree>
    <p:extLst>
      <p:ext uri="{BB962C8B-B14F-4D97-AF65-F5344CB8AC3E}">
        <p14:creationId xmlns:p14="http://schemas.microsoft.com/office/powerpoint/2010/main" val="1434486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0444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86609973"/>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5F505E7-9FAB-6942-A0A1-CC46039E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234114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6553F76-C55F-384D-99E0-7279FD38115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8690610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F0AA234-6302-E742-82EF-64B2534AF69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3303294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CD7287-9F62-5748-9A52-D844D9EC251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617489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B365450-BFC9-2941-BC8A-F63E4B52E3E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62627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C9F3D94-BB94-A343-833B-56CA323701D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5243930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ADF03FC-9C7E-C945-AA39-132D6333E78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00669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2AF670-5ACD-D24B-AB28-52B81F9765D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1770625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0ADFEE1-DBB2-6E41-BFE6-B08188F0B9F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5819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97342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913583-10A4-F542-815E-278FD96E192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706204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81E48C-B884-E84B-85BD-3255FA35D10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409914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hangingPunct="0">
              <a:defRPr/>
            </a:pPr>
            <a:endParaRPr lang="en-US" sz="1800">
              <a:solidFill>
                <a:srgbClr val="FFFFFF"/>
              </a:solidFill>
              <a:latin typeface="Arial" charset="0"/>
              <a:cs typeface="+mn-cs"/>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0" hangingPunct="0"/>
            <a:endParaRPr lang="en-US" sz="1800">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63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186881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58618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74990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723215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94564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076234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406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0919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181428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88476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31832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6473966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5014473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777420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5692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6021554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974061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92679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0808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152309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7166474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861217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221087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959100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4167430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12/11/24</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09060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12/11/24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0218533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12/11/24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1759515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12/11/24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36185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29424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12/11/24</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8928072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12/11/24</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6880025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12/11/24</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6024216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12/11/24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3388280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12/11/24</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1407240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12/11/24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362016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12/11/24</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931769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7721 h 3264"/>
                <a:gd name="T2" fmla="*/ 0 w 1699"/>
                <a:gd name="T3" fmla="*/ 5899 h 3264"/>
                <a:gd name="T4" fmla="*/ 0 w 1699"/>
                <a:gd name="T5" fmla="*/ 1084 h 3264"/>
                <a:gd name="T6" fmla="*/ 0 w 1699"/>
                <a:gd name="T7" fmla="*/ 1084 h 3264"/>
                <a:gd name="T8" fmla="*/ 0 w 1699"/>
                <a:gd name="T9" fmla="*/ 344 h 3264"/>
                <a:gd name="T10" fmla="*/ 0 w 1699"/>
                <a:gd name="T11" fmla="*/ 836 h 3264"/>
                <a:gd name="T12" fmla="*/ 0 w 1699"/>
                <a:gd name="T13" fmla="*/ 5382 h 3264"/>
                <a:gd name="T14" fmla="*/ 0 w 1699"/>
                <a:gd name="T15" fmla="*/ 13683 h 3264"/>
                <a:gd name="T16" fmla="*/ 0 w 1699"/>
                <a:gd name="T17" fmla="*/ 24823 h 3264"/>
                <a:gd name="T18" fmla="*/ 0 w 1699"/>
                <a:gd name="T19" fmla="*/ 39661 h 3264"/>
                <a:gd name="T20" fmla="*/ 0 w 1699"/>
                <a:gd name="T21" fmla="*/ 53286 h 3264"/>
                <a:gd name="T22" fmla="*/ 0 w 1699"/>
                <a:gd name="T23" fmla="*/ 75223 h 3264"/>
                <a:gd name="T24" fmla="*/ 0 w 1699"/>
                <a:gd name="T25" fmla="*/ 95388 h 3264"/>
                <a:gd name="T26" fmla="*/ 0 w 1699"/>
                <a:gd name="T27" fmla="*/ 102981 h 3264"/>
                <a:gd name="T28" fmla="*/ 0 w 1699"/>
                <a:gd name="T29" fmla="*/ 108996 h 3264"/>
                <a:gd name="T30" fmla="*/ 0 w 1699"/>
                <a:gd name="T31" fmla="*/ 108996 h 3264"/>
                <a:gd name="T32" fmla="*/ 0 w 1699"/>
                <a:gd name="T33" fmla="*/ 107996 h 3264"/>
                <a:gd name="T34" fmla="*/ 0 w 1699"/>
                <a:gd name="T35" fmla="*/ 109502 h 3264"/>
                <a:gd name="T36" fmla="*/ 0 w 1699"/>
                <a:gd name="T37" fmla="*/ 106745 h 3264"/>
                <a:gd name="T38" fmla="*/ 0 w 1699"/>
                <a:gd name="T39" fmla="*/ 99426 h 3264"/>
                <a:gd name="T40" fmla="*/ 0 w 1699"/>
                <a:gd name="T41" fmla="*/ 89356 h 3264"/>
                <a:gd name="T42" fmla="*/ 0 w 1699"/>
                <a:gd name="T43" fmla="*/ 75223 h 3264"/>
                <a:gd name="T44" fmla="*/ 0 w 1699"/>
                <a:gd name="T45" fmla="*/ 61115 h 3264"/>
                <a:gd name="T46" fmla="*/ 0 w 1699"/>
                <a:gd name="T47" fmla="*/ 42439 h 3264"/>
                <a:gd name="T48" fmla="*/ 0 w 1699"/>
                <a:gd name="T49" fmla="*/ 30833 h 3264"/>
                <a:gd name="T50" fmla="*/ 0 w 1699"/>
                <a:gd name="T51" fmla="*/ 17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3 h 457"/>
                    <a:gd name="T4" fmla="*/ 187 w 2161"/>
                    <a:gd name="T5" fmla="*/ 340 h 457"/>
                    <a:gd name="T6" fmla="*/ 351 w 2161"/>
                    <a:gd name="T7" fmla="*/ 310 h 457"/>
                    <a:gd name="T8" fmla="*/ 561 w 2161"/>
                    <a:gd name="T9" fmla="*/ 288 h 457"/>
                    <a:gd name="T10" fmla="*/ 852 w 2161"/>
                    <a:gd name="T11" fmla="*/ 266 h 457"/>
                    <a:gd name="T12" fmla="*/ 1160 w 2161"/>
                    <a:gd name="T13" fmla="*/ 266 h 457"/>
                    <a:gd name="T14" fmla="*/ 1534 w 2161"/>
                    <a:gd name="T15" fmla="*/ 325 h 457"/>
                    <a:gd name="T16" fmla="*/ 1751 w 2161"/>
                    <a:gd name="T17" fmla="*/ 408 h 457"/>
                    <a:gd name="T18" fmla="*/ 1900 w 2161"/>
                    <a:gd name="T19" fmla="*/ 460 h 457"/>
                    <a:gd name="T20" fmla="*/ 2042 w 2161"/>
                    <a:gd name="T21" fmla="*/ 430 h 457"/>
                    <a:gd name="T22" fmla="*/ 2102 w 2161"/>
                    <a:gd name="T23" fmla="*/ 355 h 457"/>
                    <a:gd name="T24" fmla="*/ 2102 w 2161"/>
                    <a:gd name="T25" fmla="*/ 258 h 457"/>
                    <a:gd name="T26" fmla="*/ 1997 w 2161"/>
                    <a:gd name="T27" fmla="*/ 154 h 457"/>
                    <a:gd name="T28" fmla="*/ 1160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48 h 585"/>
                    <a:gd name="T2" fmla="*/ 274 w 2341"/>
                    <a:gd name="T3" fmla="*/ 522 h 585"/>
                    <a:gd name="T4" fmla="*/ 72 w 2341"/>
                    <a:gd name="T5" fmla="*/ 493 h 585"/>
                    <a:gd name="T6" fmla="*/ 5 w 2341"/>
                    <a:gd name="T7" fmla="*/ 380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0 w 2341"/>
                    <a:gd name="T19" fmla="*/ 7 h 585"/>
                    <a:gd name="T20" fmla="*/ 1771 w 2341"/>
                    <a:gd name="T21" fmla="*/ 7 h 585"/>
                    <a:gd name="T22" fmla="*/ 2197 w 2341"/>
                    <a:gd name="T23" fmla="*/ 52 h 585"/>
                    <a:gd name="T24" fmla="*/ 2280 w 2341"/>
                    <a:gd name="T25" fmla="*/ 111 h 585"/>
                    <a:gd name="T26" fmla="*/ 2325 w 2341"/>
                    <a:gd name="T27" fmla="*/ 246 h 585"/>
                    <a:gd name="T28" fmla="*/ 2332 w 2341"/>
                    <a:gd name="T29" fmla="*/ 380 h 585"/>
                    <a:gd name="T30" fmla="*/ 2317 w 2341"/>
                    <a:gd name="T31" fmla="*/ 463 h 585"/>
                    <a:gd name="T32" fmla="*/ 2332 w 2341"/>
                    <a:gd name="T33" fmla="*/ 545 h 585"/>
                    <a:gd name="T34" fmla="*/ 2302 w 2341"/>
                    <a:gd name="T35" fmla="*/ 590 h 585"/>
                    <a:gd name="T36" fmla="*/ 2227 w 2341"/>
                    <a:gd name="T37" fmla="*/ 560 h 585"/>
                    <a:gd name="T38" fmla="*/ 2055 w 2341"/>
                    <a:gd name="T39" fmla="*/ 493 h 585"/>
                    <a:gd name="T40" fmla="*/ 1771 w 2341"/>
                    <a:gd name="T41" fmla="*/ 455 h 585"/>
                    <a:gd name="T42" fmla="*/ 1606 w 2341"/>
                    <a:gd name="T43" fmla="*/ 455 h 585"/>
                    <a:gd name="T44" fmla="*/ 1322 w 2341"/>
                    <a:gd name="T45" fmla="*/ 425 h 585"/>
                    <a:gd name="T46" fmla="*/ 1188 w 2341"/>
                    <a:gd name="T47" fmla="*/ 418 h 585"/>
                    <a:gd name="T48" fmla="*/ 895 w 2341"/>
                    <a:gd name="T49" fmla="*/ 433 h 585"/>
                    <a:gd name="T50" fmla="*/ 671 w 2341"/>
                    <a:gd name="T51" fmla="*/ 418 h 585"/>
                    <a:gd name="T52" fmla="*/ 506 w 2341"/>
                    <a:gd name="T53" fmla="*/ 448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3 w 157"/>
                  <a:gd name="T1" fmla="*/ 8 h 337"/>
                  <a:gd name="T2" fmla="*/ 150 w 157"/>
                  <a:gd name="T3" fmla="*/ 202 h 337"/>
                  <a:gd name="T4" fmla="*/ 135 w 157"/>
                  <a:gd name="T5" fmla="*/ 344 h 337"/>
                  <a:gd name="T6" fmla="*/ 0 w 157"/>
                  <a:gd name="T7" fmla="*/ 0 h 337"/>
                  <a:gd name="T8" fmla="*/ 83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3 h 396"/>
                  <a:gd name="T2" fmla="*/ 105 w 808"/>
                  <a:gd name="T3" fmla="*/ 373 h 396"/>
                  <a:gd name="T4" fmla="*/ 255 w 808"/>
                  <a:gd name="T5" fmla="*/ 313 h 396"/>
                  <a:gd name="T6" fmla="*/ 478 w 808"/>
                  <a:gd name="T7" fmla="*/ 112 h 396"/>
                  <a:gd name="T8" fmla="*/ 307 w 808"/>
                  <a:gd name="T9" fmla="*/ 67 h 396"/>
                  <a:gd name="T10" fmla="*/ 232 w 808"/>
                  <a:gd name="T11" fmla="*/ 22 h 396"/>
                  <a:gd name="T12" fmla="*/ 352 w 808"/>
                  <a:gd name="T13" fmla="*/ 22 h 396"/>
                  <a:gd name="T14" fmla="*/ 531 w 808"/>
                  <a:gd name="T15" fmla="*/ 74 h 396"/>
                  <a:gd name="T16" fmla="*/ 628 w 808"/>
                  <a:gd name="T17" fmla="*/ 0 h 396"/>
                  <a:gd name="T18" fmla="*/ 688 w 808"/>
                  <a:gd name="T19" fmla="*/ 0 h 396"/>
                  <a:gd name="T20" fmla="*/ 583 w 808"/>
                  <a:gd name="T21" fmla="*/ 82 h 396"/>
                  <a:gd name="T22" fmla="*/ 808 w 808"/>
                  <a:gd name="T23" fmla="*/ 134 h 396"/>
                  <a:gd name="T24" fmla="*/ 815 w 808"/>
                  <a:gd name="T25" fmla="*/ 216 h 396"/>
                  <a:gd name="T26" fmla="*/ 523 w 808"/>
                  <a:gd name="T27" fmla="*/ 134 h 396"/>
                  <a:gd name="T28" fmla="*/ 344 w 808"/>
                  <a:gd name="T29" fmla="*/ 298 h 396"/>
                  <a:gd name="T30" fmla="*/ 277 w 808"/>
                  <a:gd name="T31" fmla="*/ 351 h 396"/>
                  <a:gd name="T32" fmla="*/ 157 w 808"/>
                  <a:gd name="T33" fmla="*/ 403 h 396"/>
                  <a:gd name="T34" fmla="*/ 0 w 808"/>
                  <a:gd name="T35" fmla="*/ 373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atin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atin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smtClean="0">
                <a:latin typeface="Times New Roman" charset="0"/>
              </a:defRPr>
            </a:lvl1pPr>
          </a:lstStyle>
          <a:p>
            <a:pPr>
              <a:defRPr/>
            </a:pPr>
            <a:fld id="{09D8EAC7-974C-BC4C-9DC8-56B6CA5E237E}" type="slidenum">
              <a:rPr lang="en-US"/>
              <a:pPr>
                <a:defRPr/>
              </a:pPr>
              <a:t>‹#›</a:t>
            </a:fld>
            <a:endParaRPr lang="en-US"/>
          </a:p>
        </p:txBody>
      </p:sp>
    </p:spTree>
    <p:extLst>
      <p:ext uri="{BB962C8B-B14F-4D97-AF65-F5344CB8AC3E}">
        <p14:creationId xmlns:p14="http://schemas.microsoft.com/office/powerpoint/2010/main" val="2504060344"/>
      </p:ext>
    </p:extLst>
  </p:cSld>
  <p:clrMapOvr>
    <a:masterClrMapping/>
  </p:clrMapOvr>
  <p:transition>
    <p:fade thruBlk="1"/>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45B29EDE-CEAC-3946-8CDD-9F5E4F00F640}" type="slidenum">
              <a:rPr lang="en-US"/>
              <a:pPr>
                <a:defRPr/>
              </a:pPr>
              <a:t>‹#›</a:t>
            </a:fld>
            <a:endParaRPr lang="en-US"/>
          </a:p>
        </p:txBody>
      </p:sp>
    </p:spTree>
    <p:extLst>
      <p:ext uri="{BB962C8B-B14F-4D97-AF65-F5344CB8AC3E}">
        <p14:creationId xmlns:p14="http://schemas.microsoft.com/office/powerpoint/2010/main" val="299578548"/>
      </p:ext>
    </p:extLst>
  </p:cSld>
  <p:clrMapOvr>
    <a:masterClrMapping/>
  </p:clrMapOvr>
  <p:transition>
    <p:fade thruBlk="1"/>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6A83638B-0645-AB4F-988B-DF9F1F2B9ED5}" type="slidenum">
              <a:rPr lang="en-US"/>
              <a:pPr>
                <a:defRPr/>
              </a:pPr>
              <a:t>‹#›</a:t>
            </a:fld>
            <a:endParaRPr lang="en-US"/>
          </a:p>
        </p:txBody>
      </p:sp>
    </p:spTree>
    <p:extLst>
      <p:ext uri="{BB962C8B-B14F-4D97-AF65-F5344CB8AC3E}">
        <p14:creationId xmlns:p14="http://schemas.microsoft.com/office/powerpoint/2010/main" val="2085716187"/>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15699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2FEDA149-5B6E-2B4F-9163-2A1796BF8C70}" type="slidenum">
              <a:rPr lang="en-US"/>
              <a:pPr>
                <a:defRPr/>
              </a:pPr>
              <a:t>‹#›</a:t>
            </a:fld>
            <a:endParaRPr lang="en-US"/>
          </a:p>
        </p:txBody>
      </p:sp>
    </p:spTree>
    <p:extLst>
      <p:ext uri="{BB962C8B-B14F-4D97-AF65-F5344CB8AC3E}">
        <p14:creationId xmlns:p14="http://schemas.microsoft.com/office/powerpoint/2010/main" val="2453712810"/>
      </p:ext>
    </p:extLst>
  </p:cSld>
  <p:clrMapOvr>
    <a:masterClrMapping/>
  </p:clrMapOvr>
  <p:transition>
    <p:fade thruBlk="1"/>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atin typeface="Times New Roman" charset="0"/>
              </a:defRPr>
            </a:lvl1pPr>
          </a:lstStyle>
          <a:p>
            <a:pPr>
              <a:defRPr/>
            </a:pPr>
            <a:fld id="{B124FADE-458D-9E48-A586-6494AA023251}" type="slidenum">
              <a:rPr lang="en-US"/>
              <a:pPr>
                <a:defRPr/>
              </a:pPr>
              <a:t>‹#›</a:t>
            </a:fld>
            <a:endParaRPr lang="en-US"/>
          </a:p>
        </p:txBody>
      </p:sp>
    </p:spTree>
    <p:extLst>
      <p:ext uri="{BB962C8B-B14F-4D97-AF65-F5344CB8AC3E}">
        <p14:creationId xmlns:p14="http://schemas.microsoft.com/office/powerpoint/2010/main" val="3825592907"/>
      </p:ext>
    </p:extLst>
  </p:cSld>
  <p:clrMapOvr>
    <a:masterClrMapping/>
  </p:clrMapOvr>
  <p:transition>
    <p:fade thruBlk="1"/>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9"/>
          <p:cNvSpPr>
            <a:spLocks noGrp="1" noChangeArrowheads="1"/>
          </p:cNvSpPr>
          <p:nvPr>
            <p:ph type="sldNum" sz="quarter" idx="12"/>
          </p:nvPr>
        </p:nvSpPr>
        <p:spPr/>
        <p:txBody>
          <a:bodyPr/>
          <a:lstStyle>
            <a:lvl1pPr>
              <a:defRPr smtClean="0">
                <a:latin typeface="Times New Roman" charset="0"/>
              </a:defRPr>
            </a:lvl1pPr>
          </a:lstStyle>
          <a:p>
            <a:pPr>
              <a:defRPr/>
            </a:pPr>
            <a:fld id="{B6710230-F9FA-7C4E-AD11-9275F182D3E1}" type="slidenum">
              <a:rPr lang="en-US"/>
              <a:pPr>
                <a:defRPr/>
              </a:pPr>
              <a:t>‹#›</a:t>
            </a:fld>
            <a:endParaRPr lang="en-US"/>
          </a:p>
        </p:txBody>
      </p:sp>
    </p:spTree>
    <p:extLst>
      <p:ext uri="{BB962C8B-B14F-4D97-AF65-F5344CB8AC3E}">
        <p14:creationId xmlns:p14="http://schemas.microsoft.com/office/powerpoint/2010/main" val="2108346030"/>
      </p:ext>
    </p:extLst>
  </p:cSld>
  <p:clrMapOvr>
    <a:masterClrMapping/>
  </p:clrMapOvr>
  <p:transition>
    <p:fade thruBlk="1"/>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9"/>
          <p:cNvSpPr>
            <a:spLocks noGrp="1" noChangeArrowheads="1"/>
          </p:cNvSpPr>
          <p:nvPr>
            <p:ph type="sldNum" sz="quarter" idx="12"/>
          </p:nvPr>
        </p:nvSpPr>
        <p:spPr/>
        <p:txBody>
          <a:bodyPr/>
          <a:lstStyle>
            <a:lvl1pPr>
              <a:defRPr smtClean="0">
                <a:latin typeface="Times New Roman" charset="0"/>
              </a:defRPr>
            </a:lvl1pPr>
          </a:lstStyle>
          <a:p>
            <a:pPr>
              <a:defRPr/>
            </a:pPr>
            <a:fld id="{301348ED-9E9B-D14F-BF00-887A38E0A5DD}" type="slidenum">
              <a:rPr lang="en-US"/>
              <a:pPr>
                <a:defRPr/>
              </a:pPr>
              <a:t>‹#›</a:t>
            </a:fld>
            <a:endParaRPr lang="en-US"/>
          </a:p>
        </p:txBody>
      </p:sp>
    </p:spTree>
    <p:extLst>
      <p:ext uri="{BB962C8B-B14F-4D97-AF65-F5344CB8AC3E}">
        <p14:creationId xmlns:p14="http://schemas.microsoft.com/office/powerpoint/2010/main" val="27094835"/>
      </p:ext>
    </p:extLst>
  </p:cSld>
  <p:clrMapOvr>
    <a:masterClrMapping/>
  </p:clrMapOvr>
  <p:transition>
    <p:fade thruBlk="1"/>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C7581476-8A92-4D46-B1AC-DD783FFD2EFD}" type="slidenum">
              <a:rPr lang="en-US"/>
              <a:pPr>
                <a:defRPr/>
              </a:pPr>
              <a:t>‹#›</a:t>
            </a:fld>
            <a:endParaRPr lang="en-US"/>
          </a:p>
        </p:txBody>
      </p:sp>
    </p:spTree>
    <p:extLst>
      <p:ext uri="{BB962C8B-B14F-4D97-AF65-F5344CB8AC3E}">
        <p14:creationId xmlns:p14="http://schemas.microsoft.com/office/powerpoint/2010/main" val="3618152287"/>
      </p:ext>
    </p:extLst>
  </p:cSld>
  <p:clrMapOvr>
    <a:masterClrMapping/>
  </p:clrMapOvr>
  <p:transition>
    <p:fade thruBlk="1"/>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485EEDC4-6B57-DC41-8EEE-13B9C0B70D4F}" type="slidenum">
              <a:rPr lang="en-US"/>
              <a:pPr>
                <a:defRPr/>
              </a:pPr>
              <a:t>‹#›</a:t>
            </a:fld>
            <a:endParaRPr lang="en-US"/>
          </a:p>
        </p:txBody>
      </p:sp>
    </p:spTree>
    <p:extLst>
      <p:ext uri="{BB962C8B-B14F-4D97-AF65-F5344CB8AC3E}">
        <p14:creationId xmlns:p14="http://schemas.microsoft.com/office/powerpoint/2010/main" val="2884495408"/>
      </p:ext>
    </p:extLst>
  </p:cSld>
  <p:clrMapOvr>
    <a:masterClrMapping/>
  </p:clrMapOvr>
  <p:transition>
    <p:fade thruBlk="1"/>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3416B9E3-068E-EA4A-927D-D0CD20A43C6E}" type="slidenum">
              <a:rPr lang="en-US"/>
              <a:pPr>
                <a:defRPr/>
              </a:pPr>
              <a:t>‹#›</a:t>
            </a:fld>
            <a:endParaRPr lang="en-US"/>
          </a:p>
        </p:txBody>
      </p:sp>
    </p:spTree>
    <p:extLst>
      <p:ext uri="{BB962C8B-B14F-4D97-AF65-F5344CB8AC3E}">
        <p14:creationId xmlns:p14="http://schemas.microsoft.com/office/powerpoint/2010/main" val="1943711237"/>
      </p:ext>
    </p:extLst>
  </p:cSld>
  <p:clrMapOvr>
    <a:masterClrMapping/>
  </p:clrMapOvr>
  <p:transition>
    <p:fade thruBlk="1"/>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7D4BF77F-3771-8042-9126-C6F964C72FC0}" type="slidenum">
              <a:rPr lang="en-US"/>
              <a:pPr>
                <a:defRPr/>
              </a:pPr>
              <a:t>‹#›</a:t>
            </a:fld>
            <a:endParaRPr lang="en-US"/>
          </a:p>
        </p:txBody>
      </p:sp>
    </p:spTree>
    <p:extLst>
      <p:ext uri="{BB962C8B-B14F-4D97-AF65-F5344CB8AC3E}">
        <p14:creationId xmlns:p14="http://schemas.microsoft.com/office/powerpoint/2010/main" val="2190025434"/>
      </p:ext>
    </p:extLst>
  </p:cSld>
  <p:clrMapOvr>
    <a:masterClrMapping/>
  </p:clrMapOvr>
  <p:transition>
    <p:fade thruBlk="1"/>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59338605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248720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07101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25767331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7937789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66926194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37162471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86593929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17576572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69537070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41248488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1349890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440793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05418895"/>
      </p:ext>
    </p:extLst>
  </p:cSld>
  <p:clrMapOvr>
    <a:masterClrMapping/>
  </p:clrMapOvr>
  <p:transition spd="med">
    <p:zoom dir="in"/>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374180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5661013"/>
      </p:ext>
    </p:extLst>
  </p:cSld>
  <p:clrMapOvr>
    <a:masterClrMapping/>
  </p:clrMapOvr>
  <p:transition spd="med">
    <p:zoom dir="in"/>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6587345"/>
      </p:ext>
    </p:extLst>
  </p:cSld>
  <p:clrMapOvr>
    <a:masterClrMapping/>
  </p:clrMapOvr>
  <p:transition spd="med">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20D6FFB8-F585-DE4A-AB44-D7E48D73B8AE}" type="slidenum">
              <a:rPr lang="en-US" altLang="zh-CN"/>
              <a:pPr>
                <a:defRPr/>
              </a:pPr>
              <a:t>‹#›</a:t>
            </a:fld>
            <a:endParaRPr lang="en-US" altLang="zh-CN"/>
          </a:p>
        </p:txBody>
      </p:sp>
    </p:spTree>
    <p:extLst>
      <p:ext uri="{BB962C8B-B14F-4D97-AF65-F5344CB8AC3E}">
        <p14:creationId xmlns:p14="http://schemas.microsoft.com/office/powerpoint/2010/main" val="2158414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525956"/>
      </p:ext>
    </p:extLst>
  </p:cSld>
  <p:clrMapOvr>
    <a:masterClrMapping/>
  </p:clrMapOvr>
  <p:transition spd="med">
    <p:zoom dir="in"/>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4131719"/>
      </p:ext>
    </p:extLst>
  </p:cSld>
  <p:clrMapOvr>
    <a:masterClrMapping/>
  </p:clrMapOvr>
  <p:transition spd="med">
    <p:zoom dir="in"/>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8682223"/>
      </p:ext>
    </p:extLst>
  </p:cSld>
  <p:clrMapOvr>
    <a:masterClrMapping/>
  </p:clrMapOvr>
  <p:transition spd="med">
    <p:zoom dir="in"/>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9042249"/>
      </p:ext>
    </p:extLst>
  </p:cSld>
  <p:clrMapOvr>
    <a:masterClrMapping/>
  </p:clrMapOvr>
  <p:transition spd="med">
    <p:zoom dir="in"/>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9147616"/>
      </p:ext>
    </p:extLst>
  </p:cSld>
  <p:clrMapOvr>
    <a:masterClrMapping/>
  </p:clrMapOvr>
  <p:transition spd="med">
    <p:zoom dir="in"/>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7587219"/>
      </p:ext>
    </p:extLst>
  </p:cSld>
  <p:clrMapOvr>
    <a:masterClrMapping/>
  </p:clrMapOvr>
  <p:transition spd="med">
    <p:zoom dir="in"/>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4260846"/>
      </p:ext>
    </p:extLst>
  </p:cSld>
  <p:clrMapOvr>
    <a:masterClrMapping/>
  </p:clrMapOvr>
  <p:transition spd="med">
    <p:zoom dir="in"/>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8488054"/>
      </p:ext>
    </p:extLst>
  </p:cSld>
  <p:clrMapOvr>
    <a:masterClrMapping/>
  </p:clrMapOvr>
  <p:transition spd="med">
    <p:zoom dir="in"/>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44426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420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F7AE15D-CF50-8D42-A878-A81AC1068861}" type="slidenum">
              <a:rPr lang="en-US" altLang="zh-CN"/>
              <a:pPr>
                <a:defRPr/>
              </a:pPr>
              <a:t>‹#›</a:t>
            </a:fld>
            <a:endParaRPr lang="en-US" altLang="zh-CN"/>
          </a:p>
        </p:txBody>
      </p:sp>
    </p:spTree>
    <p:extLst>
      <p:ext uri="{BB962C8B-B14F-4D97-AF65-F5344CB8AC3E}">
        <p14:creationId xmlns:p14="http://schemas.microsoft.com/office/powerpoint/2010/main" val="110709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54458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44687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52592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92870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91556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63366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80134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510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408261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63510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5B82840D-3883-8B49-B121-859C354C6E63}" type="slidenum">
              <a:rPr lang="en-US" altLang="zh-CN"/>
              <a:pPr>
                <a:defRPr/>
              </a:pPr>
              <a:t>‹#›</a:t>
            </a:fld>
            <a:endParaRPr lang="en-US" altLang="zh-CN"/>
          </a:p>
        </p:txBody>
      </p:sp>
    </p:spTree>
    <p:extLst>
      <p:ext uri="{BB962C8B-B14F-4D97-AF65-F5344CB8AC3E}">
        <p14:creationId xmlns:p14="http://schemas.microsoft.com/office/powerpoint/2010/main" val="3861680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94393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1884730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1392128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21477265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248191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1227385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9282014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38527825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6580568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3083427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26B6299-F71C-D141-93A5-2A62199F887F}" type="slidenum">
              <a:rPr lang="en-US" altLang="zh-CN"/>
              <a:pPr>
                <a:defRPr/>
              </a:pPr>
              <a:t>‹#›</a:t>
            </a:fld>
            <a:endParaRPr lang="en-US" altLang="zh-CN"/>
          </a:p>
        </p:txBody>
      </p:sp>
    </p:spTree>
    <p:extLst>
      <p:ext uri="{BB962C8B-B14F-4D97-AF65-F5344CB8AC3E}">
        <p14:creationId xmlns:p14="http://schemas.microsoft.com/office/powerpoint/2010/main" val="26141045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2525409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825985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4011980"/>
      </p:ext>
    </p:extLst>
  </p:cSld>
  <p:clrMapOvr>
    <a:masterClrMapping/>
  </p:clrMapOvr>
  <p:transition spd="med">
    <p:zoom dir="in"/>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6491668"/>
      </p:ext>
    </p:extLst>
  </p:cSld>
  <p:clrMapOvr>
    <a:masterClrMapping/>
  </p:clrMapOvr>
  <p:transition spd="med">
    <p:zoom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9525720"/>
      </p:ext>
    </p:extLst>
  </p:cSld>
  <p:clrMapOvr>
    <a:masterClrMapping/>
  </p:clrMapOvr>
  <p:transition spd="med">
    <p:zoom dir="in"/>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70934416"/>
      </p:ext>
    </p:extLst>
  </p:cSld>
  <p:clrMapOvr>
    <a:masterClrMapping/>
  </p:clrMapOvr>
  <p:transition spd="med">
    <p:zoom dir="in"/>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0785894"/>
      </p:ext>
    </p:extLst>
  </p:cSld>
  <p:clrMapOvr>
    <a:masterClrMapping/>
  </p:clrMapOvr>
  <p:transition spd="med">
    <p:zoom dir="in"/>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17189355"/>
      </p:ext>
    </p:extLst>
  </p:cSld>
  <p:clrMapOvr>
    <a:masterClrMapping/>
  </p:clrMapOvr>
  <p:transition spd="med">
    <p:zoom dir="in"/>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8617978"/>
      </p:ext>
    </p:extLst>
  </p:cSld>
  <p:clrMapOvr>
    <a:masterClrMapping/>
  </p:clrMapOvr>
  <p:transition spd="med">
    <p:zoom dir="in"/>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13082354"/>
      </p:ext>
    </p:extLst>
  </p:cSld>
  <p:clrMapOvr>
    <a:masterClrMapping/>
  </p:clrMapOvr>
  <p:transition spd="med">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93FA84A-0242-1C44-9E80-9E5204C6B9C7}" type="slidenum">
              <a:rPr lang="en-US" altLang="zh-CN"/>
              <a:pPr>
                <a:defRPr/>
              </a:pPr>
              <a:t>‹#›</a:t>
            </a:fld>
            <a:endParaRPr lang="en-US" altLang="zh-CN"/>
          </a:p>
        </p:txBody>
      </p:sp>
    </p:spTree>
    <p:extLst>
      <p:ext uri="{BB962C8B-B14F-4D97-AF65-F5344CB8AC3E}">
        <p14:creationId xmlns:p14="http://schemas.microsoft.com/office/powerpoint/2010/main" val="1552638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3477248"/>
      </p:ext>
    </p:extLst>
  </p:cSld>
  <p:clrMapOvr>
    <a:masterClrMapping/>
  </p:clrMapOvr>
  <p:transition spd="med">
    <p:zoom dir="in"/>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66255528"/>
      </p:ext>
    </p:extLst>
  </p:cSld>
  <p:clrMapOvr>
    <a:masterClrMapping/>
  </p:clrMapOvr>
  <p:transition spd="med">
    <p:zoom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902896"/>
      </p:ext>
    </p:extLst>
  </p:cSld>
  <p:clrMapOvr>
    <a:masterClrMapping/>
  </p:clrMapOvr>
  <p:transition spd="med">
    <p:zoom dir="in"/>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436564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66344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060863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761408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242672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7902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5012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5" Type="http://schemas.openxmlformats.org/officeDocument/2006/relationships/theme" Target="../theme/theme14.xml"/><Relationship Id="rId4"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5.xml"/><Relationship Id="rId1" Type="http://schemas.openxmlformats.org/officeDocument/2006/relationships/slideLayout" Target="../slideLayouts/slideLayout15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7.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3.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37.xml"/><Relationship Id="rId1"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8.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9.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33.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4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5.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6.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7.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7.jpe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8.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9.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40.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41.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8.pn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3.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image" Target="../media/image9.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image" Target="../media/image3.png"/><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4.xml"/><Relationship Id="rId2" Type="http://schemas.openxmlformats.org/officeDocument/2006/relationships/slideLayout" Target="../slideLayouts/slideLayout448.xml"/><Relationship Id="rId16" Type="http://schemas.openxmlformats.org/officeDocument/2006/relationships/image" Target="../media/image6.png"/><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image" Target="../media/image5.png"/><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image" Target="../media/image4.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theme" Target="../theme/theme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SimSun"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SimSun"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SimSun" charset="0"/>
              </a:defRPr>
            </a:lvl1pPr>
          </a:lstStyle>
          <a:p>
            <a:pPr>
              <a:defRPr/>
            </a:pPr>
            <a:fld id="{8474C28D-DED7-7F46-B323-EE400A1102C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64661497"/>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30830381"/>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424841"/>
      </p:ext>
    </p:extLst>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extLst>
      <p:ext uri="{BB962C8B-B14F-4D97-AF65-F5344CB8AC3E}">
        <p14:creationId xmlns:p14="http://schemas.microsoft.com/office/powerpoint/2010/main" val="3968883615"/>
      </p:ext>
    </p:extLst>
  </p:cSld>
  <p:clrMap bg1="dk2" tx1="lt1" bg2="dk1" tx2="lt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28000">
              <a:schemeClr val="accent1">
                <a:tint val="44500"/>
                <a:satMod val="160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730782"/>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extLst>
      <p:ext uri="{BB962C8B-B14F-4D97-AF65-F5344CB8AC3E}">
        <p14:creationId xmlns:p14="http://schemas.microsoft.com/office/powerpoint/2010/main" val="3286409740"/>
      </p:ext>
    </p:extLst>
  </p:cSld>
  <p:clrMap bg1="lt1" tx1="dk1" bg2="lt2" tx2="dk2" accent1="accent1" accent2="accent2" accent3="accent3" accent4="accent4" accent5="accent5" accent6="accent6" hlink="hlink" folHlink="folHlink"/>
  <p:sldLayoutIdLst>
    <p:sldLayoutId id="2147484629"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52628625"/>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79793959"/>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354118"/>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812914"/>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072047924"/>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178893"/>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a:defRPr/>
            </a:pPr>
            <a:fld id="{D840654C-B844-EA40-9764-357BAB708883}" type="slidenum">
              <a:rPr lang="en-US"/>
              <a:pPr>
                <a:defRPr/>
              </a:pPr>
              <a:t>‹#›</a:t>
            </a:fld>
            <a:endParaRPr lang="en-US"/>
          </a:p>
        </p:txBody>
      </p:sp>
    </p:spTree>
    <p:extLst>
      <p:ext uri="{BB962C8B-B14F-4D97-AF65-F5344CB8AC3E}">
        <p14:creationId xmlns:p14="http://schemas.microsoft.com/office/powerpoint/2010/main" val="1388930081"/>
      </p:ext>
    </p:extLst>
  </p:cSld>
  <p:clrMap bg1="dk2" tx1="lt1" bg2="dk1" tx2="lt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771047"/>
      </p:ext>
    </p:extLst>
  </p:cSld>
  <p:clrMap bg1="dk2" tx1="lt1" bg2="dk1" tx2="lt2" accent1="accent1" accent2="accent2" accent3="accent3" accent4="accent4" accent5="accent5" accent6="accent6" hlink="hlink" folHlink="folHlink"/>
  <p:sldLayoutIdLst>
    <p:sldLayoutId id="2147484731"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98081035"/>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a:defRPr sz="1400">
                <a:solidFill>
                  <a:srgbClr val="000000"/>
                </a:solidFill>
                <a:latin typeface="Arial" charset="0"/>
                <a:cs typeface="Arial" charset="0"/>
              </a:defRPr>
            </a:lvl1pPr>
          </a:lstStyle>
          <a:p>
            <a:pPr>
              <a:defRPr/>
            </a:pPr>
            <a:fld id="{35D6F022-1F77-5441-BEE9-FF88C171E950}" type="slidenum">
              <a:rPr lang="en-US"/>
              <a:pPr>
                <a:defRPr/>
              </a:pPr>
              <a:t>‹#›</a:t>
            </a:fld>
            <a:endParaRPr lang="en-US"/>
          </a:p>
        </p:txBody>
      </p:sp>
    </p:spTree>
    <p:extLst>
      <p:ext uri="{BB962C8B-B14F-4D97-AF65-F5344CB8AC3E}">
        <p14:creationId xmlns:p14="http://schemas.microsoft.com/office/powerpoint/2010/main" val="3532447220"/>
      </p:ext>
    </p:extLst>
  </p:cSld>
  <p:clrMap bg1="lt1" tx1="dk1" bg2="lt2" tx2="dk2" accent1="accent1" accent2="accent2" accent3="accent3" accent4="accent4" accent5="accent5" accent6="accent6" hlink="hlink" folHlink="folHlink"/>
  <p:sldLayoutIdLst>
    <p:sldLayoutId id="2147484784" r:id="rId1"/>
    <p:sldLayoutId id="214748478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721284308"/>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 id="21474848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14515899"/>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56661153"/>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278525"/>
      </p:ext>
    </p:extLst>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0367660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11/12/2024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460311597"/>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46573106"/>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72202612"/>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061961"/>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857188578"/>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391306"/>
      </p:ext>
    </p:extLst>
  </p:cSld>
  <p:clrMap bg1="dk2" tx1="lt1" bg2="dk1" tx2="lt2" accent1="accent1" accent2="accent2" accent3="accent3" accent4="accent4" accent5="accent5" accent6="accent6" hlink="hlink" folHlink="folHlink"/>
  <p:sldLayoutIdLst>
    <p:sldLayoutId id="2147484929"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cs typeface="ＭＳ Ｐゴシック" charset="0"/>
              </a:defRPr>
            </a:lvl1pPr>
          </a:lstStyle>
          <a:p>
            <a:pPr>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cs typeface="ＭＳ Ｐゴシック" charset="0"/>
              </a:defRPr>
            </a:lvl1pPr>
          </a:lstStyle>
          <a:p>
            <a:pPr>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ＭＳ Ｐゴシック" charset="0"/>
              </a:defRPr>
            </a:lvl1pPr>
          </a:lstStyle>
          <a:p>
            <a:pPr>
              <a:defRPr/>
            </a:pPr>
            <a:fld id="{05F3C488-4C08-4048-912C-0619CCAB2B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60345001"/>
      </p:ext>
    </p:extLst>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ＭＳ Ｐゴシック" pitchFamily="34" charset="-128"/>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ＭＳ Ｐゴシック" pitchFamily="34" charset="-128"/>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pitchFamily="2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cs typeface="ＭＳ Ｐゴシック"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cs typeface="ＭＳ Ｐゴシック"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cs typeface="ＭＳ Ｐゴシック" charset="0"/>
              </a:defRPr>
            </a:lvl1pPr>
          </a:lstStyle>
          <a:p>
            <a:pPr>
              <a:defRPr/>
            </a:pPr>
            <a:fld id="{4EBEC5D1-2224-AB46-94E8-4B539BE93261}" type="slidenum">
              <a:rPr lang="en-US"/>
              <a:pPr>
                <a:defRPr/>
              </a:pPr>
              <a:t>‹#›</a:t>
            </a:fld>
            <a:endParaRPr lang="en-US"/>
          </a:p>
        </p:txBody>
      </p:sp>
    </p:spTree>
    <p:extLst>
      <p:ext uri="{BB962C8B-B14F-4D97-AF65-F5344CB8AC3E}">
        <p14:creationId xmlns:p14="http://schemas.microsoft.com/office/powerpoint/2010/main" val="870650146"/>
      </p:ext>
    </p:extLst>
  </p:cSld>
  <p:clrMap bg1="lt1" tx1="dk1" bg2="lt2" tx2="dk2" accent1="accent1" accent2="accent2" accent3="accent3" accent4="accent4" accent5="accent5" accent6="accent6" hlink="hlink" folHlink="folHlink"/>
  <p:sldLayoutIdLst>
    <p:sldLayoutId id="2147484967" r:id="rId1"/>
    <p:sldLayoutId id="2147484968" r:id="rId2"/>
    <p:sldLayoutId id="2147484969" r:id="rId3"/>
    <p:sldLayoutId id="2147484970" r:id="rId4"/>
    <p:sldLayoutId id="2147484971" r:id="rId5"/>
    <p:sldLayoutId id="2147484972" r:id="rId6"/>
    <p:sldLayoutId id="2147484973" r:id="rId7"/>
    <p:sldLayoutId id="2147484974" r:id="rId8"/>
    <p:sldLayoutId id="2147484975" r:id="rId9"/>
    <p:sldLayoutId id="2147484976" r:id="rId10"/>
    <p:sldLayoutId id="2147484977" r:id="rId11"/>
    <p:sldLayoutId id="214748497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75778" name="Group 1"/>
          <p:cNvGrpSpPr>
            <a:grpSpLocks/>
          </p:cNvGrpSpPr>
          <p:nvPr/>
        </p:nvGrpSpPr>
        <p:grpSpPr bwMode="auto">
          <a:xfrm>
            <a:off x="228600" y="228600"/>
            <a:ext cx="8685213" cy="5942013"/>
            <a:chOff x="144" y="144"/>
            <a:chExt cx="5471" cy="3743"/>
          </a:xfrm>
        </p:grpSpPr>
        <p:sp>
          <p:nvSpPr>
            <p:cNvPr id="75784"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a:ea typeface="ＭＳ Ｐゴシック"/>
                <a:cs typeface="+mn-cs"/>
              </a:endParaRPr>
            </a:p>
          </p:txBody>
        </p:sp>
        <p:sp>
          <p:nvSpPr>
            <p:cNvPr id="75785"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a:ea typeface="ＭＳ Ｐゴシック"/>
                <a:cs typeface="+mn-cs"/>
              </a:endParaRPr>
            </a:p>
          </p:txBody>
        </p:sp>
        <p:sp>
          <p:nvSpPr>
            <p:cNvPr id="75786"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a:noFill/>
                </a14:hiddenFill>
              </a:ext>
            </a:extLst>
          </p:spPr>
          <p:txBody>
            <a:bodyPr/>
            <a:lstStyle/>
            <a:p>
              <a:endParaRPr lang="en-US">
                <a:solidFill>
                  <a:srgbClr val="000000"/>
                </a:solidFill>
                <a:ea typeface="ＭＳ Ｐゴシック"/>
                <a:cs typeface="+mn-cs"/>
              </a:endParaRPr>
            </a:p>
          </p:txBody>
        </p:sp>
      </p:grpSp>
      <p:sp>
        <p:nvSpPr>
          <p:cNvPr id="75779"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75780"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mn-cs"/>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mn-cs"/>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
                <a:srgbClr val="FFFFFF"/>
              </a:buClr>
              <a:buSzPct val="45000"/>
              <a:buFont typeface="Wingdings" charset="0"/>
              <a:buNone/>
              <a:defRPr sz="1800" smtClean="0">
                <a:solidFill>
                  <a:srgbClr val="FFFFFF"/>
                </a:solidFill>
                <a:cs typeface="ＭＳ Ｐゴシック" charset="0"/>
              </a:defRPr>
            </a:lvl1pPr>
          </a:lstStyle>
          <a:p>
            <a:pPr>
              <a:defRPr/>
            </a:pPr>
            <a:fld id="{0C36295F-6CBB-6B4C-A587-3EDCEE42C5B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594986869"/>
      </p:ext>
    </p:extLst>
  </p:cSld>
  <p:clrMap bg1="lt1" tx1="dk1" bg2="lt2" tx2="dk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ＭＳ Ｐゴシック" pitchFamily="34" charset="-128"/>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ＭＳ Ｐゴシック" pitchFamily="34" charset="-128"/>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ＭＳ Ｐゴシック" pitchFamily="34" charset="-128"/>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ＭＳ Ｐゴシック" pitchFamily="34" charset="-128"/>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ＭＳ Ｐゴシック" pitchFamily="34" charset="-128"/>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ＭＳ Ｐゴシック" pitchFamily="34" charset="-128"/>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a:noFill/>
          </a:ln>
          <a:effectLst>
            <a:outerShdw blurRad="50800" dist="126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a:noFill/>
          </a:ln>
          <a:effectLst>
            <a:outerShdw blurRad="508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solidFill>
                  <a:srgbClr val="FFFFFF"/>
                </a:solidFill>
                <a:cs typeface="ＭＳ Ｐゴシック" charset="0"/>
              </a:defRPr>
            </a:lvl1pPr>
          </a:lstStyle>
          <a:p>
            <a:pPr>
              <a:defRPr/>
            </a:pPr>
            <a:endParaRPr lang="en-US">
              <a:latin typeface="Times New Roman"/>
              <a:ea typeface="ＭＳ Ｐゴシック"/>
            </a:endParaRPr>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solidFill>
                  <a:srgbClr val="FFFFFF"/>
                </a:solidFill>
                <a:cs typeface="ＭＳ Ｐゴシック" charset="0"/>
              </a:defRPr>
            </a:lvl1pPr>
          </a:lstStyle>
          <a:p>
            <a:pPr>
              <a:defRPr/>
            </a:pPr>
            <a:endParaRPr lang="en-US">
              <a:latin typeface="Times New Roman"/>
              <a:ea typeface="ＭＳ Ｐゴシック"/>
            </a:endParaRPr>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cs typeface="ＭＳ Ｐゴシック" charset="0"/>
              </a:defRPr>
            </a:lvl1pPr>
          </a:lstStyle>
          <a:p>
            <a:pPr>
              <a:defRPr/>
            </a:pPr>
            <a:fld id="{29C749D8-3CEB-E84A-AC16-70BD5237099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989268686"/>
      </p:ext>
    </p:extLst>
  </p:cSld>
  <p:clrMap bg1="dk2" tx1="lt1" bg2="dk1" tx2="lt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881808571"/>
      </p:ext>
    </p:extLst>
  </p:cSld>
  <p:clrMap bg1="dk2" tx1="lt1" bg2="dk1" tx2="lt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519E34F-AF5F-FF4D-9C28-0E117E7BC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984485"/>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solidFill>
                <a:srgbClr val="FFFFFF"/>
              </a:solidFill>
              <a:latin typeface="Arial" charset="0"/>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624043F5-975F-7449-91CF-77B97A99AD39}" type="slidenum">
              <a:rPr lang="en-US">
                <a:solidFill>
                  <a:srgbClr val="FFFFFF"/>
                </a:solidFill>
                <a:latin typeface="Arial" charset="0"/>
              </a:rPr>
              <a:pPr>
                <a:defRPr/>
              </a:pPr>
              <a:t>‹#›</a:t>
            </a:fld>
            <a:endParaRPr lang="en-US">
              <a:solidFill>
                <a:srgbClr val="FFFFFF"/>
              </a:solidFill>
              <a:latin typeface="Arial" charset="0"/>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cs typeface="+mn-cs"/>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mn-ea"/>
                <a:cs typeface="+mn-cs"/>
              </a:defRPr>
            </a:lvl1pPr>
          </a:lstStyle>
          <a:p>
            <a:pPr>
              <a:defRPr/>
            </a:pPr>
            <a:endParaRPr lang="en-US">
              <a:solidFill>
                <a:srgbClr val="FFFFFF"/>
              </a:solidFill>
              <a:latin typeface="Arial" charset="0"/>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62846"/>
      </p:ext>
    </p:extLst>
  </p:cSld>
  <p:clrMap bg1="dk2" tx1="lt1" bg2="dk1" tx2="lt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eaLnBrk="0" hangingPunct="0">
              <a:defRPr/>
            </a:pPr>
            <a:endParaRPr lang="en-US" sz="1800">
              <a:solidFill>
                <a:srgbClr val="FFFFFF"/>
              </a:solidFill>
              <a:latin typeface="Arial" charset="0"/>
              <a:cs typeface="+mn-cs"/>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eaLnBrk="0" hangingPunct="0"/>
            <a:endParaRPr lang="en-US" sz="1800">
              <a:solidFill>
                <a:srgbClr val="FFFFFF"/>
              </a:solidFill>
              <a:latin typeface="Arial" charset="0"/>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FF"/>
              </a:solidFill>
              <a:latin typeface="Arial" charset="0"/>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eaLnBrk="0" hangingPunct="0">
              <a:defRPr/>
            </a:pPr>
            <a:fld id="{77FA800A-BE4D-1946-8611-61DA7B4FCEFB}"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2313746732"/>
      </p:ext>
    </p:extLst>
  </p:cSld>
  <p:clrMap bg1="dk2" tx1="lt1" bg2="dk1" tx2="lt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385827"/>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 id="2147485101" r:id="rId12"/>
    <p:sldLayoutId id="21474851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2B13B870-7D98-4943-96AC-AC2ED7AB9E88}" type="datetime1">
              <a:rPr lang="en-US">
                <a:solidFill>
                  <a:srgbClr val="EAE8E2"/>
                </a:solidFill>
                <a:ea typeface="ＭＳ Ｐゴシック" charset="0"/>
                <a:cs typeface="ＭＳ Ｐゴシック" charset="0"/>
              </a:rPr>
              <a:pPr defTabSz="914400" fontAlgn="base">
                <a:spcBef>
                  <a:spcPct val="0"/>
                </a:spcBef>
                <a:spcAft>
                  <a:spcPct val="0"/>
                </a:spcAft>
                <a:defRPr/>
              </a:pPr>
              <a:t>12/11/24</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B02D8F6D-1065-D142-91F3-FC3250B35BB5}"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764199263"/>
      </p:ext>
    </p:extLst>
  </p:cSld>
  <p:clrMap bg1="dk2" tx1="lt1" bg2="dk1" tx2="lt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475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5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475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57"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7475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charset="0"/>
                <a:ea typeface="MS PGothic" charset="0"/>
                <a:cs typeface="MS PGothic"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charset="0"/>
                <a:ea typeface="MS PGothic" charset="0"/>
                <a:cs typeface="MS PGothic"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000000"/>
                </a:solidFill>
                <a:latin typeface="Comic Sans MS" charset="0"/>
                <a:cs typeface="MS PGothic" charset="0"/>
              </a:defRPr>
            </a:lvl1pPr>
          </a:lstStyle>
          <a:p>
            <a:pPr>
              <a:defRPr/>
            </a:pPr>
            <a:fld id="{51176FEB-85E1-7C48-9F09-841CD3F457C5}" type="slidenum">
              <a:rPr lang="en-US"/>
              <a:pPr>
                <a:defRPr/>
              </a:pPr>
              <a:t>‹#›</a:t>
            </a:fld>
            <a:endParaRPr lang="en-US"/>
          </a:p>
        </p:txBody>
      </p:sp>
    </p:spTree>
    <p:extLst>
      <p:ext uri="{BB962C8B-B14F-4D97-AF65-F5344CB8AC3E}">
        <p14:creationId xmlns:p14="http://schemas.microsoft.com/office/powerpoint/2010/main" val="392787018"/>
      </p:ext>
    </p:extLst>
  </p:cSld>
  <p:clrMap bg1="lt1" tx1="dk1" bg2="lt2" tx2="dk2" accent1="accent1" accent2="accent2" accent3="accent3" accent4="accent4" accent5="accent5" accent6="accent6" hlink="hlink" folHlink="folHlink"/>
  <p:sldLayoutIdLst>
    <p:sldLayoutId id="2147485166" r:id="rId1"/>
    <p:sldLayoutId id="2147485167" r:id="rId2"/>
    <p:sldLayoutId id="2147485168" r:id="rId3"/>
    <p:sldLayoutId id="2147485169" r:id="rId4"/>
    <p:sldLayoutId id="2147485170" r:id="rId5"/>
    <p:sldLayoutId id="2147485171" r:id="rId6"/>
    <p:sldLayoutId id="2147485172" r:id="rId7"/>
    <p:sldLayoutId id="2147485173" r:id="rId8"/>
    <p:sldLayoutId id="2147485174" r:id="rId9"/>
    <p:sldLayoutId id="2147485175" r:id="rId10"/>
    <p:sldLayoutId id="2147485176"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427475739"/>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sz="1800">
              <a:solidFill>
                <a:srgbClr val="FFFFFF"/>
              </a:solidFill>
              <a:latin typeface="Arial" pitchFamily="-111"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6624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solidFill>
                  <a:srgbClr val="FFFFFF"/>
                </a:solidFill>
                <a:latin typeface="Times New Roman"/>
                <a:ea typeface="+mn-ea"/>
                <a:cs typeface="+mn-cs"/>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solidFill>
                  <a:srgbClr val="FFFFFF"/>
                </a:solidFill>
                <a:latin typeface="Times New Roman"/>
                <a:ea typeface="+mn-ea"/>
                <a:cs typeface="+mn-cs"/>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solidFill>
                  <a:srgbClr val="FFFFFF"/>
                </a:solidFill>
                <a:latin typeface="Times New Roman"/>
                <a:ea typeface="+mn-ea"/>
                <a:cs typeface="+mn-cs"/>
              </a:defRPr>
            </a:lvl1pPr>
          </a:lstStyle>
          <a:p>
            <a:pPr>
              <a:defRPr/>
            </a:pPr>
            <a:endParaRPr lang="en-US"/>
          </a:p>
        </p:txBody>
      </p:sp>
    </p:spTree>
    <p:extLst>
      <p:ext uri="{BB962C8B-B14F-4D97-AF65-F5344CB8AC3E}">
        <p14:creationId xmlns:p14="http://schemas.microsoft.com/office/powerpoint/2010/main" val="236815697"/>
      </p:ext>
    </p:extLst>
  </p:cSld>
  <p:clrMap bg1="dk2" tx1="lt1" bg2="dk1" tx2="lt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324513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a:defRPr/>
            </a:pPr>
            <a:fld id="{C1ED05B7-2545-5542-B714-79F5BB35EE54}" type="slidenum">
              <a:rPr lang="en-GB"/>
              <a:pPr defTabSz="449263">
                <a:defRPr/>
              </a:pPr>
              <a:t>‹#›</a:t>
            </a:fld>
            <a:endParaRPr lang="en-GB"/>
          </a:p>
        </p:txBody>
      </p:sp>
    </p:spTree>
    <p:extLst>
      <p:ext uri="{BB962C8B-B14F-4D97-AF65-F5344CB8AC3E}">
        <p14:creationId xmlns:p14="http://schemas.microsoft.com/office/powerpoint/2010/main" val="160155678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en-US" sz="2800">
              <a:solidFill>
                <a:srgbClr val="FFFFFF"/>
              </a:solidFill>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spcBef>
                <a:spcPct val="50000"/>
              </a:spcBef>
              <a:defRPr/>
            </a:pPr>
            <a:endParaRPr lang="en-US" sz="2800">
              <a:solidFill>
                <a:srgbClr val="FFFFFF"/>
              </a:solidFill>
              <a:latin typeface="Times New Roman" pitchFamily="-112"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535539667"/>
      </p:ext>
    </p:extLst>
  </p:cSld>
  <p:clrMap bg1="dk2" tx1="lt1" bg2="dk1" tx2="lt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849524403"/>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8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8.xml"/><Relationship Id="rId1" Type="http://schemas.openxmlformats.org/officeDocument/2006/relationships/slideLayout" Target="../slideLayouts/slideLayout3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3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3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2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2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32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3.xml"/><Relationship Id="rId1" Type="http://schemas.openxmlformats.org/officeDocument/2006/relationships/slideLayout" Target="../slideLayouts/slideLayout332.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407.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34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6.xml"/><Relationship Id="rId1" Type="http://schemas.openxmlformats.org/officeDocument/2006/relationships/slideLayout" Target="../slideLayouts/slideLayout33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97.xml"/><Relationship Id="rId1" Type="http://schemas.openxmlformats.org/officeDocument/2006/relationships/themeOverride" Target="../theme/themeOverride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97.xml"/><Relationship Id="rId1" Type="http://schemas.openxmlformats.org/officeDocument/2006/relationships/themeOverride" Target="../theme/themeOverride4.xml"/></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42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42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2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2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4.xml"/><Relationship Id="rId1" Type="http://schemas.openxmlformats.org/officeDocument/2006/relationships/slideLayout" Target="../slideLayouts/slideLayout42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5.xml"/><Relationship Id="rId1" Type="http://schemas.openxmlformats.org/officeDocument/2006/relationships/slideLayout" Target="../slideLayouts/slideLayout29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4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29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8.xml"/><Relationship Id="rId1" Type="http://schemas.openxmlformats.org/officeDocument/2006/relationships/slideLayout" Target="../slideLayouts/slideLayout29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297.xml"/><Relationship Id="rId4" Type="http://schemas.openxmlformats.org/officeDocument/2006/relationships/image" Target="../media/image119.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29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29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2.xml"/><Relationship Id="rId1" Type="http://schemas.openxmlformats.org/officeDocument/2006/relationships/slideLayout" Target="../slideLayouts/slideLayout458.xml"/><Relationship Id="rId4"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7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0.png"/><Relationship Id="rId1" Type="http://schemas.openxmlformats.org/officeDocument/2006/relationships/slideLayout" Target="../slideLayouts/slideLayout136.xml"/><Relationship Id="rId5" Type="http://schemas.openxmlformats.org/officeDocument/2006/relationships/image" Target="../media/image32.png"/><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64.xml"/><Relationship Id="rId1" Type="http://schemas.openxmlformats.org/officeDocument/2006/relationships/themeOverride" Target="../theme/themeOverride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3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47.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47.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154.xml"/><Relationship Id="rId5" Type="http://schemas.openxmlformats.org/officeDocument/2006/relationships/image" Target="../media/image43.png"/><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image" Target="../media/image40.jpg"/><Relationship Id="rId1" Type="http://schemas.openxmlformats.org/officeDocument/2006/relationships/slideLayout" Target="../slideLayouts/slideLayout154.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54.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g"/><Relationship Id="rId7" Type="http://schemas.openxmlformats.org/officeDocument/2006/relationships/image" Target="../media/image60.jpeg"/><Relationship Id="rId2" Type="http://schemas.openxmlformats.org/officeDocument/2006/relationships/image" Target="../media/image52.jpeg"/><Relationship Id="rId1" Type="http://schemas.openxmlformats.org/officeDocument/2006/relationships/slideLayout" Target="../slideLayouts/slideLayout15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23.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4.jpeg"/><Relationship Id="rId2" Type="http://schemas.openxmlformats.org/officeDocument/2006/relationships/image" Target="../media/image52.jpeg"/><Relationship Id="rId1" Type="http://schemas.openxmlformats.org/officeDocument/2006/relationships/slideLayout" Target="../slideLayouts/slideLayout154.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5.png"/><Relationship Id="rId7" Type="http://schemas.openxmlformats.org/officeDocument/2006/relationships/image" Target="../media/image66.jpeg"/><Relationship Id="rId2" Type="http://schemas.openxmlformats.org/officeDocument/2006/relationships/image" Target="../media/image52.jpeg"/><Relationship Id="rId1" Type="http://schemas.openxmlformats.org/officeDocument/2006/relationships/slideLayout" Target="../slideLayouts/slideLayout154.xml"/><Relationship Id="rId6" Type="http://schemas.openxmlformats.org/officeDocument/2006/relationships/image" Target="../media/image53.png"/><Relationship Id="rId5" Type="http://schemas.openxmlformats.org/officeDocument/2006/relationships/image" Target="../media/image57.jp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4.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4.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9.gif"/><Relationship Id="rId1" Type="http://schemas.openxmlformats.org/officeDocument/2006/relationships/slideLayout" Target="../slideLayouts/slideLayout136.xml"/><Relationship Id="rId4" Type="http://schemas.openxmlformats.org/officeDocument/2006/relationships/image" Target="../media/image20.gif"/></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7.xml"/><Relationship Id="rId5" Type="http://schemas.openxmlformats.org/officeDocument/2006/relationships/image" Target="../media/image71.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5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31.g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5.xml"/><Relationship Id="rId1" Type="http://schemas.openxmlformats.org/officeDocument/2006/relationships/slideLayout" Target="../slideLayouts/slideLayout186.xml"/></Relationships>
</file>

<file path=ppt/slides/_rels/slide5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23.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79.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19.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4.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7.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207.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0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23.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5.xml"/><Relationship Id="rId1" Type="http://schemas.openxmlformats.org/officeDocument/2006/relationships/slideLayout" Target="../slideLayouts/slideLayout207.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6.xml"/><Relationship Id="rId1" Type="http://schemas.openxmlformats.org/officeDocument/2006/relationships/slideLayout" Target="../slideLayouts/slideLayout207.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7.xml"/><Relationship Id="rId1" Type="http://schemas.openxmlformats.org/officeDocument/2006/relationships/slideLayout" Target="../slideLayouts/slideLayout207.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8.xml"/><Relationship Id="rId1" Type="http://schemas.openxmlformats.org/officeDocument/2006/relationships/slideLayout" Target="../slideLayouts/slideLayout207.xml"/><Relationship Id="rId4" Type="http://schemas.openxmlformats.org/officeDocument/2006/relationships/image" Target="../media/image87.jpg"/></Relationships>
</file>

<file path=ppt/slides/_rels/slide7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9.xml"/><Relationship Id="rId1" Type="http://schemas.openxmlformats.org/officeDocument/2006/relationships/slideLayout" Target="../slideLayouts/slideLayout207.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0.xml"/><Relationship Id="rId1" Type="http://schemas.openxmlformats.org/officeDocument/2006/relationships/slideLayout" Target="../slideLayouts/slideLayout207.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1.xml"/><Relationship Id="rId1" Type="http://schemas.openxmlformats.org/officeDocument/2006/relationships/slideLayout" Target="../slideLayouts/slideLayout207.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207.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3.xml"/><Relationship Id="rId1" Type="http://schemas.openxmlformats.org/officeDocument/2006/relationships/slideLayout" Target="../slideLayouts/slideLayout207.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4.xml"/><Relationship Id="rId1" Type="http://schemas.openxmlformats.org/officeDocument/2006/relationships/slideLayout" Target="../slideLayouts/slideLayout20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23.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5.xml"/><Relationship Id="rId1" Type="http://schemas.openxmlformats.org/officeDocument/2006/relationships/slideLayout" Target="../slideLayouts/slideLayout207.xml"/></Relationships>
</file>

<file path=ppt/slides/_rels/slide8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8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6.xml"/><Relationship Id="rId1" Type="http://schemas.openxmlformats.org/officeDocument/2006/relationships/slideLayout" Target="../slideLayouts/slideLayout356.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238.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238.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238.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238.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2.xml"/></Relationships>
</file>

<file path=ppt/slides/_rels/slide9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5.xml"/><Relationship Id="rId1" Type="http://schemas.openxmlformats.org/officeDocument/2006/relationships/slideLayout" Target="../slideLayouts/slideLayout351.xml"/><Relationship Id="rId5" Type="http://schemas.openxmlformats.org/officeDocument/2006/relationships/image" Target="../media/image20.gif"/><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35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14772"/>
            <a:ext cx="9144000" cy="6067313"/>
          </a:xfrm>
          <a:prstGeom prst="rect">
            <a:avLst/>
          </a:prstGeom>
        </p:spPr>
      </p:pic>
      <p:sp>
        <p:nvSpPr>
          <p:cNvPr id="8" name="Rectangle 2"/>
          <p:cNvSpPr txBox="1">
            <a:spLocks noChangeArrowheads="1"/>
          </p:cNvSpPr>
          <p:nvPr/>
        </p:nvSpPr>
        <p:spPr bwMode="auto">
          <a:xfrm>
            <a:off x="-27261" y="407707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弥迦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作个慷慨的人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31955084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0" y="1279996"/>
            <a:ext cx="9144000" cy="4813300"/>
          </a:xfrm>
          <a:prstGeom prst="rect">
            <a:avLst/>
          </a:prstGeom>
        </p:spPr>
      </p:pic>
      <p:sp>
        <p:nvSpPr>
          <p:cNvPr id="900098" name="Rectangle 2"/>
          <p:cNvSpPr>
            <a:spLocks noGrp="1" noChangeArrowheads="1"/>
          </p:cNvSpPr>
          <p:nvPr>
            <p:ph type="ctrTitle"/>
          </p:nvPr>
        </p:nvSpPr>
        <p:spPr>
          <a:xfrm>
            <a:off x="0" y="49784"/>
            <a:ext cx="9144000" cy="1435000"/>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在</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列王纪上</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中所描述的分裂，很快将使犹大成为存留下来的王国。</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301625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550" y="0"/>
            <a:ext cx="8172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1116013" y="115888"/>
            <a:ext cx="7772400" cy="667067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我怎能忘记恶人家中的不义之财，</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和那些可咒诅的小升斗呢？</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11</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用不义的天平，</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和袋中诈骗的法码的人，</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我怎能算他为清洁呢？</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12</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城里的财主充满了强暴，</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其中的居民也说假话；</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他们口中的舌头是诡诈的。</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p>
          <a:p>
            <a:pPr>
              <a:defRPr/>
            </a:pPr>
            <a:r>
              <a:rPr lang="en-SG" sz="3200" dirty="0">
                <a:solidFill>
                  <a:srgbClr val="FFFFFF"/>
                </a:solidFill>
                <a:effectLst>
                  <a:glow rad="228600">
                    <a:srgbClr val="000000"/>
                  </a:glow>
                  <a:outerShdw blurRad="38100" dist="38100" dir="2700000" algn="tl">
                    <a:srgbClr val="000000">
                      <a:alpha val="43137"/>
                    </a:srgbClr>
                  </a:outerShdw>
                </a:effectLst>
              </a:rPr>
              <a:t>(6:10-12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38362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343926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43608" y="29469"/>
            <a:ext cx="8100392" cy="332752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我有祸了！</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因为我好象夏天采摘的果子，又像摘剩的葡萄，</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没有一挂可吃的，</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也没有我心所想望早熟的无花果。</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544" y="3429000"/>
            <a:ext cx="8371268" cy="3002562"/>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9250155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71600" y="29469"/>
            <a:ext cx="8172400" cy="239141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虔敬的人从地上灭绝了，</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人间也没有正直的人，</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人人都埋伏着要流人的血，</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各人都用网罗猎取自己的兄弟。</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9632" y="2710762"/>
            <a:ext cx="7327900" cy="4030606"/>
          </a:xfrm>
          <a:prstGeom prst="rect">
            <a:avLst/>
          </a:prstGeom>
        </p:spPr>
      </p:pic>
      <p:sp>
        <p:nvSpPr>
          <p:cNvPr id="4"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5303625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99592" y="29469"/>
            <a:ext cx="8244408" cy="2751459"/>
          </a:xfrm>
          <a:effectLst>
            <a:outerShdw blurRad="63500" dist="35921" dir="2700000" algn="ctr" rotWithShape="0">
              <a:schemeClr val="tx2">
                <a:alpha val="74998"/>
              </a:schemeClr>
            </a:outerShdw>
          </a:effectLst>
        </p:spPr>
        <p:txBody>
          <a:bodyPr anchor="t"/>
          <a:lstStyle/>
          <a:p>
            <a:pPr>
              <a:defRPr/>
            </a:pPr>
            <a:r>
              <a:rPr lang="mr-IN" sz="3200"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他们双手善于作恶，</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官长和审判官都要求报酬；</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达官贵人说出心里的欲望；</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他们歪曲了一切。</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弥迦 </a:t>
            </a:r>
            <a:r>
              <a:rPr lang="en-US" sz="3200" b="1" dirty="0">
                <a:effectLst>
                  <a:glow rad="127000">
                    <a:schemeClr val="tx1"/>
                  </a:glow>
                </a:effectLst>
                <a:latin typeface="Arial" charset="0"/>
                <a:ea typeface="ＭＳ Ｐゴシック" charset="0"/>
                <a:cs typeface="ＭＳ Ｐゴシック" charset="0"/>
              </a:rPr>
              <a:t>7:3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7704" y="3212976"/>
            <a:ext cx="5413647" cy="3411512"/>
          </a:xfrm>
          <a:prstGeom prst="rect">
            <a:avLst/>
          </a:prstGeom>
        </p:spPr>
      </p:pic>
      <p:sp>
        <p:nvSpPr>
          <p:cNvPr id="5" name="Title 1"/>
          <p:cNvSpPr txBox="1">
            <a:spLocks/>
          </p:cNvSpPr>
          <p:nvPr/>
        </p:nvSpPr>
        <p:spPr bwMode="auto">
          <a:xfrm rot="16200000">
            <a:off x="-2943225" y="2943225"/>
            <a:ext cx="6858000" cy="971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zh-CN" altLang="en-US" dirty="0">
                <a:solidFill>
                  <a:srgbClr val="FFFFFF"/>
                </a:solidFill>
                <a:effectLst>
                  <a:glow rad="228600">
                    <a:srgbClr val="000000"/>
                  </a:glow>
                  <a:outerShdw blurRad="38100" dist="38100" dir="2700000" algn="tl">
                    <a:srgbClr val="000000">
                      <a:alpha val="43137"/>
                    </a:srgbClr>
                  </a:outerShdw>
                </a:effectLst>
              </a:rPr>
              <a:t>剥削</a:t>
            </a:r>
            <a:endParaRPr lang="en-US"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4556145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2933700"/>
            <a:ext cx="65913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287972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他们中最好的，也不过像荆棘，</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最正直的，也不过是有刺的篱笆。</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你的守望者所预言的日子，</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和你被鉴察的时候，已经来到；</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现在他们必要慌乱不安。</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弥迦 </a:t>
            </a:r>
            <a:r>
              <a:rPr lang="en-SG" sz="3200" dirty="0">
                <a:solidFill>
                  <a:srgbClr val="FFFFFF"/>
                </a:solidFill>
                <a:effectLst>
                  <a:glow rad="228600">
                    <a:srgbClr val="000000"/>
                  </a:glow>
                  <a:outerShdw blurRad="38100" dist="38100" dir="2700000" algn="tl">
                    <a:srgbClr val="000000">
                      <a:alpha val="43137"/>
                    </a:srgbClr>
                  </a:outerShdw>
                </a:effectLst>
              </a:rPr>
              <a:t>7:4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pic>
        <p:nvPicPr>
          <p:cNvPr id="24371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92725" y="3644900"/>
            <a:ext cx="39465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3512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3356992"/>
            <a:ext cx="4502152" cy="3384376"/>
          </a:xfrm>
          <a:prstGeom prst="rect">
            <a:avLst/>
          </a:prstGeom>
        </p:spPr>
      </p:pic>
      <p:sp>
        <p:nvSpPr>
          <p:cNvPr id="2" name="Title 1"/>
          <p:cNvSpPr>
            <a:spLocks noGrp="1"/>
          </p:cNvSpPr>
          <p:nvPr>
            <p:ph type="title"/>
          </p:nvPr>
        </p:nvSpPr>
        <p:spPr>
          <a:xfrm rot="16200000">
            <a:off x="-2943225" y="2943225"/>
            <a:ext cx="6858000" cy="971550"/>
          </a:xfrm>
          <a:solidFill>
            <a:srgbClr val="FF0000"/>
          </a:solidFill>
        </p:spPr>
        <p:txBody>
          <a:bodyPr/>
          <a:lstStyle/>
          <a:p>
            <a:pPr>
              <a:defRPr/>
            </a:pPr>
            <a:r>
              <a:rPr lang="zh-CN" altLang="en-US" dirty="0">
                <a:effectLst>
                  <a:glow rad="228600">
                    <a:schemeClr val="tx1"/>
                  </a:glow>
                  <a:outerShdw blurRad="38100" dist="38100" dir="2700000" algn="tl">
                    <a:srgbClr val="000000">
                      <a:alpha val="43137"/>
                    </a:srgbClr>
                  </a:outerShdw>
                </a:effectLst>
              </a:rPr>
              <a:t>剥削</a:t>
            </a:r>
            <a:endParaRPr lang="en-US" dirty="0">
              <a:effectLst>
                <a:glow rad="228600">
                  <a:schemeClr val="tx1"/>
                </a:glow>
                <a:outerShdw blurRad="38100" dist="38100" dir="2700000" algn="tl">
                  <a:srgbClr val="000000">
                    <a:alpha val="43137"/>
                  </a:srgbClr>
                </a:outerShdw>
              </a:effectLst>
            </a:endParaRPr>
          </a:p>
        </p:txBody>
      </p:sp>
      <p:sp>
        <p:nvSpPr>
          <p:cNvPr id="4" name="Title 1"/>
          <p:cNvSpPr txBox="1">
            <a:spLocks/>
          </p:cNvSpPr>
          <p:nvPr/>
        </p:nvSpPr>
        <p:spPr bwMode="auto">
          <a:xfrm>
            <a:off x="971550" y="-27384"/>
            <a:ext cx="8172450" cy="3960440"/>
          </a:xfrm>
          <a:prstGeom prst="rect">
            <a:avLst/>
          </a:prstGeom>
          <a:noFill/>
          <a:ln w="9525">
            <a:noFill/>
            <a:miter lim="800000"/>
            <a:headEnd/>
            <a:tailEnd/>
          </a:ln>
        </p:spPr>
        <p:txBody>
          <a:bodyPr anchor="t"/>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mr-IN"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不可信靠邻舍，</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也不可信任朋友，</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要守住你的嘴唇，</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不可向躺在你怀中的妻子透露。</a:t>
            </a:r>
          </a:p>
          <a:p>
            <a:pPr>
              <a:defRPr/>
            </a:pPr>
            <a:r>
              <a:rPr lang="en-US" altLang="zh-CN" sz="3200" baseline="30000" dirty="0">
                <a:solidFill>
                  <a:srgbClr val="FFFFFF"/>
                </a:solidFill>
                <a:effectLst>
                  <a:glow rad="228600">
                    <a:srgbClr val="000000"/>
                  </a:glow>
                  <a:outerShdw blurRad="38100" dist="38100" dir="2700000" algn="tl">
                    <a:srgbClr val="000000">
                      <a:alpha val="43137"/>
                    </a:srgbClr>
                  </a:outerShdw>
                </a:effectLst>
              </a:rPr>
              <a:t>6</a:t>
            </a:r>
            <a:r>
              <a:rPr lang="en-US" altLang="zh-CN" sz="3200" dirty="0">
                <a:solidFill>
                  <a:srgbClr val="FFFFFF"/>
                </a:solidFill>
                <a:effectLst>
                  <a:glow rad="228600">
                    <a:srgbClr val="000000"/>
                  </a:glow>
                  <a:outerShdw blurRad="38100" dist="38100" dir="2700000" algn="tl">
                    <a:srgbClr val="000000">
                      <a:alpha val="43137"/>
                    </a:srgbClr>
                  </a:outerShdw>
                </a:effectLst>
              </a:rPr>
              <a:t> </a:t>
            </a:r>
            <a:r>
              <a:rPr lang="zh-CN" altLang="en-US" sz="3200" dirty="0">
                <a:solidFill>
                  <a:srgbClr val="FFFFFF"/>
                </a:solidFill>
                <a:effectLst>
                  <a:glow rad="228600">
                    <a:srgbClr val="000000"/>
                  </a:glow>
                  <a:outerShdw blurRad="38100" dist="38100" dir="2700000" algn="tl">
                    <a:srgbClr val="000000">
                      <a:alpha val="43137"/>
                    </a:srgbClr>
                  </a:outerShdw>
                </a:effectLst>
              </a:rPr>
              <a:t>儿子藐视父亲，</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女儿抗拒母亲，</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媳妇与婆婆作对；</a:t>
            </a:r>
          </a:p>
          <a:p>
            <a:pPr>
              <a:defRPr/>
            </a:pPr>
            <a:r>
              <a:rPr lang="zh-CN" altLang="en-US" sz="3200" dirty="0">
                <a:solidFill>
                  <a:srgbClr val="FFFFFF"/>
                </a:solidFill>
                <a:effectLst>
                  <a:glow rad="228600">
                    <a:srgbClr val="000000"/>
                  </a:glow>
                  <a:outerShdw blurRad="38100" dist="38100" dir="2700000" algn="tl">
                    <a:srgbClr val="000000">
                      <a:alpha val="43137"/>
                    </a:srgbClr>
                  </a:outerShdw>
                </a:effectLst>
              </a:rPr>
              <a:t>人的仇敌就是自己的家人。</a:t>
            </a:r>
            <a:r>
              <a:rPr lang="mr-IN" sz="3200" dirty="0">
                <a:solidFill>
                  <a:srgbClr val="FFFFFF"/>
                </a:solidFill>
                <a:effectLst>
                  <a:glow rad="228600">
                    <a:srgbClr val="000000"/>
                  </a:glow>
                  <a:outerShdw blurRad="38100" dist="38100" dir="2700000" algn="tl">
                    <a:srgbClr val="000000">
                      <a:alpha val="43137"/>
                    </a:srgbClr>
                  </a:outerShdw>
                </a:effectLst>
              </a:rPr>
              <a:t>"</a:t>
            </a:r>
            <a:r>
              <a:rPr lang="en-SG" sz="3200" dirty="0">
                <a:solidFill>
                  <a:srgbClr val="FFFFFF"/>
                </a:solidFill>
                <a:effectLst>
                  <a:glow rad="228600">
                    <a:srgbClr val="000000"/>
                  </a:glow>
                  <a:outerShdw blurRad="38100" dist="38100" dir="2700000" algn="tl">
                    <a:srgbClr val="000000">
                      <a:alpha val="43137"/>
                    </a:srgbClr>
                  </a:outerShdw>
                </a:effectLst>
              </a:rPr>
              <a:t> </a:t>
            </a:r>
          </a:p>
          <a:p>
            <a:pPr>
              <a:defRPr/>
            </a:pPr>
            <a:r>
              <a:rPr lang="en-SG" sz="3200" dirty="0">
                <a:solidFill>
                  <a:srgbClr val="FFFFFF"/>
                </a:solidFill>
                <a:effectLst>
                  <a:glow rad="228600">
                    <a:srgbClr val="000000"/>
                  </a:glow>
                  <a:outerShdw blurRad="38100" dist="38100" dir="2700000" algn="tl">
                    <a:srgbClr val="000000">
                      <a:alpha val="43137"/>
                    </a:srgbClr>
                  </a:outerShdw>
                </a:effectLst>
              </a:rPr>
              <a:t>(</a:t>
            </a:r>
            <a:r>
              <a:rPr lang="zh-CN" altLang="en-US" sz="3200" dirty="0">
                <a:solidFill>
                  <a:srgbClr val="FFFFFF"/>
                </a:solidFill>
                <a:effectLst>
                  <a:glow rad="228600">
                    <a:srgbClr val="000000"/>
                  </a:glow>
                  <a:outerShdw blurRad="38100" dist="38100" dir="2700000" algn="tl">
                    <a:srgbClr val="000000">
                      <a:alpha val="43137"/>
                    </a:srgbClr>
                  </a:outerShdw>
                </a:effectLst>
              </a:rPr>
              <a:t>弥迦 </a:t>
            </a:r>
            <a:r>
              <a:rPr lang="en-SG" sz="3200" dirty="0">
                <a:solidFill>
                  <a:srgbClr val="FFFFFF"/>
                </a:solidFill>
                <a:effectLst>
                  <a:glow rad="228600">
                    <a:srgbClr val="000000"/>
                  </a:glow>
                  <a:outerShdw blurRad="38100" dist="38100" dir="2700000" algn="tl">
                    <a:srgbClr val="000000">
                      <a:alpha val="43137"/>
                    </a:srgbClr>
                  </a:outerShdw>
                </a:effectLst>
              </a:rPr>
              <a:t>7:5-6 </a:t>
            </a:r>
            <a:r>
              <a:rPr lang="en-US" altLang="zh-CN" sz="3200" dirty="0">
                <a:solidFill>
                  <a:srgbClr val="FFFFFF"/>
                </a:solidFill>
                <a:effectLst>
                  <a:glow rad="228600">
                    <a:srgbClr val="000000"/>
                  </a:glow>
                  <a:outerShdw blurRad="38100" dist="38100" dir="2700000" algn="tl">
                    <a:srgbClr val="000000">
                      <a:alpha val="43137"/>
                    </a:srgbClr>
                  </a:outerShdw>
                </a:effectLst>
              </a:rPr>
              <a:t>CNV</a:t>
            </a:r>
            <a:r>
              <a:rPr lang="en-SG" sz="3200" dirty="0">
                <a:solidFill>
                  <a:srgbClr val="FFFFFF"/>
                </a:solidFill>
                <a:effectLst>
                  <a:glow rad="228600">
                    <a:srgbClr val="000000"/>
                  </a:glow>
                  <a:outerShdw blurRad="38100" dist="38100" dir="2700000" algn="tl">
                    <a:srgbClr val="000000">
                      <a:alpha val="43137"/>
                    </a:srgbClr>
                  </a:outerShdw>
                </a:effectLst>
              </a:rPr>
              <a:t>).</a:t>
            </a:r>
            <a:endParaRPr lang="en-US" sz="3200"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425293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0" name="Group 89"/>
          <p:cNvGrpSpPr/>
          <p:nvPr/>
        </p:nvGrpSpPr>
        <p:grpSpPr>
          <a:xfrm>
            <a:off x="7767522" y="5261934"/>
            <a:ext cx="1274581" cy="1549442"/>
            <a:chOff x="1934795" y="221802"/>
            <a:chExt cx="1274581" cy="1549442"/>
          </a:xfrm>
          <a:solidFill>
            <a:srgbClr val="0000FF"/>
          </a:solidFill>
        </p:grpSpPr>
        <p:sp>
          <p:nvSpPr>
            <p:cNvPr id="91" name="Pentagon 90"/>
            <p:cNvSpPr/>
            <p:nvPr/>
          </p:nvSpPr>
          <p:spPr bwMode="auto">
            <a:xfrm rot="162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92" name="Rectangle 2"/>
            <p:cNvSpPr txBox="1">
              <a:spLocks noChangeArrowheads="1"/>
            </p:cNvSpPr>
            <p:nvPr/>
          </p:nvSpPr>
          <p:spPr bwMode="auto">
            <a:xfrm>
              <a:off x="1934795" y="659278"/>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7:7-20</a:t>
              </a:r>
            </a:p>
          </p:txBody>
        </p:sp>
      </p:grpSp>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84" name="Group 83"/>
          <p:cNvGrpSpPr/>
          <p:nvPr/>
        </p:nvGrpSpPr>
        <p:grpSpPr>
          <a:xfrm>
            <a:off x="7716987" y="2194608"/>
            <a:ext cx="1274581" cy="1549442"/>
            <a:chOff x="1934795" y="221802"/>
            <a:chExt cx="1274581" cy="1549442"/>
          </a:xfrm>
        </p:grpSpPr>
        <p:sp>
          <p:nvSpPr>
            <p:cNvPr id="85" name="Pentagon 84"/>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6"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7:1-6</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251287809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2" y="0"/>
            <a:ext cx="9131478" cy="6858000"/>
          </a:xfrm>
          <a:prstGeom prst="rect">
            <a:avLst/>
          </a:prstGeom>
        </p:spPr>
      </p:pic>
      <p:sp>
        <p:nvSpPr>
          <p:cNvPr id="900098" name="Rectangle 2"/>
          <p:cNvSpPr>
            <a:spLocks noGrp="1" noChangeArrowheads="1"/>
          </p:cNvSpPr>
          <p:nvPr>
            <p:ph type="ctrTitle"/>
          </p:nvPr>
        </p:nvSpPr>
        <p:spPr>
          <a:xfrm>
            <a:off x="0" y="101477"/>
            <a:ext cx="9144000" cy="253543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至于我，我却要仰望耶和华，</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我要等候那拯救我的　神；</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我的　神必应允我。</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104897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zh-CN" altLang="en-US" sz="3200" b="1" dirty="0">
                <a:solidFill>
                  <a:schemeClr val="tx1"/>
                </a:solidFill>
                <a:latin typeface="Arial"/>
                <a:ea typeface="ＭＳ Ｐゴシック" charset="0"/>
                <a:cs typeface="Arial"/>
              </a:rPr>
              <a:t>旧约列王与先知图表</a:t>
            </a:r>
            <a:endParaRPr kumimoji="0" lang="en-US" sz="3200" b="1" dirty="0">
              <a:solidFill>
                <a:schemeClr val="tx1"/>
              </a:solidFill>
              <a:latin typeface="Arial"/>
              <a:ea typeface="ＭＳ Ｐゴシック" charset="0"/>
              <a:cs typeface="Arial"/>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defRPr/>
            </a:pPr>
            <a:r>
              <a:rPr lang="en-US" sz="2400" dirty="0">
                <a:solidFill>
                  <a:srgbClr val="FFFFFF"/>
                </a:solidFill>
              </a:rPr>
              <a:t>232 &amp; 342</a:t>
            </a:r>
          </a:p>
        </p:txBody>
      </p:sp>
      <p:sp>
        <p:nvSpPr>
          <p:cNvPr id="2" name="Rectangle 1"/>
          <p:cNvSpPr/>
          <p:nvPr/>
        </p:nvSpPr>
        <p:spPr>
          <a:xfrm>
            <a:off x="2365375" y="2555875"/>
            <a:ext cx="3222625" cy="1841500"/>
          </a:xfrm>
          <a:prstGeom prst="rect">
            <a:avLst/>
          </a:prstGeom>
          <a:noFill/>
          <a:ln w="762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392068422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eaLnBrk="0" hangingPunct="0">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23576662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ja-JP" altLang="en-US" sz="4800" dirty="0">
                <a:latin typeface="Times New Roman" charset="0"/>
                <a:cs typeface="+mj-cs"/>
              </a:rPr>
              <a:t>千年耶路撒冷</a:t>
            </a:r>
            <a:endParaRPr lang="en-US" sz="4800" dirty="0">
              <a:latin typeface="Times New Roman" charset="0"/>
              <a:cs typeface="+mj-cs"/>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charset="0"/>
              <a:cs typeface="+mn-cs"/>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charset="0"/>
              <a:cs typeface="+mn-cs"/>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defRPr/>
            </a:pPr>
            <a:r>
              <a:rPr lang="ja-JP" altLang="en-US" sz="3200" b="1">
                <a:solidFill>
                  <a:srgbClr val="FFFFFF"/>
                </a:solidFill>
                <a:latin typeface="Times New Roman" charset="0"/>
                <a:cs typeface="+mn-cs"/>
              </a:rPr>
              <a:t>“训诲必出于锡安</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耶和华的言语</a:t>
            </a:r>
            <a:r>
              <a:rPr lang="en-US" sz="3200" b="1">
                <a:solidFill>
                  <a:srgbClr val="FFFFFF"/>
                </a:solidFill>
                <a:latin typeface="Times New Roman" charset="0"/>
                <a:cs typeface="+mn-cs"/>
              </a:rPr>
              <a:t>, </a:t>
            </a:r>
            <a:r>
              <a:rPr lang="ja-JP" altLang="en-US" sz="3200" b="1">
                <a:solidFill>
                  <a:srgbClr val="FFFFFF"/>
                </a:solidFill>
                <a:latin typeface="Times New Roman" charset="0"/>
                <a:cs typeface="+mn-cs"/>
              </a:rPr>
              <a:t>必出于耶路撒冷。”</a:t>
            </a:r>
            <a:endParaRPr lang="en-US" sz="3200" b="1">
              <a:solidFill>
                <a:srgbClr val="FFFFFF"/>
              </a:solidFill>
              <a:latin typeface="Times New Roman" charset="0"/>
              <a:cs typeface="+mn-cs"/>
            </a:endParaRPr>
          </a:p>
          <a:p>
            <a:pPr algn="r" eaLnBrk="0" hangingPunct="0">
              <a:defRPr/>
            </a:pPr>
            <a:r>
              <a:rPr lang="en-US" sz="3200" b="1">
                <a:solidFill>
                  <a:srgbClr val="FFFFFF"/>
                </a:solidFill>
                <a:latin typeface="Times New Roman" charset="0"/>
                <a:cs typeface="+mn-cs"/>
              </a:rPr>
              <a:t>- </a:t>
            </a:r>
            <a:r>
              <a:rPr lang="ja-JP" altLang="en-US" sz="3200" b="1">
                <a:solidFill>
                  <a:srgbClr val="E5E5FF"/>
                </a:solidFill>
                <a:effectLst>
                  <a:outerShdw blurRad="38100" dist="38100" dir="2700000" algn="tl">
                    <a:srgbClr val="000000"/>
                  </a:outerShdw>
                </a:effectLst>
                <a:latin typeface="Times New Roman" charset="0"/>
                <a:cs typeface="+mn-cs"/>
              </a:rPr>
              <a:t>以赛亚书</a:t>
            </a:r>
            <a:r>
              <a:rPr lang="en-US" sz="3200" b="1">
                <a:solidFill>
                  <a:srgbClr val="FFFFFF"/>
                </a:solidFill>
                <a:latin typeface="Times New Roman" charset="0"/>
                <a:cs typeface="+mn-cs"/>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algn="ctr" eaLnBrk="0" hangingPunct="0">
              <a:defRPr/>
            </a:pPr>
            <a:r>
              <a:rPr lang="en-US" sz="2800" b="1">
                <a:solidFill>
                  <a:srgbClr val="003399"/>
                </a:solidFill>
                <a:latin typeface="Times New Roman" pitchFamily="18" charset="0"/>
                <a:cs typeface="+mn-cs"/>
              </a:rPr>
              <a:t>106</a:t>
            </a:r>
            <a:endParaRPr lang="en-US" sz="2800">
              <a:solidFill>
                <a:srgbClr val="003399"/>
              </a:solidFill>
              <a:latin typeface="Times New Roman" pitchFamily="18" charset="0"/>
              <a:cs typeface="+mn-cs"/>
            </a:endParaRPr>
          </a:p>
        </p:txBody>
      </p:sp>
    </p:spTree>
    <p:extLst>
      <p:ext uri="{BB962C8B-B14F-4D97-AF65-F5344CB8AC3E}">
        <p14:creationId xmlns:p14="http://schemas.microsoft.com/office/powerpoint/2010/main" val="4194095784"/>
      </p:ext>
    </p:extLst>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zh-CN" altLang="en-US" sz="3600" dirty="0">
                <a:effectLst/>
                <a:latin typeface="Arial" charset="0"/>
                <a:ea typeface="ＭＳ Ｐゴシック" charset="0"/>
                <a:cs typeface="Arial" charset="0"/>
              </a:rPr>
              <a:t>千年耶路撒冷 </a:t>
            </a:r>
            <a:r>
              <a:rPr lang="en-US" sz="3600" dirty="0">
                <a:effectLst/>
                <a:latin typeface="Arial" charset="0"/>
                <a:ea typeface="ＭＳ Ｐゴシック" charset="0"/>
                <a:cs typeface="Arial" charset="0"/>
              </a:rPr>
              <a:t>(</a:t>
            </a:r>
            <a:r>
              <a:rPr lang="zh-CN" altLang="en-US" sz="3600" dirty="0">
                <a:effectLst/>
                <a:latin typeface="Arial" charset="0"/>
                <a:ea typeface="ＭＳ Ｐゴシック" charset="0"/>
                <a:cs typeface="Arial" charset="0"/>
              </a:rPr>
              <a:t>弥迦</a:t>
            </a:r>
            <a:r>
              <a:rPr lang="en-US" sz="3600" dirty="0">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r>
              <a:rPr lang="mr-IN" altLang="ja-JP" sz="3200" dirty="0">
                <a:solidFill>
                  <a:srgbClr val="FFFFFF"/>
                </a:solidFill>
              </a:rPr>
              <a:t>"</a:t>
            </a:r>
            <a:r>
              <a:rPr lang="zh-CN" altLang="en-US" sz="3200" dirty="0">
                <a:solidFill>
                  <a:srgbClr val="FFFFFF"/>
                </a:solidFill>
              </a:rPr>
              <a:t>因为教训必出于锡安。</a:t>
            </a:r>
          </a:p>
          <a:p>
            <a:pPr algn="r" eaLnBrk="0" hangingPunct="0"/>
            <a:r>
              <a:rPr lang="zh-CN" altLang="en-US" sz="3200" dirty="0">
                <a:solidFill>
                  <a:srgbClr val="FFFFFF"/>
                </a:solidFill>
              </a:rPr>
              <a:t>耶和华的话要来自耶路撒冷。</a:t>
            </a:r>
            <a:r>
              <a:rPr lang="mr-IN" altLang="ja-JP" sz="3200" dirty="0">
                <a:solidFill>
                  <a:srgbClr val="FFFFFF"/>
                </a:solidFill>
              </a:rPr>
              <a:t>"</a:t>
            </a:r>
            <a:endParaRPr lang="en-US" altLang="ja-JP" sz="3200" dirty="0">
              <a:solidFill>
                <a:srgbClr val="FFFFFF"/>
              </a:solidFill>
            </a:endParaRPr>
          </a:p>
          <a:p>
            <a:pPr algn="r" eaLnBrk="0" hangingPunct="0"/>
            <a:r>
              <a:rPr lang="en-US" sz="3200" dirty="0">
                <a:solidFill>
                  <a:srgbClr val="FFFFFF"/>
                </a:solidFill>
              </a:rPr>
              <a:t>––</a:t>
            </a:r>
            <a:r>
              <a:rPr lang="zh-CN" altLang="en-US" sz="3200" dirty="0">
                <a:solidFill>
                  <a:srgbClr val="FFFFFF"/>
                </a:solidFill>
              </a:rPr>
              <a:t>弥迦 </a:t>
            </a:r>
            <a:r>
              <a:rPr lang="en-US" sz="3200" dirty="0">
                <a:solidFill>
                  <a:srgbClr val="FFFFFF"/>
                </a:solidFill>
              </a:rPr>
              <a:t>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2608695134"/>
      </p:ext>
    </p:extLst>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zh-CN" altLang="en-US" sz="3200" b="1" dirty="0">
                <a:solidFill>
                  <a:schemeClr val="bg1"/>
                </a:solidFill>
                <a:latin typeface="Arial" charset="0"/>
              </a:rPr>
              <a:t>千禧年的以色列将祝福各国</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Text Box 9"/>
          <p:cNvSpPr txBox="1">
            <a:spLocks noChangeArrowheads="1"/>
          </p:cNvSpPr>
          <p:nvPr/>
        </p:nvSpPr>
        <p:spPr bwMode="auto">
          <a:xfrm>
            <a:off x="5652120" y="764704"/>
            <a:ext cx="13244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亚述</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4" name="Text Box 9"/>
          <p:cNvSpPr txBox="1">
            <a:spLocks noChangeArrowheads="1"/>
          </p:cNvSpPr>
          <p:nvPr/>
        </p:nvSpPr>
        <p:spPr bwMode="auto">
          <a:xfrm>
            <a:off x="2495969" y="3048860"/>
            <a:ext cx="191110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以色列</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395536" y="5157192"/>
            <a:ext cx="133562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埃及</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9" name="Text Box 9"/>
          <p:cNvSpPr txBox="1">
            <a:spLocks noChangeArrowheads="1"/>
          </p:cNvSpPr>
          <p:nvPr/>
        </p:nvSpPr>
        <p:spPr bwMode="auto">
          <a:xfrm>
            <a:off x="2843808" y="4819799"/>
            <a:ext cx="13244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约旦</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
        <p:nvSpPr>
          <p:cNvPr id="12" name="Text Box 8"/>
          <p:cNvSpPr txBox="1">
            <a:spLocks noChangeArrowheads="1"/>
          </p:cNvSpPr>
          <p:nvPr/>
        </p:nvSpPr>
        <p:spPr bwMode="auto">
          <a:xfrm>
            <a:off x="4355976" y="1550396"/>
            <a:ext cx="4741392" cy="353943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11</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必有一天，你要重建你的城墙；到那日，你的地界必扩展到远方。</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12</a:t>
            </a: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那日，必有人来归你，从亚述到埃及，从埃及到大河，</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从这海到那海，从这山到那山，必有人来归你。</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sz="28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弥迦书</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7:11-12 )</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9"/>
          <p:cNvSpPr txBox="1">
            <a:spLocks noChangeArrowheads="1"/>
          </p:cNvSpPr>
          <p:nvPr/>
        </p:nvSpPr>
        <p:spPr bwMode="auto">
          <a:xfrm>
            <a:off x="154191" y="2392386"/>
            <a:ext cx="133562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海洋</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5" name="Text Box 9"/>
          <p:cNvSpPr txBox="1">
            <a:spLocks noChangeArrowheads="1"/>
          </p:cNvSpPr>
          <p:nvPr/>
        </p:nvSpPr>
        <p:spPr bwMode="auto">
          <a:xfrm>
            <a:off x="1160347" y="757022"/>
            <a:ext cx="133562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glow rad="203200">
                    <a:srgbClr val="000514">
                      <a:alpha val="88000"/>
                    </a:srgbClr>
                  </a:glow>
                </a:effectLst>
                <a:uLnTx/>
                <a:uFillTx/>
                <a:latin typeface="Arial"/>
                <a:ea typeface="ＭＳ Ｐゴシック" charset="0"/>
                <a:cs typeface="Arial"/>
              </a:rPr>
              <a:t>山脉</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6477686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39552" y="620688"/>
            <a:ext cx="7992888"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有何神像你，赦免罪孽，</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不追究产业之余民的过犯呢？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他不永远怀怒，</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因为他喜爱怜悯。</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4340520"/>
      </p:ext>
    </p:extLst>
  </p:cSld>
  <p:clrMapOvr>
    <a:overrideClrMapping bg1="lt1" tx1="dk1" bg2="lt2" tx2="dk2" accent1="accent1" accent2="accent2" accent3="accent3" accent4="accent4" accent5="accent5" accent6="accent6" hlink="hlink" folHlink="folHlink"/>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7544" y="620688"/>
            <a:ext cx="8064896" cy="554461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他必再怜爱我们，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把我们的罪孽都践踏在脚下，</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又把我们的一切罪恶都投在深海里。</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20</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你必向雅各显诚实，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向亚伯拉罕施慈爱，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就是古时，</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你起誓应许我们列祖的。</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弥迦 </a:t>
            </a:r>
            <a:r>
              <a:rPr lang="en-US" sz="3600" b="1" dirty="0">
                <a:effectLst>
                  <a:glow rad="127000">
                    <a:schemeClr val="tx1"/>
                  </a:glow>
                </a:effectLst>
                <a:latin typeface="Arial" charset="0"/>
                <a:ea typeface="ＭＳ Ｐゴシック" charset="0"/>
                <a:cs typeface="ＭＳ Ｐゴシック" charset="0"/>
              </a:rPr>
              <a:t>7:19-20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5762037"/>
      </p:ext>
    </p:extLst>
  </p:cSld>
  <p:clrMapOvr>
    <a:overrideClrMapping bg1="lt1" tx1="dk1" bg2="lt2" tx2="dk2" accent1="accent1" accent2="accent2" accent3="accent3" accent4="accent4" accent5="accent5" accent6="accent6" hlink="hlink" folHlink="folHlink"/>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5719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2550928"/>
            <a:ext cx="7620000" cy="4165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269850"/>
            <a:ext cx="9144000" cy="1453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对别人</a:t>
            </a:r>
            <a:r>
              <a:rPr kumimoji="0" lang="zh-CN" altLang="en-US" sz="4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慷慨</a:t>
            </a: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br>
              <a:rPr kumimoji="0" lang="en-US" altLang="zh-CN"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上帝同样会对你</a:t>
            </a:r>
            <a:r>
              <a:rPr kumimoji="0" lang="zh-CN" altLang="en-US" sz="4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慷慨</a:t>
            </a:r>
            <a:r>
              <a:rPr kumimoji="0" lang="zh-CN" alt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endParaRPr kumimoji="0" lang="en-US" sz="4800" b="0" i="0" u="none" strike="noStrike" kern="1200" cap="none" spc="0" normalizeH="0" baseline="0" noProof="0" dirty="0">
              <a:ln>
                <a:noFill/>
              </a:ln>
              <a:solidFill>
                <a:srgbClr val="FFFFFF"/>
              </a:solidFill>
              <a:effectLst/>
              <a:uLnTx/>
              <a:uFillTx/>
              <a:latin typeface="Arial"/>
              <a:ea typeface="ＭＳ Ｐゴシック" pitchFamily="-108"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550398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一。 上帝会慷慨的</a:t>
            </a:r>
            <a:b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96616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二。 上帝</a:t>
            </a: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安慰</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慷慨的（</a:t>
            </a:r>
            <a: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3-5</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endPar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450919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rot="-1003895">
            <a:off x="5789613" y="19954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2"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a:defRPr/>
            </a:pPr>
            <a:r>
              <a:rPr lang="ja-JP" altLang="en-US" sz="7200" b="1" dirty="0">
                <a:solidFill>
                  <a:srgbClr val="FFCC66"/>
                </a:solidFill>
                <a:latin typeface="Arial Black" charset="0"/>
                <a:cs typeface="+mn-cs"/>
              </a:rPr>
              <a:t>亚述威胁</a:t>
            </a:r>
            <a:endParaRPr lang="en-US" sz="7200" dirty="0">
              <a:solidFill>
                <a:srgbClr val="FFCC66"/>
              </a:solidFill>
              <a:latin typeface="Arial Black" charset="0"/>
              <a:cs typeface="+mn-cs"/>
            </a:endParaRPr>
          </a:p>
        </p:txBody>
      </p:sp>
      <p:sp>
        <p:nvSpPr>
          <p:cNvPr id="116739" name="Freeform 5"/>
          <p:cNvSpPr>
            <a:spLocks/>
          </p:cNvSpPr>
          <p:nvPr/>
        </p:nvSpPr>
        <p:spPr bwMode="auto">
          <a:xfrm>
            <a:off x="-152400" y="25400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4" name="Freeform 6"/>
          <p:cNvSpPr>
            <a:spLocks/>
          </p:cNvSpPr>
          <p:nvPr/>
        </p:nvSpPr>
        <p:spPr bwMode="auto">
          <a:xfrm>
            <a:off x="2058988" y="33004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5" name="Freeform 7"/>
          <p:cNvSpPr>
            <a:spLocks/>
          </p:cNvSpPr>
          <p:nvPr/>
        </p:nvSpPr>
        <p:spPr bwMode="auto">
          <a:xfrm>
            <a:off x="1892300" y="46545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896" name="Text Box 8"/>
          <p:cNvSpPr txBox="1">
            <a:spLocks noChangeArrowheads="1"/>
          </p:cNvSpPr>
          <p:nvPr/>
        </p:nvSpPr>
        <p:spPr bwMode="auto">
          <a:xfrm>
            <a:off x="0" y="3225800"/>
            <a:ext cx="16002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3200" b="1" dirty="0">
                <a:solidFill>
                  <a:srgbClr val="FFFFFF"/>
                </a:solidFill>
                <a:effectLst>
                  <a:outerShdw blurRad="38100" dist="38100" dir="2700000" algn="tl">
                    <a:srgbClr val="000000"/>
                  </a:outerShdw>
                </a:effectLst>
                <a:latin typeface="Times" charset="0"/>
                <a:cs typeface="+mn-cs"/>
              </a:rPr>
              <a:t>地中海</a:t>
            </a:r>
            <a:r>
              <a:rPr lang="en-US" sz="3200" dirty="0">
                <a:solidFill>
                  <a:srgbClr val="FFFFFF"/>
                </a:solidFill>
                <a:effectLst>
                  <a:outerShdw blurRad="38100" dist="38100" dir="2700000" algn="tl">
                    <a:srgbClr val="000000"/>
                  </a:outerShdw>
                </a:effectLst>
                <a:latin typeface="Times" charset="0"/>
                <a:cs typeface="+mn-cs"/>
              </a:rPr>
              <a:t> </a:t>
            </a:r>
          </a:p>
        </p:txBody>
      </p:sp>
      <p:sp>
        <p:nvSpPr>
          <p:cNvPr id="37897" name="Text Box 9"/>
          <p:cNvSpPr txBox="1">
            <a:spLocks noChangeArrowheads="1"/>
          </p:cNvSpPr>
          <p:nvPr/>
        </p:nvSpPr>
        <p:spPr bwMode="auto">
          <a:xfrm>
            <a:off x="2057400" y="3454400"/>
            <a:ext cx="10668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亚兰</a:t>
            </a:r>
            <a:endParaRPr lang="en-US" sz="3200" b="1">
              <a:solidFill>
                <a:srgbClr val="FFFFFF"/>
              </a:solidFill>
              <a:effectLst>
                <a:outerShdw blurRad="38100" dist="38100" dir="2700000" algn="tl">
                  <a:srgbClr val="000000"/>
                </a:outerShdw>
              </a:effectLst>
              <a:latin typeface="Times" charset="0"/>
              <a:cs typeface="+mn-cs"/>
            </a:endParaRPr>
          </a:p>
        </p:txBody>
      </p:sp>
      <p:sp>
        <p:nvSpPr>
          <p:cNvPr id="37898" name="Text Box 10"/>
          <p:cNvSpPr txBox="1">
            <a:spLocks noChangeArrowheads="1"/>
          </p:cNvSpPr>
          <p:nvPr/>
        </p:nvSpPr>
        <p:spPr bwMode="auto">
          <a:xfrm>
            <a:off x="1981200" y="4779963"/>
            <a:ext cx="11430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犹太</a:t>
            </a:r>
            <a:endParaRPr lang="en-US" sz="3200">
              <a:solidFill>
                <a:srgbClr val="FFFFFF"/>
              </a:solidFill>
              <a:latin typeface="Times" charset="0"/>
              <a:cs typeface="+mn-cs"/>
            </a:endParaRPr>
          </a:p>
        </p:txBody>
      </p:sp>
      <p:sp>
        <p:nvSpPr>
          <p:cNvPr id="37899" name="Text Box 11"/>
          <p:cNvSpPr txBox="1">
            <a:spLocks noChangeArrowheads="1"/>
          </p:cNvSpPr>
          <p:nvPr/>
        </p:nvSpPr>
        <p:spPr bwMode="auto">
          <a:xfrm>
            <a:off x="533400" y="5715000"/>
            <a:ext cx="9906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cs typeface="+mn-cs"/>
              </a:rPr>
              <a:t>埃及</a:t>
            </a:r>
            <a:endParaRPr lang="en-US" sz="3200" b="1">
              <a:solidFill>
                <a:srgbClr val="FFFFFF"/>
              </a:solidFill>
              <a:effectLst>
                <a:outerShdw blurRad="38100" dist="38100" dir="2700000" algn="tl">
                  <a:srgbClr val="000000"/>
                </a:outerShdw>
              </a:effectLst>
              <a:cs typeface="+mn-cs"/>
            </a:endParaRPr>
          </a:p>
        </p:txBody>
      </p:sp>
      <p:sp>
        <p:nvSpPr>
          <p:cNvPr id="116746" name="Freeform 12"/>
          <p:cNvSpPr>
            <a:spLocks/>
          </p:cNvSpPr>
          <p:nvPr/>
        </p:nvSpPr>
        <p:spPr bwMode="auto">
          <a:xfrm>
            <a:off x="2357438" y="60706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116747" name="Freeform 13"/>
          <p:cNvSpPr>
            <a:spLocks/>
          </p:cNvSpPr>
          <p:nvPr/>
        </p:nvSpPr>
        <p:spPr bwMode="auto">
          <a:xfrm>
            <a:off x="1600200" y="61214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2" name="Text Box 14"/>
          <p:cNvSpPr txBox="1">
            <a:spLocks noChangeArrowheads="1"/>
          </p:cNvSpPr>
          <p:nvPr/>
        </p:nvSpPr>
        <p:spPr bwMode="auto">
          <a:xfrm>
            <a:off x="6248400" y="2006600"/>
            <a:ext cx="15240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尼尼微</a:t>
            </a:r>
            <a:endParaRPr lang="en-US" sz="3200" b="1">
              <a:solidFill>
                <a:srgbClr val="FFFFFF"/>
              </a:solidFill>
              <a:effectLst>
                <a:outerShdw blurRad="38100" dist="38100" dir="2700000" algn="tl">
                  <a:srgbClr val="000000"/>
                </a:outerShdw>
              </a:effectLst>
              <a:latin typeface="Times" charset="0"/>
              <a:cs typeface="+mn-cs"/>
            </a:endParaRPr>
          </a:p>
        </p:txBody>
      </p:sp>
      <p:grpSp>
        <p:nvGrpSpPr>
          <p:cNvPr id="116749" name="Group 15"/>
          <p:cNvGrpSpPr>
            <a:grpSpLocks/>
          </p:cNvGrpSpPr>
          <p:nvPr/>
        </p:nvGrpSpPr>
        <p:grpSpPr bwMode="auto">
          <a:xfrm>
            <a:off x="3178175" y="1295400"/>
            <a:ext cx="5203825" cy="4292600"/>
            <a:chOff x="2002" y="992"/>
            <a:chExt cx="3278" cy="2704"/>
          </a:xfrm>
        </p:grpSpPr>
        <p:sp>
          <p:nvSpPr>
            <p:cNvPr id="116766" name="Freeform 16"/>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116767"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grpSp>
      <p:sp>
        <p:nvSpPr>
          <p:cNvPr id="37906" name="Freeform 18"/>
          <p:cNvSpPr>
            <a:spLocks/>
          </p:cNvSpPr>
          <p:nvPr/>
        </p:nvSpPr>
        <p:spPr bwMode="auto">
          <a:xfrm>
            <a:off x="3200400" y="12398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7" name="Freeform 19"/>
          <p:cNvSpPr>
            <a:spLocks/>
          </p:cNvSpPr>
          <p:nvPr/>
        </p:nvSpPr>
        <p:spPr bwMode="auto">
          <a:xfrm>
            <a:off x="990600" y="10668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8" name="Freeform 20"/>
          <p:cNvSpPr>
            <a:spLocks/>
          </p:cNvSpPr>
          <p:nvPr/>
        </p:nvSpPr>
        <p:spPr bwMode="auto">
          <a:xfrm>
            <a:off x="2362200" y="21526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09" name="Text Box 21"/>
          <p:cNvSpPr txBox="1">
            <a:spLocks noChangeArrowheads="1"/>
          </p:cNvSpPr>
          <p:nvPr/>
        </p:nvSpPr>
        <p:spPr bwMode="auto">
          <a:xfrm>
            <a:off x="1905000" y="1549400"/>
            <a:ext cx="4191000" cy="823913"/>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4800" b="1">
                <a:solidFill>
                  <a:srgbClr val="000000"/>
                </a:solidFill>
                <a:effectLst>
                  <a:outerShdw blurRad="38100" dist="38100" dir="2700000" algn="tl">
                    <a:srgbClr val="FFFFFF"/>
                  </a:outerShdw>
                </a:effectLst>
                <a:cs typeface="+mn-cs"/>
              </a:rPr>
              <a:t>亚述膨胀</a:t>
            </a:r>
            <a:endParaRPr lang="en-US" sz="4800" b="1">
              <a:solidFill>
                <a:srgbClr val="000000"/>
              </a:solidFill>
              <a:effectLst>
                <a:outerShdw blurRad="38100" dist="38100" dir="2700000" algn="tl">
                  <a:srgbClr val="FFFFFF"/>
                </a:outerShdw>
              </a:effectLst>
              <a:cs typeface="+mn-cs"/>
            </a:endParaRPr>
          </a:p>
        </p:txBody>
      </p:sp>
      <p:sp>
        <p:nvSpPr>
          <p:cNvPr id="37910" name="Freeform 22"/>
          <p:cNvSpPr>
            <a:spLocks/>
          </p:cNvSpPr>
          <p:nvPr/>
        </p:nvSpPr>
        <p:spPr bwMode="auto">
          <a:xfrm>
            <a:off x="2006600" y="39243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grpSp>
        <p:nvGrpSpPr>
          <p:cNvPr id="116755" name="Group 23"/>
          <p:cNvGrpSpPr>
            <a:grpSpLocks/>
          </p:cNvGrpSpPr>
          <p:nvPr/>
        </p:nvGrpSpPr>
        <p:grpSpPr bwMode="auto">
          <a:xfrm>
            <a:off x="2422525" y="4105275"/>
            <a:ext cx="168275" cy="1227138"/>
            <a:chOff x="1046" y="2763"/>
            <a:chExt cx="106" cy="773"/>
          </a:xfrm>
        </p:grpSpPr>
        <p:sp>
          <p:nvSpPr>
            <p:cNvPr id="116763"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116764"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116765"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grpSp>
      <p:sp>
        <p:nvSpPr>
          <p:cNvPr id="116756" name="Freeform 28"/>
          <p:cNvSpPr>
            <a:spLocks/>
          </p:cNvSpPr>
          <p:nvPr/>
        </p:nvSpPr>
        <p:spPr bwMode="auto">
          <a:xfrm>
            <a:off x="7772400" y="50292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pPr eaLnBrk="0" hangingPunct="0"/>
            <a:endParaRPr lang="en-US" sz="1800">
              <a:solidFill>
                <a:srgbClr val="FFFFFF"/>
              </a:solidFill>
              <a:latin typeface="Arial" charset="0"/>
            </a:endParaRPr>
          </a:p>
        </p:txBody>
      </p:sp>
      <p:sp>
        <p:nvSpPr>
          <p:cNvPr id="37917" name="Text Box 29"/>
          <p:cNvSpPr txBox="1">
            <a:spLocks noChangeArrowheads="1"/>
          </p:cNvSpPr>
          <p:nvPr/>
        </p:nvSpPr>
        <p:spPr bwMode="auto">
          <a:xfrm>
            <a:off x="8059738" y="5334000"/>
            <a:ext cx="1066800" cy="1066800"/>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波斯湾</a:t>
            </a:r>
            <a:r>
              <a:rPr lang="en-US" sz="3200" b="1">
                <a:solidFill>
                  <a:srgbClr val="FFFFFF"/>
                </a:solidFill>
                <a:effectLst>
                  <a:outerShdw blurRad="38100" dist="38100" dir="2700000" algn="tl">
                    <a:srgbClr val="000000"/>
                  </a:outerShdw>
                </a:effectLst>
                <a:latin typeface="Times" charset="0"/>
                <a:cs typeface="+mn-cs"/>
              </a:rPr>
              <a:t> </a:t>
            </a:r>
          </a:p>
        </p:txBody>
      </p:sp>
      <p:sp>
        <p:nvSpPr>
          <p:cNvPr id="37919" name="Freeform 31"/>
          <p:cNvSpPr>
            <a:spLocks/>
          </p:cNvSpPr>
          <p:nvPr/>
        </p:nvSpPr>
        <p:spPr bwMode="auto">
          <a:xfrm>
            <a:off x="2667000" y="2692400"/>
            <a:ext cx="1230313" cy="21844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800">
              <a:solidFill>
                <a:srgbClr val="FFFFFF"/>
              </a:solidFill>
              <a:latin typeface="Arial" charset="0"/>
            </a:endParaRPr>
          </a:p>
        </p:txBody>
      </p:sp>
      <p:sp>
        <p:nvSpPr>
          <p:cNvPr id="37921" name="AutoShape 33"/>
          <p:cNvSpPr>
            <a:spLocks noChangeArrowheads="1"/>
          </p:cNvSpPr>
          <p:nvPr/>
        </p:nvSpPr>
        <p:spPr bwMode="auto">
          <a:xfrm>
            <a:off x="5867400" y="2387600"/>
            <a:ext cx="533400" cy="533400"/>
          </a:xfrm>
          <a:prstGeom prst="irregularSeal2">
            <a:avLst/>
          </a:prstGeom>
          <a:solidFill>
            <a:srgbClr val="FF0000"/>
          </a:solidFill>
          <a:ln w="9525">
            <a:solidFill>
              <a:schemeClr val="tx1"/>
            </a:solidFill>
            <a:miter lim="800000"/>
            <a:headEnd/>
            <a:tailEnd/>
          </a:ln>
        </p:spPr>
        <p:txBody>
          <a:bodyPr wrap="none" anchor="ctr"/>
          <a:lstStyle/>
          <a:p>
            <a:pPr eaLnBrk="0" hangingPunct="0"/>
            <a:endParaRPr lang="en-US" sz="1800">
              <a:solidFill>
                <a:srgbClr val="FFFFFF"/>
              </a:solidFill>
              <a:latin typeface="Arial" charset="0"/>
            </a:endParaRPr>
          </a:p>
        </p:txBody>
      </p:sp>
      <p:sp>
        <p:nvSpPr>
          <p:cNvPr id="37923" name="Text Box 35"/>
          <p:cNvSpPr txBox="1">
            <a:spLocks noChangeArrowheads="1"/>
          </p:cNvSpPr>
          <p:nvPr/>
        </p:nvSpPr>
        <p:spPr bwMode="auto">
          <a:xfrm>
            <a:off x="1981200" y="4094163"/>
            <a:ext cx="14478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cs typeface="+mn-cs"/>
              </a:rPr>
              <a:t>以色列</a:t>
            </a:r>
            <a:endParaRPr lang="en-US" sz="3200" b="1">
              <a:solidFill>
                <a:srgbClr val="FFFFFF"/>
              </a:solidFill>
              <a:effectLst>
                <a:outerShdw blurRad="38100" dist="38100" dir="2700000" algn="tl">
                  <a:srgbClr val="000000"/>
                </a:outerShdw>
              </a:effectLst>
              <a:latin typeface="Times" charset="0"/>
              <a:cs typeface="+mn-cs"/>
            </a:endParaRPr>
          </a:p>
        </p:txBody>
      </p:sp>
    </p:spTree>
    <p:extLst>
      <p:ext uri="{BB962C8B-B14F-4D97-AF65-F5344CB8AC3E}">
        <p14:creationId xmlns:p14="http://schemas.microsoft.com/office/powerpoint/2010/main" val="73959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iterate type="lt">
                                    <p:tmPct val="100000"/>
                                  </p:iterate>
                                  <p:childTnLst>
                                    <p:set>
                                      <p:cBhvr>
                                        <p:cTn id="6" dur="1" fill="hold">
                                          <p:stCondLst>
                                            <p:cond delay="0"/>
                                          </p:stCondLst>
                                        </p:cTn>
                                        <p:tgtEl>
                                          <p:spTgt spid="37892"/>
                                        </p:tgtEl>
                                        <p:attrNameLst>
                                          <p:attrName>style.visibility</p:attrName>
                                        </p:attrNameLst>
                                      </p:cBhvr>
                                      <p:to>
                                        <p:strVal val="visible"/>
                                      </p:to>
                                    </p:set>
                                    <p:anim calcmode="lin" valueType="num">
                                      <p:cBhvr>
                                        <p:cTn id="7" dur="75" fill="hold"/>
                                        <p:tgtEl>
                                          <p:spTgt spid="37892"/>
                                        </p:tgtEl>
                                        <p:attrNameLst>
                                          <p:attrName>ppt_w</p:attrName>
                                        </p:attrNameLst>
                                      </p:cBhvr>
                                      <p:tavLst>
                                        <p:tav tm="0">
                                          <p:val>
                                            <p:fltVal val="0"/>
                                          </p:val>
                                        </p:tav>
                                        <p:tav tm="100000">
                                          <p:val>
                                            <p:strVal val="#ppt_w"/>
                                          </p:val>
                                        </p:tav>
                                      </p:tavLst>
                                    </p:anim>
                                    <p:anim calcmode="lin" valueType="num">
                                      <p:cBhvr>
                                        <p:cTn id="8" dur="75" fill="hold"/>
                                        <p:tgtEl>
                                          <p:spTgt spid="3789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300"/>
                            </p:stCondLst>
                            <p:childTnLst>
                              <p:par>
                                <p:cTn id="10" presetID="1" presetClass="entr" presetSubtype="0" fill="hold" grpId="0" nodeType="afterEffect">
                                  <p:stCondLst>
                                    <p:cond delay="1000"/>
                                  </p:stCondLst>
                                  <p:childTnLst>
                                    <p:set>
                                      <p:cBhvr>
                                        <p:cTn id="11" dur="1" fill="hold">
                                          <p:stCondLst>
                                            <p:cond delay="499"/>
                                          </p:stCondLst>
                                        </p:cTn>
                                        <p:tgtEl>
                                          <p:spTgt spid="37921"/>
                                        </p:tgtEl>
                                        <p:attrNameLst>
                                          <p:attrName>style.visibility</p:attrName>
                                        </p:attrNameLst>
                                      </p:cBhvr>
                                      <p:to>
                                        <p:strVal val="visible"/>
                                      </p:to>
                                    </p:set>
                                  </p:childTnLst>
                                </p:cTn>
                              </p:par>
                            </p:childTnLst>
                          </p:cTn>
                        </p:par>
                        <p:par>
                          <p:cTn id="12" fill="hold" nodeType="afterGroup">
                            <p:stCondLst>
                              <p:cond delay="1800"/>
                            </p:stCondLst>
                            <p:childTnLst>
                              <p:par>
                                <p:cTn id="13" presetID="4" presetClass="entr" presetSubtype="32" fill="hold" grpId="0" nodeType="afterEffect">
                                  <p:stCondLst>
                                    <p:cond delay="1000"/>
                                  </p:stCondLst>
                                  <p:childTnLst>
                                    <p:set>
                                      <p:cBhvr>
                                        <p:cTn id="14" dur="1" fill="hold">
                                          <p:stCondLst>
                                            <p:cond delay="0"/>
                                          </p:stCondLst>
                                        </p:cTn>
                                        <p:tgtEl>
                                          <p:spTgt spid="37902"/>
                                        </p:tgtEl>
                                        <p:attrNameLst>
                                          <p:attrName>style.visibility</p:attrName>
                                        </p:attrNameLst>
                                      </p:cBhvr>
                                      <p:to>
                                        <p:strVal val="visible"/>
                                      </p:to>
                                    </p:set>
                                    <p:animEffect transition="in" filter="box(out)">
                                      <p:cBhvr>
                                        <p:cTn id="15" dur="500"/>
                                        <p:tgtEl>
                                          <p:spTgt spid="37902"/>
                                        </p:tgtEl>
                                      </p:cBhvr>
                                    </p:animEffect>
                                  </p:childTnLst>
                                </p:cTn>
                              </p:par>
                            </p:childTnLst>
                          </p:cTn>
                        </p:par>
                        <p:par>
                          <p:cTn id="16" fill="hold" nodeType="afterGroup">
                            <p:stCondLst>
                              <p:cond delay="3300"/>
                            </p:stCondLst>
                            <p:childTnLst>
                              <p:par>
                                <p:cTn id="17" presetID="4" presetClass="entr" presetSubtype="32" fill="hold" grpId="0" nodeType="afterEffect">
                                  <p:stCondLst>
                                    <p:cond delay="1000"/>
                                  </p:stCondLst>
                                  <p:childTnLst>
                                    <p:set>
                                      <p:cBhvr>
                                        <p:cTn id="18" dur="1" fill="hold">
                                          <p:stCondLst>
                                            <p:cond delay="0"/>
                                          </p:stCondLst>
                                        </p:cTn>
                                        <p:tgtEl>
                                          <p:spTgt spid="37891"/>
                                        </p:tgtEl>
                                        <p:attrNameLst>
                                          <p:attrName>style.visibility</p:attrName>
                                        </p:attrNameLst>
                                      </p:cBhvr>
                                      <p:to>
                                        <p:strVal val="visible"/>
                                      </p:to>
                                    </p:set>
                                    <p:animEffect transition="in" filter="box(out)">
                                      <p:cBhvr>
                                        <p:cTn id="19" dur="500"/>
                                        <p:tgtEl>
                                          <p:spTgt spid="37891"/>
                                        </p:tgtEl>
                                      </p:cBhvr>
                                    </p:animEffect>
                                  </p:childTnLst>
                                </p:cTn>
                              </p:par>
                            </p:childTnLst>
                          </p:cTn>
                        </p:par>
                        <p:par>
                          <p:cTn id="20" fill="hold" nodeType="afterGroup">
                            <p:stCondLst>
                              <p:cond delay="4800"/>
                            </p:stCondLst>
                            <p:childTnLst>
                              <p:par>
                                <p:cTn id="21" presetID="22" presetClass="entr" presetSubtype="2" fill="hold" grpId="0" nodeType="afterEffect">
                                  <p:stCondLst>
                                    <p:cond delay="1000"/>
                                  </p:stCondLst>
                                  <p:childTnLst>
                                    <p:set>
                                      <p:cBhvr>
                                        <p:cTn id="22" dur="1" fill="hold">
                                          <p:stCondLst>
                                            <p:cond delay="0"/>
                                          </p:stCondLst>
                                        </p:cTn>
                                        <p:tgtEl>
                                          <p:spTgt spid="37906"/>
                                        </p:tgtEl>
                                        <p:attrNameLst>
                                          <p:attrName>style.visibility</p:attrName>
                                        </p:attrNameLst>
                                      </p:cBhvr>
                                      <p:to>
                                        <p:strVal val="visible"/>
                                      </p:to>
                                    </p:set>
                                    <p:animEffect transition="in" filter="wipe(right)">
                                      <p:cBhvr>
                                        <p:cTn id="23" dur="500"/>
                                        <p:tgtEl>
                                          <p:spTgt spid="37906"/>
                                        </p:tgtEl>
                                      </p:cBhvr>
                                    </p:animEffect>
                                  </p:childTnLst>
                                </p:cTn>
                              </p:par>
                            </p:childTnLst>
                          </p:cTn>
                        </p:par>
                        <p:par>
                          <p:cTn id="24" fill="hold" nodeType="afterGroup">
                            <p:stCondLst>
                              <p:cond delay="6300"/>
                            </p:stCondLst>
                            <p:childTnLst>
                              <p:par>
                                <p:cTn id="25" presetID="22" presetClass="entr" presetSubtype="2" fill="hold" grpId="0" nodeType="afterEffect">
                                  <p:stCondLst>
                                    <p:cond delay="1000"/>
                                  </p:stCondLst>
                                  <p:childTnLst>
                                    <p:set>
                                      <p:cBhvr>
                                        <p:cTn id="26" dur="1" fill="hold">
                                          <p:stCondLst>
                                            <p:cond delay="0"/>
                                          </p:stCondLst>
                                        </p:cTn>
                                        <p:tgtEl>
                                          <p:spTgt spid="37907"/>
                                        </p:tgtEl>
                                        <p:attrNameLst>
                                          <p:attrName>style.visibility</p:attrName>
                                        </p:attrNameLst>
                                      </p:cBhvr>
                                      <p:to>
                                        <p:strVal val="visible"/>
                                      </p:to>
                                    </p:set>
                                    <p:animEffect transition="in" filter="wipe(right)">
                                      <p:cBhvr>
                                        <p:cTn id="27" dur="500"/>
                                        <p:tgtEl>
                                          <p:spTgt spid="37907"/>
                                        </p:tgtEl>
                                      </p:cBhvr>
                                    </p:animEffect>
                                  </p:childTnLst>
                                </p:cTn>
                              </p:par>
                            </p:childTnLst>
                          </p:cTn>
                        </p:par>
                        <p:par>
                          <p:cTn id="28" fill="hold" nodeType="afterGroup">
                            <p:stCondLst>
                              <p:cond delay="7800"/>
                            </p:stCondLst>
                            <p:childTnLst>
                              <p:par>
                                <p:cTn id="29" presetID="22" presetClass="entr" presetSubtype="2" fill="hold" grpId="0" nodeType="afterEffect">
                                  <p:stCondLst>
                                    <p:cond delay="1000"/>
                                  </p:stCondLst>
                                  <p:childTnLst>
                                    <p:set>
                                      <p:cBhvr>
                                        <p:cTn id="30" dur="1" fill="hold">
                                          <p:stCondLst>
                                            <p:cond delay="0"/>
                                          </p:stCondLst>
                                        </p:cTn>
                                        <p:tgtEl>
                                          <p:spTgt spid="37908"/>
                                        </p:tgtEl>
                                        <p:attrNameLst>
                                          <p:attrName>style.visibility</p:attrName>
                                        </p:attrNameLst>
                                      </p:cBhvr>
                                      <p:to>
                                        <p:strVal val="visible"/>
                                      </p:to>
                                    </p:set>
                                    <p:animEffect transition="in" filter="wipe(right)">
                                      <p:cBhvr>
                                        <p:cTn id="31" dur="500"/>
                                        <p:tgtEl>
                                          <p:spTgt spid="37908"/>
                                        </p:tgtEl>
                                      </p:cBhvr>
                                    </p:animEffect>
                                  </p:childTnLst>
                                </p:cTn>
                              </p:par>
                            </p:childTnLst>
                          </p:cTn>
                        </p:par>
                        <p:par>
                          <p:cTn id="32" fill="hold" nodeType="afterGroup">
                            <p:stCondLst>
                              <p:cond delay="9300"/>
                            </p:stCondLst>
                            <p:childTnLst>
                              <p:par>
                                <p:cTn id="33" presetID="3" presetClass="entr" presetSubtype="10" fill="hold" grpId="0" nodeType="afterEffect">
                                  <p:stCondLst>
                                    <p:cond delay="1000"/>
                                  </p:stCondLst>
                                  <p:childTnLst>
                                    <p:set>
                                      <p:cBhvr>
                                        <p:cTn id="34" dur="1" fill="hold">
                                          <p:stCondLst>
                                            <p:cond delay="0"/>
                                          </p:stCondLst>
                                        </p:cTn>
                                        <p:tgtEl>
                                          <p:spTgt spid="37909"/>
                                        </p:tgtEl>
                                        <p:attrNameLst>
                                          <p:attrName>style.visibility</p:attrName>
                                        </p:attrNameLst>
                                      </p:cBhvr>
                                      <p:to>
                                        <p:strVal val="visible"/>
                                      </p:to>
                                    </p:set>
                                    <p:animEffect transition="in" filter="blinds(horizontal)">
                                      <p:cBhvr>
                                        <p:cTn id="35" dur="500"/>
                                        <p:tgtEl>
                                          <p:spTgt spid="37909"/>
                                        </p:tgtEl>
                                      </p:cBhvr>
                                    </p:animEffect>
                                  </p:childTnLst>
                                </p:cTn>
                              </p:par>
                            </p:childTnLst>
                          </p:cTn>
                        </p:par>
                        <p:par>
                          <p:cTn id="36" fill="hold" nodeType="afterGroup">
                            <p:stCondLst>
                              <p:cond delay="10800"/>
                            </p:stCondLst>
                            <p:childTnLst>
                              <p:par>
                                <p:cTn id="37" presetID="9" presetClass="entr" presetSubtype="0" fill="hold" grpId="0" nodeType="afterEffect">
                                  <p:stCondLst>
                                    <p:cond delay="1000"/>
                                  </p:stCondLst>
                                  <p:childTnLst>
                                    <p:set>
                                      <p:cBhvr>
                                        <p:cTn id="38" dur="1" fill="hold">
                                          <p:stCondLst>
                                            <p:cond delay="0"/>
                                          </p:stCondLst>
                                        </p:cTn>
                                        <p:tgtEl>
                                          <p:spTgt spid="37894"/>
                                        </p:tgtEl>
                                        <p:attrNameLst>
                                          <p:attrName>style.visibility</p:attrName>
                                        </p:attrNameLst>
                                      </p:cBhvr>
                                      <p:to>
                                        <p:strVal val="visible"/>
                                      </p:to>
                                    </p:set>
                                    <p:animEffect transition="in" filter="dissolve">
                                      <p:cBhvr>
                                        <p:cTn id="39" dur="500"/>
                                        <p:tgtEl>
                                          <p:spTgt spid="37894"/>
                                        </p:tgtEl>
                                      </p:cBhvr>
                                    </p:animEffect>
                                  </p:childTnLst>
                                </p:cTn>
                              </p:par>
                            </p:childTnLst>
                          </p:cTn>
                        </p:par>
                        <p:par>
                          <p:cTn id="40" fill="hold" nodeType="afterGroup">
                            <p:stCondLst>
                              <p:cond delay="12300"/>
                            </p:stCondLst>
                            <p:childTnLst>
                              <p:par>
                                <p:cTn id="41" presetID="9" presetClass="entr" presetSubtype="0" fill="hold" grpId="0" nodeType="afterEffect">
                                  <p:stCondLst>
                                    <p:cond delay="1000"/>
                                  </p:stCondLst>
                                  <p:childTnLst>
                                    <p:set>
                                      <p:cBhvr>
                                        <p:cTn id="42" dur="1" fill="hold">
                                          <p:stCondLst>
                                            <p:cond delay="0"/>
                                          </p:stCondLst>
                                        </p:cTn>
                                        <p:tgtEl>
                                          <p:spTgt spid="37897"/>
                                        </p:tgtEl>
                                        <p:attrNameLst>
                                          <p:attrName>style.visibility</p:attrName>
                                        </p:attrNameLst>
                                      </p:cBhvr>
                                      <p:to>
                                        <p:strVal val="visible"/>
                                      </p:to>
                                    </p:set>
                                    <p:animEffect transition="in" filter="dissolve">
                                      <p:cBhvr>
                                        <p:cTn id="43" dur="500"/>
                                        <p:tgtEl>
                                          <p:spTgt spid="37897"/>
                                        </p:tgtEl>
                                      </p:cBhvr>
                                    </p:animEffect>
                                  </p:childTnLst>
                                </p:cTn>
                              </p:par>
                            </p:childTnLst>
                          </p:cTn>
                        </p:par>
                        <p:par>
                          <p:cTn id="44" fill="hold" nodeType="afterGroup">
                            <p:stCondLst>
                              <p:cond delay="13800"/>
                            </p:stCondLst>
                            <p:childTnLst>
                              <p:par>
                                <p:cTn id="45" presetID="9" presetClass="entr" presetSubtype="0" fill="hold" grpId="0" nodeType="afterEffect">
                                  <p:stCondLst>
                                    <p:cond delay="1000"/>
                                  </p:stCondLst>
                                  <p:childTnLst>
                                    <p:set>
                                      <p:cBhvr>
                                        <p:cTn id="46" dur="1" fill="hold">
                                          <p:stCondLst>
                                            <p:cond delay="0"/>
                                          </p:stCondLst>
                                        </p:cTn>
                                        <p:tgtEl>
                                          <p:spTgt spid="37910"/>
                                        </p:tgtEl>
                                        <p:attrNameLst>
                                          <p:attrName>style.visibility</p:attrName>
                                        </p:attrNameLst>
                                      </p:cBhvr>
                                      <p:to>
                                        <p:strVal val="visible"/>
                                      </p:to>
                                    </p:set>
                                    <p:animEffect transition="in" filter="dissolve">
                                      <p:cBhvr>
                                        <p:cTn id="47" dur="500"/>
                                        <p:tgtEl>
                                          <p:spTgt spid="37910"/>
                                        </p:tgtEl>
                                      </p:cBhvr>
                                    </p:animEffect>
                                  </p:childTnLst>
                                </p:cTn>
                              </p:par>
                            </p:childTnLst>
                          </p:cTn>
                        </p:par>
                        <p:par>
                          <p:cTn id="48" fill="hold" nodeType="afterGroup">
                            <p:stCondLst>
                              <p:cond delay="15300"/>
                            </p:stCondLst>
                            <p:childTnLst>
                              <p:par>
                                <p:cTn id="49" presetID="9" presetClass="entr" presetSubtype="0" fill="hold" grpId="0" nodeType="afterEffect">
                                  <p:stCondLst>
                                    <p:cond delay="1000"/>
                                  </p:stCondLst>
                                  <p:childTnLst>
                                    <p:set>
                                      <p:cBhvr>
                                        <p:cTn id="50" dur="1" fill="hold">
                                          <p:stCondLst>
                                            <p:cond delay="0"/>
                                          </p:stCondLst>
                                        </p:cTn>
                                        <p:tgtEl>
                                          <p:spTgt spid="37895"/>
                                        </p:tgtEl>
                                        <p:attrNameLst>
                                          <p:attrName>style.visibility</p:attrName>
                                        </p:attrNameLst>
                                      </p:cBhvr>
                                      <p:to>
                                        <p:strVal val="visible"/>
                                      </p:to>
                                    </p:set>
                                    <p:animEffect transition="in" filter="dissolve">
                                      <p:cBhvr>
                                        <p:cTn id="51" dur="500"/>
                                        <p:tgtEl>
                                          <p:spTgt spid="37895"/>
                                        </p:tgtEl>
                                      </p:cBhvr>
                                    </p:animEffect>
                                  </p:childTnLst>
                                </p:cTn>
                              </p:par>
                            </p:childTnLst>
                          </p:cTn>
                        </p:par>
                        <p:par>
                          <p:cTn id="52" fill="hold" nodeType="afterGroup">
                            <p:stCondLst>
                              <p:cond delay="16800"/>
                            </p:stCondLst>
                            <p:childTnLst>
                              <p:par>
                                <p:cTn id="53" presetID="9" presetClass="entr" presetSubtype="0" fill="hold" grpId="0" nodeType="afterEffect">
                                  <p:stCondLst>
                                    <p:cond delay="1000"/>
                                  </p:stCondLst>
                                  <p:childTnLst>
                                    <p:set>
                                      <p:cBhvr>
                                        <p:cTn id="54" dur="1" fill="hold">
                                          <p:stCondLst>
                                            <p:cond delay="0"/>
                                          </p:stCondLst>
                                        </p:cTn>
                                        <p:tgtEl>
                                          <p:spTgt spid="37898"/>
                                        </p:tgtEl>
                                        <p:attrNameLst>
                                          <p:attrName>style.visibility</p:attrName>
                                        </p:attrNameLst>
                                      </p:cBhvr>
                                      <p:to>
                                        <p:strVal val="visible"/>
                                      </p:to>
                                    </p:set>
                                    <p:animEffect transition="in" filter="dissolve">
                                      <p:cBhvr>
                                        <p:cTn id="55" dur="500"/>
                                        <p:tgtEl>
                                          <p:spTgt spid="37898"/>
                                        </p:tgtEl>
                                      </p:cBhvr>
                                    </p:animEffect>
                                  </p:childTnLst>
                                </p:cTn>
                              </p:par>
                            </p:childTnLst>
                          </p:cTn>
                        </p:par>
                        <p:par>
                          <p:cTn id="56" fill="hold" nodeType="afterGroup">
                            <p:stCondLst>
                              <p:cond delay="18300"/>
                            </p:stCondLst>
                            <p:childTnLst>
                              <p:par>
                                <p:cTn id="57" presetID="22" presetClass="entr" presetSubtype="4" fill="hold" grpId="0" nodeType="afterEffect">
                                  <p:stCondLst>
                                    <p:cond delay="7000"/>
                                  </p:stCondLst>
                                  <p:childTnLst>
                                    <p:set>
                                      <p:cBhvr>
                                        <p:cTn id="58" dur="1" fill="hold">
                                          <p:stCondLst>
                                            <p:cond delay="0"/>
                                          </p:stCondLst>
                                        </p:cTn>
                                        <p:tgtEl>
                                          <p:spTgt spid="37919"/>
                                        </p:tgtEl>
                                        <p:attrNameLst>
                                          <p:attrName>style.visibility</p:attrName>
                                        </p:attrNameLst>
                                      </p:cBhvr>
                                      <p:to>
                                        <p:strVal val="visible"/>
                                      </p:to>
                                    </p:set>
                                    <p:animEffect transition="in" filter="wipe(down)">
                                      <p:cBhvr>
                                        <p:cTn id="59" dur="500"/>
                                        <p:tgtEl>
                                          <p:spTgt spid="37919"/>
                                        </p:tgtEl>
                                      </p:cBhvr>
                                    </p:animEffect>
                                  </p:childTnLst>
                                </p:cTn>
                              </p:par>
                            </p:childTnLst>
                          </p:cTn>
                        </p:par>
                        <p:par>
                          <p:cTn id="60" fill="hold" nodeType="afterGroup">
                            <p:stCondLst>
                              <p:cond delay="25800"/>
                            </p:stCondLst>
                            <p:childTnLst>
                              <p:par>
                                <p:cTn id="61" presetID="9" presetClass="entr" presetSubtype="0" fill="hold" grpId="0" nodeType="afterEffect">
                                  <p:stCondLst>
                                    <p:cond delay="1000"/>
                                  </p:stCondLst>
                                  <p:childTnLst>
                                    <p:set>
                                      <p:cBhvr>
                                        <p:cTn id="62" dur="1" fill="hold">
                                          <p:stCondLst>
                                            <p:cond delay="0"/>
                                          </p:stCondLst>
                                        </p:cTn>
                                        <p:tgtEl>
                                          <p:spTgt spid="37923"/>
                                        </p:tgtEl>
                                        <p:attrNameLst>
                                          <p:attrName>style.visibility</p:attrName>
                                        </p:attrNameLst>
                                      </p:cBhvr>
                                      <p:to>
                                        <p:strVal val="visible"/>
                                      </p:to>
                                    </p:set>
                                    <p:animEffect transition="in" filter="dissolve">
                                      <p:cBhvr>
                                        <p:cTn id="63" dur="500"/>
                                        <p:tgtEl>
                                          <p:spTgt spid="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7892" grpId="0" autoUpdateAnimBg="0"/>
      <p:bldP spid="37894" grpId="0" animBg="1"/>
      <p:bldP spid="37895" grpId="0" animBg="1"/>
      <p:bldP spid="37897" grpId="0" autoUpdateAnimBg="0"/>
      <p:bldP spid="37898" grpId="0" autoUpdateAnimBg="0"/>
      <p:bldP spid="37902" grpId="0" autoUpdateAnimBg="0"/>
      <p:bldP spid="37906" grpId="0" animBg="1"/>
      <p:bldP spid="37907" grpId="0" animBg="1"/>
      <p:bldP spid="37908" grpId="0" animBg="1"/>
      <p:bldP spid="37909" grpId="0" autoUpdateAnimBg="0"/>
      <p:bldP spid="37910" grpId="0" animBg="1"/>
      <p:bldP spid="37919" grpId="0" animBg="1"/>
      <p:bldP spid="37921" grpId="0" animBg="1"/>
      <p:bldP spid="37923"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6</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三。上帝给慷慨的人带来</a:t>
            </a:r>
            <a:r>
              <a:rPr kumimoji="0" lang="zh-CN" altLang="en-US" sz="4800" b="1" i="1"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ＭＳ Ｐゴシック" charset="0"/>
              </a:rPr>
              <a:t>希望</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r>
              <a:rPr kumimoji="0" lang="en-US" altLang="zh-CN"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6-7</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602985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484579"/>
          </a:xfrm>
          <a:effectLst>
            <a:outerShdw blurRad="63500" dist="35921" dir="2700000" algn="ctr" rotWithShape="0">
              <a:schemeClr val="tx2">
                <a:alpha val="74998"/>
              </a:schemeClr>
            </a:outerShdw>
          </a:effectLst>
        </p:spPr>
        <p:txBody>
          <a:bodyPr anchor="ctr"/>
          <a:lstStyle/>
          <a:p>
            <a:pPr>
              <a:defRPr/>
            </a:pPr>
            <a:br>
              <a:rPr 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你能怎么更好地帮助</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那些比你贫穷的人呢？</a:t>
            </a:r>
            <a:br>
              <a:rPr lang="en-US" sz="4000" dirty="0"/>
            </a:b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4048"/>
            <a:ext cx="9144000" cy="5360427"/>
          </a:xfrm>
          <a:prstGeom prst="rect">
            <a:avLst/>
          </a:prstGeom>
        </p:spPr>
      </p:pic>
    </p:spTree>
    <p:extLst>
      <p:ext uri="{BB962C8B-B14F-4D97-AF65-F5344CB8AC3E}">
        <p14:creationId xmlns:p14="http://schemas.microsoft.com/office/powerpoint/2010/main" val="290930297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185" y="1285875"/>
            <a:ext cx="8701675" cy="55721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65623"/>
            <a:ext cx="9144000" cy="829727"/>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这位</a:t>
            </a:r>
            <a:r>
              <a:rPr lang="en-US" altLang="zh-CN" sz="3200" b="1" dirty="0">
                <a:effectLst>
                  <a:glow rad="127000">
                    <a:schemeClr val="tx1"/>
                  </a:glow>
                </a:effectLst>
                <a:latin typeface="Arial" charset="0"/>
                <a:ea typeface="ＭＳ Ｐゴシック" charset="0"/>
                <a:cs typeface="ＭＳ Ｐゴシック" charset="0"/>
              </a:rPr>
              <a:t>99</a:t>
            </a:r>
            <a:r>
              <a:rPr lang="zh-CN" altLang="en-US" sz="3200" b="1" dirty="0">
                <a:effectLst>
                  <a:glow rad="127000">
                    <a:schemeClr val="tx1"/>
                  </a:glow>
                </a:effectLst>
                <a:latin typeface="Arial" charset="0"/>
                <a:ea typeface="ＭＳ Ｐゴシック" charset="0"/>
                <a:cs typeface="ＭＳ Ｐゴシック" charset="0"/>
              </a:rPr>
              <a:t>岁的老人每天乞讨，然后将所得的一切捐给教堂和孤儿院。</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363427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不要麻木你的心。</a:t>
            </a:r>
            <a:br>
              <a:rPr 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70179" y="1022314"/>
            <a:ext cx="5711384" cy="5639992"/>
          </a:xfrm>
          <a:prstGeom prst="rect">
            <a:avLst/>
          </a:prstGeom>
        </p:spPr>
      </p:pic>
    </p:spTree>
    <p:extLst>
      <p:ext uri="{BB962C8B-B14F-4D97-AF65-F5344CB8AC3E}">
        <p14:creationId xmlns:p14="http://schemas.microsoft.com/office/powerpoint/2010/main" val="323981855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9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作个慷慨的人</a:t>
            </a:r>
            <a:r>
              <a:rPr lang="en-US" altLang="zh-CN"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4761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给饥饿的人提供食物。</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179759179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422650"/>
            <a:ext cx="4699000" cy="313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给</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3750" y="1038224"/>
            <a:ext cx="5033934" cy="3502025"/>
          </a:xfrm>
          <a:prstGeom prst="rect">
            <a:avLst/>
          </a:prstGeom>
        </p:spPr>
      </p:pic>
    </p:spTree>
    <p:extLst>
      <p:ext uri="{BB962C8B-B14F-4D97-AF65-F5344CB8AC3E}">
        <p14:creationId xmlns:p14="http://schemas.microsoft.com/office/powerpoint/2010/main" val="57774073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关心</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482600" y="1117600"/>
            <a:ext cx="8178800" cy="4622800"/>
          </a:xfrm>
          <a:prstGeom prst="rect">
            <a:avLst/>
          </a:prstGeom>
        </p:spPr>
      </p:pic>
      <p:sp>
        <p:nvSpPr>
          <p:cNvPr id="3" name="文本框 2">
            <a:extLst>
              <a:ext uri="{FF2B5EF4-FFF2-40B4-BE49-F238E27FC236}">
                <a16:creationId xmlns:a16="http://schemas.microsoft.com/office/drawing/2014/main" id="{21180518-D16A-AB1C-C0EA-AAD15A9C2BC0}"/>
              </a:ext>
            </a:extLst>
          </p:cNvPr>
          <p:cNvSpPr txBox="1"/>
          <p:nvPr/>
        </p:nvSpPr>
        <p:spPr>
          <a:xfrm>
            <a:off x="2843808" y="5013176"/>
            <a:ext cx="5546711" cy="461665"/>
          </a:xfrm>
          <a:prstGeom prst="rect">
            <a:avLst/>
          </a:prstGeom>
          <a:noFill/>
        </p:spPr>
        <p:txBody>
          <a:bodyPr wrap="none" rtlCol="0">
            <a:spAutoFit/>
          </a:bodyPr>
          <a:lstStyle/>
          <a:p>
            <a:r>
              <a:rPr lang="zh-CN" altLang="en-US" dirty="0">
                <a:solidFill>
                  <a:schemeClr val="bg1"/>
                </a:solidFill>
                <a:effectLst/>
                <a:latin typeface=".AppleSystemUIFont"/>
              </a:rPr>
              <a:t>无家可归 </a:t>
            </a:r>
            <a:r>
              <a:rPr lang="en-US" altLang="zh-CN" dirty="0">
                <a:solidFill>
                  <a:schemeClr val="bg1"/>
                </a:solidFill>
                <a:effectLst/>
                <a:latin typeface=".AppleSystemUIFont"/>
              </a:rPr>
              <a:t>- </a:t>
            </a:r>
            <a:r>
              <a:rPr lang="zh-CN" altLang="en-US" dirty="0">
                <a:solidFill>
                  <a:schemeClr val="bg1"/>
                </a:solidFill>
                <a:effectLst/>
                <a:latin typeface=".AppleSystemUIFont"/>
              </a:rPr>
              <a:t>感激任何帮助。生活很艰难！</a:t>
            </a:r>
          </a:p>
        </p:txBody>
      </p:sp>
    </p:spTree>
    <p:extLst>
      <p:ext uri="{BB962C8B-B14F-4D97-AF65-F5344CB8AC3E}">
        <p14:creationId xmlns:p14="http://schemas.microsoft.com/office/powerpoint/2010/main" val="122781623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3235450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384021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35" y="765810"/>
            <a:ext cx="9144000" cy="6092190"/>
          </a:xfrm>
          <a:prstGeom prst="rect">
            <a:avLst/>
          </a:prstGeom>
        </p:spPr>
      </p:pic>
      <p:sp>
        <p:nvSpPr>
          <p:cNvPr id="900098" name="Rectangle 2"/>
          <p:cNvSpPr>
            <a:spLocks noGrp="1" noChangeArrowheads="1"/>
          </p:cNvSpPr>
          <p:nvPr>
            <p:ph type="ctrTitle"/>
          </p:nvPr>
        </p:nvSpPr>
        <p:spPr>
          <a:xfrm>
            <a:off x="0" y="29469"/>
            <a:ext cx="9144000" cy="1023267"/>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sz="3200" b="1" dirty="0">
                <a:effectLst>
                  <a:glow rad="127000">
                    <a:schemeClr val="tx1"/>
                  </a:glow>
                </a:effectLst>
                <a:latin typeface="Arial" charset="0"/>
                <a:ea typeface="ＭＳ Ｐゴシック" charset="0"/>
                <a:cs typeface="ＭＳ Ｐゴシック" charset="0"/>
              </a:rPr>
              <a:t>亚述人在弥迦时代征服了以色列。</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255751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zh-CN" altLang="en-US" sz="3600" b="1" dirty="0">
                <a:solidFill>
                  <a:srgbClr val="FFFF00"/>
                </a:solidFill>
                <a:cs typeface="Arial" charset="0"/>
              </a:rPr>
              <a:t>以赛亚的</a:t>
            </a:r>
            <a:r>
              <a:rPr lang="en-US" altLang="zh-CN" sz="3600" b="1" dirty="0">
                <a:solidFill>
                  <a:srgbClr val="FFFF00"/>
                </a:solidFill>
                <a:cs typeface="Arial" charset="0"/>
              </a:rPr>
              <a:t>60</a:t>
            </a:r>
            <a:r>
              <a:rPr lang="zh-CN" altLang="en-US" sz="3600" b="1" dirty="0">
                <a:solidFill>
                  <a:srgbClr val="FFFF00"/>
                </a:solidFill>
                <a:cs typeface="Arial" charset="0"/>
              </a:rPr>
              <a:t>年事工</a:t>
            </a:r>
          </a:p>
          <a:p>
            <a:pPr algn="ctr" defTabSz="449263" eaLnBrk="1" hangingPunct="1">
              <a:buClr>
                <a:srgbClr val="FFFF00"/>
              </a:buClr>
              <a:buSzPct val="100000"/>
              <a:buFont typeface="Arial" charset="0"/>
              <a:buNone/>
            </a:pPr>
            <a:r>
              <a:rPr lang="zh-CN" altLang="en-US" sz="3600" b="1" dirty="0">
                <a:solidFill>
                  <a:srgbClr val="FFFF00"/>
                </a:solidFill>
                <a:cs typeface="Arial" charset="0"/>
              </a:rPr>
              <a:t>（公元前</a:t>
            </a:r>
            <a:r>
              <a:rPr lang="en-US" altLang="zh-CN" sz="3600" b="1" dirty="0">
                <a:solidFill>
                  <a:srgbClr val="FFFF00"/>
                </a:solidFill>
                <a:cs typeface="Arial" charset="0"/>
              </a:rPr>
              <a:t>739</a:t>
            </a:r>
            <a:r>
              <a:rPr lang="zh-CN" altLang="en-US" sz="3600" b="1" dirty="0">
                <a:solidFill>
                  <a:srgbClr val="FFFF00"/>
                </a:solidFill>
                <a:cs typeface="Arial" charset="0"/>
              </a:rPr>
              <a:t>年</a:t>
            </a:r>
            <a:r>
              <a:rPr lang="en-US" altLang="zh-CN" sz="3600" b="1" dirty="0">
                <a:solidFill>
                  <a:srgbClr val="FFFF00"/>
                </a:solidFill>
                <a:cs typeface="Arial" charset="0"/>
              </a:rPr>
              <a:t>-</a:t>
            </a:r>
            <a:r>
              <a:rPr lang="zh-CN" altLang="en-US" sz="3600" b="1" dirty="0">
                <a:solidFill>
                  <a:srgbClr val="FFFF00"/>
                </a:solidFill>
                <a:cs typeface="Arial" charset="0"/>
              </a:rPr>
              <a:t>公元前</a:t>
            </a:r>
            <a:r>
              <a:rPr lang="en-US" altLang="zh-CN" sz="3600" b="1" dirty="0">
                <a:solidFill>
                  <a:srgbClr val="FFFF00"/>
                </a:solidFill>
                <a:cs typeface="Arial" charset="0"/>
              </a:rPr>
              <a:t>680</a:t>
            </a:r>
            <a:r>
              <a:rPr lang="zh-CN" altLang="en-US" sz="3600" b="1" dirty="0">
                <a:solidFill>
                  <a:srgbClr val="FFFF00"/>
                </a:solidFill>
                <a:cs typeface="Arial" charset="0"/>
              </a:rPr>
              <a:t>年）</a:t>
            </a: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乌西亚</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约坦</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亚哈斯</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希西家</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比加</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何西阿</a:t>
            </a:r>
          </a:p>
        </p:txBody>
      </p:sp>
      <p:sp>
        <p:nvSpPr>
          <p:cNvPr id="676873" name="Text Box 9"/>
          <p:cNvSpPr txBox="1">
            <a:spLocks noChangeArrowheads="1"/>
          </p:cNvSpPr>
          <p:nvPr/>
        </p:nvSpPr>
        <p:spPr bwMode="auto">
          <a:xfrm>
            <a:off x="76200" y="2667000"/>
            <a:ext cx="27432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zh-CN" altLang="en-US" b="1" i="1" dirty="0">
                <a:solidFill>
                  <a:srgbClr val="FFFFFF"/>
                </a:solidFill>
                <a:cs typeface="Arial" charset="0"/>
              </a:rPr>
              <a:t>以色列王国的</a:t>
            </a:r>
            <a:endParaRPr lang="en-US" altLang="zh-CN" b="1" i="1" dirty="0">
              <a:solidFill>
                <a:srgbClr val="FFFFFF"/>
              </a:solidFill>
              <a:cs typeface="Arial" charset="0"/>
            </a:endParaRPr>
          </a:p>
          <a:p>
            <a:pPr defTabSz="449263" eaLnBrk="1" hangingPunct="1">
              <a:buClr>
                <a:srgbClr val="FFFFFF"/>
              </a:buClr>
              <a:buSzPct val="100000"/>
              <a:buFont typeface="Arial" charset="0"/>
              <a:buNone/>
            </a:pPr>
            <a:r>
              <a:rPr lang="zh-CN" altLang="en-US" b="1" i="1" dirty="0">
                <a:solidFill>
                  <a:srgbClr val="FFFFFF"/>
                </a:solidFill>
                <a:cs typeface="Arial" charset="0"/>
              </a:rPr>
              <a:t>末期</a:t>
            </a:r>
          </a:p>
        </p:txBody>
      </p:sp>
      <p:sp>
        <p:nvSpPr>
          <p:cNvPr id="676874" name="Text Box 10"/>
          <p:cNvSpPr txBox="1">
            <a:spLocks noChangeArrowheads="1"/>
          </p:cNvSpPr>
          <p:nvPr/>
        </p:nvSpPr>
        <p:spPr bwMode="auto">
          <a:xfrm>
            <a:off x="76200" y="3825875"/>
            <a:ext cx="1692275"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zh-CN" altLang="en-US" b="1" i="1" dirty="0">
                <a:solidFill>
                  <a:srgbClr val="FFFFFF"/>
                </a:solidFill>
                <a:cs typeface="Arial" charset="0"/>
              </a:rPr>
              <a:t>犹大王国的君王</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zh-CN" altLang="en-US" sz="4000" b="1" dirty="0">
                <a:solidFill>
                  <a:schemeClr val="bg1"/>
                </a:solidFill>
              </a:rPr>
              <a:t>何西阿、以赛亚与弥迦的写作时间</a:t>
            </a:r>
            <a:endParaRPr lang="en-US" sz="4000" b="1" dirty="0">
              <a:solidFill>
                <a:schemeClr val="bg1"/>
              </a:solidFill>
            </a:endParaRPr>
          </a:p>
        </p:txBody>
      </p:sp>
    </p:spTree>
    <p:extLst>
      <p:ext uri="{BB962C8B-B14F-4D97-AF65-F5344CB8AC3E}">
        <p14:creationId xmlns:p14="http://schemas.microsoft.com/office/powerpoint/2010/main" val="585730259"/>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31745"/>
            <a:ext cx="9144000" cy="684000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sz="2800">
              <a:solidFill>
                <a:srgbClr val="FFFFFF"/>
              </a:solidFill>
              <a:latin typeface="Times New Roman" pitchFamily="-112" charset="0"/>
            </a:endParaRPr>
          </a:p>
        </p:txBody>
      </p:sp>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079500"/>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zh-CN" altLang="en-US" sz="2800" b="1" dirty="0">
                <a:solidFill>
                  <a:schemeClr val="tx1"/>
                </a:solidFill>
                <a:latin typeface="Arial"/>
                <a:ea typeface="ＭＳ Ｐゴシック" charset="0"/>
                <a:cs typeface="Arial"/>
              </a:rPr>
              <a:t>以色列沦陷时的旧约国王和先知</a:t>
            </a:r>
            <a:endParaRPr kumimoji="0" lang="en-US" sz="2800" b="1" dirty="0">
              <a:solidFill>
                <a:schemeClr val="tx1"/>
              </a:solidFill>
              <a:latin typeface="Arial"/>
              <a:ea typeface="ＭＳ Ｐゴシック" charset="0"/>
              <a:cs typeface="Arial"/>
            </a:endParaRPr>
          </a:p>
        </p:txBody>
      </p:sp>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a:defRPr/>
            </a:pPr>
            <a:r>
              <a:rPr lang="en-US" sz="2400" dirty="0">
                <a:solidFill>
                  <a:srgbClr val="FFFFFF"/>
                </a:solidFill>
              </a:rPr>
              <a:t>232 &amp; 342</a:t>
            </a:r>
          </a:p>
        </p:txBody>
      </p:sp>
      <p:sp>
        <p:nvSpPr>
          <p:cNvPr id="7" name="Rectangle 3"/>
          <p:cNvSpPr txBox="1">
            <a:spLocks noChangeArrowheads="1"/>
          </p:cNvSpPr>
          <p:nvPr/>
        </p:nvSpPr>
        <p:spPr bwMode="auto">
          <a:xfrm>
            <a:off x="0" y="574675"/>
            <a:ext cx="9144000" cy="441325"/>
          </a:xfrm>
          <a:prstGeom prst="rect">
            <a:avLst/>
          </a:prstGeom>
          <a:solidFill>
            <a:srgbClr val="FFFFFF"/>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defTabSz="457200">
              <a:defRPr/>
            </a:pPr>
            <a:r>
              <a:rPr kumimoji="0" lang="en-US" sz="2000" b="1" dirty="0">
                <a:solidFill>
                  <a:srgbClr val="000000"/>
                </a:solidFill>
                <a:effectLst/>
                <a:latin typeface="Arial"/>
                <a:ea typeface="ＭＳ Ｐゴシック" charset="0"/>
                <a:cs typeface="Arial"/>
              </a:rPr>
              <a:t>John C. Whitcomb, 4</a:t>
            </a:r>
            <a:r>
              <a:rPr kumimoji="0" lang="en-US" sz="2000" b="1" baseline="30000" dirty="0">
                <a:solidFill>
                  <a:srgbClr val="000000"/>
                </a:solidFill>
                <a:effectLst/>
                <a:latin typeface="Arial"/>
                <a:ea typeface="ＭＳ Ｐゴシック" charset="0"/>
                <a:cs typeface="Arial"/>
              </a:rPr>
              <a:t>th</a:t>
            </a:r>
            <a:r>
              <a:rPr kumimoji="0" lang="en-US" sz="2000" b="1" dirty="0">
                <a:solidFill>
                  <a:srgbClr val="000000"/>
                </a:solidFill>
                <a:effectLst/>
                <a:latin typeface="Arial"/>
                <a:ea typeface="ＭＳ Ｐゴシック" charset="0"/>
                <a:cs typeface="Arial"/>
              </a:rPr>
              <a:t> ed. (Winona Lake, IN: BMH Books, 1968), 2</a:t>
            </a:r>
          </a:p>
        </p:txBody>
      </p:sp>
      <p:sp>
        <p:nvSpPr>
          <p:cNvPr id="8" name="Rectangle 3"/>
          <p:cNvSpPr txBox="1">
            <a:spLocks noChangeArrowheads="1"/>
          </p:cNvSpPr>
          <p:nvPr/>
        </p:nvSpPr>
        <p:spPr bwMode="auto">
          <a:xfrm>
            <a:off x="537288" y="6045125"/>
            <a:ext cx="8229600" cy="685800"/>
          </a:xfrm>
          <a:prstGeom prst="rect">
            <a:avLst/>
          </a:prstGeom>
          <a:solidFill>
            <a:srgbClr val="000090"/>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defTabSz="457200">
              <a:defRPr/>
            </a:pPr>
            <a:r>
              <a:rPr kumimoji="0" lang="en-US" sz="3600" b="1" dirty="0">
                <a:solidFill>
                  <a:srgbClr val="FFFFFF"/>
                </a:solidFill>
                <a:latin typeface="Arial"/>
                <a:ea typeface="ＭＳ Ｐゴシック" charset="0"/>
                <a:cs typeface="Arial"/>
              </a:rPr>
              <a:t>HIM = Hosea + Isaiah + </a:t>
            </a:r>
            <a:r>
              <a:rPr kumimoji="0" lang="ko-KR" altLang="en-US" sz="3600" b="1" dirty="0" err="1">
                <a:solidFill>
                  <a:srgbClr val="FFFFFF"/>
                </a:solidFill>
                <a:latin typeface="Arial"/>
                <a:ea typeface="ＭＳ Ｐゴシック" charset="0"/>
                <a:cs typeface="Arial"/>
              </a:rPr>
              <a:t>弥迦</a:t>
            </a:r>
            <a:endParaRPr kumimoji="0" lang="en-US" sz="36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902584173"/>
      </p:ext>
    </p:extLst>
  </p:cSld>
  <p:clrMapOvr>
    <a:masterClrMapping/>
  </p:clrMapOvr>
  <p:transition spd="med">
    <p:zoom dir="in"/>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3</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800" spc="-100" dirty="0">
                <a:solidFill>
                  <a:srgbClr val="000090"/>
                </a:solidFill>
                <a:latin typeface="Helvetica Neue Black Condensed"/>
                <a:ea typeface="ＭＳ Ｐゴシック" charset="0"/>
                <a:cs typeface="Helvetica Neue Black Condensed"/>
              </a:rPr>
              <a:t>“ 听！”</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6</a:t>
            </a:r>
            <a:r>
              <a:rPr lang="en-US" sz="4800" spc="-100" dirty="0">
                <a:solidFill>
                  <a:srgbClr val="000090"/>
                </a:solidFill>
                <a:latin typeface="Helvetica Neue Black Condensed"/>
                <a:ea typeface="ＭＳ Ｐゴシック" charset="0"/>
                <a:cs typeface="Helvetica Neue Black Condensed"/>
              </a:rPr>
              <a:t>:</a:t>
            </a:r>
            <a:r>
              <a:rPr lang="en-US" altLang="zh-CN" sz="4800" spc="-100" dirty="0">
                <a:solidFill>
                  <a:srgbClr val="000090"/>
                </a:solidFill>
                <a:latin typeface="Helvetica Neue Black Condensed"/>
                <a:ea typeface="ＭＳ Ｐゴシック" charset="0"/>
                <a:cs typeface="Helvetica Neue Black Condensed"/>
              </a:rPr>
              <a:t>1</a:t>
            </a:r>
            <a:r>
              <a:rPr lang="en-US" sz="4800" spc="-100" dirty="0">
                <a:solidFill>
                  <a:srgbClr val="000090"/>
                </a:solidFill>
                <a:latin typeface="Helvetica Neue Black Condensed"/>
                <a:ea typeface="ＭＳ Ｐゴシック" charset="0"/>
                <a:cs typeface="Helvetica Neue Black Condensed"/>
              </a:rPr>
              <a:t>)</a:t>
            </a: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kern="0">
                <a:effectLst>
                  <a:glow rad="190500">
                    <a:schemeClr val="tx1"/>
                  </a:glow>
                </a:effectLst>
                <a:latin typeface="Arial" charset="0"/>
                <a:ea typeface="ＭＳ Ｐゴシック" charset="0"/>
                <a:cs typeface="ＭＳ Ｐゴシック" charset="0"/>
              </a:rPr>
              <a:t>弥迦</a:t>
            </a:r>
            <a:r>
              <a:rPr lang="zh-CN" altLang="en-US" sz="5400" b="1" i="1" kern="0">
                <a:effectLst>
                  <a:glow rad="190500">
                    <a:schemeClr val="tx1"/>
                  </a:glow>
                </a:effectLst>
                <a:latin typeface="Arial" charset="0"/>
                <a:ea typeface="ＭＳ Ｐゴシック" charset="0"/>
                <a:cs typeface="ＭＳ Ｐゴシック" charset="0"/>
              </a:rPr>
              <a:t>的三个讲章</a:t>
            </a:r>
            <a:endParaRPr lang="en-US" sz="5400" b="1" i="1" kern="0" dirty="0">
              <a:effectLst>
                <a:glow rad="1905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3744728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ctr"/>
            <a:r>
              <a:rPr lang="zh-CN" altLang="en-US" sz="4800" b="1" dirty="0">
                <a:solidFill>
                  <a:schemeClr val="bg1"/>
                </a:solidFill>
                <a:effectLst/>
                <a:latin typeface=".AppleSystemUIFont"/>
              </a:rPr>
              <a:t>记住</a:t>
            </a:r>
            <a:r>
              <a:rPr lang="en-US" altLang="zh-CN" sz="4800" b="1" dirty="0">
                <a:solidFill>
                  <a:schemeClr val="bg1"/>
                </a:solidFill>
                <a:effectLst/>
                <a:latin typeface=".AppleSystemUIFont"/>
              </a:rPr>
              <a:t>…</a:t>
            </a:r>
            <a:endParaRPr lang="zh-CN" altLang="en-US" sz="4800" dirty="0">
              <a:solidFill>
                <a:schemeClr val="bg1"/>
              </a:solidFill>
              <a:effectLst/>
              <a:latin typeface=".AppleSystemUIFont"/>
            </a:endParaRPr>
          </a:p>
        </p:txBody>
      </p:sp>
      <p:sp>
        <p:nvSpPr>
          <p:cNvPr id="4" name="文本框 3">
            <a:extLst>
              <a:ext uri="{FF2B5EF4-FFF2-40B4-BE49-F238E27FC236}">
                <a16:creationId xmlns:a16="http://schemas.microsoft.com/office/drawing/2014/main" id="{0EA3D6B2-2BFC-D4B5-F86C-3B0E6386BF40}"/>
              </a:ext>
            </a:extLst>
          </p:cNvPr>
          <p:cNvSpPr txBox="1"/>
          <p:nvPr/>
        </p:nvSpPr>
        <p:spPr>
          <a:xfrm>
            <a:off x="2177581" y="1065625"/>
            <a:ext cx="5094617" cy="3785652"/>
          </a:xfrm>
          <a:prstGeom prst="rect">
            <a:avLst/>
          </a:prstGeom>
          <a:noFill/>
        </p:spPr>
        <p:txBody>
          <a:bodyPr wrap="square">
            <a:spAutoFit/>
          </a:bodyPr>
          <a:lstStyle/>
          <a:p>
            <a:pPr algn="ctr"/>
            <a:br>
              <a:rPr lang="zh-CN" altLang="en-US" sz="4000" dirty="0">
                <a:solidFill>
                  <a:schemeClr val="bg1"/>
                </a:solidFill>
                <a:effectLst/>
                <a:latin typeface=".AppleSystemUIFont"/>
              </a:rPr>
            </a:br>
            <a:endParaRPr lang="zh-CN" altLang="en-US" sz="4000" dirty="0">
              <a:solidFill>
                <a:schemeClr val="bg1"/>
              </a:solidFill>
              <a:effectLst/>
              <a:latin typeface=".AppleSystemUIFont"/>
            </a:endParaRPr>
          </a:p>
          <a:p>
            <a:pPr algn="ctr"/>
            <a:r>
              <a:rPr lang="zh-CN" altLang="en-US" sz="4000" b="1" dirty="0">
                <a:solidFill>
                  <a:schemeClr val="bg1"/>
                </a:solidFill>
                <a:effectLst/>
                <a:latin typeface=".AppleSystemUIFont"/>
              </a:rPr>
              <a:t>要慷慨：不要问“这对你有什么好处？”而是问“这对他们有什么好处？”</a:t>
            </a:r>
            <a:endParaRPr lang="zh-CN" altLang="en-US" sz="4000" dirty="0">
              <a:solidFill>
                <a:schemeClr val="bg1"/>
              </a:solidFill>
              <a:effectLst/>
              <a:latin typeface=".AppleSystemUIFont"/>
            </a:endParaRPr>
          </a:p>
        </p:txBody>
      </p:sp>
      <p:sp>
        <p:nvSpPr>
          <p:cNvPr id="5" name="心形 4">
            <a:extLst>
              <a:ext uri="{FF2B5EF4-FFF2-40B4-BE49-F238E27FC236}">
                <a16:creationId xmlns:a16="http://schemas.microsoft.com/office/drawing/2014/main" id="{6A8F42D5-CB19-6CDF-E455-4EB5229C323F}"/>
              </a:ext>
            </a:extLst>
          </p:cNvPr>
          <p:cNvSpPr/>
          <p:nvPr/>
        </p:nvSpPr>
        <p:spPr bwMode="auto">
          <a:xfrm>
            <a:off x="1115616" y="1065625"/>
            <a:ext cx="7128792" cy="5472608"/>
          </a:xfrm>
          <a:prstGeom prst="heart">
            <a:avLst/>
          </a:prstGeom>
          <a:noFill/>
          <a:ln w="76200">
            <a:solidFill>
              <a:srgbClr val="FF0000"/>
            </a:solidFill>
            <a:headEnd type="none" w="med" len="med"/>
            <a:tailEnd type="stealth" w="lg" len="lg"/>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0982207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04941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4800" spc="-100" dirty="0">
                <a:solidFill>
                  <a:srgbClr val="000090"/>
                </a:solidFill>
                <a:latin typeface="Helvetica Neue Black Condensed"/>
                <a:ea typeface="ＭＳ Ｐゴシック" charset="0"/>
                <a:cs typeface="Helvetica Neue Black Condensed"/>
              </a:rPr>
              <a:t>“ </a:t>
            </a: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i="1" dirty="0">
                <a:effectLst>
                  <a:glow rad="190500">
                    <a:schemeClr val="tx1"/>
                  </a:glow>
                </a:effectLst>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i="1" dirty="0">
                <a:solidFill>
                  <a:srgbClr val="FFFFFF"/>
                </a:solidFill>
                <a:effectLst>
                  <a:glow rad="241300">
                    <a:srgbClr val="000000"/>
                  </a:glow>
                </a:effectLst>
                <a:latin typeface="Arial" charset="0"/>
                <a:ea typeface="ＭＳ Ｐゴシック" charset="0"/>
                <a:cs typeface="ＭＳ Ｐゴシック" charset="0"/>
              </a:rPr>
              <a:t>一。 上帝会慷慨的</a:t>
            </a:r>
            <a:br>
              <a:rPr lang="en-US" altLang="zh-CN" sz="4800" b="1" i="1" dirty="0">
                <a:solidFill>
                  <a:srgbClr val="FFFFFF"/>
                </a:solidFill>
                <a:effectLst>
                  <a:glow rad="241300">
                    <a:srgbClr val="000000"/>
                  </a:glow>
                </a:effectLst>
                <a:latin typeface="Arial" charset="0"/>
                <a:ea typeface="ＭＳ Ｐゴシック" charset="0"/>
                <a:cs typeface="ＭＳ Ｐゴシック" charset="0"/>
              </a:rPr>
            </a:br>
            <a:r>
              <a:rPr lang="zh-CN" altLang="en-US" sz="4800" b="1" i="1" dirty="0">
                <a:solidFill>
                  <a:srgbClr val="FFFF00"/>
                </a:solidFill>
                <a:effectLst>
                  <a:glow rad="241300">
                    <a:srgbClr val="000000"/>
                  </a:glow>
                </a:effectLst>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3083379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zh-CN" altLang="en-US" sz="3600" b="1" dirty="0">
                <a:solidFill>
                  <a:srgbClr val="FFFFFF"/>
                </a:solidFill>
                <a:latin typeface="Arial Black" charset="0"/>
                <a:ea typeface="ＭＳ Ｐゴシック" charset="0"/>
                <a:cs typeface="ＭＳ Ｐゴシック" charset="0"/>
              </a:rPr>
              <a:t>耶路撒冷 </a:t>
            </a:r>
            <a:r>
              <a:rPr lang="en-US" altLang="zh-CN" sz="3600" b="1" dirty="0">
                <a:solidFill>
                  <a:srgbClr val="FFFFFF"/>
                </a:solidFill>
                <a:latin typeface="Arial Black" charset="0"/>
                <a:ea typeface="ＭＳ Ｐゴシック" charset="0"/>
                <a:cs typeface="ＭＳ Ｐゴシック" charset="0"/>
              </a:rPr>
              <a:t>1995 </a:t>
            </a:r>
            <a:r>
              <a:rPr lang="zh-CN" altLang="en-US" sz="3600" b="1" dirty="0">
                <a:solidFill>
                  <a:srgbClr val="FFFFFF"/>
                </a:solidFill>
                <a:latin typeface="Arial Black" charset="0"/>
                <a:ea typeface="ＭＳ Ｐゴシック" charset="0"/>
                <a:cs typeface="ＭＳ Ｐゴシック" charset="0"/>
              </a:rPr>
              <a:t>年 </a:t>
            </a:r>
            <a:r>
              <a:rPr lang="en-US" altLang="zh-CN" sz="3600" b="1" dirty="0">
                <a:solidFill>
                  <a:srgbClr val="FFFFFF"/>
                </a:solidFill>
                <a:latin typeface="Arial Black" charset="0"/>
                <a:ea typeface="ＭＳ Ｐゴシック" charset="0"/>
                <a:cs typeface="ＭＳ Ｐゴシック" charset="0"/>
              </a:rPr>
              <a:t>12 </a:t>
            </a:r>
            <a:r>
              <a:rPr lang="zh-CN" altLang="en-US" sz="3600" b="1" dirty="0">
                <a:solidFill>
                  <a:srgbClr val="FFFFFF"/>
                </a:solidFill>
                <a:latin typeface="Arial Black" charset="0"/>
                <a:ea typeface="ＭＳ Ｐゴシック" charset="0"/>
                <a:cs typeface="ＭＳ Ｐゴシック" charset="0"/>
              </a:rPr>
              <a:t>月</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557858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142264893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3888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万民哪！你们都要听；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地和地上所遍满的，你们要聆听；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主耶和华要指证你们的不是，</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主必从他的圣殿指证你们的不是。</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68354"/>
            <a:ext cx="9144000" cy="3989646"/>
          </a:xfrm>
          <a:prstGeom prst="rect">
            <a:avLst/>
          </a:prstGeom>
        </p:spPr>
      </p:pic>
    </p:spTree>
    <p:extLst>
      <p:ext uri="{BB962C8B-B14F-4D97-AF65-F5344CB8AC3E}">
        <p14:creationId xmlns:p14="http://schemas.microsoft.com/office/powerpoint/2010/main" val="16964741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3"/>
          <p:cNvSpPr>
            <a:spLocks noChangeArrowheads="1"/>
          </p:cNvSpPr>
          <p:nvPr/>
        </p:nvSpPr>
        <p:spPr bwMode="auto">
          <a:xfrm>
            <a:off x="1828800" y="3352800"/>
            <a:ext cx="222250" cy="220663"/>
          </a:xfrm>
          <a:prstGeom prst="ellipse">
            <a:avLst/>
          </a:prstGeom>
          <a:solidFill>
            <a:schemeClr val="bg1"/>
          </a:solidFill>
          <a:ln w="57150" cmpd="sng">
            <a:solidFill>
              <a:srgbClr val="000000"/>
            </a:solidFill>
            <a:round/>
            <a:headEnd/>
            <a:tailEnd/>
          </a:ln>
          <a:effectLst/>
        </p:spPr>
        <p:txBody>
          <a:bodyPr wrap="none" anchor="ctr"/>
          <a:lstStyle/>
          <a:p>
            <a:pPr>
              <a:defRPr/>
            </a:pPr>
            <a:endParaRPr lang="en-US">
              <a:solidFill>
                <a:srgbClr val="000000"/>
              </a:solidFill>
              <a:effectLst>
                <a:glow rad="127000">
                  <a:srgbClr val="000000">
                    <a:alpha val="96000"/>
                  </a:srgbClr>
                </a:glow>
              </a:effectLst>
              <a:latin typeface="Arial"/>
              <a:cs typeface="Arial"/>
            </a:endParaRPr>
          </a:p>
        </p:txBody>
      </p:sp>
      <p:sp>
        <p:nvSpPr>
          <p:cNvPr id="76804" name="Text Box 4"/>
          <p:cNvSpPr txBox="1">
            <a:spLocks noChangeArrowheads="1"/>
          </p:cNvSpPr>
          <p:nvPr/>
        </p:nvSpPr>
        <p:spPr bwMode="auto">
          <a:xfrm>
            <a:off x="838200" y="2651125"/>
            <a:ext cx="4267200" cy="701675"/>
          </a:xfrm>
          <a:prstGeom prst="rect">
            <a:avLst/>
          </a:prstGeom>
          <a:noFill/>
          <a:ln w="9525">
            <a:noFill/>
            <a:miter lim="800000"/>
            <a:headEnd/>
            <a:tailEnd/>
          </a:ln>
          <a:effectLst/>
        </p:spPr>
        <p:txBody>
          <a:bodyPr>
            <a:spAutoFit/>
          </a:bodyPr>
          <a:lstStyle/>
          <a:p>
            <a:pPr>
              <a:spcBef>
                <a:spcPct val="50000"/>
              </a:spcBef>
              <a:defRPr/>
            </a:pPr>
            <a:endParaRPr lang="en-US" sz="4000" b="1">
              <a:solidFill>
                <a:srgbClr val="FFFFFF"/>
              </a:solidFill>
              <a:effectLst>
                <a:glow rad="127000">
                  <a:srgbClr val="000000">
                    <a:alpha val="96000"/>
                  </a:srgbClr>
                </a:glow>
              </a:effectLst>
              <a:latin typeface="Arial"/>
              <a:cs typeface="Arial"/>
            </a:endParaRPr>
          </a:p>
        </p:txBody>
      </p:sp>
      <p:sp>
        <p:nvSpPr>
          <p:cNvPr id="76805" name="Text Box 5"/>
          <p:cNvSpPr txBox="1">
            <a:spLocks noChangeArrowheads="1"/>
          </p:cNvSpPr>
          <p:nvPr/>
        </p:nvSpPr>
        <p:spPr bwMode="auto">
          <a:xfrm>
            <a:off x="2627784" y="3519413"/>
            <a:ext cx="4267200" cy="701675"/>
          </a:xfrm>
          <a:prstGeom prst="rect">
            <a:avLst/>
          </a:prstGeom>
          <a:noFill/>
          <a:ln w="9525">
            <a:noFill/>
            <a:miter lim="800000"/>
            <a:headEnd/>
            <a:tailEnd/>
          </a:ln>
          <a:effectLst/>
        </p:spPr>
        <p:txBody>
          <a:bodyPr>
            <a:spAutoFit/>
          </a:bodyPr>
          <a:lstStyle/>
          <a:p>
            <a:pPr>
              <a:spcBef>
                <a:spcPct val="50000"/>
              </a:spcBef>
              <a:buFontTx/>
              <a:buChar char="•"/>
              <a:defRPr/>
            </a:pPr>
            <a:r>
              <a:rPr lang="zh-CN" altLang="en-US" sz="4000" b="1" dirty="0">
                <a:solidFill>
                  <a:srgbClr val="00CC99">
                    <a:lumMod val="60000"/>
                    <a:lumOff val="40000"/>
                  </a:srgbClr>
                </a:solidFill>
                <a:effectLst>
                  <a:glow rad="127000">
                    <a:srgbClr val="000000">
                      <a:alpha val="96000"/>
                    </a:srgbClr>
                  </a:glow>
                </a:effectLst>
                <a:latin typeface="Arial"/>
                <a:cs typeface="Arial"/>
              </a:rPr>
              <a:t>耶路撒冷</a:t>
            </a:r>
            <a:endParaRPr lang="en-US" sz="4000" b="1" dirty="0">
              <a:solidFill>
                <a:srgbClr val="00CC99">
                  <a:lumMod val="60000"/>
                  <a:lumOff val="40000"/>
                </a:srgbClr>
              </a:solidFill>
              <a:effectLst>
                <a:glow rad="127000">
                  <a:srgbClr val="000000">
                    <a:alpha val="96000"/>
                  </a:srgbClr>
                </a:glow>
              </a:effectLst>
              <a:latin typeface="Arial"/>
              <a:cs typeface="Arial"/>
            </a:endParaRPr>
          </a:p>
        </p:txBody>
      </p:sp>
      <p:sp>
        <p:nvSpPr>
          <p:cNvPr id="76806" name="Text Box 6"/>
          <p:cNvSpPr txBox="1">
            <a:spLocks noChangeArrowheads="1"/>
          </p:cNvSpPr>
          <p:nvPr/>
        </p:nvSpPr>
        <p:spPr bwMode="auto">
          <a:xfrm>
            <a:off x="3276600" y="1371600"/>
            <a:ext cx="4267200" cy="769938"/>
          </a:xfrm>
          <a:prstGeom prst="rect">
            <a:avLst/>
          </a:prstGeom>
          <a:noFill/>
          <a:ln w="9525">
            <a:noFill/>
            <a:miter lim="800000"/>
            <a:headEnd/>
            <a:tailEnd/>
          </a:ln>
          <a:effectLst/>
        </p:spPr>
        <p:txBody>
          <a:bodyPr>
            <a:spAutoFit/>
          </a:bodyPr>
          <a:lstStyle/>
          <a:p>
            <a:pPr>
              <a:spcBef>
                <a:spcPct val="50000"/>
              </a:spcBef>
              <a:defRPr/>
            </a:pPr>
            <a:r>
              <a:rPr lang="zh-CN" altLang="en-US" sz="4400" b="1" dirty="0">
                <a:solidFill>
                  <a:srgbClr val="FFFF00"/>
                </a:solidFill>
                <a:effectLst>
                  <a:glow rad="127000">
                    <a:srgbClr val="000000">
                      <a:alpha val="96000"/>
                    </a:srgbClr>
                  </a:glow>
                </a:effectLst>
                <a:latin typeface="Arial"/>
                <a:cs typeface="Arial"/>
              </a:rPr>
              <a:t>以色列</a:t>
            </a:r>
            <a:endParaRPr lang="en-US" sz="4400" b="1" dirty="0">
              <a:solidFill>
                <a:srgbClr val="FFFF00"/>
              </a:solidFill>
              <a:effectLst>
                <a:glow rad="127000">
                  <a:srgbClr val="000000">
                    <a:alpha val="96000"/>
                  </a:srgbClr>
                </a:glow>
              </a:effectLst>
              <a:latin typeface="Arial"/>
              <a:cs typeface="Arial"/>
            </a:endParaRPr>
          </a:p>
        </p:txBody>
      </p:sp>
      <p:sp>
        <p:nvSpPr>
          <p:cNvPr id="76807" name="Text Box 7"/>
          <p:cNvSpPr txBox="1">
            <a:spLocks noChangeArrowheads="1"/>
          </p:cNvSpPr>
          <p:nvPr/>
        </p:nvSpPr>
        <p:spPr bwMode="auto">
          <a:xfrm>
            <a:off x="914400" y="3505200"/>
            <a:ext cx="2578100" cy="762000"/>
          </a:xfrm>
          <a:prstGeom prst="rect">
            <a:avLst/>
          </a:prstGeom>
          <a:noFill/>
          <a:ln w="9525">
            <a:noFill/>
            <a:miter lim="800000"/>
            <a:headEnd/>
            <a:tailEnd/>
          </a:ln>
          <a:effectLst/>
        </p:spPr>
        <p:txBody>
          <a:bodyPr>
            <a:spAutoFit/>
          </a:bodyPr>
          <a:lstStyle/>
          <a:p>
            <a:pPr>
              <a:spcBef>
                <a:spcPct val="50000"/>
              </a:spcBef>
              <a:defRPr/>
            </a:pPr>
            <a:r>
              <a:rPr lang="zh-CN" altLang="en-US" sz="4400" b="1" dirty="0">
                <a:solidFill>
                  <a:srgbClr val="47FFD1"/>
                </a:solidFill>
                <a:effectLst>
                  <a:glow rad="127000">
                    <a:srgbClr val="000000">
                      <a:alpha val="96000"/>
                    </a:srgbClr>
                  </a:glow>
                </a:effectLst>
                <a:latin typeface="Arial"/>
                <a:cs typeface="Arial"/>
              </a:rPr>
              <a:t>犹大</a:t>
            </a:r>
            <a:endParaRPr lang="en-US" sz="4400" b="1" dirty="0">
              <a:solidFill>
                <a:srgbClr val="47FFD1"/>
              </a:solidFill>
              <a:effectLst>
                <a:glow rad="127000">
                  <a:srgbClr val="000000">
                    <a:alpha val="96000"/>
                  </a:srgbClr>
                </a:glow>
              </a:effectLst>
              <a:latin typeface="Arial"/>
              <a:cs typeface="Arial"/>
            </a:endParaRPr>
          </a:p>
        </p:txBody>
      </p:sp>
      <p:sp>
        <p:nvSpPr>
          <p:cNvPr id="11" name="Text Box 5"/>
          <p:cNvSpPr txBox="1">
            <a:spLocks noChangeArrowheads="1"/>
          </p:cNvSpPr>
          <p:nvPr/>
        </p:nvSpPr>
        <p:spPr bwMode="auto">
          <a:xfrm>
            <a:off x="4419600" y="1981200"/>
            <a:ext cx="4267200" cy="701675"/>
          </a:xfrm>
          <a:prstGeom prst="rect">
            <a:avLst/>
          </a:prstGeom>
          <a:noFill/>
          <a:ln w="9525">
            <a:noFill/>
            <a:miter lim="800000"/>
            <a:headEnd/>
            <a:tailEnd/>
          </a:ln>
          <a:effectLst/>
        </p:spPr>
        <p:txBody>
          <a:bodyPr>
            <a:spAutoFit/>
          </a:bodyPr>
          <a:lstStyle/>
          <a:p>
            <a:pPr>
              <a:spcBef>
                <a:spcPct val="50000"/>
              </a:spcBef>
              <a:buFontTx/>
              <a:buChar char="•"/>
              <a:defRPr/>
            </a:pPr>
            <a:r>
              <a:rPr lang="zh-CN" altLang="en-US" sz="4000" b="1" dirty="0">
                <a:solidFill>
                  <a:srgbClr val="FFFF00"/>
                </a:solidFill>
                <a:effectLst>
                  <a:glow rad="127000">
                    <a:srgbClr val="000000">
                      <a:alpha val="96000"/>
                    </a:srgbClr>
                  </a:glow>
                </a:effectLst>
                <a:latin typeface="Arial"/>
                <a:cs typeface="Arial"/>
              </a:rPr>
              <a:t>撒玛利亚</a:t>
            </a:r>
            <a:endParaRPr lang="en-US" sz="4000" b="1" dirty="0">
              <a:solidFill>
                <a:srgbClr val="FFFF00"/>
              </a:solidFill>
              <a:effectLst>
                <a:glow rad="127000">
                  <a:srgbClr val="000000">
                    <a:alpha val="96000"/>
                  </a:srgbClr>
                </a:glow>
              </a:effectLst>
              <a:latin typeface="Arial"/>
              <a:cs typeface="Arial"/>
            </a:endParaRPr>
          </a:p>
        </p:txBody>
      </p:sp>
      <p:sp>
        <p:nvSpPr>
          <p:cNvPr id="12" name="Text Box 5"/>
          <p:cNvSpPr txBox="1">
            <a:spLocks noChangeArrowheads="1"/>
          </p:cNvSpPr>
          <p:nvPr/>
        </p:nvSpPr>
        <p:spPr bwMode="auto">
          <a:xfrm>
            <a:off x="3886200" y="2667000"/>
            <a:ext cx="5195888" cy="830263"/>
          </a:xfrm>
          <a:prstGeom prst="rect">
            <a:avLst/>
          </a:prstGeom>
          <a:solidFill>
            <a:srgbClr val="000000"/>
          </a:solidFill>
          <a:ln w="9525">
            <a:noFill/>
            <a:miter lim="800000"/>
            <a:headEnd/>
            <a:tailEnd/>
          </a:ln>
          <a:effectLst/>
        </p:spPr>
        <p:txBody>
          <a:bodyPr>
            <a:spAutoFit/>
          </a:bodyP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defRPr/>
            </a:pPr>
            <a:r>
              <a:rPr lang="mr-IN" altLang="ja-JP" b="1" dirty="0">
                <a:solidFill>
                  <a:srgbClr val="FFFFFF"/>
                </a:solidFill>
                <a:effectLst>
                  <a:glow rad="127000">
                    <a:srgbClr val="000000">
                      <a:alpha val="96000"/>
                    </a:srgbClr>
                  </a:glow>
                </a:effectLst>
                <a:latin typeface="Arial" charset="0"/>
                <a:cs typeface="Arial" charset="0"/>
              </a:rPr>
              <a:t>"</a:t>
            </a:r>
            <a:r>
              <a:rPr lang="zh-CN" altLang="en-US" b="1" dirty="0">
                <a:solidFill>
                  <a:srgbClr val="FFFFFF"/>
                </a:solidFill>
                <a:effectLst>
                  <a:glow rad="127000">
                    <a:srgbClr val="000000">
                      <a:alpha val="96000"/>
                    </a:srgbClr>
                  </a:glow>
                </a:effectLst>
                <a:latin typeface="Arial" charset="0"/>
                <a:cs typeface="Arial" charset="0"/>
              </a:rPr>
              <a:t>所以我必使</a:t>
            </a:r>
            <a:r>
              <a:rPr lang="zh-CN" altLang="en-US" b="1" dirty="0">
                <a:solidFill>
                  <a:srgbClr val="FFFF00"/>
                </a:solidFill>
                <a:effectLst>
                  <a:glow rad="127000">
                    <a:srgbClr val="000000">
                      <a:alpha val="96000"/>
                    </a:srgbClr>
                  </a:glow>
                </a:effectLst>
                <a:latin typeface="Arial" charset="0"/>
                <a:cs typeface="Arial" charset="0"/>
              </a:rPr>
              <a:t>撒玛利亚</a:t>
            </a:r>
            <a:r>
              <a:rPr lang="zh-CN" altLang="en-US" b="1" dirty="0">
                <a:solidFill>
                  <a:srgbClr val="FFFFFF"/>
                </a:solidFill>
                <a:effectLst>
                  <a:glow rad="127000">
                    <a:srgbClr val="000000">
                      <a:alpha val="96000"/>
                    </a:srgbClr>
                  </a:glow>
                </a:effectLst>
                <a:latin typeface="Arial" charset="0"/>
                <a:cs typeface="Arial" charset="0"/>
              </a:rPr>
              <a:t>变成田间的废堆</a:t>
            </a:r>
            <a:r>
              <a:rPr lang="en-US" b="1" dirty="0">
                <a:solidFill>
                  <a:srgbClr val="FFFFFF"/>
                </a:solidFill>
                <a:effectLst>
                  <a:glow rad="127000">
                    <a:srgbClr val="000000">
                      <a:alpha val="96000"/>
                    </a:srgbClr>
                  </a:glow>
                </a:effectLst>
                <a:latin typeface="Arial" charset="0"/>
                <a:cs typeface="Arial" charset="0"/>
              </a:rPr>
              <a:t>…</a:t>
            </a:r>
            <a:r>
              <a:rPr lang="mr-IN" altLang="ja-JP" b="1" dirty="0">
                <a:solidFill>
                  <a:srgbClr val="FFFFFF"/>
                </a:solidFill>
                <a:effectLst>
                  <a:glow rad="127000">
                    <a:srgbClr val="000000">
                      <a:alpha val="96000"/>
                    </a:srgbClr>
                  </a:glow>
                </a:effectLst>
                <a:latin typeface="Arial" charset="0"/>
                <a:cs typeface="Arial" charset="0"/>
              </a:rPr>
              <a:t>"</a:t>
            </a:r>
            <a:r>
              <a:rPr lang="en-US" b="1" dirty="0">
                <a:solidFill>
                  <a:srgbClr val="FFFFFF"/>
                </a:solidFill>
                <a:effectLst>
                  <a:glow rad="127000">
                    <a:srgbClr val="000000">
                      <a:alpha val="96000"/>
                    </a:srgbClr>
                  </a:glow>
                </a:effectLst>
                <a:latin typeface="Arial" charset="0"/>
                <a:cs typeface="Arial" charset="0"/>
              </a:rPr>
              <a:t> (1:6)</a:t>
            </a:r>
          </a:p>
        </p:txBody>
      </p:sp>
      <p:sp>
        <p:nvSpPr>
          <p:cNvPr id="14" name="Text Box 5"/>
          <p:cNvSpPr txBox="1">
            <a:spLocks noChangeArrowheads="1"/>
          </p:cNvSpPr>
          <p:nvPr/>
        </p:nvSpPr>
        <p:spPr bwMode="auto">
          <a:xfrm>
            <a:off x="179388" y="4449763"/>
            <a:ext cx="8964612" cy="1569660"/>
          </a:xfrm>
          <a:prstGeom prst="rect">
            <a:avLst/>
          </a:prstGeom>
          <a:solidFill>
            <a:srgbClr val="000000"/>
          </a:solidFill>
          <a:ln w="9525">
            <a:noFill/>
            <a:miter lim="800000"/>
            <a:headEnd/>
            <a:tailEnd/>
          </a:ln>
          <a:effectLst/>
        </p:spPr>
        <p:txBody>
          <a:bodyPr>
            <a:spAutoFit/>
          </a:bodyPr>
          <a:lstStyle/>
          <a:p>
            <a:pPr marL="355600" indent="-355600">
              <a:defRPr/>
            </a:pPr>
            <a:r>
              <a:rPr lang="mr-IN" b="1" dirty="0">
                <a:solidFill>
                  <a:srgbClr val="FFFFFF"/>
                </a:solidFill>
                <a:effectLst>
                  <a:glow rad="127000">
                    <a:srgbClr val="000000">
                      <a:alpha val="96000"/>
                    </a:srgbClr>
                  </a:glow>
                </a:effectLst>
                <a:latin typeface="Arial"/>
                <a:cs typeface="Arial"/>
              </a:rPr>
              <a:t>"</a:t>
            </a:r>
            <a:r>
              <a:rPr lang="zh-CN" altLang="en-US" b="1" dirty="0">
                <a:solidFill>
                  <a:srgbClr val="FFFFFF"/>
                </a:solidFill>
                <a:effectLst>
                  <a:glow rad="127000">
                    <a:srgbClr val="000000">
                      <a:alpha val="96000"/>
                    </a:srgbClr>
                  </a:glow>
                </a:effectLst>
                <a:latin typeface="Arial"/>
                <a:cs typeface="Arial"/>
              </a:rPr>
              <a:t>犹大啊！为你所喜爱的儿女，</a:t>
            </a:r>
          </a:p>
          <a:p>
            <a:pPr marL="355600" indent="-355600">
              <a:defRPr/>
            </a:pPr>
            <a:r>
              <a:rPr lang="zh-CN" altLang="en-US" b="1" dirty="0">
                <a:solidFill>
                  <a:srgbClr val="FFFFFF"/>
                </a:solidFill>
                <a:effectLst>
                  <a:glow rad="127000">
                    <a:srgbClr val="000000">
                      <a:alpha val="96000"/>
                    </a:srgbClr>
                  </a:glow>
                </a:effectLst>
                <a:latin typeface="Arial"/>
                <a:cs typeface="Arial"/>
              </a:rPr>
              <a:t>你要剃头，使你的头光秃，</a:t>
            </a:r>
          </a:p>
          <a:p>
            <a:pPr marL="355600" indent="-355600">
              <a:defRPr/>
            </a:pPr>
            <a:r>
              <a:rPr lang="zh-CN" altLang="en-US" b="1" dirty="0">
                <a:solidFill>
                  <a:srgbClr val="FFFFFF"/>
                </a:solidFill>
                <a:effectLst>
                  <a:glow rad="127000">
                    <a:srgbClr val="000000">
                      <a:alpha val="96000"/>
                    </a:srgbClr>
                  </a:glow>
                </a:effectLst>
                <a:latin typeface="Arial"/>
                <a:cs typeface="Arial"/>
              </a:rPr>
              <a:t>完全光秃如同秃鹰；</a:t>
            </a:r>
          </a:p>
          <a:p>
            <a:pPr marL="355600" indent="-355600">
              <a:defRPr/>
            </a:pPr>
            <a:r>
              <a:rPr lang="zh-CN" altLang="en-US" b="1" dirty="0">
                <a:solidFill>
                  <a:srgbClr val="FFFFFF"/>
                </a:solidFill>
                <a:effectLst>
                  <a:glow rad="127000">
                    <a:srgbClr val="000000">
                      <a:alpha val="96000"/>
                    </a:srgbClr>
                  </a:glow>
                </a:effectLst>
                <a:latin typeface="Arial"/>
                <a:cs typeface="Arial"/>
              </a:rPr>
              <a:t>因为他们都从你那里被掳去了。</a:t>
            </a:r>
            <a:r>
              <a:rPr lang="mr-IN" b="1" dirty="0">
                <a:solidFill>
                  <a:srgbClr val="FFFFFF"/>
                </a:solidFill>
                <a:effectLst>
                  <a:glow rad="127000">
                    <a:srgbClr val="000000">
                      <a:alpha val="96000"/>
                    </a:srgbClr>
                  </a:glow>
                </a:effectLst>
                <a:latin typeface="Arial"/>
                <a:cs typeface="Arial"/>
              </a:rPr>
              <a:t>"</a:t>
            </a:r>
            <a:r>
              <a:rPr lang="en-US" b="1" dirty="0">
                <a:solidFill>
                  <a:srgbClr val="FFFFFF"/>
                </a:solidFill>
                <a:effectLst>
                  <a:glow rad="127000">
                    <a:srgbClr val="000000">
                      <a:alpha val="96000"/>
                    </a:srgbClr>
                  </a:glow>
                </a:effectLst>
                <a:latin typeface="Arial"/>
                <a:cs typeface="Arial"/>
              </a:rPr>
              <a:t> (1:16).</a:t>
            </a:r>
          </a:p>
        </p:txBody>
      </p:sp>
      <p:sp>
        <p:nvSpPr>
          <p:cNvPr id="76808" name="Rectangle 8"/>
          <p:cNvSpPr>
            <a:spLocks noGrp="1" noChangeArrowheads="1"/>
          </p:cNvSpPr>
          <p:nvPr>
            <p:ph type="title" idx="4294967295"/>
          </p:nvPr>
        </p:nvSpPr>
        <p:spPr>
          <a:xfrm>
            <a:off x="0" y="2667000"/>
            <a:ext cx="4067175" cy="762000"/>
          </a:xfrm>
        </p:spPr>
        <p:txBody>
          <a:bodyPr/>
          <a:lstStyle/>
          <a:p>
            <a:pPr algn="l" eaLnBrk="1" hangingPunct="1">
              <a:defRPr/>
            </a:pPr>
            <a:r>
              <a:rPr lang="en-US" sz="3200" dirty="0" err="1">
                <a:effectLst>
                  <a:glow rad="127000">
                    <a:schemeClr val="tx1">
                      <a:alpha val="96000"/>
                    </a:schemeClr>
                  </a:glow>
                </a:effectLst>
                <a:latin typeface="Arial" charset="0"/>
                <a:ea typeface="ＭＳ Ｐゴシック" charset="0"/>
              </a:rPr>
              <a:t>Moresheth-gath</a:t>
            </a:r>
            <a:endParaRPr lang="en-US" sz="3600" dirty="0">
              <a:effectLst>
                <a:glow rad="127000">
                  <a:schemeClr val="tx1">
                    <a:alpha val="96000"/>
                  </a:schemeClr>
                </a:glow>
              </a:effectLst>
              <a:latin typeface="Arial" charset="0"/>
              <a:ea typeface="ＭＳ Ｐゴシック" charset="0"/>
            </a:endParaRPr>
          </a:p>
        </p:txBody>
      </p:sp>
    </p:spTree>
    <p:extLst>
      <p:ext uri="{BB962C8B-B14F-4D97-AF65-F5344CB8AC3E}">
        <p14:creationId xmlns:p14="http://schemas.microsoft.com/office/powerpoint/2010/main" val="892810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609600"/>
            <a:ext cx="4191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3"/>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cs typeface="Times New Roman" charset="0"/>
              </a:rPr>
              <a:t>Judgment for Exploitation</a:t>
            </a:r>
            <a:r>
              <a:rPr lang="en-US" sz="1400">
                <a:solidFill>
                  <a:srgbClr val="000000"/>
                </a:solidFill>
                <a:cs typeface="Times New Roman" charset="0"/>
              </a:rPr>
              <a:t> </a:t>
            </a:r>
            <a:endParaRPr lang="en-US">
              <a:solidFill>
                <a:srgbClr val="000000"/>
              </a:solidFill>
              <a:cs typeface="Times New Roman" charset="0"/>
            </a:endParaRPr>
          </a:p>
        </p:txBody>
      </p:sp>
      <p:sp>
        <p:nvSpPr>
          <p:cNvPr id="110595" name="Rectangle 4"/>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cs typeface="Times New Roman" charset="0"/>
              </a:rPr>
              <a:t>Judgment for Exploitation</a:t>
            </a:r>
            <a:r>
              <a:rPr lang="en-US" sz="1400">
                <a:solidFill>
                  <a:srgbClr val="000000"/>
                </a:solidFill>
                <a:cs typeface="Times New Roman" charset="0"/>
              </a:rPr>
              <a:t> </a:t>
            </a:r>
            <a:endParaRPr lang="en-US">
              <a:solidFill>
                <a:srgbClr val="000000"/>
              </a:solidFill>
              <a:cs typeface="Times New Roman" charset="0"/>
            </a:endParaRPr>
          </a:p>
        </p:txBody>
      </p:sp>
      <p:grpSp>
        <p:nvGrpSpPr>
          <p:cNvPr id="2" name="Group 5"/>
          <p:cNvGrpSpPr>
            <a:grpSpLocks/>
          </p:cNvGrpSpPr>
          <p:nvPr/>
        </p:nvGrpSpPr>
        <p:grpSpPr bwMode="auto">
          <a:xfrm>
            <a:off x="1985963" y="3429001"/>
            <a:ext cx="5540375" cy="1643063"/>
            <a:chOff x="1203" y="2496"/>
            <a:chExt cx="3490" cy="1035"/>
          </a:xfrm>
        </p:grpSpPr>
        <p:pic>
          <p:nvPicPr>
            <p:cNvPr id="110600" name="Picture 6"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7"/>
            <p:cNvSpPr txBox="1">
              <a:spLocks noChangeArrowheads="1"/>
            </p:cNvSpPr>
            <p:nvPr/>
          </p:nvSpPr>
          <p:spPr bwMode="auto">
            <a:xfrm>
              <a:off x="1203" y="2542"/>
              <a:ext cx="349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9600" dirty="0" err="1">
                  <a:solidFill>
                    <a:srgbClr val="000000"/>
                  </a:solidFill>
                  <a:latin typeface="Bwhebb" charset="0"/>
                  <a:cs typeface="Times New Roman" charset="0"/>
                </a:rPr>
                <a:t>hk</a:t>
              </a:r>
              <a:r>
                <a:rPr lang="fr-FR" sz="9600" dirty="0">
                  <a:solidFill>
                    <a:srgbClr val="000000"/>
                  </a:solidFill>
                  <a:latin typeface="Bwhebb" charset="0"/>
                  <a:cs typeface="Times New Roman" charset="0"/>
                </a:rPr>
                <a:t>'</a:t>
              </a:r>
              <a:r>
                <a:rPr lang="en-US" sz="9600" dirty="0" err="1">
                  <a:solidFill>
                    <a:srgbClr val="000000"/>
                  </a:solidFill>
                  <a:latin typeface="Bwhebb" charset="0"/>
                  <a:cs typeface="Times New Roman" charset="0"/>
                </a:rPr>
                <a:t>ymi</a:t>
              </a:r>
              <a:r>
                <a:rPr lang="en-US" sz="9600" dirty="0">
                  <a:solidFill>
                    <a:srgbClr val="FFFFFF"/>
                  </a:solidFill>
                  <a:latin typeface="Bwhebb" charset="0"/>
                  <a:cs typeface="Times New Roman" charset="0"/>
                </a:rPr>
                <a:t>  </a:t>
              </a:r>
              <a:r>
                <a:rPr lang="ko-KR" altLang="en-US" sz="9600" dirty="0" err="1">
                  <a:solidFill>
                    <a:srgbClr val="000000"/>
                  </a:solidFill>
                  <a:ea typeface="Times New Roman" charset="0"/>
                  <a:cs typeface="Times New Roman" charset="0"/>
                </a:rPr>
                <a:t>弥迦</a:t>
              </a:r>
              <a:endParaRPr lang="en-US" sz="9600" dirty="0">
                <a:solidFill>
                  <a:srgbClr val="FFFFFF"/>
                </a:solidFill>
                <a:ea typeface="Times New Roman" charset="0"/>
                <a:cs typeface="Times New Roman" charset="0"/>
              </a:endParaRPr>
            </a:p>
          </p:txBody>
        </p:sp>
      </p:grpSp>
      <p:pic>
        <p:nvPicPr>
          <p:cNvPr id="110597" name="Picture 8" descr="glassclock"/>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804025" y="1484313"/>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9"/>
          <p:cNvSpPr>
            <a:spLocks noGrp="1" noChangeArrowheads="1"/>
          </p:cNvSpPr>
          <p:nvPr>
            <p:ph type="title" idx="4294967295"/>
          </p:nvPr>
        </p:nvSpPr>
        <p:spPr>
          <a:xfrm>
            <a:off x="-533399" y="4076700"/>
            <a:ext cx="8839200" cy="1676400"/>
          </a:xfrm>
        </p:spPr>
        <p:txBody>
          <a:bodyPr/>
          <a:lstStyle/>
          <a:p>
            <a:pPr algn="r" eaLnBrk="1" hangingPunct="1">
              <a:defRPr/>
            </a:pPr>
            <a:r>
              <a:rPr lang="en-US" sz="7200" dirty="0" err="1">
                <a:effectLst>
                  <a:outerShdw blurRad="50800" dist="38100" dir="2700000">
                    <a:srgbClr val="000000">
                      <a:alpha val="43000"/>
                    </a:srgbClr>
                  </a:outerShdw>
                </a:effectLst>
                <a:latin typeface="Bwhebb" charset="0"/>
                <a:ea typeface="ＭＳ Ｐゴシック" charset="0"/>
                <a:cs typeface="Times New Roman" charset="0"/>
              </a:rPr>
              <a:t>hk</a:t>
            </a:r>
            <a:r>
              <a:rPr lang="fr-FR" sz="7200" dirty="0">
                <a:effectLst>
                  <a:outerShdw blurRad="50800" dist="38100" dir="2700000">
                    <a:srgbClr val="000000">
                      <a:alpha val="43000"/>
                    </a:srgbClr>
                  </a:outerShdw>
                </a:effectLst>
                <a:latin typeface="Bwhebb" charset="0"/>
                <a:ea typeface="ＭＳ Ｐゴシック" charset="0"/>
                <a:cs typeface="Times New Roman" charset="0"/>
              </a:rPr>
              <a:t>'</a:t>
            </a:r>
            <a:r>
              <a:rPr lang="en-US" sz="7200" dirty="0" err="1">
                <a:effectLst>
                  <a:outerShdw blurRad="50800" dist="38100" dir="2700000">
                    <a:srgbClr val="000000">
                      <a:alpha val="43000"/>
                    </a:srgbClr>
                  </a:outerShdw>
                </a:effectLst>
                <a:latin typeface="Bwhebb" charset="0"/>
                <a:ea typeface="ＭＳ Ｐゴシック" charset="0"/>
                <a:cs typeface="Times New Roman" charset="0"/>
              </a:rPr>
              <a:t>ymi</a:t>
            </a:r>
            <a:r>
              <a:rPr lang="en-US" sz="7200" dirty="0">
                <a:effectLst>
                  <a:outerShdw blurRad="50800" dist="38100" dir="2700000" algn="tl">
                    <a:srgbClr val="000000">
                      <a:alpha val="43000"/>
                    </a:srgbClr>
                  </a:outerShdw>
                </a:effectLst>
                <a:latin typeface="Bwhebb" charset="0"/>
                <a:ea typeface="ＭＳ Ｐゴシック" charset="0"/>
                <a:cs typeface="Times New Roman" charset="0"/>
              </a:rPr>
              <a:t>   </a:t>
            </a:r>
            <a:r>
              <a:rPr lang="ko-KR" altLang="en-US" sz="7200" dirty="0" err="1">
                <a:effectLst>
                  <a:outerShdw blurRad="50800" dist="38100" dir="2700000" algn="tl">
                    <a:srgbClr val="000000">
                      <a:alpha val="43000"/>
                    </a:srgbClr>
                  </a:outerShdw>
                </a:effectLst>
                <a:latin typeface="Capitals" charset="0"/>
                <a:ea typeface="ＭＳ Ｐゴシック" charset="0"/>
                <a:cs typeface="Capitals" charset="0"/>
              </a:rPr>
              <a:t>弥迦</a:t>
            </a:r>
            <a:r>
              <a:rPr lang="en-US" sz="7200" dirty="0">
                <a:effectLst>
                  <a:outerShdw blurRad="50800" dist="38100" dir="2700000" algn="tl">
                    <a:srgbClr val="000000">
                      <a:alpha val="43000"/>
                    </a:srgbClr>
                  </a:outerShdw>
                </a:effectLst>
                <a:latin typeface="Capitals" charset="0"/>
                <a:ea typeface="ＭＳ Ｐゴシック" charset="0"/>
                <a:cs typeface="Capitals" charset="0"/>
              </a:rPr>
              <a:t>'s Lament</a:t>
            </a:r>
            <a:endParaRPr lang="en-US" sz="3200" dirty="0">
              <a:effectLst>
                <a:outerShdw blurRad="50800" dist="38100" dir="2700000" algn="tl">
                  <a:srgbClr val="000000">
                    <a:alpha val="43000"/>
                  </a:srgbClr>
                </a:outerShdw>
              </a:effectLst>
              <a:latin typeface="Capitals" charset="0"/>
              <a:ea typeface="ＭＳ Ｐゴシック" charset="0"/>
              <a:cs typeface="Capitals" charset="0"/>
            </a:endParaRPr>
          </a:p>
        </p:txBody>
      </p:sp>
      <p:pic>
        <p:nvPicPr>
          <p:cNvPr id="3" name="Picture 2" descr="Screen Shot 2016-06-29 at 6.49.3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420" y="3717032"/>
            <a:ext cx="3238500" cy="1790700"/>
          </a:xfrm>
          <a:prstGeom prst="rect">
            <a:avLst/>
          </a:prstGeom>
        </p:spPr>
      </p:pic>
    </p:spTree>
    <p:extLst>
      <p:ext uri="{BB962C8B-B14F-4D97-AF65-F5344CB8AC3E}">
        <p14:creationId xmlns:p14="http://schemas.microsoft.com/office/powerpoint/2010/main" val="872409142"/>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
        <p:nvSpPr>
          <p:cNvPr id="50" name="Rectangle 2"/>
          <p:cNvSpPr txBox="1">
            <a:spLocks noChangeArrowheads="1"/>
          </p:cNvSpPr>
          <p:nvPr/>
        </p:nvSpPr>
        <p:spPr bwMode="auto">
          <a:xfrm>
            <a:off x="3598172" y="1352592"/>
            <a:ext cx="5545827" cy="4354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为此我要痛哭哀号，</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赤膊光脚而行；</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又要哀号如豺狼，</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悲鸣像鸵鸟。</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(1:8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CNV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2122974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剥削</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53579204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989544861"/>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5100"/>
            <a:ext cx="9144000" cy="6515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79881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那些在床上图谋不义，</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并且行恶的人有祸了！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因为他们的手有力量，</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天一亮，就作出来了。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他们要田地，就去抢夺；</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想要房屋，就去强取。</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他们欺压人和他的家眷，</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取人和人的产业。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6290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zh-CN" altLang="en-US" sz="3600" b="1" dirty="0">
                <a:solidFill>
                  <a:srgbClr val="FFFFFF"/>
                </a:solidFill>
                <a:latin typeface="Arial Black" charset="0"/>
                <a:ea typeface="ＭＳ Ｐゴシック" charset="0"/>
                <a:cs typeface="ＭＳ Ｐゴシック" charset="0"/>
              </a:rPr>
              <a:t>蒙古 </a:t>
            </a:r>
            <a:r>
              <a:rPr lang="en-US" altLang="zh-CN" sz="3600" b="1" dirty="0">
                <a:solidFill>
                  <a:srgbClr val="FFFFFF"/>
                </a:solidFill>
                <a:latin typeface="Arial Black" charset="0"/>
                <a:ea typeface="ＭＳ Ｐゴシック" charset="0"/>
                <a:cs typeface="ＭＳ Ｐゴシック" charset="0"/>
              </a:rPr>
              <a:t>1995 </a:t>
            </a:r>
            <a:r>
              <a:rPr lang="zh-CN" altLang="en-US" sz="3600" b="1" dirty="0">
                <a:solidFill>
                  <a:srgbClr val="FFFFFF"/>
                </a:solidFill>
                <a:latin typeface="Arial Black" charset="0"/>
                <a:ea typeface="ＭＳ Ｐゴシック" charset="0"/>
                <a:cs typeface="ＭＳ Ｐゴシック" charset="0"/>
              </a:rPr>
              <a:t>年 </a:t>
            </a:r>
            <a:r>
              <a:rPr lang="en-US" altLang="zh-CN" sz="3600" b="1" dirty="0">
                <a:solidFill>
                  <a:srgbClr val="FFFFFF"/>
                </a:solidFill>
                <a:latin typeface="Arial Black" charset="0"/>
                <a:ea typeface="ＭＳ Ｐゴシック" charset="0"/>
                <a:cs typeface="ＭＳ Ｐゴシック" charset="0"/>
              </a:rPr>
              <a:t>12 </a:t>
            </a:r>
            <a:r>
              <a:rPr lang="zh-CN" altLang="en-US" sz="3600" b="1" dirty="0">
                <a:solidFill>
                  <a:srgbClr val="FFFFFF"/>
                </a:solidFill>
                <a:latin typeface="Arial Black" charset="0"/>
                <a:ea typeface="ＭＳ Ｐゴシック" charset="0"/>
                <a:cs typeface="ＭＳ Ｐゴシック" charset="0"/>
              </a:rPr>
              <a:t>月</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966328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1"/>
            <a:ext cx="9145588" cy="2295497"/>
          </a:xfrm>
          <a:solidFill>
            <a:srgbClr val="000000"/>
          </a:solidFill>
        </p:spPr>
        <p:txBody>
          <a:bodyPr/>
          <a:lstStyle/>
          <a:p>
            <a:pPr>
              <a:defRPr/>
            </a:pPr>
            <a:r>
              <a:rPr lang="ru-RU" sz="2800" b="1" dirty="0">
                <a:solidFill>
                  <a:schemeClr val="tx1"/>
                </a:solidFill>
                <a:cs typeface="+mj-cs"/>
              </a:rPr>
              <a:t>“</a:t>
            </a:r>
            <a:r>
              <a:rPr lang="zh-CN" altLang="en-US" sz="2800" b="1" dirty="0">
                <a:solidFill>
                  <a:schemeClr val="tx1"/>
                </a:solidFill>
                <a:cs typeface="+mj-cs"/>
              </a:rPr>
              <a:t>雅各家啊！我必召集你们所有的人，</a:t>
            </a:r>
            <a:br>
              <a:rPr lang="zh-CN" altLang="en-US" sz="2800" b="1" dirty="0">
                <a:solidFill>
                  <a:schemeClr val="tx1"/>
                </a:solidFill>
                <a:cs typeface="+mj-cs"/>
              </a:rPr>
            </a:br>
            <a:r>
              <a:rPr lang="zh-CN" altLang="en-US" sz="2800" b="1" dirty="0">
                <a:solidFill>
                  <a:schemeClr val="tx1"/>
                </a:solidFill>
                <a:cs typeface="+mj-cs"/>
              </a:rPr>
              <a:t>聚集以色列的余民；</a:t>
            </a:r>
            <a:br>
              <a:rPr lang="zh-CN" altLang="en-US" sz="2800" b="1" dirty="0">
                <a:solidFill>
                  <a:schemeClr val="tx1"/>
                </a:solidFill>
                <a:cs typeface="+mj-cs"/>
              </a:rPr>
            </a:br>
            <a:r>
              <a:rPr lang="zh-CN" altLang="en-US" sz="2800" b="1" dirty="0">
                <a:solidFill>
                  <a:schemeClr val="tx1"/>
                </a:solidFill>
                <a:cs typeface="+mj-cs"/>
              </a:rPr>
              <a:t>我要把他们安置在一起，像羊在羊圈里，</a:t>
            </a:r>
            <a:br>
              <a:rPr lang="zh-CN" altLang="en-US" sz="2800" b="1" dirty="0">
                <a:solidFill>
                  <a:schemeClr val="tx1"/>
                </a:solidFill>
                <a:cs typeface="+mj-cs"/>
              </a:rPr>
            </a:br>
            <a:r>
              <a:rPr lang="zh-CN" altLang="en-US" sz="2800" b="1" dirty="0">
                <a:solidFill>
                  <a:schemeClr val="tx1"/>
                </a:solidFill>
                <a:cs typeface="+mj-cs"/>
              </a:rPr>
              <a:t>像群羊远离了人，在草场上喧哗。</a:t>
            </a:r>
            <a:r>
              <a:rPr lang="en-US" sz="2800" b="1" dirty="0">
                <a:solidFill>
                  <a:schemeClr val="tx1"/>
                </a:solidFill>
                <a:cs typeface="+mj-cs"/>
              </a:rPr>
              <a:t>” </a:t>
            </a:r>
            <a:br>
              <a:rPr lang="en-US" sz="2800" b="1" dirty="0">
                <a:solidFill>
                  <a:schemeClr val="tx1"/>
                </a:solidFill>
                <a:cs typeface="+mj-cs"/>
              </a:rPr>
            </a:br>
            <a:r>
              <a:rPr lang="en-US" sz="2800" b="1" dirty="0">
                <a:solidFill>
                  <a:schemeClr val="tx1"/>
                </a:solidFill>
              </a:rPr>
              <a:t>(</a:t>
            </a:r>
            <a:r>
              <a:rPr lang="zh-CN" altLang="en-US" sz="2800" b="1" dirty="0">
                <a:solidFill>
                  <a:schemeClr val="tx1"/>
                </a:solidFill>
              </a:rPr>
              <a:t>弥迦 </a:t>
            </a:r>
            <a:r>
              <a:rPr lang="en-US" sz="2800" b="1" dirty="0">
                <a:solidFill>
                  <a:schemeClr val="tx1"/>
                </a:solidFill>
              </a:rPr>
              <a:t>2:12 </a:t>
            </a:r>
            <a:r>
              <a:rPr lang="en-US" altLang="zh-CN" sz="2800" b="1" dirty="0">
                <a:solidFill>
                  <a:schemeClr val="tx1"/>
                </a:solidFill>
              </a:rPr>
              <a:t>CNV</a:t>
            </a:r>
            <a:r>
              <a:rPr lang="en-US" sz="2800" b="1" dirty="0">
                <a:solidFill>
                  <a:schemeClr val="tx1"/>
                </a:solidFill>
              </a:rPr>
              <a:t>).</a:t>
            </a:r>
            <a:endParaRPr lang="en-US" sz="2800" b="1" dirty="0">
              <a:solidFill>
                <a:schemeClr val="tx1"/>
              </a:solidFill>
              <a:cs typeface="+mj-cs"/>
            </a:endParaRPr>
          </a:p>
        </p:txBody>
      </p:sp>
    </p:spTree>
    <p:extLst>
      <p:ext uri="{BB962C8B-B14F-4D97-AF65-F5344CB8AC3E}">
        <p14:creationId xmlns:p14="http://schemas.microsoft.com/office/powerpoint/2010/main" val="20803196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7823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341"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5588" cy="2070100"/>
          </a:xfrm>
          <a:solidFill>
            <a:srgbClr val="000000"/>
          </a:solidFill>
        </p:spPr>
        <p:txBody>
          <a:bodyPr/>
          <a:lstStyle/>
          <a:p>
            <a:pPr>
              <a:defRPr/>
            </a:pPr>
            <a:r>
              <a:rPr lang="ru-RU" sz="2800" b="1" dirty="0">
                <a:solidFill>
                  <a:schemeClr val="tx1"/>
                </a:solidFill>
                <a:cs typeface="+mj-cs"/>
              </a:rPr>
              <a:t>“</a:t>
            </a:r>
            <a:r>
              <a:rPr lang="zh-CN" altLang="en-US" sz="2800" b="1" dirty="0">
                <a:solidFill>
                  <a:schemeClr val="tx1"/>
                </a:solidFill>
                <a:cs typeface="+mj-cs"/>
              </a:rPr>
              <a:t>开路的人领先上去；</a:t>
            </a:r>
            <a:br>
              <a:rPr lang="zh-CN" altLang="en-US" sz="2800" b="1" dirty="0">
                <a:solidFill>
                  <a:schemeClr val="tx1"/>
                </a:solidFill>
                <a:cs typeface="+mj-cs"/>
              </a:rPr>
            </a:br>
            <a:r>
              <a:rPr lang="zh-CN" altLang="en-US" sz="2800" b="1" dirty="0">
                <a:solidFill>
                  <a:schemeClr val="tx1"/>
                </a:solidFill>
                <a:cs typeface="+mj-cs"/>
              </a:rPr>
              <a:t>他们开路，闯门进入，又从门里出来；</a:t>
            </a:r>
            <a:br>
              <a:rPr lang="zh-CN" altLang="en-US" sz="2800" b="1" dirty="0">
                <a:solidFill>
                  <a:schemeClr val="tx1"/>
                </a:solidFill>
                <a:cs typeface="+mj-cs"/>
              </a:rPr>
            </a:br>
            <a:r>
              <a:rPr lang="zh-CN" altLang="en-US" sz="2800" b="1" dirty="0">
                <a:solidFill>
                  <a:schemeClr val="tx1"/>
                </a:solidFill>
                <a:cs typeface="+mj-cs"/>
              </a:rPr>
              <a:t>他们的王在他们面前走过，</a:t>
            </a:r>
            <a:br>
              <a:rPr lang="zh-CN" altLang="en-US" sz="2800" b="1" dirty="0">
                <a:solidFill>
                  <a:schemeClr val="tx1"/>
                </a:solidFill>
                <a:cs typeface="+mj-cs"/>
              </a:rPr>
            </a:br>
            <a:r>
              <a:rPr lang="zh-CN" altLang="en-US" sz="2800" b="1" dirty="0">
                <a:solidFill>
                  <a:schemeClr val="tx1"/>
                </a:solidFill>
                <a:cs typeface="+mj-cs"/>
              </a:rPr>
              <a:t>耶和华领导他们。</a:t>
            </a:r>
            <a:r>
              <a:rPr lang="ru-RU" sz="2800" b="1" dirty="0">
                <a:solidFill>
                  <a:schemeClr val="tx1"/>
                </a:solidFill>
                <a:cs typeface="+mj-cs"/>
              </a:rPr>
              <a:t>”</a:t>
            </a:r>
            <a:r>
              <a:rPr lang="en-US" sz="2800" b="1" dirty="0">
                <a:solidFill>
                  <a:schemeClr val="tx1"/>
                </a:solidFill>
                <a:cs typeface="+mj-cs"/>
              </a:rPr>
              <a:t> (</a:t>
            </a:r>
            <a:r>
              <a:rPr lang="zh-CN" altLang="en-US" sz="2800" b="1" dirty="0">
                <a:solidFill>
                  <a:schemeClr val="tx1"/>
                </a:solidFill>
                <a:cs typeface="+mj-cs"/>
              </a:rPr>
              <a:t>弥迦 </a:t>
            </a:r>
            <a:r>
              <a:rPr lang="en-US" sz="2800" b="1" dirty="0">
                <a:solidFill>
                  <a:schemeClr val="tx1"/>
                </a:solidFill>
                <a:cs typeface="+mj-cs"/>
              </a:rPr>
              <a:t>2:13 </a:t>
            </a:r>
            <a:r>
              <a:rPr lang="en-US" altLang="zh-CN" sz="2800" b="1" dirty="0">
                <a:solidFill>
                  <a:schemeClr val="tx1"/>
                </a:solidFill>
                <a:cs typeface="+mj-cs"/>
              </a:rPr>
              <a:t>CNV</a:t>
            </a:r>
            <a:r>
              <a:rPr lang="en-US" sz="2800" b="1" dirty="0">
                <a:solidFill>
                  <a:schemeClr val="tx1"/>
                </a:solidFill>
                <a:cs typeface="+mj-cs"/>
              </a:rPr>
              <a:t>).</a:t>
            </a:r>
          </a:p>
        </p:txBody>
      </p:sp>
    </p:spTree>
    <p:extLst>
      <p:ext uri="{BB962C8B-B14F-4D97-AF65-F5344CB8AC3E}">
        <p14:creationId xmlns:p14="http://schemas.microsoft.com/office/powerpoint/2010/main" val="61588880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513" y="0"/>
            <a:ext cx="8678487" cy="6858000"/>
          </a:xfrm>
          <a:prstGeom prst="rect">
            <a:avLst/>
          </a:prstGeom>
        </p:spPr>
      </p:pic>
      <p:sp>
        <p:nvSpPr>
          <p:cNvPr id="900098" name="Rectangle 2"/>
          <p:cNvSpPr>
            <a:spLocks noGrp="1" noChangeArrowheads="1"/>
          </p:cNvSpPr>
          <p:nvPr>
            <p:ph type="ctrTitle"/>
          </p:nvPr>
        </p:nvSpPr>
        <p:spPr>
          <a:xfrm>
            <a:off x="-16281" y="345967"/>
            <a:ext cx="9144000" cy="769349"/>
          </a:xfrm>
          <a:effectLst>
            <a:outerShdw blurRad="63500" dist="35921" dir="2700000" algn="ctr" rotWithShape="0">
              <a:schemeClr val="tx2">
                <a:alpha val="74998"/>
              </a:schemeClr>
            </a:outerShdw>
          </a:effectLst>
        </p:spPr>
        <p:txBody>
          <a:bodyPr/>
          <a:lstStyle/>
          <a:p>
            <a:pPr algn="l">
              <a:defRPr/>
            </a:pPr>
            <a:r>
              <a:rPr lang="zh-CN" altLang="en-US" sz="6600" b="1" dirty="0">
                <a:effectLst>
                  <a:glow rad="127000">
                    <a:schemeClr val="tx1"/>
                  </a:glow>
                </a:effectLst>
                <a:latin typeface="Arial" charset="0"/>
                <a:ea typeface="ＭＳ Ｐゴシック" charset="0"/>
                <a:cs typeface="ＭＳ Ｐゴシック" charset="0"/>
              </a:rPr>
              <a:t>那我们呢？</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51520" y="1196752"/>
            <a:ext cx="3695864" cy="53724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神会根据我们如何对待贫穷的人来审判或祝福我们。</a:t>
            </a:r>
          </a:p>
        </p:txBody>
      </p:sp>
    </p:spTree>
    <p:extLst>
      <p:ext uri="{BB962C8B-B14F-4D97-AF65-F5344CB8AC3E}">
        <p14:creationId xmlns:p14="http://schemas.microsoft.com/office/powerpoint/2010/main" val="2258822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zh-CN" altLang="en-US" b="1" dirty="0">
                <a:cs typeface="+mj-cs"/>
              </a:rPr>
              <a:t>教导事工 </a:t>
            </a:r>
            <a:r>
              <a:rPr lang="en-US" b="1" dirty="0">
                <a:cs typeface="+mj-cs"/>
              </a:rPr>
              <a:t>1997-2016</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蒙古</a:t>
            </a:r>
            <a:endParaRPr lang="en-US" sz="1800" b="1" dirty="0">
              <a:solidFill>
                <a:srgbClr val="FFFFFF"/>
              </a:solidFill>
              <a:latin typeface="Arial" charset="0"/>
              <a:ea typeface="+mn-ea"/>
              <a:cs typeface="+mn-cs"/>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印度</a:t>
            </a:r>
            <a:endParaRPr lang="en-US" sz="1800" b="1" dirty="0">
              <a:solidFill>
                <a:srgbClr val="FFFFFF"/>
              </a:solidFill>
              <a:latin typeface="Arial" charset="0"/>
              <a:ea typeface="+mn-ea"/>
              <a:cs typeface="+mn-cs"/>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缅甸</a:t>
            </a:r>
            <a:endParaRPr lang="en-US" sz="1800" b="1" dirty="0">
              <a:solidFill>
                <a:srgbClr val="FFFFFF"/>
              </a:solidFill>
              <a:latin typeface="Arial" charset="0"/>
              <a:ea typeface="+mn-ea"/>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0" fontAlgn="auto" hangingPunct="0">
              <a:spcBef>
                <a:spcPts val="0"/>
              </a:spcBef>
              <a:spcAft>
                <a:spcPts val="0"/>
              </a:spcAft>
              <a:defRPr/>
            </a:pPr>
            <a:endParaRPr lang="en-US" sz="1800">
              <a:solidFill>
                <a:srgbClr val="FFFFFF"/>
              </a:solidFill>
              <a:latin typeface="Arial" charset="0"/>
              <a:ea typeface="+mn-ea"/>
              <a:cs typeface="+mn-cs"/>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0" fontAlgn="auto" hangingPunct="0">
              <a:spcBef>
                <a:spcPct val="50000"/>
              </a:spcBef>
              <a:spcAft>
                <a:spcPts val="0"/>
              </a:spcAft>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新加坡</a:t>
            </a:r>
            <a:endParaRPr lang="en-US" sz="1800" b="1" dirty="0">
              <a:solidFill>
                <a:srgbClr val="FFFFFF"/>
              </a:solidFill>
              <a:latin typeface="Arial" charset="0"/>
              <a:ea typeface="+mn-ea"/>
              <a:cs typeface="+mn-cs"/>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中国</a:t>
            </a:r>
            <a:endParaRPr lang="en-US" sz="1800" b="1" dirty="0">
              <a:solidFill>
                <a:srgbClr val="FFFFFF"/>
              </a:solidFill>
              <a:latin typeface="Arial" charset="0"/>
              <a:ea typeface="+mn-ea"/>
              <a:cs typeface="+mn-cs"/>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越南</a:t>
            </a:r>
            <a:endParaRPr lang="en-US" sz="1800" b="1" dirty="0">
              <a:solidFill>
                <a:srgbClr val="FFFFFF"/>
              </a:solidFill>
              <a:latin typeface="Arial" charset="0"/>
              <a:ea typeface="+mn-ea"/>
              <a:cs typeface="+mn-cs"/>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马来西亚</a:t>
            </a:r>
            <a:endParaRPr lang="en-US" sz="1800" b="1" dirty="0">
              <a:solidFill>
                <a:srgbClr val="FFFFFF"/>
              </a:solidFill>
              <a:latin typeface="Arial" charset="0"/>
              <a:ea typeface="+mn-ea"/>
              <a:cs typeface="+mn-cs"/>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泰国</a:t>
            </a:r>
            <a:endParaRPr lang="en-US" sz="1800" b="1" dirty="0">
              <a:solidFill>
                <a:srgbClr val="FFFFFF"/>
              </a:solidFill>
              <a:latin typeface="Arial" charset="0"/>
              <a:ea typeface="+mn-ea"/>
              <a:cs typeface="+mn-cs"/>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印尼</a:t>
            </a:r>
            <a:endParaRPr lang="en-US" sz="1800" b="1" dirty="0">
              <a:solidFill>
                <a:srgbClr val="FFFFFF"/>
              </a:solidFill>
              <a:latin typeface="Arial" charset="0"/>
              <a:ea typeface="+mn-ea"/>
              <a:cs typeface="+mn-cs"/>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韩国</a:t>
            </a:r>
            <a:endParaRPr lang="en-US" sz="1800" b="1" dirty="0">
              <a:solidFill>
                <a:srgbClr val="FFFFFF"/>
              </a:solidFill>
              <a:latin typeface="Arial" charset="0"/>
              <a:ea typeface="+mn-ea"/>
              <a:cs typeface="+mn-cs"/>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约旦</a:t>
            </a:r>
            <a:endParaRPr lang="en-US" sz="1800" b="1" dirty="0">
              <a:solidFill>
                <a:srgbClr val="FFFFFF"/>
              </a:solidFill>
              <a:latin typeface="Arial" charset="0"/>
              <a:ea typeface="+mn-ea"/>
              <a:cs typeface="+mn-cs"/>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尼泊尔</a:t>
            </a:r>
            <a:endParaRPr lang="en-US" sz="1800" b="1" dirty="0">
              <a:solidFill>
                <a:srgbClr val="FFFFFF"/>
              </a:solidFill>
              <a:latin typeface="Arial" charset="0"/>
              <a:ea typeface="+mn-ea"/>
              <a:cs typeface="+mn-cs"/>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eaLnBrk="0" fontAlgn="auto" hangingPunct="0">
              <a:spcBef>
                <a:spcPct val="50000"/>
              </a:spcBef>
              <a:spcAft>
                <a:spcPts val="0"/>
              </a:spcAft>
              <a:defRPr/>
            </a:pPr>
            <a:r>
              <a:rPr lang="zh-CN" altLang="en-US" sz="1800" b="1" dirty="0">
                <a:solidFill>
                  <a:srgbClr val="FFFFFF"/>
                </a:solidFill>
                <a:latin typeface="Arial" charset="0"/>
                <a:ea typeface="+mn-ea"/>
                <a:cs typeface="+mn-cs"/>
              </a:rPr>
              <a:t>斯里兰卡</a:t>
            </a:r>
            <a:endParaRPr lang="en-US" sz="1800" b="1" dirty="0">
              <a:solidFill>
                <a:srgbClr val="FFFFFF"/>
              </a:solidFill>
              <a:latin typeface="Arial" charset="0"/>
              <a:ea typeface="+mn-ea"/>
              <a:cs typeface="+mn-cs"/>
            </a:endParaRPr>
          </a:p>
        </p:txBody>
      </p:sp>
    </p:spTree>
    <p:extLst>
      <p:ext uri="{BB962C8B-B14F-4D97-AF65-F5344CB8AC3E}">
        <p14:creationId xmlns:p14="http://schemas.microsoft.com/office/powerpoint/2010/main" val="2342533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Dies den Engelsen</a:t>
            </a:r>
          </a:p>
        </p:txBody>
      </p:sp>
      <p:pic>
        <p:nvPicPr>
          <p:cNvPr id="2" name="Picture 1"/>
          <p:cNvPicPr>
            <a:picLocks noChangeAspect="1"/>
          </p:cNvPicPr>
          <p:nvPr/>
        </p:nvPicPr>
        <p:blipFill>
          <a:blip r:embed="rId3"/>
          <a:stretch>
            <a:fillRect/>
          </a:stretch>
        </p:blipFill>
        <p:spPr>
          <a:xfrm>
            <a:off x="1206500" y="1651000"/>
            <a:ext cx="6731000" cy="5207000"/>
          </a:xfrm>
          <a:prstGeom prst="rect">
            <a:avLst/>
          </a:prstGeom>
        </p:spPr>
      </p:pic>
      <p:sp>
        <p:nvSpPr>
          <p:cNvPr id="4" name="文本框 3">
            <a:extLst>
              <a:ext uri="{FF2B5EF4-FFF2-40B4-BE49-F238E27FC236}">
                <a16:creationId xmlns:a16="http://schemas.microsoft.com/office/drawing/2014/main" id="{6B14E441-E69E-EFBB-2D50-55C66EE31DB0}"/>
              </a:ext>
            </a:extLst>
          </p:cNvPr>
          <p:cNvSpPr txBox="1"/>
          <p:nvPr/>
        </p:nvSpPr>
        <p:spPr>
          <a:xfrm>
            <a:off x="2411760" y="5013176"/>
            <a:ext cx="4464496" cy="830997"/>
          </a:xfrm>
          <a:prstGeom prst="rect">
            <a:avLst/>
          </a:prstGeom>
          <a:solidFill>
            <a:srgbClr val="2C9C5B"/>
          </a:solidFill>
        </p:spPr>
        <p:txBody>
          <a:bodyPr wrap="square">
            <a:spAutoFit/>
          </a:bodyPr>
          <a:lstStyle/>
          <a:p>
            <a:pPr algn="ctr"/>
            <a:r>
              <a:rPr lang="zh-CN" altLang="en-US" sz="4800" b="1" dirty="0">
                <a:solidFill>
                  <a:schemeClr val="bg1"/>
                </a:solidFill>
                <a:effectLst/>
                <a:latin typeface=".AppleSystemUIFont"/>
              </a:rPr>
              <a:t>慷慨</a:t>
            </a:r>
            <a:endParaRPr lang="zh-CN" altLang="en-US" sz="4800" dirty="0">
              <a:solidFill>
                <a:schemeClr val="bg1"/>
              </a:solidFill>
              <a:effectLst/>
              <a:latin typeface=".AppleSystemUIFont"/>
            </a:endParaRPr>
          </a:p>
        </p:txBody>
      </p:sp>
    </p:spTree>
    <p:extLst>
      <p:ext uri="{BB962C8B-B14F-4D97-AF65-F5344CB8AC3E}">
        <p14:creationId xmlns:p14="http://schemas.microsoft.com/office/powerpoint/2010/main" val="34141200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69435">
            <a:off x="4131287" y="887555"/>
            <a:ext cx="4597757" cy="30675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622" y="3981629"/>
            <a:ext cx="4679324" cy="23045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829" y="478664"/>
            <a:ext cx="2351370" cy="2586507"/>
          </a:xfrm>
          <a:prstGeom prst="rect">
            <a:avLst/>
          </a:prstGeom>
        </p:spPr>
      </p:pic>
    </p:spTree>
    <p:extLst>
      <p:ext uri="{BB962C8B-B14F-4D97-AF65-F5344CB8AC3E}">
        <p14:creationId xmlns:p14="http://schemas.microsoft.com/office/powerpoint/2010/main" val="40232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0011" y="1120462"/>
            <a:ext cx="6001555" cy="5100034"/>
          </a:xfrm>
          <a:prstGeom prst="rect">
            <a:avLst/>
          </a:prstGeom>
          <a:blipFill dpi="0" rotWithShape="1">
            <a:blip r:embed="rId2">
              <a:alphaModFix amt="7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sym typeface="Arial"/>
              <a:rtl val="0"/>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4518" y="1133331"/>
            <a:ext cx="7332363" cy="4668592"/>
          </a:xfrm>
          <a:prstGeom prst="rect">
            <a:avLst/>
          </a:prstGeom>
        </p:spPr>
      </p:pic>
      <p:sp>
        <p:nvSpPr>
          <p:cNvPr id="4" name="TextBox 3"/>
          <p:cNvSpPr txBox="1"/>
          <p:nvPr/>
        </p:nvSpPr>
        <p:spPr>
          <a:xfrm>
            <a:off x="1700011" y="197123"/>
            <a:ext cx="5032147" cy="923330"/>
          </a:xfrm>
          <a:prstGeom prst="rect">
            <a:avLst/>
          </a:prstGeom>
          <a:noFill/>
        </p:spPr>
        <p:txBody>
          <a:bodyPr wrap="none" rtlCol="0">
            <a:spAutoFit/>
          </a:bodyPr>
          <a:lstStyle/>
          <a:p>
            <a:pPr defTabSz="457200" fontAlgn="auto">
              <a:spcBef>
                <a:spcPts val="0"/>
              </a:spcBef>
              <a:spcAft>
                <a:spcPts val="0"/>
              </a:spcAft>
            </a:pPr>
            <a:r>
              <a:rPr lang="zh-CN" altLang="en-US" sz="5400" dirty="0">
                <a:solidFill>
                  <a:prstClr val="black"/>
                </a:solidFill>
                <a:latin typeface="Bauhaus 93" panose="04030905020B02020C02" pitchFamily="82" charset="0"/>
                <a:ea typeface="Arial"/>
                <a:cs typeface="Arial"/>
                <a:sym typeface="Arial"/>
                <a:rtl val="0"/>
              </a:rPr>
              <a:t>最爱的足球队？</a:t>
            </a:r>
            <a:endParaRPr lang="en-US" sz="5400" dirty="0">
              <a:solidFill>
                <a:prstClr val="black"/>
              </a:solidFill>
              <a:latin typeface="Bauhaus 93" panose="04030905020B02020C02" pitchFamily="82" charset="0"/>
              <a:ea typeface="Arial"/>
              <a:cs typeface="Arial"/>
              <a:sym typeface="Arial"/>
              <a:rtl val="0"/>
            </a:endParaRPr>
          </a:p>
        </p:txBody>
      </p:sp>
      <p:sp>
        <p:nvSpPr>
          <p:cNvPr id="18" name="TextBox 17"/>
          <p:cNvSpPr txBox="1"/>
          <p:nvPr/>
        </p:nvSpPr>
        <p:spPr>
          <a:xfrm>
            <a:off x="600971" y="5458235"/>
            <a:ext cx="8079456" cy="923330"/>
          </a:xfrm>
          <a:prstGeom prst="rect">
            <a:avLst/>
          </a:prstGeom>
          <a:noFill/>
        </p:spPr>
        <p:txBody>
          <a:bodyPr wrap="none" rtlCol="0">
            <a:spAutoFit/>
          </a:bodyPr>
          <a:lstStyle/>
          <a:p>
            <a:pPr defTabSz="457200" fontAlgn="auto">
              <a:spcBef>
                <a:spcPts val="0"/>
              </a:spcBef>
              <a:spcAft>
                <a:spcPts val="0"/>
              </a:spcAft>
            </a:pPr>
            <a:r>
              <a:rPr lang="en-AU" sz="5400" dirty="0" err="1">
                <a:solidFill>
                  <a:prstClr val="white"/>
                </a:solidFill>
                <a:latin typeface="Bauhaus 93" panose="04030905020B02020C02" pitchFamily="82" charset="0"/>
                <a:ea typeface="Arial"/>
                <a:cs typeface="Arial"/>
                <a:sym typeface="Arial"/>
                <a:rtl val="0"/>
              </a:rPr>
              <a:t>Chak</a:t>
            </a:r>
            <a:r>
              <a:rPr lang="en-AU" sz="5400" dirty="0">
                <a:solidFill>
                  <a:prstClr val="white"/>
                </a:solidFill>
                <a:latin typeface="Bauhaus 93" panose="04030905020B02020C02" pitchFamily="82" charset="0"/>
                <a:ea typeface="Arial"/>
                <a:cs typeface="Arial"/>
                <a:sym typeface="Arial"/>
                <a:rtl val="0"/>
              </a:rPr>
              <a:t> </a:t>
            </a:r>
            <a:r>
              <a:rPr lang="en-AU" sz="5400" dirty="0" err="1">
                <a:solidFill>
                  <a:prstClr val="white"/>
                </a:solidFill>
                <a:latin typeface="Bauhaus 93" panose="04030905020B02020C02" pitchFamily="82" charset="0"/>
                <a:ea typeface="Arial"/>
                <a:cs typeface="Arial"/>
                <a:sym typeface="Arial"/>
                <a:rtl val="0"/>
              </a:rPr>
              <a:t>Kropop</a:t>
            </a:r>
            <a:r>
              <a:rPr lang="en-AU" sz="5400" dirty="0">
                <a:solidFill>
                  <a:prstClr val="white"/>
                </a:solidFill>
                <a:latin typeface="Bauhaus 93" panose="04030905020B02020C02" pitchFamily="82" charset="0"/>
                <a:ea typeface="Arial"/>
                <a:cs typeface="Arial"/>
                <a:sym typeface="Arial"/>
                <a:rtl val="0"/>
              </a:rPr>
              <a:t> Po </a:t>
            </a:r>
            <a:r>
              <a:rPr lang="en-AU" sz="5400" dirty="0" err="1">
                <a:solidFill>
                  <a:prstClr val="white"/>
                </a:solidFill>
                <a:latin typeface="Bauhaus 93" panose="04030905020B02020C02" pitchFamily="82" charset="0"/>
                <a:ea typeface="Arial"/>
                <a:cs typeface="Arial"/>
                <a:sym typeface="Arial"/>
                <a:rtl val="0"/>
              </a:rPr>
              <a:t>Mongkol</a:t>
            </a:r>
            <a:endParaRPr lang="en-US" sz="5400" dirty="0">
              <a:solidFill>
                <a:prstClr val="white"/>
              </a:solidFill>
              <a:latin typeface="Bauhaus 93" panose="04030905020B02020C02" pitchFamily="82" charset="0"/>
              <a:ea typeface="Arial"/>
              <a:cs typeface="Arial"/>
              <a:sym typeface="Arial"/>
              <a:rtl val="0"/>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1150" y="5441324"/>
            <a:ext cx="1442434" cy="144243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21454" r="20981"/>
          <a:stretch/>
        </p:blipFill>
        <p:spPr>
          <a:xfrm>
            <a:off x="2457040" y="5452292"/>
            <a:ext cx="1344111" cy="15538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34346" y="5448094"/>
            <a:ext cx="1509654" cy="150965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71777" y="5448094"/>
            <a:ext cx="1459178" cy="1459178"/>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5305" y="5454286"/>
            <a:ext cx="1079009" cy="14591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 y="5454203"/>
            <a:ext cx="1442434" cy="144243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42134" y="5448094"/>
            <a:ext cx="1039112" cy="1459178"/>
          </a:xfrm>
          <a:prstGeom prst="rect">
            <a:avLst/>
          </a:prstGeom>
        </p:spPr>
      </p:pic>
    </p:spTree>
    <p:extLst>
      <p:ext uri="{BB962C8B-B14F-4D97-AF65-F5344CB8AC3E}">
        <p14:creationId xmlns:p14="http://schemas.microsoft.com/office/powerpoint/2010/main" val="1883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2000"/>
                                        <p:tgtEl>
                                          <p:spTgt spid="17"/>
                                        </p:tgtEl>
                                      </p:cBhvr>
                                    </p:animEffect>
                                  </p:childTnLst>
                                </p:cTn>
                              </p:par>
                              <p:par>
                                <p:cTn id="38" presetID="1" presetClass="entr" presetSubtype="0" fill="hold" nodeType="with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childTnLst>
                                </p:cTn>
                              </p:par>
                              <p:par>
                                <p:cTn id="40" presetID="9" presetClass="exit" presetSubtype="0" fill="hold" nodeType="withEffect">
                                  <p:stCondLst>
                                    <p:cond delay="500"/>
                                  </p:stCondLst>
                                  <p:childTnLst>
                                    <p:animEffect transition="out" filter="dissolve">
                                      <p:cBhvr>
                                        <p:cTn id="41" dur="2000"/>
                                        <p:tgtEl>
                                          <p:spTgt spid="7"/>
                                        </p:tgtEl>
                                      </p:cBhvr>
                                    </p:animEffect>
                                    <p:set>
                                      <p:cBhvr>
                                        <p:cTn id="42" dur="1" fill="hold">
                                          <p:stCondLst>
                                            <p:cond delay="1999"/>
                                          </p:stCondLst>
                                        </p:cTn>
                                        <p:tgtEl>
                                          <p:spTgt spid="7"/>
                                        </p:tgtEl>
                                        <p:attrNameLst>
                                          <p:attrName>style.visibility</p:attrName>
                                        </p:attrNameLst>
                                      </p:cBhvr>
                                      <p:to>
                                        <p:strVal val="hidden"/>
                                      </p:to>
                                    </p:set>
                                  </p:childTnLst>
                                </p:cTn>
                              </p:par>
                              <p:par>
                                <p:cTn id="43" presetID="9" presetClass="exit" presetSubtype="0" fill="hold" nodeType="withEffect">
                                  <p:stCondLst>
                                    <p:cond delay="500"/>
                                  </p:stCondLst>
                                  <p:childTnLst>
                                    <p:animEffect transition="out" filter="dissolve">
                                      <p:cBhvr>
                                        <p:cTn id="44" dur="2000"/>
                                        <p:tgtEl>
                                          <p:spTgt spid="8"/>
                                        </p:tgtEl>
                                      </p:cBhvr>
                                    </p:animEffect>
                                    <p:set>
                                      <p:cBhvr>
                                        <p:cTn id="45" dur="1" fill="hold">
                                          <p:stCondLst>
                                            <p:cond delay="1999"/>
                                          </p:stCondLst>
                                        </p:cTn>
                                        <p:tgtEl>
                                          <p:spTgt spid="8"/>
                                        </p:tgtEl>
                                        <p:attrNameLst>
                                          <p:attrName>style.visibility</p:attrName>
                                        </p:attrNameLst>
                                      </p:cBhvr>
                                      <p:to>
                                        <p:strVal val="hidden"/>
                                      </p:to>
                                    </p:set>
                                  </p:childTnLst>
                                </p:cTn>
                              </p:par>
                              <p:par>
                                <p:cTn id="46" presetID="9" presetClass="exit" presetSubtype="0" fill="hold" nodeType="withEffect">
                                  <p:stCondLst>
                                    <p:cond delay="500"/>
                                  </p:stCondLst>
                                  <p:childTnLst>
                                    <p:animEffect transition="out" filter="dissolv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9" presetClass="exit" presetSubtype="0" fill="hold" nodeType="withEffect">
                                  <p:stCondLst>
                                    <p:cond delay="500"/>
                                  </p:stCondLst>
                                  <p:childTnLst>
                                    <p:animEffect transition="out" filter="dissolve">
                                      <p:cBhvr>
                                        <p:cTn id="50" dur="2000"/>
                                        <p:tgtEl>
                                          <p:spTgt spid="11"/>
                                        </p:tgtEl>
                                      </p:cBhvr>
                                    </p:animEffect>
                                    <p:set>
                                      <p:cBhvr>
                                        <p:cTn id="51" dur="1" fill="hold">
                                          <p:stCondLst>
                                            <p:cond delay="1999"/>
                                          </p:stCondLst>
                                        </p:cTn>
                                        <p:tgtEl>
                                          <p:spTgt spid="11"/>
                                        </p:tgtEl>
                                        <p:attrNameLst>
                                          <p:attrName>style.visibility</p:attrName>
                                        </p:attrNameLst>
                                      </p:cBhvr>
                                      <p:to>
                                        <p:strVal val="hidden"/>
                                      </p:to>
                                    </p:set>
                                  </p:childTnLst>
                                </p:cTn>
                              </p:par>
                              <p:par>
                                <p:cTn id="52" presetID="9" presetClass="exit" presetSubtype="0" fill="hold" nodeType="withEffect">
                                  <p:stCondLst>
                                    <p:cond delay="500"/>
                                  </p:stCondLst>
                                  <p:childTnLst>
                                    <p:animEffect transition="out" filter="dissolve">
                                      <p:cBhvr>
                                        <p:cTn id="53" dur="2000"/>
                                        <p:tgtEl>
                                          <p:spTgt spid="12"/>
                                        </p:tgtEl>
                                      </p:cBhvr>
                                    </p:animEffect>
                                    <p:set>
                                      <p:cBhvr>
                                        <p:cTn id="54" dur="1" fill="hold">
                                          <p:stCondLst>
                                            <p:cond delay="1999"/>
                                          </p:stCondLst>
                                        </p:cTn>
                                        <p:tgtEl>
                                          <p:spTgt spid="12"/>
                                        </p:tgtEl>
                                        <p:attrNameLst>
                                          <p:attrName>style.visibility</p:attrName>
                                        </p:attrNameLst>
                                      </p:cBhvr>
                                      <p:to>
                                        <p:strVal val="hidden"/>
                                      </p:to>
                                    </p:set>
                                  </p:childTnLst>
                                </p:cTn>
                              </p:par>
                              <p:par>
                                <p:cTn id="55" presetID="9" presetClass="exit" presetSubtype="0" fill="hold" nodeType="withEffect">
                                  <p:stCondLst>
                                    <p:cond delay="500"/>
                                  </p:stCondLst>
                                  <p:childTnLst>
                                    <p:animEffect transition="out" filter="dissolve">
                                      <p:cBhvr>
                                        <p:cTn id="56" dur="2000"/>
                                        <p:tgtEl>
                                          <p:spTgt spid="14"/>
                                        </p:tgtEl>
                                      </p:cBhvr>
                                    </p:animEffect>
                                    <p:set>
                                      <p:cBhvr>
                                        <p:cTn id="57" dur="1" fill="hold">
                                          <p:stCondLst>
                                            <p:cond delay="1999"/>
                                          </p:stCondLst>
                                        </p:cTn>
                                        <p:tgtEl>
                                          <p:spTgt spid="14"/>
                                        </p:tgtEl>
                                        <p:attrNameLst>
                                          <p:attrName>style.visibility</p:attrName>
                                        </p:attrNameLst>
                                      </p:cBhvr>
                                      <p:to>
                                        <p:strVal val="hidden"/>
                                      </p:to>
                                    </p:set>
                                  </p:childTnLst>
                                </p:cTn>
                              </p:par>
                              <p:par>
                                <p:cTn id="58" presetID="9" presetClass="exit" presetSubtype="0" fill="hold" nodeType="withEffect">
                                  <p:stCondLst>
                                    <p:cond delay="500"/>
                                  </p:stCondLst>
                                  <p:childTnLst>
                                    <p:animEffect transition="out" filter="dissolve">
                                      <p:cBhvr>
                                        <p:cTn id="59" dur="2000"/>
                                        <p:tgtEl>
                                          <p:spTgt spid="15"/>
                                        </p:tgtEl>
                                      </p:cBhvr>
                                    </p:animEffect>
                                    <p:set>
                                      <p:cBhvr>
                                        <p:cTn id="60"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2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24" name="Group 23"/>
          <p:cNvGrpSpPr/>
          <p:nvPr/>
        </p:nvGrpSpPr>
        <p:grpSpPr>
          <a:xfrm>
            <a:off x="-12879" y="3657600"/>
            <a:ext cx="9607644" cy="3213278"/>
            <a:chOff x="-12879" y="3657600"/>
            <a:chExt cx="9607644" cy="3213278"/>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9525" y="4369447"/>
              <a:ext cx="3335240" cy="250143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79" y="4356569"/>
              <a:ext cx="3335240" cy="2501431"/>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8322" y="3657600"/>
              <a:ext cx="4410388" cy="3213278"/>
            </a:xfrm>
            <a:prstGeom prst="rect">
              <a:avLst/>
            </a:prstGeom>
          </p:spPr>
        </p:pic>
      </p:grpSp>
    </p:spTree>
    <p:extLst>
      <p:ext uri="{BB962C8B-B14F-4D97-AF65-F5344CB8AC3E}">
        <p14:creationId xmlns:p14="http://schemas.microsoft.com/office/powerpoint/2010/main" val="41745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sp>
        <p:nvSpPr>
          <p:cNvPr id="17" name="TextBox 16"/>
          <p:cNvSpPr txBox="1"/>
          <p:nvPr/>
        </p:nvSpPr>
        <p:spPr>
          <a:xfrm>
            <a:off x="396862" y="546799"/>
            <a:ext cx="5724644" cy="830997"/>
          </a:xfrm>
          <a:prstGeom prst="rect">
            <a:avLst/>
          </a:prstGeom>
          <a:noFill/>
        </p:spPr>
        <p:txBody>
          <a:bodyPr wrap="none" rtlCol="0">
            <a:spAutoFit/>
          </a:bodyPr>
          <a:lstStyle/>
          <a:p>
            <a:pPr defTabSz="457200" fontAlgn="auto">
              <a:spcBef>
                <a:spcPts val="0"/>
              </a:spcBef>
              <a:spcAft>
                <a:spcPts val="0"/>
              </a:spcAft>
            </a:pPr>
            <a:r>
              <a:rPr lang="zh-CN" alt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印度支那海星基金会</a:t>
            </a:r>
          </a:p>
        </p:txBody>
      </p:sp>
      <p:grpSp>
        <p:nvGrpSpPr>
          <p:cNvPr id="23" name="Group 22"/>
          <p:cNvGrpSpPr/>
          <p:nvPr/>
        </p:nvGrpSpPr>
        <p:grpSpPr>
          <a:xfrm>
            <a:off x="-19599" y="3825026"/>
            <a:ext cx="9568253" cy="3051818"/>
            <a:chOff x="-19599" y="3934518"/>
            <a:chExt cx="9568253" cy="2942326"/>
          </a:xfrm>
        </p:grpSpPr>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99" y="4589505"/>
              <a:ext cx="3024660" cy="2268495"/>
            </a:xfrm>
            <a:prstGeom prst="rect">
              <a:avLst/>
            </a:prstGeom>
            <a:blipFill dpi="0" rotWithShape="1">
              <a:blip r:embed="rId6">
                <a:alphaModFix amt="67000"/>
              </a:blip>
              <a:srcRect/>
              <a:tile tx="0" ty="0" sx="100000" sy="100000" flip="none" algn="tl"/>
            </a:blipFill>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835" y="4593229"/>
              <a:ext cx="3044819" cy="2283614"/>
            </a:xfrm>
            <a:prstGeom prst="rect">
              <a:avLst/>
            </a:prstGeom>
            <a:blipFill dpi="0" rotWithShape="1">
              <a:blip r:embed="rId6">
                <a:alphaModFix amt="67000"/>
              </a:blip>
              <a:srcRect/>
              <a:tile tx="0" ty="0" sx="100000" sy="100000" flip="none" algn="tl"/>
            </a:blipFill>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4011" y="3934518"/>
              <a:ext cx="4134521" cy="2942326"/>
            </a:xfrm>
            <a:prstGeom prst="rect">
              <a:avLst/>
            </a:prstGeom>
          </p:spPr>
        </p:pic>
      </p:grpSp>
      <p:sp>
        <p:nvSpPr>
          <p:cNvPr id="19" name="TextBox 18"/>
          <p:cNvSpPr txBox="1"/>
          <p:nvPr/>
        </p:nvSpPr>
        <p:spPr>
          <a:xfrm>
            <a:off x="6692214" y="1687012"/>
            <a:ext cx="2339102" cy="2677656"/>
          </a:xfrm>
          <a:prstGeom prst="rect">
            <a:avLst/>
          </a:prstGeom>
          <a:noFill/>
        </p:spPr>
        <p:txBody>
          <a:bodyPr wrap="none" rtlCol="0">
            <a:spAutoFit/>
          </a:bodyPr>
          <a:lstStyle/>
          <a:p>
            <a:pPr algn="r"/>
            <a:r>
              <a:rPr lang="zh-CN" altLang="en-US" sz="2800" dirty="0"/>
              <a:t>教育</a:t>
            </a:r>
          </a:p>
          <a:p>
            <a:pPr algn="r"/>
            <a:r>
              <a:rPr lang="zh-CN" altLang="en-US" sz="2800" dirty="0"/>
              <a:t>医疗照护</a:t>
            </a:r>
          </a:p>
          <a:p>
            <a:pPr algn="r"/>
            <a:r>
              <a:rPr lang="zh-CN" altLang="en-US" sz="2800" dirty="0"/>
              <a:t>营养食品</a:t>
            </a:r>
          </a:p>
          <a:p>
            <a:pPr algn="r"/>
            <a:r>
              <a:rPr lang="zh-CN" altLang="en-US" sz="2800" dirty="0"/>
              <a:t>校服</a:t>
            </a:r>
          </a:p>
          <a:p>
            <a:pPr algn="r"/>
            <a:r>
              <a:rPr lang="zh-CN" altLang="en-US" sz="2800" dirty="0"/>
              <a:t>对家庭的激励</a:t>
            </a:r>
          </a:p>
          <a:p>
            <a:pPr algn="r"/>
            <a:r>
              <a:rPr lang="zh-CN" altLang="en-US" sz="2800" dirty="0"/>
              <a:t>社区服务</a:t>
            </a:r>
          </a:p>
        </p:txBody>
      </p:sp>
    </p:spTree>
    <p:extLst>
      <p:ext uri="{BB962C8B-B14F-4D97-AF65-F5344CB8AC3E}">
        <p14:creationId xmlns:p14="http://schemas.microsoft.com/office/powerpoint/2010/main" val="17677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250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736492"/>
          </a:xfrm>
          <a:effectLst>
            <a:outerShdw blurRad="63500" dist="35921" dir="2700000" algn="ctr" rotWithShape="0">
              <a:schemeClr val="tx2">
                <a:alpha val="74998"/>
              </a:schemeClr>
            </a:outerShdw>
          </a:effectLst>
        </p:spPr>
        <p:txBody>
          <a:bodyPr/>
          <a:lstStyle/>
          <a:p>
            <a:r>
              <a:rPr lang="zh-CN" altLang="en-US" sz="2400" dirty="0">
                <a:solidFill>
                  <a:srgbClr val="0E0E0E"/>
                </a:solidFill>
                <a:effectLst/>
                <a:latin typeface=".AppleSystemUIFont"/>
              </a:rPr>
              <a:t>你的财富在多大程度上为你筑起了屏障？</a:t>
            </a:r>
          </a:p>
        </p:txBody>
      </p:sp>
      <p:pic>
        <p:nvPicPr>
          <p:cNvPr id="2" name="Picture 1"/>
          <p:cNvPicPr>
            <a:picLocks noChangeAspect="1"/>
          </p:cNvPicPr>
          <p:nvPr/>
        </p:nvPicPr>
        <p:blipFill>
          <a:blip r:embed="rId3"/>
          <a:stretch>
            <a:fillRect/>
          </a:stretch>
        </p:blipFill>
        <p:spPr>
          <a:xfrm>
            <a:off x="1803400" y="1968500"/>
            <a:ext cx="5524500" cy="46101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5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nvGrpSpPr>
          <p:cNvPr id="16" name="Group 15"/>
          <p:cNvGrpSpPr/>
          <p:nvPr/>
        </p:nvGrpSpPr>
        <p:grpSpPr>
          <a:xfrm>
            <a:off x="2356832" y="2188559"/>
            <a:ext cx="3674690" cy="1448296"/>
            <a:chOff x="2356832" y="2188559"/>
            <a:chExt cx="3674690" cy="1448296"/>
          </a:xfrm>
        </p:grpSpPr>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1571" y="2188559"/>
              <a:ext cx="2609951" cy="1448296"/>
            </a:xfrm>
            <a:prstGeom prst="rect">
              <a:avLst/>
            </a:prstGeom>
          </p:spPr>
        </p:pic>
        <p:sp>
          <p:nvSpPr>
            <p:cNvPr id="2" name="Right Arrow 1"/>
            <p:cNvSpPr/>
            <p:nvPr/>
          </p:nvSpPr>
          <p:spPr>
            <a:xfrm>
              <a:off x="2356832"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84" y="1619702"/>
            <a:ext cx="2475966" cy="2586009"/>
          </a:xfrm>
          <a:prstGeom prst="rect">
            <a:avLst/>
          </a:prstGeom>
        </p:spPr>
      </p:pic>
      <p:grpSp>
        <p:nvGrpSpPr>
          <p:cNvPr id="6" name="Group 5"/>
          <p:cNvGrpSpPr/>
          <p:nvPr/>
        </p:nvGrpSpPr>
        <p:grpSpPr>
          <a:xfrm>
            <a:off x="6104586" y="1760049"/>
            <a:ext cx="2693646" cy="2305317"/>
            <a:chOff x="6104586" y="1760049"/>
            <a:chExt cx="2693646" cy="2305317"/>
          </a:xfrm>
        </p:grpSpPr>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08732" y="1760049"/>
              <a:ext cx="1989500" cy="2305317"/>
            </a:xfrm>
            <a:prstGeom prst="rect">
              <a:avLst/>
            </a:prstGeom>
          </p:spPr>
        </p:pic>
        <p:sp>
          <p:nvSpPr>
            <p:cNvPr id="8" name="Right Arrow 7"/>
            <p:cNvSpPr/>
            <p:nvPr/>
          </p:nvSpPr>
          <p:spPr>
            <a:xfrm>
              <a:off x="6104586"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6546" y="4013144"/>
            <a:ext cx="3596044" cy="2697033"/>
          </a:xfrm>
          <a:prstGeom prst="rect">
            <a:avLst/>
          </a:prstGeom>
        </p:spPr>
      </p:pic>
      <p:sp>
        <p:nvSpPr>
          <p:cNvPr id="15" name="TextBox 14"/>
          <p:cNvSpPr txBox="1"/>
          <p:nvPr/>
        </p:nvSpPr>
        <p:spPr>
          <a:xfrm>
            <a:off x="3262136" y="266222"/>
            <a:ext cx="3262432" cy="1569660"/>
          </a:xfrm>
          <a:prstGeom prst="rect">
            <a:avLst/>
          </a:prstGeom>
          <a:noFill/>
        </p:spPr>
        <p:txBody>
          <a:bodyPr wrap="none" rtlCol="0">
            <a:spAutoFit/>
          </a:bodyPr>
          <a:lstStyle/>
          <a:p>
            <a:pPr algn="ctr" defTabSz="457200" fontAlgn="auto">
              <a:spcBef>
                <a:spcPts val="0"/>
              </a:spcBef>
              <a:spcAft>
                <a:spcPts val="0"/>
              </a:spcAft>
            </a:pPr>
            <a:r>
              <a:rPr lang="zh-CN" alt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融入</a:t>
            </a:r>
          </a:p>
          <a:p>
            <a:pPr algn="ctr" defTabSz="457200" fontAlgn="auto">
              <a:spcBef>
                <a:spcPts val="0"/>
              </a:spcBef>
              <a:spcAft>
                <a:spcPts val="0"/>
              </a:spcAft>
            </a:pPr>
            <a:r>
              <a:rPr lang="zh-CN" alt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uhaus 93" panose="04030905020B02020C02" pitchFamily="82" charset="0"/>
                <a:ea typeface="Arial"/>
                <a:cs typeface="Arial"/>
                <a:sym typeface="Arial"/>
                <a:rtl val="0"/>
              </a:rPr>
              <a:t>柬埔寨社会</a:t>
            </a: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939099" y="4133986"/>
            <a:ext cx="2974508" cy="2230881"/>
          </a:xfrm>
          <a:prstGeom prst="rect">
            <a:avLst/>
          </a:prstGeom>
        </p:spPr>
      </p:pic>
    </p:spTree>
    <p:extLst>
      <p:ext uri="{BB962C8B-B14F-4D97-AF65-F5344CB8AC3E}">
        <p14:creationId xmlns:p14="http://schemas.microsoft.com/office/powerpoint/2010/main" val="30453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par>
                                <p:cTn id="11" presetID="9"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9231" y="4535798"/>
            <a:ext cx="1865223" cy="2051745"/>
          </a:xfrm>
          <a:prstGeom prst="rect">
            <a:avLst/>
          </a:prstGeom>
        </p:spPr>
      </p:pic>
      <p:grpSp>
        <p:nvGrpSpPr>
          <p:cNvPr id="4" name="Group 3"/>
          <p:cNvGrpSpPr/>
          <p:nvPr/>
        </p:nvGrpSpPr>
        <p:grpSpPr>
          <a:xfrm>
            <a:off x="112684" y="1619702"/>
            <a:ext cx="8685548" cy="2586009"/>
            <a:chOff x="74047" y="1619702"/>
            <a:chExt cx="8685548" cy="2586009"/>
          </a:xfrm>
        </p:grpSpPr>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0095" y="1760049"/>
              <a:ext cx="1989500" cy="230531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82934" y="2188559"/>
              <a:ext cx="2609951" cy="1448296"/>
            </a:xfrm>
            <a:prstGeom prst="rect">
              <a:avLst/>
            </a:prstGeom>
          </p:spPr>
        </p:pic>
        <p:sp>
          <p:nvSpPr>
            <p:cNvPr id="2" name="Right Arrow 1"/>
            <p:cNvSpPr/>
            <p:nvPr/>
          </p:nvSpPr>
          <p:spPr>
            <a:xfrm>
              <a:off x="2318195" y="2240075"/>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47" y="1619702"/>
              <a:ext cx="2475966" cy="2586009"/>
            </a:xfrm>
            <a:prstGeom prst="rect">
              <a:avLst/>
            </a:prstGeom>
          </p:spPr>
        </p:pic>
        <p:sp>
          <p:nvSpPr>
            <p:cNvPr id="8" name="Right Arrow 7"/>
            <p:cNvSpPr/>
            <p:nvPr/>
          </p:nvSpPr>
          <p:spPr>
            <a:xfrm>
              <a:off x="6065949" y="2307336"/>
              <a:ext cx="978408" cy="1353131"/>
            </a:xfrm>
            <a:prstGeom prs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grpSp>
      <p:grpSp>
        <p:nvGrpSpPr>
          <p:cNvPr id="11" name="Group 10"/>
          <p:cNvGrpSpPr/>
          <p:nvPr/>
        </p:nvGrpSpPr>
        <p:grpSpPr>
          <a:xfrm>
            <a:off x="4060442" y="2037104"/>
            <a:ext cx="1254931" cy="2330947"/>
            <a:chOff x="4060442" y="1957592"/>
            <a:chExt cx="1254931" cy="2330947"/>
          </a:xfrm>
        </p:grpSpPr>
        <p:sp>
          <p:nvSpPr>
            <p:cNvPr id="5" name="Left-Right Arrow 4"/>
            <p:cNvSpPr/>
            <p:nvPr/>
          </p:nvSpPr>
          <p:spPr>
            <a:xfrm rot="5400000">
              <a:off x="3522434" y="2495600"/>
              <a:ext cx="2330947" cy="1254931"/>
            </a:xfrm>
            <a:prstGeom prst="leftRightArrow">
              <a:avLst/>
            </a:prstGeom>
            <a:noFill/>
            <a:ln w="508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sym typeface="Arial"/>
                <a:rtl val="0"/>
              </a:endParaRPr>
            </a:p>
          </p:txBody>
        </p:sp>
        <p:sp>
          <p:nvSpPr>
            <p:cNvPr id="7" name="TextBox 6"/>
            <p:cNvSpPr txBox="1"/>
            <p:nvPr/>
          </p:nvSpPr>
          <p:spPr>
            <a:xfrm>
              <a:off x="4381575" y="2615233"/>
              <a:ext cx="612668" cy="1015663"/>
            </a:xfrm>
            <a:prstGeom prst="rect">
              <a:avLst/>
            </a:prstGeom>
            <a:noFill/>
          </p:spPr>
          <p:txBody>
            <a:bodyPr wrap="none" rtlCol="0">
              <a:spAutoFit/>
            </a:bodyPr>
            <a:lstStyle/>
            <a:p>
              <a:pPr defTabSz="457200" fontAlgn="auto">
                <a:spcBef>
                  <a:spcPts val="0"/>
                </a:spcBef>
                <a:spcAft>
                  <a:spcPts val="0"/>
                </a:spcAft>
              </a:pPr>
              <a:r>
                <a:rPr lang="en-AU" sz="6000" dirty="0">
                  <a:solidFill>
                    <a:prstClr val="black"/>
                  </a:solidFill>
                  <a:latin typeface="Arial"/>
                  <a:ea typeface="Arial"/>
                  <a:cs typeface="Arial"/>
                  <a:sym typeface="Arial"/>
                  <a:rtl val="0"/>
                </a:rPr>
                <a:t>?</a:t>
              </a:r>
              <a:endParaRPr lang="en-US" sz="6000" dirty="0">
                <a:solidFill>
                  <a:prstClr val="black"/>
                </a:solidFill>
                <a:latin typeface="Arial"/>
                <a:ea typeface="Arial"/>
                <a:cs typeface="Arial"/>
                <a:sym typeface="Arial"/>
                <a:rtl val="0"/>
              </a:endParaRPr>
            </a:p>
          </p:txBody>
        </p:sp>
      </p:gr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4698" y="2307336"/>
            <a:ext cx="3352865" cy="2514649"/>
          </a:xfrm>
          <a:prstGeom prst="rect">
            <a:avLst/>
          </a:prstGeom>
          <a:ln>
            <a:noFill/>
          </a:ln>
          <a:effectLst>
            <a:softEdge rad="112500"/>
          </a:effectLst>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76735" y="2276585"/>
            <a:ext cx="3777359" cy="2514229"/>
          </a:xfrm>
          <a:prstGeom prst="rect">
            <a:avLst/>
          </a:prstGeom>
          <a:ln>
            <a:noFill/>
          </a:ln>
          <a:effectLst>
            <a:softEdge rad="112500"/>
          </a:effectLst>
        </p:spPr>
      </p:pic>
    </p:spTree>
    <p:extLst>
      <p:ext uri="{BB962C8B-B14F-4D97-AF65-F5344CB8AC3E}">
        <p14:creationId xmlns:p14="http://schemas.microsoft.com/office/powerpoint/2010/main" val="421646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4" presetClass="path" presetSubtype="0" accel="50000" decel="50000" fill="hold" nodeType="withEffect">
                                  <p:stCondLst>
                                    <p:cond delay="0"/>
                                  </p:stCondLst>
                                  <p:childTnLst>
                                    <p:animMotion origin="layout" path="M -3.88889E-6 0.25 L -3.88889E-6 4.90287E-7 " pathEditMode="relative" rAng="0" ptsTypes="AA">
                                      <p:cBhvr>
                                        <p:cTn id="10" dur="2000" fill="hold"/>
                                        <p:tgtEl>
                                          <p:spTgt spid="6"/>
                                        </p:tgtEl>
                                        <p:attrNameLst>
                                          <p:attrName>ppt_x</p:attrName>
                                          <p:attrName>ppt_y</p:attrName>
                                        </p:attrNameLst>
                                      </p:cBhvr>
                                      <p:rCtr x="0" y="-12512"/>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7593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0" y="258414"/>
            <a:ext cx="9144000" cy="1463696"/>
          </a:xfrm>
          <a:prstGeom prst="rect">
            <a:avLst/>
          </a:prstGeom>
          <a:effectLst>
            <a:outerShdw blurRad="63500" dist="35921" dir="2700000" algn="ctr" rotWithShape="0">
              <a:schemeClr val="tx2">
                <a:alpha val="74998"/>
              </a:schemeClr>
            </a:outerShdw>
          </a:effectLst>
        </p:spPr>
        <p:txBody>
          <a:bodyPr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回到瑞克</a:t>
            </a:r>
          </a:p>
          <a:p>
            <a:pPr fontAlgn="auto">
              <a:spcAft>
                <a:spcPts val="0"/>
              </a:spcAft>
              <a:defRPr/>
            </a:pPr>
            <a:r>
              <a:rPr lang="zh-CN" alt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0"/>
                <a:cs typeface="ＭＳ Ｐゴシック" charset="0"/>
                <a:sym typeface="Arial"/>
                <a:rtl val="0"/>
              </a:rPr>
              <a:t>和弥迦的讲道</a:t>
            </a:r>
          </a:p>
        </p:txBody>
      </p:sp>
    </p:spTree>
    <p:extLst>
      <p:ext uri="{BB962C8B-B14F-4D97-AF65-F5344CB8AC3E}">
        <p14:creationId xmlns:p14="http://schemas.microsoft.com/office/powerpoint/2010/main" val="1974821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582993"/>
            <a:ext cx="9144000" cy="829727"/>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帮助其他人摆脱困境。</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36600" y="1714500"/>
            <a:ext cx="7670800" cy="3429000"/>
          </a:xfrm>
          <a:prstGeom prst="rect">
            <a:avLst/>
          </a:prstGeom>
        </p:spPr>
      </p:pic>
    </p:spTree>
    <p:extLst>
      <p:ext uri="{BB962C8B-B14F-4D97-AF65-F5344CB8AC3E}">
        <p14:creationId xmlns:p14="http://schemas.microsoft.com/office/powerpoint/2010/main" val="38937612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51554"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082675"/>
            <a:ext cx="5133975"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400" b="1" i="1">
              <a:solidFill>
                <a:srgbClr val="FF9933"/>
              </a:solidFill>
              <a:latin typeface="Arial" charset="0"/>
              <a:cs typeface="Arial" charset="0"/>
            </a:endParaRPr>
          </a:p>
        </p:txBody>
      </p:sp>
      <p:sp>
        <p:nvSpPr>
          <p:cNvPr id="15155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0" name="Text Box 6"/>
          <p:cNvSpPr txBox="1">
            <a:spLocks noChangeArrowheads="1"/>
          </p:cNvSpPr>
          <p:nvPr/>
        </p:nvSpPr>
        <p:spPr bwMode="auto">
          <a:xfrm>
            <a:off x="2483768" y="1759496"/>
            <a:ext cx="6444208" cy="187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defRPr/>
            </a:pPr>
            <a:r>
              <a:rPr lang="ko-KR" altLang="en-US" sz="3600" b="1" dirty="0" err="1">
                <a:solidFill>
                  <a:srgbClr val="FFFFFF"/>
                </a:solidFill>
                <a:effectLst>
                  <a:glow rad="228600">
                    <a:srgbClr val="000000"/>
                  </a:glow>
                </a:effectLst>
                <a:latin typeface="Arial" charset="0"/>
              </a:rPr>
              <a:t>弥迦是预言书中预言内容比例最高的之一</a:t>
            </a:r>
            <a:r>
              <a:rPr lang="ko-KR" altLang="en-US" sz="3600" b="1" dirty="0">
                <a:solidFill>
                  <a:srgbClr val="FFFFFF"/>
                </a:solidFill>
                <a:effectLst>
                  <a:glow rad="228600">
                    <a:srgbClr val="000000"/>
                  </a:glow>
                </a:effectLst>
                <a:latin typeface="Arial" charset="0"/>
              </a:rPr>
              <a:t>（</a:t>
            </a:r>
            <a:r>
              <a:rPr lang="en-US" altLang="ko-KR" sz="3600" b="1" dirty="0">
                <a:solidFill>
                  <a:srgbClr val="FFFFFF"/>
                </a:solidFill>
                <a:effectLst>
                  <a:glow rad="228600">
                    <a:srgbClr val="000000"/>
                  </a:glow>
                </a:effectLst>
                <a:latin typeface="Arial" charset="0"/>
              </a:rPr>
              <a:t>70%</a:t>
            </a:r>
            <a:r>
              <a:rPr lang="ko-KR" altLang="en-US" sz="3600" b="1" dirty="0" err="1">
                <a:solidFill>
                  <a:srgbClr val="FFFFFF"/>
                </a:solidFill>
                <a:effectLst>
                  <a:glow rad="228600">
                    <a:srgbClr val="000000"/>
                  </a:glow>
                </a:effectLst>
                <a:latin typeface="Arial" charset="0"/>
              </a:rPr>
              <a:t>的内容</a:t>
            </a:r>
            <a:r>
              <a:rPr lang="ko-KR" altLang="en-US" sz="3600" b="1" dirty="0">
                <a:solidFill>
                  <a:srgbClr val="FFFFFF"/>
                </a:solidFill>
                <a:effectLst>
                  <a:glow rad="228600">
                    <a:srgbClr val="000000"/>
                  </a:glow>
                </a:effectLst>
                <a:latin typeface="Arial" charset="0"/>
              </a:rPr>
              <a:t>）。</a:t>
            </a:r>
            <a:r>
              <a:rPr lang="ko-KR" altLang="en-US" sz="3600" b="1" dirty="0" err="1">
                <a:solidFill>
                  <a:srgbClr val="FFFFFF"/>
                </a:solidFill>
                <a:effectLst>
                  <a:glow rad="228600">
                    <a:srgbClr val="000000"/>
                  </a:glow>
                </a:effectLst>
                <a:latin typeface="Arial" charset="0"/>
              </a:rPr>
              <a:t>它预言了</a:t>
            </a:r>
            <a:r>
              <a:rPr lang="ko-KR" altLang="en-US" sz="3600" b="1" dirty="0">
                <a:solidFill>
                  <a:srgbClr val="FFFFFF"/>
                </a:solidFill>
                <a:effectLst>
                  <a:glow rad="228600">
                    <a:srgbClr val="000000"/>
                  </a:glow>
                </a:effectLst>
                <a:latin typeface="Arial" charset="0"/>
              </a:rPr>
              <a:t>：</a:t>
            </a:r>
          </a:p>
        </p:txBody>
      </p:sp>
      <p:pic>
        <p:nvPicPr>
          <p:cNvPr id="151558" name="Picture 7" descr="candl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p:cNvSpPr txBox="1">
            <a:spLocks noChangeArrowheads="1"/>
          </p:cNvSpPr>
          <p:nvPr/>
        </p:nvSpPr>
        <p:spPr bwMode="auto">
          <a:xfrm>
            <a:off x="2309736" y="3985477"/>
            <a:ext cx="26788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349250" indent="-349250" eaLnBrk="1" hangingPunct="1">
              <a:buFontTx/>
              <a:buChar char="•"/>
              <a:defRPr sz="3200" b="1">
                <a:solidFill>
                  <a:schemeClr val="bg1"/>
                </a:solidFill>
                <a:latin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dirty="0">
                <a:solidFill>
                  <a:srgbClr val="FFFFFF"/>
                </a:solidFill>
                <a:effectLst>
                  <a:glow rad="228600">
                    <a:srgbClr val="000000"/>
                  </a:glow>
                </a:effectLst>
              </a:rPr>
              <a:t>撒马利亚和耶路撒冷的灭亡</a:t>
            </a:r>
          </a:p>
        </p:txBody>
      </p:sp>
      <p:sp>
        <p:nvSpPr>
          <p:cNvPr id="137223" name="Rectangle 9"/>
          <p:cNvSpPr>
            <a:spLocks noGrp="1" noChangeArrowheads="1"/>
          </p:cNvSpPr>
          <p:nvPr>
            <p:ph type="title" idx="4294967295"/>
          </p:nvPr>
        </p:nvSpPr>
        <p:spPr>
          <a:xfrm>
            <a:off x="381000" y="692696"/>
            <a:ext cx="7772400" cy="9361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defRPr/>
            </a:pPr>
            <a:r>
              <a:rPr lang="zh-CN" altLang="en-US" i="1" dirty="0">
                <a:solidFill>
                  <a:srgbClr val="FFFFFF"/>
                </a:solidFill>
                <a:effectLst>
                  <a:glow rad="228600">
                    <a:schemeClr val="tx1"/>
                  </a:glow>
                </a:effectLst>
                <a:latin typeface="Arial" charset="0"/>
                <a:ea typeface="ＭＳ Ｐゴシック" charset="0"/>
              </a:rPr>
              <a:t>预言的重点</a:t>
            </a:r>
            <a:endParaRPr lang="en-US" dirty="0">
              <a:solidFill>
                <a:srgbClr val="FFFFFF"/>
              </a:solidFill>
              <a:effectLst>
                <a:glow rad="228600">
                  <a:schemeClr val="tx1"/>
                </a:glow>
              </a:effectLst>
              <a:latin typeface="Arial" charset="0"/>
              <a:ea typeface="ＭＳ Ｐゴシック" charset="0"/>
            </a:endParaRPr>
          </a:p>
        </p:txBody>
      </p:sp>
      <p:sp>
        <p:nvSpPr>
          <p:cNvPr id="9" name="Text Box 3"/>
          <p:cNvSpPr txBox="1">
            <a:spLocks noChangeArrowheads="1"/>
          </p:cNvSpPr>
          <p:nvPr/>
        </p:nvSpPr>
        <p:spPr bwMode="auto">
          <a:xfrm>
            <a:off x="827088" y="0"/>
            <a:ext cx="3313728"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rPr>
              <a:t>有趣的事实</a:t>
            </a:r>
            <a:endParaRPr lang="en-US" sz="4800" b="1" dirty="0">
              <a:solidFill>
                <a:srgbClr val="FFFF00"/>
              </a:solidFill>
              <a:latin typeface="Tempus Sans ITC" pitchFamily="82" charset="0"/>
            </a:endParaRPr>
          </a:p>
        </p:txBody>
      </p:sp>
      <p:sp>
        <p:nvSpPr>
          <p:cNvPr id="151562"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
        <p:nvSpPr>
          <p:cNvPr id="10" name="Text Box 8"/>
          <p:cNvSpPr txBox="1">
            <a:spLocks noChangeArrowheads="1"/>
          </p:cNvSpPr>
          <p:nvPr/>
        </p:nvSpPr>
        <p:spPr bwMode="auto">
          <a:xfrm>
            <a:off x="5141413" y="3992850"/>
            <a:ext cx="40062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zh-CN" altLang="en-US" sz="3200" b="1" dirty="0">
                <a:solidFill>
                  <a:srgbClr val="FFFFFF"/>
                </a:solidFill>
                <a:effectLst>
                  <a:glow rad="228600">
                    <a:srgbClr val="000000"/>
                  </a:glow>
                </a:effectLst>
                <a:latin typeface="Arial" charset="0"/>
              </a:rPr>
              <a:t>通过一个余民的复兴，带入弥赛亚时代</a:t>
            </a:r>
          </a:p>
        </p:txBody>
      </p:sp>
    </p:spTree>
    <p:extLst>
      <p:ext uri="{BB962C8B-B14F-4D97-AF65-F5344CB8AC3E}">
        <p14:creationId xmlns:p14="http://schemas.microsoft.com/office/powerpoint/2010/main" val="20811741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box(out)">
                                      <p:cBhvr>
                                        <p:cTn id="7" dur="500"/>
                                        <p:tgtEl>
                                          <p:spTgt spid="163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392">
                                            <p:txEl>
                                              <p:pRg st="0" end="0"/>
                                            </p:txEl>
                                          </p:spTgt>
                                        </p:tgtEl>
                                        <p:attrNameLst>
                                          <p:attrName>style.visibility</p:attrName>
                                        </p:attrNameLst>
                                      </p:cBhvr>
                                      <p:to>
                                        <p:strVal val="visible"/>
                                      </p:to>
                                    </p:set>
                                    <p:animEffect transition="in" filter="box(out)">
                                      <p:cBhvr>
                                        <p:cTn id="12" dur="500"/>
                                        <p:tgtEl>
                                          <p:spTgt spid="163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ou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P spid="16392" grpId="0" build="p" autoUpdateAnimBg="0"/>
      <p:bldP spid="10"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338554"/>
            <a:ext cx="7813970" cy="769441"/>
          </a:xfrm>
        </p:spPr>
        <p:txBody>
          <a:bodyPr/>
          <a:lstStyle/>
          <a:p>
            <a:pPr eaLnBrk="1" hangingPunct="1"/>
            <a:r>
              <a:rPr lang="zh-CN" altLang="en-US" sz="4400" b="1" dirty="0">
                <a:latin typeface="Comic Sans MS" charset="0"/>
              </a:rPr>
              <a:t>解释预言的问题和技巧</a:t>
            </a:r>
            <a:endParaRPr lang="en-US" sz="4400" b="1" dirty="0">
              <a:latin typeface="Comic Sans MS" charset="0"/>
            </a:endParaRP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zh-CN" altLang="en-US" b="1" dirty="0"/>
              <a:t>不准确的前提假设</a:t>
            </a:r>
            <a:br>
              <a:rPr lang="en-US" sz="2800" b="1" dirty="0">
                <a:latin typeface="Comic Sans MS" charset="0"/>
              </a:rPr>
            </a:br>
            <a:br>
              <a:rPr lang="en-US" sz="2800" b="1" dirty="0">
                <a:latin typeface="Comic Sans MS" charset="0"/>
              </a:rPr>
            </a:br>
            <a:br>
              <a:rPr lang="en-US" sz="2800" b="1" dirty="0">
                <a:latin typeface="Comic Sans MS" charset="0"/>
              </a:rPr>
            </a:br>
            <a:br>
              <a:rPr lang="en-US" sz="2800" b="1" dirty="0">
                <a:latin typeface="Comic Sans MS" charset="0"/>
              </a:rPr>
            </a:br>
            <a:endParaRPr lang="en-US" sz="2800" b="1" dirty="0">
              <a:latin typeface="Comic Sans MS" charset="0"/>
            </a:endParaRPr>
          </a:p>
          <a:p>
            <a:pPr eaLnBrk="1" hangingPunct="1"/>
            <a:r>
              <a:rPr lang="zh-CN" altLang="en-US" sz="2800" b="1" dirty="0">
                <a:latin typeface="Comic Sans MS" charset="0"/>
              </a:rPr>
              <a:t>先知主要是根据摩西律法执行契约的人</a:t>
            </a:r>
            <a:endParaRPr lang="en-US" sz="2800" b="1" dirty="0">
              <a:latin typeface="Comic Sans MS" charset="0"/>
            </a:endParaRP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道德</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预言</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摩西之约</a:t>
            </a:r>
            <a:endParaRPr kumimoji="0" lang="en-US" sz="2400" b="1" i="0" u="none" strike="noStrike" kern="1200" cap="none" spc="0" normalizeH="0" baseline="0" noProof="0" dirty="0">
              <a:ln>
                <a:noFill/>
              </a:ln>
              <a:solidFill>
                <a:srgbClr val="000000"/>
              </a:solidFill>
              <a:effectLst/>
              <a:uLnTx/>
              <a:uFillTx/>
              <a:latin typeface="Comic Sans MS"/>
              <a:ea typeface="ＭＳ Ｐゴシック" charset="0"/>
            </a:endParaRP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预测性</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预言</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Comic Sans MS"/>
                <a:ea typeface="ＭＳ Ｐゴシック" charset="0"/>
              </a:rPr>
              <a:t>亚伯拉罕之约</a:t>
            </a:r>
            <a:endParaRPr kumimoji="0" lang="en-US" sz="2400" b="1" i="0" u="none" strike="noStrike" kern="1200" cap="none" spc="0" normalizeH="0" baseline="0" noProof="0" dirty="0">
              <a:ln>
                <a:noFill/>
              </a:ln>
              <a:solidFill>
                <a:srgbClr val="000000"/>
              </a:solidFill>
              <a:effectLst/>
              <a:uLnTx/>
              <a:uFillTx/>
              <a:latin typeface="Comic Sans MS"/>
              <a:ea typeface="ＭＳ Ｐゴシック" charset="0"/>
            </a:endParaRP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27849450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additive="base">
                                        <p:cTn id="24"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p:stCondLst>
                              <p:cond delay="500"/>
                            </p:stCondLst>
                            <p:childTnLst>
                              <p:par>
                                <p:cTn id="42" presetID="2" presetClass="entr" presetSubtype="2" fill="hold" grpId="0" nodeType="after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additive="base">
                                        <p:cTn id="44"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 presetClass="entr" presetSubtype="2" fill="hold" grpId="0" nodeType="after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 calcmode="lin" valueType="num">
                                      <p:cBhvr additive="base">
                                        <p:cTn id="49"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 calcmode="lin" valueType="num">
                                      <p:cBhvr additive="base">
                                        <p:cTn id="54"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823"/>
            <a:ext cx="8594725" cy="769441"/>
          </a:xfrm>
        </p:spPr>
        <p:txBody>
          <a:bodyPr/>
          <a:lstStyle/>
          <a:p>
            <a:pPr eaLnBrk="1" hangingPunct="1"/>
            <a:r>
              <a:rPr lang="zh-CN" altLang="en-US" sz="4400" b="1" dirty="0">
                <a:latin typeface="Comic Sans MS" charset="0"/>
              </a:rPr>
              <a:t>先知的信息</a:t>
            </a:r>
            <a:endParaRPr lang="en-US" sz="4400" b="1" dirty="0">
              <a:latin typeface="Comic Sans MS" charset="0"/>
            </a:endParaRPr>
          </a:p>
        </p:txBody>
      </p:sp>
      <p:sp>
        <p:nvSpPr>
          <p:cNvPr id="12291" name="Rectangle 3"/>
          <p:cNvSpPr>
            <a:spLocks noGrp="1" noChangeArrowheads="1"/>
          </p:cNvSpPr>
          <p:nvPr>
            <p:ph type="body" idx="1"/>
          </p:nvPr>
        </p:nvSpPr>
        <p:spPr/>
        <p:txBody>
          <a:bodyPr/>
          <a:lstStyle/>
          <a:p>
            <a:pPr eaLnBrk="1" hangingPunct="1"/>
            <a:r>
              <a:rPr lang="zh-CN" altLang="en-US" b="1" dirty="0">
                <a:latin typeface="Comic Sans MS" charset="0"/>
              </a:rPr>
              <a:t>先知们并不是软弱的人。他们逆流而上，向一个悖逆的国家传讲耶和华的话语。</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Tree>
    <p:extLst>
      <p:ext uri="{BB962C8B-B14F-4D97-AF65-F5344CB8AC3E}">
        <p14:creationId xmlns:p14="http://schemas.microsoft.com/office/powerpoint/2010/main" val="3265165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519113" y="544513"/>
            <a:ext cx="85947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300" b="1" i="0" u="none" strike="noStrike" kern="1200" cap="none" spc="0" normalizeH="0" baseline="0" noProof="0">
                <a:ln>
                  <a:noFill/>
                </a:ln>
                <a:solidFill>
                  <a:srgbClr val="000000"/>
                </a:solidFill>
                <a:effectLst/>
                <a:uLnTx/>
                <a:uFillTx/>
                <a:latin typeface="KaiTi" charset="0"/>
                <a:ea typeface="KaiTi" charset="0"/>
                <a:cs typeface="KaiTi" charset="0"/>
              </a:rPr>
              <a:t>先知的信息</a:t>
            </a:r>
            <a:endParaRPr kumimoji="0" lang="en-US" sz="4300" b="1"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38915" name="Rectangle 3"/>
          <p:cNvSpPr>
            <a:spLocks noGrp="1" noChangeArrowheads="1"/>
          </p:cNvSpPr>
          <p:nvPr>
            <p:ph type="body" idx="1"/>
          </p:nvPr>
        </p:nvSpPr>
        <p:spPr/>
        <p:txBody>
          <a:bodyPr/>
          <a:lstStyle/>
          <a:p>
            <a:pPr eaLnBrk="1" hangingPunct="1"/>
            <a:r>
              <a:rPr lang="zh-CN" altLang="en-US" sz="2800">
                <a:latin typeface="KaiTi" charset="0"/>
                <a:ea typeface="KaiTi" charset="0"/>
                <a:cs typeface="KaiTi" charset="0"/>
              </a:rPr>
              <a:t>先知提出的主要问题是偶像崇拜。</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但是这不是惟一被提的问题。在多处，先知表现出对社会和经济的关注。</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他们所宣讲的审判是盼望他们能够把他们的国家转离咒诅。</a:t>
            </a:r>
            <a:endParaRPr lang="en-US" sz="2800">
              <a:latin typeface="KaiTi" charset="0"/>
              <a:ea typeface="KaiTi" charset="0"/>
              <a:cs typeface="KaiTi"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62"/>
            <a:ext cx="9144000" cy="1428750"/>
          </a:xfrm>
          <a:effectLst>
            <a:outerShdw blurRad="63500" dist="35921" dir="2700000" algn="ctr" rotWithShape="0">
              <a:schemeClr val="tx2">
                <a:alpha val="74998"/>
              </a:schemeClr>
            </a:outerShdw>
          </a:effectLst>
        </p:spPr>
        <p:txBody>
          <a:bodyPr/>
          <a:lstStyle/>
          <a:p>
            <a:pPr>
              <a:defRPr/>
            </a:pPr>
            <a:r>
              <a:rPr lang="ko-KR" altLang="en-US" sz="5400" b="1" i="1" dirty="0">
                <a:effectLst>
                  <a:glow rad="190500">
                    <a:schemeClr val="tx1"/>
                  </a:glow>
                </a:effectLst>
                <a:latin typeface="Arial" charset="0"/>
                <a:ea typeface="ＭＳ Ｐゴシック" charset="0"/>
                <a:cs typeface="ＭＳ Ｐゴシック" charset="0"/>
              </a:rPr>
              <a:t>弥迦</a:t>
            </a:r>
            <a:r>
              <a:rPr lang="zh-CN" altLang="en-US" sz="5400" b="1" i="1" dirty="0">
                <a:effectLst>
                  <a:glow rad="190500">
                    <a:schemeClr val="tx1"/>
                  </a:glow>
                </a:effectLst>
                <a:latin typeface="Arial" charset="0"/>
                <a:ea typeface="ＭＳ Ｐゴシック" charset="0"/>
                <a:cs typeface="ＭＳ Ｐゴシック" charset="0"/>
              </a:rPr>
              <a:t>的三个讲章</a:t>
            </a:r>
            <a:endParaRPr lang="en-US" sz="5400" b="1" i="1" dirty="0">
              <a:effectLst>
                <a:glow rad="1905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7" name="Rectangle 2"/>
          <p:cNvSpPr txBox="1">
            <a:spLocks noChangeArrowheads="1"/>
          </p:cNvSpPr>
          <p:nvPr/>
        </p:nvSpPr>
        <p:spPr bwMode="auto">
          <a:xfrm>
            <a:off x="-36512"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
        <p:nvSpPr>
          <p:cNvPr id="8" name="Rectangle 2"/>
          <p:cNvSpPr txBox="1">
            <a:spLocks noChangeArrowheads="1"/>
          </p:cNvSpPr>
          <p:nvPr/>
        </p:nvSpPr>
        <p:spPr bwMode="auto">
          <a:xfrm>
            <a:off x="3270250" y="1423988"/>
            <a:ext cx="5873750" cy="31080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一。 上帝会慷慨的</a:t>
            </a:r>
            <a:b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奖励</a:t>
            </a:r>
            <a:b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b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r>
              <a:rPr kumimoji="0" lang="ko-KR" altLang="en-US" sz="4800" b="1" i="1" u="none" strike="noStrike" kern="1200" cap="none" spc="0" normalizeH="0" baseline="0" noProof="0" dirty="0" err="1">
                <a:ln>
                  <a:noFill/>
                </a:ln>
                <a:solidFill>
                  <a:srgbClr val="FFFFFF"/>
                </a:solidFill>
                <a:effectLst>
                  <a:glow rad="241300">
                    <a:srgbClr val="000000"/>
                  </a:glow>
                </a:effectLst>
                <a:uLnTx/>
                <a:uFillTx/>
                <a:latin typeface="Arial" charset="0"/>
                <a:ea typeface="ＭＳ Ｐゴシック" charset="0"/>
                <a:cs typeface="ＭＳ Ｐゴシック" charset="0"/>
              </a:rPr>
              <a:t>弥迦</a:t>
            </a:r>
            <a:r>
              <a:rPr kumimoji="0" 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1–2). </a:t>
            </a:r>
          </a:p>
        </p:txBody>
      </p:sp>
    </p:spTree>
    <p:extLst>
      <p:ext uri="{BB962C8B-B14F-4D97-AF65-F5344CB8AC3E}">
        <p14:creationId xmlns:p14="http://schemas.microsoft.com/office/powerpoint/2010/main" val="1687287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为什么上帝希望</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你对穷人</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慷慨</a:t>
            </a:r>
            <a:r>
              <a:rPr lang="zh-CN" altLang="en-US" sz="5400" b="1" dirty="0">
                <a:effectLst>
                  <a:glow rad="127000">
                    <a:schemeClr val="tx1"/>
                  </a:glow>
                </a:effectLst>
                <a:latin typeface="Arial" charset="0"/>
                <a:ea typeface="ＭＳ Ｐゴシック" charset="0"/>
                <a:cs typeface="ＭＳ Ｐゴシック" charset="0"/>
              </a:rPr>
              <a:t>？</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4861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6022584" y="1111250"/>
            <a:ext cx="3121416"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二。 上帝</a:t>
            </a:r>
            <a:r>
              <a:rPr kumimoji="0" lang="zh-CN" altLang="en-US" sz="48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安慰</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慷慨的（</a:t>
            </a:r>
            <a:r>
              <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3-5</a:t>
            </a:r>
            <a:r>
              <a:rPr kumimoji="0" lang="zh-CN" altLang="en-US"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a:t>
            </a:r>
            <a:endParaRPr kumimoji="0" lang="en-US" altLang="zh-CN" sz="48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427062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163793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76500" y="609600"/>
            <a:ext cx="41910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8787" name="Rectangle 4"/>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sp>
        <p:nvSpPr>
          <p:cNvPr id="118788" name="Rectangle 5"/>
          <p:cNvSpPr>
            <a:spLocks noChangeArrowheads="1"/>
          </p:cNvSpPr>
          <p:nvPr/>
        </p:nvSpPr>
        <p:spPr bwMode="auto">
          <a:xfrm>
            <a:off x="0" y="32766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1200">
                <a:cs typeface="SimSun" charset="0"/>
              </a:rPr>
              <a:t>Judgment for Exploitation</a:t>
            </a:r>
            <a:r>
              <a:rPr lang="en-US" altLang="zh-CN" sz="1400">
                <a:cs typeface="SimSun" charset="0"/>
              </a:rPr>
              <a:t> </a:t>
            </a:r>
            <a:endParaRPr lang="en-US" altLang="zh-CN">
              <a:cs typeface="SimSun" charset="0"/>
            </a:endParaRPr>
          </a:p>
        </p:txBody>
      </p:sp>
      <p:grpSp>
        <p:nvGrpSpPr>
          <p:cNvPr id="7176" name="Group 8"/>
          <p:cNvGrpSpPr>
            <a:grpSpLocks/>
          </p:cNvGrpSpPr>
          <p:nvPr/>
        </p:nvGrpSpPr>
        <p:grpSpPr bwMode="auto">
          <a:xfrm>
            <a:off x="1801813" y="3429001"/>
            <a:ext cx="5540375" cy="1643063"/>
            <a:chOff x="1203" y="2496"/>
            <a:chExt cx="3490" cy="1035"/>
          </a:xfrm>
        </p:grpSpPr>
        <p:pic>
          <p:nvPicPr>
            <p:cNvPr id="133128" name="Picture 3"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00" y="2496"/>
              <a:ext cx="327"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4" name="Text Box 7"/>
            <p:cNvSpPr txBox="1">
              <a:spLocks noChangeArrowheads="1"/>
            </p:cNvSpPr>
            <p:nvPr/>
          </p:nvSpPr>
          <p:spPr bwMode="auto">
            <a:xfrm>
              <a:off x="1203" y="2542"/>
              <a:ext cx="3490" cy="98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ctr">
                <a:defRPr/>
              </a:pPr>
              <a:r>
                <a:rPr lang="en-US" altLang="zh-CN" sz="9600" dirty="0" err="1">
                  <a:solidFill>
                    <a:schemeClr val="bg1"/>
                  </a:solidFill>
                  <a:latin typeface="Bwhebb" charset="0"/>
                  <a:cs typeface="SimSun" charset="0"/>
                </a:rPr>
                <a:t>hk'ymi</a:t>
              </a:r>
              <a:r>
                <a:rPr lang="en-US" altLang="zh-CN" sz="9600" dirty="0">
                  <a:solidFill>
                    <a:schemeClr val="bg1"/>
                  </a:solidFill>
                  <a:latin typeface="Bwhebb" charset="0"/>
                  <a:cs typeface="SimSun" charset="0"/>
                </a:rPr>
                <a:t>  </a:t>
              </a:r>
              <a:r>
                <a:rPr lang="ko-KR" altLang="en-US" sz="9600" dirty="0" err="1">
                  <a:solidFill>
                    <a:schemeClr val="bg1"/>
                  </a:solidFill>
                  <a:cs typeface="SimSun" charset="0"/>
                </a:rPr>
                <a:t>弥迦</a:t>
              </a:r>
              <a:endParaRPr lang="en-US" altLang="zh-CN" sz="9600" dirty="0">
                <a:solidFill>
                  <a:schemeClr val="bg1"/>
                </a:solidFill>
                <a:cs typeface="SimSun" charset="0"/>
              </a:endParaRPr>
            </a:p>
          </p:txBody>
        </p:sp>
      </p:grpSp>
      <p:pic>
        <p:nvPicPr>
          <p:cNvPr id="133125" name="Picture 10" descr="glasscloc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5181600"/>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OPROF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5081"/>
            <a:ext cx="71287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12"/>
          <p:cNvSpPr>
            <a:spLocks noGrp="1" noChangeArrowheads="1"/>
          </p:cNvSpPr>
          <p:nvPr>
            <p:ph type="title" idx="4294967295"/>
          </p:nvPr>
        </p:nvSpPr>
        <p:spPr>
          <a:xfrm>
            <a:off x="762000" y="5715000"/>
            <a:ext cx="7772400" cy="1143000"/>
          </a:xfrm>
        </p:spPr>
        <p:txBody>
          <a:bodyPr/>
          <a:lstStyle/>
          <a:p>
            <a:pPr eaLnBrk="1" hangingPunct="1">
              <a:defRPr/>
            </a:pPr>
            <a:r>
              <a:rPr lang="zh-CN" altLang="en-US" dirty="0">
                <a:solidFill>
                  <a:schemeClr val="bg1"/>
                </a:solidFill>
                <a:latin typeface="Times New Roman" charset="0"/>
                <a:cs typeface="SimSun" charset="0"/>
              </a:rPr>
              <a:t>弥迦勇敢的宣告神的话</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dissolve">
                                      <p:cBhvr>
                                        <p:cTn id="7" dur="500"/>
                                        <p:tgtEl>
                                          <p:spTgt spid="7179"/>
                                        </p:tgtEl>
                                      </p:cBhvr>
                                    </p:animEffect>
                                  </p:childTnLst>
                                  <p:subTnLst>
                                    <p:set>
                                      <p:cBhvr override="childStyle">
                                        <p:cTn dur="1" fill="hold" display="0" masterRel="nextClick" afterEffect="1"/>
                                        <p:tgtEl>
                                          <p:spTgt spid="717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barn(inHorizontal)">
                                      <p:cBhvr>
                                        <p:cTn id="12" dur="500"/>
                                        <p:tgtEl>
                                          <p:spTgt spid="7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p:cTn id="17" dur="500" fill="hold"/>
                                        <p:tgtEl>
                                          <p:spTgt spid="7176"/>
                                        </p:tgtEl>
                                        <p:attrNameLst>
                                          <p:attrName>ppt_w</p:attrName>
                                        </p:attrNameLst>
                                      </p:cBhvr>
                                      <p:tavLst>
                                        <p:tav tm="0">
                                          <p:val>
                                            <p:fltVal val="0"/>
                                          </p:val>
                                        </p:tav>
                                        <p:tav tm="100000">
                                          <p:val>
                                            <p:strVal val="#ppt_w"/>
                                          </p:val>
                                        </p:tav>
                                      </p:tavLst>
                                    </p:anim>
                                    <p:anim calcmode="lin" valueType="num">
                                      <p:cBhvr>
                                        <p:cTn id="18" dur="500" fill="hold"/>
                                        <p:tgtEl>
                                          <p:spTgt spid="7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Starving Boy &amp; Mission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6" y="-27384"/>
            <a:ext cx="9165726" cy="6192688"/>
          </a:xfrm>
          <a:prstGeom prst="rect">
            <a:avLst/>
          </a:prstGeom>
        </p:spPr>
      </p:pic>
      <p:sp>
        <p:nvSpPr>
          <p:cNvPr id="116740" name="Rectangle 12"/>
          <p:cNvSpPr>
            <a:spLocks noGrp="1" noChangeArrowheads="1"/>
          </p:cNvSpPr>
          <p:nvPr>
            <p:ph type="title" idx="4294967295"/>
          </p:nvPr>
        </p:nvSpPr>
        <p:spPr>
          <a:xfrm>
            <a:off x="0" y="6093296"/>
            <a:ext cx="9144000" cy="7647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ko-KR" altLang="en-US" sz="4000" dirty="0" err="1">
                <a:effectLst/>
                <a:latin typeface="Arial" charset="0"/>
                <a:ea typeface="ＭＳ Ｐゴシック" charset="0"/>
              </a:rPr>
              <a:t>弥迦教导了怜悯</a:t>
            </a:r>
            <a:r>
              <a:rPr lang="ko-KR" altLang="en-US" sz="4000" dirty="0">
                <a:effectLst/>
                <a:latin typeface="Arial" charset="0"/>
                <a:ea typeface="ＭＳ Ｐゴシック" charset="0"/>
              </a:rPr>
              <a:t>。</a:t>
            </a:r>
            <a:endParaRPr lang="en-US" sz="4000" dirty="0">
              <a:effectLst/>
              <a:latin typeface="Arial" charset="0"/>
              <a:ea typeface="ＭＳ Ｐゴシック" charset="0"/>
            </a:endParaRPr>
          </a:p>
        </p:txBody>
      </p:sp>
    </p:spTree>
    <p:extLst>
      <p:ext uri="{BB962C8B-B14F-4D97-AF65-F5344CB8AC3E}">
        <p14:creationId xmlns:p14="http://schemas.microsoft.com/office/powerpoint/2010/main" val="1435502357"/>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882" name="Text Box 3"/>
          <p:cNvSpPr txBox="1">
            <a:spLocks noChangeArrowheads="1"/>
          </p:cNvSpPr>
          <p:nvPr/>
        </p:nvSpPr>
        <p:spPr bwMode="auto">
          <a:xfrm>
            <a:off x="381000" y="1158875"/>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400" b="1" i="1">
              <a:solidFill>
                <a:srgbClr val="FF9933"/>
              </a:solidFill>
              <a:latin typeface="Arial" charset="0"/>
              <a:cs typeface="Arial" charset="0"/>
            </a:endParaRPr>
          </a:p>
        </p:txBody>
      </p:sp>
      <p:sp>
        <p:nvSpPr>
          <p:cNvPr id="122883" name="Line 4"/>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78854" name="Rectangle 6"/>
          <p:cNvSpPr>
            <a:spLocks noChangeArrowheads="1"/>
          </p:cNvSpPr>
          <p:nvPr/>
        </p:nvSpPr>
        <p:spPr bwMode="auto">
          <a:xfrm>
            <a:off x="179388" y="2424113"/>
            <a:ext cx="907256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3038" indent="-173038"/>
            <a:r>
              <a:rPr lang="zh-CN" altLang="en-US" sz="3200" b="1" dirty="0">
                <a:solidFill>
                  <a:srgbClr val="FFFFFF"/>
                </a:solidFill>
                <a:latin typeface="Arial" charset="0"/>
              </a:rPr>
              <a:t>这书里所列的罪恶有</a:t>
            </a:r>
            <a:r>
              <a:rPr lang="en-US" sz="3200" b="1" dirty="0">
                <a:solidFill>
                  <a:srgbClr val="FFFFFF"/>
                </a:solidFill>
                <a:latin typeface="Arial" charset="0"/>
              </a:rPr>
              <a:t>: </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压迫（</a:t>
            </a:r>
            <a:r>
              <a:rPr lang="en-US" altLang="zh-CN" sz="3200" b="1" dirty="0">
                <a:solidFill>
                  <a:srgbClr val="FFFFFF"/>
                </a:solidFill>
                <a:latin typeface="Arial" charset="0"/>
              </a:rPr>
              <a:t>2:1-2</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法官、先知和祭司的贿赂（</a:t>
            </a:r>
            <a:r>
              <a:rPr lang="en-US" altLang="zh-CN" sz="3200" b="1" dirty="0">
                <a:solidFill>
                  <a:srgbClr val="FFFFFF"/>
                </a:solidFill>
                <a:latin typeface="Arial" charset="0"/>
              </a:rPr>
              <a:t>3:11</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剥削无力者（</a:t>
            </a:r>
            <a:r>
              <a:rPr lang="en-US" altLang="zh-CN" sz="3200" b="1" dirty="0">
                <a:solidFill>
                  <a:srgbClr val="FFFFFF"/>
                </a:solidFill>
                <a:latin typeface="Arial" charset="0"/>
              </a:rPr>
              <a:t>3:2-3</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贪婪（</a:t>
            </a:r>
            <a:r>
              <a:rPr lang="en-US" altLang="zh-CN" sz="3200" b="1" dirty="0">
                <a:solidFill>
                  <a:srgbClr val="FFFFFF"/>
                </a:solidFill>
                <a:latin typeface="Arial" charset="0"/>
              </a:rPr>
              <a:t>2:8-9</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欺骗（</a:t>
            </a:r>
            <a:r>
              <a:rPr lang="en-US" altLang="zh-CN" sz="3200" b="1" dirty="0">
                <a:solidFill>
                  <a:srgbClr val="FFFFFF"/>
                </a:solidFill>
                <a:latin typeface="Arial" charset="0"/>
              </a:rPr>
              <a:t>3:9</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暴力（</a:t>
            </a:r>
            <a:r>
              <a:rPr lang="en-US" altLang="zh-CN" sz="3200" b="1" dirty="0">
                <a:solidFill>
                  <a:srgbClr val="FFFFFF"/>
                </a:solidFill>
                <a:latin typeface="Arial" charset="0"/>
              </a:rPr>
              <a:t>3:10</a:t>
            </a:r>
            <a:r>
              <a:rPr lang="zh-CN" altLang="en-US" sz="3200" b="1" dirty="0">
                <a:solidFill>
                  <a:srgbClr val="FFFFFF"/>
                </a:solidFill>
                <a:latin typeface="Arial" charset="0"/>
              </a:rPr>
              <a:t>）</a:t>
            </a:r>
          </a:p>
          <a:p>
            <a:pPr marL="173038" indent="-173038"/>
            <a:r>
              <a:rPr lang="en-US" altLang="zh-CN" sz="3200" b="1" dirty="0">
                <a:solidFill>
                  <a:srgbClr val="FFFFFF"/>
                </a:solidFill>
                <a:latin typeface="Arial" charset="0"/>
              </a:rPr>
              <a:t>• </a:t>
            </a:r>
            <a:r>
              <a:rPr lang="zh-CN" altLang="en-US" sz="3200" b="1" dirty="0">
                <a:solidFill>
                  <a:srgbClr val="FFFFFF"/>
                </a:solidFill>
                <a:latin typeface="Arial" charset="0"/>
              </a:rPr>
              <a:t>傲慢（</a:t>
            </a:r>
            <a:r>
              <a:rPr lang="en-US" altLang="zh-CN" sz="3200" b="1" dirty="0">
                <a:solidFill>
                  <a:srgbClr val="FFFFFF"/>
                </a:solidFill>
                <a:latin typeface="Arial" charset="0"/>
              </a:rPr>
              <a:t>1:16; 2:6</a:t>
            </a:r>
            <a:r>
              <a:rPr lang="zh-CN" altLang="en-US" sz="3200" b="1" dirty="0">
                <a:solidFill>
                  <a:srgbClr val="FFFFFF"/>
                </a:solidFill>
                <a:latin typeface="Arial" charset="0"/>
              </a:rPr>
              <a:t>）</a:t>
            </a:r>
          </a:p>
        </p:txBody>
      </p:sp>
      <p:pic>
        <p:nvPicPr>
          <p:cNvPr id="122885"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8"/>
          <p:cNvSpPr>
            <a:spLocks noGrp="1" noChangeArrowheads="1"/>
          </p:cNvSpPr>
          <p:nvPr>
            <p:ph type="title" idx="4294967295"/>
          </p:nvPr>
        </p:nvSpPr>
        <p:spPr>
          <a:xfrm>
            <a:off x="533400" y="1052513"/>
            <a:ext cx="7391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4000" i="1" dirty="0">
                <a:solidFill>
                  <a:srgbClr val="FF9933"/>
                </a:solidFill>
                <a:effectLst/>
                <a:latin typeface="Arial" charset="0"/>
                <a:ea typeface="ＭＳ Ｐゴシック" charset="0"/>
              </a:rPr>
              <a:t>弥迦是贫穷与被欺压者的先知</a:t>
            </a:r>
            <a:endParaRPr lang="en-US" sz="4000" dirty="0">
              <a:effectLst/>
              <a:latin typeface="Arial" charset="0"/>
              <a:ea typeface="ＭＳ Ｐゴシック" charset="0"/>
            </a:endParaRPr>
          </a:p>
        </p:txBody>
      </p:sp>
      <p:sp>
        <p:nvSpPr>
          <p:cNvPr id="8" name="Text Box 3"/>
          <p:cNvSpPr txBox="1">
            <a:spLocks noChangeArrowheads="1"/>
          </p:cNvSpPr>
          <p:nvPr/>
        </p:nvSpPr>
        <p:spPr bwMode="auto">
          <a:xfrm>
            <a:off x="827088" y="0"/>
            <a:ext cx="2659702"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rPr>
              <a:t>关于弥迦</a:t>
            </a:r>
            <a:endParaRPr lang="en-US" sz="4800" b="1" dirty="0">
              <a:solidFill>
                <a:srgbClr val="FFFF00"/>
              </a:solidFill>
              <a:latin typeface="Tempus Sans ITC" pitchFamily="82" charset="0"/>
            </a:endParaRPr>
          </a:p>
        </p:txBody>
      </p:sp>
      <p:sp>
        <p:nvSpPr>
          <p:cNvPr id="122888"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616</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4296603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4"/>
                                        </p:tgtEl>
                                        <p:attrNameLst>
                                          <p:attrName>style.visibility</p:attrName>
                                        </p:attrNameLst>
                                      </p:cBhvr>
                                      <p:to>
                                        <p:strVal val="visible"/>
                                      </p:to>
                                    </p:set>
                                    <p:anim calcmode="lin" valueType="num">
                                      <p:cBhvr additive="base">
                                        <p:cTn id="7" dur="500" fill="hold"/>
                                        <p:tgtEl>
                                          <p:spTgt spid="78854"/>
                                        </p:tgtEl>
                                        <p:attrNameLst>
                                          <p:attrName>ppt_x</p:attrName>
                                        </p:attrNameLst>
                                      </p:cBhvr>
                                      <p:tavLst>
                                        <p:tav tm="0">
                                          <p:val>
                                            <p:strVal val="0-#ppt_w/2"/>
                                          </p:val>
                                        </p:tav>
                                        <p:tav tm="100000">
                                          <p:val>
                                            <p:strVal val="#ppt_x"/>
                                          </p:val>
                                        </p:tav>
                                      </p:tavLst>
                                    </p:anim>
                                    <p:anim calcmode="lin" valueType="num">
                                      <p:cBhvr additive="base">
                                        <p:cTn id="8" dur="500" fill="hold"/>
                                        <p:tgtEl>
                                          <p:spTgt spid="78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ISRAEL01"/>
          <p:cNvPicPr>
            <a:picLocks noChangeAspect="1" noChangeArrowheads="1"/>
          </p:cNvPicPr>
          <p:nvPr/>
        </p:nvPicPr>
        <p:blipFill>
          <a:blip r:embed="rId2" cstate="screen">
            <a:lum bright="-36000"/>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3"/>
          <p:cNvSpPr txBox="1">
            <a:spLocks noChangeArrowheads="1"/>
          </p:cNvSpPr>
          <p:nvPr/>
        </p:nvSpPr>
        <p:spPr bwMode="auto">
          <a:xfrm>
            <a:off x="354013" y="908050"/>
            <a:ext cx="8435975" cy="2838450"/>
          </a:xfrm>
          <a:prstGeom prst="rect">
            <a:avLst/>
          </a:prstGeom>
          <a:noFill/>
          <a:ln>
            <a:noFill/>
          </a:ln>
          <a:effectLst>
            <a:outerShdw blurRad="63500" dist="63500" dir="2212194"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GB" sz="3600" b="1">
                <a:solidFill>
                  <a:srgbClr val="FFFFFF"/>
                </a:solidFill>
                <a:cs typeface="SimSun" charset="0"/>
              </a:rPr>
              <a:t>当犹大王希西家的日子，有摩利沙人弥迦对犹大众人预言说，‘万军之耶和华如此说：锡安必被耕种象一块田，耶路撒冷必变为乱堆；这殿的山必象丛林的高处。’</a:t>
            </a:r>
          </a:p>
          <a:p>
            <a:pPr>
              <a:defRPr/>
            </a:pPr>
            <a:endParaRPr lang="en-US" altLang="zh-CN" sz="3600" b="1" i="1">
              <a:solidFill>
                <a:srgbClr val="FFFFFF"/>
              </a:solidFill>
              <a:cs typeface="SimSun" charset="0"/>
            </a:endParaRPr>
          </a:p>
        </p:txBody>
      </p:sp>
      <p:sp>
        <p:nvSpPr>
          <p:cNvPr id="146436" name="Text Box 4"/>
          <p:cNvSpPr txBox="1">
            <a:spLocks noChangeArrowheads="1"/>
          </p:cNvSpPr>
          <p:nvPr/>
        </p:nvSpPr>
        <p:spPr bwMode="auto">
          <a:xfrm>
            <a:off x="5867400" y="4508500"/>
            <a:ext cx="2447925"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zh-CN" altLang="en-US" sz="2400" b="1">
                <a:solidFill>
                  <a:srgbClr val="FFFFFF"/>
                </a:solidFill>
                <a:cs typeface="SimSun" charset="0"/>
              </a:rPr>
              <a:t>耶利米书</a:t>
            </a:r>
            <a:r>
              <a:rPr lang="en-US" altLang="zh-CN" sz="2400" b="1">
                <a:solidFill>
                  <a:srgbClr val="FFFFFF"/>
                </a:solidFill>
                <a:cs typeface="SimSun" charset="0"/>
              </a:rPr>
              <a:t>26:18</a:t>
            </a:r>
            <a:endParaRPr lang="zh-CN" altLang="en-US" sz="2400" b="1">
              <a:solidFill>
                <a:srgbClr val="FFFFFF"/>
              </a:solidFill>
              <a:cs typeface="SimSun" charset="0"/>
            </a:endParaRPr>
          </a:p>
        </p:txBody>
      </p:sp>
      <p:sp>
        <p:nvSpPr>
          <p:cNvPr id="71685" name="Rectangle 5"/>
          <p:cNvSpPr>
            <a:spLocks noGrp="1" noChangeArrowheads="1"/>
          </p:cNvSpPr>
          <p:nvPr>
            <p:ph type="title" idx="4294967295"/>
          </p:nvPr>
        </p:nvSpPr>
        <p:spPr>
          <a:xfrm>
            <a:off x="0" y="152400"/>
            <a:ext cx="9144000" cy="701675"/>
          </a:xfrm>
          <a:effectLst>
            <a:outerShdw blurRad="63500" dist="63500" dir="2212194"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defRPr/>
            </a:pPr>
            <a:r>
              <a:rPr lang="zh-CN" altLang="en-US" sz="4000" b="1" i="1" u="sng">
                <a:solidFill>
                  <a:schemeClr val="bg1"/>
                </a:solidFill>
                <a:latin typeface="Arial" charset="0"/>
                <a:cs typeface="SimSun" charset="0"/>
              </a:rPr>
              <a:t>弥迦书</a:t>
            </a:r>
            <a:r>
              <a:rPr lang="en-US" altLang="zh-CN" sz="4000" b="1" i="1" u="sng">
                <a:solidFill>
                  <a:schemeClr val="bg1"/>
                </a:solidFill>
                <a:latin typeface="Times New Roman" charset="0"/>
                <a:cs typeface="SimSun" charset="0"/>
              </a:rPr>
              <a:t>3:12 </a:t>
            </a:r>
            <a:r>
              <a:rPr lang="zh-CN" altLang="en-US" sz="4000" b="1" i="1" u="sng">
                <a:solidFill>
                  <a:schemeClr val="bg1"/>
                </a:solidFill>
                <a:latin typeface="Times New Roman" charset="0"/>
                <a:cs typeface="SimSun" charset="0"/>
              </a:rPr>
              <a:t>耶路撒冷的毁灭</a:t>
            </a:r>
            <a:endParaRPr lang="en-US" altLang="zh-CN" sz="4000" b="1" i="1" u="sng">
              <a:solidFill>
                <a:schemeClr val="bg1"/>
              </a:solidFill>
              <a:latin typeface="Times New Roman" charset="0"/>
              <a:cs typeface="SimSun" charset="0"/>
            </a:endParaRPr>
          </a:p>
        </p:txBody>
      </p:sp>
    </p:spTree>
    <p:extLst>
      <p:ext uri="{BB962C8B-B14F-4D97-AF65-F5344CB8AC3E}">
        <p14:creationId xmlns:p14="http://schemas.microsoft.com/office/powerpoint/2010/main" val="951671078"/>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667258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35299" y="-2645"/>
            <a:ext cx="6132872" cy="6335612"/>
          </a:xfrm>
          <a:prstGeom prst="rect">
            <a:avLst/>
          </a:prstGeom>
        </p:spPr>
      </p:pic>
      <p:sp>
        <p:nvSpPr>
          <p:cNvPr id="900098" name="Rectangle 2"/>
          <p:cNvSpPr>
            <a:spLocks noGrp="1" noChangeArrowheads="1"/>
          </p:cNvSpPr>
          <p:nvPr>
            <p:ph type="ctrTitle"/>
          </p:nvPr>
        </p:nvSpPr>
        <p:spPr>
          <a:xfrm>
            <a:off x="24171" y="5571885"/>
            <a:ext cx="9144000" cy="769349"/>
          </a:xfrm>
          <a:effectLst>
            <a:outerShdw blurRad="63500" dist="35921" dir="2700000" algn="ctr" rotWithShape="0">
              <a:schemeClr val="tx2">
                <a:alpha val="74998"/>
              </a:schemeClr>
            </a:outerShdw>
          </a:effectLst>
        </p:spPr>
        <p:txBody>
          <a:bodyPr/>
          <a:lstStyle/>
          <a:p>
            <a:pPr algn="l">
              <a:defRPr/>
            </a:pPr>
            <a:r>
              <a:rPr lang="zh-CN" altLang="en-US" sz="6600" b="1" dirty="0">
                <a:effectLst>
                  <a:glow rad="127000">
                    <a:schemeClr val="tx1"/>
                  </a:glow>
                </a:effectLst>
                <a:latin typeface="Arial" charset="0"/>
                <a:ea typeface="ＭＳ Ｐゴシック" charset="0"/>
                <a:cs typeface="ＭＳ Ｐゴシック" charset="0"/>
              </a:rPr>
              <a:t>背景</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501" t="18123" r="31665" b="17177"/>
          <a:stretch/>
        </p:blipFill>
        <p:spPr>
          <a:xfrm rot="5400000">
            <a:off x="4409512" y="1719683"/>
            <a:ext cx="5288340" cy="418063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107504" y="986115"/>
            <a:ext cx="7128792" cy="310854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sz="2800" dirty="0">
                <a:solidFill>
                  <a:prstClr val="black"/>
                </a:solidFill>
              </a:rPr>
              <a:t>1. </a:t>
            </a:r>
            <a:r>
              <a:rPr lang="zh-CN" altLang="en-US" sz="2800" dirty="0">
                <a:solidFill>
                  <a:prstClr val="black"/>
                </a:solidFill>
              </a:rPr>
              <a:t>针对撒玛利亚和耶路撒冷的信息</a:t>
            </a:r>
          </a:p>
          <a:p>
            <a:pPr defTabSz="457200" fontAlgn="auto">
              <a:spcBef>
                <a:spcPts val="0"/>
              </a:spcBef>
              <a:spcAft>
                <a:spcPts val="0"/>
              </a:spcAft>
            </a:pPr>
            <a:r>
              <a:rPr lang="en-US" altLang="zh-CN" sz="2800" dirty="0">
                <a:solidFill>
                  <a:prstClr val="black"/>
                </a:solidFill>
              </a:rPr>
              <a:t>2. </a:t>
            </a:r>
            <a:r>
              <a:rPr lang="zh-CN" altLang="en-US" sz="2800" dirty="0">
                <a:solidFill>
                  <a:prstClr val="black"/>
                </a:solidFill>
              </a:rPr>
              <a:t>以色列百姓的罪恶</a:t>
            </a:r>
          </a:p>
          <a:p>
            <a:pPr defTabSz="457200" fontAlgn="auto">
              <a:spcBef>
                <a:spcPts val="0"/>
              </a:spcBef>
              <a:spcAft>
                <a:spcPts val="0"/>
              </a:spcAft>
            </a:pPr>
            <a:r>
              <a:rPr lang="en-US" altLang="zh-CN" sz="2800" dirty="0">
                <a:solidFill>
                  <a:prstClr val="black"/>
                </a:solidFill>
              </a:rPr>
              <a:t>3. </a:t>
            </a:r>
            <a:r>
              <a:rPr lang="zh-CN" altLang="en-US" sz="2800" dirty="0">
                <a:solidFill>
                  <a:prstClr val="black"/>
                </a:solidFill>
              </a:rPr>
              <a:t>以色列领袖的罪行</a:t>
            </a:r>
          </a:p>
          <a:p>
            <a:pPr defTabSz="457200" fontAlgn="auto">
              <a:spcBef>
                <a:spcPts val="0"/>
              </a:spcBef>
              <a:spcAft>
                <a:spcPts val="0"/>
              </a:spcAft>
            </a:pPr>
            <a:r>
              <a:rPr lang="en-US" altLang="zh-CN" sz="2800" dirty="0">
                <a:solidFill>
                  <a:prstClr val="black"/>
                </a:solidFill>
              </a:rPr>
              <a:t>4. </a:t>
            </a:r>
            <a:r>
              <a:rPr lang="zh-CN" altLang="en-US" sz="2800" dirty="0">
                <a:solidFill>
                  <a:prstClr val="black"/>
                </a:solidFill>
              </a:rPr>
              <a:t>在锡安的至高君王</a:t>
            </a:r>
          </a:p>
          <a:p>
            <a:pPr defTabSz="457200" fontAlgn="auto">
              <a:spcBef>
                <a:spcPts val="0"/>
              </a:spcBef>
              <a:spcAft>
                <a:spcPts val="0"/>
              </a:spcAft>
            </a:pPr>
            <a:r>
              <a:rPr lang="en-US" altLang="zh-CN" sz="2800" dirty="0">
                <a:solidFill>
                  <a:prstClr val="black"/>
                </a:solidFill>
              </a:rPr>
              <a:t>5. </a:t>
            </a:r>
            <a:r>
              <a:rPr lang="zh-CN" altLang="en-US" sz="2800" dirty="0">
                <a:solidFill>
                  <a:prstClr val="black"/>
                </a:solidFill>
              </a:rPr>
              <a:t>伯利恒弥赛亚的介绍</a:t>
            </a:r>
          </a:p>
          <a:p>
            <a:pPr defTabSz="457200" fontAlgn="auto">
              <a:spcBef>
                <a:spcPts val="0"/>
              </a:spcBef>
              <a:spcAft>
                <a:spcPts val="0"/>
              </a:spcAft>
            </a:pPr>
            <a:r>
              <a:rPr lang="en-US" altLang="zh-CN" sz="2800" dirty="0">
                <a:solidFill>
                  <a:prstClr val="black"/>
                </a:solidFill>
              </a:rPr>
              <a:t>6. </a:t>
            </a:r>
            <a:r>
              <a:rPr lang="zh-CN" altLang="en-US" sz="2800" dirty="0">
                <a:solidFill>
                  <a:prstClr val="black"/>
                </a:solidFill>
              </a:rPr>
              <a:t>对不公义行为的斥责</a:t>
            </a:r>
          </a:p>
          <a:p>
            <a:pPr defTabSz="457200" fontAlgn="auto">
              <a:spcBef>
                <a:spcPts val="0"/>
              </a:spcBef>
              <a:spcAft>
                <a:spcPts val="0"/>
              </a:spcAft>
            </a:pPr>
            <a:r>
              <a:rPr lang="en-US" altLang="zh-CN" sz="2800" dirty="0">
                <a:solidFill>
                  <a:prstClr val="black"/>
                </a:solidFill>
              </a:rPr>
              <a:t>7. </a:t>
            </a:r>
            <a:r>
              <a:rPr lang="zh-CN" altLang="en-US" sz="2800" dirty="0">
                <a:solidFill>
                  <a:prstClr val="black"/>
                </a:solidFill>
              </a:rPr>
              <a:t>对上帝未来的盼望</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弥迦书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673079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zh-CN" altLang="en-US" b="1" dirty="0">
                <a:effectLst>
                  <a:outerShdw blurRad="38100" dist="38100" dir="2700000" algn="tl">
                    <a:srgbClr val="000000"/>
                  </a:outerShdw>
                </a:effectLst>
                <a:latin typeface="Arial" pitchFamily="34" charset="0"/>
                <a:cs typeface="Arial" pitchFamily="34" charset="0"/>
              </a:rPr>
              <a:t>弥迦书和以赛亚书相似之处</a:t>
            </a:r>
            <a:endParaRPr lang="en-US" altLang="en-US" b="1" dirty="0">
              <a:effectLst>
                <a:outerShdw blurRad="38100" dist="38100" dir="2700000" algn="tl">
                  <a:srgbClr val="000000"/>
                </a:outerShdw>
              </a:effectLst>
              <a:latin typeface="Arial" pitchFamily="34" charset="0"/>
              <a:cs typeface="Arial" pitchFamily="34" charset="0"/>
            </a:endParaRPr>
          </a:p>
        </p:txBody>
      </p:sp>
      <p:sp>
        <p:nvSpPr>
          <p:cNvPr id="4" name="Rectangle 3"/>
          <p:cNvSpPr txBox="1">
            <a:spLocks noChangeArrowheads="1"/>
          </p:cNvSpPr>
          <p:nvPr/>
        </p:nvSpPr>
        <p:spPr bwMode="auto">
          <a:xfrm>
            <a:off x="1905000" y="2133600"/>
            <a:ext cx="7086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完全相似的平行</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强调弥撒亚</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写于耶路撒冷 </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写作关于以色列和犹大</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影响了西西家</a:t>
            </a:r>
            <a:endParaRPr lang="en-US" altLang="ja-JP"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强调国度</a:t>
            </a:r>
            <a:endParaRPr lang="en-US" altLang="zh-CN" sz="2800" b="1" i="1" dirty="0">
              <a:solidFill>
                <a:srgbClr val="FFFFFF"/>
              </a:solidFill>
              <a:latin typeface="Arial" charset="0"/>
              <a:cs typeface="Arial" charset="0"/>
            </a:endParaRPr>
          </a:p>
          <a:p>
            <a:pPr eaLnBrk="1" hangingPunct="1">
              <a:spcBef>
                <a:spcPct val="20000"/>
              </a:spcBef>
              <a:buClr>
                <a:srgbClr val="CFBBFA"/>
              </a:buClr>
              <a:buSzPct val="85000"/>
              <a:buFont typeface="Wingdings" charset="0"/>
              <a:buChar char=""/>
            </a:pPr>
            <a:r>
              <a:rPr lang="zh-CN" altLang="en-US" sz="2800" b="1" i="1" dirty="0">
                <a:solidFill>
                  <a:srgbClr val="FFFFFF"/>
                </a:solidFill>
                <a:latin typeface="Arial" charset="0"/>
                <a:cs typeface="Arial" charset="0"/>
              </a:rPr>
              <a:t>当代性</a:t>
            </a:r>
            <a:endParaRPr lang="en-US" sz="2800" b="1" i="1" dirty="0">
              <a:solidFill>
                <a:srgbClr val="FFFFFF"/>
              </a:solidFill>
              <a:latin typeface="Arial" charset="0"/>
              <a:cs typeface="Arial" charset="0"/>
            </a:endParaRPr>
          </a:p>
        </p:txBody>
      </p:sp>
      <p:sp>
        <p:nvSpPr>
          <p:cNvPr id="5"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3200">
                <a:solidFill>
                  <a:srgbClr val="FFFFFF"/>
                </a:solidFill>
                <a:latin typeface="Times New Roman" charset="0"/>
                <a:ea typeface="ＭＳ Ｐゴシック" charset="0"/>
                <a:cs typeface="ＭＳ Ｐゴシック" charset="0"/>
              </a:defRPr>
            </a:lvl1pPr>
            <a:lvl2pPr>
              <a:defRPr sz="2800">
                <a:solidFill>
                  <a:srgbClr val="FFFFFF"/>
                </a:solidFill>
                <a:latin typeface="Times New Roman" charset="0"/>
                <a:ea typeface="ＭＳ Ｐゴシック" charset="0"/>
              </a:defRPr>
            </a:lvl2pPr>
            <a:lvl3pPr>
              <a:defRPr sz="2400">
                <a:solidFill>
                  <a:srgbClr val="FFFFFF"/>
                </a:solidFill>
                <a:latin typeface="Times New Roman" charset="0"/>
                <a:ea typeface="ＭＳ Ｐゴシック" charset="0"/>
              </a:defRPr>
            </a:lvl3pPr>
            <a:lvl4pPr>
              <a:defRPr sz="2000">
                <a:solidFill>
                  <a:srgbClr val="FFFFFF"/>
                </a:solidFill>
                <a:latin typeface="Times New Roman" charset="0"/>
                <a:ea typeface="ＭＳ Ｐゴシック" charset="0"/>
              </a:defRPr>
            </a:lvl4pPr>
            <a:lvl5pPr>
              <a:defRPr sz="2000">
                <a:solidFill>
                  <a:srgbClr val="FFFFFF"/>
                </a:solidFill>
                <a:latin typeface="Times New Roman" charset="0"/>
                <a:ea typeface="ＭＳ Ｐゴシック" charset="0"/>
              </a:defRPr>
            </a:lvl5pPr>
            <a:lvl6pPr eaLnBrk="0" hangingPunct="0">
              <a:buFont typeface="Wingdings" charset="0"/>
              <a:defRPr sz="2000">
                <a:solidFill>
                  <a:srgbClr val="FFFFFF"/>
                </a:solidFill>
                <a:latin typeface="Times New Roman" charset="0"/>
                <a:ea typeface="ＭＳ Ｐゴシック" charset="0"/>
              </a:defRPr>
            </a:lvl6pPr>
            <a:lvl7pPr eaLnBrk="0" hangingPunct="0">
              <a:buFont typeface="Wingdings" charset="0"/>
              <a:defRPr sz="2000">
                <a:solidFill>
                  <a:srgbClr val="FFFFFF"/>
                </a:solidFill>
                <a:latin typeface="Times New Roman" charset="0"/>
                <a:ea typeface="ＭＳ Ｐゴシック" charset="0"/>
              </a:defRPr>
            </a:lvl7pPr>
            <a:lvl8pPr eaLnBrk="0" hangingPunct="0">
              <a:buFont typeface="Wingdings" charset="0"/>
              <a:defRPr sz="2000">
                <a:solidFill>
                  <a:srgbClr val="FFFFFF"/>
                </a:solidFill>
                <a:latin typeface="Times New Roman" charset="0"/>
                <a:ea typeface="ＭＳ Ｐゴシック" charset="0"/>
              </a:defRPr>
            </a:lvl8pPr>
            <a:lvl9pPr eaLnBrk="0" hangingPunct="0">
              <a:buFont typeface="Wingdings" charset="0"/>
              <a:defRPr sz="2000">
                <a:solidFill>
                  <a:srgbClr val="FFFFFF"/>
                </a:solidFill>
                <a:latin typeface="Times New Roman" charset="0"/>
                <a:ea typeface="ＭＳ Ｐゴシック" charset="0"/>
              </a:defRPr>
            </a:lvl9pPr>
          </a:lstStyle>
          <a:p>
            <a:pPr algn="ctr" eaLnBrk="0" hangingPunct="0">
              <a:defRPr/>
            </a:pPr>
            <a:r>
              <a:rPr lang="en-US" sz="2400" b="1">
                <a:effectLst>
                  <a:outerShdw blurRad="38100" dist="38100" dir="2700000" algn="tl">
                    <a:srgbClr val="000000"/>
                  </a:outerShdw>
                </a:effectLst>
                <a:latin typeface="Arial" charset="0"/>
                <a:cs typeface="Arial" charset="0"/>
              </a:rPr>
              <a:t>616</a:t>
            </a:r>
          </a:p>
        </p:txBody>
      </p:sp>
    </p:spTree>
    <p:extLst>
      <p:ext uri="{BB962C8B-B14F-4D97-AF65-F5344CB8AC3E}">
        <p14:creationId xmlns:p14="http://schemas.microsoft.com/office/powerpoint/2010/main" val="1043824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zh-CN" altLang="en-US" sz="3600" dirty="0">
                <a:solidFill>
                  <a:schemeClr val="tx1"/>
                </a:solidFill>
                <a:latin typeface="Arial" charset="0"/>
                <a:ea typeface="ＭＳ Ｐゴシック" charset="0"/>
                <a:cs typeface="Arial" charset="0"/>
              </a:rPr>
              <a:t>千年耶路撒冷 </a:t>
            </a:r>
            <a:r>
              <a:rPr lang="en-US" sz="3600" dirty="0">
                <a:solidFill>
                  <a:schemeClr val="tx1"/>
                </a:solidFill>
                <a:effectLst/>
                <a:latin typeface="Arial" charset="0"/>
                <a:ea typeface="ＭＳ Ｐゴシック" charset="0"/>
                <a:cs typeface="Arial" charset="0"/>
              </a:rPr>
              <a:t>(</a:t>
            </a:r>
            <a:r>
              <a:rPr lang="zh-CN" altLang="en-US" sz="3600" dirty="0">
                <a:solidFill>
                  <a:schemeClr val="tx1"/>
                </a:solidFill>
                <a:effectLst/>
                <a:latin typeface="Arial" charset="0"/>
                <a:ea typeface="ＭＳ Ｐゴシック" charset="0"/>
                <a:cs typeface="Arial" charset="0"/>
              </a:rPr>
              <a:t>以赛亚</a:t>
            </a:r>
            <a:r>
              <a:rPr lang="en-US" sz="3600" dirty="0">
                <a:solidFill>
                  <a:schemeClr val="tx1"/>
                </a:solidFill>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itchFamily="-112"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zh-CN" altLang="en-US" sz="3200" dirty="0">
                <a:solidFill>
                  <a:srgbClr val="FFFFFF"/>
                </a:solidFill>
              </a:rPr>
              <a:t>“训诲必出于锡安</a:t>
            </a:r>
            <a:r>
              <a:rPr lang="en-US" altLang="zh-CN" sz="3200" dirty="0">
                <a:solidFill>
                  <a:srgbClr val="FFFFFF"/>
                </a:solidFill>
              </a:rPr>
              <a:t>, </a:t>
            </a:r>
            <a:r>
              <a:rPr lang="zh-CN" altLang="en-US" sz="3200" dirty="0">
                <a:solidFill>
                  <a:srgbClr val="FFFFFF"/>
                </a:solidFill>
              </a:rPr>
              <a:t>耶和华的言语</a:t>
            </a:r>
            <a:r>
              <a:rPr lang="en-US" altLang="zh-CN" sz="3200" dirty="0">
                <a:solidFill>
                  <a:srgbClr val="FFFFFF"/>
                </a:solidFill>
              </a:rPr>
              <a:t>, </a:t>
            </a:r>
            <a:r>
              <a:rPr lang="zh-CN" altLang="en-US" sz="3200" dirty="0">
                <a:solidFill>
                  <a:srgbClr val="FFFFFF"/>
                </a:solidFill>
              </a:rPr>
              <a:t>必出于耶路撒冷。”</a:t>
            </a:r>
          </a:p>
          <a:p>
            <a:pPr algn="r"/>
            <a:r>
              <a:rPr lang="en-US" altLang="zh-CN" sz="3200" dirty="0">
                <a:solidFill>
                  <a:srgbClr val="FFFFFF"/>
                </a:solidFill>
              </a:rPr>
              <a:t>- </a:t>
            </a:r>
            <a:r>
              <a:rPr lang="zh-CN" altLang="en-US" sz="3200" dirty="0">
                <a:solidFill>
                  <a:srgbClr val="FFFFFF"/>
                </a:solidFill>
              </a:rPr>
              <a:t>以赛亚书 </a:t>
            </a:r>
            <a:r>
              <a:rPr lang="en-US" altLang="zh-CN" sz="3200" dirty="0">
                <a:solidFill>
                  <a:srgbClr val="FFFFFF"/>
                </a:solidFill>
              </a:rPr>
              <a:t>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451615329"/>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zh-CN" altLang="en-US" sz="3600" dirty="0">
                <a:effectLst/>
                <a:latin typeface="Arial" charset="0"/>
                <a:ea typeface="ＭＳ Ｐゴシック" charset="0"/>
                <a:cs typeface="Arial" charset="0"/>
              </a:rPr>
              <a:t>千年耶路撒冷 </a:t>
            </a:r>
            <a:r>
              <a:rPr lang="en-US" sz="3600" dirty="0">
                <a:effectLst/>
                <a:latin typeface="Arial" charset="0"/>
                <a:ea typeface="ＭＳ Ｐゴシック" charset="0"/>
                <a:cs typeface="Arial" charset="0"/>
              </a:rPr>
              <a:t>(</a:t>
            </a:r>
            <a:r>
              <a:rPr lang="zh-CN" altLang="en-US" sz="3600" dirty="0">
                <a:effectLst/>
                <a:latin typeface="Arial" charset="0"/>
                <a:ea typeface="ＭＳ Ｐゴシック" charset="0"/>
                <a:cs typeface="Arial" charset="0"/>
              </a:rPr>
              <a:t>弥迦</a:t>
            </a:r>
            <a:r>
              <a:rPr lang="en-US" sz="3600" dirty="0">
                <a:effectLst/>
                <a:latin typeface="Arial" charset="0"/>
                <a:ea typeface="ＭＳ Ｐゴシック" charset="0"/>
                <a:cs typeface="Arial" charset="0"/>
              </a:rPr>
              <a:t>)</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latin typeface="Arial" pitchFamily="-112"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latin typeface="Arial" pitchFamily="-112"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r>
              <a:rPr lang="mr-IN" altLang="ja-JP" sz="3200" dirty="0">
                <a:solidFill>
                  <a:srgbClr val="FFFFFF"/>
                </a:solidFill>
              </a:rPr>
              <a:t>"</a:t>
            </a:r>
            <a:r>
              <a:rPr lang="zh-CN" altLang="en-US" sz="3200" dirty="0">
                <a:solidFill>
                  <a:srgbClr val="FFFFFF"/>
                </a:solidFill>
              </a:rPr>
              <a:t>因为教训必出于锡安。</a:t>
            </a:r>
          </a:p>
          <a:p>
            <a:pPr algn="r" eaLnBrk="0" hangingPunct="0"/>
            <a:r>
              <a:rPr lang="zh-CN" altLang="en-US" sz="3200" dirty="0">
                <a:solidFill>
                  <a:srgbClr val="FFFFFF"/>
                </a:solidFill>
              </a:rPr>
              <a:t>耶和华的话要来自耶路撒冷。</a:t>
            </a:r>
            <a:r>
              <a:rPr lang="mr-IN" altLang="ja-JP" sz="3200" dirty="0">
                <a:solidFill>
                  <a:srgbClr val="FFFFFF"/>
                </a:solidFill>
              </a:rPr>
              <a:t>"</a:t>
            </a:r>
            <a:endParaRPr lang="en-US" altLang="ja-JP" sz="3200" dirty="0">
              <a:solidFill>
                <a:srgbClr val="FFFFFF"/>
              </a:solidFill>
            </a:endParaRPr>
          </a:p>
          <a:p>
            <a:pPr algn="r" eaLnBrk="0" hangingPunct="0"/>
            <a:r>
              <a:rPr lang="en-US" sz="3200" dirty="0">
                <a:solidFill>
                  <a:srgbClr val="FFFFFF"/>
                </a:solidFill>
              </a:rPr>
              <a:t>––</a:t>
            </a:r>
            <a:r>
              <a:rPr lang="zh-CN" altLang="en-US" sz="3200" dirty="0">
                <a:solidFill>
                  <a:srgbClr val="FFFFFF"/>
                </a:solidFill>
              </a:rPr>
              <a:t>弥迦 </a:t>
            </a:r>
            <a:r>
              <a:rPr lang="en-US" sz="3200" dirty="0">
                <a:solidFill>
                  <a:srgbClr val="FFFFFF"/>
                </a:solidFill>
              </a:rPr>
              <a:t>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dirty="0">
                <a:solidFill>
                  <a:srgbClr val="003399"/>
                </a:solidFill>
                <a:latin typeface="Arial" charset="0"/>
                <a:cs typeface="Arial" charset="0"/>
              </a:rPr>
              <a:t>106</a:t>
            </a:r>
            <a:endParaRPr lang="en-US" sz="2800" dirty="0">
              <a:solidFill>
                <a:srgbClr val="003399"/>
              </a:solidFill>
              <a:latin typeface="Arial" charset="0"/>
              <a:cs typeface="Arial" charset="0"/>
            </a:endParaRPr>
          </a:p>
        </p:txBody>
      </p:sp>
    </p:spTree>
    <p:extLst>
      <p:ext uri="{BB962C8B-B14F-4D97-AF65-F5344CB8AC3E}">
        <p14:creationId xmlns:p14="http://schemas.microsoft.com/office/powerpoint/2010/main" val="618987604"/>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
        <p:nvSpPr>
          <p:cNvPr id="149506"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4000">
                <a:solidFill>
                  <a:srgbClr val="FFFFFF"/>
                </a:solidFill>
                <a:latin typeface="Arial"/>
                <a:ea typeface="ＭＳ Ｐゴシック"/>
                <a:cs typeface="+mn-cs"/>
              </a:rPr>
              <a:t>以赛亚书</a:t>
            </a:r>
            <a:r>
              <a:rPr lang="en-US" altLang="zh-CN" sz="4000">
                <a:solidFill>
                  <a:srgbClr val="FFFFFF"/>
                </a:solidFill>
                <a:latin typeface="Arial"/>
                <a:ea typeface="ＭＳ Ｐゴシック"/>
                <a:cs typeface="+mn-cs"/>
              </a:rPr>
              <a:t>2</a:t>
            </a:r>
            <a:r>
              <a:rPr lang="zh-CN" altLang="en-US" sz="4000">
                <a:solidFill>
                  <a:srgbClr val="FFFFFF"/>
                </a:solidFill>
                <a:latin typeface="Arial"/>
                <a:ea typeface="ＭＳ Ｐゴシック"/>
                <a:cs typeface="+mn-cs"/>
              </a:rPr>
              <a:t>：</a:t>
            </a:r>
            <a:r>
              <a:rPr lang="en-US" altLang="zh-CN" sz="4000">
                <a:solidFill>
                  <a:srgbClr val="FFFFFF"/>
                </a:solidFill>
                <a:latin typeface="Arial"/>
                <a:ea typeface="ＭＳ Ｐゴシック"/>
                <a:cs typeface="+mn-cs"/>
              </a:rPr>
              <a:t>2</a:t>
            </a:r>
            <a:r>
              <a:rPr lang="zh-CN" altLang="en-US" sz="4000">
                <a:solidFill>
                  <a:srgbClr val="FFFFFF"/>
                </a:solidFill>
                <a:latin typeface="Arial"/>
                <a:ea typeface="ＭＳ Ｐゴシック"/>
                <a:cs typeface="+mn-cs"/>
              </a:rPr>
              <a:t> 末后的日子，耶和华殿的山必坚立，超乎诸山，高举过于万岭。</a:t>
            </a:r>
            <a:r>
              <a:rPr lang="zh-CN" altLang="en-US" sz="4000">
                <a:solidFill>
                  <a:srgbClr val="FFFF00"/>
                </a:solidFill>
                <a:latin typeface="Arial"/>
                <a:ea typeface="ＭＳ Ｐゴシック"/>
                <a:cs typeface="+mn-cs"/>
              </a:rPr>
              <a:t>万民</a:t>
            </a:r>
            <a:r>
              <a:rPr lang="zh-CN" altLang="en-US" sz="4000">
                <a:solidFill>
                  <a:srgbClr val="FFFFFF"/>
                </a:solidFill>
                <a:latin typeface="Arial"/>
                <a:ea typeface="ＭＳ Ｐゴシック"/>
                <a:cs typeface="+mn-cs"/>
              </a:rPr>
              <a:t>都要流归这山。</a:t>
            </a:r>
            <a:endParaRPr lang="en-GB" sz="4000">
              <a:solidFill>
                <a:srgbClr val="FFFFFF"/>
              </a:solidFill>
              <a:latin typeface="Arial"/>
              <a:ea typeface="ＭＳ Ｐゴシック"/>
              <a:cs typeface="+mn-cs"/>
            </a:endParaRPr>
          </a:p>
        </p:txBody>
      </p:sp>
      <p:sp>
        <p:nvSpPr>
          <p:cNvPr id="149507"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4000">
                <a:solidFill>
                  <a:srgbClr val="FFFFFF"/>
                </a:solidFill>
                <a:latin typeface="Arial"/>
                <a:ea typeface="ＭＳ Ｐゴシック"/>
                <a:cs typeface="+mn-cs"/>
              </a:rPr>
              <a:t>弥迦书</a:t>
            </a:r>
            <a:r>
              <a:rPr lang="en-US" altLang="zh-CN" sz="4000">
                <a:solidFill>
                  <a:srgbClr val="FFFFFF"/>
                </a:solidFill>
                <a:latin typeface="Arial"/>
                <a:ea typeface="ＭＳ Ｐゴシック"/>
                <a:cs typeface="+mn-cs"/>
              </a:rPr>
              <a:t>4</a:t>
            </a:r>
            <a:r>
              <a:rPr lang="zh-CN" altLang="en-US" sz="4000">
                <a:solidFill>
                  <a:srgbClr val="FFFFFF"/>
                </a:solidFill>
                <a:latin typeface="Arial"/>
                <a:ea typeface="ＭＳ Ｐゴシック"/>
                <a:cs typeface="+mn-cs"/>
              </a:rPr>
              <a:t>：</a:t>
            </a:r>
            <a:r>
              <a:rPr lang="en-US" altLang="zh-CN" sz="4000">
                <a:solidFill>
                  <a:srgbClr val="FFFFFF"/>
                </a:solidFill>
                <a:latin typeface="Arial"/>
                <a:ea typeface="ＭＳ Ｐゴシック"/>
                <a:cs typeface="+mn-cs"/>
              </a:rPr>
              <a:t>1</a:t>
            </a:r>
            <a:r>
              <a:rPr lang="zh-CN" altLang="en-US" sz="4000">
                <a:solidFill>
                  <a:srgbClr val="FFFFFF"/>
                </a:solidFill>
                <a:latin typeface="Arial"/>
                <a:ea typeface="ＭＳ Ｐゴシック"/>
                <a:cs typeface="+mn-cs"/>
              </a:rPr>
              <a:t> 末后的日子，耶和华殿的山必坚立，超乎诸山，高举过于万岭。</a:t>
            </a:r>
            <a:r>
              <a:rPr lang="zh-CN" altLang="en-US" sz="4000">
                <a:solidFill>
                  <a:srgbClr val="FFFF00"/>
                </a:solidFill>
                <a:latin typeface="Arial"/>
                <a:ea typeface="ＭＳ Ｐゴシック"/>
                <a:cs typeface="+mn-cs"/>
              </a:rPr>
              <a:t>万民</a:t>
            </a:r>
            <a:r>
              <a:rPr lang="zh-CN" altLang="en-US" sz="4000">
                <a:solidFill>
                  <a:srgbClr val="FFFFFF"/>
                </a:solidFill>
                <a:latin typeface="Arial"/>
                <a:ea typeface="ＭＳ Ｐゴシック"/>
                <a:cs typeface="+mn-cs"/>
              </a:rPr>
              <a:t>都要流归这山。</a:t>
            </a:r>
            <a:endParaRPr lang="en-GB" sz="4000">
              <a:solidFill>
                <a:srgbClr val="FFFFFF"/>
              </a:solidFill>
              <a:latin typeface="Arial"/>
              <a:ea typeface="ＭＳ Ｐゴシック"/>
              <a:cs typeface="+mn-cs"/>
            </a:endParaRPr>
          </a:p>
        </p:txBody>
      </p:sp>
    </p:spTree>
    <p:extLst>
      <p:ext uri="{BB962C8B-B14F-4D97-AF65-F5344CB8AC3E}">
        <p14:creationId xmlns:p14="http://schemas.microsoft.com/office/powerpoint/2010/main" val="265561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a:solidFill>
                  <a:srgbClr val="FFFFFF"/>
                </a:solidFill>
                <a:latin typeface="Arial"/>
                <a:ea typeface="ＭＳ Ｐゴシック"/>
                <a:cs typeface="+mn-cs"/>
              </a:rPr>
              <a:t>以赛亚书</a:t>
            </a:r>
            <a:r>
              <a:rPr lang="en-GB" altLang="ja-JP" sz="3200">
                <a:solidFill>
                  <a:srgbClr val="FFFFFF"/>
                </a:solidFill>
                <a:latin typeface="Arial"/>
                <a:ea typeface="ＭＳ Ｐゴシック"/>
                <a:cs typeface="+mn-cs"/>
              </a:rPr>
              <a:t>2:3 </a:t>
            </a:r>
            <a:r>
              <a:rPr lang="zh-CN" altLang="en-US" sz="3200">
                <a:solidFill>
                  <a:srgbClr val="FFFFFF"/>
                </a:solidFill>
                <a:latin typeface="Arial"/>
                <a:ea typeface="ＭＳ Ｐゴシック"/>
                <a:cs typeface="+mn-cs"/>
              </a:rPr>
              <a:t>必有</a:t>
            </a:r>
            <a:r>
              <a:rPr lang="zh-CN" altLang="en-US" sz="3200">
                <a:solidFill>
                  <a:srgbClr val="FFFF00"/>
                </a:solidFill>
                <a:latin typeface="Arial"/>
                <a:ea typeface="ＭＳ Ｐゴシック"/>
                <a:cs typeface="+mn-cs"/>
              </a:rPr>
              <a:t>多国的人</a:t>
            </a:r>
            <a:r>
              <a:rPr lang="zh-CN" altLang="en-US" sz="3200">
                <a:solidFill>
                  <a:srgbClr val="FFFFFF"/>
                </a:solidFill>
                <a:latin typeface="Arial"/>
                <a:ea typeface="ＭＳ Ｐゴシック"/>
                <a:cs typeface="+mn-cs"/>
              </a:rPr>
              <a:t>前来，说：</a:t>
            </a:r>
            <a:r>
              <a:rPr lang="en-US" altLang="zh-CN" sz="3200">
                <a:solidFill>
                  <a:srgbClr val="FFFFFF"/>
                </a:solidFill>
                <a:latin typeface="Arial"/>
                <a:ea typeface="ＭＳ Ｐゴシック"/>
                <a:cs typeface="+mn-cs"/>
              </a:rPr>
              <a:t>“</a:t>
            </a:r>
            <a:r>
              <a:rPr lang="zh-CN" altLang="en-US" sz="3200">
                <a:solidFill>
                  <a:srgbClr val="FFFFFF"/>
                </a:solidFill>
                <a:latin typeface="Arial"/>
                <a:ea typeface="ＭＳ Ｐゴシック"/>
                <a:cs typeface="+mn-cs"/>
              </a:rPr>
              <a:t>来吧！我们上耶和华的山，登雅各　神的殿；他必把他的道指教我们，我们也必遵行他的路。</a:t>
            </a:r>
            <a:r>
              <a:rPr lang="en-US" altLang="zh-CN" sz="3200">
                <a:solidFill>
                  <a:srgbClr val="FFFFFF"/>
                </a:solidFill>
                <a:latin typeface="Arial"/>
                <a:ea typeface="ＭＳ Ｐゴシック"/>
                <a:cs typeface="+mn-cs"/>
              </a:rPr>
              <a:t>”</a:t>
            </a:r>
            <a:r>
              <a:rPr lang="zh-CN" altLang="en-US" sz="3200">
                <a:solidFill>
                  <a:srgbClr val="FFFFFF"/>
                </a:solidFill>
                <a:latin typeface="Arial"/>
                <a:ea typeface="ＭＳ Ｐゴシック"/>
                <a:cs typeface="+mn-cs"/>
              </a:rPr>
              <a:t>因为训诲必出于锡安，耶和华的话必来自耶路撒冷。</a:t>
            </a:r>
            <a:endParaRPr lang="en-GB" sz="3200">
              <a:solidFill>
                <a:srgbClr val="FFFFFF"/>
              </a:solidFill>
              <a:latin typeface="Arial"/>
              <a:ea typeface="ＭＳ Ｐゴシック"/>
              <a:cs typeface="+mn-cs"/>
            </a:endParaRPr>
          </a:p>
        </p:txBody>
      </p:sp>
      <p:sp>
        <p:nvSpPr>
          <p:cNvPr id="151554"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a:solidFill>
                  <a:srgbClr val="FFFFFF"/>
                </a:solidFill>
                <a:latin typeface="Arial"/>
                <a:ea typeface="ＭＳ Ｐゴシック"/>
                <a:cs typeface="+mn-cs"/>
              </a:rPr>
              <a:t>弥迦书</a:t>
            </a:r>
            <a:r>
              <a:rPr lang="en-US" altLang="zh-CN" sz="3200">
                <a:solidFill>
                  <a:srgbClr val="FFFFFF"/>
                </a:solidFill>
                <a:latin typeface="Arial"/>
                <a:ea typeface="ＭＳ Ｐゴシック"/>
                <a:cs typeface="+mn-cs"/>
              </a:rPr>
              <a:t>4</a:t>
            </a:r>
            <a:r>
              <a:rPr lang="zh-CN" altLang="en-US" sz="3200">
                <a:solidFill>
                  <a:srgbClr val="FFFFFF"/>
                </a:solidFill>
                <a:latin typeface="Arial"/>
                <a:ea typeface="ＭＳ Ｐゴシック"/>
                <a:cs typeface="+mn-cs"/>
              </a:rPr>
              <a:t> </a:t>
            </a:r>
            <a:r>
              <a:rPr lang="en-GB" altLang="ja-JP" sz="3200">
                <a:solidFill>
                  <a:srgbClr val="FFFFFF"/>
                </a:solidFill>
                <a:latin typeface="Arial"/>
                <a:ea typeface="ＭＳ Ｐゴシック"/>
                <a:cs typeface="+mn-cs"/>
              </a:rPr>
              <a:t>:2 </a:t>
            </a:r>
            <a:r>
              <a:rPr lang="zh-CN" altLang="en-US" sz="3200">
                <a:solidFill>
                  <a:srgbClr val="FFFFFF"/>
                </a:solidFill>
                <a:latin typeface="Arial"/>
                <a:ea typeface="ＭＳ Ｐゴシック"/>
                <a:cs typeface="+mn-cs"/>
              </a:rPr>
              <a:t>必有</a:t>
            </a:r>
            <a:r>
              <a:rPr lang="zh-CN" altLang="en-US" sz="3200">
                <a:solidFill>
                  <a:srgbClr val="FFFF00"/>
                </a:solidFill>
                <a:latin typeface="Arial"/>
                <a:ea typeface="ＭＳ Ｐゴシック"/>
                <a:cs typeface="+mn-cs"/>
              </a:rPr>
              <a:t>多国的民</a:t>
            </a:r>
            <a:r>
              <a:rPr lang="en-GB" altLang="ja-JP" sz="3200">
                <a:solidFill>
                  <a:srgbClr val="FFFF00"/>
                </a:solidFill>
                <a:latin typeface="Arial"/>
                <a:ea typeface="ＭＳ Ｐゴシック"/>
                <a:cs typeface="+mn-cs"/>
              </a:rPr>
              <a:t> </a:t>
            </a:r>
            <a:r>
              <a:rPr lang="zh-CN" altLang="en-US" sz="3200">
                <a:solidFill>
                  <a:srgbClr val="FFFFFF"/>
                </a:solidFill>
                <a:latin typeface="Arial"/>
                <a:ea typeface="ＭＳ Ｐゴシック"/>
                <a:cs typeface="+mn-cs"/>
              </a:rPr>
              <a:t>前往，说，来吧，我们登耶和华的山，奔雅各神的殿。主必将他的道教训我们，我们也要行他的路。因为训诲必出于锡安，耶和华的言语必出于耶路撒冷。</a:t>
            </a:r>
            <a:endParaRPr lang="en-GB" sz="3200">
              <a:solidFill>
                <a:srgbClr val="FFFFFF"/>
              </a:solidFill>
              <a:latin typeface="Arial"/>
              <a:ea typeface="ＭＳ Ｐゴシック"/>
              <a:cs typeface="+mn-cs"/>
            </a:endParaRPr>
          </a:p>
        </p:txBody>
      </p:sp>
      <p:sp>
        <p:nvSpPr>
          <p:cNvPr id="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Tree>
    <p:extLst>
      <p:ext uri="{BB962C8B-B14F-4D97-AF65-F5344CB8AC3E}">
        <p14:creationId xmlns:p14="http://schemas.microsoft.com/office/powerpoint/2010/main" val="38566466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600">
                <a:solidFill>
                  <a:srgbClr val="FFFFFF"/>
                </a:solidFill>
                <a:latin typeface="Arial"/>
                <a:ea typeface="ＭＳ Ｐゴシック"/>
                <a:cs typeface="+mn-cs"/>
              </a:rPr>
              <a:t>以赛亚书</a:t>
            </a:r>
            <a:r>
              <a:rPr lang="en-GB" altLang="ja-JP" sz="3600">
                <a:solidFill>
                  <a:srgbClr val="FFFFFF"/>
                </a:solidFill>
                <a:latin typeface="Arial"/>
                <a:ea typeface="ＭＳ Ｐゴシック"/>
                <a:cs typeface="+mn-cs"/>
              </a:rPr>
              <a:t>2:4 </a:t>
            </a:r>
            <a:r>
              <a:rPr lang="zh-CN" altLang="en-US" sz="3600">
                <a:solidFill>
                  <a:srgbClr val="FFFFFF"/>
                </a:solidFill>
                <a:latin typeface="Arial"/>
                <a:ea typeface="ＭＳ Ｐゴシック"/>
                <a:cs typeface="+mn-cs"/>
              </a:rPr>
              <a:t>他必在</a:t>
            </a:r>
            <a:r>
              <a:rPr lang="zh-CN" altLang="en-US" sz="3600">
                <a:solidFill>
                  <a:srgbClr val="FFFF00"/>
                </a:solidFill>
                <a:latin typeface="Arial"/>
                <a:ea typeface="ＭＳ Ｐゴシック"/>
                <a:cs typeface="+mn-cs"/>
              </a:rPr>
              <a:t>列国</a:t>
            </a:r>
            <a:r>
              <a:rPr lang="zh-CN" altLang="en-US" sz="3600">
                <a:solidFill>
                  <a:srgbClr val="FFFFFF"/>
                </a:solidFill>
                <a:latin typeface="Arial"/>
                <a:ea typeface="ＭＳ Ｐゴシック"/>
                <a:cs typeface="+mn-cs"/>
              </a:rPr>
              <a:t>中施行审判，为</a:t>
            </a:r>
            <a:r>
              <a:rPr lang="zh-CN" altLang="en-US" sz="3600">
                <a:solidFill>
                  <a:srgbClr val="FFFF00"/>
                </a:solidFill>
                <a:latin typeface="Arial"/>
                <a:ea typeface="ＭＳ Ｐゴシック"/>
                <a:cs typeface="+mn-cs"/>
              </a:rPr>
              <a:t>许多国民</a:t>
            </a:r>
            <a:r>
              <a:rPr lang="zh-CN" altLang="en-US" sz="3600">
                <a:solidFill>
                  <a:srgbClr val="FFFFFF"/>
                </a:solidFill>
                <a:latin typeface="Arial"/>
                <a:ea typeface="ＭＳ Ｐゴシック"/>
                <a:cs typeface="+mn-cs"/>
              </a:rPr>
              <a:t>断定是非。他们要将刀打成犁头，把枪打成镰刀。这国不举刀攻击那国，他们也不再学习战事。</a:t>
            </a:r>
            <a:endParaRPr lang="en-GB" sz="3600">
              <a:solidFill>
                <a:srgbClr val="FFFFFF"/>
              </a:solidFill>
              <a:latin typeface="Arial"/>
              <a:ea typeface="ＭＳ Ｐゴシック"/>
              <a:cs typeface="+mn-cs"/>
            </a:endParaRPr>
          </a:p>
        </p:txBody>
      </p:sp>
      <p:sp>
        <p:nvSpPr>
          <p:cNvPr id="153602"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defTabSz="449263">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600">
                <a:solidFill>
                  <a:srgbClr val="FFFFFF"/>
                </a:solidFill>
                <a:latin typeface="Arial"/>
                <a:ea typeface="ＭＳ Ｐゴシック"/>
                <a:cs typeface="+mn-cs"/>
              </a:rPr>
              <a:t>弥迦书</a:t>
            </a:r>
            <a:r>
              <a:rPr lang="en-GB" altLang="ja-JP" sz="3600">
                <a:solidFill>
                  <a:srgbClr val="FFFFFF"/>
                </a:solidFill>
                <a:latin typeface="Arial"/>
                <a:ea typeface="ＭＳ Ｐゴシック"/>
                <a:cs typeface="+mn-cs"/>
              </a:rPr>
              <a:t>4:3 </a:t>
            </a:r>
            <a:r>
              <a:rPr lang="zh-CN" altLang="en-US" sz="3600">
                <a:solidFill>
                  <a:srgbClr val="FFFFFF"/>
                </a:solidFill>
                <a:latin typeface="Arial"/>
                <a:ea typeface="ＭＳ Ｐゴシック"/>
                <a:cs typeface="+mn-cs"/>
              </a:rPr>
              <a:t>他必在</a:t>
            </a:r>
            <a:r>
              <a:rPr lang="zh-CN" altLang="en-US" sz="3600">
                <a:solidFill>
                  <a:srgbClr val="FFFF00"/>
                </a:solidFill>
                <a:latin typeface="Arial"/>
                <a:ea typeface="ＭＳ Ｐゴシック"/>
                <a:cs typeface="+mn-cs"/>
              </a:rPr>
              <a:t>多国的民</a:t>
            </a:r>
            <a:r>
              <a:rPr lang="en-GB" altLang="ja-JP" sz="3600">
                <a:solidFill>
                  <a:srgbClr val="FFFFFF"/>
                </a:solidFill>
                <a:latin typeface="Arial"/>
                <a:ea typeface="ＭＳ Ｐゴシック"/>
                <a:cs typeface="+mn-cs"/>
              </a:rPr>
              <a:t>, </a:t>
            </a:r>
            <a:r>
              <a:rPr lang="zh-CN" altLang="en-US" sz="3600">
                <a:solidFill>
                  <a:srgbClr val="FFFFFF"/>
                </a:solidFill>
                <a:latin typeface="Arial"/>
                <a:ea typeface="ＭＳ Ｐゴシック"/>
                <a:cs typeface="+mn-cs"/>
              </a:rPr>
              <a:t>中施行审判，为</a:t>
            </a:r>
            <a:r>
              <a:rPr lang="zh-CN" altLang="en-US" sz="3600">
                <a:solidFill>
                  <a:srgbClr val="FFFF00"/>
                </a:solidFill>
                <a:latin typeface="Arial"/>
                <a:ea typeface="ＭＳ Ｐゴシック"/>
                <a:cs typeface="+mn-cs"/>
              </a:rPr>
              <a:t>远方强盛的国</a:t>
            </a:r>
            <a:r>
              <a:rPr lang="zh-CN" altLang="en-US" sz="3600">
                <a:solidFill>
                  <a:srgbClr val="FFFFFF"/>
                </a:solidFill>
                <a:latin typeface="Arial"/>
                <a:ea typeface="ＭＳ Ｐゴシック"/>
                <a:cs typeface="+mn-cs"/>
              </a:rPr>
              <a:t>断定是非。他们要将刀打成犁头，把枪打成镰刀。这国不举刀攻击那国，他们也不再学习战事。</a:t>
            </a:r>
            <a:endParaRPr lang="en-GB" sz="3600">
              <a:solidFill>
                <a:srgbClr val="FFFFFF"/>
              </a:solidFill>
              <a:latin typeface="Arial"/>
              <a:ea typeface="ＭＳ Ｐゴシック"/>
              <a:cs typeface="+mn-cs"/>
            </a:endParaRPr>
          </a:p>
        </p:txBody>
      </p:sp>
      <p:sp>
        <p:nvSpPr>
          <p:cNvPr id="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100" b="1">
                <a:solidFill>
                  <a:srgbClr val="FFFFFF"/>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600" b="1">
                <a:solidFill>
                  <a:srgbClr val="FFFFFF"/>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FFFF"/>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5pPr>
            <a:lvl6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6pPr>
            <a:lvl7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7pPr>
            <a:lvl8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8pPr>
            <a:lvl9pPr>
              <a:buFont typeface="Wingdings"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FFFFFF"/>
                </a:solidFill>
                <a:latin typeface="Arial" charset="0"/>
                <a:ea typeface="ＭＳ Ｐゴシック" charset="0"/>
              </a:defRPr>
            </a:lvl9pPr>
          </a:lstStyle>
          <a:p>
            <a:pPr defTabSz="449263">
              <a:lnSpc>
                <a:spcPct val="80000"/>
              </a:lnSpc>
              <a:buClr>
                <a:srgbClr val="FFFFFF"/>
              </a:buClr>
              <a:buSzPct val="100000"/>
              <a:buFont typeface="Arial" charset="0"/>
              <a:buNone/>
              <a:defRPr/>
            </a:pPr>
            <a:r>
              <a:rPr lang="zh-CN" altLang="en-US" sz="4400">
                <a:effectLst>
                  <a:outerShdw blurRad="38100" dist="38100" dir="2700000" algn="tl">
                    <a:srgbClr val="808080"/>
                  </a:outerShdw>
                </a:effectLst>
                <a:cs typeface="SimSun" charset="0"/>
              </a:rPr>
              <a:t>谁抄袭谁？</a:t>
            </a:r>
            <a:endParaRPr lang="en-GB" sz="4400">
              <a:effectLst>
                <a:outerShdw blurRad="38100" dist="38100" dir="2700000" algn="tl">
                  <a:srgbClr val="808080"/>
                </a:outerShdw>
              </a:effectLst>
            </a:endParaRPr>
          </a:p>
        </p:txBody>
      </p:sp>
    </p:spTree>
    <p:extLst>
      <p:ext uri="{BB962C8B-B14F-4D97-AF65-F5344CB8AC3E}">
        <p14:creationId xmlns:p14="http://schemas.microsoft.com/office/powerpoint/2010/main" val="8933147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zh-CN" altLang="en-US" dirty="0">
                <a:effectLst>
                  <a:glow rad="228600">
                    <a:schemeClr val="tx1"/>
                  </a:glow>
                  <a:outerShdw blurRad="38100" dist="38100" dir="2700000" algn="tl">
                    <a:srgbClr val="000000">
                      <a:alpha val="43137"/>
                    </a:srgbClr>
                  </a:outerShdw>
                </a:effectLst>
              </a:rPr>
              <a:t>联合国</a:t>
            </a:r>
            <a:br>
              <a:rPr lang="en-US" altLang="zh-CN" dirty="0">
                <a:effectLst>
                  <a:glow rad="228600">
                    <a:schemeClr val="tx1"/>
                  </a:glow>
                  <a:outerShdw blurRad="38100" dist="38100" dir="2700000" algn="tl">
                    <a:srgbClr val="000000">
                      <a:alpha val="43137"/>
                    </a:srgbClr>
                  </a:outerShdw>
                </a:effectLst>
              </a:rPr>
            </a:br>
            <a:r>
              <a:rPr lang="zh-CN" altLang="en-US" dirty="0">
                <a:effectLst>
                  <a:glow rad="228600">
                    <a:schemeClr val="tx1"/>
                  </a:glow>
                  <a:outerShdw blurRad="38100" dist="38100" dir="2700000" algn="tl">
                    <a:srgbClr val="000000">
                      <a:alpha val="43137"/>
                    </a:srgbClr>
                  </a:outerShdw>
                </a:effectLst>
              </a:rPr>
              <a:t>纽约</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318043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488"/>
            <a:ext cx="4572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8563" y="-20638"/>
            <a:ext cx="54419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zh-CN" altLang="en-US" sz="4000" dirty="0">
                <a:effectLst>
                  <a:glow rad="228600">
                    <a:schemeClr val="tx1"/>
                  </a:glow>
                  <a:outerShdw blurRad="38100" dist="38100" dir="2700000" algn="tl">
                    <a:srgbClr val="000000">
                      <a:alpha val="43137"/>
                    </a:srgbClr>
                  </a:outerShdw>
                </a:effectLst>
              </a:rPr>
              <a:t>联合国</a:t>
            </a:r>
            <a:br>
              <a:rPr lang="en-US" altLang="zh-CN" sz="4000" dirty="0">
                <a:effectLst>
                  <a:glow rad="228600">
                    <a:schemeClr val="tx1"/>
                  </a:glow>
                  <a:outerShdw blurRad="38100" dist="38100" dir="2700000" algn="tl">
                    <a:srgbClr val="000000">
                      <a:alpha val="43137"/>
                    </a:srgbClr>
                  </a:outerShdw>
                </a:effectLst>
              </a:rPr>
            </a:br>
            <a:r>
              <a:rPr lang="en-US" sz="4000" dirty="0">
                <a:effectLst>
                  <a:glow rad="228600">
                    <a:schemeClr val="tx1"/>
                  </a:glow>
                  <a:outerShdw blurRad="38100" dist="38100" dir="2700000" algn="tl">
                    <a:srgbClr val="000000">
                      <a:alpha val="43137"/>
                    </a:srgbClr>
                  </a:outerShdw>
                </a:effectLst>
              </a:rPr>
              <a:t>(</a:t>
            </a:r>
            <a:r>
              <a:rPr lang="zh-CN" altLang="en-US" sz="4000" dirty="0">
                <a:effectLst>
                  <a:glow rad="228600">
                    <a:schemeClr val="tx1"/>
                  </a:glow>
                  <a:outerShdw blurRad="38100" dist="38100" dir="2700000" algn="tl">
                    <a:srgbClr val="000000">
                      <a:alpha val="43137"/>
                    </a:srgbClr>
                  </a:outerShdw>
                </a:effectLst>
              </a:rPr>
              <a:t>纽约</a:t>
            </a:r>
            <a:r>
              <a:rPr lang="en-US" sz="4000" dirty="0">
                <a:effectLst>
                  <a:glow rad="228600">
                    <a:schemeClr val="tx1"/>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2807979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5113CC8D-8EC0-1591-B651-490366118ECB}"/>
              </a:ext>
            </a:extLst>
          </p:cNvPr>
          <p:cNvSpPr txBox="1"/>
          <p:nvPr/>
        </p:nvSpPr>
        <p:spPr>
          <a:xfrm>
            <a:off x="2051720" y="56418"/>
            <a:ext cx="6972548" cy="830997"/>
          </a:xfrm>
          <a:prstGeom prst="rect">
            <a:avLst/>
          </a:prstGeom>
          <a:noFill/>
        </p:spPr>
        <p:txBody>
          <a:bodyPr wrap="square">
            <a:spAutoFit/>
          </a:bodyPr>
          <a:lstStyle/>
          <a:p>
            <a:r>
              <a:rPr lang="zh-CN" altLang="en-US" dirty="0">
                <a:solidFill>
                  <a:schemeClr val="bg1"/>
                </a:solidFill>
                <a:effectLst/>
                <a:latin typeface=".AppleSystemUIFont"/>
              </a:rPr>
              <a:t>他们要把刀剑打成犁头，把矛打成修枝刀；民族之间不再举剑相攻，也不再学习打仗。（以赛亚书</a:t>
            </a:r>
            <a:r>
              <a:rPr lang="en-US" altLang="zh-CN" dirty="0">
                <a:solidFill>
                  <a:schemeClr val="bg1"/>
                </a:solidFill>
                <a:effectLst/>
                <a:latin typeface=".AppleSystemUIFont"/>
              </a:rPr>
              <a:t>2:4</a:t>
            </a:r>
            <a:r>
              <a:rPr lang="zh-CN" altLang="en-US" dirty="0">
                <a:solidFill>
                  <a:schemeClr val="bg1"/>
                </a:solidFill>
                <a:effectLst/>
                <a:latin typeface=".AppleSystemUIFont"/>
              </a:rPr>
              <a:t>）</a:t>
            </a:r>
          </a:p>
        </p:txBody>
      </p:sp>
    </p:spTree>
    <p:extLst>
      <p:ext uri="{BB962C8B-B14F-4D97-AF65-F5344CB8AC3E}">
        <p14:creationId xmlns:p14="http://schemas.microsoft.com/office/powerpoint/2010/main" val="1557604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710" y="1079500"/>
            <a:ext cx="9144000" cy="4793358"/>
          </a:xfrm>
          <a:blipFill rotWithShape="1">
            <a:blip r:embed="rId3"/>
            <a:tile tx="0" ty="0" sx="100000" sy="100000" flip="none" algn="tl"/>
          </a:blipFill>
          <a:effectLst/>
        </p:spPr>
        <p:txBody>
          <a:bodyPr anchor="t"/>
          <a:lstStyle/>
          <a:p>
            <a:pPr>
              <a:defRPr/>
            </a:pPr>
            <a:r>
              <a:rPr lang="zh-CN" altLang="en-US" sz="9600" b="1" dirty="0">
                <a:effectLst>
                  <a:outerShdw blurRad="57150" dist="38100" dir="2700000" sx="101000" sy="101000" algn="tl" rotWithShape="0">
                    <a:srgbClr val="000000"/>
                  </a:outerShdw>
                </a:effectLst>
                <a:latin typeface="Times New Roman"/>
                <a:ea typeface="ＭＳ Ｐゴシック" charset="0"/>
                <a:cs typeface="Times New Roman"/>
              </a:rPr>
              <a:t>小先知书</a:t>
            </a:r>
            <a:endParaRPr lang="en-US" sz="9600" b="1" dirty="0">
              <a:effectLst>
                <a:outerShdw blurRad="57150" dist="38100" dir="2700000" sx="101000" sy="101000" algn="tl" rotWithShape="0">
                  <a:srgbClr val="000000"/>
                </a:outerShdw>
              </a:effectLst>
              <a:latin typeface="Times New Roman"/>
              <a:ea typeface="ＭＳ Ｐゴシック" charset="0"/>
              <a:cs typeface="Times New Roman"/>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075389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mr-IN" dirty="0">
                <a:effectLst>
                  <a:glow rad="228600">
                    <a:schemeClr val="tx1"/>
                  </a:glow>
                  <a:outerShdw blurRad="38100" dist="38100" dir="2700000" algn="tl">
                    <a:srgbClr val="000000">
                      <a:alpha val="43137"/>
                    </a:srgbClr>
                  </a:outerShdw>
                </a:effectLst>
              </a:rPr>
              <a:t>“</a:t>
            </a:r>
            <a:r>
              <a:rPr lang="zh-CN" altLang="en-US" dirty="0">
                <a:effectLst>
                  <a:glow rad="228600">
                    <a:schemeClr val="tx1"/>
                  </a:glow>
                  <a:outerShdw blurRad="38100" dist="38100" dir="2700000" algn="tl">
                    <a:srgbClr val="000000">
                      <a:alpha val="43137"/>
                    </a:srgbClr>
                  </a:outerShdw>
                </a:effectLst>
              </a:rPr>
              <a:t>狮子</a:t>
            </a:r>
            <a:r>
              <a:rPr lang="en-US" dirty="0">
                <a:effectLst>
                  <a:glow rad="228600">
                    <a:schemeClr val="tx1"/>
                  </a:glow>
                  <a:outerShdw blurRad="38100" dist="38100" dir="2700000" algn="tl">
                    <a:srgbClr val="000000">
                      <a:alpha val="43137"/>
                    </a:srgbClr>
                  </a:outerShdw>
                </a:effectLst>
              </a:rPr>
              <a:t>, </a:t>
            </a:r>
            <a:r>
              <a:rPr lang="zh-CN" altLang="en-US" dirty="0">
                <a:effectLst>
                  <a:glow rad="228600">
                    <a:schemeClr val="tx1"/>
                  </a:glow>
                  <a:outerShdw blurRad="38100" dist="38100" dir="2700000" algn="tl">
                    <a:srgbClr val="000000">
                      <a:alpha val="43137"/>
                    </a:srgbClr>
                  </a:outerShdw>
                </a:effectLst>
              </a:rPr>
              <a:t>老虎与熊</a:t>
            </a:r>
            <a:r>
              <a:rPr lang="en-US" dirty="0">
                <a:effectLst>
                  <a:glow rad="228600">
                    <a:schemeClr val="tx1"/>
                  </a:glow>
                  <a:outerShdw blurRad="38100" dist="38100" dir="2700000" algn="tl">
                    <a:srgbClr val="000000">
                      <a:alpha val="43137"/>
                    </a:srgbClr>
                  </a:outerShdw>
                </a:effectLst>
              </a:rPr>
              <a:t>! </a:t>
            </a:r>
            <a:r>
              <a:rPr lang="zh-CN" altLang="en-US" dirty="0">
                <a:effectLst>
                  <a:glow rad="228600">
                    <a:schemeClr val="tx1"/>
                  </a:glow>
                  <a:outerShdw blurRad="38100" dist="38100" dir="2700000" algn="tl">
                    <a:srgbClr val="000000">
                      <a:alpha val="43137"/>
                    </a:srgbClr>
                  </a:outerShdw>
                </a:effectLst>
              </a:rPr>
              <a:t>哇</a:t>
            </a:r>
            <a:r>
              <a:rPr lang="en-US" dirty="0">
                <a:effectLst>
                  <a:glow rad="228600">
                    <a:schemeClr val="tx1"/>
                  </a:glow>
                  <a:outerShdw blurRad="38100" dist="38100" dir="2700000" algn="tl">
                    <a:srgbClr val="000000">
                      <a:alpha val="43137"/>
                    </a:srgbClr>
                  </a:outerShdw>
                </a:effectLst>
              </a:rPr>
              <a:t>!</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833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r>
              <a:rPr lang="zh-CN" altLang="en-US" dirty="0">
                <a:effectLst>
                  <a:glow rad="228600">
                    <a:schemeClr val="tx1"/>
                  </a:glow>
                  <a:outerShdw blurRad="38100" dist="38100" dir="2700000" algn="tl">
                    <a:srgbClr val="000000">
                      <a:alpha val="43137"/>
                    </a:srgbClr>
                  </a:outerShdw>
                </a:effectLst>
              </a:rPr>
              <a:t>巴卢熊（</a:t>
            </a:r>
            <a:r>
              <a:rPr lang="en-US" dirty="0">
                <a:solidFill>
                  <a:srgbClr val="FFFF00"/>
                </a:solidFill>
                <a:effectLst>
                  <a:glow rad="228600">
                    <a:schemeClr val="tx1"/>
                  </a:glow>
                  <a:outerShdw blurRad="38100" dist="38100" dir="2700000" algn="tl">
                    <a:srgbClr val="000000">
                      <a:alpha val="43137"/>
                    </a:srgbClr>
                  </a:outerShdw>
                </a:effectLst>
              </a:rPr>
              <a:t>B</a:t>
            </a:r>
            <a:r>
              <a:rPr lang="en-US" dirty="0">
                <a:effectLst>
                  <a:glow rad="228600">
                    <a:schemeClr val="tx1"/>
                  </a:glow>
                  <a:outerShdw blurRad="38100" dist="38100" dir="2700000" algn="tl">
                    <a:srgbClr val="000000">
                      <a:alpha val="43137"/>
                    </a:srgbClr>
                  </a:outerShdw>
                </a:effectLst>
              </a:rPr>
              <a:t>aloo the Bear）、</a:t>
            </a:r>
            <a:r>
              <a:rPr lang="zh-CN" altLang="en-US" dirty="0">
                <a:effectLst>
                  <a:glow rad="228600">
                    <a:schemeClr val="tx1"/>
                  </a:glow>
                  <a:outerShdw blurRad="38100" dist="38100" dir="2700000" algn="tl">
                    <a:srgbClr val="000000">
                      <a:alpha val="43137"/>
                    </a:srgbClr>
                  </a:outerShdw>
                </a:effectLst>
              </a:rPr>
              <a:t>利奥狮（</a:t>
            </a:r>
            <a:r>
              <a:rPr lang="en-US" dirty="0">
                <a:solidFill>
                  <a:srgbClr val="FFFF00"/>
                </a:solidFill>
                <a:effectLst>
                  <a:glow rad="228600">
                    <a:schemeClr val="tx1"/>
                  </a:glow>
                  <a:outerShdw blurRad="38100" dist="38100" dir="2700000" algn="tl">
                    <a:srgbClr val="000000">
                      <a:alpha val="43137"/>
                    </a:srgbClr>
                  </a:outerShdw>
                </a:effectLst>
              </a:rPr>
              <a:t>L</a:t>
            </a:r>
            <a:r>
              <a:rPr lang="en-US" dirty="0">
                <a:effectLst>
                  <a:glow rad="228600">
                    <a:schemeClr val="tx1"/>
                  </a:glow>
                  <a:outerShdw blurRad="38100" dist="38100" dir="2700000" algn="tl">
                    <a:srgbClr val="000000">
                      <a:alpha val="43137"/>
                    </a:srgbClr>
                  </a:outerShdw>
                </a:effectLst>
              </a:rPr>
              <a:t>eo the Lion）</a:t>
            </a:r>
            <a:r>
              <a:rPr lang="zh-CN" altLang="en-US" dirty="0">
                <a:effectLst>
                  <a:glow rad="228600">
                    <a:schemeClr val="tx1"/>
                  </a:glow>
                  <a:outerShdw blurRad="38100" dist="38100" dir="2700000" algn="tl">
                    <a:srgbClr val="000000">
                      <a:alpha val="43137"/>
                    </a:srgbClr>
                  </a:outerShdw>
                </a:effectLst>
              </a:rPr>
              <a:t>和谢尔坎虎（</a:t>
            </a:r>
            <a:r>
              <a:rPr lang="en-US" dirty="0" err="1">
                <a:effectLst>
                  <a:glow rad="228600">
                    <a:schemeClr val="tx1"/>
                  </a:glow>
                  <a:outerShdw blurRad="38100" dist="38100" dir="2700000" algn="tl">
                    <a:srgbClr val="000000">
                      <a:alpha val="43137"/>
                    </a:srgbClr>
                  </a:outerShdw>
                </a:effectLst>
              </a:rPr>
              <a:t>Shere</a:t>
            </a:r>
            <a:r>
              <a:rPr lang="en-US" dirty="0">
                <a:effectLst>
                  <a:glow rad="228600">
                    <a:schemeClr val="tx1"/>
                  </a:glow>
                  <a:outerShdw blurRad="38100" dist="38100" dir="2700000" algn="tl">
                    <a:srgbClr val="000000">
                      <a:alpha val="43137"/>
                    </a:srgbClr>
                  </a:outerShdw>
                </a:effectLst>
              </a:rPr>
              <a:t> Khan the </a:t>
            </a:r>
            <a:r>
              <a:rPr lang="en-US" dirty="0">
                <a:solidFill>
                  <a:srgbClr val="FFFF00"/>
                </a:solidFill>
                <a:effectLst>
                  <a:glow rad="228600">
                    <a:schemeClr val="tx1"/>
                  </a:glow>
                  <a:outerShdw blurRad="38100" dist="38100" dir="2700000" algn="tl">
                    <a:srgbClr val="000000">
                      <a:alpha val="43137"/>
                    </a:srgbClr>
                  </a:outerShdw>
                </a:effectLst>
              </a:rPr>
              <a:t>T</a:t>
            </a:r>
            <a:r>
              <a:rPr lang="en-US" dirty="0">
                <a:effectLst>
                  <a:glow rad="228600">
                    <a:schemeClr val="tx1"/>
                  </a:glow>
                  <a:outerShdw blurRad="38100" dist="38100" dir="2700000" algn="tl">
                    <a:srgbClr val="000000">
                      <a:alpha val="43137"/>
                    </a:srgbClr>
                  </a:outerShdw>
                </a:effectLst>
              </a:rPr>
              <a:t>iger）（</a:t>
            </a:r>
            <a:r>
              <a:rPr lang="zh-CN" altLang="en-US" dirty="0">
                <a:effectLst>
                  <a:glow rad="228600">
                    <a:schemeClr val="tx1"/>
                  </a:glow>
                  <a:outerShdw blurRad="38100" dist="38100" dir="2700000" algn="tl">
                    <a:srgbClr val="000000">
                      <a:alpha val="43137"/>
                    </a:srgbClr>
                  </a:outerShdw>
                </a:effectLst>
              </a:rPr>
              <a:t>三者合称为</a:t>
            </a:r>
            <a:r>
              <a:rPr lang="en-US" dirty="0">
                <a:solidFill>
                  <a:srgbClr val="FFFF00"/>
                </a:solidFill>
                <a:effectLst>
                  <a:glow rad="228600">
                    <a:schemeClr val="tx1"/>
                  </a:glow>
                  <a:outerShdw blurRad="38100" dist="38100" dir="2700000" algn="tl">
                    <a:srgbClr val="000000">
                      <a:alpha val="43137"/>
                    </a:srgbClr>
                  </a:outerShdw>
                </a:effectLst>
              </a:rPr>
              <a:t>BLT</a:t>
            </a:r>
            <a:r>
              <a:rPr lang="en-US" dirty="0">
                <a:effectLst>
                  <a:glow rad="228600">
                    <a:schemeClr val="tx1"/>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143953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830688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35969467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590234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18385445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504503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2458803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9279347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1242313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540234"/>
            <a:ext cx="9144000" cy="1837719"/>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小先知书 </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重大信息</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749181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mr-IN" dirty="0">
                <a:effectLst>
                  <a:glow rad="228600">
                    <a:schemeClr val="tx1"/>
                  </a:glow>
                  <a:outerShdw blurRad="38100" dist="38100" dir="2700000" algn="tl">
                    <a:srgbClr val="000000">
                      <a:alpha val="43137"/>
                    </a:srgbClr>
                  </a:outerShdw>
                </a:effectLst>
              </a:rPr>
              <a:t>"</a:t>
            </a:r>
            <a:r>
              <a:rPr lang="en-US" dirty="0">
                <a:effectLst>
                  <a:glow rad="228600">
                    <a:schemeClr val="tx1"/>
                  </a:glow>
                  <a:outerShdw blurRad="38100" dist="38100" dir="2700000" algn="tl">
                    <a:srgbClr val="000000">
                      <a:alpha val="43137"/>
                    </a:srgbClr>
                  </a:outerShdw>
                </a:effectLst>
              </a:rPr>
              <a:t>Lions, Tigers &amp; Bears! Oh, My!</a:t>
            </a:r>
            <a:r>
              <a:rPr lang="mr-IN" dirty="0">
                <a:effectLst>
                  <a:glow rad="228600">
                    <a:schemeClr val="tx1"/>
                  </a:glow>
                  <a:outerShdw blurRad="38100" dist="38100" dir="2700000" algn="tl">
                    <a:srgbClr val="000000">
                      <a:alpha val="43137"/>
                    </a:srgbClr>
                  </a:outerShdw>
                </a:effectLst>
              </a:rPr>
              <a:t>"</a:t>
            </a:r>
            <a:endParaRPr lang="en-US" dirty="0">
              <a:effectLst>
                <a:glow rad="228600">
                  <a:schemeClr val="tx1"/>
                </a:glow>
                <a:outerShdw blurRad="38100" dist="38100" dir="2700000" algn="tl">
                  <a:srgbClr val="000000">
                    <a:alpha val="43137"/>
                  </a:srgbClr>
                </a:outerShdw>
              </a:effectLst>
            </a:endParaRPr>
          </a:p>
        </p:txBody>
      </p:sp>
      <p:pic>
        <p:nvPicPr>
          <p:cNvPr id="4" name="Picture 3" descr="ATT0007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77" y="332656"/>
            <a:ext cx="9187363" cy="6093296"/>
          </a:xfrm>
          <a:prstGeom prst="rect">
            <a:avLst/>
          </a:prstGeom>
        </p:spPr>
      </p:pic>
    </p:spTree>
    <p:extLst>
      <p:ext uri="{BB962C8B-B14F-4D97-AF65-F5344CB8AC3E}">
        <p14:creationId xmlns:p14="http://schemas.microsoft.com/office/powerpoint/2010/main" val="24961056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6194" name="Text Box 4"/>
          <p:cNvSpPr txBox="1">
            <a:spLocks noChangeArrowheads="1"/>
          </p:cNvSpPr>
          <p:nvPr/>
        </p:nvSpPr>
        <p:spPr bwMode="auto">
          <a:xfrm>
            <a:off x="3810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36195"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pic>
        <p:nvPicPr>
          <p:cNvPr id="155652" name="Picture 259"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Rectangle 260"/>
          <p:cNvSpPr>
            <a:spLocks noGrp="1" noChangeArrowheads="1"/>
          </p:cNvSpPr>
          <p:nvPr>
            <p:ph type="title" idx="4294967295"/>
          </p:nvPr>
        </p:nvSpPr>
        <p:spPr>
          <a:xfrm>
            <a:off x="250825" y="333375"/>
            <a:ext cx="7772400" cy="430213"/>
          </a:xfrm>
        </p:spPr>
        <p:txBody>
          <a:bodyPr/>
          <a:lstStyle/>
          <a:p>
            <a:pPr algn="l" eaLnBrk="1" hangingPunct="1">
              <a:defRPr/>
            </a:pPr>
            <a:r>
              <a:rPr lang="zh-CN" altLang="en-US" sz="3200" b="1" i="1">
                <a:solidFill>
                  <a:srgbClr val="FF9933"/>
                </a:solidFill>
                <a:latin typeface="Jott 43 Extended" charset="0"/>
                <a:cs typeface="SimSun" charset="0"/>
              </a:rPr>
              <a:t>“小”以赛亚</a:t>
            </a:r>
            <a:endParaRPr lang="en-US" altLang="zh-CN" sz="3200">
              <a:latin typeface="Times New Roman" charset="0"/>
              <a:cs typeface="SimSun" charset="0"/>
            </a:endParaRPr>
          </a:p>
        </p:txBody>
      </p:sp>
      <p:graphicFrame>
        <p:nvGraphicFramePr>
          <p:cNvPr id="14693" name="Group 357"/>
          <p:cNvGraphicFramePr>
            <a:graphicFrameLocks noGrp="1"/>
          </p:cNvGraphicFramePr>
          <p:nvPr/>
        </p:nvGraphicFramePr>
        <p:xfrm>
          <a:off x="0" y="836613"/>
          <a:ext cx="9144000" cy="5715027"/>
        </p:xfrm>
        <a:graphic>
          <a:graphicData uri="http://schemas.openxmlformats.org/drawingml/2006/table">
            <a:tbl>
              <a:tblPr/>
              <a:tblGrid>
                <a:gridCol w="1643063">
                  <a:extLst>
                    <a:ext uri="{9D8B030D-6E8A-4147-A177-3AD203B41FA5}">
                      <a16:colId xmlns:a16="http://schemas.microsoft.com/office/drawing/2014/main" val="20000"/>
                    </a:ext>
                  </a:extLst>
                </a:gridCol>
                <a:gridCol w="5599112">
                  <a:extLst>
                    <a:ext uri="{9D8B030D-6E8A-4147-A177-3AD203B41FA5}">
                      <a16:colId xmlns:a16="http://schemas.microsoft.com/office/drawing/2014/main" val="20001"/>
                    </a:ext>
                  </a:extLst>
                </a:gridCol>
                <a:gridCol w="1901825">
                  <a:extLst>
                    <a:ext uri="{9D8B030D-6E8A-4147-A177-3AD203B41FA5}">
                      <a16:colId xmlns:a16="http://schemas.microsoft.com/office/drawing/2014/main" val="20002"/>
                    </a:ext>
                  </a:extLst>
                </a:gridCol>
              </a:tblGrid>
              <a:tr h="671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弥迦</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社会与道德</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主题</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以赛亚 </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世界与政治</a:t>
                      </a: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6714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66700" algn="r"/>
                          <a:tab pos="2743200" algn="ctr"/>
                          <a:tab pos="5486400" algn="r"/>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a:t>
                      </a: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万民哪！你们都要听；地和其上所有的，也都要侧耳而听。主耶和华从他的圣殿要见证你们的不是“</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1:9-16</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对耶路撒冷全地的审判</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10:28-32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2:8-9</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欺压寡妇孤儿</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以色列的余民</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10:10-23</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2:13</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耶和华在你们前头行</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52:12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047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3:5-7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没有人明白</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29:9-12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4:1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末后的日子，耶和华殿的山必坚立</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2:2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5:2</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预言弥塞亚 </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7:14</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5:4</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有牧人的形象</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40:11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657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6:6-8</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只要你行公义，好怜悯，存谦卑的心，与你的神同行</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58:6-7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4015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要仰望等候耶和华。</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8:17</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400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7:12 </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Narrow" charset="0"/>
                          <a:ea typeface="ＭＳ Ｐゴシック" charset="0"/>
                          <a:cs typeface="SimSun" charset="0"/>
                        </a:rPr>
                        <a:t>亚述军兵将要来</a:t>
                      </a:r>
                      <a:endParaRPr kumimoji="0" lang="zh-CN" altLang="en-US"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Narrow" charset="0"/>
                          <a:ea typeface="ＭＳ Ｐゴシック" charset="0"/>
                          <a:cs typeface="SimSun" charset="0"/>
                        </a:rPr>
                        <a:t>1:11</a:t>
                      </a:r>
                      <a:endParaRPr kumimoji="0" lang="en-US" altLang="zh-CN" sz="1800" b="0" i="0" u="none" strike="noStrike" cap="none" normalizeH="0" baseline="0">
                        <a:ln>
                          <a:noFill/>
                        </a:ln>
                        <a:solidFill>
                          <a:schemeClr val="bg1"/>
                        </a:solidFill>
                        <a:effectLst/>
                        <a:latin typeface="Times New Roman" charset="0"/>
                        <a:ea typeface="ＭＳ Ｐゴシック" charset="0"/>
                        <a:cs typeface="SimSun" charset="0"/>
                      </a:endParaRPr>
                    </a:p>
                  </a:txBody>
                  <a:tcPr marT="45715" marB="4571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36238" name="Text Box 359"/>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2627068614"/>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656919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0050"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13318" name="Text Box 6"/>
          <p:cNvSpPr txBox="1">
            <a:spLocks noChangeArrowheads="1"/>
          </p:cNvSpPr>
          <p:nvPr/>
        </p:nvSpPr>
        <p:spPr bwMode="auto">
          <a:xfrm>
            <a:off x="468313" y="2636838"/>
            <a:ext cx="8458200" cy="26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9250" indent="-349250">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en-US" altLang="zh-CN" sz="3600" dirty="0">
                <a:solidFill>
                  <a:srgbClr val="FFFFFF"/>
                </a:solidFill>
                <a:cs typeface="SimSun" charset="0"/>
              </a:rPr>
              <a:t>5:2</a:t>
            </a:r>
            <a:r>
              <a:rPr lang="zh-CN" altLang="en-US" sz="3600" dirty="0">
                <a:solidFill>
                  <a:srgbClr val="FFFFFF"/>
                </a:solidFill>
                <a:cs typeface="SimSun" charset="0"/>
              </a:rPr>
              <a:t>　</a:t>
            </a:r>
            <a:r>
              <a:rPr lang="zh-CN" altLang="en-US" sz="3600" dirty="0">
                <a:solidFill>
                  <a:srgbClr val="FFFFFF"/>
                </a:solidFill>
                <a:latin typeface="Arial" charset="0"/>
                <a:cs typeface="SimSun" charset="0"/>
              </a:rPr>
              <a:t>唯一预表弥塞亚的诞生地是</a:t>
            </a:r>
            <a:r>
              <a:rPr lang="zh-CN" altLang="en-US" sz="3600" dirty="0">
                <a:solidFill>
                  <a:srgbClr val="FFFFFF"/>
                </a:solidFill>
                <a:cs typeface="SimSun" charset="0"/>
              </a:rPr>
              <a:t>伯利恒</a:t>
            </a:r>
          </a:p>
          <a:p>
            <a:pPr>
              <a:lnSpc>
                <a:spcPct val="120000"/>
              </a:lnSpc>
              <a:defRPr/>
            </a:pPr>
            <a:r>
              <a:rPr lang="en-US" altLang="zh-CN" sz="3600" dirty="0">
                <a:solidFill>
                  <a:srgbClr val="FFFFFF"/>
                </a:solidFill>
                <a:cs typeface="SimSun" charset="0"/>
              </a:rPr>
              <a:t>2:12-13; 4:1-8; 5:4-5</a:t>
            </a:r>
            <a:r>
              <a:rPr lang="zh-CN" altLang="en-US" sz="3600" dirty="0">
                <a:solidFill>
                  <a:srgbClr val="FFFFFF"/>
                </a:solidFill>
                <a:cs typeface="SimSun" charset="0"/>
              </a:rPr>
              <a:t>　也对基督用公义与和平统治世界的最好的描述</a:t>
            </a:r>
            <a:endParaRPr lang="zh-CN" altLang="en-US" sz="3600" dirty="0">
              <a:solidFill>
                <a:srgbClr val="FFFFFF"/>
              </a:solidFill>
              <a:latin typeface="Arial" charset="0"/>
              <a:cs typeface="SimSun" charset="0"/>
            </a:endParaRPr>
          </a:p>
          <a:p>
            <a:pPr>
              <a:lnSpc>
                <a:spcPct val="120000"/>
              </a:lnSpc>
              <a:buFontTx/>
              <a:buChar char="•"/>
              <a:defRPr/>
            </a:pPr>
            <a:endParaRPr lang="en-US" altLang="zh-CN" sz="3600" dirty="0">
              <a:solidFill>
                <a:srgbClr val="FFFFFF"/>
              </a:solidFill>
              <a:latin typeface="Arial" charset="0"/>
              <a:cs typeface="SimSun" charset="0"/>
            </a:endParaRPr>
          </a:p>
        </p:txBody>
      </p:sp>
      <p:pic>
        <p:nvPicPr>
          <p:cNvPr id="144388"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8"/>
          <p:cNvSpPr>
            <a:spLocks noGrp="1" noChangeArrowheads="1"/>
          </p:cNvSpPr>
          <p:nvPr>
            <p:ph type="title" idx="4294967295"/>
          </p:nvPr>
        </p:nvSpPr>
        <p:spPr>
          <a:xfrm>
            <a:off x="533400" y="1295400"/>
            <a:ext cx="7772400" cy="1143000"/>
          </a:xfrm>
        </p:spPr>
        <p:txBody>
          <a:bodyPr/>
          <a:lstStyle/>
          <a:p>
            <a:pPr algn="l" eaLnBrk="1" hangingPunct="1">
              <a:defRPr/>
            </a:pPr>
            <a:r>
              <a:rPr lang="zh-CN" altLang="en-US" sz="3600" b="1" i="1" dirty="0">
                <a:solidFill>
                  <a:srgbClr val="FF9933"/>
                </a:solidFill>
                <a:latin typeface="Arial" charset="0"/>
                <a:cs typeface="SimSun" charset="0"/>
              </a:rPr>
              <a:t>在弥迦书里的基督</a:t>
            </a:r>
          </a:p>
        </p:txBody>
      </p:sp>
      <p:sp>
        <p:nvSpPr>
          <p:cNvPr id="130054"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36819915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box(out)">
                                      <p:cBhvr>
                                        <p:cTn id="7" dur="500"/>
                                        <p:tgtEl>
                                          <p:spTgt spid="133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3318">
                                            <p:txEl>
                                              <p:pRg st="1" end="1"/>
                                            </p:txEl>
                                          </p:spTgt>
                                        </p:tgtEl>
                                        <p:attrNameLst>
                                          <p:attrName>style.visibility</p:attrName>
                                        </p:attrNameLst>
                                      </p:cBhvr>
                                      <p:to>
                                        <p:strVal val="visible"/>
                                      </p:to>
                                    </p:set>
                                    <p:animEffect transition="in" filter="box(out)">
                                      <p:cBhvr>
                                        <p:cTn id="12" dur="500"/>
                                        <p:tgtEl>
                                          <p:spTgt spid="133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5" descr="bethlehems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4300" y="115888"/>
            <a:ext cx="5219700" cy="1152525"/>
          </a:xfrm>
          <a:effectLst>
            <a:outerShdw blurRad="63500" dist="35921" dir="2700000" algn="ctr" rotWithShape="0">
              <a:srgbClr val="000000">
                <a:alpha val="74997"/>
              </a:srgbClr>
            </a:outerShdw>
          </a:effectLst>
        </p:spPr>
        <p:txBody>
          <a:bodyPr/>
          <a:lstStyle/>
          <a:p>
            <a:pPr eaLnBrk="1" hangingPunct="1">
              <a:defRPr/>
            </a:pPr>
            <a:r>
              <a:rPr lang="zh-CN" altLang="en-US" b="1" dirty="0">
                <a:solidFill>
                  <a:schemeClr val="bg1"/>
                </a:solidFill>
                <a:effectLst>
                  <a:outerShdw blurRad="38100" dist="38100" dir="2700000" algn="tl">
                    <a:srgbClr val="000000"/>
                  </a:outerShdw>
                </a:effectLst>
                <a:latin typeface="Monotype Corsiva" pitchFamily="66" charset="0"/>
                <a:ea typeface="ＭＳ Ｐゴシック" pitchFamily="34" charset="-128"/>
              </a:rPr>
              <a:t>伯利恒</a:t>
            </a:r>
            <a:endParaRPr lang="en-US" altLang="en-US" b="1" dirty="0">
              <a:solidFill>
                <a:schemeClr val="bg1"/>
              </a:solidFill>
              <a:effectLst>
                <a:outerShdw blurRad="38100" dist="38100" dir="2700000" algn="tl">
                  <a:srgbClr val="000000"/>
                </a:outerShdw>
              </a:effectLst>
              <a:latin typeface="Monotype Corsiva" pitchFamily="66" charset="0"/>
              <a:ea typeface="ＭＳ Ｐゴシック" pitchFamily="34" charset="-128"/>
            </a:endParaRPr>
          </a:p>
        </p:txBody>
      </p:sp>
      <p:sp>
        <p:nvSpPr>
          <p:cNvPr id="145411" name="Title 1"/>
          <p:cNvSpPr txBox="1">
            <a:spLocks/>
          </p:cNvSpPr>
          <p:nvPr/>
        </p:nvSpPr>
        <p:spPr bwMode="auto">
          <a:xfrm>
            <a:off x="504825" y="4292600"/>
            <a:ext cx="83153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8F8EF"/>
                </a:solidFill>
                <a:latin typeface="Arial" charset="0"/>
              </a:rPr>
              <a:t>“</a:t>
            </a:r>
            <a:r>
              <a:rPr lang="zh-CN" altLang="en-US" sz="3200" b="1">
                <a:solidFill>
                  <a:srgbClr val="F8F8EF"/>
                </a:solidFill>
                <a:latin typeface="Arial" charset="0"/>
              </a:rPr>
              <a:t>犹大地的伯利恒阿，你在犹大诸城中，并不是最小的。因为将来有一位君王，要从你那里出来，牧养我以色列民。 </a:t>
            </a:r>
            <a:endParaRPr lang="en-US" altLang="zh-CN" sz="3200" b="1">
              <a:solidFill>
                <a:srgbClr val="F8F8EF"/>
              </a:solidFill>
              <a:latin typeface="Arial" charset="0"/>
            </a:endParaRPr>
          </a:p>
          <a:p>
            <a:pPr algn="ctr"/>
            <a:r>
              <a:rPr lang="en-US" sz="3200" b="1">
                <a:solidFill>
                  <a:srgbClr val="F8F8EF"/>
                </a:solidFill>
                <a:latin typeface="Arial" charset="0"/>
              </a:rPr>
              <a:t>(</a:t>
            </a:r>
            <a:r>
              <a:rPr lang="zh-CN" altLang="en-US" sz="3200" b="1">
                <a:solidFill>
                  <a:srgbClr val="F8F8EF"/>
                </a:solidFill>
                <a:latin typeface="Arial" charset="0"/>
              </a:rPr>
              <a:t>弥迦书</a:t>
            </a:r>
            <a:r>
              <a:rPr lang="en-US" altLang="ja-JP" sz="3200" b="1">
                <a:solidFill>
                  <a:srgbClr val="F8F8EF"/>
                </a:solidFill>
                <a:latin typeface="Arial" charset="0"/>
              </a:rPr>
              <a:t>5:2</a:t>
            </a:r>
            <a:r>
              <a:rPr lang="zh-CN" altLang="en-US" sz="3200" b="1">
                <a:solidFill>
                  <a:srgbClr val="F8F8EF"/>
                </a:solidFill>
                <a:latin typeface="Arial" charset="0"/>
              </a:rPr>
              <a:t>在马太福音</a:t>
            </a:r>
            <a:r>
              <a:rPr lang="en-US" altLang="ja-JP" sz="3200" b="1">
                <a:solidFill>
                  <a:srgbClr val="F8F8EF"/>
                </a:solidFill>
                <a:latin typeface="Arial" charset="0"/>
              </a:rPr>
              <a:t>2:6</a:t>
            </a:r>
            <a:r>
              <a:rPr lang="zh-CN" altLang="en-US" sz="3200" b="1">
                <a:solidFill>
                  <a:srgbClr val="F8F8EF"/>
                </a:solidFill>
                <a:latin typeface="Arial" charset="0"/>
              </a:rPr>
              <a:t>的引述</a:t>
            </a:r>
            <a:r>
              <a:rPr lang="en-US" altLang="ja-JP" sz="3200" b="1">
                <a:solidFill>
                  <a:srgbClr val="F8F8EF"/>
                </a:solidFill>
                <a:latin typeface="Arial" charset="0"/>
              </a:rPr>
              <a:t>) </a:t>
            </a:r>
            <a:endParaRPr lang="en-US" sz="1800" b="1">
              <a:solidFill>
                <a:srgbClr val="FFFFFF"/>
              </a:solidFill>
              <a:latin typeface="Monotype Corsiva" charset="0"/>
            </a:endParaRPr>
          </a:p>
        </p:txBody>
      </p:sp>
    </p:spTree>
    <p:extLst>
      <p:ext uri="{BB962C8B-B14F-4D97-AF65-F5344CB8AC3E}">
        <p14:creationId xmlns:p14="http://schemas.microsoft.com/office/powerpoint/2010/main" val="34609550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ndParaRPr>
          </a:p>
        </p:txBody>
      </p:sp>
      <p:pic>
        <p:nvPicPr>
          <p:cNvPr id="132098"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ctrTitle"/>
          </p:nvPr>
        </p:nvSpPr>
        <p:spPr>
          <a:xfrm>
            <a:off x="609600" y="6121226"/>
            <a:ext cx="7848600" cy="692150"/>
          </a:xfrm>
        </p:spPr>
        <p:txBody>
          <a:bodyPr/>
          <a:lstStyle/>
          <a:p>
            <a:pPr eaLnBrk="1" hangingPunct="1"/>
            <a:r>
              <a:rPr lang="zh-CN" altLang="en-US" sz="3200" b="1" dirty="0">
                <a:solidFill>
                  <a:schemeClr val="bg1"/>
                </a:solidFill>
                <a:latin typeface="Arial" charset="0"/>
                <a:ea typeface="ＭＳ Ｐゴシック" charset="0"/>
                <a:cs typeface="Arial" charset="0"/>
              </a:rPr>
              <a:t>到伯利恒的路程</a:t>
            </a:r>
            <a:endParaRPr lang="en-US" sz="32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66248295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765"/>
            <a:ext cx="9144000" cy="7315200"/>
          </a:xfrm>
          <a:prstGeom prst="rect">
            <a:avLst/>
          </a:prstGeom>
        </p:spPr>
      </p:pic>
      <p:sp>
        <p:nvSpPr>
          <p:cNvPr id="900098" name="Rectangle 2"/>
          <p:cNvSpPr>
            <a:spLocks noGrp="1" noChangeArrowheads="1"/>
          </p:cNvSpPr>
          <p:nvPr>
            <p:ph type="ctrTitle"/>
          </p:nvPr>
        </p:nvSpPr>
        <p:spPr>
          <a:xfrm>
            <a:off x="0" y="-96963"/>
            <a:ext cx="9144000" cy="1001506"/>
          </a:xfrm>
          <a:solidFill>
            <a:schemeClr val="tx1"/>
          </a:solidFill>
          <a:effectLst/>
        </p:spPr>
        <p:txBody>
          <a:bodyPr/>
          <a:lstStyle/>
          <a:p>
            <a:pPr>
              <a:defRPr/>
            </a:pPr>
            <a:r>
              <a:rPr lang="zh-CN" altLang="en-US" sz="5400" b="1" dirty="0">
                <a:effectLst/>
                <a:latin typeface="Arial" charset="0"/>
                <a:ea typeface="ＭＳ Ｐゴシック" charset="0"/>
                <a:cs typeface="ＭＳ Ｐゴシック" charset="0"/>
              </a:rPr>
              <a:t>犹太人的土地损失</a:t>
            </a:r>
            <a:endParaRPr lang="en-US" sz="5400" b="1" dirty="0">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DDB254C1-B173-4DC1-34BC-DC71BBB24CF3}"/>
              </a:ext>
            </a:extLst>
          </p:cNvPr>
          <p:cNvSpPr txBox="1"/>
          <p:nvPr/>
        </p:nvSpPr>
        <p:spPr>
          <a:xfrm>
            <a:off x="1619672" y="941202"/>
            <a:ext cx="5544616" cy="646331"/>
          </a:xfrm>
          <a:prstGeom prst="rect">
            <a:avLst/>
          </a:prstGeom>
          <a:solidFill>
            <a:srgbClr val="F4F3F1"/>
          </a:solidFill>
        </p:spPr>
        <p:txBody>
          <a:bodyPr wrap="square">
            <a:spAutoFit/>
          </a:bodyPr>
          <a:lstStyle/>
          <a:p>
            <a:pPr algn="ctr"/>
            <a:r>
              <a:rPr lang="zh-CN" altLang="en-US" sz="3600" dirty="0">
                <a:solidFill>
                  <a:srgbClr val="00B0F0"/>
                </a:solidFill>
                <a:effectLst/>
                <a:latin typeface=".AppleSystemUIFont"/>
              </a:rPr>
              <a:t>从公元前</a:t>
            </a:r>
            <a:r>
              <a:rPr lang="en-US" altLang="zh-CN" sz="3600" dirty="0">
                <a:solidFill>
                  <a:srgbClr val="00B0F0"/>
                </a:solidFill>
                <a:effectLst/>
                <a:latin typeface=".AppleSystemUIFont"/>
              </a:rPr>
              <a:t>1000</a:t>
            </a:r>
            <a:r>
              <a:rPr lang="zh-CN" altLang="en-US" sz="3600" dirty="0">
                <a:solidFill>
                  <a:srgbClr val="00B0F0"/>
                </a:solidFill>
                <a:effectLst/>
                <a:latin typeface=".AppleSystemUIFont"/>
              </a:rPr>
              <a:t>年到</a:t>
            </a:r>
            <a:r>
              <a:rPr lang="en-US" altLang="zh-CN" sz="3600" dirty="0">
                <a:solidFill>
                  <a:srgbClr val="00B0F0"/>
                </a:solidFill>
                <a:effectLst/>
                <a:latin typeface=".AppleSystemUIFont"/>
              </a:rPr>
              <a:t>2013</a:t>
            </a:r>
            <a:r>
              <a:rPr lang="zh-CN" altLang="en-US" sz="3600" dirty="0">
                <a:solidFill>
                  <a:srgbClr val="00B0F0"/>
                </a:solidFill>
                <a:effectLst/>
                <a:latin typeface=".AppleSystemUIFont"/>
              </a:rPr>
              <a:t>年</a:t>
            </a:r>
          </a:p>
        </p:txBody>
      </p:sp>
      <p:sp>
        <p:nvSpPr>
          <p:cNvPr id="6" name="文本框 5">
            <a:extLst>
              <a:ext uri="{FF2B5EF4-FFF2-40B4-BE49-F238E27FC236}">
                <a16:creationId xmlns:a16="http://schemas.microsoft.com/office/drawing/2014/main" id="{50770326-5AA7-6BDF-E5AA-23BB2A470DEC}"/>
              </a:ext>
            </a:extLst>
          </p:cNvPr>
          <p:cNvSpPr txBox="1"/>
          <p:nvPr/>
        </p:nvSpPr>
        <p:spPr>
          <a:xfrm>
            <a:off x="899592" y="3245828"/>
            <a:ext cx="1800200" cy="461665"/>
          </a:xfrm>
          <a:prstGeom prst="rect">
            <a:avLst/>
          </a:prstGeom>
          <a:noFill/>
        </p:spPr>
        <p:txBody>
          <a:bodyPr wrap="square">
            <a:spAutoFit/>
          </a:bodyPr>
          <a:lstStyle/>
          <a:p>
            <a:r>
              <a:rPr lang="zh-CN" altLang="en-US" dirty="0">
                <a:solidFill>
                  <a:srgbClr val="0E0E0E"/>
                </a:solidFill>
                <a:effectLst/>
                <a:latin typeface=".AppleSystemUIFont"/>
              </a:rPr>
              <a:t>古犹太王国</a:t>
            </a:r>
          </a:p>
        </p:txBody>
      </p:sp>
      <p:sp>
        <p:nvSpPr>
          <p:cNvPr id="8" name="文本框 7">
            <a:extLst>
              <a:ext uri="{FF2B5EF4-FFF2-40B4-BE49-F238E27FC236}">
                <a16:creationId xmlns:a16="http://schemas.microsoft.com/office/drawing/2014/main" id="{4A823CC0-4A39-AE95-F2C8-AC52EDC9B950}"/>
              </a:ext>
            </a:extLst>
          </p:cNvPr>
          <p:cNvSpPr txBox="1"/>
          <p:nvPr/>
        </p:nvSpPr>
        <p:spPr>
          <a:xfrm>
            <a:off x="3586348" y="3134821"/>
            <a:ext cx="1993764" cy="400110"/>
          </a:xfrm>
          <a:prstGeom prst="rect">
            <a:avLst/>
          </a:prstGeom>
          <a:noFill/>
        </p:spPr>
        <p:txBody>
          <a:bodyPr wrap="square">
            <a:spAutoFit/>
          </a:bodyPr>
          <a:lstStyle/>
          <a:p>
            <a:pPr algn="ctr"/>
            <a:r>
              <a:rPr lang="zh-CN" altLang="en-US" sz="2000" dirty="0">
                <a:solidFill>
                  <a:srgbClr val="0E0E0E"/>
                </a:solidFill>
                <a:effectLst/>
                <a:latin typeface=".AppleSystemUIFont"/>
              </a:rPr>
              <a:t>犹太人的家园</a:t>
            </a:r>
          </a:p>
        </p:txBody>
      </p:sp>
      <p:sp>
        <p:nvSpPr>
          <p:cNvPr id="10" name="文本框 9">
            <a:extLst>
              <a:ext uri="{FF2B5EF4-FFF2-40B4-BE49-F238E27FC236}">
                <a16:creationId xmlns:a16="http://schemas.microsoft.com/office/drawing/2014/main" id="{F9B83A7E-D6CA-EB8C-F4BF-7489B771CEC7}"/>
              </a:ext>
            </a:extLst>
          </p:cNvPr>
          <p:cNvSpPr txBox="1"/>
          <p:nvPr/>
        </p:nvSpPr>
        <p:spPr>
          <a:xfrm>
            <a:off x="6647591" y="3104043"/>
            <a:ext cx="1428930" cy="461665"/>
          </a:xfrm>
          <a:prstGeom prst="rect">
            <a:avLst/>
          </a:prstGeom>
          <a:noFill/>
        </p:spPr>
        <p:txBody>
          <a:bodyPr wrap="square">
            <a:spAutoFit/>
          </a:bodyPr>
          <a:lstStyle/>
          <a:p>
            <a:r>
              <a:rPr lang="zh-CN" altLang="en-US" dirty="0">
                <a:solidFill>
                  <a:srgbClr val="0E0E0E"/>
                </a:solidFill>
                <a:effectLst/>
                <a:latin typeface=".AppleSystemUIFont"/>
              </a:rPr>
              <a:t>以色列国</a:t>
            </a:r>
          </a:p>
        </p:txBody>
      </p:sp>
      <p:sp>
        <p:nvSpPr>
          <p:cNvPr id="12" name="文本框 11">
            <a:extLst>
              <a:ext uri="{FF2B5EF4-FFF2-40B4-BE49-F238E27FC236}">
                <a16:creationId xmlns:a16="http://schemas.microsoft.com/office/drawing/2014/main" id="{2894F8B8-1490-2891-48A5-43E24A5E81C3}"/>
              </a:ext>
            </a:extLst>
          </p:cNvPr>
          <p:cNvSpPr txBox="1"/>
          <p:nvPr/>
        </p:nvSpPr>
        <p:spPr>
          <a:xfrm>
            <a:off x="1840605" y="5930536"/>
            <a:ext cx="1718373" cy="461665"/>
          </a:xfrm>
          <a:prstGeom prst="rect">
            <a:avLst/>
          </a:prstGeom>
          <a:solidFill>
            <a:srgbClr val="F3F2F2"/>
          </a:solidFill>
        </p:spPr>
        <p:txBody>
          <a:bodyPr wrap="square">
            <a:spAutoFit/>
          </a:bodyPr>
          <a:lstStyle/>
          <a:p>
            <a:pPr algn="ctr"/>
            <a:r>
              <a:rPr lang="zh-CN" altLang="en-US" dirty="0">
                <a:solidFill>
                  <a:srgbClr val="0E0E0E"/>
                </a:solidFill>
                <a:effectLst/>
                <a:latin typeface=".AppleSystemUIFont"/>
              </a:rPr>
              <a:t>犹太土地</a:t>
            </a:r>
          </a:p>
        </p:txBody>
      </p:sp>
      <p:sp>
        <p:nvSpPr>
          <p:cNvPr id="13" name="文本框 12">
            <a:extLst>
              <a:ext uri="{FF2B5EF4-FFF2-40B4-BE49-F238E27FC236}">
                <a16:creationId xmlns:a16="http://schemas.microsoft.com/office/drawing/2014/main" id="{B88AE1A3-4C30-86A9-A6CE-2ECB814F12B8}"/>
              </a:ext>
            </a:extLst>
          </p:cNvPr>
          <p:cNvSpPr txBox="1"/>
          <p:nvPr/>
        </p:nvSpPr>
        <p:spPr>
          <a:xfrm>
            <a:off x="5315325" y="5930536"/>
            <a:ext cx="2209003" cy="461665"/>
          </a:xfrm>
          <a:prstGeom prst="rect">
            <a:avLst/>
          </a:prstGeom>
          <a:solidFill>
            <a:srgbClr val="F3F2F2"/>
          </a:solidFill>
        </p:spPr>
        <p:txBody>
          <a:bodyPr wrap="square">
            <a:spAutoFit/>
          </a:bodyPr>
          <a:lstStyle/>
          <a:p>
            <a:r>
              <a:rPr lang="zh-CN" altLang="en-US" dirty="0">
                <a:solidFill>
                  <a:srgbClr val="0E0E0E"/>
                </a:solidFill>
                <a:effectLst/>
                <a:latin typeface=".AppleSystemUIFont"/>
              </a:rPr>
              <a:t>争议土地</a:t>
            </a:r>
          </a:p>
        </p:txBody>
      </p:sp>
    </p:spTree>
    <p:extLst>
      <p:ext uri="{BB962C8B-B14F-4D97-AF65-F5344CB8AC3E}">
        <p14:creationId xmlns:p14="http://schemas.microsoft.com/office/powerpoint/2010/main" val="2683608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5138"/>
            <a:ext cx="9220800" cy="5372862"/>
          </a:xfrm>
          <a:prstGeom prst="rect">
            <a:avLst/>
          </a:prstGeom>
        </p:spPr>
      </p:pic>
      <p:sp>
        <p:nvSpPr>
          <p:cNvPr id="900098" name="Rectangle 2"/>
          <p:cNvSpPr>
            <a:spLocks noGrp="1" noChangeArrowheads="1"/>
          </p:cNvSpPr>
          <p:nvPr>
            <p:ph type="ctrTitle"/>
          </p:nvPr>
        </p:nvSpPr>
        <p:spPr>
          <a:xfrm>
            <a:off x="0" y="1"/>
            <a:ext cx="9144000" cy="14847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看不见的手</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5083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 y="13180"/>
            <a:ext cx="9133362" cy="6082819"/>
          </a:xfrm>
          <a:prstGeom prst="rect">
            <a:avLst/>
          </a:prstGeom>
        </p:spPr>
      </p:pic>
      <p:sp>
        <p:nvSpPr>
          <p:cNvPr id="900098" name="Rectangle 2"/>
          <p:cNvSpPr>
            <a:spLocks noGrp="1" noChangeArrowheads="1"/>
          </p:cNvSpPr>
          <p:nvPr>
            <p:ph type="ctrTitle"/>
          </p:nvPr>
        </p:nvSpPr>
        <p:spPr>
          <a:xfrm>
            <a:off x="0" y="3933056"/>
            <a:ext cx="9144000" cy="280746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mr-IN" sz="2400" b="1" kern="1200" dirty="0">
                <a:effectLst>
                  <a:glow rad="127000">
                    <a:schemeClr val="tx1"/>
                  </a:glow>
                </a:effectLst>
                <a:latin typeface="Arial" charset="0"/>
                <a:ea typeface="ＭＳ Ｐゴシック" charset="0"/>
                <a:cs typeface="ＭＳ Ｐゴシック" charset="0"/>
              </a:rPr>
              <a:t>“</a:t>
            </a:r>
            <a:r>
              <a:rPr lang="zh-CN" altLang="en-US" sz="2400" b="1" kern="1200" dirty="0">
                <a:effectLst>
                  <a:glow rad="127000">
                    <a:schemeClr val="tx1"/>
                  </a:glow>
                </a:effectLst>
                <a:latin typeface="Arial" charset="0"/>
                <a:ea typeface="ＭＳ Ｐゴシック" charset="0"/>
                <a:cs typeface="ＭＳ Ｐゴシック" charset="0"/>
              </a:rPr>
              <a:t>那时雅各的余民，必在万国中，</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在许多民族里，像树林里百兽中的狮子，</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又像幼狮在羊群中；他若经过，</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就必践踏、撕碎，没有人可以拯救。</a:t>
            </a:r>
            <a:r>
              <a:rPr lang="en-US" sz="2400" b="1" kern="1200" baseline="30000" dirty="0">
                <a:effectLst>
                  <a:glow rad="127000">
                    <a:schemeClr val="tx1"/>
                  </a:glow>
                </a:effectLst>
                <a:latin typeface="Arial" charset="0"/>
                <a:ea typeface="ＭＳ Ｐゴシック" charset="0"/>
                <a:cs typeface="ＭＳ Ｐゴシック" charset="0"/>
              </a:rPr>
              <a:t>9</a:t>
            </a:r>
            <a:r>
              <a:rPr lang="zh-CN" altLang="en-US" sz="2400" b="1" kern="1200" dirty="0">
                <a:effectLst>
                  <a:glow rad="127000">
                    <a:schemeClr val="tx1"/>
                  </a:glow>
                </a:effectLst>
                <a:latin typeface="Arial" charset="0"/>
                <a:ea typeface="ＭＳ Ｐゴシック" charset="0"/>
                <a:cs typeface="ＭＳ Ｐゴシック" charset="0"/>
              </a:rPr>
              <a:t>愿你的手举起高过你的敌人，</a:t>
            </a:r>
            <a:br>
              <a:rPr lang="zh-CN" altLang="en-US" sz="2400" b="1" kern="1200" dirty="0">
                <a:effectLst>
                  <a:glow rad="127000">
                    <a:schemeClr val="tx1"/>
                  </a:glow>
                </a:effectLst>
                <a:latin typeface="Arial" charset="0"/>
                <a:ea typeface="ＭＳ Ｐゴシック" charset="0"/>
                <a:cs typeface="ＭＳ Ｐゴシック" charset="0"/>
              </a:rPr>
            </a:br>
            <a:r>
              <a:rPr lang="zh-CN" altLang="en-US" sz="2400" b="1" kern="1200" dirty="0">
                <a:effectLst>
                  <a:glow rad="127000">
                    <a:schemeClr val="tx1"/>
                  </a:glow>
                </a:effectLst>
                <a:latin typeface="Arial" charset="0"/>
                <a:ea typeface="ＭＳ Ｐゴシック" charset="0"/>
                <a:cs typeface="ＭＳ Ｐゴシック" charset="0"/>
              </a:rPr>
              <a:t>愿你的一切仇敌都被剪除。</a:t>
            </a:r>
            <a:r>
              <a:rPr lang="mr-IN" sz="2400" b="1" kern="1200" dirty="0">
                <a:effectLst>
                  <a:glow rad="127000">
                    <a:schemeClr val="tx1"/>
                  </a:glow>
                </a:effectLst>
                <a:latin typeface="Arial" charset="0"/>
                <a:ea typeface="ＭＳ Ｐゴシック" charset="0"/>
                <a:cs typeface="ＭＳ Ｐゴシック" charset="0"/>
              </a:rPr>
              <a:t>”</a:t>
            </a:r>
            <a:r>
              <a:rPr lang="en-US" sz="2400" b="1" kern="1200" dirty="0">
                <a:effectLst>
                  <a:glow rad="127000">
                    <a:schemeClr val="tx1"/>
                  </a:glow>
                </a:effectLst>
                <a:latin typeface="Arial" charset="0"/>
                <a:ea typeface="ＭＳ Ｐゴシック" charset="0"/>
                <a:cs typeface="ＭＳ Ｐゴシック" charset="0"/>
              </a:rPr>
              <a:t> (</a:t>
            </a:r>
            <a:r>
              <a:rPr lang="zh-CN" altLang="en-US" sz="2400" b="1" kern="1200" dirty="0">
                <a:effectLst>
                  <a:glow rad="127000">
                    <a:schemeClr val="tx1"/>
                  </a:glow>
                </a:effectLst>
                <a:latin typeface="Arial" charset="0"/>
                <a:ea typeface="ＭＳ Ｐゴシック" charset="0"/>
                <a:cs typeface="ＭＳ Ｐゴシック" charset="0"/>
              </a:rPr>
              <a:t>弥迦 </a:t>
            </a:r>
            <a:r>
              <a:rPr lang="en-US" sz="2400" b="1" kern="1200" dirty="0">
                <a:effectLst>
                  <a:glow rad="127000">
                    <a:schemeClr val="tx1"/>
                  </a:glow>
                </a:effectLst>
                <a:latin typeface="Arial" charset="0"/>
                <a:ea typeface="ＭＳ Ｐゴシック" charset="0"/>
                <a:cs typeface="ＭＳ Ｐゴシック" charset="0"/>
              </a:rPr>
              <a:t>5:8-9 </a:t>
            </a:r>
            <a:r>
              <a:rPr lang="en-US" altLang="zh-CN" sz="2400" b="1" kern="1200" dirty="0">
                <a:effectLst>
                  <a:glow rad="127000">
                    <a:schemeClr val="tx1"/>
                  </a:glow>
                </a:effectLst>
                <a:latin typeface="Arial" charset="0"/>
                <a:ea typeface="ＭＳ Ｐゴシック" charset="0"/>
                <a:cs typeface="ＭＳ Ｐゴシック" charset="0"/>
              </a:rPr>
              <a:t>CNV</a:t>
            </a:r>
            <a:r>
              <a:rPr lang="en-US" sz="2400" b="1" kern="1200"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95536" y="1664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耶稣得胜者</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启示录 </a:t>
            </a:r>
            <a:r>
              <a:rPr lang="en-US" sz="3200" b="1" dirty="0">
                <a:solidFill>
                  <a:srgbClr val="FFFFFF"/>
                </a:solidFill>
                <a:effectLst>
                  <a:glow rad="127000">
                    <a:srgbClr val="000000"/>
                  </a:glow>
                </a:effectLst>
                <a:latin typeface="Arial" charset="0"/>
                <a:ea typeface="ＭＳ Ｐゴシック" charset="0"/>
                <a:cs typeface="ＭＳ Ｐゴシック" charset="0"/>
              </a:rPr>
              <a:t>19:11)</a:t>
            </a:r>
          </a:p>
        </p:txBody>
      </p:sp>
    </p:spTree>
    <p:extLst>
      <p:ext uri="{BB962C8B-B14F-4D97-AF65-F5344CB8AC3E}">
        <p14:creationId xmlns:p14="http://schemas.microsoft.com/office/powerpoint/2010/main" val="35909797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733256"/>
            <a:ext cx="9144000" cy="1007269"/>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橄榄山</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420888"/>
            <a:ext cx="9144000"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汲沦谷</a:t>
            </a:r>
          </a:p>
        </p:txBody>
      </p:sp>
      <p:sp>
        <p:nvSpPr>
          <p:cNvPr id="5" name="Rectangle 2"/>
          <p:cNvSpPr txBox="1">
            <a:spLocks noChangeArrowheads="1"/>
          </p:cNvSpPr>
          <p:nvPr/>
        </p:nvSpPr>
        <p:spPr bwMode="auto">
          <a:xfrm>
            <a:off x="3779912" y="260648"/>
            <a:ext cx="5364088" cy="1007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东门</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845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5650" name="Text Box 4"/>
          <p:cNvSpPr txBox="1">
            <a:spLocks noChangeArrowheads="1"/>
          </p:cNvSpPr>
          <p:nvPr/>
        </p:nvSpPr>
        <p:spPr bwMode="auto">
          <a:xfrm>
            <a:off x="228600" y="11430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1" u="none" strike="noStrike" kern="1200" cap="none" spc="0" normalizeH="0" baseline="0" noProof="0">
              <a:ln>
                <a:noFill/>
              </a:ln>
              <a:solidFill>
                <a:srgbClr val="FF9933"/>
              </a:solidFill>
              <a:effectLst/>
              <a:uLnTx/>
              <a:uFillTx/>
              <a:latin typeface="Arial" charset="0"/>
              <a:ea typeface="ＭＳ Ｐゴシック" charset="0"/>
              <a:cs typeface="Arial" charset="0"/>
            </a:endParaRPr>
          </a:p>
        </p:txBody>
      </p:sp>
      <p:sp>
        <p:nvSpPr>
          <p:cNvPr id="155651"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9462" name="Text Box 6"/>
          <p:cNvSpPr txBox="1">
            <a:spLocks noChangeArrowheads="1"/>
          </p:cNvSpPr>
          <p:nvPr/>
        </p:nvSpPr>
        <p:spPr bwMode="auto">
          <a:xfrm>
            <a:off x="457200" y="2681288"/>
            <a:ext cx="353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摩利沙人弥迦</a:t>
            </a:r>
          </a:p>
        </p:txBody>
      </p:sp>
      <p:pic>
        <p:nvPicPr>
          <p:cNvPr id="155653" name="Picture 7" descr="candl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8"/>
          <p:cNvSpPr>
            <a:spLocks noGrp="1" noChangeArrowheads="1"/>
          </p:cNvSpPr>
          <p:nvPr>
            <p:ph type="title" idx="4294967295"/>
          </p:nvPr>
        </p:nvSpPr>
        <p:spPr>
          <a:xfrm>
            <a:off x="381000" y="1614488"/>
            <a:ext cx="7772400" cy="1143000"/>
          </a:xfrm>
        </p:spPr>
        <p:txBody>
          <a:bodyPr/>
          <a:lstStyle/>
          <a:p>
            <a:pPr algn="l" eaLnBrk="1" hangingPunct="1">
              <a:defRPr/>
            </a:pPr>
            <a:r>
              <a:rPr lang="zh-CN" altLang="en-US" i="1" dirty="0">
                <a:solidFill>
                  <a:srgbClr val="FF9933"/>
                </a:solidFill>
                <a:effectLst>
                  <a:outerShdw blurRad="38100" dist="38100" dir="2700000" algn="tl">
                    <a:srgbClr val="DDDDDD"/>
                  </a:outerShdw>
                </a:effectLst>
                <a:latin typeface="Arial" charset="0"/>
                <a:ea typeface="ＭＳ Ｐゴシック" charset="0"/>
                <a:cs typeface="Arial" charset="0"/>
              </a:rPr>
              <a:t>作者</a:t>
            </a:r>
            <a:endParaRPr lang="en-US" i="1" dirty="0">
              <a:solidFill>
                <a:srgbClr val="FF9933"/>
              </a:solidFill>
              <a:effectLst>
                <a:outerShdw blurRad="38100" dist="38100" dir="2700000" algn="tl">
                  <a:srgbClr val="DDDDDD"/>
                </a:outerShdw>
              </a:effectLst>
              <a:latin typeface="Arial" charset="0"/>
              <a:ea typeface="ＭＳ Ｐゴシック" charset="0"/>
              <a:cs typeface="Arial" charset="0"/>
            </a:endParaRPr>
          </a:p>
        </p:txBody>
      </p:sp>
      <p:sp>
        <p:nvSpPr>
          <p:cNvPr id="8" name="Text Box 3"/>
          <p:cNvSpPr txBox="1">
            <a:spLocks noChangeArrowheads="1"/>
          </p:cNvSpPr>
          <p:nvPr/>
        </p:nvSpPr>
        <p:spPr bwMode="auto">
          <a:xfrm>
            <a:off x="827088" y="0"/>
            <a:ext cx="3313728" cy="830997"/>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uLnTx/>
                <a:uFillTx/>
                <a:latin typeface="Tempus Sans ITC" pitchFamily="82" charset="0"/>
                <a:ea typeface="ＭＳ Ｐゴシック" charset="0"/>
                <a:cs typeface="+mn-cs"/>
              </a:rPr>
              <a:t>有趣的事实</a:t>
            </a:r>
            <a:endParaRPr kumimoji="0" lang="en-US" sz="4800" b="1" i="0" u="none" strike="noStrike" kern="1200" cap="none" spc="0" normalizeH="0" baseline="0" noProof="0" dirty="0">
              <a:ln>
                <a:noFill/>
              </a:ln>
              <a:solidFill>
                <a:srgbClr val="FFFF00"/>
              </a:solidFill>
              <a:effectLst/>
              <a:uLnTx/>
              <a:uFillTx/>
              <a:latin typeface="Tempus Sans ITC" pitchFamily="82" charset="0"/>
              <a:ea typeface="ＭＳ Ｐゴシック" charset="0"/>
              <a:cs typeface="+mn-cs"/>
            </a:endParaRPr>
          </a:p>
        </p:txBody>
      </p:sp>
      <p:sp>
        <p:nvSpPr>
          <p:cNvPr id="155656"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616</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5565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1196975"/>
            <a:ext cx="3911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787866"/>
      </p:ext>
    </p:extLst>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弥迦</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7436178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2333"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p>
        </p:txBody>
      </p:sp>
      <p:sp>
        <p:nvSpPr>
          <p:cNvPr id="5" name="Rectangle 2"/>
          <p:cNvSpPr txBox="1">
            <a:spLocks noChangeArrowheads="1"/>
          </p:cNvSpPr>
          <p:nvPr/>
        </p:nvSpPr>
        <p:spPr bwMode="auto">
          <a:xfrm>
            <a:off x="317937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1312863"/>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听！”</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6</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en-US" altLang="zh-CN"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8" name="Rectangle 2"/>
          <p:cNvSpPr txBox="1">
            <a:spLocks noChangeArrowheads="1"/>
          </p:cNvSpPr>
          <p:nvPr/>
        </p:nvSpPr>
        <p:spPr bwMode="auto">
          <a:xfrm>
            <a:off x="249246" y="1127125"/>
            <a:ext cx="5860251" cy="37893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三。上帝给慷慨的人带来</a:t>
            </a:r>
            <a:r>
              <a:rPr kumimoji="0" lang="zh-CN" altLang="en-US" sz="4800" b="1" i="1"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ＭＳ Ｐゴシック" charset="0"/>
              </a:rPr>
              <a:t>希望</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r>
              <a:rPr kumimoji="0" lang="en-US" altLang="zh-CN"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6-7</a:t>
            </a:r>
            <a:r>
              <a:rPr kumimoji="0" lang="zh-CN" alt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rPr>
              <a:t>）。</a:t>
            </a:r>
            <a:endParaRPr kumimoji="0" lang="en-US" sz="4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762"/>
            <a:ext cx="9144000" cy="1428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弥迦</a:t>
            </a:r>
            <a:r>
              <a:rPr kumimoji="0" lang="zh-CN" altLang="en-US" sz="5400" b="1" i="1" u="none" strike="noStrike" kern="0" cap="none" spc="0" normalizeH="0" baseline="0" noProof="0">
                <a:ln>
                  <a:noFill/>
                </a:ln>
                <a:solidFill>
                  <a:srgbClr val="FFFFFF"/>
                </a:solidFill>
                <a:effectLst>
                  <a:glow rad="190500">
                    <a:srgbClr val="000000"/>
                  </a:glow>
                </a:effectLst>
                <a:uLnTx/>
                <a:uFillTx/>
                <a:latin typeface="Arial" charset="0"/>
                <a:ea typeface="ＭＳ Ｐゴシック" charset="0"/>
                <a:cs typeface="ＭＳ Ｐゴシック" charset="0"/>
              </a:rPr>
              <a:t>的三个讲章</a:t>
            </a:r>
            <a:endParaRPr kumimoji="0" lang="en-US" sz="5400" b="1" i="1"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49164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为什么你应该慷慨</a:t>
            </a:r>
          </a:p>
        </p:txBody>
      </p:sp>
    </p:spTree>
    <p:extLst>
      <p:ext uri="{BB962C8B-B14F-4D97-AF65-F5344CB8AC3E}">
        <p14:creationId xmlns:p14="http://schemas.microsoft.com/office/powerpoint/2010/main" val="1222507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9266" name="Text Box 4"/>
          <p:cNvSpPr txBox="1">
            <a:spLocks noChangeArrowheads="1"/>
          </p:cNvSpPr>
          <p:nvPr/>
        </p:nvSpPr>
        <p:spPr bwMode="auto">
          <a:xfrm>
            <a:off x="228600" y="11430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endParaRPr lang="en-GB" sz="4400" b="1" i="1">
              <a:solidFill>
                <a:srgbClr val="FF9933"/>
              </a:solidFill>
              <a:latin typeface="Jott 43 Extended" charset="0"/>
              <a:cs typeface="+mn-cs"/>
            </a:endParaRPr>
          </a:p>
        </p:txBody>
      </p:sp>
      <p:sp>
        <p:nvSpPr>
          <p:cNvPr id="139267" name="Line 5"/>
          <p:cNvSpPr>
            <a:spLocks noChangeShapeType="1"/>
          </p:cNvSpPr>
          <p:nvPr/>
        </p:nvSpPr>
        <p:spPr bwMode="auto">
          <a:xfrm>
            <a:off x="838200" y="838200"/>
            <a:ext cx="8229600" cy="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latin typeface="Times New Roman"/>
              <a:cs typeface="+mn-cs"/>
            </a:endParaRPr>
          </a:p>
        </p:txBody>
      </p:sp>
      <p:sp>
        <p:nvSpPr>
          <p:cNvPr id="17414" name="Text Box 6"/>
          <p:cNvSpPr txBox="1">
            <a:spLocks noChangeArrowheads="1"/>
          </p:cNvSpPr>
          <p:nvPr/>
        </p:nvSpPr>
        <p:spPr bwMode="auto">
          <a:xfrm>
            <a:off x="468313" y="2492375"/>
            <a:ext cx="82296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3600" b="1" dirty="0">
                <a:solidFill>
                  <a:srgbClr val="FFFFFF"/>
                </a:solidFill>
                <a:cs typeface="SimSun" charset="0"/>
              </a:rPr>
              <a:t>弥迦</a:t>
            </a:r>
            <a:r>
              <a:rPr lang="en-US" altLang="zh-CN" sz="3600" dirty="0">
                <a:solidFill>
                  <a:srgbClr val="FFFFFF"/>
                </a:solidFill>
                <a:latin typeface="Jott 43 Extended" charset="0"/>
                <a:cs typeface="SimSun" charset="0"/>
              </a:rPr>
              <a:t>6:1-8  </a:t>
            </a:r>
            <a:r>
              <a:rPr lang="zh-CN" altLang="en-US" sz="3600" dirty="0">
                <a:solidFill>
                  <a:srgbClr val="FFFFFF"/>
                </a:solidFill>
                <a:latin typeface="Jott 43 Extended" charset="0"/>
                <a:cs typeface="SimSun" charset="0"/>
              </a:rPr>
              <a:t>以法庭为背景，描写上帝对以色列人背约的指供。提醒他们耶和华在他们当中的屡次的拯救，</a:t>
            </a:r>
            <a:r>
              <a:rPr lang="zh-CN" altLang="en-US" sz="3600" dirty="0">
                <a:solidFill>
                  <a:srgbClr val="FFFFFF"/>
                </a:solidFill>
                <a:cs typeface="SimSun" charset="0"/>
              </a:rPr>
              <a:t>并</a:t>
            </a:r>
            <a:r>
              <a:rPr lang="zh-CN" altLang="en-US" sz="3600" dirty="0">
                <a:solidFill>
                  <a:srgbClr val="FFFFFF"/>
                </a:solidFill>
                <a:latin typeface="Jott 43 Extended" charset="0"/>
                <a:cs typeface="SimSun" charset="0"/>
              </a:rPr>
              <a:t>要求</a:t>
            </a:r>
            <a:r>
              <a:rPr lang="zh-CN" altLang="en-US" sz="3600" dirty="0">
                <a:solidFill>
                  <a:srgbClr val="FFFFFF"/>
                </a:solidFill>
                <a:cs typeface="SimSun" charset="0"/>
              </a:rPr>
              <a:t>山岭，冈陵作证人。</a:t>
            </a:r>
          </a:p>
        </p:txBody>
      </p:sp>
      <p:pic>
        <p:nvPicPr>
          <p:cNvPr id="159749" name="Picture 7" descr="cand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8"/>
          <p:cNvSpPr>
            <a:spLocks noGrp="1" noChangeArrowheads="1"/>
          </p:cNvSpPr>
          <p:nvPr>
            <p:ph type="title" idx="4294967295"/>
          </p:nvPr>
        </p:nvSpPr>
        <p:spPr>
          <a:xfrm>
            <a:off x="381000" y="1295400"/>
            <a:ext cx="7772400" cy="1143000"/>
          </a:xfrm>
        </p:spPr>
        <p:txBody>
          <a:bodyPr/>
          <a:lstStyle/>
          <a:p>
            <a:pPr algn="l" eaLnBrk="1" hangingPunct="1">
              <a:defRPr/>
            </a:pPr>
            <a:r>
              <a:rPr lang="zh-CN" altLang="en-US" b="1" i="1">
                <a:solidFill>
                  <a:srgbClr val="FF9933"/>
                </a:solidFill>
                <a:latin typeface="Jott 43 Extended" charset="0"/>
                <a:cs typeface="SimSun" charset="0"/>
              </a:rPr>
              <a:t>法庭式的指供</a:t>
            </a:r>
            <a:endParaRPr lang="zh-CN" altLang="en-US">
              <a:latin typeface="Times New Roman" charset="0"/>
              <a:cs typeface="SimSun" charset="0"/>
            </a:endParaRPr>
          </a:p>
        </p:txBody>
      </p:sp>
      <p:sp>
        <p:nvSpPr>
          <p:cNvPr id="139271" name="Text Box 10"/>
          <p:cNvSpPr txBox="1">
            <a:spLocks noChangeArrowheads="1"/>
          </p:cNvSpPr>
          <p:nvPr/>
        </p:nvSpPr>
        <p:spPr bwMode="auto">
          <a:xfrm>
            <a:off x="7524750" y="260350"/>
            <a:ext cx="1409700" cy="457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defRPr/>
            </a:pPr>
            <a:r>
              <a:rPr lang="zh-CN" altLang="en-US" sz="2400" b="1">
                <a:solidFill>
                  <a:srgbClr val="CC0000"/>
                </a:solidFill>
                <a:cs typeface="SimSun" charset="0"/>
              </a:rPr>
              <a:t>关于弥迦</a:t>
            </a:r>
            <a:endParaRPr lang="en-US" altLang="zh-CN" sz="2400" b="1">
              <a:solidFill>
                <a:srgbClr val="CC0000"/>
              </a:solidFill>
              <a:cs typeface="SimSun" charset="0"/>
            </a:endParaRPr>
          </a:p>
        </p:txBody>
      </p:sp>
    </p:spTree>
    <p:extLst>
      <p:ext uri="{BB962C8B-B14F-4D97-AF65-F5344CB8AC3E}">
        <p14:creationId xmlns:p14="http://schemas.microsoft.com/office/powerpoint/2010/main" val="12071890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ox(out)">
                                      <p:cBhvr>
                                        <p:cTn id="7" dur="500"/>
                                        <p:tgtEl>
                                          <p:spTgt spid="17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a:cs typeface="+mn-cs"/>
            </a:endParaRPr>
          </a:p>
        </p:txBody>
      </p:sp>
      <p:sp>
        <p:nvSpPr>
          <p:cNvPr id="140291"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en-US" altLang="zh-CN" sz="2400" b="1">
                <a:solidFill>
                  <a:srgbClr val="FFFFFF"/>
                </a:solidFill>
                <a:cs typeface="SimSun" charset="0"/>
              </a:rPr>
              <a:t>Walk Through The Bible ©1989</a:t>
            </a:r>
          </a:p>
        </p:txBody>
      </p:sp>
      <p:sp>
        <p:nvSpPr>
          <p:cNvPr id="77828" name="Text Box 4"/>
          <p:cNvSpPr txBox="1">
            <a:spLocks noChangeArrowheads="1"/>
          </p:cNvSpPr>
          <p:nvPr/>
        </p:nvSpPr>
        <p:spPr bwMode="auto">
          <a:xfrm>
            <a:off x="381000" y="76200"/>
            <a:ext cx="54864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endParaRPr lang="en-GB" sz="4800" b="1">
              <a:solidFill>
                <a:srgbClr val="FFFFFF"/>
              </a:solidFill>
              <a:cs typeface="+mn-cs"/>
            </a:endParaRPr>
          </a:p>
        </p:txBody>
      </p:sp>
      <p:sp>
        <p:nvSpPr>
          <p:cNvPr id="140293" name="Text Box 5"/>
          <p:cNvSpPr txBox="1">
            <a:spLocks noChangeArrowheads="1"/>
          </p:cNvSpPr>
          <p:nvPr/>
        </p:nvSpPr>
        <p:spPr bwMode="auto">
          <a:xfrm>
            <a:off x="3429000" y="76200"/>
            <a:ext cx="5334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lgn="r">
              <a:spcBef>
                <a:spcPct val="50000"/>
              </a:spcBef>
              <a:defRPr/>
            </a:pPr>
            <a:endParaRPr lang="en-US" altLang="zh-CN" sz="2400">
              <a:solidFill>
                <a:srgbClr val="FFFFFF"/>
              </a:solidFill>
              <a:cs typeface="SimSun" charset="0"/>
            </a:endParaRPr>
          </a:p>
        </p:txBody>
      </p:sp>
      <p:pic>
        <p:nvPicPr>
          <p:cNvPr id="160773" name="Picture 6" descr="Micah"/>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3525" y="1295400"/>
            <a:ext cx="58578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Rectangle 7"/>
          <p:cNvSpPr>
            <a:spLocks noGrp="1" noChangeArrowheads="1"/>
          </p:cNvSpPr>
          <p:nvPr>
            <p:ph type="title" idx="4294967295"/>
          </p:nvPr>
        </p:nvSpPr>
        <p:spPr>
          <a:xfrm>
            <a:off x="0" y="0"/>
            <a:ext cx="5562600" cy="914400"/>
          </a:xfrm>
          <a:noFill/>
          <a:effectLst>
            <a:outerShdw dist="35921" dir="2700000" algn="ctr" rotWithShape="0">
              <a:schemeClr val="tx1"/>
            </a:outerShdw>
          </a:effectLst>
        </p:spPr>
        <p:txBody>
          <a:bodyPr/>
          <a:lstStyle/>
          <a:p>
            <a:pPr eaLnBrk="1" hangingPunct="1"/>
            <a:r>
              <a:rPr lang="en-US" altLang="zh-CN" sz="4800" b="1">
                <a:solidFill>
                  <a:schemeClr val="bg1"/>
                </a:solidFill>
                <a:latin typeface="Times New Roman" charset="0"/>
                <a:cs typeface="SimSun" charset="0"/>
              </a:rPr>
              <a:t>“</a:t>
            </a:r>
            <a:r>
              <a:rPr lang="zh-CN" altLang="en-US" sz="4800" b="1">
                <a:solidFill>
                  <a:schemeClr val="bg1"/>
                </a:solidFill>
                <a:latin typeface="Times New Roman" charset="0"/>
                <a:cs typeface="SimSun" charset="0"/>
              </a:rPr>
              <a:t>面对法庭” </a:t>
            </a:r>
            <a:endParaRPr lang="zh-CN" altLang="en-US">
              <a:latin typeface="Times New Roman" charset="0"/>
              <a:cs typeface="SimSun" charset="0"/>
            </a:endParaRPr>
          </a:p>
        </p:txBody>
      </p:sp>
      <p:sp>
        <p:nvSpPr>
          <p:cNvPr id="140296" name="Text Box 8"/>
          <p:cNvSpPr txBox="1">
            <a:spLocks noChangeArrowheads="1"/>
          </p:cNvSpPr>
          <p:nvPr/>
        </p:nvSpPr>
        <p:spPr bwMode="auto">
          <a:xfrm>
            <a:off x="6659563" y="260350"/>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defRPr/>
            </a:pPr>
            <a:r>
              <a:rPr lang="zh-CN" altLang="en-US" sz="3600" b="1">
                <a:solidFill>
                  <a:srgbClr val="FFFFFF"/>
                </a:solidFill>
                <a:cs typeface="SimSun" charset="0"/>
              </a:rPr>
              <a:t>弥迦</a:t>
            </a:r>
            <a:endParaRPr lang="en-GB" altLang="zh-CN" sz="3600" b="1">
              <a:solidFill>
                <a:srgbClr val="FFFFFF"/>
              </a:solidFill>
              <a:cs typeface="SimSun" charset="0"/>
            </a:endParaRPr>
          </a:p>
        </p:txBody>
      </p:sp>
    </p:spTree>
    <p:extLst>
      <p:ext uri="{BB962C8B-B14F-4D97-AF65-F5344CB8AC3E}">
        <p14:creationId xmlns:p14="http://schemas.microsoft.com/office/powerpoint/2010/main" val="15445499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3000"/>
                                  </p:stCondLst>
                                  <p:endCondLst>
                                    <p:cond evt="begin" delay="0">
                                      <p:tn val="5"/>
                                    </p:cond>
                                  </p:endCondLst>
                                  <p:childTnLst>
                                    <p:set>
                                      <p:cBhvr>
                                        <p:cTn id="6" dur="1" fill="hold">
                                          <p:stCondLst>
                                            <p:cond delay="0"/>
                                          </p:stCondLst>
                                        </p:cTn>
                                        <p:tgtEl>
                                          <p:spTgt spid="77828"/>
                                        </p:tgtEl>
                                        <p:attrNameLst>
                                          <p:attrName>style.visibility</p:attrName>
                                        </p:attrNameLst>
                                      </p:cBhvr>
                                      <p:to>
                                        <p:strVal val="visible"/>
                                      </p:to>
                                    </p:set>
                                    <p:animEffect transition="in" filter="dissolve">
                                      <p:cBhvr>
                                        <p:cTn id="7"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597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世人哪！耶和华已经指示你甚么是善，</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他向你所要的又是甚么；</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无非是要你行公义，好怜悯，</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谦虚谨慎与你的　神同行。</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弥迦 </a:t>
            </a:r>
            <a:r>
              <a:rPr lang="en-US" sz="4000" b="1" dirty="0">
                <a:solidFill>
                  <a:srgbClr val="FFFFFF"/>
                </a:solidFill>
                <a:effectLst>
                  <a:glow rad="127000">
                    <a:srgbClr val="000000"/>
                  </a:glow>
                </a:effectLst>
                <a:latin typeface="Arial" charset="0"/>
                <a:ea typeface="ＭＳ Ｐゴシック" charset="0"/>
                <a:cs typeface="ＭＳ Ｐゴシック" charset="0"/>
              </a:rPr>
              <a:t>6:8).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弥迦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7823"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615</a:t>
            </a:r>
          </a:p>
        </p:txBody>
      </p:sp>
    </p:spTree>
    <p:extLst>
      <p:ext uri="{BB962C8B-B14F-4D97-AF65-F5344CB8AC3E}">
        <p14:creationId xmlns:p14="http://schemas.microsoft.com/office/powerpoint/2010/main" val="40188724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41314" name="Picture 1" descr="Micah Quotes.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355725"/>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4"/>
          <p:cNvSpPr txBox="1">
            <a:spLocks noChangeArrowheads="1"/>
          </p:cNvSpPr>
          <p:nvPr/>
        </p:nvSpPr>
        <p:spPr bwMode="auto">
          <a:xfrm>
            <a:off x="381000" y="1736725"/>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i="1">
              <a:solidFill>
                <a:srgbClr val="FF9933"/>
              </a:solidFill>
              <a:latin typeface="Arial" charset="0"/>
            </a:endParaRPr>
          </a:p>
        </p:txBody>
      </p:sp>
      <p:sp>
        <p:nvSpPr>
          <p:cNvPr id="141316" name="Line 5"/>
          <p:cNvSpPr>
            <a:spLocks noChangeShapeType="1"/>
          </p:cNvSpPr>
          <p:nvPr/>
        </p:nvSpPr>
        <p:spPr bwMode="auto">
          <a:xfrm>
            <a:off x="838200" y="838200"/>
            <a:ext cx="8229600" cy="0"/>
          </a:xfrm>
          <a:prstGeom prst="line">
            <a:avLst/>
          </a:prstGeom>
          <a:noFill/>
          <a:ln w="762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Times New Roman"/>
              <a:cs typeface="+mn-cs"/>
            </a:endParaRPr>
          </a:p>
        </p:txBody>
      </p:sp>
      <p:pic>
        <p:nvPicPr>
          <p:cNvPr id="141317" name="Picture 9" descr="candl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11"/>
          <p:cNvSpPr>
            <a:spLocks noGrp="1" noChangeArrowheads="1"/>
          </p:cNvSpPr>
          <p:nvPr>
            <p:ph type="title" idx="4294967295"/>
          </p:nvPr>
        </p:nvSpPr>
        <p:spPr>
          <a:xfrm>
            <a:off x="0" y="714375"/>
            <a:ext cx="9144000" cy="769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z="3600" i="1">
                <a:solidFill>
                  <a:srgbClr val="FF9933"/>
                </a:solidFill>
                <a:effectLst/>
                <a:latin typeface="Arial" charset="0"/>
                <a:ea typeface="ＭＳ Ｐゴシック" charset="0"/>
                <a:cs typeface="ＭＳ Ｐゴシック" charset="0"/>
              </a:rPr>
              <a:t>我们对弥迦书的强调</a:t>
            </a:r>
            <a:endParaRPr lang="en-US" sz="4000">
              <a:effectLst/>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27088" y="0"/>
            <a:ext cx="3278187" cy="83026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defRPr/>
            </a:pPr>
            <a:r>
              <a:rPr lang="zh-CN" altLang="en-US" sz="4800" b="1" dirty="0">
                <a:solidFill>
                  <a:srgbClr val="FFFF00"/>
                </a:solidFill>
                <a:latin typeface="Tempus Sans ITC" pitchFamily="82" charset="0"/>
                <a:ea typeface="ＭＳ Ｐゴシック" pitchFamily="34" charset="-128"/>
                <a:cs typeface="+mn-cs"/>
              </a:rPr>
              <a:t>有趣的事实</a:t>
            </a:r>
            <a:endParaRPr lang="en-US" sz="4800" b="1" dirty="0">
              <a:solidFill>
                <a:srgbClr val="FFFF00"/>
              </a:solidFill>
              <a:latin typeface="Tempus Sans ITC" pitchFamily="82" charset="0"/>
              <a:ea typeface="ＭＳ Ｐゴシック" pitchFamily="34" charset="-128"/>
              <a:cs typeface="+mn-cs"/>
            </a:endParaRPr>
          </a:p>
        </p:txBody>
      </p:sp>
      <p:sp>
        <p:nvSpPr>
          <p:cNvPr id="141320" name="Text Box 77"/>
          <p:cNvSpPr txBox="1">
            <a:spLocks noChangeArrowheads="1"/>
          </p:cNvSpPr>
          <p:nvPr/>
        </p:nvSpPr>
        <p:spPr bwMode="auto">
          <a:xfrm>
            <a:off x="83661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616</a:t>
            </a:r>
            <a:endParaRPr lang="en-US">
              <a:solidFill>
                <a:srgbClr val="000000"/>
              </a:solidFill>
              <a:latin typeface="Arial" charset="0"/>
            </a:endParaRPr>
          </a:p>
        </p:txBody>
      </p:sp>
      <p:sp>
        <p:nvSpPr>
          <p:cNvPr id="141321" name="TextBox 1"/>
          <p:cNvSpPr txBox="1">
            <a:spLocks noChangeArrowheads="1"/>
          </p:cNvSpPr>
          <p:nvPr/>
        </p:nvSpPr>
        <p:spPr bwMode="auto">
          <a:xfrm>
            <a:off x="684213" y="1600200"/>
            <a:ext cx="342106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a:solidFill>
                  <a:srgbClr val="000000"/>
                </a:solidFill>
                <a:cs typeface="SimSun" charset="0"/>
              </a:rPr>
              <a:t>弥迦书的介绍</a:t>
            </a:r>
            <a:endParaRPr lang="en-US">
              <a:solidFill>
                <a:srgbClr val="000000"/>
              </a:solidFill>
              <a:cs typeface="SimSun" charset="0"/>
            </a:endParaRPr>
          </a:p>
        </p:txBody>
      </p:sp>
      <p:sp>
        <p:nvSpPr>
          <p:cNvPr id="141322" name="TextBox 9"/>
          <p:cNvSpPr txBox="1">
            <a:spLocks noChangeArrowheads="1"/>
          </p:cNvSpPr>
          <p:nvPr/>
        </p:nvSpPr>
        <p:spPr bwMode="auto">
          <a:xfrm>
            <a:off x="6516688" y="1412875"/>
            <a:ext cx="158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a:solidFill>
                  <a:srgbClr val="000000"/>
                </a:solidFill>
                <a:cs typeface="SimSun" charset="0"/>
              </a:rPr>
              <a:t>毁灭</a:t>
            </a:r>
            <a:endParaRPr lang="en-US" sz="1800">
              <a:solidFill>
                <a:srgbClr val="000000"/>
              </a:solidFill>
              <a:cs typeface="SimSun" charset="0"/>
            </a:endParaRPr>
          </a:p>
        </p:txBody>
      </p:sp>
      <p:sp>
        <p:nvSpPr>
          <p:cNvPr id="141323" name="TextBox 10"/>
          <p:cNvSpPr txBox="1">
            <a:spLocks noChangeArrowheads="1"/>
          </p:cNvSpPr>
          <p:nvPr/>
        </p:nvSpPr>
        <p:spPr bwMode="auto">
          <a:xfrm>
            <a:off x="6516688" y="1990725"/>
            <a:ext cx="15843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a:solidFill>
                  <a:srgbClr val="000000"/>
                </a:solidFill>
                <a:cs typeface="SimSun" charset="0"/>
              </a:rPr>
              <a:t>人们喜欢引述的小部分</a:t>
            </a:r>
            <a:endParaRPr lang="en-US" sz="1800">
              <a:solidFill>
                <a:srgbClr val="000000"/>
              </a:solidFill>
              <a:cs typeface="SimSun" charset="0"/>
            </a:endParaRPr>
          </a:p>
        </p:txBody>
      </p:sp>
      <p:sp>
        <p:nvSpPr>
          <p:cNvPr id="141324" name="TextBox 11"/>
          <p:cNvSpPr txBox="1">
            <a:spLocks noChangeArrowheads="1"/>
          </p:cNvSpPr>
          <p:nvPr/>
        </p:nvSpPr>
        <p:spPr bwMode="auto">
          <a:xfrm>
            <a:off x="6372225" y="6083300"/>
            <a:ext cx="1079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000000"/>
                </a:solidFill>
                <a:latin typeface="Arial" charset="0"/>
                <a:cs typeface="Arial" charset="0"/>
              </a:rPr>
              <a:t>6:8</a:t>
            </a:r>
            <a:endParaRPr lang="en-US" sz="1800" b="1">
              <a:solidFill>
                <a:srgbClr val="000000"/>
              </a:solidFill>
              <a:latin typeface="Arial" charset="0"/>
              <a:ea typeface="Arial" charset="0"/>
              <a:cs typeface="Arial" charset="0"/>
            </a:endParaRPr>
          </a:p>
        </p:txBody>
      </p:sp>
      <p:sp>
        <p:nvSpPr>
          <p:cNvPr id="6" name="Rectangle 5"/>
          <p:cNvSpPr/>
          <p:nvPr/>
        </p:nvSpPr>
        <p:spPr>
          <a:xfrm>
            <a:off x="6659563" y="5661025"/>
            <a:ext cx="504825" cy="431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cxnSp>
        <p:nvCxnSpPr>
          <p:cNvPr id="3" name="Straight Arrow Connector 2"/>
          <p:cNvCxnSpPr/>
          <p:nvPr/>
        </p:nvCxnSpPr>
        <p:spPr>
          <a:xfrm flipV="1">
            <a:off x="6948488" y="5661025"/>
            <a:ext cx="71437" cy="431800"/>
          </a:xfrm>
          <a:prstGeom prst="straightConnector1">
            <a:avLst/>
          </a:prstGeom>
          <a:ln w="762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882371"/>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0" y="1524000"/>
            <a:ext cx="91440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4400">
              <a:solidFill>
                <a:srgbClr val="FFFFFF"/>
              </a:solidFill>
              <a:latin typeface="Arial" charset="0"/>
            </a:endParaRPr>
          </a:p>
          <a:p>
            <a:pPr algn="ctr" eaLnBrk="1" hangingPunct="1">
              <a:spcBef>
                <a:spcPct val="50000"/>
              </a:spcBef>
            </a:pPr>
            <a:r>
              <a:rPr lang="zh-CN" altLang="en-US" sz="4400">
                <a:solidFill>
                  <a:srgbClr val="FFFFFF"/>
                </a:solidFill>
                <a:latin typeface="Arial" charset="0"/>
              </a:rPr>
              <a:t>耶和华已指示你何为善。</a:t>
            </a:r>
            <a:br>
              <a:rPr lang="en-US" altLang="zh-CN" sz="4400">
                <a:solidFill>
                  <a:srgbClr val="FFFFFF"/>
                </a:solidFill>
                <a:latin typeface="Arial" charset="0"/>
              </a:rPr>
            </a:br>
            <a:r>
              <a:rPr lang="zh-CN" altLang="en-US" sz="4400">
                <a:solidFill>
                  <a:srgbClr val="FFFFFF"/>
                </a:solidFill>
                <a:latin typeface="Arial" charset="0"/>
              </a:rPr>
              <a:t>他向你所要的是什么呢？</a:t>
            </a:r>
            <a:br>
              <a:rPr lang="en-US" altLang="zh-CN" sz="4400">
                <a:solidFill>
                  <a:srgbClr val="FFFFFF"/>
                </a:solidFill>
                <a:latin typeface="Arial" charset="0"/>
              </a:rPr>
            </a:br>
            <a:r>
              <a:rPr lang="zh-CN" altLang="en-US" sz="4400">
                <a:solidFill>
                  <a:srgbClr val="FFFFFF"/>
                </a:solidFill>
                <a:latin typeface="Arial" charset="0"/>
              </a:rPr>
              <a:t>只要你行公义，好怜悯，</a:t>
            </a:r>
            <a:br>
              <a:rPr lang="en-US" altLang="zh-CN" sz="4400">
                <a:solidFill>
                  <a:srgbClr val="FFFFFF"/>
                </a:solidFill>
                <a:latin typeface="Arial" charset="0"/>
              </a:rPr>
            </a:br>
            <a:r>
              <a:rPr lang="zh-CN" altLang="en-US" sz="4400">
                <a:solidFill>
                  <a:srgbClr val="FFFFFF"/>
                </a:solidFill>
                <a:latin typeface="Arial" charset="0"/>
              </a:rPr>
              <a:t>存着谦卑的心，</a:t>
            </a:r>
            <a:br>
              <a:rPr lang="en-US" altLang="zh-CN" sz="4400">
                <a:solidFill>
                  <a:srgbClr val="FFFFFF"/>
                </a:solidFill>
                <a:latin typeface="Arial" charset="0"/>
              </a:rPr>
            </a:br>
            <a:r>
              <a:rPr lang="zh-CN" altLang="en-US" sz="4400">
                <a:solidFill>
                  <a:srgbClr val="FFFFFF"/>
                </a:solidFill>
                <a:latin typeface="Arial" charset="0"/>
              </a:rPr>
              <a:t>与你的神同行。</a:t>
            </a:r>
            <a:endParaRPr lang="en-US" sz="4400">
              <a:solidFill>
                <a:srgbClr val="FFFFFF"/>
              </a:solidFill>
              <a:latin typeface="Arial" charset="0"/>
            </a:endParaRPr>
          </a:p>
        </p:txBody>
      </p:sp>
      <p:pic>
        <p:nvPicPr>
          <p:cNvPr id="142338" name="Picture 3" descr="cand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452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Grp="1" noChangeArrowheads="1"/>
          </p:cNvSpPr>
          <p:nvPr>
            <p:ph type="title" idx="4294967295"/>
          </p:nvPr>
        </p:nvSpPr>
        <p:spPr>
          <a:xfrm>
            <a:off x="685800" y="76200"/>
            <a:ext cx="7772400" cy="1143000"/>
          </a:xfrm>
        </p:spPr>
        <p:txBody>
          <a:bodyPr/>
          <a:lstStyle/>
          <a:p>
            <a:pPr eaLnBrk="1" hangingPunct="1">
              <a:defRPr/>
            </a:pPr>
            <a:br>
              <a:rPr lang="en-US" altLang="zh-CN" u="sng">
                <a:solidFill>
                  <a:schemeClr val="bg1"/>
                </a:solidFill>
                <a:effectLst>
                  <a:outerShdw blurRad="38100" dist="38100" dir="2700000" algn="tl">
                    <a:srgbClr val="808080"/>
                  </a:outerShdw>
                </a:effectLst>
                <a:latin typeface="Arial" charset="0"/>
                <a:ea typeface="ＭＳ Ｐゴシック" charset="0"/>
                <a:cs typeface="ＭＳ Ｐゴシック" charset="0"/>
              </a:rPr>
            </a:b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耶和华已指示你</a:t>
            </a:r>
            <a:b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b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（弥迦书</a:t>
            </a:r>
            <a: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t>6</a:t>
            </a: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a:t>
            </a:r>
            <a:r>
              <a:rPr lang="en-US" altLang="zh-CN">
                <a:solidFill>
                  <a:schemeClr val="bg1"/>
                </a:solidFill>
                <a:effectLst>
                  <a:outerShdw blurRad="38100" dist="38100" dir="2700000" algn="tl">
                    <a:srgbClr val="808080"/>
                  </a:outerShdw>
                </a:effectLst>
                <a:latin typeface="Arial" charset="0"/>
                <a:ea typeface="ＭＳ Ｐゴシック" charset="0"/>
                <a:cs typeface="ＭＳ Ｐゴシック" charset="0"/>
              </a:rPr>
              <a:t>8</a:t>
            </a:r>
            <a:r>
              <a:rPr lang="zh-CN" altLang="en-US">
                <a:solidFill>
                  <a:schemeClr val="bg1"/>
                </a:solidFill>
                <a:effectLst>
                  <a:outerShdw blurRad="38100" dist="38100" dir="2700000" algn="tl">
                    <a:srgbClr val="808080"/>
                  </a:outerShdw>
                </a:effectLst>
                <a:latin typeface="Arial" charset="0"/>
                <a:ea typeface="ＭＳ Ｐゴシック" charset="0"/>
                <a:cs typeface="ＭＳ Ｐゴシック" charset="0"/>
              </a:rPr>
              <a:t>）</a:t>
            </a:r>
            <a:endParaRPr lang="en-US">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3481966"/>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7" name="Group 86"/>
          <p:cNvGrpSpPr/>
          <p:nvPr/>
        </p:nvGrpSpPr>
        <p:grpSpPr>
          <a:xfrm>
            <a:off x="4865570" y="3924152"/>
            <a:ext cx="1274581" cy="1549442"/>
            <a:chOff x="1934795" y="221802"/>
            <a:chExt cx="1274581" cy="1549442"/>
          </a:xfrm>
          <a:solidFill>
            <a:srgbClr val="0000FF"/>
          </a:solidFill>
        </p:grpSpPr>
        <p:sp>
          <p:nvSpPr>
            <p:cNvPr id="88" name="Pentagon 87"/>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4:1–5:15</a:t>
              </a:r>
            </a:p>
          </p:txBody>
        </p:sp>
      </p:grpSp>
      <p:grpSp>
        <p:nvGrpSpPr>
          <p:cNvPr id="75" name="Group 74"/>
          <p:cNvGrpSpPr/>
          <p:nvPr/>
        </p:nvGrpSpPr>
        <p:grpSpPr>
          <a:xfrm>
            <a:off x="3399293" y="2194608"/>
            <a:ext cx="1274581" cy="1549442"/>
            <a:chOff x="1934795" y="221802"/>
            <a:chExt cx="1274581" cy="1549442"/>
          </a:xfrm>
        </p:grpSpPr>
        <p:sp>
          <p:nvSpPr>
            <p:cNvPr id="76" name="Pentagon 75"/>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7"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2:6-11</a:t>
              </a:r>
            </a:p>
          </p:txBody>
        </p:sp>
      </p:grpSp>
      <p:grpSp>
        <p:nvGrpSpPr>
          <p:cNvPr id="78" name="Group 77"/>
          <p:cNvGrpSpPr/>
          <p:nvPr/>
        </p:nvGrpSpPr>
        <p:grpSpPr>
          <a:xfrm>
            <a:off x="4838524" y="2194608"/>
            <a:ext cx="1274581" cy="1549442"/>
            <a:chOff x="1934795" y="221802"/>
            <a:chExt cx="1274581" cy="1549442"/>
          </a:xfrm>
        </p:grpSpPr>
        <p:sp>
          <p:nvSpPr>
            <p:cNvPr id="79" name="Pentagon 78"/>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0"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3:5-12</a:t>
              </a:r>
            </a:p>
          </p:txBody>
        </p:sp>
      </p:grpSp>
      <p:grpSp>
        <p:nvGrpSpPr>
          <p:cNvPr id="81" name="Group 80"/>
          <p:cNvGrpSpPr/>
          <p:nvPr/>
        </p:nvGrpSpPr>
        <p:grpSpPr>
          <a:xfrm>
            <a:off x="6277755" y="2194608"/>
            <a:ext cx="1274581" cy="1549442"/>
            <a:chOff x="1934795" y="221802"/>
            <a:chExt cx="1274581" cy="1549442"/>
          </a:xfrm>
        </p:grpSpPr>
        <p:sp>
          <p:nvSpPr>
            <p:cNvPr id="82" name="Pentagon 81"/>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83"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6:6-8</a:t>
              </a:r>
            </a:p>
          </p:txBody>
        </p:sp>
      </p:grpSp>
      <p:grpSp>
        <p:nvGrpSpPr>
          <p:cNvPr id="69" name="Group 68"/>
          <p:cNvGrpSpPr/>
          <p:nvPr/>
        </p:nvGrpSpPr>
        <p:grpSpPr>
          <a:xfrm>
            <a:off x="6296706" y="433462"/>
            <a:ext cx="1274581" cy="1549442"/>
            <a:chOff x="1934795" y="221802"/>
            <a:chExt cx="1274581" cy="1549442"/>
          </a:xfrm>
        </p:grpSpPr>
        <p:sp>
          <p:nvSpPr>
            <p:cNvPr id="70" name="Pentagon 69"/>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1"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6:1-5</a:t>
              </a:r>
            </a:p>
          </p:txBody>
        </p:sp>
      </p:grpSp>
      <p:grpSp>
        <p:nvGrpSpPr>
          <p:cNvPr id="72" name="Group 71"/>
          <p:cNvGrpSpPr/>
          <p:nvPr/>
        </p:nvGrpSpPr>
        <p:grpSpPr>
          <a:xfrm>
            <a:off x="7742254" y="433462"/>
            <a:ext cx="1274581" cy="1549442"/>
            <a:chOff x="1934795" y="221802"/>
            <a:chExt cx="1274581" cy="1549442"/>
          </a:xfrm>
        </p:grpSpPr>
        <p:sp>
          <p:nvSpPr>
            <p:cNvPr id="73" name="Pentagon 7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74"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6:9-16</a:t>
              </a:r>
            </a:p>
          </p:txBody>
        </p:sp>
      </p:grpSp>
      <p:sp>
        <p:nvSpPr>
          <p:cNvPr id="900098" name="Rectangle 2"/>
          <p:cNvSpPr>
            <a:spLocks noGrp="1" noChangeArrowheads="1"/>
          </p:cNvSpPr>
          <p:nvPr>
            <p:ph type="ctrTitle"/>
          </p:nvPr>
        </p:nvSpPr>
        <p:spPr>
          <a:xfrm>
            <a:off x="173644" y="6071244"/>
            <a:ext cx="7593878" cy="552829"/>
          </a:xfrm>
          <a:effectLst>
            <a:outerShdw blurRad="63500" dist="35921" dir="2700000" algn="ctr" rotWithShape="0">
              <a:schemeClr val="tx2">
                <a:alpha val="74998"/>
              </a:schemeClr>
            </a:outerShdw>
          </a:effectLst>
        </p:spPr>
        <p:txBody>
          <a:bodyPr/>
          <a:lstStyle/>
          <a:p>
            <a:pPr>
              <a:defRPr/>
            </a:pPr>
            <a:r>
              <a:rPr lang="zh-CN" altLang="en-US" sz="3200" b="1" i="1" dirty="0">
                <a:effectLst>
                  <a:glow rad="876300">
                    <a:schemeClr val="tx1"/>
                  </a:glow>
                </a:effectLst>
                <a:latin typeface="Arial" charset="0"/>
                <a:ea typeface="ＭＳ Ｐゴシック" charset="0"/>
                <a:cs typeface="ＭＳ Ｐゴシック" charset="0"/>
              </a:rPr>
              <a:t>弥迦的结构</a:t>
            </a:r>
            <a:endParaRPr lang="en-US" sz="3200"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92345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561814"/>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4445193"/>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上帝</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1" y="239573"/>
            <a:ext cx="238630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审判</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3761312"/>
            <a:ext cx="1688552"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800" b="1" i="1" dirty="0">
                <a:solidFill>
                  <a:srgbClr val="FFFF00"/>
                </a:solidFill>
                <a:effectLst>
                  <a:glow rad="876300">
                    <a:srgbClr val="000000"/>
                  </a:glow>
                </a:effectLst>
                <a:latin typeface="Arial" charset="0"/>
                <a:ea typeface="ＭＳ Ｐゴシック" charset="0"/>
                <a:cs typeface="ＭＳ Ｐゴシック" charset="0"/>
              </a:rPr>
              <a:t>希望</a:t>
            </a:r>
            <a:endParaRPr lang="en-US" sz="2800" b="1" i="1" dirty="0">
              <a:solidFill>
                <a:srgbClr val="FFFF00"/>
              </a:solidFill>
              <a:effectLst>
                <a:glow rad="8763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5543167"/>
            <a:ext cx="1451318"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876300">
                    <a:srgbClr val="000000"/>
                  </a:glow>
                </a:effectLst>
                <a:latin typeface="Arial" charset="0"/>
                <a:ea typeface="ＭＳ Ｐゴシック" charset="0"/>
                <a:cs typeface="ＭＳ Ｐゴシック" charset="0"/>
              </a:rPr>
              <a:t>• </a:t>
            </a:r>
            <a:r>
              <a:rPr lang="zh-CN" altLang="en-US" sz="2800" b="1" i="1" dirty="0">
                <a:solidFill>
                  <a:srgbClr val="FFFFFF"/>
                </a:solidFill>
                <a:effectLst>
                  <a:glow rad="876300">
                    <a:srgbClr val="000000"/>
                  </a:glow>
                </a:effectLst>
                <a:latin typeface="Arial" charset="0"/>
                <a:ea typeface="ＭＳ Ｐゴシック" charset="0"/>
                <a:cs typeface="ＭＳ Ｐゴシック" charset="0"/>
              </a:rPr>
              <a:t>弥迦</a:t>
            </a:r>
            <a:endParaRPr lang="en-US" sz="2800" b="1" i="1" dirty="0">
              <a:solidFill>
                <a:srgbClr val="FFFFFF"/>
              </a:solidFill>
              <a:effectLst>
                <a:glow rad="876300">
                  <a:srgbClr val="000000"/>
                </a:glow>
              </a:effectLst>
              <a:latin typeface="Arial" charset="0"/>
              <a:ea typeface="ＭＳ Ｐゴシック" charset="0"/>
              <a:cs typeface="ＭＳ Ｐゴシック" charset="0"/>
            </a:endParaRPr>
          </a:p>
        </p:txBody>
      </p:sp>
      <p:grpSp>
        <p:nvGrpSpPr>
          <p:cNvPr id="15" name="Group 14"/>
          <p:cNvGrpSpPr/>
          <p:nvPr/>
        </p:nvGrpSpPr>
        <p:grpSpPr>
          <a:xfrm>
            <a:off x="1960062" y="433462"/>
            <a:ext cx="1274581" cy="1549442"/>
            <a:chOff x="1934795" y="221802"/>
            <a:chExt cx="1274581" cy="1549442"/>
          </a:xfrm>
        </p:grpSpPr>
        <p:sp>
          <p:nvSpPr>
            <p:cNvPr id="3" name="Pentagon 2"/>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1:1-7</a:t>
              </a:r>
            </a:p>
          </p:txBody>
        </p:sp>
      </p:grpSp>
      <p:grpSp>
        <p:nvGrpSpPr>
          <p:cNvPr id="22" name="Group 21"/>
          <p:cNvGrpSpPr/>
          <p:nvPr/>
        </p:nvGrpSpPr>
        <p:grpSpPr>
          <a:xfrm>
            <a:off x="1960062" y="2194608"/>
            <a:ext cx="1274581" cy="1549442"/>
            <a:chOff x="1934795" y="221802"/>
            <a:chExt cx="1274581" cy="1549442"/>
          </a:xfrm>
        </p:grpSpPr>
        <p:sp>
          <p:nvSpPr>
            <p:cNvPr id="23" name="Pentagon 22"/>
            <p:cNvSpPr/>
            <p:nvPr/>
          </p:nvSpPr>
          <p:spPr bwMode="auto">
            <a:xfrm rot="162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4" name="Rectangle 2"/>
            <p:cNvSpPr txBox="1">
              <a:spLocks noChangeArrowheads="1"/>
            </p:cNvSpPr>
            <p:nvPr/>
          </p:nvSpPr>
          <p:spPr bwMode="auto">
            <a:xfrm>
              <a:off x="1934795" y="66240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1:8-16</a:t>
              </a:r>
            </a:p>
          </p:txBody>
        </p:sp>
      </p:grpSp>
      <p:grpSp>
        <p:nvGrpSpPr>
          <p:cNvPr id="28" name="Group 27"/>
          <p:cNvGrpSpPr/>
          <p:nvPr/>
        </p:nvGrpSpPr>
        <p:grpSpPr>
          <a:xfrm>
            <a:off x="3405610" y="433462"/>
            <a:ext cx="1274581" cy="1549442"/>
            <a:chOff x="1934795" y="221802"/>
            <a:chExt cx="1274581" cy="1549442"/>
          </a:xfrm>
        </p:grpSpPr>
        <p:sp>
          <p:nvSpPr>
            <p:cNvPr id="29" name="Pentagon 28"/>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0"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2:1-5</a:t>
              </a:r>
            </a:p>
          </p:txBody>
        </p:sp>
      </p:grpSp>
      <p:grpSp>
        <p:nvGrpSpPr>
          <p:cNvPr id="34" name="Group 33"/>
          <p:cNvGrpSpPr/>
          <p:nvPr/>
        </p:nvGrpSpPr>
        <p:grpSpPr>
          <a:xfrm>
            <a:off x="3405610" y="3924152"/>
            <a:ext cx="1274581" cy="1549442"/>
            <a:chOff x="1934795" y="221802"/>
            <a:chExt cx="1274581" cy="1549442"/>
          </a:xfrm>
          <a:solidFill>
            <a:srgbClr val="0000FF"/>
          </a:solidFill>
        </p:grpSpPr>
        <p:sp>
          <p:nvSpPr>
            <p:cNvPr id="35" name="Pentagon 34"/>
            <p:cNvSpPr/>
            <p:nvPr/>
          </p:nvSpPr>
          <p:spPr bwMode="auto">
            <a:xfrm rot="5400000">
              <a:off x="1809998" y="371866"/>
              <a:ext cx="1549442" cy="1249314"/>
            </a:xfrm>
            <a:prstGeom prst="homePlate">
              <a:avLst>
                <a:gd name="adj" fmla="val 21466"/>
              </a:avLst>
            </a:prstGeom>
            <a:gradFill flip="none" rotWithShape="1">
              <a:gsLst>
                <a:gs pos="0">
                  <a:srgbClr val="0000FF"/>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6"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2:12-</a:t>
              </a:r>
              <a:br>
                <a:rPr lang="en-US" sz="2800" b="1" dirty="0">
                  <a:solidFill>
                    <a:srgbClr val="FFFFFF"/>
                  </a:solidFill>
                  <a:latin typeface="Arial" charset="0"/>
                  <a:ea typeface="ＭＳ Ｐゴシック" charset="0"/>
                  <a:cs typeface="ＭＳ Ｐゴシック" charset="0"/>
                </a:rPr>
              </a:br>
              <a:r>
                <a:rPr lang="en-US" sz="2800" b="1" dirty="0">
                  <a:solidFill>
                    <a:srgbClr val="FFFFFF"/>
                  </a:solidFill>
                  <a:latin typeface="Arial" charset="0"/>
                  <a:ea typeface="ＭＳ Ｐゴシック" charset="0"/>
                  <a:cs typeface="ＭＳ Ｐゴシック" charset="0"/>
                </a:rPr>
                <a:t>13</a:t>
              </a:r>
            </a:p>
          </p:txBody>
        </p:sp>
      </p:grpSp>
      <p:grpSp>
        <p:nvGrpSpPr>
          <p:cNvPr id="37" name="Group 36"/>
          <p:cNvGrpSpPr/>
          <p:nvPr/>
        </p:nvGrpSpPr>
        <p:grpSpPr>
          <a:xfrm>
            <a:off x="4851158" y="433462"/>
            <a:ext cx="1274581" cy="1549442"/>
            <a:chOff x="1934795" y="221802"/>
            <a:chExt cx="1274581" cy="1549442"/>
          </a:xfrm>
        </p:grpSpPr>
        <p:sp>
          <p:nvSpPr>
            <p:cNvPr id="38" name="Pentagon 37"/>
            <p:cNvSpPr/>
            <p:nvPr/>
          </p:nvSpPr>
          <p:spPr bwMode="auto">
            <a:xfrm rot="5400000">
              <a:off x="1809998" y="371866"/>
              <a:ext cx="1549442" cy="1249314"/>
            </a:xfrm>
            <a:prstGeom prst="homePlate">
              <a:avLst>
                <a:gd name="adj" fmla="val 21466"/>
              </a:avLst>
            </a:prstGeom>
            <a:gradFill flip="none" rotWithShape="1">
              <a:gsLst>
                <a:gs pos="0">
                  <a:srgbClr val="800000"/>
                </a:gs>
                <a:gs pos="100000">
                  <a:schemeClr val="tx1"/>
                </a:gs>
              </a:gsLst>
              <a:lin ang="0" scaled="1"/>
              <a:tileRect/>
            </a:gra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39" name="Rectangle 2"/>
            <p:cNvSpPr txBox="1">
              <a:spLocks noChangeArrowheads="1"/>
            </p:cNvSpPr>
            <p:nvPr/>
          </p:nvSpPr>
          <p:spPr bwMode="auto">
            <a:xfrm>
              <a:off x="1934795" y="539862"/>
              <a:ext cx="1274581" cy="6010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latin typeface="Arial" charset="0"/>
                  <a:ea typeface="ＭＳ Ｐゴシック" charset="0"/>
                  <a:cs typeface="ＭＳ Ｐゴシック" charset="0"/>
                </a:rPr>
                <a:t>3:1-4</a:t>
              </a:r>
            </a:p>
          </p:txBody>
        </p:sp>
      </p:grpSp>
      <p:sp>
        <p:nvSpPr>
          <p:cNvPr id="67" name="Rectangle 2"/>
          <p:cNvSpPr txBox="1">
            <a:spLocks noChangeArrowheads="1"/>
          </p:cNvSpPr>
          <p:nvPr/>
        </p:nvSpPr>
        <p:spPr bwMode="auto">
          <a:xfrm>
            <a:off x="148377" y="6326289"/>
            <a:ext cx="7593878" cy="6861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i="1" dirty="0">
                <a:solidFill>
                  <a:srgbClr val="FFFFFF"/>
                </a:solidFill>
                <a:latin typeface="Arial" charset="0"/>
                <a:ea typeface="ＭＳ Ｐゴシック" charset="0"/>
                <a:cs typeface="ＭＳ Ｐゴシック" charset="0"/>
              </a:rPr>
              <a:t>Adapted from Homer Heater, Dallas Seminary</a:t>
            </a:r>
          </a:p>
        </p:txBody>
      </p:sp>
      <p:sp>
        <p:nvSpPr>
          <p:cNvPr id="68" name="Text Box 24"/>
          <p:cNvSpPr txBox="1">
            <a:spLocks noChangeArrowheads="1"/>
          </p:cNvSpPr>
          <p:nvPr/>
        </p:nvSpPr>
        <p:spPr bwMode="auto">
          <a:xfrm>
            <a:off x="8367823" y="-2150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620</a:t>
            </a:r>
          </a:p>
        </p:txBody>
      </p:sp>
    </p:spTree>
    <p:extLst>
      <p:ext uri="{BB962C8B-B14F-4D97-AF65-F5344CB8AC3E}">
        <p14:creationId xmlns:p14="http://schemas.microsoft.com/office/powerpoint/2010/main" val="721229746"/>
      </p:ext>
    </p:extLst>
  </p:cSld>
  <p:clrMapOvr>
    <a:masterClrMapping/>
  </p:clrMapOvr>
  <p:transition/>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Conten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0.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4928</TotalTime>
  <Words>9532</Words>
  <Application>Microsoft Macintosh PowerPoint</Application>
  <PresentationFormat>全屏显示(4:3)</PresentationFormat>
  <Paragraphs>1040</Paragraphs>
  <Slides>130</Slides>
  <Notes>92</Notes>
  <HiddenSlides>0</HiddenSlides>
  <MMClips>0</MMClips>
  <ScaleCrop>false</ScaleCrop>
  <HeadingPairs>
    <vt:vector size="6" baseType="variant">
      <vt:variant>
        <vt:lpstr>已用的字体</vt:lpstr>
      </vt:variant>
      <vt:variant>
        <vt:i4>26</vt:i4>
      </vt:variant>
      <vt:variant>
        <vt:lpstr>主题</vt:lpstr>
      </vt:variant>
      <vt:variant>
        <vt:i4>45</vt:i4>
      </vt:variant>
      <vt:variant>
        <vt:lpstr>幻灯片标题</vt:lpstr>
      </vt:variant>
      <vt:variant>
        <vt:i4>130</vt:i4>
      </vt:variant>
    </vt:vector>
  </HeadingPairs>
  <TitlesOfParts>
    <vt:vector size="201" baseType="lpstr">
      <vt:lpstr>.AppleSystemUIFont</vt:lpstr>
      <vt:lpstr>KaiTi</vt:lpstr>
      <vt:lpstr>SimSun</vt:lpstr>
      <vt:lpstr>Arial Unicode MS</vt:lpstr>
      <vt:lpstr>BONES</vt:lpstr>
      <vt:lpstr>Bwhebb</vt:lpstr>
      <vt:lpstr>Capitals</vt:lpstr>
      <vt:lpstr>Jott 43 Extended</vt:lpstr>
      <vt:lpstr>ＭＳ Ｐゴシック</vt:lpstr>
      <vt:lpstr>Times</vt:lpstr>
      <vt:lpstr>Arial</vt:lpstr>
      <vt:lpstr>Arial Black</vt:lpstr>
      <vt:lpstr>Arial Narrow</vt:lpstr>
      <vt:lpstr>Bauhaus 93</vt:lpstr>
      <vt:lpstr>Calibri</vt:lpstr>
      <vt:lpstr>Comic Sans MS</vt:lpstr>
      <vt:lpstr>Garamond</vt:lpstr>
      <vt:lpstr>Helvetica</vt:lpstr>
      <vt:lpstr>Helvetica Neue Black Condensed</vt:lpstr>
      <vt:lpstr>Impact</vt:lpstr>
      <vt:lpstr>Monotype Corsiva</vt:lpstr>
      <vt:lpstr>Tempus Sans ITC</vt:lpstr>
      <vt:lpstr>Times New Roman</vt:lpstr>
      <vt:lpstr>Tw Cen MT</vt:lpstr>
      <vt:lpstr>Wingdings</vt:lpstr>
      <vt:lpstr>Wingdings 2</vt:lpstr>
      <vt:lpstr>Default Design</vt:lpstr>
      <vt:lpstr>49_Blank Presentation</vt:lpstr>
      <vt:lpstr>Median</vt:lpstr>
      <vt:lpstr>4_Default Design</vt:lpstr>
      <vt:lpstr>1_Project Overview (Standard)</vt:lpstr>
      <vt:lpstr>51_Blank Presentation</vt:lpstr>
      <vt:lpstr>13_Office Theme</vt:lpstr>
      <vt:lpstr>Project Overview (Standard)</vt:lpstr>
      <vt:lpstr>52_Blank Presentation</vt:lpstr>
      <vt:lpstr>Blank Presentation</vt:lpstr>
      <vt:lpstr>53_Blank Presentation</vt:lpstr>
      <vt:lpstr>8_Default Design</vt:lpstr>
      <vt:lpstr>1_Pulse</vt:lpstr>
      <vt:lpstr>2_Content Page</vt:lpstr>
      <vt:lpstr>1_Gesture</vt:lpstr>
      <vt:lpstr>2_Blank Presentation</vt:lpstr>
      <vt:lpstr>1_Blank Presentation</vt:lpstr>
      <vt:lpstr>10_Default Design</vt:lpstr>
      <vt:lpstr>3_Blank Presentation</vt:lpstr>
      <vt:lpstr>9_Default Design</vt:lpstr>
      <vt:lpstr>1_Glint</vt:lpstr>
      <vt:lpstr>1_Stream</vt:lpstr>
      <vt:lpstr>4_Blank Presentation</vt:lpstr>
      <vt:lpstr>14_Default Design</vt:lpstr>
      <vt:lpstr>56_Blank Presentation</vt:lpstr>
      <vt:lpstr>5_Blank Presentation</vt:lpstr>
      <vt:lpstr>57_Blank Presentation</vt:lpstr>
      <vt:lpstr>13_Default Design</vt:lpstr>
      <vt:lpstr>6_Blank Presentation</vt:lpstr>
      <vt:lpstr>58_Blank Presentation</vt:lpstr>
      <vt:lpstr>7_Blank Presentation</vt:lpstr>
      <vt:lpstr>16_Default Design</vt:lpstr>
      <vt:lpstr>17_Default Design</vt:lpstr>
      <vt:lpstr>2_Stream</vt:lpstr>
      <vt:lpstr>1_Default Design</vt:lpstr>
      <vt:lpstr>3_Default Design</vt:lpstr>
      <vt:lpstr>8_Office Theme</vt:lpstr>
      <vt:lpstr>Glint</vt:lpstr>
      <vt:lpstr>5_Orbit</vt:lpstr>
      <vt:lpstr>Stream</vt:lpstr>
      <vt:lpstr>Pulse</vt:lpstr>
      <vt:lpstr>54_Blank Presentation</vt:lpstr>
      <vt:lpstr>Construction</vt:lpstr>
      <vt:lpstr>3_Gesture</vt:lpstr>
      <vt:lpstr>25_Blank Presentation</vt:lpstr>
      <vt:lpstr>作个慷慨的人 </vt:lpstr>
      <vt:lpstr>耶路撒冷 1995 年 12 月</vt:lpstr>
      <vt:lpstr>蒙古 1995 年 12 月</vt:lpstr>
      <vt:lpstr>你的财富在多大程度上为你筑起了屏障？</vt:lpstr>
      <vt:lpstr>为什么上帝希望 你对穷人慷慨？ </vt:lpstr>
      <vt:lpstr>背景</vt:lpstr>
      <vt:lpstr>小先知书</vt:lpstr>
      <vt:lpstr>小先知书 | 重大信息</vt:lpstr>
      <vt:lpstr>作者</vt:lpstr>
      <vt:lpstr>在《列王纪上》中所描述的分裂，很快将使犹大成为存留下来的王国。</vt:lpstr>
      <vt:lpstr>旧约列王与先知图表</vt:lpstr>
      <vt:lpstr>PowerPoint 演示文稿</vt:lpstr>
      <vt:lpstr>亚述人在弥迦时代征服了以色列。</vt:lpstr>
      <vt:lpstr>何西阿、以赛亚与弥迦的写作时间</vt:lpstr>
      <vt:lpstr>以色列沦陷时的旧约国王和先知</vt:lpstr>
      <vt:lpstr>PowerPoint 演示文稿</vt:lpstr>
      <vt:lpstr>记住…</vt:lpstr>
      <vt:lpstr>Slides on  弥迦 1</vt:lpstr>
      <vt:lpstr>弥迦的三个讲章</vt:lpstr>
      <vt:lpstr>弥迦的结构</vt:lpstr>
      <vt:lpstr>"万民哪！你们都要听； 地和地上所遍满的，你们要聆听； 主耶和华要指证你们的不是， 主必从他的圣殿指证你们的不是。"  (1:2 CNV).</vt:lpstr>
      <vt:lpstr>Moresheth-gath</vt:lpstr>
      <vt:lpstr>hk'ymi   弥迦's Lament</vt:lpstr>
      <vt:lpstr>弥迦的结构</vt:lpstr>
      <vt:lpstr>关键字</vt:lpstr>
      <vt:lpstr>Slides on  弥迦 2</vt:lpstr>
      <vt:lpstr>弥迦的结构</vt:lpstr>
      <vt:lpstr>"那些在床上图谋不义， 并且行恶的人有祸了！ 因为他们的手有力量， 天一亮，就作出来了。 他们要田地，就去抢夺； 想要房屋，就去强取。 他们欺压人和他的家眷， 取人和人的产业。"  (2:1-2 CNV).</vt:lpstr>
      <vt:lpstr>弥迦的结构</vt:lpstr>
      <vt:lpstr>弥迦的结构</vt:lpstr>
      <vt:lpstr>“雅各家啊！我必召集你们所有的人， 聚集以色列的余民； 我要把他们安置在一起，像羊在羊圈里， 像群羊远离了人，在草场上喧哗。”  (弥迦 2:12 CNV).</vt:lpstr>
      <vt:lpstr>“开路的人领先上去； 他们开路，闯门进入，又从门里出来； 他们的王在他们面前走过， 耶和华领导他们。” (弥迦 2:13 CNV).</vt:lpstr>
      <vt:lpstr>那我们呢？</vt:lpstr>
      <vt:lpstr>教导事工 1997-2016</vt:lpstr>
      <vt:lpstr>Dies den Engelsen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帮助其他人摆脱困境。</vt:lpstr>
      <vt:lpstr>预言的重点</vt:lpstr>
      <vt:lpstr>解释预言的问题和技巧</vt:lpstr>
      <vt:lpstr>先知的信息</vt:lpstr>
      <vt:lpstr>PowerPoint 演示文稿</vt:lpstr>
      <vt:lpstr>弥迦的三个讲章</vt:lpstr>
      <vt:lpstr>PowerPoint 演示文稿</vt:lpstr>
      <vt:lpstr>Slides on  弥迦 3</vt:lpstr>
      <vt:lpstr>弥迦勇敢的宣告神的话</vt:lpstr>
      <vt:lpstr>弥迦的结构</vt:lpstr>
      <vt:lpstr>弥迦教导了怜悯。</vt:lpstr>
      <vt:lpstr>弥迦是贫穷与被欺压者的先知</vt:lpstr>
      <vt:lpstr>弥迦的结构</vt:lpstr>
      <vt:lpstr>弥迦书3:12 耶路撒冷的毁灭</vt:lpstr>
      <vt:lpstr>Slides on  弥迦 4</vt:lpstr>
      <vt:lpstr>弥迦的结构</vt:lpstr>
      <vt:lpstr>Barry Huddleston, The Acrostic Summarized Bible (Grand Rapids: Baker, 1992)</vt:lpstr>
      <vt:lpstr>弥迦书和以赛亚书相似之处</vt:lpstr>
      <vt:lpstr>千年耶路撒冷 (以赛亚)</vt:lpstr>
      <vt:lpstr>千年耶路撒冷 (弥迦)</vt:lpstr>
      <vt:lpstr>PowerPoint 演示文稿</vt:lpstr>
      <vt:lpstr>PowerPoint 演示文稿</vt:lpstr>
      <vt:lpstr>PowerPoint 演示文稿</vt:lpstr>
      <vt:lpstr>联合国 纽约</vt:lpstr>
      <vt:lpstr>联合国 (纽约)</vt:lpstr>
      <vt:lpstr>United Nations Building, New York</vt:lpstr>
      <vt:lpstr>“狮子, 老虎与熊! 哇!"</vt:lpstr>
      <vt:lpstr>巴卢熊（Baloo the Bear）、利奥狮（Leo the Lion）和谢尔坎虎（Shere Khan the Tiger）（三者合称为BLT）</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“小”以赛亚</vt:lpstr>
      <vt:lpstr>Slides on  弥迦 5</vt:lpstr>
      <vt:lpstr>在弥迦书里的基督</vt:lpstr>
      <vt:lpstr>伯利恒</vt:lpstr>
      <vt:lpstr>到伯利恒的路程</vt:lpstr>
      <vt:lpstr>犹太人的土地损失</vt:lpstr>
      <vt:lpstr>看不见的手</vt:lpstr>
      <vt:lpstr>“那时雅各的余民，必在万国中， 在许多民族里，像树林里百兽中的狮子， 又像幼狮在羊群中；他若经过， 就必践踏、撕碎，没有人可以拯救。9愿你的手举起高过你的敌人， 愿你的一切仇敌都被剪除。” (弥迦 5:8-9 CNV).</vt:lpstr>
      <vt:lpstr>橄榄山</vt:lpstr>
      <vt:lpstr>Slides on  弥迦 6</vt:lpstr>
      <vt:lpstr>PowerPoint 演示文稿</vt:lpstr>
      <vt:lpstr>弥迦的结构</vt:lpstr>
      <vt:lpstr>法庭式的指供</vt:lpstr>
      <vt:lpstr>“面对法庭” </vt:lpstr>
      <vt:lpstr>弥迦的结构</vt:lpstr>
      <vt:lpstr>关键节</vt:lpstr>
      <vt:lpstr>我们对弥迦书的强调</vt:lpstr>
      <vt:lpstr> 耶和华已指示你 （弥迦书6：8）</vt:lpstr>
      <vt:lpstr>弥迦的结构</vt:lpstr>
      <vt:lpstr>剥削</vt:lpstr>
      <vt:lpstr>Slides on  弥迦 7</vt:lpstr>
      <vt:lpstr>弥迦的结构</vt:lpstr>
      <vt:lpstr>“我有祸了！ 因为我好象夏天采摘的果子，又像摘剩的葡萄， 没有一挂可吃的， 也没有我心所想望早熟的无花果。”  (弥迦 7:1 CNV).</vt:lpstr>
      <vt:lpstr>“虔敬的人从地上灭绝了， 人间也没有正直的人， 人人都埋伏着要流人的血， 各人都用网罗猎取自己的兄弟。”  (弥迦 7:2 CNV).</vt:lpstr>
      <vt:lpstr>“他们双手善于作恶， 官长和审判官都要求报酬； 达官贵人说出心里的欲望； 他们歪曲了一切。” (弥迦 7:3 CNV).</vt:lpstr>
      <vt:lpstr>剥削</vt:lpstr>
      <vt:lpstr>剥削</vt:lpstr>
      <vt:lpstr>弥迦的结构</vt:lpstr>
      <vt:lpstr>“至于我，我却要仰望耶和华， 我要等候那拯救我的　神； 我的　神必应允我。”  (弥迦 7:7 CNV).</vt:lpstr>
      <vt:lpstr>应许之地</vt:lpstr>
      <vt:lpstr>千年耶路撒冷</vt:lpstr>
      <vt:lpstr>千年耶路撒冷 (弥迦)</vt:lpstr>
      <vt:lpstr>千禧年的以色列将祝福各国</vt:lpstr>
      <vt:lpstr>“有何神像你，赦免罪孽， 不追究产业之余民的过犯呢？ 他不永远怀怒， 因为他喜爱怜悯。”  (弥迦 7:18 CNV).</vt:lpstr>
      <vt:lpstr>“他必再怜爱我们， 把我们的罪孽都践踏在脚下， 又把我们的一切罪恶都投在深海里。 20 你必向雅各显诚实， 向亚伯拉罕施慈爱， 就是古时， 你起誓应许我们列祖的。”  (弥迦 7:19-20 CNV).</vt:lpstr>
      <vt:lpstr>为什么上帝希望 你对穷人慷慨？ </vt:lpstr>
      <vt:lpstr>重点</vt:lpstr>
      <vt:lpstr>弥迦的三个讲章</vt:lpstr>
      <vt:lpstr>PowerPoint 演示文稿</vt:lpstr>
      <vt:lpstr>PowerPoint 演示文稿</vt:lpstr>
      <vt:lpstr> 你能怎么更好地帮助 那些比你贫穷的人呢？ </vt:lpstr>
      <vt:lpstr>这位99岁的老人每天乞讨，然后将所得的一切捐给教堂和孤儿院。</vt:lpstr>
      <vt:lpstr>.不要麻木你的心。 </vt:lpstr>
      <vt:lpstr>作个慷慨的人.</vt:lpstr>
      <vt:lpstr>给饥饿的人提供食物。</vt:lpstr>
      <vt:lpstr>给.</vt:lpstr>
      <vt:lpstr>关心.</vt:lpstr>
      <vt:lpstr>听.</vt:lpstr>
      <vt:lpstr>Black</vt:lpstr>
      <vt:lpstr>圣经阐释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Jaime Tan Son</dc:creator>
  <cp:lastModifiedBy>Raymond Zou</cp:lastModifiedBy>
  <cp:revision>127</cp:revision>
  <dcterms:created xsi:type="dcterms:W3CDTF">2002-01-31T16:14:45Z</dcterms:created>
  <dcterms:modified xsi:type="dcterms:W3CDTF">2024-12-11T04:21:21Z</dcterms:modified>
</cp:coreProperties>
</file>