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8.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4.xml" ContentType="application/vnd.openxmlformats-officedocument.theme+xml"/>
  <Override PartName="/ppt/theme/themeOverride1.xml" ContentType="application/vnd.openxmlformats-officedocument.themeOverrid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4.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5.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 id="2147483699" r:id="rId3"/>
    <p:sldMasterId id="2147483711" r:id="rId4"/>
    <p:sldMasterId id="2147484260" r:id="rId5"/>
    <p:sldMasterId id="2147484348" r:id="rId6"/>
    <p:sldMasterId id="2147484359" r:id="rId7"/>
    <p:sldMasterId id="2147484371" r:id="rId8"/>
    <p:sldMasterId id="2147484384" r:id="rId9"/>
    <p:sldMasterId id="2147484408" r:id="rId10"/>
    <p:sldMasterId id="2147484422" r:id="rId11"/>
    <p:sldMasterId id="2147484434" r:id="rId12"/>
    <p:sldMasterId id="2147484447" r:id="rId13"/>
    <p:sldMasterId id="2147484449" r:id="rId14"/>
    <p:sldMasterId id="2147484451" r:id="rId15"/>
    <p:sldMasterId id="2147484464" r:id="rId16"/>
    <p:sldMasterId id="2147484525" r:id="rId17"/>
    <p:sldMasterId id="2147484553" r:id="rId18"/>
    <p:sldMasterId id="2147484579" r:id="rId19"/>
    <p:sldMasterId id="2147484590" r:id="rId20"/>
    <p:sldMasterId id="2147484602" r:id="rId21"/>
    <p:sldMasterId id="2147484614" r:id="rId22"/>
    <p:sldMasterId id="2147484627" r:id="rId23"/>
    <p:sldMasterId id="2147484639" r:id="rId24"/>
    <p:sldMasterId id="2147484665" r:id="rId25"/>
    <p:sldMasterId id="2147484677" r:id="rId26"/>
    <p:sldMasterId id="2147484717" r:id="rId27"/>
    <p:sldMasterId id="2147484731" r:id="rId28"/>
  </p:sldMasterIdLst>
  <p:notesMasterIdLst>
    <p:notesMasterId r:id="rId138"/>
  </p:notesMasterIdLst>
  <p:sldIdLst>
    <p:sldId id="442" r:id="rId29"/>
    <p:sldId id="385" r:id="rId30"/>
    <p:sldId id="386" r:id="rId31"/>
    <p:sldId id="387" r:id="rId32"/>
    <p:sldId id="388" r:id="rId33"/>
    <p:sldId id="443" r:id="rId34"/>
    <p:sldId id="1977" r:id="rId35"/>
    <p:sldId id="605" r:id="rId36"/>
    <p:sldId id="392" r:id="rId37"/>
    <p:sldId id="393" r:id="rId38"/>
    <p:sldId id="394" r:id="rId39"/>
    <p:sldId id="395" r:id="rId40"/>
    <p:sldId id="396" r:id="rId41"/>
    <p:sldId id="397" r:id="rId42"/>
    <p:sldId id="606" r:id="rId43"/>
    <p:sldId id="607" r:id="rId44"/>
    <p:sldId id="400" r:id="rId45"/>
    <p:sldId id="305" r:id="rId46"/>
    <p:sldId id="306" r:id="rId47"/>
    <p:sldId id="307" r:id="rId48"/>
    <p:sldId id="311" r:id="rId49"/>
    <p:sldId id="1976" r:id="rId50"/>
    <p:sldId id="401" r:id="rId51"/>
    <p:sldId id="402" r:id="rId52"/>
    <p:sldId id="403" r:id="rId53"/>
    <p:sldId id="312" r:id="rId54"/>
    <p:sldId id="313" r:id="rId55"/>
    <p:sldId id="314" r:id="rId56"/>
    <p:sldId id="315" r:id="rId57"/>
    <p:sldId id="316" r:id="rId58"/>
    <p:sldId id="317" r:id="rId59"/>
    <p:sldId id="264" r:id="rId60"/>
    <p:sldId id="265" r:id="rId61"/>
    <p:sldId id="266" r:id="rId62"/>
    <p:sldId id="318" r:id="rId63"/>
    <p:sldId id="366" r:id="rId64"/>
    <p:sldId id="439" r:id="rId65"/>
    <p:sldId id="267" r:id="rId66"/>
    <p:sldId id="321" r:id="rId67"/>
    <p:sldId id="322" r:id="rId68"/>
    <p:sldId id="323" r:id="rId69"/>
    <p:sldId id="324" r:id="rId70"/>
    <p:sldId id="325" r:id="rId71"/>
    <p:sldId id="326" r:id="rId72"/>
    <p:sldId id="269" r:id="rId73"/>
    <p:sldId id="270" r:id="rId74"/>
    <p:sldId id="3353" r:id="rId75"/>
    <p:sldId id="285" r:id="rId76"/>
    <p:sldId id="327" r:id="rId77"/>
    <p:sldId id="328" r:id="rId78"/>
    <p:sldId id="329" r:id="rId79"/>
    <p:sldId id="367" r:id="rId80"/>
    <p:sldId id="331" r:id="rId81"/>
    <p:sldId id="407" r:id="rId82"/>
    <p:sldId id="4448" r:id="rId83"/>
    <p:sldId id="409" r:id="rId84"/>
    <p:sldId id="410" r:id="rId85"/>
    <p:sldId id="411" r:id="rId86"/>
    <p:sldId id="412" r:id="rId87"/>
    <p:sldId id="609" r:id="rId88"/>
    <p:sldId id="608" r:id="rId89"/>
    <p:sldId id="3355" r:id="rId90"/>
    <p:sldId id="416" r:id="rId91"/>
    <p:sldId id="4449" r:id="rId92"/>
    <p:sldId id="418" r:id="rId93"/>
    <p:sldId id="332" r:id="rId94"/>
    <p:sldId id="333" r:id="rId95"/>
    <p:sldId id="334" r:id="rId96"/>
    <p:sldId id="335" r:id="rId97"/>
    <p:sldId id="336" r:id="rId98"/>
    <p:sldId id="337" r:id="rId99"/>
    <p:sldId id="287" r:id="rId100"/>
    <p:sldId id="286" r:id="rId101"/>
    <p:sldId id="4445" r:id="rId102"/>
    <p:sldId id="338" r:id="rId103"/>
    <p:sldId id="4446" r:id="rId104"/>
    <p:sldId id="339" r:id="rId105"/>
    <p:sldId id="340" r:id="rId106"/>
    <p:sldId id="541" r:id="rId107"/>
    <p:sldId id="3342" r:id="rId108"/>
    <p:sldId id="3343" r:id="rId109"/>
    <p:sldId id="344" r:id="rId110"/>
    <p:sldId id="345" r:id="rId111"/>
    <p:sldId id="346" r:id="rId112"/>
    <p:sldId id="3352" r:id="rId113"/>
    <p:sldId id="348" r:id="rId114"/>
    <p:sldId id="349" r:id="rId115"/>
    <p:sldId id="350" r:id="rId116"/>
    <p:sldId id="351" r:id="rId117"/>
    <p:sldId id="352" r:id="rId118"/>
    <p:sldId id="353" r:id="rId119"/>
    <p:sldId id="354" r:id="rId120"/>
    <p:sldId id="355" r:id="rId121"/>
    <p:sldId id="420" r:id="rId122"/>
    <p:sldId id="421" r:id="rId123"/>
    <p:sldId id="422" r:id="rId124"/>
    <p:sldId id="423" r:id="rId125"/>
    <p:sldId id="807" r:id="rId126"/>
    <p:sldId id="610" r:id="rId127"/>
    <p:sldId id="613" r:id="rId128"/>
    <p:sldId id="611" r:id="rId129"/>
    <p:sldId id="612" r:id="rId130"/>
    <p:sldId id="429" r:id="rId131"/>
    <p:sldId id="4450" r:id="rId132"/>
    <p:sldId id="614" r:id="rId133"/>
    <p:sldId id="615" r:id="rId134"/>
    <p:sldId id="616" r:id="rId135"/>
    <p:sldId id="434" r:id="rId136"/>
    <p:sldId id="4447" r:id="rId137"/>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5pPr>
    <a:lvl6pPr marL="2286000" algn="l" defTabSz="457200" rtl="0" eaLnBrk="1" latinLnBrk="0" hangingPunct="1">
      <a:defRPr sz="2400" kern="1200">
        <a:solidFill>
          <a:schemeClr val="bg1"/>
        </a:solidFill>
        <a:latin typeface="Times New Roman" charset="0"/>
        <a:ea typeface="SimSun" charset="0"/>
        <a:cs typeface="SimSun" charset="0"/>
      </a:defRPr>
    </a:lvl6pPr>
    <a:lvl7pPr marL="2743200" algn="l" defTabSz="457200" rtl="0" eaLnBrk="1" latinLnBrk="0" hangingPunct="1">
      <a:defRPr sz="2400" kern="1200">
        <a:solidFill>
          <a:schemeClr val="bg1"/>
        </a:solidFill>
        <a:latin typeface="Times New Roman" charset="0"/>
        <a:ea typeface="SimSun" charset="0"/>
        <a:cs typeface="SimSun" charset="0"/>
      </a:defRPr>
    </a:lvl7pPr>
    <a:lvl8pPr marL="3200400" algn="l" defTabSz="457200" rtl="0" eaLnBrk="1" latinLnBrk="0" hangingPunct="1">
      <a:defRPr sz="2400" kern="1200">
        <a:solidFill>
          <a:schemeClr val="bg1"/>
        </a:solidFill>
        <a:latin typeface="Times New Roman" charset="0"/>
        <a:ea typeface="SimSun" charset="0"/>
        <a:cs typeface="SimSun" charset="0"/>
      </a:defRPr>
    </a:lvl8pPr>
    <a:lvl9pPr marL="3657600" algn="l" defTabSz="457200" rtl="0" eaLnBrk="1" latinLnBrk="0" hangingPunct="1">
      <a:defRPr sz="2400" kern="1200">
        <a:solidFill>
          <a:schemeClr val="bg1"/>
        </a:solidFill>
        <a:latin typeface="Times New Roman" charset="0"/>
        <a:ea typeface="SimSun" charset="0"/>
        <a:cs typeface="SimSun"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FBFE"/>
    <a:srgbClr val="F5E0C2"/>
    <a:srgbClr val="D6CECC"/>
    <a:srgbClr val="208DBE"/>
    <a:srgbClr val="CE3D30"/>
    <a:srgbClr val="DBDBDC"/>
    <a:srgbClr val="FF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72"/>
    <p:restoredTop sz="77533" autoAdjust="0"/>
  </p:normalViewPr>
  <p:slideViewPr>
    <p:cSldViewPr>
      <p:cViewPr varScale="1">
        <p:scale>
          <a:sx n="102" d="100"/>
          <a:sy n="102" d="100"/>
        </p:scale>
        <p:origin x="184" y="62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notesMaster" Target="notesMasters/notesMaster1.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presProps" Target="presProps.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en-US"/>
          </a:p>
        </p:txBody>
      </p:sp>
      <p:sp>
        <p:nvSpPr>
          <p:cNvPr id="119811" name="AutoShape 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3" name="Rectangle 3"/>
          <p:cNvSpPr>
            <a:spLocks noGrp="1" noChangeArrowheads="1"/>
          </p:cNvSpPr>
          <p:nvPr>
            <p:ph type="hdr"/>
          </p:nvPr>
        </p:nvSpPr>
        <p:spPr bwMode="auto">
          <a:xfrm>
            <a:off x="0"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5124" name="Rectangle 4"/>
          <p:cNvSpPr>
            <a:spLocks noGrp="1" noChangeArrowheads="1"/>
          </p:cNvSpPr>
          <p:nvPr>
            <p:ph type="dt"/>
          </p:nvPr>
        </p:nvSpPr>
        <p:spPr bwMode="auto">
          <a:xfrm>
            <a:off x="3886200"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119814" name="Rectangle 5"/>
          <p:cNvSpPr>
            <a:spLocks noGrp="1" noRot="1" noChangeAspect="1" noChangeArrowheads="1"/>
          </p:cNvSpPr>
          <p:nvPr>
            <p:ph type="sldImg"/>
          </p:nvPr>
        </p:nvSpPr>
        <p:spPr bwMode="auto">
          <a:xfrm>
            <a:off x="1143000" y="685800"/>
            <a:ext cx="4568825" cy="3425825"/>
          </a:xfrm>
          <a:prstGeom prst="rect">
            <a:avLst/>
          </a:prstGeom>
          <a:solidFill>
            <a:srgbClr val="FFFFFF"/>
          </a:solidFill>
          <a:ln w="9360">
            <a:solidFill>
              <a:srgbClr val="000000"/>
            </a:solidFill>
            <a:miter lim="800000"/>
            <a:headEnd/>
            <a:tailEnd/>
          </a:ln>
          <a:extLst>
            <a:ext uri="{FAA26D3D-D897-4be2-8F04-BA451C77F1D7}">
              <ma14:placeholderFlag xmlns:ma14="http://schemas.microsoft.com/office/mac/drawingml/2011/main" xmlns="" val="1"/>
            </a:ext>
          </a:extLst>
        </p:spPr>
      </p:sp>
      <p:sp>
        <p:nvSpPr>
          <p:cNvPr id="5126" name="Rectangle 6"/>
          <p:cNvSpPr>
            <a:spLocks noGrp="1" noChangeArrowheads="1"/>
          </p:cNvSpPr>
          <p:nvPr>
            <p:ph type="body"/>
          </p:nvPr>
        </p:nvSpPr>
        <p:spPr bwMode="auto">
          <a:xfrm>
            <a:off x="914400" y="4343400"/>
            <a:ext cx="5026025" cy="41116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5127" name="Rectangle 7"/>
          <p:cNvSpPr>
            <a:spLocks noGrp="1" noChangeArrowheads="1"/>
          </p:cNvSpPr>
          <p:nvPr>
            <p:ph type="ftr"/>
          </p:nvPr>
        </p:nvSpPr>
        <p:spPr bwMode="auto">
          <a:xfrm>
            <a:off x="0" y="8686800"/>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5128" name="Rectangle 8"/>
          <p:cNvSpPr>
            <a:spLocks noGrp="1" noChangeArrowheads="1"/>
          </p:cNvSpPr>
          <p:nvPr>
            <p:ph type="sldNum"/>
          </p:nvPr>
        </p:nvSpPr>
        <p:spPr bwMode="auto">
          <a:xfrm>
            <a:off x="3886200" y="8686800"/>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fld id="{E2B2E03C-DCAB-6D41-85DA-303F94438134}" type="slidenum">
              <a:rPr lang="en-US"/>
              <a:pPr>
                <a:defRPr/>
              </a:pPr>
              <a:t>‹#›</a:t>
            </a:fld>
            <a:endParaRPr lang="en-US"/>
          </a:p>
        </p:txBody>
      </p:sp>
    </p:spTree>
    <p:extLst>
      <p:ext uri="{BB962C8B-B14F-4D97-AF65-F5344CB8AC3E}">
        <p14:creationId xmlns:p14="http://schemas.microsoft.com/office/powerpoint/2010/main" val="322901217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5" Type="http://schemas.openxmlformats.org/officeDocument/2006/relationships/hyperlink" Target="http://www.christianitytoday.com/edstetzer/2015/july/god-and-country-new-research-on-americans-views-of-country.html"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4889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Joel also mentions selling people to Greeks, which also happened only after about 600 BC when Greece became strong</a:t>
            </a:r>
            <a:r>
              <a:rPr kumimoji="1" lang="en-SG" sz="1200" kern="1200" dirty="0">
                <a:solidFill>
                  <a:schemeClr val="tx1"/>
                </a:solidFill>
                <a:effectLst/>
                <a:latin typeface="Arial"/>
                <a:ea typeface="ＭＳ Ｐゴシック" pitchFamily="-112" charset="-128"/>
                <a:cs typeface="Arial"/>
              </a:rPr>
              <a:t>.</a:t>
            </a:r>
          </a:p>
          <a:p>
            <a:pPr marL="0" marR="0" lvl="0" indent="0" algn="l" defTabSz="457200"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zh-CN" altLang="en-US" dirty="0"/>
              <a:t>约珥还提到将人卖给希腊人，这也是在公元前</a:t>
            </a:r>
            <a:r>
              <a:rPr lang="en-US" altLang="zh-CN" dirty="0"/>
              <a:t>600</a:t>
            </a:r>
            <a:r>
              <a:rPr lang="zh-CN" altLang="en-US" dirty="0"/>
              <a:t>年左右希腊变强后才发生的。</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1467427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9573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9C9C4AC-8126-4F46-B116-56920B11B3E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r>
              <a:rPr kumimoji="1" lang="en-US" sz="1200" kern="1200" dirty="0">
                <a:solidFill>
                  <a:schemeClr val="tx1"/>
                </a:solidFill>
                <a:effectLst/>
                <a:latin typeface="Arial"/>
                <a:ea typeface="ＭＳ Ｐゴシック" pitchFamily="-112" charset="-128"/>
                <a:cs typeface="Arial"/>
              </a:rPr>
              <a:t>In our study of the Minor Prophets we are now near the time of the destruction of Jerusalem in 586 BC under Nebuchadnezzar. This was one of the two key times the city was destroyed as God’s discipline of his wayward people.</a:t>
            </a:r>
            <a:r>
              <a:rPr lang="en-SG" dirty="0">
                <a:effectLst/>
                <a:latin typeface="Arial"/>
                <a:cs typeface="Arial"/>
              </a:rPr>
              <a:t> </a:t>
            </a:r>
          </a:p>
          <a:p>
            <a:endParaRPr lang="en-SG" dirty="0">
              <a:effectLst/>
              <a:latin typeface="Arial"/>
              <a:ea typeface="ＭＳ Ｐゴシック" charset="0"/>
              <a:cs typeface="Arial"/>
            </a:endParaRPr>
          </a:p>
          <a:p>
            <a:r>
              <a:rPr lang="en-SG" dirty="0">
                <a:effectLst/>
                <a:latin typeface="Arial"/>
                <a:ea typeface="ＭＳ Ｐゴシック" charset="0"/>
                <a:cs typeface="Arial"/>
              </a:rPr>
              <a:t>_______</a:t>
            </a:r>
          </a:p>
          <a:p>
            <a:endParaRPr lang="en-SG" dirty="0">
              <a:effectLst/>
              <a:latin typeface="Arial"/>
              <a:ea typeface="ＭＳ Ｐゴシック" charset="0"/>
              <a:cs typeface="Arial"/>
            </a:endParaRPr>
          </a:p>
          <a:p>
            <a:r>
              <a:rPr lang="en-SG" dirty="0">
                <a:effectLst/>
                <a:latin typeface="Arial"/>
                <a:ea typeface="ＭＳ Ｐゴシック" charset="0"/>
                <a:cs typeface="Arial"/>
              </a:rPr>
              <a:t>OS-29-Joel-39</a:t>
            </a:r>
          </a:p>
          <a:p>
            <a:endParaRPr lang="en-US" dirty="0">
              <a:latin typeface="Arial"/>
              <a:ea typeface="ＭＳ Ｐゴシック" charset="0"/>
              <a:cs typeface="Arial"/>
            </a:endParaRPr>
          </a:p>
          <a:p>
            <a:r>
              <a:rPr lang="zh-CN" altLang="en-US" dirty="0"/>
              <a:t>在我们对小先知书的研究中，我们现在接近公元前</a:t>
            </a:r>
            <a:r>
              <a:rPr lang="en-US" altLang="zh-CN" dirty="0"/>
              <a:t>586</a:t>
            </a:r>
            <a:r>
              <a:rPr lang="zh-CN" altLang="en-US" dirty="0"/>
              <a:t>年耶路撒冷在尼布甲尼撒手下被毁灭的时期。这是上帝对他迷失的子民施行管教时，城市两次被毁灭的关键时刻之一。</a:t>
            </a:r>
          </a:p>
          <a:p>
            <a:r>
              <a:rPr lang="en-US" altLang="zh-CN" dirty="0"/>
              <a:t>OS-29-Joel-39</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629001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God's instrument of discipline was this pagan Babylonian</a:t>
            </a:r>
            <a:r>
              <a:rPr lang="en-US" baseline="0" dirty="0">
                <a:latin typeface="Arial"/>
                <a:cs typeface="Arial"/>
              </a:rPr>
              <a:t> king.</a:t>
            </a:r>
          </a:p>
          <a:p>
            <a:r>
              <a:rPr lang="zh-CN" altLang="en-US" dirty="0">
                <a:latin typeface="Arial"/>
                <a:cs typeface="Arial"/>
              </a:rPr>
              <a:t>上帝惩戒的工具就是这个异教的巴比伦国王。</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02765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dirty="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p>
          <a:p>
            <a:r>
              <a:rPr lang="zh-CN" altLang="en-US" dirty="0"/>
              <a:t>今天，我们将看看如何解决当前的困难，以及最终结果如何。</a:t>
            </a:r>
            <a:endParaRPr lang="en-US" dirty="0"/>
          </a:p>
        </p:txBody>
      </p:sp>
    </p:spTree>
    <p:extLst>
      <p:ext uri="{BB962C8B-B14F-4D97-AF65-F5344CB8AC3E}">
        <p14:creationId xmlns:p14="http://schemas.microsoft.com/office/powerpoint/2010/main" val="502862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722414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2484594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19</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0369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4358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0849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Be disciplined or you will be disciplined. </a:t>
            </a:r>
          </a:p>
          <a:p>
            <a:r>
              <a:rPr lang="zh-CN" altLang="en-US" dirty="0">
                <a:latin typeface="Arial"/>
                <a:cs typeface="Arial"/>
              </a:rPr>
              <a:t>遵守纪律，否则你就会被纪律处分。</a:t>
            </a:r>
            <a:endParaRPr lang="en-US" dirty="0">
              <a:latin typeface="Arial"/>
              <a:cs typeface="Arial"/>
            </a:endParaRPr>
          </a:p>
        </p:txBody>
      </p:sp>
    </p:spTree>
    <p:extLst>
      <p:ext uri="{BB962C8B-B14F-4D97-AF65-F5344CB8AC3E}">
        <p14:creationId xmlns:p14="http://schemas.microsoft.com/office/powerpoint/2010/main" val="290393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648C30C9-D8E0-6B4F-AC8A-16B0CBC13A97}"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20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210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410263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357384C-9EFD-1040-B91B-7708FEB70207}"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41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414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831500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D64CCCA-5ADC-FE49-AFA9-49FB74A23134}"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61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619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416443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12254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0807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88982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04386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00488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81320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9C827AD4-3499-4E4D-A381-04BBDDF8DAD4}" type="slidenum">
              <a:rPr lang="en-US" sz="1200">
                <a:solidFill>
                  <a:srgbClr val="000000"/>
                </a:solidFill>
              </a:rPr>
              <a:pPr/>
              <a:t>32</a:t>
            </a:fld>
            <a:endParaRPr lang="en-US" sz="1200">
              <a:solidFill>
                <a:srgbClr val="000000"/>
              </a:solidFill>
            </a:endParaRPr>
          </a:p>
        </p:txBody>
      </p:sp>
      <p:sp>
        <p:nvSpPr>
          <p:cNvPr id="13824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38244"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latin typeface="Arial" charset="0"/>
                <a:ea typeface="SimSun" charset="0"/>
                <a:cs typeface="SimSun" charset="0"/>
              </a:rPr>
              <a:t> Mali: mature gregarious adults copulating (</a:t>
            </a:r>
            <a:r>
              <a:rPr lang="en-US" dirty="0" err="1">
                <a:latin typeface="Arial" charset="0"/>
                <a:ea typeface="SimSun" charset="0"/>
                <a:cs typeface="SimSun" charset="0"/>
              </a:rPr>
              <a:t>Tamesna</a:t>
            </a:r>
            <a:r>
              <a:rPr lang="en-US" dirty="0">
                <a:latin typeface="Arial" charset="0"/>
                <a:ea typeface="SimSun" charset="0"/>
                <a:cs typeface="SimSun" charset="0"/>
              </a:rPr>
              <a:t>, 11/03) http://</a:t>
            </a:r>
            <a:r>
              <a:rPr lang="en-US" dirty="0" err="1">
                <a:latin typeface="Arial" charset="0"/>
                <a:ea typeface="SimSun" charset="0"/>
                <a:cs typeface="SimSun" charset="0"/>
              </a:rPr>
              <a:t>www.fao.org</a:t>
            </a:r>
            <a:r>
              <a:rPr lang="en-US" dirty="0">
                <a:latin typeface="Arial" charset="0"/>
                <a:ea typeface="SimSun" charset="0"/>
                <a:cs typeface="SimSun" charset="0"/>
              </a:rPr>
              <a:t>/NEWS/GLOBAL/LOCUSTS/outbreakpix03.htm</a:t>
            </a:r>
          </a:p>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dirty="0">
                <a:latin typeface="Arial" charset="0"/>
                <a:ea typeface="SimSun" charset="0"/>
                <a:cs typeface="SimSun" charset="0"/>
              </a:rPr>
              <a:t>马里：成熟的群居成年象正在交配 </a:t>
            </a:r>
            <a:r>
              <a:rPr lang="en-US" altLang="zh-CN" dirty="0">
                <a:latin typeface="Arial" charset="0"/>
                <a:ea typeface="SimSun" charset="0"/>
                <a:cs typeface="SimSun" charset="0"/>
              </a:rPr>
              <a:t>(</a:t>
            </a:r>
            <a:r>
              <a:rPr lang="en-US" dirty="0" err="1">
                <a:latin typeface="Arial" charset="0"/>
                <a:ea typeface="SimSun" charset="0"/>
                <a:cs typeface="SimSun" charset="0"/>
              </a:rPr>
              <a:t>Tamesna</a:t>
            </a:r>
            <a:r>
              <a:rPr lang="en-US" dirty="0">
                <a:latin typeface="Arial" charset="0"/>
                <a:ea typeface="SimSun" charset="0"/>
                <a:cs typeface="SimSun" charset="0"/>
              </a:rPr>
              <a:t>, 11/03) http://</a:t>
            </a:r>
            <a:r>
              <a:rPr lang="en-US" dirty="0" err="1">
                <a:latin typeface="Arial" charset="0"/>
                <a:ea typeface="SimSun" charset="0"/>
                <a:cs typeface="SimSun" charset="0"/>
              </a:rPr>
              <a:t>www.fao.org</a:t>
            </a:r>
            <a:r>
              <a:rPr lang="en-US" dirty="0">
                <a:latin typeface="Arial" charset="0"/>
                <a:ea typeface="SimSun" charset="0"/>
                <a:cs typeface="SimSun" charset="0"/>
              </a:rPr>
              <a:t>/NEWS/GLOBAL/LOCUSTS/outbreakpix03.htm</a:t>
            </a:r>
          </a:p>
        </p:txBody>
      </p:sp>
    </p:spTree>
    <p:extLst>
      <p:ext uri="{BB962C8B-B14F-4D97-AF65-F5344CB8AC3E}">
        <p14:creationId xmlns:p14="http://schemas.microsoft.com/office/powerpoint/2010/main" val="1016055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This is true because any good leader disciplines those he cares about, and ultimately, God is the best disciplinarian</a:t>
            </a:r>
            <a:r>
              <a:rPr kumimoji="1" lang="en-SG" sz="1200" kern="1200" dirty="0">
                <a:solidFill>
                  <a:schemeClr val="tx1"/>
                </a:solidFill>
                <a:effectLst/>
                <a:latin typeface="Arial"/>
                <a:ea typeface="ＭＳ Ｐゴシック" pitchFamily="-112" charset="-128"/>
                <a:cs typeface="Arial"/>
              </a:rPr>
              <a:t>.</a:t>
            </a:r>
          </a:p>
          <a:p>
            <a:r>
              <a:rPr lang="zh-CN" altLang="en-US" dirty="0">
                <a:latin typeface="Arial"/>
                <a:cs typeface="Arial"/>
              </a:rPr>
              <a:t>事实确实如此，因为任何优秀的领导者都会管教他所关心的人，而最终，上帝是最好的管教者。</a:t>
            </a:r>
            <a:endParaRPr lang="en-US" dirty="0">
              <a:latin typeface="Arial"/>
              <a:cs typeface="Arial"/>
            </a:endParaRPr>
          </a:p>
        </p:txBody>
      </p:sp>
    </p:spTree>
    <p:extLst>
      <p:ext uri="{BB962C8B-B14F-4D97-AF65-F5344CB8AC3E}">
        <p14:creationId xmlns:p14="http://schemas.microsoft.com/office/powerpoint/2010/main" val="2633492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E647100-08B1-9745-802D-D8D1F80A15C1}" type="slidenum">
              <a:rPr lang="en-US" sz="1200">
                <a:solidFill>
                  <a:srgbClr val="000000"/>
                </a:solidFill>
              </a:rPr>
              <a:pPr/>
              <a:t>33</a:t>
            </a:fld>
            <a:endParaRPr lang="en-US" sz="1200">
              <a:solidFill>
                <a:srgbClr val="000000"/>
              </a:solidFill>
            </a:endParaRPr>
          </a:p>
        </p:txBody>
      </p:sp>
      <p:sp>
        <p:nvSpPr>
          <p:cNvPr id="1402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029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57483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AF14B637-51E6-E04C-9CCA-78FCD68B1A75}" type="slidenum">
              <a:rPr lang="en-US" sz="1200">
                <a:solidFill>
                  <a:srgbClr val="000000"/>
                </a:solidFill>
              </a:rPr>
              <a:pPr/>
              <a:t>34</a:t>
            </a:fld>
            <a:endParaRPr lang="en-US" sz="1200">
              <a:solidFill>
                <a:srgbClr val="000000"/>
              </a:solidFill>
            </a:endParaRPr>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234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784937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52556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r>
              <a:rPr lang="en-US" altLang="zh-CN" b="1" dirty="0">
                <a:solidFill>
                  <a:srgbClr val="0E0E0E"/>
                </a:solidFill>
                <a:effectLst/>
                <a:latin typeface=".AppleSystemUIFont"/>
              </a:rPr>
              <a:t>OS-05-</a:t>
            </a:r>
            <a:r>
              <a:rPr lang="zh-CN" altLang="en-US" b="1" dirty="0">
                <a:solidFill>
                  <a:srgbClr val="0E0E0E"/>
                </a:solidFill>
                <a:effectLst/>
                <a:latin typeface=".AppleSystemUIFont"/>
              </a:rPr>
              <a:t>申命记</a:t>
            </a:r>
            <a:r>
              <a:rPr lang="en-US" altLang="zh-CN" b="1" dirty="0">
                <a:solidFill>
                  <a:srgbClr val="0E0E0E"/>
                </a:solidFill>
                <a:effectLst/>
                <a:latin typeface=".AppleSystemUIFont"/>
              </a:rPr>
              <a:t>-203</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OS-11-</a:t>
            </a:r>
            <a:r>
              <a:rPr lang="zh-CN" altLang="en-US" b="1" dirty="0">
                <a:solidFill>
                  <a:srgbClr val="0E0E0E"/>
                </a:solidFill>
                <a:effectLst/>
                <a:latin typeface=".AppleSystemUIFont"/>
              </a:rPr>
              <a:t>列王纪上</a:t>
            </a:r>
            <a:r>
              <a:rPr lang="en-US" altLang="zh-CN" b="1" dirty="0">
                <a:solidFill>
                  <a:srgbClr val="0E0E0E"/>
                </a:solidFill>
                <a:effectLst/>
                <a:latin typeface=".AppleSystemUIFont"/>
              </a:rPr>
              <a:t>-40</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OS-14-</a:t>
            </a:r>
            <a:r>
              <a:rPr lang="zh-CN" altLang="en-US" b="1" dirty="0">
                <a:solidFill>
                  <a:srgbClr val="0E0E0E"/>
                </a:solidFill>
                <a:effectLst/>
                <a:latin typeface=".AppleSystemUIFont"/>
              </a:rPr>
              <a:t>历代志下</a:t>
            </a:r>
            <a:r>
              <a:rPr lang="en-US" altLang="zh-CN" b="1" dirty="0">
                <a:solidFill>
                  <a:srgbClr val="0E0E0E"/>
                </a:solidFill>
                <a:effectLst/>
                <a:latin typeface=".AppleSystemUIFont"/>
              </a:rPr>
              <a:t>-58</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耶利米的预言和</a:t>
            </a:r>
            <a:r>
              <a:rPr lang="en-US" altLang="zh-CN" dirty="0">
                <a:solidFill>
                  <a:srgbClr val="0E0E0E"/>
                </a:solidFill>
                <a:effectLst/>
                <a:latin typeface=".AppleSystemUIFont"/>
              </a:rPr>
              <a:t>《</a:t>
            </a:r>
            <a:r>
              <a:rPr lang="zh-CN" altLang="en-US" dirty="0">
                <a:solidFill>
                  <a:srgbClr val="0E0E0E"/>
                </a:solidFill>
                <a:effectLst/>
                <a:latin typeface=".AppleSystemUIFont"/>
              </a:rPr>
              <a:t>耶利米哀歌</a:t>
            </a:r>
            <a:r>
              <a:rPr lang="en-US" altLang="zh-CN" dirty="0">
                <a:solidFill>
                  <a:srgbClr val="0E0E0E"/>
                </a:solidFill>
                <a:effectLst/>
                <a:latin typeface=".AppleSystemUIFont"/>
              </a:rPr>
              <a:t>》</a:t>
            </a:r>
            <a:r>
              <a:rPr lang="zh-CN" altLang="en-US" dirty="0">
                <a:solidFill>
                  <a:srgbClr val="0E0E0E"/>
                </a:solidFill>
                <a:effectLst/>
                <a:latin typeface=".AppleSystemUIFont"/>
              </a:rPr>
              <a:t>记录了他亲眼目睹巴比伦围攻和毁灭耶路撒冷的过程，这是因国家的罪而受到的审判。圣灵感动他编写了一部历史汇编，为神对这两个国家的审判提供了背景和依据。领袖和百姓因不敬虔和拜偶像而犯罪，正如</a:t>
            </a:r>
            <a:r>
              <a:rPr lang="en-US" altLang="zh-CN" dirty="0">
                <a:solidFill>
                  <a:srgbClr val="0E0E0E"/>
                </a:solidFill>
                <a:effectLst/>
                <a:latin typeface=".AppleSystemUIFont"/>
              </a:rPr>
              <a:t>《</a:t>
            </a:r>
            <a:r>
              <a:rPr lang="zh-CN" altLang="en-US" dirty="0">
                <a:solidFill>
                  <a:srgbClr val="0E0E0E"/>
                </a:solidFill>
                <a:effectLst/>
                <a:latin typeface=".AppleSystemUIFont"/>
              </a:rPr>
              <a:t>申命记</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28</a:t>
            </a:r>
            <a:r>
              <a:rPr lang="zh-CN" altLang="en-US" dirty="0">
                <a:solidFill>
                  <a:srgbClr val="0E0E0E"/>
                </a:solidFill>
                <a:effectLst/>
                <a:latin typeface=".AppleSystemUIFont"/>
              </a:rPr>
              <a:t>章的咒诅所述，神将顺服的结果显明在百姓面前，使他们承受其后果。</a:t>
            </a:r>
          </a:p>
          <a:p>
            <a:pPr eaLnBrk="1" hangingPunct="1">
              <a:lnSpc>
                <a:spcPct val="90000"/>
              </a:lnSpc>
              <a:spcBef>
                <a:spcPct val="20000"/>
              </a:spcBef>
              <a:buFont typeface="Wingdings" charset="0"/>
              <a:buNone/>
            </a:pP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516598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976B24AB-41FA-1C4E-B8EC-EDE08A096665}" type="slidenum">
              <a:rPr lang="en-US" sz="1200">
                <a:solidFill>
                  <a:srgbClr val="000000"/>
                </a:solidFill>
              </a:rPr>
              <a:pPr/>
              <a:t>38</a:t>
            </a:fld>
            <a:endParaRPr lang="en-US" sz="1200">
              <a:solidFill>
                <a:srgbClr val="000000"/>
              </a:solidFill>
            </a:endParaRPr>
          </a:p>
        </p:txBody>
      </p:sp>
      <p:sp>
        <p:nvSpPr>
          <p:cNvPr id="1443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438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887089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78169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97823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15397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59835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34841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Which better describes your life now? Disciplining yourself or being disciplined by God?</a:t>
            </a:r>
            <a:r>
              <a:rPr lang="en-SG" dirty="0">
                <a:effectLst/>
                <a:latin typeface="Arial"/>
                <a:cs typeface="Arial"/>
              </a:rPr>
              <a:t> </a:t>
            </a:r>
          </a:p>
          <a:p>
            <a:r>
              <a:rPr kumimoji="1" lang="en-US" sz="1200" kern="1200" dirty="0">
                <a:solidFill>
                  <a:schemeClr val="tx1"/>
                </a:solidFill>
                <a:effectLst/>
                <a:latin typeface="Arial"/>
                <a:ea typeface="ＭＳ Ｐゴシック" pitchFamily="-112" charset="-128"/>
                <a:cs typeface="Arial"/>
              </a:rPr>
              <a:t>If your experiences are </a:t>
            </a:r>
            <a:r>
              <a:rPr kumimoji="1" lang="en-US" sz="1200" i="1" kern="1200" dirty="0">
                <a:solidFill>
                  <a:schemeClr val="tx1"/>
                </a:solidFill>
                <a:effectLst/>
                <a:latin typeface="Arial"/>
                <a:ea typeface="ＭＳ Ｐゴシック" pitchFamily="-112" charset="-128"/>
                <a:cs typeface="Arial"/>
              </a:rPr>
              <a:t>sweet</a:t>
            </a:r>
            <a:r>
              <a:rPr kumimoji="1" lang="en-US" sz="1200" kern="1200" dirty="0">
                <a:solidFill>
                  <a:schemeClr val="tx1"/>
                </a:solidFill>
                <a:effectLst/>
                <a:latin typeface="Arial"/>
                <a:ea typeface="ＭＳ Ｐゴシック" pitchFamily="-112" charset="-128"/>
                <a:cs typeface="Arial"/>
              </a:rPr>
              <a:t>, thank God. Maybe you are disciplining yourself so God doesn’t have to get your attention</a:t>
            </a:r>
            <a:r>
              <a:rPr kumimoji="1" lang="en-SG" sz="1200" kern="1200" dirty="0">
                <a:solidFill>
                  <a:schemeClr val="tx1"/>
                </a:solidFill>
                <a:effectLst/>
                <a:latin typeface="Arial"/>
                <a:ea typeface="ＭＳ Ｐゴシック" pitchFamily="-112" charset="-128"/>
                <a:cs typeface="Arial"/>
              </a:rPr>
              <a:t>. </a:t>
            </a:r>
            <a:r>
              <a:rPr kumimoji="1" lang="en-US" sz="1200" kern="1200" dirty="0">
                <a:solidFill>
                  <a:schemeClr val="tx1"/>
                </a:solidFill>
                <a:effectLst/>
                <a:latin typeface="Arial"/>
                <a:ea typeface="ＭＳ Ｐゴシック" pitchFamily="-112" charset="-128"/>
                <a:cs typeface="Arial"/>
              </a:rPr>
              <a:t>But if your experiences are </a:t>
            </a:r>
            <a:r>
              <a:rPr kumimoji="1" lang="en-US" sz="1200" i="1" kern="1200" dirty="0">
                <a:solidFill>
                  <a:schemeClr val="tx1"/>
                </a:solidFill>
                <a:effectLst/>
                <a:latin typeface="Arial"/>
                <a:ea typeface="ＭＳ Ｐゴシック" pitchFamily="-112" charset="-128"/>
                <a:cs typeface="Arial"/>
              </a:rPr>
              <a:t>sour</a:t>
            </a:r>
            <a:r>
              <a:rPr kumimoji="1" lang="en-US" sz="1200" kern="1200" dirty="0">
                <a:solidFill>
                  <a:schemeClr val="tx1"/>
                </a:solidFill>
                <a:effectLst/>
                <a:latin typeface="Arial"/>
                <a:ea typeface="ＭＳ Ｐゴシック" pitchFamily="-112" charset="-128"/>
                <a:cs typeface="Arial"/>
              </a:rPr>
              <a:t>, thank God also. Maybe this is just what you need for God to get your attention. Are you listening?</a:t>
            </a:r>
            <a:r>
              <a:rPr lang="en-SG" dirty="0">
                <a:effectLst/>
                <a:latin typeface="Arial"/>
                <a:cs typeface="Arial"/>
              </a:rPr>
              <a:t> </a:t>
            </a:r>
          </a:p>
          <a:p>
            <a:r>
              <a:rPr lang="zh-CN" altLang="en-US" dirty="0">
                <a:solidFill>
                  <a:srgbClr val="0E0E0E"/>
                </a:solidFill>
                <a:effectLst/>
                <a:latin typeface=".AppleSystemUIFont"/>
              </a:rPr>
              <a:t>哪种情况更符合你现在的生活？是自我管教，还是被上帝管教？</a:t>
            </a:r>
          </a:p>
          <a:p>
            <a:r>
              <a:rPr lang="zh-CN" altLang="en-US" dirty="0">
                <a:solidFill>
                  <a:srgbClr val="0E0E0E"/>
                </a:solidFill>
                <a:effectLst/>
                <a:latin typeface=".AppleSystemUIFont"/>
              </a:rPr>
              <a:t>如果你的经历是甜美的，感谢上帝。也许你正在自我管教，因此上帝不需要特别提醒你。</a:t>
            </a:r>
          </a:p>
          <a:p>
            <a:r>
              <a:rPr lang="zh-CN" altLang="en-US" dirty="0">
                <a:solidFill>
                  <a:srgbClr val="0E0E0E"/>
                </a:solidFill>
                <a:effectLst/>
                <a:latin typeface=".AppleSystemUIFont"/>
              </a:rPr>
              <a:t>但如果你的经历是苦涩的，也要感谢上帝。也许这正是上帝用来吸引你注意的方式。你听到了吗？</a:t>
            </a:r>
          </a:p>
          <a:p>
            <a:endParaRPr lang="en-US" dirty="0">
              <a:latin typeface="Arial"/>
              <a:cs typeface="Arial"/>
            </a:endParaRPr>
          </a:p>
        </p:txBody>
      </p:sp>
    </p:spTree>
    <p:extLst>
      <p:ext uri="{BB962C8B-B14F-4D97-AF65-F5344CB8AC3E}">
        <p14:creationId xmlns:p14="http://schemas.microsoft.com/office/powerpoint/2010/main" val="2245771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510CEA9-87C1-4D4B-852E-C0D07B25DF31}" type="slidenum">
              <a:rPr lang="en-US" sz="1200">
                <a:solidFill>
                  <a:srgbClr val="000000"/>
                </a:solidFill>
              </a:rPr>
              <a:pPr/>
              <a:t>45</a:t>
            </a:fld>
            <a:endParaRPr lang="en-US" sz="1200">
              <a:solidFill>
                <a:srgbClr val="000000"/>
              </a:solidFill>
            </a:endParaRPr>
          </a:p>
        </p:txBody>
      </p:sp>
      <p:sp>
        <p:nvSpPr>
          <p:cNvPr id="1484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848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17890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36D84FD3-23CE-D143-936B-165EF47910FC}" type="slidenum">
              <a:rPr lang="en-US" sz="1200">
                <a:solidFill>
                  <a:srgbClr val="000000"/>
                </a:solidFill>
              </a:rPr>
              <a:pPr/>
              <a:t>46</a:t>
            </a:fld>
            <a:endParaRPr lang="en-US" sz="1200">
              <a:solidFill>
                <a:srgbClr val="000000"/>
              </a:solidFill>
            </a:endParaRPr>
          </a:p>
        </p:txBody>
      </p:sp>
      <p:sp>
        <p:nvSpPr>
          <p:cNvPr id="1505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053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4091227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51</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02745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52</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Font typeface="Calibri" charset="0"/>
              <a:buNone/>
            </a:pPr>
            <a:fld id="{3EAFC012-E3AC-B14B-99BB-1FFEEAEF3BC5}" type="slidenum">
              <a:rPr lang="en-GB" sz="1200">
                <a:solidFill>
                  <a:srgbClr val="000000"/>
                </a:solidFill>
                <a:latin typeface="Calibri" charset="0"/>
              </a:rPr>
              <a:pPr algn="r" eaLnBrk="1" hangingPunct="1">
                <a:buFont typeface="Calibri" charset="0"/>
                <a:buNone/>
              </a:pPr>
              <a:t>52</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8304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God’s disciplining us should motivate us to seek the Lord</a:t>
            </a:r>
            <a:r>
              <a:rPr kumimoji="1" lang="en-SG" sz="1200" kern="1200" dirty="0">
                <a:solidFill>
                  <a:schemeClr val="tx1"/>
                </a:solidFill>
                <a:effectLst/>
                <a:latin typeface="Arial"/>
                <a:ea typeface="ＭＳ Ｐゴシック" pitchFamily="-112" charset="-128"/>
                <a:cs typeface="Arial"/>
              </a:rPr>
              <a:t>.</a:t>
            </a:r>
          </a:p>
          <a:p>
            <a:r>
              <a:rPr lang="zh-CN" altLang="en-US" dirty="0">
                <a:latin typeface="Arial"/>
                <a:cs typeface="Arial"/>
              </a:rPr>
              <a:t>神对我们的管教应当激励我们去寻求主。</a:t>
            </a:r>
            <a:endParaRPr lang="en-US" dirty="0">
              <a:latin typeface="Arial"/>
              <a:cs typeface="Arial"/>
            </a:endParaRPr>
          </a:p>
        </p:txBody>
      </p:sp>
    </p:spTree>
    <p:extLst>
      <p:ext uri="{BB962C8B-B14F-4D97-AF65-F5344CB8AC3E}">
        <p14:creationId xmlns:p14="http://schemas.microsoft.com/office/powerpoint/2010/main" val="2222814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solidFill>
                <a:schemeClr val="tx1"/>
              </a:solidFill>
              <a:latin typeface="Arial"/>
              <a:cs typeface="Arial"/>
            </a:endParaRPr>
          </a:p>
          <a:p>
            <a:r>
              <a:rPr kumimoji="1" lang="en-US" sz="1200" kern="1200" dirty="0">
                <a:solidFill>
                  <a:schemeClr val="tx1"/>
                </a:solidFill>
                <a:effectLst/>
                <a:latin typeface="Arial"/>
                <a:ea typeface="ＭＳ Ｐゴシック" pitchFamily="-112" charset="-128"/>
                <a:cs typeface="Arial"/>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kern="1200" dirty="0">
                <a:solidFill>
                  <a:schemeClr val="tx1"/>
                </a:solidFill>
                <a:effectLst/>
                <a:latin typeface="Arial"/>
                <a:ea typeface="ＭＳ Ｐゴシック" pitchFamily="-112" charset="-128"/>
                <a:cs typeface="Arial"/>
              </a:rPr>
              <a:t>.</a:t>
            </a:r>
            <a:endParaRPr lang="en-US" dirty="0">
              <a:solidFill>
                <a:schemeClr val="tx1"/>
              </a:solidFill>
              <a:latin typeface="Arial"/>
              <a:cs typeface="Arial"/>
            </a:endParaRPr>
          </a:p>
          <a:p>
            <a:endParaRPr lang="en-US" dirty="0">
              <a:solidFill>
                <a:schemeClr val="tx1"/>
              </a:solidFill>
              <a:latin typeface="Arial"/>
              <a:cs typeface="Arial"/>
            </a:endParaRPr>
          </a:p>
          <a:p>
            <a:r>
              <a:rPr lang="en-US" dirty="0">
                <a:solidFill>
                  <a:schemeClr val="tx1"/>
                </a:solidFill>
                <a:latin typeface="Arial"/>
                <a:cs typeface="Arial"/>
                <a:hlinkClick r:id="rId3"/>
              </a:rPr>
              <a:t>Home</a:t>
            </a:r>
            <a:r>
              <a:rPr lang="en-US" dirty="0">
                <a:solidFill>
                  <a:schemeClr val="tx1"/>
                </a:solidFill>
                <a:latin typeface="Arial"/>
                <a:cs typeface="Arial"/>
              </a:rPr>
              <a:t> &gt; </a:t>
            </a:r>
            <a:r>
              <a:rPr lang="en-US" dirty="0">
                <a:solidFill>
                  <a:schemeClr val="tx1"/>
                </a:solidFill>
                <a:latin typeface="Arial"/>
                <a:cs typeface="Arial"/>
                <a:hlinkClick r:id="rId4"/>
              </a:rPr>
              <a:t>2015 </a:t>
            </a:r>
            <a:r>
              <a:rPr lang="en-US" dirty="0">
                <a:solidFill>
                  <a:schemeClr val="tx1"/>
                </a:solidFill>
                <a:latin typeface="Arial"/>
                <a:cs typeface="Arial"/>
              </a:rPr>
              <a:t>&gt; </a:t>
            </a:r>
            <a:r>
              <a:rPr lang="en-US" dirty="0">
                <a:solidFill>
                  <a:schemeClr val="tx1"/>
                </a:solidFill>
                <a:latin typeface="Arial"/>
                <a:cs typeface="Arial"/>
                <a:hlinkClick r:id="rId5"/>
              </a:rPr>
              <a:t>July</a:t>
            </a:r>
            <a:endParaRPr lang="en-US" dirty="0">
              <a:solidFill>
                <a:schemeClr val="tx1"/>
              </a:solidFill>
              <a:latin typeface="Arial"/>
              <a:cs typeface="Arial"/>
            </a:endParaRPr>
          </a:p>
          <a:p>
            <a:r>
              <a:rPr lang="en-US" dirty="0">
                <a:solidFill>
                  <a:schemeClr val="tx1"/>
                </a:solidFill>
                <a:latin typeface="Arial"/>
                <a:cs typeface="Arial"/>
              </a:rPr>
              <a:t>Jul 3, 2015</a:t>
            </a:r>
          </a:p>
          <a:p>
            <a:r>
              <a:rPr lang="en-US" b="1" dirty="0">
                <a:solidFill>
                  <a:schemeClr val="tx1"/>
                </a:solidFill>
                <a:latin typeface="Arial"/>
                <a:cs typeface="Arial"/>
              </a:rPr>
              <a:t>God and Country: Americans' Views of God's 'Relationship' with the U.S</a:t>
            </a:r>
          </a:p>
          <a:p>
            <a:r>
              <a:rPr lang="en-US" dirty="0">
                <a:solidFill>
                  <a:schemeClr val="tx1"/>
                </a:solidFill>
                <a:latin typeface="Arial"/>
                <a:cs typeface="Arial"/>
              </a:rPr>
              <a:t>What do Americans think about the United States and God? Fascinating new data. |</a:t>
            </a:r>
          </a:p>
          <a:p>
            <a:r>
              <a:rPr lang="en-US" dirty="0">
                <a:solidFill>
                  <a:schemeClr val="tx1"/>
                </a:solidFill>
                <a:latin typeface="Arial"/>
                <a:cs typeface="Arial"/>
              </a:rPr>
              <a:t>Ed Stetzer</a:t>
            </a:r>
          </a:p>
          <a:p>
            <a:r>
              <a:rPr lang="en-US" dirty="0">
                <a:solidFill>
                  <a:schemeClr val="tx1"/>
                </a:solidFill>
                <a:latin typeface="Arial"/>
                <a:cs typeface="Arial"/>
              </a:rPr>
              <a:t>http://</a:t>
            </a:r>
            <a:r>
              <a:rPr lang="en-US" dirty="0" err="1">
                <a:solidFill>
                  <a:schemeClr val="tx1"/>
                </a:solidFill>
                <a:latin typeface="Arial"/>
                <a:cs typeface="Arial"/>
              </a:rPr>
              <a:t>www.christianitytoday.com</a:t>
            </a:r>
            <a:r>
              <a:rPr lang="en-US" dirty="0">
                <a:solidFill>
                  <a:schemeClr val="tx1"/>
                </a:solidFill>
                <a:latin typeface="Arial"/>
                <a:cs typeface="Arial"/>
              </a:rPr>
              <a:t>/</a:t>
            </a:r>
            <a:r>
              <a:rPr lang="en-US" dirty="0" err="1">
                <a:solidFill>
                  <a:schemeClr val="tx1"/>
                </a:solidFill>
                <a:latin typeface="Arial"/>
                <a:cs typeface="Arial"/>
              </a:rPr>
              <a:t>edstetzer</a:t>
            </a:r>
            <a:r>
              <a:rPr lang="en-US" dirty="0">
                <a:solidFill>
                  <a:schemeClr val="tx1"/>
                </a:solidFill>
                <a:latin typeface="Arial"/>
                <a:cs typeface="Arial"/>
              </a:rPr>
              <a:t>/2015/</a:t>
            </a:r>
            <a:r>
              <a:rPr lang="en-US" dirty="0" err="1">
                <a:solidFill>
                  <a:schemeClr val="tx1"/>
                </a:solidFill>
                <a:latin typeface="Arial"/>
                <a:cs typeface="Arial"/>
              </a:rPr>
              <a:t>july</a:t>
            </a:r>
            <a:r>
              <a:rPr lang="en-US" dirty="0">
                <a:solidFill>
                  <a:schemeClr val="tx1"/>
                </a:solidFill>
                <a:latin typeface="Arial"/>
                <a:cs typeface="Arial"/>
              </a:rPr>
              <a:t>/god-and-country-new-research-on-</a:t>
            </a:r>
            <a:r>
              <a:rPr lang="en-US" dirty="0" err="1">
                <a:solidFill>
                  <a:schemeClr val="tx1"/>
                </a:solidFill>
                <a:latin typeface="Arial"/>
                <a:cs typeface="Arial"/>
              </a:rPr>
              <a:t>americans</a:t>
            </a:r>
            <a:r>
              <a:rPr lang="en-US" dirty="0">
                <a:solidFill>
                  <a:schemeClr val="tx1"/>
                </a:solidFill>
                <a:latin typeface="Arial"/>
                <a:cs typeface="Arial"/>
              </a:rPr>
              <a:t>-views-of-</a:t>
            </a:r>
            <a:r>
              <a:rPr lang="en-US" dirty="0" err="1">
                <a:solidFill>
                  <a:schemeClr val="tx1"/>
                </a:solidFill>
                <a:latin typeface="Arial"/>
                <a:cs typeface="Arial"/>
              </a:rPr>
              <a:t>country.html</a:t>
            </a:r>
            <a:endParaRPr lang="en-US" dirty="0">
              <a:solidFill>
                <a:schemeClr val="tx1"/>
              </a:solidFill>
              <a:latin typeface="Arial"/>
              <a:cs typeface="Arial"/>
            </a:endParaRPr>
          </a:p>
          <a:p>
            <a:r>
              <a:rPr lang="en-US" dirty="0">
                <a:solidFill>
                  <a:schemeClr val="tx1"/>
                </a:solidFill>
                <a:latin typeface="Arial"/>
                <a:cs typeface="Arial"/>
              </a:rPr>
              <a:t>Accessed 9 April 2017</a:t>
            </a:r>
          </a:p>
          <a:p>
            <a:r>
              <a:rPr lang="en-US" dirty="0">
                <a:solidFill>
                  <a:schemeClr val="tx1"/>
                </a:solidFill>
                <a:latin typeface="Arial"/>
                <a:cs typeface="Arial"/>
              </a:rPr>
              <a:t>Happy Fourth of July weekend folks, my American readers!</a:t>
            </a:r>
          </a:p>
          <a:p>
            <a:r>
              <a:rPr lang="en-US" dirty="0">
                <a:solidFill>
                  <a:schemeClr val="tx1"/>
                </a:solidFill>
                <a:latin typeface="Arial"/>
                <a:cs typeface="Arial"/>
              </a:rPr>
              <a:t>Two hundred thirty-nine years ago tomorrow, Congress adopted the Declaration of Independence, nearly a month before it would eventually be signed. I hope you're having a fun weekend, getting to enjoy some time with family and friends.</a:t>
            </a:r>
          </a:p>
          <a:p>
            <a:r>
              <a:rPr lang="en-US" dirty="0">
                <a:solidFill>
                  <a:schemeClr val="tx1"/>
                </a:solidFill>
                <a:latin typeface="Arial"/>
                <a:cs typeface="Arial"/>
              </a:rPr>
              <a:t>As </a:t>
            </a:r>
            <a:r>
              <a:rPr lang="en-US" dirty="0">
                <a:solidFill>
                  <a:schemeClr val="tx1"/>
                </a:solidFill>
                <a:latin typeface="Arial"/>
                <a:cs typeface="Arial"/>
                <a:hlinkClick r:id="rId6"/>
              </a:rPr>
              <a:t>I explained in a post last year</a:t>
            </a:r>
            <a:r>
              <a:rPr lang="en-US" dirty="0">
                <a:solidFill>
                  <a:schemeClr val="tx1"/>
                </a:solidFill>
                <a:latin typeface="Arial"/>
                <a:cs typeface="Arial"/>
              </a:rPr>
              <a:t>:</a:t>
            </a:r>
          </a:p>
          <a:p>
            <a:r>
              <a:rPr lang="en-US" dirty="0">
                <a:solidFill>
                  <a:schemeClr val="tx1"/>
                </a:solidFill>
                <a:latin typeface="Arial"/>
                <a:cs typeface="Arial"/>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dirty="0">
                <a:solidFill>
                  <a:schemeClr val="tx1"/>
                </a:solidFill>
                <a:latin typeface="Arial"/>
                <a:cs typeface="Arial"/>
              </a:rPr>
              <a:t>Just this week, </a:t>
            </a:r>
            <a:r>
              <a:rPr lang="en-US" dirty="0">
                <a:solidFill>
                  <a:schemeClr val="tx1"/>
                </a:solidFill>
                <a:latin typeface="Arial"/>
                <a:cs typeface="Arial"/>
                <a:hlinkClick r:id="rId7"/>
              </a:rPr>
              <a:t>LifeWay Research</a:t>
            </a:r>
            <a:r>
              <a:rPr lang="en-US" dirty="0">
                <a:solidFill>
                  <a:schemeClr val="tx1"/>
                </a:solidFill>
                <a:latin typeface="Arial"/>
                <a:cs typeface="Arial"/>
              </a:rPr>
              <a:t> released </a:t>
            </a:r>
            <a:r>
              <a:rPr lang="en-US" dirty="0">
                <a:solidFill>
                  <a:schemeClr val="tx1"/>
                </a:solidFill>
                <a:latin typeface="Arial"/>
                <a:cs typeface="Arial"/>
                <a:hlinkClick r:id="rId8"/>
              </a:rPr>
              <a:t>some new data on how Americans view their country</a:t>
            </a:r>
            <a:r>
              <a:rPr lang="en-US" dirty="0">
                <a:solidFill>
                  <a:schemeClr val="tx1"/>
                </a:solidFill>
                <a:latin typeface="Arial"/>
                <a:cs typeface="Arial"/>
              </a:rPr>
              <a:t> and how God relates with it. Here's an excerpt from our report:</a:t>
            </a:r>
          </a:p>
          <a:p>
            <a:r>
              <a:rPr lang="en-US" dirty="0">
                <a:solidFill>
                  <a:schemeClr val="tx1"/>
                </a:solidFill>
                <a:latin typeface="Arial"/>
                <a:cs typeface="Arial"/>
              </a:rPr>
              <a:t>In a nation founded on religious liberty, most Americans believe God has a special relationship with the United States, and they’re optimistic the best is yet to come.</a:t>
            </a:r>
          </a:p>
          <a:p>
            <a:r>
              <a:rPr lang="en-US" dirty="0">
                <a:solidFill>
                  <a:schemeClr val="tx1"/>
                </a:solidFill>
                <a:latin typeface="Arial"/>
                <a:cs typeface="Arial"/>
              </a:rPr>
              <a:t>Despite headlines lamenting the global decline of the United States since the Cold War, 54 percent of Americans believe the nation is on the upswing, according to a September survey by </a:t>
            </a:r>
            <a:r>
              <a:rPr lang="en-US" dirty="0" err="1">
                <a:solidFill>
                  <a:schemeClr val="tx1"/>
                </a:solidFill>
                <a:latin typeface="Arial"/>
                <a:cs typeface="Arial"/>
              </a:rPr>
              <a:t>LifeWay</a:t>
            </a:r>
            <a:r>
              <a:rPr lang="en-US" dirty="0">
                <a:solidFill>
                  <a:schemeClr val="tx1"/>
                </a:solidFill>
                <a:latin typeface="Arial"/>
                <a:cs typeface="Arial"/>
              </a:rPr>
              <a:t> Research. Only 4 in 10 think “America’s best days are behind us.”</a:t>
            </a:r>
          </a:p>
          <a:p>
            <a:r>
              <a:rPr lang="en-US" dirty="0">
                <a:solidFill>
                  <a:schemeClr val="tx1"/>
                </a:solidFill>
                <a:latin typeface="Arial"/>
                <a:cs typeface="Arial"/>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dirty="0">
                <a:solidFill>
                  <a:schemeClr val="tx1"/>
                </a:solidFill>
                <a:latin typeface="Arial"/>
                <a:cs typeface="Arial"/>
              </a:rPr>
              <a:t>“‘God Bless America’ is more than a song or a prayer for many Americans,” said Ed Stetzer, executive director of </a:t>
            </a:r>
            <a:r>
              <a:rPr lang="en-US" dirty="0" err="1">
                <a:solidFill>
                  <a:schemeClr val="tx1"/>
                </a:solidFill>
                <a:latin typeface="Arial"/>
                <a:cs typeface="Arial"/>
              </a:rPr>
              <a:t>LifeWay</a:t>
            </a:r>
            <a:r>
              <a:rPr lang="en-US" dirty="0">
                <a:solidFill>
                  <a:schemeClr val="tx1"/>
                </a:solidFill>
                <a:latin typeface="Arial"/>
                <a:cs typeface="Arial"/>
              </a:rPr>
              <a:t>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dirty="0">
                <a:solidFill>
                  <a:schemeClr val="tx1"/>
                </a:solidFill>
                <a:latin typeface="Arial"/>
                <a:cs typeface="Arial"/>
              </a:rPr>
              <a:t>Christianity Today reported on the data, and added additional research, in their article, "</a:t>
            </a:r>
            <a:r>
              <a:rPr lang="en-US" dirty="0">
                <a:solidFill>
                  <a:schemeClr val="tx1"/>
                </a:solidFill>
                <a:latin typeface="Arial"/>
                <a:cs typeface="Arial"/>
                <a:hlinkClick r:id="rId9"/>
              </a:rPr>
              <a:t>God and America: It's Complicated</a:t>
            </a:r>
            <a:r>
              <a:rPr lang="en-US" dirty="0">
                <a:solidFill>
                  <a:schemeClr val="tx1"/>
                </a:solidFill>
                <a:latin typeface="Arial"/>
                <a:cs typeface="Arial"/>
              </a:rPr>
              <a:t>," explaining, "A third of Americans say the United States is a Christian nation. But more than half say the country has a special relationship with the Almighty."</a:t>
            </a:r>
          </a:p>
          <a:p>
            <a:r>
              <a:rPr lang="en-US" dirty="0">
                <a:solidFill>
                  <a:schemeClr val="tx1"/>
                </a:solidFill>
                <a:latin typeface="Arial"/>
                <a:cs typeface="Arial"/>
              </a:rPr>
              <a:t>Christianity Today also included a link to my post providing </a:t>
            </a:r>
            <a:r>
              <a:rPr lang="en-US" dirty="0">
                <a:solidFill>
                  <a:schemeClr val="tx1"/>
                </a:solidFill>
                <a:latin typeface="Arial"/>
                <a:cs typeface="Arial"/>
                <a:hlinkClick r:id="rId6"/>
              </a:rPr>
              <a:t>cautions about combining patriotism and worship</a:t>
            </a:r>
            <a:r>
              <a:rPr lang="en-US" dirty="0">
                <a:solidFill>
                  <a:schemeClr val="tx1"/>
                </a:solidFill>
                <a:latin typeface="Arial"/>
                <a:cs typeface="Arial"/>
              </a:rPr>
              <a:t>, where I explained the importance of patriotism (and not just in the U.S.), but also cautioned, "If your church service was driven more by America than by Jesus, I think you need a change."</a:t>
            </a:r>
          </a:p>
          <a:p>
            <a:r>
              <a:rPr lang="en-US" dirty="0">
                <a:solidFill>
                  <a:schemeClr val="tx1"/>
                </a:solidFill>
                <a:latin typeface="Arial"/>
                <a:cs typeface="Arial"/>
              </a:rPr>
              <a:t>Here are a couple of the graphs depicting the major findings:</a:t>
            </a:r>
          </a:p>
          <a:p>
            <a:r>
              <a:rPr lang="en-US" dirty="0">
                <a:solidFill>
                  <a:schemeClr val="tx1"/>
                </a:solidFill>
                <a:latin typeface="Arial"/>
                <a:cs typeface="Arial"/>
              </a:rPr>
              <a:t>One of the most interesting parts of the survey was the gender divide among the views:</a:t>
            </a:r>
          </a:p>
          <a:p>
            <a:r>
              <a:rPr lang="en-US" dirty="0">
                <a:solidFill>
                  <a:schemeClr val="tx1"/>
                </a:solidFill>
                <a:latin typeface="Arial"/>
                <a:cs typeface="Arial"/>
              </a:rPr>
              <a:t>Women are significantly more likely than men to believe God has a special relationship with the United States. While 49 percent of men have that view, the number rises to 58 percent for women.</a:t>
            </a:r>
          </a:p>
          <a:p>
            <a:r>
              <a:rPr lang="en-US" dirty="0" err="1">
                <a:solidFill>
                  <a:schemeClr val="tx1"/>
                </a:solidFill>
                <a:latin typeface="Arial"/>
                <a:cs typeface="Arial"/>
              </a:rPr>
              <a:t>LifeWay</a:t>
            </a:r>
            <a:r>
              <a:rPr lang="en-US" dirty="0">
                <a:solidFill>
                  <a:schemeClr val="tx1"/>
                </a:solidFill>
                <a:latin typeface="Arial"/>
                <a:cs typeface="Arial"/>
              </a:rPr>
              <a:t> Research also found differences by age, race, geography, education, and religious preference.</a:t>
            </a:r>
          </a:p>
          <a:p>
            <a:r>
              <a:rPr lang="en-US" dirty="0">
                <a:solidFill>
                  <a:schemeClr val="tx1"/>
                </a:solidFill>
                <a:latin typeface="Arial"/>
                <a:cs typeface="Arial"/>
              </a:rPr>
              <a:t>Nearly two-thirds (63 percent) of Americans 45-54 years old think God has a special relationship with the United States, a belief shared by 48 percent of those 18-44.</a:t>
            </a:r>
          </a:p>
          <a:p>
            <a:r>
              <a:rPr lang="en-US" dirty="0">
                <a:solidFill>
                  <a:schemeClr val="tx1"/>
                </a:solidFill>
                <a:latin typeface="Arial"/>
                <a:cs typeface="Arial"/>
              </a:rPr>
              <a:t>Belief in a special relationship is also high among:</a:t>
            </a:r>
          </a:p>
          <a:p>
            <a:r>
              <a:rPr lang="en-US" dirty="0">
                <a:solidFill>
                  <a:schemeClr val="tx1"/>
                </a:solidFill>
                <a:latin typeface="Arial"/>
                <a:cs typeface="Arial"/>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dirty="0">
                <a:solidFill>
                  <a:schemeClr val="tx1"/>
                </a:solidFill>
                <a:latin typeface="Arial"/>
                <a:cs typeface="Arial"/>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dirty="0">
                <a:solidFill>
                  <a:schemeClr val="tx1"/>
                </a:solidFill>
                <a:latin typeface="Arial"/>
                <a:cs typeface="Arial"/>
              </a:rPr>
              <a:t>A lot of this, of course, is rooted in our sense of American exceptionalism. Here's a bit on that from our report, including a thought from me:</a:t>
            </a:r>
          </a:p>
          <a:p>
            <a:r>
              <a:rPr lang="en-US" dirty="0">
                <a:solidFill>
                  <a:schemeClr val="tx1"/>
                </a:solidFill>
                <a:latin typeface="Arial"/>
                <a:cs typeface="Arial"/>
              </a:rPr>
              <a:t>Both ends of the political spectrum—from </a:t>
            </a:r>
            <a:r>
              <a:rPr lang="en-US" dirty="0">
                <a:solidFill>
                  <a:schemeClr val="tx1"/>
                </a:solidFill>
                <a:latin typeface="Arial"/>
                <a:cs typeface="Arial"/>
                <a:hlinkClick r:id="rId10"/>
              </a:rPr>
              <a:t>President Obama</a:t>
            </a:r>
            <a:r>
              <a:rPr lang="en-US" dirty="0">
                <a:solidFill>
                  <a:schemeClr val="tx1"/>
                </a:solidFill>
                <a:latin typeface="Arial"/>
                <a:cs typeface="Arial"/>
              </a:rPr>
              <a:t> to the </a:t>
            </a:r>
            <a:r>
              <a:rPr lang="en-US" dirty="0">
                <a:solidFill>
                  <a:schemeClr val="tx1"/>
                </a:solidFill>
                <a:latin typeface="Arial"/>
                <a:cs typeface="Arial"/>
                <a:hlinkClick r:id="rId11"/>
              </a:rPr>
              <a:t>Republican Party platform</a:t>
            </a:r>
            <a:r>
              <a:rPr lang="en-US" dirty="0">
                <a:solidFill>
                  <a:schemeClr val="tx1"/>
                </a:solidFill>
                <a:latin typeface="Arial"/>
                <a:cs typeface="Arial"/>
              </a:rPr>
              <a:t>—have touted </a:t>
            </a:r>
            <a:r>
              <a:rPr lang="en-US" dirty="0">
                <a:solidFill>
                  <a:schemeClr val="tx1"/>
                </a:solidFill>
                <a:latin typeface="Arial"/>
                <a:cs typeface="Arial"/>
                <a:hlinkClick r:id="rId12"/>
              </a:rPr>
              <a:t>American exceptionalism</a:t>
            </a:r>
            <a:r>
              <a:rPr lang="en-US" dirty="0">
                <a:solidFill>
                  <a:schemeClr val="tx1"/>
                </a:solidFill>
                <a:latin typeface="Arial"/>
                <a:cs typeface="Arial"/>
              </a:rPr>
              <a:t>, the belief that the United States plays a unique role in human history. For some, the concept includes the idea of a special relationship with God, although beliefs about the nature of the relationship vary.</a:t>
            </a:r>
          </a:p>
          <a:p>
            <a:r>
              <a:rPr lang="en-US" dirty="0">
                <a:solidFill>
                  <a:schemeClr val="tx1"/>
                </a:solidFill>
                <a:latin typeface="Arial"/>
                <a:cs typeface="Arial"/>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dirty="0">
                <a:solidFill>
                  <a:schemeClr val="tx1"/>
                </a:solidFill>
                <a:latin typeface="Arial"/>
                <a:cs typeface="Arial"/>
              </a:rPr>
              <a:t>What do you think? Is America exceptional? Does God have a special relationship with the United States? Comment below.</a:t>
            </a:r>
          </a:p>
          <a:p>
            <a:r>
              <a:rPr lang="en-US" b="1" i="1" dirty="0">
                <a:solidFill>
                  <a:schemeClr val="tx1"/>
                </a:solidFill>
                <a:latin typeface="Arial"/>
                <a:cs typeface="Arial"/>
                <a:hlinkClick r:id="rId13"/>
              </a:rPr>
              <a:t>Click here to see the full research report.</a:t>
            </a:r>
            <a:endParaRPr lang="en-US" dirty="0">
              <a:solidFill>
                <a:schemeClr val="tx1"/>
              </a:solidFill>
              <a:latin typeface="Arial"/>
              <a:cs typeface="Arial"/>
            </a:endParaRPr>
          </a:p>
          <a:p>
            <a:r>
              <a:rPr lang="en-US" dirty="0">
                <a:solidFill>
                  <a:schemeClr val="tx1"/>
                </a:solidFill>
                <a:latin typeface="Arial"/>
                <a:cs typeface="Arial"/>
              </a:rPr>
              <a:t>Support our work. Subscribe to CT and </a:t>
            </a:r>
            <a:r>
              <a:rPr lang="en-US" dirty="0">
                <a:solidFill>
                  <a:schemeClr val="tx1"/>
                </a:solidFill>
                <a:latin typeface="Arial"/>
                <a:cs typeface="Arial"/>
                <a:hlinkClick r:id="rId14"/>
              </a:rPr>
              <a:t>get one year free.</a:t>
            </a:r>
            <a:endParaRPr lang="en-US" dirty="0">
              <a:solidFill>
                <a:schemeClr val="tx1"/>
              </a:solidFill>
              <a:latin typeface="Arial"/>
              <a:cs typeface="Arial"/>
            </a:endParaRPr>
          </a:p>
          <a:p>
            <a:endParaRPr lang="en-US" dirty="0">
              <a:solidFill>
                <a:schemeClr val="tx1"/>
              </a:solidFill>
              <a:latin typeface="Arial"/>
              <a:cs typeface="Arial"/>
            </a:endParaRPr>
          </a:p>
          <a:p>
            <a:r>
              <a:rPr lang="zh-CN" altLang="en-US" b="1" dirty="0">
                <a:solidFill>
                  <a:srgbClr val="0E0E0E"/>
                </a:solidFill>
                <a:effectLst/>
                <a:latin typeface=".AppleSystemUIFont"/>
              </a:rPr>
              <a:t>美国的道德巅峰时期是在</a:t>
            </a:r>
            <a:r>
              <a:rPr lang="en-US" altLang="zh-CN" b="1" dirty="0">
                <a:solidFill>
                  <a:srgbClr val="0E0E0E"/>
                </a:solidFill>
                <a:effectLst/>
                <a:latin typeface=".AppleSystemUIFont"/>
              </a:rPr>
              <a:t>1950</a:t>
            </a:r>
            <a:r>
              <a:rPr lang="zh-CN" altLang="en-US" b="1" dirty="0">
                <a:solidFill>
                  <a:srgbClr val="0E0E0E"/>
                </a:solidFill>
                <a:effectLst/>
                <a:latin typeface=".AppleSystemUIFont"/>
              </a:rPr>
              <a:t>年代</a:t>
            </a:r>
            <a:endParaRPr lang="zh-CN" altLang="en-US" dirty="0">
              <a:solidFill>
                <a:srgbClr val="0E0E0E"/>
              </a:solidFill>
              <a:effectLst/>
              <a:latin typeface=".AppleSystemUIFont"/>
            </a:endParaRPr>
          </a:p>
          <a:p>
            <a:r>
              <a:rPr lang="zh-CN" altLang="en-US" dirty="0">
                <a:solidFill>
                  <a:srgbClr val="0E0E0E"/>
                </a:solidFill>
                <a:effectLst/>
                <a:latin typeface=".AppleSystemUIFont"/>
              </a:rPr>
              <a:t>美国重建了昔日的敌人日本和德国，将“我们信靠上帝”（“</a:t>
            </a:r>
            <a:r>
              <a:rPr lang="en-US" altLang="zh-CN" dirty="0">
                <a:solidFill>
                  <a:srgbClr val="0E0E0E"/>
                </a:solidFill>
                <a:effectLst/>
                <a:latin typeface=".AppleSystemUIFont"/>
              </a:rPr>
              <a:t>In God We Trust”</a:t>
            </a:r>
            <a:r>
              <a:rPr lang="zh-CN" altLang="en-US" dirty="0">
                <a:solidFill>
                  <a:srgbClr val="0E0E0E"/>
                </a:solidFill>
                <a:effectLst/>
                <a:latin typeface=".AppleSystemUIFont"/>
              </a:rPr>
              <a:t>）定为国家格言，并开始在比利</a:t>
            </a:r>
            <a:r>
              <a:rPr lang="en-US" altLang="zh-CN" dirty="0">
                <a:solidFill>
                  <a:srgbClr val="0E0E0E"/>
                </a:solidFill>
                <a:effectLst/>
                <a:latin typeface=".AppleSystemUIFont"/>
              </a:rPr>
              <a:t>·</a:t>
            </a:r>
            <a:r>
              <a:rPr lang="zh-CN" altLang="en-US" dirty="0">
                <a:solidFill>
                  <a:srgbClr val="0E0E0E"/>
                </a:solidFill>
                <a:effectLst/>
                <a:latin typeface=".AppleSystemUIFont"/>
              </a:rPr>
              <a:t>格雷厄姆（</a:t>
            </a:r>
            <a:r>
              <a:rPr lang="en-US" altLang="zh-CN" dirty="0">
                <a:solidFill>
                  <a:srgbClr val="0E0E0E"/>
                </a:solidFill>
                <a:effectLst/>
                <a:latin typeface=".AppleSystemUIFont"/>
              </a:rPr>
              <a:t>Billy Graham</a:t>
            </a:r>
            <a:r>
              <a:rPr lang="zh-CN" altLang="en-US" dirty="0">
                <a:solidFill>
                  <a:srgbClr val="0E0E0E"/>
                </a:solidFill>
                <a:effectLst/>
                <a:latin typeface=".AppleSystemUIFont"/>
              </a:rPr>
              <a:t>）的带领下见证许多人归向基督，同时向世界各国派遣传教士。</a:t>
            </a:r>
          </a:p>
          <a:p>
            <a:br>
              <a:rPr lang="zh-CN" altLang="en-US" dirty="0">
                <a:effectLst/>
              </a:rPr>
            </a:br>
            <a:endParaRPr lang="zh-CN" altLang="en-US" dirty="0">
              <a:effectLst/>
            </a:endParaRPr>
          </a:p>
          <a:p>
            <a:r>
              <a:rPr lang="zh-CN" altLang="en-US" b="1" dirty="0">
                <a:solidFill>
                  <a:srgbClr val="0E0E0E"/>
                </a:solidFill>
                <a:effectLst/>
                <a:latin typeface=".AppleSystemUIFont"/>
              </a:rPr>
              <a:t>首页 </a:t>
            </a:r>
            <a:r>
              <a:rPr lang="en-US" altLang="zh-CN" b="1" dirty="0">
                <a:solidFill>
                  <a:srgbClr val="0E0E0E"/>
                </a:solidFill>
                <a:effectLst/>
                <a:latin typeface=".AppleSystemUIFont"/>
              </a:rPr>
              <a:t>&gt; 2015 &gt; 7</a:t>
            </a:r>
            <a:r>
              <a:rPr lang="zh-CN" altLang="en-US" b="1" dirty="0">
                <a:solidFill>
                  <a:srgbClr val="0E0E0E"/>
                </a:solidFill>
                <a:effectLst/>
                <a:latin typeface=".AppleSystemUIFont"/>
              </a:rPr>
              <a:t>月</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2015</a:t>
            </a:r>
            <a:r>
              <a:rPr lang="zh-CN" altLang="en-US" b="1" dirty="0">
                <a:solidFill>
                  <a:srgbClr val="0E0E0E"/>
                </a:solidFill>
                <a:effectLst/>
                <a:latin typeface=".AppleSystemUIFont"/>
              </a:rPr>
              <a:t>年</a:t>
            </a:r>
            <a:r>
              <a:rPr lang="en-US" altLang="zh-CN" b="1" dirty="0">
                <a:solidFill>
                  <a:srgbClr val="0E0E0E"/>
                </a:solidFill>
                <a:effectLst/>
                <a:latin typeface=".AppleSystemUIFont"/>
              </a:rPr>
              <a:t>7</a:t>
            </a:r>
            <a:r>
              <a:rPr lang="zh-CN" altLang="en-US" b="1" dirty="0">
                <a:solidFill>
                  <a:srgbClr val="0E0E0E"/>
                </a:solidFill>
                <a:effectLst/>
                <a:latin typeface=".AppleSystemUIFont"/>
              </a:rPr>
              <a:t>月</a:t>
            </a:r>
            <a:r>
              <a:rPr lang="en-US" altLang="zh-CN" b="1" dirty="0">
                <a:solidFill>
                  <a:srgbClr val="0E0E0E"/>
                </a:solidFill>
                <a:effectLst/>
                <a:latin typeface=".AppleSystemUIFont"/>
              </a:rPr>
              <a:t>3</a:t>
            </a:r>
            <a:r>
              <a:rPr lang="zh-CN" altLang="en-US" b="1" dirty="0">
                <a:solidFill>
                  <a:srgbClr val="0E0E0E"/>
                </a:solidFill>
                <a:effectLst/>
                <a:latin typeface=".AppleSystemUIFont"/>
              </a:rPr>
              <a:t>日</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神与国家：美国人对“神与美国关系”的看法</a:t>
            </a:r>
            <a:endParaRPr lang="zh-CN" altLang="en-US" dirty="0">
              <a:solidFill>
                <a:srgbClr val="0E0E0E"/>
              </a:solidFill>
              <a:effectLst/>
              <a:latin typeface=".AppleSystemUIFont"/>
            </a:endParaRPr>
          </a:p>
          <a:p>
            <a:r>
              <a:rPr lang="zh-CN" altLang="en-US" dirty="0">
                <a:solidFill>
                  <a:srgbClr val="0E0E0E"/>
                </a:solidFill>
                <a:effectLst/>
                <a:latin typeface=".AppleSystemUIFont"/>
              </a:rPr>
              <a:t>美国人如何看待美国和上帝之间的关系？新数据令人着迷。</a:t>
            </a:r>
          </a:p>
          <a:p>
            <a:r>
              <a:rPr lang="en-US" altLang="zh-CN" b="1" dirty="0">
                <a:solidFill>
                  <a:srgbClr val="0E0E0E"/>
                </a:solidFill>
                <a:effectLst/>
                <a:latin typeface=".AppleSystemUIFont"/>
              </a:rPr>
              <a:t>Ed Stetzer</a:t>
            </a:r>
            <a:endParaRPr lang="en-US" altLang="zh-CN" dirty="0">
              <a:solidFill>
                <a:srgbClr val="0E0E0E"/>
              </a:solidFill>
              <a:effectLst/>
              <a:latin typeface=".AppleSystemUIFont"/>
            </a:endParaRPr>
          </a:p>
          <a:p>
            <a:r>
              <a:rPr lang="en-US" altLang="zh-CN" dirty="0">
                <a:solidFill>
                  <a:srgbClr val="0E0E0E"/>
                </a:solidFill>
                <a:effectLst/>
                <a:latin typeface=".AppleSystemUIFont"/>
                <a:hlinkClick r:id="rId15"/>
              </a:rPr>
              <a:t>http://www.christianitytoday.com/edstetzer/2015/july/god-and-country-new-research-on-americans-views-of-country.html</a:t>
            </a:r>
            <a:endParaRPr lang="en-US" altLang="zh-CN" dirty="0">
              <a:solidFill>
                <a:srgbClr val="0E0E0E"/>
              </a:solidFill>
              <a:effectLst/>
              <a:latin typeface=".AppleSystemUIFont"/>
            </a:endParaRPr>
          </a:p>
          <a:p>
            <a:r>
              <a:rPr lang="zh-CN" altLang="en-US" b="1" dirty="0">
                <a:solidFill>
                  <a:srgbClr val="0E0E0E"/>
                </a:solidFill>
                <a:effectLst/>
                <a:latin typeface=".AppleSystemUIFont"/>
              </a:rPr>
              <a:t>访问时间：</a:t>
            </a:r>
            <a:r>
              <a:rPr lang="en-US" altLang="zh-CN" b="1" dirty="0">
                <a:solidFill>
                  <a:srgbClr val="0E0E0E"/>
                </a:solidFill>
                <a:effectLst/>
                <a:latin typeface=".AppleSystemUIFont"/>
              </a:rPr>
              <a:t>2017</a:t>
            </a:r>
            <a:r>
              <a:rPr lang="zh-CN" altLang="en-US" b="1" dirty="0">
                <a:solidFill>
                  <a:srgbClr val="0E0E0E"/>
                </a:solidFill>
                <a:effectLst/>
                <a:latin typeface=".AppleSystemUIFont"/>
              </a:rPr>
              <a:t>年</a:t>
            </a:r>
            <a:r>
              <a:rPr lang="en-US" altLang="zh-CN" b="1" dirty="0">
                <a:solidFill>
                  <a:srgbClr val="0E0E0E"/>
                </a:solidFill>
                <a:effectLst/>
                <a:latin typeface=".AppleSystemUIFont"/>
              </a:rPr>
              <a:t>4</a:t>
            </a:r>
            <a:r>
              <a:rPr lang="zh-CN" altLang="en-US" b="1" dirty="0">
                <a:solidFill>
                  <a:srgbClr val="0E0E0E"/>
                </a:solidFill>
                <a:effectLst/>
                <a:latin typeface=".AppleSystemUIFont"/>
              </a:rPr>
              <a:t>月</a:t>
            </a:r>
            <a:r>
              <a:rPr lang="en-US" altLang="zh-CN" b="1" dirty="0">
                <a:solidFill>
                  <a:srgbClr val="0E0E0E"/>
                </a:solidFill>
                <a:effectLst/>
                <a:latin typeface=".AppleSystemUIFont"/>
              </a:rPr>
              <a:t>9</a:t>
            </a:r>
            <a:r>
              <a:rPr lang="zh-CN" altLang="en-US" b="1" dirty="0">
                <a:solidFill>
                  <a:srgbClr val="0E0E0E"/>
                </a:solidFill>
                <a:effectLst/>
                <a:latin typeface=".AppleSystemUIFont"/>
              </a:rPr>
              <a:t>日</a:t>
            </a:r>
            <a:endParaRPr lang="zh-CN" altLang="en-US" dirty="0">
              <a:solidFill>
                <a:srgbClr val="0E0E0E"/>
              </a:solidFill>
              <a:effectLst/>
              <a:latin typeface=".AppleSystemUIFont"/>
            </a:endParaRPr>
          </a:p>
          <a:p>
            <a:br>
              <a:rPr lang="zh-CN" altLang="en-US" dirty="0">
                <a:effectLst/>
              </a:rPr>
            </a:br>
            <a:endParaRPr lang="zh-CN" altLang="en-US" dirty="0">
              <a:effectLst/>
            </a:endParaRPr>
          </a:p>
          <a:p>
            <a:r>
              <a:rPr lang="zh-CN" altLang="en-US" b="1" dirty="0">
                <a:solidFill>
                  <a:srgbClr val="0E0E0E"/>
                </a:solidFill>
                <a:effectLst/>
                <a:latin typeface=".AppleSystemUIFont"/>
              </a:rPr>
              <a:t>祝大家独立日周末快乐，亲爱的美国读者们！</a:t>
            </a:r>
            <a:endParaRPr lang="zh-CN" altLang="en-US" dirty="0">
              <a:solidFill>
                <a:srgbClr val="0E0E0E"/>
              </a:solidFill>
              <a:effectLst/>
              <a:latin typeface=".AppleSystemUIFont"/>
            </a:endParaRPr>
          </a:p>
          <a:p>
            <a:r>
              <a:rPr lang="zh-CN" altLang="en-US" dirty="0">
                <a:solidFill>
                  <a:srgbClr val="0E0E0E"/>
                </a:solidFill>
                <a:effectLst/>
                <a:latin typeface=".AppleSystemUIFont"/>
              </a:rPr>
              <a:t>明天就是</a:t>
            </a:r>
            <a:r>
              <a:rPr lang="en-US" altLang="zh-CN" dirty="0">
                <a:solidFill>
                  <a:srgbClr val="0E0E0E"/>
                </a:solidFill>
                <a:effectLst/>
                <a:latin typeface=".AppleSystemUIFont"/>
              </a:rPr>
              <a:t>239</a:t>
            </a:r>
            <a:r>
              <a:rPr lang="zh-CN" altLang="en-US" dirty="0">
                <a:solidFill>
                  <a:srgbClr val="0E0E0E"/>
                </a:solidFill>
                <a:effectLst/>
                <a:latin typeface=".AppleSystemUIFont"/>
              </a:rPr>
              <a:t>年前的这一天，国会通过了</a:t>
            </a:r>
            <a:r>
              <a:rPr lang="en-US" altLang="zh-CN" dirty="0">
                <a:solidFill>
                  <a:srgbClr val="0E0E0E"/>
                </a:solidFill>
                <a:effectLst/>
                <a:latin typeface=".AppleSystemUIFont"/>
              </a:rPr>
              <a:t>《</a:t>
            </a:r>
            <a:r>
              <a:rPr lang="zh-CN" altLang="en-US" dirty="0">
                <a:solidFill>
                  <a:srgbClr val="0E0E0E"/>
                </a:solidFill>
                <a:effectLst/>
                <a:latin typeface=".AppleSystemUIFont"/>
              </a:rPr>
              <a:t>独立宣言</a:t>
            </a:r>
            <a:r>
              <a:rPr lang="en-US" altLang="zh-CN" dirty="0">
                <a:solidFill>
                  <a:srgbClr val="0E0E0E"/>
                </a:solidFill>
                <a:effectLst/>
                <a:latin typeface=".AppleSystemUIFont"/>
              </a:rPr>
              <a:t>》</a:t>
            </a:r>
            <a:r>
              <a:rPr lang="zh-CN" altLang="en-US" dirty="0">
                <a:solidFill>
                  <a:srgbClr val="0E0E0E"/>
                </a:solidFill>
                <a:effectLst/>
                <a:latin typeface=".AppleSystemUIFont"/>
              </a:rPr>
              <a:t>，这距离最终签署还有近一个月的时间。希望大家能度过一个愉快的周末，与家人和朋友共度美好时光。</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正如我去年在一篇文章中解释的：</a:t>
            </a:r>
          </a:p>
          <a:p>
            <a:r>
              <a:rPr lang="zh-CN" altLang="en-US" dirty="0">
                <a:solidFill>
                  <a:srgbClr val="0E0E0E"/>
                </a:solidFill>
                <a:effectLst/>
                <a:latin typeface=".AppleSystemUIFont"/>
              </a:rPr>
              <a:t>基督徒在某种意义上是双重国籍的公民</a:t>
            </a:r>
            <a:r>
              <a:rPr lang="en-US" altLang="zh-CN" dirty="0">
                <a:solidFill>
                  <a:srgbClr val="0E0E0E"/>
                </a:solidFill>
                <a:effectLst/>
                <a:latin typeface=".AppleSystemUIFont"/>
              </a:rPr>
              <a:t>——</a:t>
            </a:r>
            <a:r>
              <a:rPr lang="zh-CN" altLang="en-US" dirty="0">
                <a:solidFill>
                  <a:srgbClr val="0E0E0E"/>
                </a:solidFill>
                <a:effectLst/>
                <a:latin typeface=".AppleSystemUIFont"/>
              </a:rPr>
              <a:t>既是天国的公民，也是他们所在国家的公民。我生活在一个有缺陷但值得骄傲的国家。我教我的孩子为自己的国家感到骄傲</a:t>
            </a:r>
            <a:r>
              <a:rPr lang="en-US" altLang="zh-CN" dirty="0">
                <a:solidFill>
                  <a:srgbClr val="0E0E0E"/>
                </a:solidFill>
                <a:effectLst/>
                <a:latin typeface=".AppleSystemUIFont"/>
              </a:rPr>
              <a:t>——</a:t>
            </a:r>
            <a:r>
              <a:rPr lang="zh-CN" altLang="en-US" dirty="0">
                <a:solidFill>
                  <a:srgbClr val="0E0E0E"/>
                </a:solidFill>
                <a:effectLst/>
                <a:latin typeface=".AppleSystemUIFont"/>
              </a:rPr>
              <a:t>并不是忽视它的挑战</a:t>
            </a:r>
            <a:r>
              <a:rPr lang="en-US" altLang="zh-CN" dirty="0">
                <a:solidFill>
                  <a:srgbClr val="0E0E0E"/>
                </a:solidFill>
                <a:effectLst/>
                <a:latin typeface=".AppleSystemUIFont"/>
              </a:rPr>
              <a:t>——</a:t>
            </a:r>
            <a:r>
              <a:rPr lang="zh-CN" altLang="en-US" dirty="0">
                <a:solidFill>
                  <a:srgbClr val="0E0E0E"/>
                </a:solidFill>
                <a:effectLst/>
                <a:latin typeface=".AppleSystemUIFont"/>
              </a:rPr>
              <a:t>成为爱国的公民。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就在本周，</a:t>
            </a:r>
            <a:r>
              <a:rPr lang="en-US" altLang="zh-CN" dirty="0" err="1">
                <a:solidFill>
                  <a:srgbClr val="0E0E0E"/>
                </a:solidFill>
                <a:effectLst/>
                <a:latin typeface=".AppleSystemUIFont"/>
              </a:rPr>
              <a:t>LifeWay</a:t>
            </a:r>
            <a:r>
              <a:rPr lang="zh-CN" altLang="en-US" dirty="0">
                <a:solidFill>
                  <a:srgbClr val="0E0E0E"/>
                </a:solidFill>
                <a:effectLst/>
                <a:latin typeface=".AppleSystemUIFont"/>
              </a:rPr>
              <a:t>研究机构发布了一些关于美国人如何看待他们的国家以及上帝与之关系的新数据。以下是我们报告的摘录：</a:t>
            </a:r>
          </a:p>
          <a:p>
            <a:r>
              <a:rPr lang="zh-CN" altLang="en-US" dirty="0">
                <a:solidFill>
                  <a:srgbClr val="0E0E0E"/>
                </a:solidFill>
                <a:effectLst/>
                <a:latin typeface=".AppleSystemUIFont"/>
              </a:rPr>
              <a:t>在一个建立于宗教自由之上的国家，大多数美国人认为上帝与美国有特殊的关系，并且他们对未来充满乐观。</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尽管有头条新闻哀叹冷战后美国在全球的衰退，但根据</a:t>
            </a:r>
            <a:r>
              <a:rPr lang="en-US" altLang="zh-CN" dirty="0" err="1">
                <a:solidFill>
                  <a:srgbClr val="0E0E0E"/>
                </a:solidFill>
                <a:effectLst/>
                <a:latin typeface=".AppleSystemUIFont"/>
              </a:rPr>
              <a:t>LifeWay</a:t>
            </a:r>
            <a:r>
              <a:rPr lang="zh-CN" altLang="en-US" dirty="0">
                <a:solidFill>
                  <a:srgbClr val="0E0E0E"/>
                </a:solidFill>
                <a:effectLst/>
                <a:latin typeface=".AppleSystemUIFont"/>
              </a:rPr>
              <a:t>研究机构于</a:t>
            </a:r>
            <a:r>
              <a:rPr lang="en-US" altLang="zh-CN" dirty="0">
                <a:solidFill>
                  <a:srgbClr val="0E0E0E"/>
                </a:solidFill>
                <a:effectLst/>
                <a:latin typeface=".AppleSystemUIFont"/>
              </a:rPr>
              <a:t>9</a:t>
            </a:r>
            <a:r>
              <a:rPr lang="zh-CN" altLang="en-US" dirty="0">
                <a:solidFill>
                  <a:srgbClr val="0E0E0E"/>
                </a:solidFill>
                <a:effectLst/>
                <a:latin typeface=".AppleSystemUIFont"/>
              </a:rPr>
              <a:t>月进行的一项调查，</a:t>
            </a:r>
            <a:r>
              <a:rPr lang="en-US" altLang="zh-CN" dirty="0">
                <a:solidFill>
                  <a:srgbClr val="0E0E0E"/>
                </a:solidFill>
                <a:effectLst/>
                <a:latin typeface=".AppleSystemUIFont"/>
              </a:rPr>
              <a:t>54%</a:t>
            </a:r>
            <a:r>
              <a:rPr lang="zh-CN" altLang="en-US" dirty="0">
                <a:solidFill>
                  <a:srgbClr val="0E0E0E"/>
                </a:solidFill>
                <a:effectLst/>
                <a:latin typeface=".AppleSystemUIFont"/>
              </a:rPr>
              <a:t>的美国人相信国家正在复兴。只有十分之四的人认为“美国的黄金时代已经过去”。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尽管美国宪法没有提到上帝，但</a:t>
            </a:r>
            <a:r>
              <a:rPr lang="en-US" altLang="zh-CN" dirty="0">
                <a:solidFill>
                  <a:srgbClr val="0E0E0E"/>
                </a:solidFill>
                <a:effectLst/>
                <a:latin typeface=".AppleSystemUIFont"/>
              </a:rPr>
              <a:t>53%</a:t>
            </a:r>
            <a:r>
              <a:rPr lang="zh-CN" altLang="en-US" dirty="0">
                <a:solidFill>
                  <a:srgbClr val="0E0E0E"/>
                </a:solidFill>
                <a:effectLst/>
                <a:latin typeface=".AppleSystemUIFont"/>
              </a:rPr>
              <a:t>的美国人表示他们相信上帝与这个国家有特殊的关系，这种观念可以追溯到清教徒时期。即使是无神论者、不可知论者和没有宗教信仰偏好的三分之一的人也认为美国与上帝有特殊的关系。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err="1">
                <a:solidFill>
                  <a:srgbClr val="0E0E0E"/>
                </a:solidFill>
                <a:effectLst/>
                <a:latin typeface=".AppleSystemUIFont"/>
              </a:rPr>
              <a:t>LifeWay</a:t>
            </a:r>
            <a:r>
              <a:rPr lang="zh-CN" altLang="en-US" dirty="0">
                <a:solidFill>
                  <a:srgbClr val="0E0E0E"/>
                </a:solidFill>
                <a:effectLst/>
                <a:latin typeface=".AppleSystemUIFont"/>
              </a:rPr>
              <a:t>研究所执行主任埃德</a:t>
            </a:r>
            <a:r>
              <a:rPr lang="en-US" altLang="zh-CN" dirty="0">
                <a:solidFill>
                  <a:srgbClr val="0E0E0E"/>
                </a:solidFill>
                <a:effectLst/>
                <a:latin typeface=".AppleSystemUIFont"/>
              </a:rPr>
              <a:t>·</a:t>
            </a:r>
            <a:r>
              <a:rPr lang="zh-CN" altLang="en-US" dirty="0">
                <a:solidFill>
                  <a:srgbClr val="0E0E0E"/>
                </a:solidFill>
                <a:effectLst/>
                <a:latin typeface=".AppleSystemUIFont"/>
              </a:rPr>
              <a:t>斯特策（</a:t>
            </a:r>
            <a:r>
              <a:rPr lang="en-US" altLang="zh-CN" dirty="0">
                <a:solidFill>
                  <a:srgbClr val="0E0E0E"/>
                </a:solidFill>
                <a:effectLst/>
                <a:latin typeface=".AppleSystemUIFont"/>
              </a:rPr>
              <a:t>Ed Stetzer</a:t>
            </a:r>
            <a:r>
              <a:rPr lang="zh-CN" altLang="en-US" dirty="0">
                <a:solidFill>
                  <a:srgbClr val="0E0E0E"/>
                </a:solidFill>
                <a:effectLst/>
                <a:latin typeface=".AppleSystemUIFont"/>
              </a:rPr>
              <a:t>）说：“‘愿上帝保佑美国’对许多美国人来说不仅仅是一首歌或祷告。这是一种信念，即上帝以历史上其他国家所没有的方式祝福了美国。我相信这会引发许多神学上的讨论，但重要的是，大多数美国人认为上帝与他们的国家有特殊的关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今日基督教</a:t>
            </a:r>
            <a:r>
              <a:rPr lang="en-US" altLang="zh-CN" dirty="0">
                <a:solidFill>
                  <a:srgbClr val="0E0E0E"/>
                </a:solidFill>
                <a:effectLst/>
                <a:latin typeface=".AppleSystemUIFont"/>
              </a:rPr>
              <a:t>》</a:t>
            </a:r>
            <a:r>
              <a:rPr lang="zh-CN" altLang="en-US" dirty="0">
                <a:solidFill>
                  <a:srgbClr val="0E0E0E"/>
                </a:solidFill>
                <a:effectLst/>
                <a:latin typeface=".AppleSystemUIFont"/>
              </a:rPr>
              <a:t>报道了这些数据，并在文章</a:t>
            </a:r>
            <a:r>
              <a:rPr lang="en-US" altLang="zh-CN" dirty="0">
                <a:solidFill>
                  <a:srgbClr val="0E0E0E"/>
                </a:solidFill>
                <a:effectLst/>
                <a:latin typeface=".AppleSystemUIFont"/>
              </a:rPr>
              <a:t>《</a:t>
            </a:r>
            <a:r>
              <a:rPr lang="zh-CN" altLang="en-US" dirty="0">
                <a:solidFill>
                  <a:srgbClr val="0E0E0E"/>
                </a:solidFill>
                <a:effectLst/>
                <a:latin typeface=".AppleSystemUIFont"/>
              </a:rPr>
              <a:t>神与美国：复杂的关系</a:t>
            </a:r>
            <a:r>
              <a:rPr lang="en-US" altLang="zh-CN" dirty="0">
                <a:solidFill>
                  <a:srgbClr val="0E0E0E"/>
                </a:solidFill>
                <a:effectLst/>
                <a:latin typeface=".AppleSystemUIFont"/>
              </a:rPr>
              <a:t>》</a:t>
            </a:r>
            <a:r>
              <a:rPr lang="zh-CN" altLang="en-US" dirty="0">
                <a:solidFill>
                  <a:srgbClr val="0E0E0E"/>
                </a:solidFill>
                <a:effectLst/>
                <a:latin typeface=".AppleSystemUIFont"/>
              </a:rPr>
              <a:t>中加入了额外的研究，解释道：“三分之一的美国人认为美国是一个基督教国家。但超过一半的人表示，美国与全能的神有特殊的关系。”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今日基督教</a:t>
            </a:r>
            <a:r>
              <a:rPr lang="en-US" altLang="zh-CN" dirty="0">
                <a:solidFill>
                  <a:srgbClr val="0E0E0E"/>
                </a:solidFill>
                <a:effectLst/>
                <a:latin typeface=".AppleSystemUIFont"/>
              </a:rPr>
              <a:t>》</a:t>
            </a:r>
            <a:r>
              <a:rPr lang="zh-CN" altLang="en-US" dirty="0">
                <a:solidFill>
                  <a:srgbClr val="0E0E0E"/>
                </a:solidFill>
                <a:effectLst/>
                <a:latin typeface=".AppleSystemUIFont"/>
              </a:rPr>
              <a:t>还附上了我关于将爱国主义与崇拜结合时需要注意事项的文章链接，文中我解释了爱国主义的重要性（不仅仅是在美国），但也提醒人们要警惕：“如果你的教会活动更多地以美国为中心，而不是以耶稣为中心，我认为你需要做出改变。”</a:t>
            </a:r>
          </a:p>
          <a:p>
            <a:br>
              <a:rPr lang="zh-CN" altLang="en-US" dirty="0">
                <a:effectLst/>
              </a:rPr>
            </a:br>
            <a:endParaRPr lang="zh-CN" altLang="en-US" dirty="0">
              <a:effectLst/>
            </a:endParaRPr>
          </a:p>
          <a:p>
            <a:r>
              <a:rPr lang="zh-CN" altLang="en-US" dirty="0">
                <a:solidFill>
                  <a:srgbClr val="0E0E0E"/>
                </a:solidFill>
                <a:effectLst/>
                <a:latin typeface=".AppleSystemUIFont"/>
              </a:rPr>
              <a:t>以下是一些图表，描绘了主要发现：</a:t>
            </a:r>
          </a:p>
          <a:p>
            <a:r>
              <a:rPr lang="zh-CN" altLang="en-US" dirty="0">
                <a:solidFill>
                  <a:srgbClr val="0E0E0E"/>
                </a:solidFill>
                <a:effectLst/>
                <a:latin typeface=".AppleSystemUIFont"/>
              </a:rPr>
              <a:t>调查中最有趣的部分之一是关于性别差异的观点：</a:t>
            </a:r>
          </a:p>
          <a:p>
            <a:r>
              <a:rPr lang="en-US" altLang="zh-CN" dirty="0">
                <a:solidFill>
                  <a:srgbClr val="0E0E0E"/>
                </a:solidFill>
                <a:effectLst/>
                <a:latin typeface=".AppleSystemUIFont"/>
              </a:rPr>
              <a:t>• </a:t>
            </a:r>
            <a:r>
              <a:rPr lang="zh-CN" altLang="en-US" dirty="0">
                <a:solidFill>
                  <a:srgbClr val="0E0E0E"/>
                </a:solidFill>
                <a:effectLst/>
                <a:latin typeface=".AppleSystemUIFont"/>
              </a:rPr>
              <a:t>女性比男性更有可能认为上帝与美国有特殊的关系。</a:t>
            </a:r>
            <a:r>
              <a:rPr lang="en-US" altLang="zh-CN" dirty="0">
                <a:solidFill>
                  <a:srgbClr val="0E0E0E"/>
                </a:solidFill>
                <a:effectLst/>
                <a:latin typeface=".AppleSystemUIFont"/>
              </a:rPr>
              <a:t>49%</a:t>
            </a:r>
            <a:r>
              <a:rPr lang="zh-CN" altLang="en-US" dirty="0">
                <a:solidFill>
                  <a:srgbClr val="0E0E0E"/>
                </a:solidFill>
                <a:effectLst/>
                <a:latin typeface=".AppleSystemUIFont"/>
              </a:rPr>
              <a:t>的男性持这种观点，而女性的比例上升到</a:t>
            </a:r>
            <a:r>
              <a:rPr lang="en-US" altLang="zh-CN" dirty="0">
                <a:solidFill>
                  <a:srgbClr val="0E0E0E"/>
                </a:solidFill>
                <a:effectLst/>
                <a:latin typeface=".AppleSystemUIFont"/>
              </a:rPr>
              <a:t>58%</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en-US" altLang="zh-CN" dirty="0" err="1">
                <a:solidFill>
                  <a:srgbClr val="0E0E0E"/>
                </a:solidFill>
                <a:effectLst/>
                <a:latin typeface=".AppleSystemUIFont"/>
              </a:rPr>
              <a:t>LifeWay</a:t>
            </a:r>
            <a:r>
              <a:rPr lang="zh-CN" altLang="en-US" dirty="0">
                <a:solidFill>
                  <a:srgbClr val="0E0E0E"/>
                </a:solidFill>
                <a:effectLst/>
                <a:latin typeface=".AppleSystemUIFont"/>
              </a:rPr>
              <a:t>研究机构还发现了关于年龄、种族、地理、教育和宗教偏好的差异：</a:t>
            </a:r>
          </a:p>
          <a:p>
            <a:r>
              <a:rPr lang="en-US" altLang="zh-CN" dirty="0">
                <a:solidFill>
                  <a:srgbClr val="0E0E0E"/>
                </a:solidFill>
                <a:effectLst/>
                <a:latin typeface=".AppleSystemUIFont"/>
              </a:rPr>
              <a:t>• </a:t>
            </a:r>
            <a:r>
              <a:rPr lang="zh-CN" altLang="en-US" dirty="0">
                <a:solidFill>
                  <a:srgbClr val="0E0E0E"/>
                </a:solidFill>
                <a:effectLst/>
                <a:latin typeface=".AppleSystemUIFont"/>
              </a:rPr>
              <a:t>接近三分之二（</a:t>
            </a:r>
            <a:r>
              <a:rPr lang="en-US" altLang="zh-CN" dirty="0">
                <a:solidFill>
                  <a:srgbClr val="0E0E0E"/>
                </a:solidFill>
                <a:effectLst/>
                <a:latin typeface=".AppleSystemUIFont"/>
              </a:rPr>
              <a:t>63%</a:t>
            </a:r>
            <a:r>
              <a:rPr lang="zh-CN" altLang="en-US" dirty="0">
                <a:solidFill>
                  <a:srgbClr val="0E0E0E"/>
                </a:solidFill>
                <a:effectLst/>
                <a:latin typeface=".AppleSystemUIFont"/>
              </a:rPr>
              <a:t>）的</a:t>
            </a:r>
            <a:r>
              <a:rPr lang="en-US" altLang="zh-CN" dirty="0">
                <a:solidFill>
                  <a:srgbClr val="0E0E0E"/>
                </a:solidFill>
                <a:effectLst/>
                <a:latin typeface=".AppleSystemUIFont"/>
              </a:rPr>
              <a:t>45-54</a:t>
            </a:r>
            <a:r>
              <a:rPr lang="zh-CN" altLang="en-US" dirty="0">
                <a:solidFill>
                  <a:srgbClr val="0E0E0E"/>
                </a:solidFill>
                <a:effectLst/>
                <a:latin typeface=".AppleSystemUIFont"/>
              </a:rPr>
              <a:t>岁美国人认为上帝与美国有特殊的关系，而这一信念在</a:t>
            </a:r>
            <a:r>
              <a:rPr lang="en-US" altLang="zh-CN" dirty="0">
                <a:solidFill>
                  <a:srgbClr val="0E0E0E"/>
                </a:solidFill>
                <a:effectLst/>
                <a:latin typeface=".AppleSystemUIFont"/>
              </a:rPr>
              <a:t>18-44</a:t>
            </a:r>
            <a:r>
              <a:rPr lang="zh-CN" altLang="en-US" dirty="0">
                <a:solidFill>
                  <a:srgbClr val="0E0E0E"/>
                </a:solidFill>
                <a:effectLst/>
                <a:latin typeface=".AppleSystemUIFont"/>
              </a:rPr>
              <a:t>岁的人中占比为</a:t>
            </a:r>
            <a:r>
              <a:rPr lang="en-US" altLang="zh-CN" dirty="0">
                <a:solidFill>
                  <a:srgbClr val="0E0E0E"/>
                </a:solidFill>
                <a:effectLst/>
                <a:latin typeface=".AppleSystemUIFont"/>
              </a:rPr>
              <a:t>48%</a:t>
            </a:r>
            <a:r>
              <a:rPr lang="zh-CN" altLang="en-US" dirty="0">
                <a:solidFill>
                  <a:srgbClr val="0E0E0E"/>
                </a:solidFill>
                <a:effectLst/>
                <a:latin typeface=".AppleSystemUIFont"/>
              </a:rPr>
              <a:t>。</a:t>
            </a:r>
          </a:p>
          <a:p>
            <a:r>
              <a:rPr lang="en-US" altLang="zh-CN" dirty="0">
                <a:solidFill>
                  <a:srgbClr val="0E0E0E"/>
                </a:solidFill>
                <a:effectLst/>
                <a:latin typeface=".AppleSystemUIFont"/>
              </a:rPr>
              <a:t>• 62%</a:t>
            </a:r>
            <a:r>
              <a:rPr lang="zh-CN" altLang="en-US" dirty="0">
                <a:solidFill>
                  <a:srgbClr val="0E0E0E"/>
                </a:solidFill>
                <a:effectLst/>
                <a:latin typeface=".AppleSystemUIFont"/>
              </a:rPr>
              <a:t>的非洲裔美国人持有这种信念，而白人仅为</a:t>
            </a:r>
            <a:r>
              <a:rPr lang="en-US" altLang="zh-CN" dirty="0">
                <a:solidFill>
                  <a:srgbClr val="0E0E0E"/>
                </a:solidFill>
                <a:effectLst/>
                <a:latin typeface=".AppleSystemUIFont"/>
              </a:rPr>
              <a:t>51%</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南方人中有</a:t>
            </a:r>
            <a:r>
              <a:rPr lang="en-US" altLang="zh-CN" dirty="0">
                <a:solidFill>
                  <a:srgbClr val="0E0E0E"/>
                </a:solidFill>
                <a:effectLst/>
                <a:latin typeface=".AppleSystemUIFont"/>
              </a:rPr>
              <a:t>59%</a:t>
            </a:r>
            <a:r>
              <a:rPr lang="zh-CN" altLang="en-US" dirty="0">
                <a:solidFill>
                  <a:srgbClr val="0E0E0E"/>
                </a:solidFill>
                <a:effectLst/>
                <a:latin typeface=".AppleSystemUIFont"/>
              </a:rPr>
              <a:t>，相比之下，中西部地区为</a:t>
            </a:r>
            <a:r>
              <a:rPr lang="en-US" altLang="zh-CN" dirty="0">
                <a:solidFill>
                  <a:srgbClr val="0E0E0E"/>
                </a:solidFill>
                <a:effectLst/>
                <a:latin typeface=".AppleSystemUIFont"/>
              </a:rPr>
              <a:t>49%</a:t>
            </a:r>
            <a:r>
              <a:rPr lang="zh-CN" altLang="en-US" dirty="0">
                <a:solidFill>
                  <a:srgbClr val="0E0E0E"/>
                </a:solidFill>
                <a:effectLst/>
                <a:latin typeface=".AppleSystemUIFont"/>
              </a:rPr>
              <a:t>，西部地区为</a:t>
            </a:r>
            <a:r>
              <a:rPr lang="en-US" altLang="zh-CN" dirty="0">
                <a:solidFill>
                  <a:srgbClr val="0E0E0E"/>
                </a:solidFill>
                <a:effectLst/>
                <a:latin typeface=".AppleSystemUIFont"/>
              </a:rPr>
              <a:t>50%</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具有高中及以下学历的人中有</a:t>
            </a:r>
            <a:r>
              <a:rPr lang="en-US" altLang="zh-CN" dirty="0">
                <a:solidFill>
                  <a:srgbClr val="0E0E0E"/>
                </a:solidFill>
                <a:effectLst/>
                <a:latin typeface=".AppleSystemUIFont"/>
              </a:rPr>
              <a:t>66%</a:t>
            </a:r>
            <a:r>
              <a:rPr lang="zh-CN" altLang="en-US" dirty="0">
                <a:solidFill>
                  <a:srgbClr val="0E0E0E"/>
                </a:solidFill>
                <a:effectLst/>
                <a:latin typeface=".AppleSystemUIFont"/>
              </a:rPr>
              <a:t>持这种观点；而拥有一些大学教育的人的比例下降到</a:t>
            </a:r>
            <a:r>
              <a:rPr lang="en-US" altLang="zh-CN" dirty="0">
                <a:solidFill>
                  <a:srgbClr val="0E0E0E"/>
                </a:solidFill>
                <a:effectLst/>
                <a:latin typeface=".AppleSystemUIFont"/>
              </a:rPr>
              <a:t>51%</a:t>
            </a:r>
            <a:r>
              <a:rPr lang="zh-CN" altLang="en-US" dirty="0">
                <a:solidFill>
                  <a:srgbClr val="0E0E0E"/>
                </a:solidFill>
                <a:effectLst/>
                <a:latin typeface=".AppleSystemUIFont"/>
              </a:rPr>
              <a:t>，拥有学士学位的比例进一步下降到</a:t>
            </a:r>
            <a:r>
              <a:rPr lang="en-US" altLang="zh-CN" dirty="0">
                <a:solidFill>
                  <a:srgbClr val="0E0E0E"/>
                </a:solidFill>
                <a:effectLst/>
                <a:latin typeface=".AppleSystemUIFont"/>
              </a:rPr>
              <a:t>40%</a:t>
            </a:r>
            <a:r>
              <a:rPr lang="zh-CN" altLang="en-US" dirty="0">
                <a:solidFill>
                  <a:srgbClr val="0E0E0E"/>
                </a:solidFill>
                <a:effectLst/>
                <a:latin typeface=".AppleSystemUIFont"/>
              </a:rPr>
              <a:t>，拥有研究生学位的比例则为</a:t>
            </a:r>
            <a:r>
              <a:rPr lang="en-US" altLang="zh-CN" dirty="0">
                <a:solidFill>
                  <a:srgbClr val="0E0E0E"/>
                </a:solidFill>
                <a:effectLst/>
                <a:latin typeface=".AppleSystemUIFont"/>
              </a:rPr>
              <a:t>29%</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福音派基督徒是最有可能相信特殊关系的人群，其中</a:t>
            </a:r>
            <a:r>
              <a:rPr lang="en-US" altLang="zh-CN" dirty="0">
                <a:solidFill>
                  <a:srgbClr val="0E0E0E"/>
                </a:solidFill>
                <a:effectLst/>
                <a:latin typeface=".AppleSystemUIFont"/>
              </a:rPr>
              <a:t>67%</a:t>
            </a:r>
            <a:r>
              <a:rPr lang="zh-CN" altLang="en-US" dirty="0">
                <a:solidFill>
                  <a:srgbClr val="0E0E0E"/>
                </a:solidFill>
                <a:effectLst/>
                <a:latin typeface=".AppleSystemUIFont"/>
              </a:rPr>
              <a:t>的人同意此观点。在</a:t>
            </a:r>
            <a:r>
              <a:rPr lang="en-US" altLang="zh-CN" dirty="0">
                <a:solidFill>
                  <a:srgbClr val="0E0E0E"/>
                </a:solidFill>
                <a:effectLst/>
                <a:latin typeface=".AppleSystemUIFont"/>
              </a:rPr>
              <a:t>45</a:t>
            </a:r>
            <a:r>
              <a:rPr lang="zh-CN" altLang="en-US" dirty="0">
                <a:solidFill>
                  <a:srgbClr val="0E0E0E"/>
                </a:solidFill>
                <a:effectLst/>
                <a:latin typeface=".AppleSystemUIFont"/>
              </a:rPr>
              <a:t>岁及以上的福音派基督徒中，这一比例更是升至</a:t>
            </a:r>
            <a:r>
              <a:rPr lang="en-US" altLang="zh-CN" dirty="0">
                <a:solidFill>
                  <a:srgbClr val="0E0E0E"/>
                </a:solidFill>
                <a:effectLst/>
                <a:latin typeface=".AppleSystemUIFont"/>
              </a:rPr>
              <a:t>71%</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埃德</a:t>
            </a:r>
            <a:r>
              <a:rPr lang="en-US" altLang="zh-CN" dirty="0">
                <a:solidFill>
                  <a:srgbClr val="0E0E0E"/>
                </a:solidFill>
                <a:effectLst/>
                <a:latin typeface=".AppleSystemUIFont"/>
              </a:rPr>
              <a:t>·</a:t>
            </a:r>
            <a:r>
              <a:rPr lang="zh-CN" altLang="en-US" dirty="0">
                <a:solidFill>
                  <a:srgbClr val="0E0E0E"/>
                </a:solidFill>
                <a:effectLst/>
                <a:latin typeface=".AppleSystemUIFont"/>
              </a:rPr>
              <a:t>斯特策说：“特别是在那些宗教性更强的地区或群体中，美国人更有可能相信这种特殊关系。但考虑到美国的历史，从‘天定命运’（</a:t>
            </a:r>
            <a:r>
              <a:rPr lang="en-US" altLang="zh-CN" dirty="0">
                <a:solidFill>
                  <a:srgbClr val="0E0E0E"/>
                </a:solidFill>
                <a:effectLst/>
                <a:latin typeface=".AppleSystemUIFont"/>
              </a:rPr>
              <a:t>Manifest Destiny</a:t>
            </a:r>
            <a:r>
              <a:rPr lang="zh-CN" altLang="en-US" dirty="0">
                <a:solidFill>
                  <a:srgbClr val="0E0E0E"/>
                </a:solidFill>
                <a:effectLst/>
                <a:latin typeface=".AppleSystemUIFont"/>
              </a:rPr>
              <a:t>）到里根总统的‘山巅之城’演讲，这种长期以来的主题延续至今也并不令人惊讶。”</a:t>
            </a:r>
          </a:p>
          <a:p>
            <a:br>
              <a:rPr lang="zh-CN" altLang="en-US" dirty="0">
                <a:effectLst/>
              </a:rPr>
            </a:br>
            <a:endParaRPr lang="zh-CN" altLang="en-US" dirty="0">
              <a:effectLst/>
            </a:endParaRPr>
          </a:p>
          <a:p>
            <a:r>
              <a:rPr lang="zh-CN" altLang="en-US" dirty="0">
                <a:solidFill>
                  <a:srgbClr val="0E0E0E"/>
                </a:solidFill>
                <a:effectLst/>
                <a:latin typeface=".AppleSystemUIFont"/>
              </a:rPr>
              <a:t>当然，很多这些信念根植于我们的“美国例外论”。以下是我们的报告中的一些内容，包括我自己的一个想法：</a:t>
            </a:r>
          </a:p>
          <a:p>
            <a:r>
              <a:rPr lang="zh-CN" altLang="en-US" dirty="0">
                <a:solidFill>
                  <a:srgbClr val="0E0E0E"/>
                </a:solidFill>
                <a:effectLst/>
                <a:latin typeface=".AppleSystemUIFont"/>
              </a:rPr>
              <a:t>无论是政治光谱的两端</a:t>
            </a:r>
            <a:r>
              <a:rPr lang="en-US" altLang="zh-CN" dirty="0">
                <a:solidFill>
                  <a:srgbClr val="0E0E0E"/>
                </a:solidFill>
                <a:effectLst/>
                <a:latin typeface=".AppleSystemUIFont"/>
              </a:rPr>
              <a:t>——</a:t>
            </a:r>
            <a:r>
              <a:rPr lang="zh-CN" altLang="en-US" dirty="0">
                <a:solidFill>
                  <a:srgbClr val="0E0E0E"/>
                </a:solidFill>
                <a:effectLst/>
                <a:latin typeface=".AppleSystemUIFont"/>
              </a:rPr>
              <a:t>从奥巴马总统到共和党的纲领</a:t>
            </a:r>
            <a:r>
              <a:rPr lang="en-US" altLang="zh-CN" dirty="0">
                <a:solidFill>
                  <a:srgbClr val="0E0E0E"/>
                </a:solidFill>
                <a:effectLst/>
                <a:latin typeface=".AppleSystemUIFont"/>
              </a:rPr>
              <a:t>——</a:t>
            </a:r>
            <a:r>
              <a:rPr lang="zh-CN" altLang="en-US" dirty="0">
                <a:solidFill>
                  <a:srgbClr val="0E0E0E"/>
                </a:solidFill>
                <a:effectLst/>
                <a:latin typeface=".AppleSystemUIFont"/>
              </a:rPr>
              <a:t>都强调了“美国例外论”，即认为美国在人类历史中扮演了独特的角色。对某些人来说，这一概念包括了上帝与美国之间特殊关系的想法，尽管对这种关系的性质的看法各不相同。</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埃德</a:t>
            </a:r>
            <a:r>
              <a:rPr lang="en-US" altLang="zh-CN" dirty="0">
                <a:solidFill>
                  <a:srgbClr val="0E0E0E"/>
                </a:solidFill>
                <a:effectLst/>
                <a:latin typeface=".AppleSystemUIFont"/>
              </a:rPr>
              <a:t>·</a:t>
            </a:r>
            <a:r>
              <a:rPr lang="zh-CN" altLang="en-US" dirty="0">
                <a:solidFill>
                  <a:srgbClr val="0E0E0E"/>
                </a:solidFill>
                <a:effectLst/>
                <a:latin typeface=".AppleSystemUIFont"/>
              </a:rPr>
              <a:t>斯特策说：“一些基督徒将美国视为圣经中以色列的原型，认为它被神选择并独特地祝福。这就是为什么基督徒有时谈论神‘医治我们的土地’，而大多数神学家认为，这片‘土地’并不属于圣经以色列的‘土地’范畴。”</a:t>
            </a:r>
          </a:p>
          <a:p>
            <a:br>
              <a:rPr lang="zh-CN" altLang="en-US" dirty="0">
                <a:effectLst/>
              </a:rPr>
            </a:br>
            <a:endParaRPr lang="zh-CN" altLang="en-US" dirty="0">
              <a:effectLst/>
            </a:endParaRPr>
          </a:p>
          <a:p>
            <a:r>
              <a:rPr lang="zh-CN" altLang="en-US" b="1" dirty="0">
                <a:solidFill>
                  <a:srgbClr val="0E0E0E"/>
                </a:solidFill>
                <a:effectLst/>
                <a:latin typeface=".AppleSystemUIFont"/>
              </a:rPr>
              <a:t>你怎么看？美国是否独特？上帝是否与美国有特殊的关系？欢迎在下方评论。</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点击此处查看完整研究报告。</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支持我们的工作，订阅</a:t>
            </a:r>
            <a:r>
              <a:rPr lang="en-US" altLang="zh-CN" b="1" dirty="0">
                <a:solidFill>
                  <a:srgbClr val="0E0E0E"/>
                </a:solidFill>
                <a:effectLst/>
                <a:latin typeface=".AppleSystemUIFont"/>
              </a:rPr>
              <a:t>《</a:t>
            </a:r>
            <a:r>
              <a:rPr lang="zh-CN" altLang="en-US" b="1" dirty="0">
                <a:solidFill>
                  <a:srgbClr val="0E0E0E"/>
                </a:solidFill>
                <a:effectLst/>
                <a:latin typeface=".AppleSystemUIFont"/>
              </a:rPr>
              <a:t>今日基督教</a:t>
            </a:r>
            <a:r>
              <a:rPr lang="en-US" altLang="zh-CN" b="1" dirty="0">
                <a:solidFill>
                  <a:srgbClr val="0E0E0E"/>
                </a:solidFill>
                <a:effectLst/>
                <a:latin typeface=".AppleSystemUIFont"/>
              </a:rPr>
              <a:t>》</a:t>
            </a:r>
            <a:r>
              <a:rPr lang="zh-CN" altLang="en-US" b="1" dirty="0">
                <a:solidFill>
                  <a:srgbClr val="0E0E0E"/>
                </a:solidFill>
                <a:effectLst/>
                <a:latin typeface=".AppleSystemUIFont"/>
              </a:rPr>
              <a:t>，并免费获得一年订阅！</a:t>
            </a:r>
            <a:endParaRPr lang="zh-CN" altLang="en-US" dirty="0">
              <a:solidFill>
                <a:srgbClr val="0E0E0E"/>
              </a:solidFill>
              <a:effectLst/>
              <a:latin typeface=".AppleSystemUIFont"/>
            </a:endParaRPr>
          </a:p>
          <a:p>
            <a:endParaRPr lang="en-US" dirty="0">
              <a:solidFill>
                <a:schemeClr val="tx1"/>
              </a:solidFill>
              <a:latin typeface="Arial"/>
              <a:cs typeface="Arial"/>
            </a:endParaRPr>
          </a:p>
          <a:p>
            <a:endParaRPr lang="en-US" dirty="0">
              <a:solidFill>
                <a:schemeClr val="tx1"/>
              </a:solidFill>
              <a:latin typeface="Arial"/>
              <a:cs typeface="Arial"/>
            </a:endParaRPr>
          </a:p>
        </p:txBody>
      </p:sp>
    </p:spTree>
    <p:extLst>
      <p:ext uri="{BB962C8B-B14F-4D97-AF65-F5344CB8AC3E}">
        <p14:creationId xmlns:p14="http://schemas.microsoft.com/office/powerpoint/2010/main" val="299051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kumimoji="1" lang="en-US" sz="1200" kern="1200" dirty="0">
              <a:solidFill>
                <a:schemeClr val="tx1"/>
              </a:solidFill>
              <a:effectLst/>
              <a:latin typeface="Arial"/>
              <a:ea typeface="ＭＳ Ｐゴシック" pitchFamily="-112" charset="-128"/>
              <a:cs typeface="Arial"/>
            </a:endParaRPr>
          </a:p>
          <a:p>
            <a:r>
              <a:rPr kumimoji="1" lang="en-US" sz="1200" kern="1200" dirty="0">
                <a:solidFill>
                  <a:schemeClr val="tx1"/>
                </a:solidFill>
                <a:effectLst/>
                <a:latin typeface="Arial"/>
                <a:ea typeface="ＭＳ Ｐゴシック" pitchFamily="-112" charset="-128"/>
                <a:cs typeface="Arial"/>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kern="1200" dirty="0">
                <a:solidFill>
                  <a:schemeClr val="tx1"/>
                </a:solidFill>
                <a:effectLst/>
                <a:latin typeface="Arial"/>
                <a:ea typeface="ＭＳ Ｐゴシック" pitchFamily="-112" charset="-128"/>
                <a:cs typeface="Arial"/>
              </a:rPr>
              <a:t>The last straw was America turning its back on Israel in recent years, even sponsoring a conference in January a week before the change of power in Washington.</a:t>
            </a:r>
          </a:p>
          <a:p>
            <a:endParaRPr kumimoji="1" lang="en-US" sz="1200" kern="1200" dirty="0">
              <a:solidFill>
                <a:schemeClr val="tx1"/>
              </a:solidFill>
              <a:effectLst/>
              <a:latin typeface="Arial"/>
              <a:ea typeface="ＭＳ Ｐゴシック" pitchFamily="-112" charset="-128"/>
              <a:cs typeface="Arial"/>
            </a:endParaRPr>
          </a:p>
          <a:p>
            <a:r>
              <a:rPr lang="zh-CN" altLang="en-US" dirty="0">
                <a:solidFill>
                  <a:srgbClr val="0E0E0E"/>
                </a:solidFill>
                <a:effectLst/>
                <a:latin typeface=".AppleSystemUIFont"/>
              </a:rPr>
              <a:t>但</a:t>
            </a:r>
            <a:r>
              <a:rPr lang="en-US" altLang="zh-CN" dirty="0">
                <a:solidFill>
                  <a:srgbClr val="0E0E0E"/>
                </a:solidFill>
                <a:effectLst/>
                <a:latin typeface=".AppleSystemUIFont"/>
              </a:rPr>
              <a:t>1960</a:t>
            </a:r>
            <a:r>
              <a:rPr lang="zh-CN" altLang="en-US" dirty="0">
                <a:solidFill>
                  <a:srgbClr val="0E0E0E"/>
                </a:solidFill>
                <a:effectLst/>
                <a:latin typeface=".AppleSystemUIFont"/>
              </a:rPr>
              <a:t>年代成为了一个转折点：</a:t>
            </a:r>
          </a:p>
          <a:p>
            <a:r>
              <a:rPr lang="zh-CN" altLang="en-US" dirty="0">
                <a:solidFill>
                  <a:srgbClr val="0E0E0E"/>
                </a:solidFill>
                <a:effectLst/>
                <a:latin typeface=".AppleSystemUIFont"/>
              </a:rPr>
              <a:t>企业为了从越南战争中赚取更多利润，试图延长战争；学校中禁止祷告和阅读圣经成为法律；多地发生骚乱引发的混乱，以及约翰</a:t>
            </a:r>
            <a:r>
              <a:rPr lang="en-US" altLang="zh-CN" dirty="0">
                <a:solidFill>
                  <a:srgbClr val="0E0E0E"/>
                </a:solidFill>
                <a:effectLst/>
                <a:latin typeface=".AppleSystemUIFont"/>
              </a:rPr>
              <a:t>·F·</a:t>
            </a:r>
            <a:r>
              <a:rPr lang="zh-CN" altLang="en-US" dirty="0">
                <a:solidFill>
                  <a:srgbClr val="0E0E0E"/>
                </a:solidFill>
                <a:effectLst/>
                <a:latin typeface=".AppleSystemUIFont"/>
              </a:rPr>
              <a:t>肯尼迪（</a:t>
            </a:r>
            <a:r>
              <a:rPr lang="en-US" altLang="zh-CN" dirty="0">
                <a:solidFill>
                  <a:srgbClr val="0E0E0E"/>
                </a:solidFill>
                <a:effectLst/>
                <a:latin typeface=".AppleSystemUIFont"/>
              </a:rPr>
              <a:t>John F. Kennedy</a:t>
            </a:r>
            <a:r>
              <a:rPr lang="zh-CN" altLang="en-US" dirty="0">
                <a:solidFill>
                  <a:srgbClr val="0E0E0E"/>
                </a:solidFill>
                <a:effectLst/>
                <a:latin typeface=".AppleSystemUIFont"/>
              </a:rPr>
              <a:t>）和马丁</a:t>
            </a:r>
            <a:r>
              <a:rPr lang="en-US" altLang="zh-CN" dirty="0">
                <a:solidFill>
                  <a:srgbClr val="0E0E0E"/>
                </a:solidFill>
                <a:effectLst/>
                <a:latin typeface=".AppleSystemUIFont"/>
              </a:rPr>
              <a:t>·</a:t>
            </a:r>
            <a:r>
              <a:rPr lang="zh-CN" altLang="en-US" dirty="0">
                <a:solidFill>
                  <a:srgbClr val="0E0E0E"/>
                </a:solidFill>
                <a:effectLst/>
                <a:latin typeface=".AppleSystemUIFont"/>
              </a:rPr>
              <a:t>路德</a:t>
            </a:r>
            <a:r>
              <a:rPr lang="en-US" altLang="zh-CN" dirty="0">
                <a:solidFill>
                  <a:srgbClr val="0E0E0E"/>
                </a:solidFill>
                <a:effectLst/>
                <a:latin typeface=".AppleSystemUIFont"/>
              </a:rPr>
              <a:t>·</a:t>
            </a:r>
            <a:r>
              <a:rPr lang="zh-CN" altLang="en-US" dirty="0">
                <a:solidFill>
                  <a:srgbClr val="0E0E0E"/>
                </a:solidFill>
                <a:effectLst/>
                <a:latin typeface=".AppleSystemUIFont"/>
              </a:rPr>
              <a:t>金（</a:t>
            </a:r>
            <a:r>
              <a:rPr lang="en-US" altLang="zh-CN" dirty="0">
                <a:solidFill>
                  <a:srgbClr val="0E0E0E"/>
                </a:solidFill>
                <a:effectLst/>
                <a:latin typeface=".AppleSystemUIFont"/>
              </a:rPr>
              <a:t>Martin Luther King</a:t>
            </a:r>
            <a:r>
              <a:rPr lang="zh-CN" altLang="en-US" dirty="0">
                <a:solidFill>
                  <a:srgbClr val="0E0E0E"/>
                </a:solidFill>
                <a:effectLst/>
                <a:latin typeface=".AppleSystemUIFont"/>
              </a:rPr>
              <a:t>）等关键领导人的遇刺。</a:t>
            </a:r>
          </a:p>
          <a:p>
            <a:r>
              <a:rPr lang="zh-CN" altLang="en-US" dirty="0">
                <a:solidFill>
                  <a:srgbClr val="0E0E0E"/>
                </a:solidFill>
                <a:effectLst/>
                <a:latin typeface=".AppleSystemUIFont"/>
              </a:rPr>
              <a:t>压垮骆驼的最后一根稻草是近年来美国背弃以色列，甚至在华盛顿权力更迭前的一月，还举办了一场针对以色列的会议。</a:t>
            </a:r>
          </a:p>
          <a:p>
            <a:endParaRPr kumimoji="1" lang="en-US" sz="1200" kern="120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17659769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As a result, the USA has been in horrible disarray: 78 million abortions, half of births to unwed mothers, 110 million people with STDs, disrespect around the world, involved in the longest war in US history in Afghanistan and Iraq, </a:t>
            </a:r>
            <a:r>
              <a:rPr kumimoji="1" lang="en-US" sz="1200" kern="1200" dirty="0" err="1">
                <a:solidFill>
                  <a:schemeClr val="tx1"/>
                </a:solidFill>
                <a:effectLst/>
                <a:latin typeface="Arial"/>
                <a:ea typeface="ＭＳ Ｐゴシック" pitchFamily="-112" charset="-128"/>
                <a:cs typeface="Arial"/>
              </a:rPr>
              <a:t>etc</a:t>
            </a:r>
            <a:r>
              <a:rPr kumimoji="1" lang="en-SG" sz="1200" kern="1200" dirty="0">
                <a:solidFill>
                  <a:schemeClr val="tx1"/>
                </a:solidFill>
                <a:effectLst/>
                <a:latin typeface="Arial"/>
                <a:ea typeface="ＭＳ Ｐゴシック" pitchFamily="-112" charset="-128"/>
                <a:cs typeface="Arial"/>
              </a:rPr>
              <a:t>.</a:t>
            </a:r>
            <a:endParaRPr kumimoji="1" lang="en-US" sz="1200" kern="1200" dirty="0">
              <a:solidFill>
                <a:schemeClr val="tx1"/>
              </a:solidFill>
              <a:effectLst/>
              <a:latin typeface="Arial"/>
              <a:ea typeface="ＭＳ Ｐゴシック" pitchFamily="-112" charset="-128"/>
              <a:cs typeface="Arial"/>
            </a:endParaRPr>
          </a:p>
          <a:p>
            <a:r>
              <a:rPr kumimoji="1" lang="en-US" sz="1200" kern="1200" dirty="0">
                <a:solidFill>
                  <a:schemeClr val="tx1"/>
                </a:solidFill>
                <a:effectLst/>
                <a:latin typeface="Arial"/>
                <a:ea typeface="ＭＳ Ｐゴシック" pitchFamily="-112" charset="-128"/>
                <a:cs typeface="Arial"/>
              </a:rPr>
              <a:t>The USA has been under the disciplining hand of God in order that the country might turn back to him.</a:t>
            </a:r>
            <a:r>
              <a:rPr lang="en-SG" dirty="0">
                <a:effectLst/>
                <a:latin typeface="Arial"/>
                <a:cs typeface="Arial"/>
              </a:rPr>
              <a:t> </a:t>
            </a:r>
          </a:p>
          <a:p>
            <a:endParaRPr lang="en-SG" dirty="0">
              <a:effectLst/>
              <a:latin typeface="Arial"/>
              <a:cs typeface="Arial"/>
            </a:endParaRPr>
          </a:p>
          <a:p>
            <a:r>
              <a:rPr lang="zh-CN" altLang="en-US" dirty="0">
                <a:solidFill>
                  <a:srgbClr val="0E0E0E"/>
                </a:solidFill>
                <a:effectLst/>
                <a:latin typeface=".AppleSystemUIFont"/>
              </a:rPr>
              <a:t>因此，美国陷入了可怕的混乱：</a:t>
            </a:r>
            <a:r>
              <a:rPr lang="en-US" altLang="zh-CN" dirty="0">
                <a:solidFill>
                  <a:srgbClr val="0E0E0E"/>
                </a:solidFill>
                <a:effectLst/>
                <a:latin typeface=".AppleSystemUIFont"/>
              </a:rPr>
              <a:t>7800</a:t>
            </a:r>
            <a:r>
              <a:rPr lang="zh-CN" altLang="en-US" dirty="0">
                <a:solidFill>
                  <a:srgbClr val="0E0E0E"/>
                </a:solidFill>
                <a:effectLst/>
                <a:latin typeface=".AppleSystemUIFont"/>
              </a:rPr>
              <a:t>万例堕胎，半数婴儿出生于未婚母亲，</a:t>
            </a:r>
            <a:r>
              <a:rPr lang="en-US" altLang="zh-CN" dirty="0">
                <a:solidFill>
                  <a:srgbClr val="0E0E0E"/>
                </a:solidFill>
                <a:effectLst/>
                <a:latin typeface=".AppleSystemUIFont"/>
              </a:rPr>
              <a:t>1.1</a:t>
            </a:r>
            <a:r>
              <a:rPr lang="zh-CN" altLang="en-US" dirty="0">
                <a:solidFill>
                  <a:srgbClr val="0E0E0E"/>
                </a:solidFill>
                <a:effectLst/>
                <a:latin typeface=".AppleSystemUIFont"/>
              </a:rPr>
              <a:t>亿人感染性传播疾病，在世界范围内声誉受损，卷入了美国历史上最长的战争</a:t>
            </a:r>
            <a:r>
              <a:rPr lang="en-US" altLang="zh-CN" dirty="0">
                <a:solidFill>
                  <a:srgbClr val="0E0E0E"/>
                </a:solidFill>
                <a:effectLst/>
                <a:latin typeface=".AppleSystemUIFont"/>
              </a:rPr>
              <a:t>——</a:t>
            </a:r>
            <a:r>
              <a:rPr lang="zh-CN" altLang="en-US" dirty="0">
                <a:solidFill>
                  <a:srgbClr val="0E0E0E"/>
                </a:solidFill>
                <a:effectLst/>
                <a:latin typeface=".AppleSystemUIFont"/>
              </a:rPr>
              <a:t>阿富汗战争和伊拉克战争等。</a:t>
            </a:r>
          </a:p>
          <a:p>
            <a:r>
              <a:rPr lang="zh-CN" altLang="en-US" dirty="0">
                <a:solidFill>
                  <a:srgbClr val="0E0E0E"/>
                </a:solidFill>
                <a:effectLst/>
                <a:latin typeface=".AppleSystemUIFont"/>
              </a:rPr>
              <a:t>美国正处于神惩戒的手中，目的是让这个国家回归祂的怀抱。</a:t>
            </a:r>
          </a:p>
          <a:p>
            <a:endParaRPr lang="en-US" dirty="0">
              <a:latin typeface="Arial"/>
              <a:cs typeface="Arial"/>
            </a:endParaRPr>
          </a:p>
        </p:txBody>
      </p:sp>
    </p:spTree>
    <p:extLst>
      <p:ext uri="{BB962C8B-B14F-4D97-AF65-F5344CB8AC3E}">
        <p14:creationId xmlns:p14="http://schemas.microsoft.com/office/powerpoint/2010/main" val="1452133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66150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Some of us could share our stories.</a:t>
            </a:r>
          </a:p>
          <a:p>
            <a:r>
              <a:rPr lang="en-US">
                <a:latin typeface="Arial"/>
                <a:cs typeface="Arial"/>
              </a:rPr>
              <a:t>Some have played with sin until we finally got disgusted with ourselves.</a:t>
            </a:r>
          </a:p>
          <a:p>
            <a:r>
              <a:rPr lang="en-US">
                <a:latin typeface="Arial"/>
                <a:cs typeface="Arial"/>
              </a:rPr>
              <a:t>Others of us have become complacent so that we hardly give God a thought until Sunday.</a:t>
            </a:r>
          </a:p>
          <a:p>
            <a:r>
              <a:rPr lang="en-US">
                <a:latin typeface="Arial"/>
                <a:cs typeface="Arial"/>
              </a:rPr>
              <a:t>The result? We lack love, joy, peace, patience, kindness, goodness, faithfulness, gentleness and self-control. How could we expect the fruit of the Spirit without being controlled by the Spirit?</a:t>
            </a:r>
          </a:p>
          <a:p>
            <a:r>
              <a:rPr lang="en-US">
                <a:latin typeface="Arial"/>
                <a:cs typeface="Arial"/>
              </a:rPr>
              <a:t>God is calling us to repentance—a change of mind in whom we trust.  He also wants to see in us the fruits of repentance—a change of actions that reveal we really did change our mind. </a:t>
            </a:r>
          </a:p>
          <a:p>
            <a:endParaRPr lang="en-US">
              <a:latin typeface="Arial"/>
              <a:cs typeface="Arial"/>
            </a:endParaRPr>
          </a:p>
        </p:txBody>
      </p:sp>
    </p:spTree>
    <p:extLst>
      <p:ext uri="{BB962C8B-B14F-4D97-AF65-F5344CB8AC3E}">
        <p14:creationId xmlns:p14="http://schemas.microsoft.com/office/powerpoint/2010/main" val="3244950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Are</a:t>
            </a:r>
            <a:r>
              <a:rPr lang="en-US" baseline="0" dirty="0">
                <a:latin typeface="Arial"/>
                <a:cs typeface="Arial"/>
              </a:rPr>
              <a:t> you really listening to what God is trying to tell you in your life?</a:t>
            </a:r>
          </a:p>
          <a:p>
            <a:r>
              <a:rPr lang="en-US" baseline="0" dirty="0">
                <a:latin typeface="Arial"/>
                <a:cs typeface="Arial"/>
              </a:rPr>
              <a:t>Maybe he is trying to discipline you.</a:t>
            </a:r>
          </a:p>
          <a:p>
            <a:endParaRPr lang="en-US" baseline="0" dirty="0">
              <a:latin typeface="Arial"/>
              <a:cs typeface="Arial"/>
            </a:endParaRPr>
          </a:p>
          <a:p>
            <a:r>
              <a:rPr lang="zh-CN" altLang="en-US" dirty="0">
                <a:latin typeface="Arial"/>
                <a:cs typeface="Arial"/>
              </a:rPr>
              <a:t>你真的在听上帝在你的生活中试图告诉你什么吗？</a:t>
            </a:r>
          </a:p>
          <a:p>
            <a:r>
              <a:rPr lang="zh-CN" altLang="en-US" dirty="0">
                <a:latin typeface="Arial"/>
                <a:cs typeface="Arial"/>
              </a:rPr>
              <a:t>也许他正在试图管教你。</a:t>
            </a:r>
            <a:endParaRPr lang="en-US" dirty="0">
              <a:latin typeface="Arial"/>
              <a:cs typeface="Arial"/>
            </a:endParaRPr>
          </a:p>
        </p:txBody>
      </p:sp>
    </p:spTree>
    <p:extLst>
      <p:ext uri="{BB962C8B-B14F-4D97-AF65-F5344CB8AC3E}">
        <p14:creationId xmlns:p14="http://schemas.microsoft.com/office/powerpoint/2010/main" val="3276467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3059964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33884896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52212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Israel’s repentance will bring forgiveness and blessing (2:18-27)</a:t>
            </a:r>
            <a:r>
              <a:rPr kumimoji="1" lang="en-SG" sz="1200" kern="1200" dirty="0">
                <a:solidFill>
                  <a:schemeClr val="tx1"/>
                </a:solidFill>
                <a:effectLst/>
                <a:latin typeface="Arial"/>
                <a:ea typeface="ＭＳ Ｐゴシック" pitchFamily="-112" charset="-128"/>
                <a:cs typeface="Arial"/>
              </a:rPr>
              <a:t>.</a:t>
            </a:r>
          </a:p>
          <a:p>
            <a:r>
              <a:rPr lang="zh-CN" altLang="en-US" dirty="0">
                <a:latin typeface="Arial"/>
                <a:cs typeface="Arial"/>
              </a:rPr>
              <a:t>以色列的悔改将带来宽恕和祝福（</a:t>
            </a:r>
            <a:r>
              <a:rPr lang="en-US" altLang="zh-CN" dirty="0">
                <a:latin typeface="Arial"/>
                <a:cs typeface="Arial"/>
              </a:rPr>
              <a:t>2</a:t>
            </a:r>
            <a:r>
              <a:rPr lang="zh-CN" altLang="en-US" dirty="0">
                <a:latin typeface="Arial"/>
                <a:cs typeface="Arial"/>
              </a:rPr>
              <a:t>：</a:t>
            </a:r>
            <a:r>
              <a:rPr lang="en-US" altLang="zh-CN" dirty="0">
                <a:latin typeface="Arial"/>
                <a:cs typeface="Arial"/>
              </a:rPr>
              <a:t>18-27</a:t>
            </a:r>
            <a:r>
              <a:rPr lang="zh-CN" altLang="en-US" dirty="0">
                <a:latin typeface="Arial"/>
                <a:cs typeface="Arial"/>
              </a:rPr>
              <a:t>）。</a:t>
            </a:r>
            <a:endParaRPr lang="en-US" dirty="0">
              <a:latin typeface="Arial"/>
              <a:cs typeface="Arial"/>
            </a:endParaRPr>
          </a:p>
        </p:txBody>
      </p:sp>
    </p:spTree>
    <p:extLst>
      <p:ext uri="{BB962C8B-B14F-4D97-AF65-F5344CB8AC3E}">
        <p14:creationId xmlns:p14="http://schemas.microsoft.com/office/powerpoint/2010/main" val="41256616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865989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215689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a:p>
            <a:pPr marL="0" indent="0">
              <a:buNone/>
            </a:pPr>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这节经文教导我们，当基督再来时，以色列的繁荣将得到恢复，列国将被审判（约珥书</a:t>
            </a:r>
            <a:r>
              <a:rPr lang="en-US" altLang="zh-CN" dirty="0">
                <a:solidFill>
                  <a:srgbClr val="0E0E0E"/>
                </a:solidFill>
                <a:effectLst/>
                <a:latin typeface=".AppleSystemUIFont"/>
              </a:rPr>
              <a:t>3:1-2a</a:t>
            </a:r>
            <a:r>
              <a:rPr lang="zh-CN" altLang="en-US" dirty="0">
                <a:solidFill>
                  <a:srgbClr val="0E0E0E"/>
                </a:solidFill>
                <a:effectLst/>
                <a:latin typeface=".AppleSystemUIFont"/>
              </a:rPr>
              <a:t>）。外邦的军队将因以下三项罪行而受到审判：</a:t>
            </a:r>
          </a:p>
          <a:p>
            <a:r>
              <a:rPr lang="en-US" altLang="zh-CN" dirty="0">
                <a:solidFill>
                  <a:srgbClr val="0E0E0E"/>
                </a:solidFill>
                <a:effectLst/>
                <a:latin typeface=".AppleSystemUIFont"/>
              </a:rPr>
              <a:t>1. </a:t>
            </a:r>
            <a:r>
              <a:rPr lang="zh-CN" altLang="en-US" dirty="0">
                <a:solidFill>
                  <a:srgbClr val="0E0E0E"/>
                </a:solidFill>
                <a:effectLst/>
                <a:latin typeface=".AppleSystemUIFont"/>
              </a:rPr>
              <a:t>伤害以色列；</a:t>
            </a:r>
          </a:p>
          <a:p>
            <a:r>
              <a:rPr lang="en-US" altLang="zh-CN" dirty="0">
                <a:solidFill>
                  <a:srgbClr val="0E0E0E"/>
                </a:solidFill>
                <a:effectLst/>
                <a:latin typeface=".AppleSystemUIFont"/>
              </a:rPr>
              <a:t>2. </a:t>
            </a:r>
            <a:r>
              <a:rPr lang="zh-CN" altLang="en-US" dirty="0">
                <a:solidFill>
                  <a:srgbClr val="0E0E0E"/>
                </a:solidFill>
                <a:effectLst/>
                <a:latin typeface=".AppleSystemUIFont"/>
              </a:rPr>
              <a:t>将犹太人分散到列国中；</a:t>
            </a:r>
          </a:p>
          <a:p>
            <a:r>
              <a:rPr lang="en-US" altLang="zh-CN" dirty="0">
                <a:solidFill>
                  <a:srgbClr val="0E0E0E"/>
                </a:solidFill>
                <a:effectLst/>
                <a:latin typeface=".AppleSystemUIFont"/>
              </a:rPr>
              <a:t>3. </a:t>
            </a:r>
            <a:r>
              <a:rPr lang="zh-CN" altLang="en-US" dirty="0">
                <a:solidFill>
                  <a:srgbClr val="0E0E0E"/>
                </a:solidFill>
                <a:effectLst/>
                <a:latin typeface=".AppleSystemUIFont"/>
              </a:rPr>
              <a:t>将以色列分割成不同的部分。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2020</a:t>
            </a:r>
            <a:r>
              <a:rPr lang="zh-CN" altLang="en-US" dirty="0">
                <a:solidFill>
                  <a:srgbClr val="0E0E0E"/>
                </a:solidFill>
                <a:effectLst/>
                <a:latin typeface=".AppleSystemUIFont"/>
              </a:rPr>
              <a:t>年以色列与巴林以及以色列与阿联酋之间的和平协议是在一个条件下达成的，即以色列必须将土地划分给以色列和巴勒斯坦人共同拥有。</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83174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33663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415488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02453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4248517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83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326583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84</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020366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base" latinLnBrk="0" hangingPunct="1">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base" latinLnBrk="0" hangingPunct="1">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85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5902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15642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567744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15061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930110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553358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91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376189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92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07795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OS-29-Joel-34</a:t>
            </a:r>
          </a:p>
          <a:p>
            <a:endParaRPr lang="en-US" dirty="0">
              <a:cs typeface="ＭＳ Ｐゴシック" charset="0"/>
            </a:endParaRPr>
          </a:p>
        </p:txBody>
      </p:sp>
    </p:spTree>
    <p:extLst>
      <p:ext uri="{BB962C8B-B14F-4D97-AF65-F5344CB8AC3E}">
        <p14:creationId xmlns:p14="http://schemas.microsoft.com/office/powerpoint/2010/main" val="1713922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533578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036217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dirty="0">
                <a:solidFill>
                  <a:schemeClr val="tx1"/>
                </a:solidFill>
                <a:effectLst/>
                <a:latin typeface="Arial"/>
                <a:ea typeface="ＭＳ Ｐゴシック" pitchFamily="-112" charset="-128"/>
                <a:cs typeface="Arial"/>
              </a:rPr>
              <a:t>.</a:t>
            </a:r>
          </a:p>
          <a:p>
            <a:r>
              <a:rPr kumimoji="1" lang="en-US" sz="1200" kern="1200" dirty="0">
                <a:solidFill>
                  <a:schemeClr val="tx1"/>
                </a:solidFill>
                <a:effectLst/>
                <a:latin typeface="Arial"/>
                <a:ea typeface="ＭＳ Ｐゴシック" pitchFamily="-112" charset="-128"/>
                <a:cs typeface="Arial"/>
              </a:rPr>
              <a:t>In April 2016 the most conservative Supreme Court justice died suddenly and his body was pronounced dead by a coroner who never actually saw the body, then the body was cremated within hours. This set the stage for a huge showdown whether the Court would shift to the Left for the next generation.</a:t>
            </a:r>
            <a:r>
              <a:rPr lang="en-SG" dirty="0">
                <a:effectLst/>
                <a:latin typeface="Arial"/>
                <a:cs typeface="Arial"/>
              </a:rPr>
              <a:t> </a:t>
            </a:r>
          </a:p>
          <a:p>
            <a:r>
              <a:rPr lang="zh-CN" altLang="en-US" dirty="0">
                <a:solidFill>
                  <a:srgbClr val="0E0E0E"/>
                </a:solidFill>
                <a:effectLst/>
                <a:latin typeface=".AppleSystemUIFont"/>
              </a:rPr>
              <a:t>悔改会为一个国家带来复兴：美国的悔改正带来神的祝福。</a:t>
            </a:r>
          </a:p>
          <a:p>
            <a:r>
              <a:rPr lang="en-US" altLang="zh-CN" dirty="0">
                <a:solidFill>
                  <a:srgbClr val="0E0E0E"/>
                </a:solidFill>
                <a:effectLst/>
                <a:latin typeface=".AppleSystemUIFont"/>
              </a:rPr>
              <a:t>2016</a:t>
            </a:r>
            <a:r>
              <a:rPr lang="zh-CN" altLang="en-US" dirty="0">
                <a:solidFill>
                  <a:srgbClr val="0E0E0E"/>
                </a:solidFill>
                <a:effectLst/>
                <a:latin typeface=".AppleSystemUIFont"/>
              </a:rPr>
              <a:t>年</a:t>
            </a:r>
            <a:r>
              <a:rPr lang="en-US" altLang="zh-CN" dirty="0">
                <a:solidFill>
                  <a:srgbClr val="0E0E0E"/>
                </a:solidFill>
                <a:effectLst/>
                <a:latin typeface=".AppleSystemUIFont"/>
              </a:rPr>
              <a:t>4</a:t>
            </a:r>
            <a:r>
              <a:rPr lang="zh-CN" altLang="en-US" dirty="0">
                <a:solidFill>
                  <a:srgbClr val="0E0E0E"/>
                </a:solidFill>
                <a:effectLst/>
                <a:latin typeface=".AppleSystemUIFont"/>
              </a:rPr>
              <a:t>月，美国最保守的最高法院大法官之一突然去世，其死亡由一名从未实际见过遗体的验尸官宣布，而遗体在数小时内就被火化。这为一场重大对决铺平了道路，决定最高法院是否会在未来一代人时间内转向左派立场。</a:t>
            </a:r>
          </a:p>
          <a:p>
            <a:endParaRPr lang="en-US" dirty="0">
              <a:latin typeface="Arial"/>
              <a:cs typeface="Arial"/>
            </a:endParaRPr>
          </a:p>
        </p:txBody>
      </p:sp>
    </p:spTree>
    <p:extLst>
      <p:ext uri="{BB962C8B-B14F-4D97-AF65-F5344CB8AC3E}">
        <p14:creationId xmlns:p14="http://schemas.microsoft.com/office/powerpoint/2010/main" val="42169980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latin typeface="Arial"/>
                <a:cs typeface="Arial"/>
              </a:rPr>
              <a:t>The breaking point came last year when we actually had a candidate running for office under FBI investigation who destroyed 30,000 government documents.</a:t>
            </a:r>
          </a:p>
          <a:p>
            <a:r>
              <a:rPr lang="en-US" dirty="0">
                <a:latin typeface="Arial"/>
                <a:cs typeface="Arial"/>
              </a:rPr>
              <a:t>God brought American Christians to a breaking point. Franklin Graham devoted the year to 50 prayer vigils—one on the steps of each capital of each state in the USA.</a:t>
            </a:r>
          </a:p>
          <a:p>
            <a:r>
              <a:rPr lang="en-US" dirty="0">
                <a:latin typeface="Arial"/>
                <a:cs typeface="Arial"/>
              </a:rPr>
              <a:t>Election night showed a huge lead for Clinton until a massive prayer effort nationwide surged at about 8-9 PM, when it totally shifted. </a:t>
            </a:r>
          </a:p>
          <a:p>
            <a:r>
              <a:rPr lang="en-US" dirty="0">
                <a:latin typeface="Arial"/>
                <a:cs typeface="Arial"/>
              </a:rPr>
              <a:t>The result? The past 8 years over 1000 liberal elected officials have been removed from office, culminating in the first Republican president, House and Senate in nearly 100 years. Only 17 of the 50 state governors are liberal now. </a:t>
            </a:r>
          </a:p>
          <a:p>
            <a:endParaRPr lang="en-US" dirty="0">
              <a:latin typeface="Arial"/>
              <a:cs typeface="Arial"/>
            </a:endParaRPr>
          </a:p>
          <a:p>
            <a:r>
              <a:rPr lang="zh-CN" altLang="en-US" dirty="0">
                <a:solidFill>
                  <a:srgbClr val="0E0E0E"/>
                </a:solidFill>
                <a:effectLst/>
                <a:latin typeface=".AppleSystemUIFont"/>
              </a:rPr>
              <a:t>去年，美国到达了一个临界点，当时竟有一名候选人在竞选期间正接受</a:t>
            </a:r>
            <a:r>
              <a:rPr lang="en-US" altLang="zh-CN" dirty="0">
                <a:solidFill>
                  <a:srgbClr val="0E0E0E"/>
                </a:solidFill>
                <a:effectLst/>
                <a:latin typeface=".AppleSystemUIFont"/>
              </a:rPr>
              <a:t>FBI</a:t>
            </a:r>
            <a:r>
              <a:rPr lang="zh-CN" altLang="en-US" dirty="0">
                <a:solidFill>
                  <a:srgbClr val="0E0E0E"/>
                </a:solidFill>
                <a:effectLst/>
                <a:latin typeface=".AppleSystemUIFont"/>
              </a:rPr>
              <a:t>调查，同时销毁了</a:t>
            </a:r>
            <a:r>
              <a:rPr lang="en-US" altLang="zh-CN" dirty="0">
                <a:solidFill>
                  <a:srgbClr val="0E0E0E"/>
                </a:solidFill>
                <a:effectLst/>
                <a:latin typeface=".AppleSystemUIFont"/>
              </a:rPr>
              <a:t>30,000</a:t>
            </a:r>
            <a:r>
              <a:rPr lang="zh-CN" altLang="en-US" dirty="0">
                <a:solidFill>
                  <a:srgbClr val="0E0E0E"/>
                </a:solidFill>
                <a:effectLst/>
                <a:latin typeface=".AppleSystemUIFont"/>
              </a:rPr>
              <a:t>份政府文件。</a:t>
            </a:r>
          </a:p>
          <a:p>
            <a:r>
              <a:rPr lang="zh-CN" altLang="en-US" dirty="0">
                <a:solidFill>
                  <a:srgbClr val="0E0E0E"/>
                </a:solidFill>
                <a:effectLst/>
                <a:latin typeface=".AppleSystemUIFont"/>
              </a:rPr>
              <a:t>神使美国的基督徒面临一个关键时刻。富兰克林</a:t>
            </a:r>
            <a:r>
              <a:rPr lang="en-US" altLang="zh-CN" dirty="0">
                <a:solidFill>
                  <a:srgbClr val="0E0E0E"/>
                </a:solidFill>
                <a:effectLst/>
                <a:latin typeface=".AppleSystemUIFont"/>
              </a:rPr>
              <a:t>·</a:t>
            </a:r>
            <a:r>
              <a:rPr lang="zh-CN" altLang="en-US" dirty="0">
                <a:solidFill>
                  <a:srgbClr val="0E0E0E"/>
                </a:solidFill>
                <a:effectLst/>
                <a:latin typeface=".AppleSystemUIFont"/>
              </a:rPr>
              <a:t>格雷厄姆（</a:t>
            </a:r>
            <a:r>
              <a:rPr lang="en-US" altLang="zh-CN" dirty="0">
                <a:solidFill>
                  <a:srgbClr val="0E0E0E"/>
                </a:solidFill>
                <a:effectLst/>
                <a:latin typeface=".AppleSystemUIFont"/>
              </a:rPr>
              <a:t>Franklin Graham</a:t>
            </a:r>
            <a:r>
              <a:rPr lang="zh-CN" altLang="en-US" dirty="0">
                <a:solidFill>
                  <a:srgbClr val="0E0E0E"/>
                </a:solidFill>
                <a:effectLst/>
                <a:latin typeface=".AppleSystemUIFont"/>
              </a:rPr>
              <a:t>）将那一年献给了</a:t>
            </a:r>
            <a:r>
              <a:rPr lang="en-US" altLang="zh-CN" dirty="0">
                <a:solidFill>
                  <a:srgbClr val="0E0E0E"/>
                </a:solidFill>
                <a:effectLst/>
                <a:latin typeface=".AppleSystemUIFont"/>
              </a:rPr>
              <a:t>50</a:t>
            </a:r>
            <a:r>
              <a:rPr lang="zh-CN" altLang="en-US" dirty="0">
                <a:solidFill>
                  <a:srgbClr val="0E0E0E"/>
                </a:solidFill>
                <a:effectLst/>
                <a:latin typeface=".AppleSystemUIFont"/>
              </a:rPr>
              <a:t>场祷告集会</a:t>
            </a:r>
            <a:r>
              <a:rPr lang="en-US" altLang="zh-CN" dirty="0">
                <a:solidFill>
                  <a:srgbClr val="0E0E0E"/>
                </a:solidFill>
                <a:effectLst/>
                <a:latin typeface=".AppleSystemUIFont"/>
              </a:rPr>
              <a:t>——</a:t>
            </a:r>
            <a:r>
              <a:rPr lang="zh-CN" altLang="en-US" dirty="0">
                <a:solidFill>
                  <a:srgbClr val="0E0E0E"/>
                </a:solidFill>
                <a:effectLst/>
                <a:latin typeface=".AppleSystemUIFont"/>
              </a:rPr>
              <a:t>分别在美国每个州的州议会台阶上举行了一场祷告。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选举之夜，希拉里</a:t>
            </a:r>
            <a:r>
              <a:rPr lang="en-US" altLang="zh-CN" dirty="0">
                <a:solidFill>
                  <a:srgbClr val="0E0E0E"/>
                </a:solidFill>
                <a:effectLst/>
                <a:latin typeface=".AppleSystemUIFont"/>
              </a:rPr>
              <a:t>·</a:t>
            </a:r>
            <a:r>
              <a:rPr lang="zh-CN" altLang="en-US" dirty="0">
                <a:solidFill>
                  <a:srgbClr val="0E0E0E"/>
                </a:solidFill>
                <a:effectLst/>
                <a:latin typeface=".AppleSystemUIFont"/>
              </a:rPr>
              <a:t>克林顿（</a:t>
            </a:r>
            <a:r>
              <a:rPr lang="en-US" altLang="zh-CN" dirty="0">
                <a:solidFill>
                  <a:srgbClr val="0E0E0E"/>
                </a:solidFill>
                <a:effectLst/>
                <a:latin typeface=".AppleSystemUIFont"/>
              </a:rPr>
              <a:t>Clinton</a:t>
            </a:r>
            <a:r>
              <a:rPr lang="zh-CN" altLang="en-US" dirty="0">
                <a:solidFill>
                  <a:srgbClr val="0E0E0E"/>
                </a:solidFill>
                <a:effectLst/>
                <a:latin typeface=".AppleSystemUIFont"/>
              </a:rPr>
              <a:t>）一开始显示出明显的领先优势，直到晚上</a:t>
            </a:r>
            <a:r>
              <a:rPr lang="en-US" altLang="zh-CN" dirty="0">
                <a:solidFill>
                  <a:srgbClr val="0E0E0E"/>
                </a:solidFill>
                <a:effectLst/>
                <a:latin typeface=".AppleSystemUIFont"/>
              </a:rPr>
              <a:t>8</a:t>
            </a:r>
            <a:r>
              <a:rPr lang="zh-CN" altLang="en-US" dirty="0">
                <a:solidFill>
                  <a:srgbClr val="0E0E0E"/>
                </a:solidFill>
                <a:effectLst/>
                <a:latin typeface=".AppleSystemUIFont"/>
              </a:rPr>
              <a:t>点到</a:t>
            </a:r>
            <a:r>
              <a:rPr lang="en-US" altLang="zh-CN" dirty="0">
                <a:solidFill>
                  <a:srgbClr val="0E0E0E"/>
                </a:solidFill>
                <a:effectLst/>
                <a:latin typeface=".AppleSystemUIFont"/>
              </a:rPr>
              <a:t>9</a:t>
            </a:r>
            <a:r>
              <a:rPr lang="zh-CN" altLang="en-US" dirty="0">
                <a:solidFill>
                  <a:srgbClr val="0E0E0E"/>
                </a:solidFill>
                <a:effectLst/>
                <a:latin typeface=".AppleSystemUIFont"/>
              </a:rPr>
              <a:t>点左右，全国范围内掀起了一场大规模的祷告活动，局势完全逆转。</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结果如何？在过去的</a:t>
            </a:r>
            <a:r>
              <a:rPr lang="en-US" altLang="zh-CN" dirty="0">
                <a:solidFill>
                  <a:srgbClr val="0E0E0E"/>
                </a:solidFill>
                <a:effectLst/>
                <a:latin typeface=".AppleSystemUIFont"/>
              </a:rPr>
              <a:t>8</a:t>
            </a:r>
            <a:r>
              <a:rPr lang="zh-CN" altLang="en-US" dirty="0">
                <a:solidFill>
                  <a:srgbClr val="0E0E0E"/>
                </a:solidFill>
                <a:effectLst/>
                <a:latin typeface=".AppleSystemUIFont"/>
              </a:rPr>
              <a:t>年里，有超过</a:t>
            </a:r>
            <a:r>
              <a:rPr lang="en-US" altLang="zh-CN" dirty="0">
                <a:solidFill>
                  <a:srgbClr val="0E0E0E"/>
                </a:solidFill>
                <a:effectLst/>
                <a:latin typeface=".AppleSystemUIFont"/>
              </a:rPr>
              <a:t>1000</a:t>
            </a:r>
            <a:r>
              <a:rPr lang="zh-CN" altLang="en-US" dirty="0">
                <a:solidFill>
                  <a:srgbClr val="0E0E0E"/>
                </a:solidFill>
                <a:effectLst/>
                <a:latin typeface=".AppleSystemUIFont"/>
              </a:rPr>
              <a:t>名自由派民选官员被逐出公职，最终迎来了近</a:t>
            </a:r>
            <a:r>
              <a:rPr lang="en-US" altLang="zh-CN" dirty="0">
                <a:solidFill>
                  <a:srgbClr val="0E0E0E"/>
                </a:solidFill>
                <a:effectLst/>
                <a:latin typeface=".AppleSystemUIFont"/>
              </a:rPr>
              <a:t>100</a:t>
            </a:r>
            <a:r>
              <a:rPr lang="zh-CN" altLang="en-US" dirty="0">
                <a:solidFill>
                  <a:srgbClr val="0E0E0E"/>
                </a:solidFill>
                <a:effectLst/>
                <a:latin typeface=".AppleSystemUIFont"/>
              </a:rPr>
              <a:t>年来第一位同时拥有共和党总统、众议院和参议院的局面。如今，</a:t>
            </a:r>
            <a:r>
              <a:rPr lang="en-US" altLang="zh-CN" dirty="0">
                <a:solidFill>
                  <a:srgbClr val="0E0E0E"/>
                </a:solidFill>
                <a:effectLst/>
                <a:latin typeface=".AppleSystemUIFont"/>
              </a:rPr>
              <a:t>50</a:t>
            </a:r>
            <a:r>
              <a:rPr lang="zh-CN" altLang="en-US" dirty="0">
                <a:solidFill>
                  <a:srgbClr val="0E0E0E"/>
                </a:solidFill>
                <a:effectLst/>
                <a:latin typeface=".AppleSystemUIFont"/>
              </a:rPr>
              <a:t>个州中仅有</a:t>
            </a:r>
            <a:r>
              <a:rPr lang="en-US" altLang="zh-CN" dirty="0">
                <a:solidFill>
                  <a:srgbClr val="0E0E0E"/>
                </a:solidFill>
                <a:effectLst/>
                <a:latin typeface=".AppleSystemUIFont"/>
              </a:rPr>
              <a:t>17</a:t>
            </a:r>
            <a:r>
              <a:rPr lang="zh-CN" altLang="en-US" dirty="0">
                <a:solidFill>
                  <a:srgbClr val="0E0E0E"/>
                </a:solidFill>
                <a:effectLst/>
                <a:latin typeface=".AppleSystemUIFont"/>
              </a:rPr>
              <a:t>位州长是自由派人士。</a:t>
            </a:r>
          </a:p>
          <a:p>
            <a:endParaRPr lang="en-US" dirty="0">
              <a:latin typeface="Arial"/>
              <a:cs typeface="Arial"/>
            </a:endParaRPr>
          </a:p>
        </p:txBody>
      </p:sp>
    </p:spTree>
    <p:extLst>
      <p:ext uri="{BB962C8B-B14F-4D97-AF65-F5344CB8AC3E}">
        <p14:creationId xmlns:p14="http://schemas.microsoft.com/office/powerpoint/2010/main" val="2289711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kumimoji="1" lang="en-US" sz="1200" kern="1200" dirty="0">
                <a:solidFill>
                  <a:schemeClr val="tx1"/>
                </a:solidFill>
                <a:effectLst/>
                <a:latin typeface="Arial"/>
                <a:ea typeface="ＭＳ Ｐゴシック" pitchFamily="-112" charset="-128"/>
                <a:cs typeface="Arial"/>
              </a:rPr>
              <a:t>The culmination came just two days ago (7 April 2017) when Neil Gorsuch was confirmed to the Court, restoring the 5-4 Constitutional edge. This was by far the most enduring act of President Trump will have in his 4-year or 8-year term(s) of office.</a:t>
            </a:r>
            <a:r>
              <a:rPr lang="en-SG" dirty="0">
                <a:effectLst/>
                <a:latin typeface="Arial"/>
                <a:cs typeface="Arial"/>
              </a:rPr>
              <a:t> </a:t>
            </a:r>
          </a:p>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zh-CN" altLang="en-US" dirty="0">
                <a:solidFill>
                  <a:srgbClr val="0E0E0E"/>
                </a:solidFill>
                <a:effectLst/>
                <a:latin typeface=".AppleSystemUIFont"/>
              </a:rPr>
              <a:t>高潮发生在两天前（</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4</a:t>
            </a:r>
            <a:r>
              <a:rPr lang="zh-CN" altLang="en-US" dirty="0">
                <a:solidFill>
                  <a:srgbClr val="0E0E0E"/>
                </a:solidFill>
                <a:effectLst/>
                <a:latin typeface=".AppleSystemUIFont"/>
              </a:rPr>
              <a:t>月</a:t>
            </a:r>
            <a:r>
              <a:rPr lang="en-US" altLang="zh-CN" dirty="0">
                <a:solidFill>
                  <a:srgbClr val="0E0E0E"/>
                </a:solidFill>
                <a:effectLst/>
                <a:latin typeface=".AppleSystemUIFont"/>
              </a:rPr>
              <a:t>7</a:t>
            </a:r>
            <a:r>
              <a:rPr lang="zh-CN" altLang="en-US" dirty="0">
                <a:solidFill>
                  <a:srgbClr val="0E0E0E"/>
                </a:solidFill>
                <a:effectLst/>
                <a:latin typeface=".AppleSystemUIFont"/>
              </a:rPr>
              <a:t>日），当尼尔</a:t>
            </a:r>
            <a:r>
              <a:rPr lang="en-US" altLang="zh-CN" dirty="0">
                <a:solidFill>
                  <a:srgbClr val="0E0E0E"/>
                </a:solidFill>
                <a:effectLst/>
                <a:latin typeface=".AppleSystemUIFont"/>
              </a:rPr>
              <a:t>·</a:t>
            </a:r>
            <a:r>
              <a:rPr lang="zh-CN" altLang="en-US" dirty="0">
                <a:solidFill>
                  <a:srgbClr val="0E0E0E"/>
                </a:solidFill>
                <a:effectLst/>
                <a:latin typeface=".AppleSystemUIFont"/>
              </a:rPr>
              <a:t>戈萨奇（</a:t>
            </a:r>
            <a:r>
              <a:rPr lang="en-US" altLang="zh-CN" dirty="0">
                <a:solidFill>
                  <a:srgbClr val="0E0E0E"/>
                </a:solidFill>
                <a:effectLst/>
                <a:latin typeface=".AppleSystemUIFont"/>
              </a:rPr>
              <a:t>Neil Gorsuch</a:t>
            </a:r>
            <a:r>
              <a:rPr lang="zh-CN" altLang="en-US" dirty="0">
                <a:solidFill>
                  <a:srgbClr val="0E0E0E"/>
                </a:solidFill>
                <a:effectLst/>
                <a:latin typeface=".AppleSystemUIFont"/>
              </a:rPr>
              <a:t>）被确认进入最高法院，恢复了</a:t>
            </a:r>
            <a:r>
              <a:rPr lang="en-US" altLang="zh-CN" dirty="0">
                <a:solidFill>
                  <a:srgbClr val="0E0E0E"/>
                </a:solidFill>
                <a:effectLst/>
                <a:latin typeface=".AppleSystemUIFont"/>
              </a:rPr>
              <a:t>5</a:t>
            </a:r>
            <a:r>
              <a:rPr lang="zh-CN" altLang="en-US" dirty="0">
                <a:solidFill>
                  <a:srgbClr val="0E0E0E"/>
                </a:solidFill>
                <a:effectLst/>
                <a:latin typeface=".AppleSystemUIFont"/>
              </a:rPr>
              <a:t>比</a:t>
            </a:r>
            <a:r>
              <a:rPr lang="en-US" altLang="zh-CN" dirty="0">
                <a:solidFill>
                  <a:srgbClr val="0E0E0E"/>
                </a:solidFill>
                <a:effectLst/>
                <a:latin typeface=".AppleSystemUIFont"/>
              </a:rPr>
              <a:t>4</a:t>
            </a:r>
            <a:r>
              <a:rPr lang="zh-CN" altLang="en-US" dirty="0">
                <a:solidFill>
                  <a:srgbClr val="0E0E0E"/>
                </a:solidFill>
                <a:effectLst/>
                <a:latin typeface=".AppleSystemUIFont"/>
              </a:rPr>
              <a:t>的宪法优势。这无疑是特朗普总统在他</a:t>
            </a:r>
            <a:r>
              <a:rPr lang="en-US" altLang="zh-CN" dirty="0">
                <a:solidFill>
                  <a:srgbClr val="0E0E0E"/>
                </a:solidFill>
                <a:effectLst/>
                <a:latin typeface=".AppleSystemUIFont"/>
              </a:rPr>
              <a:t>4</a:t>
            </a:r>
            <a:r>
              <a:rPr lang="zh-CN" altLang="en-US" dirty="0">
                <a:solidFill>
                  <a:srgbClr val="0E0E0E"/>
                </a:solidFill>
                <a:effectLst/>
                <a:latin typeface=".AppleSystemUIFont"/>
              </a:rPr>
              <a:t>年或</a:t>
            </a:r>
            <a:r>
              <a:rPr lang="en-US" altLang="zh-CN" dirty="0">
                <a:solidFill>
                  <a:srgbClr val="0E0E0E"/>
                </a:solidFill>
                <a:effectLst/>
                <a:latin typeface=".AppleSystemUIFont"/>
              </a:rPr>
              <a:t>8</a:t>
            </a:r>
            <a:r>
              <a:rPr lang="zh-CN" altLang="en-US" dirty="0">
                <a:solidFill>
                  <a:srgbClr val="0E0E0E"/>
                </a:solidFill>
                <a:effectLst/>
                <a:latin typeface=".AppleSystemUIFont"/>
              </a:rPr>
              <a:t>年任期内最具持久影响力的举措之一。</a:t>
            </a:r>
          </a:p>
          <a:p>
            <a:endParaRPr lang="en-US" dirty="0">
              <a:latin typeface="Arial"/>
              <a:cs typeface="Arial"/>
            </a:endParaRPr>
          </a:p>
        </p:txBody>
      </p:sp>
    </p:spTree>
    <p:extLst>
      <p:ext uri="{BB962C8B-B14F-4D97-AF65-F5344CB8AC3E}">
        <p14:creationId xmlns:p14="http://schemas.microsoft.com/office/powerpoint/2010/main" val="5244085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Thess-115</a:t>
            </a:r>
          </a:p>
          <a:p>
            <a:pPr eaLnBrk="1" hangingPunct="1"/>
            <a:endParaRPr lang="en-US" dirty="0">
              <a:latin typeface="Arial"/>
              <a:ea typeface="ＭＳ Ｐゴシック" charset="0"/>
              <a:cs typeface="Arial"/>
            </a:endParaRPr>
          </a:p>
          <a:p>
            <a:r>
              <a:rPr lang="zh-CN" altLang="en-US" b="1" dirty="0">
                <a:solidFill>
                  <a:srgbClr val="0E0E0E"/>
                </a:solidFill>
                <a:effectLst/>
                <a:latin typeface=".AppleSystemUIFont"/>
              </a:rPr>
              <a:t>悔改会为教会带来复兴：神希望我们的教会真正信靠祂。</a:t>
            </a:r>
            <a:endParaRPr lang="zh-CN" altLang="en-US" dirty="0">
              <a:solidFill>
                <a:srgbClr val="0E0E0E"/>
              </a:solidFill>
              <a:effectLst/>
              <a:latin typeface=".AppleSystemUIFont"/>
            </a:endParaRPr>
          </a:p>
          <a:p>
            <a:r>
              <a:rPr lang="zh-CN" altLang="en-US" dirty="0">
                <a:solidFill>
                  <a:srgbClr val="0E0E0E"/>
                </a:solidFill>
                <a:effectLst/>
                <a:latin typeface=".AppleSystemUIFont"/>
              </a:rPr>
              <a:t>我们仍未意识到对祂的需要，就像我们未意识到祷告的重要性一样。</a:t>
            </a:r>
          </a:p>
          <a:p>
            <a:r>
              <a:rPr lang="zh-CN" altLang="en-US" dirty="0">
                <a:solidFill>
                  <a:srgbClr val="0E0E0E"/>
                </a:solidFill>
                <a:effectLst/>
                <a:latin typeface=".AppleSystemUIFont"/>
              </a:rPr>
              <a:t>我们还需要参与祂的事工：宣教、教导、问责小组、财务管理等。</a:t>
            </a:r>
          </a:p>
          <a:p>
            <a:br>
              <a:rPr lang="zh-CN" altLang="en-US" dirty="0">
                <a:effectLst/>
              </a:rPr>
            </a:br>
            <a:endParaRPr lang="zh-CN" altLang="en-US" dirty="0">
              <a:effectLst/>
            </a:endParaRPr>
          </a:p>
          <a:p>
            <a:r>
              <a:rPr lang="en-US" altLang="zh-CN" b="1" dirty="0">
                <a:solidFill>
                  <a:srgbClr val="0E0E0E"/>
                </a:solidFill>
                <a:effectLst/>
                <a:latin typeface=".AppleSystemUIFont"/>
              </a:rPr>
              <a:t>OS-29-</a:t>
            </a:r>
            <a:r>
              <a:rPr lang="zh-CN" altLang="en-US" b="1" dirty="0">
                <a:solidFill>
                  <a:srgbClr val="0E0E0E"/>
                </a:solidFill>
                <a:effectLst/>
                <a:latin typeface=".AppleSystemUIFont"/>
              </a:rPr>
              <a:t>约珥书</a:t>
            </a:r>
            <a:r>
              <a:rPr lang="en-US" altLang="zh-CN" b="1" dirty="0">
                <a:solidFill>
                  <a:srgbClr val="0E0E0E"/>
                </a:solidFill>
                <a:effectLst/>
                <a:latin typeface=".AppleSystemUIFont"/>
              </a:rPr>
              <a:t>-128</a:t>
            </a:r>
            <a:endParaRPr lang="zh-CN" altLang="en-US" dirty="0">
              <a:solidFill>
                <a:srgbClr val="0E0E0E"/>
              </a:solidFill>
              <a:effectLst/>
              <a:latin typeface=".AppleSystemUIFont"/>
            </a:endParaRPr>
          </a:p>
          <a:p>
            <a:r>
              <a:rPr lang="en-US" altLang="zh-CN" b="1" dirty="0">
                <a:solidFill>
                  <a:srgbClr val="0E0E0E"/>
                </a:solidFill>
                <a:effectLst/>
                <a:latin typeface=".AppleSystemUIFont"/>
              </a:rPr>
              <a:t>NS-13-</a:t>
            </a:r>
            <a:r>
              <a:rPr lang="zh-CN" altLang="en-US" b="1" dirty="0">
                <a:solidFill>
                  <a:srgbClr val="0E0E0E"/>
                </a:solidFill>
                <a:effectLst/>
                <a:latin typeface=".AppleSystemUIFont"/>
              </a:rPr>
              <a:t>帖撒罗尼迦前书</a:t>
            </a:r>
            <a:r>
              <a:rPr lang="en-US" altLang="zh-CN" b="1" dirty="0">
                <a:solidFill>
                  <a:srgbClr val="0E0E0E"/>
                </a:solidFill>
                <a:effectLst/>
                <a:latin typeface=".AppleSystemUIFont"/>
              </a:rPr>
              <a:t>-115</a:t>
            </a:r>
            <a:endParaRPr lang="zh-CN" altLang="en-US" dirty="0">
              <a:solidFill>
                <a:srgbClr val="0E0E0E"/>
              </a:solidFill>
              <a:effectLst/>
              <a:latin typeface=".AppleSystemUIFont"/>
            </a:endParaRP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7975280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35239563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471778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24366230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5944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787148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book </a:t>
            </a:r>
            <a:r>
              <a:rPr kumimoji="1" lang="en-US" sz="1200" i="1" kern="1200">
                <a:solidFill>
                  <a:schemeClr val="tx1"/>
                </a:solidFill>
                <a:effectLst/>
                <a:latin typeface="Arial"/>
                <a:ea typeface="ＭＳ Ｐゴシック" pitchFamily="-112" charset="-128"/>
                <a:cs typeface="Arial"/>
              </a:rPr>
              <a:t>Celebration of Discipline</a:t>
            </a:r>
            <a:r>
              <a:rPr kumimoji="1" lang="en-US" sz="1200" kern="1200">
                <a:solidFill>
                  <a:schemeClr val="tx1"/>
                </a:solidFill>
                <a:effectLst/>
                <a:latin typeface="Arial"/>
                <a:ea typeface="ＭＳ Ｐゴシック" pitchFamily="-112" charset="-128"/>
                <a:cs typeface="Arial"/>
              </a:rPr>
              <a:t> shows the value of spiritual disciplines</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extLst>
      <p:ext uri="{BB962C8B-B14F-4D97-AF65-F5344CB8AC3E}">
        <p14:creationId xmlns:p14="http://schemas.microsoft.com/office/powerpoint/2010/main" val="22066516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33867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589233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2765241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3495010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BE Bible Exposition—Chinese</a:t>
            </a:r>
          </a:p>
        </p:txBody>
      </p:sp>
    </p:spTree>
    <p:extLst>
      <p:ext uri="{BB962C8B-B14F-4D97-AF65-F5344CB8AC3E}">
        <p14:creationId xmlns:p14="http://schemas.microsoft.com/office/powerpoint/2010/main" val="2527216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Ar</a:t>
            </a:r>
          </a:p>
          <a:p>
            <a:endParaRPr lang="en-US"/>
          </a:p>
        </p:txBody>
      </p:sp>
    </p:spTree>
    <p:extLst>
      <p:ext uri="{BB962C8B-B14F-4D97-AF65-F5344CB8AC3E}">
        <p14:creationId xmlns:p14="http://schemas.microsoft.com/office/powerpoint/2010/main" val="2853584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slideMaster" Target="../slideMasters/slideMaster24.xml"/><Relationship Id="rId1" Type="http://schemas.openxmlformats.org/officeDocument/2006/relationships/themeOverride" Target="../theme/themeOverride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7.xml"/><Relationship Id="rId4" Type="http://schemas.openxmlformats.org/officeDocument/2006/relationships/image" Target="../media/image3.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A42B015-25B3-214C-ABE0-BD785D423B7B}" type="slidenum">
              <a:rPr lang="en-US"/>
              <a:pPr>
                <a:defRPr/>
              </a:pPr>
              <a:t>‹#›</a:t>
            </a:fld>
            <a:endParaRPr lang="en-US"/>
          </a:p>
        </p:txBody>
      </p:sp>
    </p:spTree>
    <p:extLst>
      <p:ext uri="{BB962C8B-B14F-4D97-AF65-F5344CB8AC3E}">
        <p14:creationId xmlns:p14="http://schemas.microsoft.com/office/powerpoint/2010/main" val="192350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85B5E273-2FCB-4A45-AD88-053166FD9537}" type="slidenum">
              <a:rPr lang="en-US"/>
              <a:pPr>
                <a:defRPr/>
              </a:pPr>
              <a:t>‹#›</a:t>
            </a:fld>
            <a:endParaRPr lang="en-US"/>
          </a:p>
        </p:txBody>
      </p:sp>
    </p:spTree>
    <p:extLst>
      <p:ext uri="{BB962C8B-B14F-4D97-AF65-F5344CB8AC3E}">
        <p14:creationId xmlns:p14="http://schemas.microsoft.com/office/powerpoint/2010/main" val="36995558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244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75521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97475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1286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3097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4310A5C-917D-3642-8581-5DB0B751CF50}" type="slidenum">
              <a:rPr lang="en-US"/>
              <a:pPr>
                <a:defRPr/>
              </a:pPr>
              <a:t>‹#›</a:t>
            </a:fld>
            <a:endParaRPr lang="en-US"/>
          </a:p>
        </p:txBody>
      </p:sp>
    </p:spTree>
    <p:extLst>
      <p:ext uri="{BB962C8B-B14F-4D97-AF65-F5344CB8AC3E}">
        <p14:creationId xmlns:p14="http://schemas.microsoft.com/office/powerpoint/2010/main" val="32954963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568FBCF4-0C41-D547-AC6A-D93568A01BCD}" type="slidenum">
              <a:rPr lang="en-US"/>
              <a:pPr>
                <a:defRPr/>
              </a:pPr>
              <a:t>‹#›</a:t>
            </a:fld>
            <a:endParaRPr lang="en-US"/>
          </a:p>
        </p:txBody>
      </p:sp>
    </p:spTree>
    <p:extLst>
      <p:ext uri="{BB962C8B-B14F-4D97-AF65-F5344CB8AC3E}">
        <p14:creationId xmlns:p14="http://schemas.microsoft.com/office/powerpoint/2010/main" val="8509461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644F3C80-B5EA-6948-936B-B498DB54DE2E}" type="slidenum">
              <a:rPr lang="en-US"/>
              <a:pPr>
                <a:defRPr/>
              </a:pPr>
              <a:t>‹#›</a:t>
            </a:fld>
            <a:endParaRPr lang="en-US"/>
          </a:p>
        </p:txBody>
      </p:sp>
    </p:spTree>
    <p:extLst>
      <p:ext uri="{BB962C8B-B14F-4D97-AF65-F5344CB8AC3E}">
        <p14:creationId xmlns:p14="http://schemas.microsoft.com/office/powerpoint/2010/main" val="4161886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DD06805-0F30-7248-81F4-EF6A8833DBCE}" type="slidenum">
              <a:rPr lang="en-US"/>
              <a:pPr>
                <a:defRPr/>
              </a:pPr>
              <a:t>‹#›</a:t>
            </a:fld>
            <a:endParaRPr lang="en-US"/>
          </a:p>
        </p:txBody>
      </p:sp>
    </p:spTree>
    <p:extLst>
      <p:ext uri="{BB962C8B-B14F-4D97-AF65-F5344CB8AC3E}">
        <p14:creationId xmlns:p14="http://schemas.microsoft.com/office/powerpoint/2010/main" val="13513580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AD633E85-8EDE-D946-9E3D-D0995B00C003}" type="slidenum">
              <a:rPr lang="en-US"/>
              <a:pPr>
                <a:defRPr/>
              </a:pPr>
              <a:t>‹#›</a:t>
            </a:fld>
            <a:endParaRPr lang="en-US"/>
          </a:p>
        </p:txBody>
      </p:sp>
    </p:spTree>
    <p:extLst>
      <p:ext uri="{BB962C8B-B14F-4D97-AF65-F5344CB8AC3E}">
        <p14:creationId xmlns:p14="http://schemas.microsoft.com/office/powerpoint/2010/main" val="1500312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2925" y="379413"/>
            <a:ext cx="1943100" cy="5497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79413"/>
            <a:ext cx="5678487" cy="549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7644530-D246-F64F-9FAD-39FAEDC3380C}" type="slidenum">
              <a:rPr lang="en-US"/>
              <a:pPr>
                <a:defRPr/>
              </a:pPr>
              <a:t>‹#›</a:t>
            </a:fld>
            <a:endParaRPr lang="en-US"/>
          </a:p>
        </p:txBody>
      </p:sp>
    </p:spTree>
    <p:extLst>
      <p:ext uri="{BB962C8B-B14F-4D97-AF65-F5344CB8AC3E}">
        <p14:creationId xmlns:p14="http://schemas.microsoft.com/office/powerpoint/2010/main" val="26328269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0F6CA432-38AF-4D4B-B02A-061608E16D7E}" type="slidenum">
              <a:rPr lang="en-US"/>
              <a:pPr>
                <a:defRPr/>
              </a:pPr>
              <a:t>‹#›</a:t>
            </a:fld>
            <a:endParaRPr lang="en-US"/>
          </a:p>
        </p:txBody>
      </p:sp>
    </p:spTree>
    <p:extLst>
      <p:ext uri="{BB962C8B-B14F-4D97-AF65-F5344CB8AC3E}">
        <p14:creationId xmlns:p14="http://schemas.microsoft.com/office/powerpoint/2010/main" val="26549844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8D2FAC72-1137-2D44-A816-1BEDE92F87D6}" type="slidenum">
              <a:rPr lang="en-US"/>
              <a:pPr>
                <a:defRPr/>
              </a:pPr>
              <a:t>‹#›</a:t>
            </a:fld>
            <a:endParaRPr lang="en-US"/>
          </a:p>
        </p:txBody>
      </p:sp>
    </p:spTree>
    <p:extLst>
      <p:ext uri="{BB962C8B-B14F-4D97-AF65-F5344CB8AC3E}">
        <p14:creationId xmlns:p14="http://schemas.microsoft.com/office/powerpoint/2010/main" val="1949507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AE1E09E-F9AF-2A44-A29B-66F43122C796}" type="slidenum">
              <a:rPr lang="en-US"/>
              <a:pPr>
                <a:defRPr/>
              </a:pPr>
              <a:t>‹#›</a:t>
            </a:fld>
            <a:endParaRPr lang="en-US"/>
          </a:p>
        </p:txBody>
      </p:sp>
    </p:spTree>
    <p:extLst>
      <p:ext uri="{BB962C8B-B14F-4D97-AF65-F5344CB8AC3E}">
        <p14:creationId xmlns:p14="http://schemas.microsoft.com/office/powerpoint/2010/main" val="687435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5921CC7-EBCB-8741-BB28-66D0F8900927}" type="slidenum">
              <a:rPr lang="en-US"/>
              <a:pPr>
                <a:defRPr/>
              </a:pPr>
              <a:t>‹#›</a:t>
            </a:fld>
            <a:endParaRPr lang="en-US"/>
          </a:p>
        </p:txBody>
      </p:sp>
    </p:spTree>
    <p:extLst>
      <p:ext uri="{BB962C8B-B14F-4D97-AF65-F5344CB8AC3E}">
        <p14:creationId xmlns:p14="http://schemas.microsoft.com/office/powerpoint/2010/main" val="23796237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3A09CB9F-15B0-8E47-BD5E-2F3DA283ABD6}" type="slidenum">
              <a:rPr lang="en-US"/>
              <a:pPr>
                <a:defRPr/>
              </a:pPr>
              <a:t>‹#›</a:t>
            </a:fld>
            <a:endParaRPr lang="en-US"/>
          </a:p>
        </p:txBody>
      </p:sp>
    </p:spTree>
    <p:extLst>
      <p:ext uri="{BB962C8B-B14F-4D97-AF65-F5344CB8AC3E}">
        <p14:creationId xmlns:p14="http://schemas.microsoft.com/office/powerpoint/2010/main" val="42397482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D73B74DB-78CA-984A-8FDF-A3F33EB1AC5E}" type="slidenum">
              <a:rPr lang="en-US"/>
              <a:pPr>
                <a:defRPr/>
              </a:pPr>
              <a:t>‹#›</a:t>
            </a:fld>
            <a:endParaRPr lang="en-US"/>
          </a:p>
        </p:txBody>
      </p:sp>
    </p:spTree>
    <p:extLst>
      <p:ext uri="{BB962C8B-B14F-4D97-AF65-F5344CB8AC3E}">
        <p14:creationId xmlns:p14="http://schemas.microsoft.com/office/powerpoint/2010/main" val="2902536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72A9C82-B2B6-144B-9C0B-93DC2FFE212D}" type="slidenum">
              <a:rPr lang="en-US"/>
              <a:pPr>
                <a:defRPr/>
              </a:pPr>
              <a:t>‹#›</a:t>
            </a:fld>
            <a:endParaRPr lang="en-US"/>
          </a:p>
        </p:txBody>
      </p:sp>
    </p:spTree>
    <p:extLst>
      <p:ext uri="{BB962C8B-B14F-4D97-AF65-F5344CB8AC3E}">
        <p14:creationId xmlns:p14="http://schemas.microsoft.com/office/powerpoint/2010/main" val="258249197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9021C7C1-085C-4345-91A7-3E9A57D8AFEA}" type="slidenum">
              <a:rPr lang="en-US"/>
              <a:pPr>
                <a:defRPr/>
              </a:pPr>
              <a:t>‹#›</a:t>
            </a:fld>
            <a:endParaRPr lang="en-US"/>
          </a:p>
        </p:txBody>
      </p:sp>
    </p:spTree>
    <p:extLst>
      <p:ext uri="{BB962C8B-B14F-4D97-AF65-F5344CB8AC3E}">
        <p14:creationId xmlns:p14="http://schemas.microsoft.com/office/powerpoint/2010/main" val="3733676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5056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39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79413"/>
            <a:ext cx="7769225" cy="1139825"/>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1263"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3167B7A-F41A-F445-831D-7215FF6D7FD2}" type="slidenum">
              <a:rPr lang="en-US"/>
              <a:pPr>
                <a:defRPr/>
              </a:pPr>
              <a:t>‹#›</a:t>
            </a:fld>
            <a:endParaRPr lang="en-US"/>
          </a:p>
        </p:txBody>
      </p:sp>
    </p:spTree>
    <p:extLst>
      <p:ext uri="{BB962C8B-B14F-4D97-AF65-F5344CB8AC3E}">
        <p14:creationId xmlns:p14="http://schemas.microsoft.com/office/powerpoint/2010/main" val="530081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7719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7241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7661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8852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5073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8834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86161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63382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00924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0168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79413"/>
            <a:ext cx="7769225" cy="1139825"/>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1263" y="1766888"/>
            <a:ext cx="3806825"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1263" y="3897313"/>
            <a:ext cx="3806825"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idx="10"/>
          </p:nvPr>
        </p:nvSpPr>
        <p:spPr>
          <a:ln/>
        </p:spPr>
        <p:txBody>
          <a:bodyPr/>
          <a:lstStyle>
            <a:lvl1pPr>
              <a:defRPr/>
            </a:lvl1pPr>
          </a:lstStyle>
          <a:p>
            <a:pPr>
              <a:defRPr/>
            </a:pPr>
            <a:endParaRPr lang="en-US"/>
          </a:p>
        </p:txBody>
      </p:sp>
      <p:sp>
        <p:nvSpPr>
          <p:cNvPr id="7" name="Rectangle 4"/>
          <p:cNvSpPr>
            <a:spLocks noGrp="1" noChangeArrowheads="1"/>
          </p:cNvSpPr>
          <p:nvPr>
            <p:ph type="ftr" idx="11"/>
          </p:nvPr>
        </p:nvSpPr>
        <p:spPr>
          <a:ln/>
        </p:spPr>
        <p:txBody>
          <a:bodyPr/>
          <a:lstStyle>
            <a:lvl1pPr>
              <a:defRPr/>
            </a:lvl1pPr>
          </a:lstStyle>
          <a:p>
            <a:pPr>
              <a:defRPr/>
            </a:pPr>
            <a:endParaRPr lang="en-US"/>
          </a:p>
        </p:txBody>
      </p:sp>
      <p:sp>
        <p:nvSpPr>
          <p:cNvPr id="8" name="Rectangle 5"/>
          <p:cNvSpPr>
            <a:spLocks noGrp="1" noChangeArrowheads="1"/>
          </p:cNvSpPr>
          <p:nvPr>
            <p:ph type="sldNum" idx="12"/>
          </p:nvPr>
        </p:nvSpPr>
        <p:spPr>
          <a:ln/>
        </p:spPr>
        <p:txBody>
          <a:bodyPr/>
          <a:lstStyle>
            <a:lvl1pPr>
              <a:defRPr/>
            </a:lvl1pPr>
          </a:lstStyle>
          <a:p>
            <a:pPr>
              <a:defRPr/>
            </a:pPr>
            <a:fld id="{6482CA75-9667-EA4A-B896-2049D5B511A4}" type="slidenum">
              <a:rPr lang="en-US"/>
              <a:pPr>
                <a:defRPr/>
              </a:pPr>
              <a:t>‹#›</a:t>
            </a:fld>
            <a:endParaRPr lang="en-US"/>
          </a:p>
        </p:txBody>
      </p:sp>
    </p:spTree>
    <p:extLst>
      <p:ext uri="{BB962C8B-B14F-4D97-AF65-F5344CB8AC3E}">
        <p14:creationId xmlns:p14="http://schemas.microsoft.com/office/powerpoint/2010/main" val="6892044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973672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473206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0533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204343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067815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16138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468164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300014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948783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70092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52B38A15-79A0-5E4A-9492-8237D9DBBE73}" type="slidenum">
              <a:rPr lang="en-US"/>
              <a:pPr>
                <a:defRPr/>
              </a:pPr>
              <a:t>‹#›</a:t>
            </a:fld>
            <a:endParaRPr lang="en-US"/>
          </a:p>
        </p:txBody>
      </p:sp>
    </p:spTree>
    <p:extLst>
      <p:ext uri="{BB962C8B-B14F-4D97-AF65-F5344CB8AC3E}">
        <p14:creationId xmlns:p14="http://schemas.microsoft.com/office/powerpoint/2010/main" val="570940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301041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6567282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96326-6FC9-B040-83E3-02CE0E026AA5}" type="slidenum">
              <a:rPr lang="en-US"/>
              <a:pPr>
                <a:defRPr/>
              </a:pPr>
              <a:t>‹#›</a:t>
            </a:fld>
            <a:endParaRPr lang="en-US"/>
          </a:p>
        </p:txBody>
      </p:sp>
    </p:spTree>
    <p:extLst>
      <p:ext uri="{BB962C8B-B14F-4D97-AF65-F5344CB8AC3E}">
        <p14:creationId xmlns:p14="http://schemas.microsoft.com/office/powerpoint/2010/main" val="6070548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14030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87248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8098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03867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5410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4329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5529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2197AB4D-611C-FD46-BC56-C442E00A4F32}" type="slidenum">
              <a:rPr lang="en-US"/>
              <a:pPr>
                <a:defRPr/>
              </a:pPr>
              <a:t>‹#›</a:t>
            </a:fld>
            <a:endParaRPr lang="en-US"/>
          </a:p>
        </p:txBody>
      </p:sp>
    </p:spTree>
    <p:extLst>
      <p:ext uri="{BB962C8B-B14F-4D97-AF65-F5344CB8AC3E}">
        <p14:creationId xmlns:p14="http://schemas.microsoft.com/office/powerpoint/2010/main" val="20788014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49940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726012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56341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45146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496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21841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644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6030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7001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0198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46EF622A-2846-D94A-8DCD-B3962AC3CE2E}" type="slidenum">
              <a:rPr lang="en-US"/>
              <a:pPr>
                <a:defRPr/>
              </a:pPr>
              <a:t>‹#›</a:t>
            </a:fld>
            <a:endParaRPr lang="en-US"/>
          </a:p>
        </p:txBody>
      </p:sp>
    </p:spTree>
    <p:extLst>
      <p:ext uri="{BB962C8B-B14F-4D97-AF65-F5344CB8AC3E}">
        <p14:creationId xmlns:p14="http://schemas.microsoft.com/office/powerpoint/2010/main" val="16251766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4620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2787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9262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661942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1310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935420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7943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2351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70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823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FC41DBA3-D61C-0640-AE72-50FD31E27A6A}" type="slidenum">
              <a:rPr lang="en-US"/>
              <a:pPr>
                <a:defRPr/>
              </a:pPr>
              <a:t>‹#›</a:t>
            </a:fld>
            <a:endParaRPr lang="en-US"/>
          </a:p>
        </p:txBody>
      </p:sp>
    </p:spTree>
    <p:extLst>
      <p:ext uri="{BB962C8B-B14F-4D97-AF65-F5344CB8AC3E}">
        <p14:creationId xmlns:p14="http://schemas.microsoft.com/office/powerpoint/2010/main" val="39639851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3102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12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00600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622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2435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2342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8180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9439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3873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62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idx="10"/>
          </p:nvPr>
        </p:nvSpPr>
        <p:spPr>
          <a:ln/>
        </p:spPr>
        <p:txBody>
          <a:bodyPr/>
          <a:lstStyle>
            <a:lvl1pPr>
              <a:defRPr/>
            </a:lvl1pPr>
          </a:lstStyle>
          <a:p>
            <a:pPr>
              <a:defRPr/>
            </a:pPr>
            <a:endParaRPr lang="en-US"/>
          </a:p>
        </p:txBody>
      </p:sp>
      <p:sp>
        <p:nvSpPr>
          <p:cNvPr id="8" name="Rectangle 44"/>
          <p:cNvSpPr>
            <a:spLocks noGrp="1" noChangeArrowheads="1"/>
          </p:cNvSpPr>
          <p:nvPr>
            <p:ph type="ftr" idx="11"/>
          </p:nvPr>
        </p:nvSpPr>
        <p:spPr>
          <a:ln/>
        </p:spPr>
        <p:txBody>
          <a:bodyPr/>
          <a:lstStyle>
            <a:lvl1pPr>
              <a:defRPr/>
            </a:lvl1pPr>
          </a:lstStyle>
          <a:p>
            <a:pPr>
              <a:defRPr/>
            </a:pPr>
            <a:endParaRPr lang="en-US"/>
          </a:p>
        </p:txBody>
      </p:sp>
      <p:sp>
        <p:nvSpPr>
          <p:cNvPr id="9" name="Rectangle 45"/>
          <p:cNvSpPr>
            <a:spLocks noGrp="1" noChangeArrowheads="1"/>
          </p:cNvSpPr>
          <p:nvPr>
            <p:ph type="sldNum" idx="12"/>
          </p:nvPr>
        </p:nvSpPr>
        <p:spPr>
          <a:ln/>
        </p:spPr>
        <p:txBody>
          <a:bodyPr/>
          <a:lstStyle>
            <a:lvl1pPr>
              <a:defRPr/>
            </a:lvl1pPr>
          </a:lstStyle>
          <a:p>
            <a:pPr>
              <a:defRPr/>
            </a:pPr>
            <a:fld id="{C924E182-E788-AE4C-BA3A-AA3AF0EAECC8}" type="slidenum">
              <a:rPr lang="en-US"/>
              <a:pPr>
                <a:defRPr/>
              </a:pPr>
              <a:t>‹#›</a:t>
            </a:fld>
            <a:endParaRPr lang="en-US"/>
          </a:p>
        </p:txBody>
      </p:sp>
    </p:spTree>
    <p:extLst>
      <p:ext uri="{BB962C8B-B14F-4D97-AF65-F5344CB8AC3E}">
        <p14:creationId xmlns:p14="http://schemas.microsoft.com/office/powerpoint/2010/main" val="36600302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7794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91734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895764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022877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72066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34820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997003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994071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802077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4158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idx="10"/>
          </p:nvPr>
        </p:nvSpPr>
        <p:spPr>
          <a:ln/>
        </p:spPr>
        <p:txBody>
          <a:bodyPr/>
          <a:lstStyle>
            <a:lvl1pPr>
              <a:defRPr/>
            </a:lvl1pPr>
          </a:lstStyle>
          <a:p>
            <a:pPr>
              <a:defRPr/>
            </a:pPr>
            <a:endParaRPr lang="en-US"/>
          </a:p>
        </p:txBody>
      </p:sp>
      <p:sp>
        <p:nvSpPr>
          <p:cNvPr id="4" name="Rectangle 44"/>
          <p:cNvSpPr>
            <a:spLocks noGrp="1" noChangeArrowheads="1"/>
          </p:cNvSpPr>
          <p:nvPr>
            <p:ph type="ftr" idx="11"/>
          </p:nvPr>
        </p:nvSpPr>
        <p:spPr>
          <a:ln/>
        </p:spPr>
        <p:txBody>
          <a:bodyPr/>
          <a:lstStyle>
            <a:lvl1pPr>
              <a:defRPr/>
            </a:lvl1pPr>
          </a:lstStyle>
          <a:p>
            <a:pPr>
              <a:defRPr/>
            </a:pPr>
            <a:endParaRPr lang="en-US"/>
          </a:p>
        </p:txBody>
      </p:sp>
      <p:sp>
        <p:nvSpPr>
          <p:cNvPr id="5" name="Rectangle 45"/>
          <p:cNvSpPr>
            <a:spLocks noGrp="1" noChangeArrowheads="1"/>
          </p:cNvSpPr>
          <p:nvPr>
            <p:ph type="sldNum" idx="12"/>
          </p:nvPr>
        </p:nvSpPr>
        <p:spPr>
          <a:ln/>
        </p:spPr>
        <p:txBody>
          <a:bodyPr/>
          <a:lstStyle>
            <a:lvl1pPr>
              <a:defRPr/>
            </a:lvl1pPr>
          </a:lstStyle>
          <a:p>
            <a:pPr>
              <a:defRPr/>
            </a:pPr>
            <a:fld id="{B86B021A-00DE-B54F-84A1-137BB0C78B09}" type="slidenum">
              <a:rPr lang="en-US"/>
              <a:pPr>
                <a:defRPr/>
              </a:pPr>
              <a:t>‹#›</a:t>
            </a:fld>
            <a:endParaRPr lang="en-US"/>
          </a:p>
        </p:txBody>
      </p:sp>
    </p:spTree>
    <p:extLst>
      <p:ext uri="{BB962C8B-B14F-4D97-AF65-F5344CB8AC3E}">
        <p14:creationId xmlns:p14="http://schemas.microsoft.com/office/powerpoint/2010/main" val="19508628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491525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413087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335209340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300524137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16890382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325453559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3036805581"/>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91173356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36541695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30193368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23C89404-D318-4041-940C-6E961B1B3497}" type="slidenum">
              <a:rPr lang="en-US"/>
              <a:pPr>
                <a:defRPr/>
              </a:pPr>
              <a:t>‹#›</a:t>
            </a:fld>
            <a:endParaRPr lang="en-US"/>
          </a:p>
        </p:txBody>
      </p:sp>
    </p:spTree>
    <p:extLst>
      <p:ext uri="{BB962C8B-B14F-4D97-AF65-F5344CB8AC3E}">
        <p14:creationId xmlns:p14="http://schemas.microsoft.com/office/powerpoint/2010/main" val="1491003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idx="10"/>
          </p:nvPr>
        </p:nvSpPr>
        <p:spPr>
          <a:ln/>
        </p:spPr>
        <p:txBody>
          <a:bodyPr/>
          <a:lstStyle>
            <a:lvl1pPr>
              <a:defRPr/>
            </a:lvl1pPr>
          </a:lstStyle>
          <a:p>
            <a:pPr>
              <a:defRPr/>
            </a:pPr>
            <a:endParaRPr lang="en-US"/>
          </a:p>
        </p:txBody>
      </p:sp>
      <p:sp>
        <p:nvSpPr>
          <p:cNvPr id="3" name="Rectangle 44"/>
          <p:cNvSpPr>
            <a:spLocks noGrp="1" noChangeArrowheads="1"/>
          </p:cNvSpPr>
          <p:nvPr>
            <p:ph type="ftr" idx="11"/>
          </p:nvPr>
        </p:nvSpPr>
        <p:spPr>
          <a:ln/>
        </p:spPr>
        <p:txBody>
          <a:bodyPr/>
          <a:lstStyle>
            <a:lvl1pPr>
              <a:defRPr/>
            </a:lvl1pPr>
          </a:lstStyle>
          <a:p>
            <a:pPr>
              <a:defRPr/>
            </a:pPr>
            <a:endParaRPr lang="en-US"/>
          </a:p>
        </p:txBody>
      </p:sp>
      <p:sp>
        <p:nvSpPr>
          <p:cNvPr id="4" name="Rectangle 45"/>
          <p:cNvSpPr>
            <a:spLocks noGrp="1" noChangeArrowheads="1"/>
          </p:cNvSpPr>
          <p:nvPr>
            <p:ph type="sldNum" idx="12"/>
          </p:nvPr>
        </p:nvSpPr>
        <p:spPr>
          <a:ln/>
        </p:spPr>
        <p:txBody>
          <a:bodyPr/>
          <a:lstStyle>
            <a:lvl1pPr>
              <a:defRPr/>
            </a:lvl1pPr>
          </a:lstStyle>
          <a:p>
            <a:pPr>
              <a:defRPr/>
            </a:pPr>
            <a:fld id="{5A970019-2A9C-3843-8F98-E87D2DF94396}" type="slidenum">
              <a:rPr lang="en-US"/>
              <a:pPr>
                <a:defRPr/>
              </a:pPr>
              <a:t>‹#›</a:t>
            </a:fld>
            <a:endParaRPr lang="en-US"/>
          </a:p>
        </p:txBody>
      </p:sp>
    </p:spTree>
    <p:extLst>
      <p:ext uri="{BB962C8B-B14F-4D97-AF65-F5344CB8AC3E}">
        <p14:creationId xmlns:p14="http://schemas.microsoft.com/office/powerpoint/2010/main" val="33143833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413436259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167603771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78286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160680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581574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81792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6424604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965153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532035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59379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FEB9499C-D376-8B4C-B42A-AB04F0A06386}" type="slidenum">
              <a:rPr lang="en-US"/>
              <a:pPr>
                <a:defRPr/>
              </a:pPr>
              <a:t>‹#›</a:t>
            </a:fld>
            <a:endParaRPr lang="en-US"/>
          </a:p>
        </p:txBody>
      </p:sp>
    </p:spTree>
    <p:extLst>
      <p:ext uri="{BB962C8B-B14F-4D97-AF65-F5344CB8AC3E}">
        <p14:creationId xmlns:p14="http://schemas.microsoft.com/office/powerpoint/2010/main" val="9134404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134924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44444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435694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45698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5390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263134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8403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890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91426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505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1C470508-2971-D344-8021-C3620526105E}" type="slidenum">
              <a:rPr lang="en-US"/>
              <a:pPr>
                <a:defRPr/>
              </a:pPr>
              <a:t>‹#›</a:t>
            </a:fld>
            <a:endParaRPr lang="en-US"/>
          </a:p>
        </p:txBody>
      </p:sp>
    </p:spTree>
    <p:extLst>
      <p:ext uri="{BB962C8B-B14F-4D97-AF65-F5344CB8AC3E}">
        <p14:creationId xmlns:p14="http://schemas.microsoft.com/office/powerpoint/2010/main" val="198192281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623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83342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4882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220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CA00B84D-B698-934F-9756-026B99832A21}" type="slidenum">
              <a:rPr lang="en-US"/>
              <a:pPr>
                <a:defRPr/>
              </a:pPr>
              <a:t>‹#›</a:t>
            </a:fld>
            <a:endParaRPr lang="en-US"/>
          </a:p>
        </p:txBody>
      </p:sp>
    </p:spTree>
    <p:extLst>
      <p:ext uri="{BB962C8B-B14F-4D97-AF65-F5344CB8AC3E}">
        <p14:creationId xmlns:p14="http://schemas.microsoft.com/office/powerpoint/2010/main" val="42512124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7EF49B18-89A9-0645-A67B-BF712CC54880}" type="slidenum">
              <a:rPr lang="en-US"/>
              <a:pPr>
                <a:defRPr/>
              </a:pPr>
              <a:t>‹#›</a:t>
            </a:fld>
            <a:endParaRPr lang="en-US"/>
          </a:p>
        </p:txBody>
      </p:sp>
    </p:spTree>
    <p:extLst>
      <p:ext uri="{BB962C8B-B14F-4D97-AF65-F5344CB8AC3E}">
        <p14:creationId xmlns:p14="http://schemas.microsoft.com/office/powerpoint/2010/main" val="15718389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AA35EEB-4EC4-2D4D-93B7-E0ABA80E62DC}" type="slidenum">
              <a:rPr lang="en-US"/>
              <a:pPr>
                <a:defRPr/>
              </a:pPr>
              <a:t>‹#›</a:t>
            </a:fld>
            <a:endParaRPr lang="en-US"/>
          </a:p>
        </p:txBody>
      </p:sp>
    </p:spTree>
    <p:extLst>
      <p:ext uri="{BB962C8B-B14F-4D97-AF65-F5344CB8AC3E}">
        <p14:creationId xmlns:p14="http://schemas.microsoft.com/office/powerpoint/2010/main" val="12857976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B0DA8AE2-1EE6-644E-AC18-F3797629087F}" type="slidenum">
              <a:rPr lang="en-US"/>
              <a:pPr>
                <a:defRPr/>
              </a:pPr>
              <a:t>‹#›</a:t>
            </a:fld>
            <a:endParaRPr lang="en-US"/>
          </a:p>
        </p:txBody>
      </p:sp>
    </p:spTree>
    <p:extLst>
      <p:ext uri="{BB962C8B-B14F-4D97-AF65-F5344CB8AC3E}">
        <p14:creationId xmlns:p14="http://schemas.microsoft.com/office/powerpoint/2010/main" val="38220819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E457117-4510-4649-9ACD-F7E9B486F610}" type="slidenum">
              <a:rPr lang="en-US"/>
              <a:pPr>
                <a:defRPr/>
              </a:pPr>
              <a:t>‹#›</a:t>
            </a:fld>
            <a:endParaRPr lang="en-US"/>
          </a:p>
        </p:txBody>
      </p:sp>
    </p:spTree>
    <p:extLst>
      <p:ext uri="{BB962C8B-B14F-4D97-AF65-F5344CB8AC3E}">
        <p14:creationId xmlns:p14="http://schemas.microsoft.com/office/powerpoint/2010/main" val="35324321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8B5FD0D-E5A9-414E-A60A-E1C2A063967D}" type="slidenum">
              <a:rPr lang="en-US"/>
              <a:pPr>
                <a:defRPr/>
              </a:pPr>
              <a:t>‹#›</a:t>
            </a:fld>
            <a:endParaRPr lang="en-US"/>
          </a:p>
        </p:txBody>
      </p:sp>
    </p:spTree>
    <p:extLst>
      <p:ext uri="{BB962C8B-B14F-4D97-AF65-F5344CB8AC3E}">
        <p14:creationId xmlns:p14="http://schemas.microsoft.com/office/powerpoint/2010/main" val="3275245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1E35861E-EE56-3E42-88AF-CED14BE83131}" type="slidenum">
              <a:rPr lang="en-US"/>
              <a:pPr>
                <a:defRPr/>
              </a:pPr>
              <a:t>‹#›</a:t>
            </a:fld>
            <a:endParaRPr lang="en-US"/>
          </a:p>
        </p:txBody>
      </p:sp>
    </p:spTree>
    <p:extLst>
      <p:ext uri="{BB962C8B-B14F-4D97-AF65-F5344CB8AC3E}">
        <p14:creationId xmlns:p14="http://schemas.microsoft.com/office/powerpoint/2010/main" val="28921819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3BCE044-60D2-FA44-A5B0-BE8EBD7C3F2C}" type="slidenum">
              <a:rPr lang="en-US"/>
              <a:pPr>
                <a:defRPr/>
              </a:pPr>
              <a:t>‹#›</a:t>
            </a:fld>
            <a:endParaRPr lang="en-US"/>
          </a:p>
        </p:txBody>
      </p:sp>
    </p:spTree>
    <p:extLst>
      <p:ext uri="{BB962C8B-B14F-4D97-AF65-F5344CB8AC3E}">
        <p14:creationId xmlns:p14="http://schemas.microsoft.com/office/powerpoint/2010/main" val="38734581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8025AC3-F452-E14B-A3C7-7DC04D6F390C}" type="slidenum">
              <a:rPr lang="en-US"/>
              <a:pPr>
                <a:defRPr/>
              </a:pPr>
              <a:t>‹#›</a:t>
            </a:fld>
            <a:endParaRPr lang="en-US"/>
          </a:p>
        </p:txBody>
      </p:sp>
    </p:spTree>
    <p:extLst>
      <p:ext uri="{BB962C8B-B14F-4D97-AF65-F5344CB8AC3E}">
        <p14:creationId xmlns:p14="http://schemas.microsoft.com/office/powerpoint/2010/main" val="635698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4DAED70-71E5-AB4F-8C69-9595982C7905}" type="slidenum">
              <a:rPr lang="en-US"/>
              <a:pPr>
                <a:defRPr/>
              </a:pPr>
              <a:t>‹#›</a:t>
            </a:fld>
            <a:endParaRPr lang="en-US"/>
          </a:p>
        </p:txBody>
      </p:sp>
    </p:spTree>
    <p:extLst>
      <p:ext uri="{BB962C8B-B14F-4D97-AF65-F5344CB8AC3E}">
        <p14:creationId xmlns:p14="http://schemas.microsoft.com/office/powerpoint/2010/main" val="35397892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5F74D73-C70C-8E44-A39A-A71DC158365D}" type="slidenum">
              <a:rPr lang="en-US"/>
              <a:pPr>
                <a:defRPr/>
              </a:pPr>
              <a:t>‹#›</a:t>
            </a:fld>
            <a:endParaRPr lang="en-US"/>
          </a:p>
        </p:txBody>
      </p:sp>
    </p:spTree>
    <p:extLst>
      <p:ext uri="{BB962C8B-B14F-4D97-AF65-F5344CB8AC3E}">
        <p14:creationId xmlns:p14="http://schemas.microsoft.com/office/powerpoint/2010/main" val="2897531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6BBD1FE-A050-2E46-A067-9AF32E620AD7}" type="slidenum">
              <a:rPr lang="en-US"/>
              <a:pPr>
                <a:defRPr/>
              </a:pPr>
              <a:t>‹#›</a:t>
            </a:fld>
            <a:endParaRPr lang="en-US"/>
          </a:p>
        </p:txBody>
      </p:sp>
    </p:spTree>
    <p:extLst>
      <p:ext uri="{BB962C8B-B14F-4D97-AF65-F5344CB8AC3E}">
        <p14:creationId xmlns:p14="http://schemas.microsoft.com/office/powerpoint/2010/main" val="321313378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8880E67-E89E-3247-A465-D751891791AC}" type="slidenum">
              <a:rPr lang="en-US"/>
              <a:pPr>
                <a:defRPr/>
              </a:pPr>
              <a:t>‹#›</a:t>
            </a:fld>
            <a:endParaRPr lang="en-US"/>
          </a:p>
        </p:txBody>
      </p:sp>
    </p:spTree>
    <p:extLst>
      <p:ext uri="{BB962C8B-B14F-4D97-AF65-F5344CB8AC3E}">
        <p14:creationId xmlns:p14="http://schemas.microsoft.com/office/powerpoint/2010/main" val="6363909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3630508210"/>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878144233"/>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239029810"/>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167451485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0132B0F8-8D54-E844-964C-443489636B29}" type="slidenum">
              <a:rPr lang="en-US"/>
              <a:pPr>
                <a:defRPr/>
              </a:pPr>
              <a:t>‹#›</a:t>
            </a:fld>
            <a:endParaRPr lang="en-US"/>
          </a:p>
        </p:txBody>
      </p:sp>
    </p:spTree>
    <p:extLst>
      <p:ext uri="{BB962C8B-B14F-4D97-AF65-F5344CB8AC3E}">
        <p14:creationId xmlns:p14="http://schemas.microsoft.com/office/powerpoint/2010/main" val="3937965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534422907"/>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1830227108"/>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3406710439"/>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3073942266"/>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4292501772"/>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1155382005"/>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3676993440"/>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07/12/2024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9779422"/>
      </p:ext>
    </p:extLst>
  </p:cSld>
  <p:clrMapOvr>
    <a:overrideClrMapping bg1="dk1" tx1="lt1" bg2="dk2" tx2="lt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07/12/2024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2649068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07/12/2024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0103880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D2DB27E4-7318-364F-8BDE-B7FDC2DDD624}" type="slidenum">
              <a:rPr lang="en-US"/>
              <a:pPr>
                <a:defRPr/>
              </a:pPr>
              <a:t>‹#›</a:t>
            </a:fld>
            <a:endParaRPr lang="en-US"/>
          </a:p>
        </p:txBody>
      </p:sp>
    </p:spTree>
    <p:extLst>
      <p:ext uri="{BB962C8B-B14F-4D97-AF65-F5344CB8AC3E}">
        <p14:creationId xmlns:p14="http://schemas.microsoft.com/office/powerpoint/2010/main" val="2013483248"/>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07/12/2024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427126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07/12/2024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6682100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07/12/2024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32698242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07/12/2024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71907414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07/12/2024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268645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07/12/2024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27909994"/>
      </p:ext>
    </p:extLst>
  </p:cSld>
  <p:clrMapOvr>
    <a:overrideClrMapping bg1="lt1" tx1="dk1" bg2="lt2" tx2="dk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07/12/2024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9099967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07/12/2024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5977497"/>
      </p:ext>
    </p:extLst>
  </p:cSld>
  <p:clrMapOvr>
    <a:overrideClrMapping bg1="lt1" tx1="dk1" bg2="lt2" tx2="dk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5007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613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A59114DB-A8EF-AD4D-B3C2-9EE9576CBA5C}" type="slidenum">
              <a:rPr lang="en-US"/>
              <a:pPr>
                <a:defRPr/>
              </a:pPr>
              <a:t>‹#›</a:t>
            </a:fld>
            <a:endParaRPr lang="en-US"/>
          </a:p>
        </p:txBody>
      </p:sp>
    </p:spTree>
    <p:extLst>
      <p:ext uri="{BB962C8B-B14F-4D97-AF65-F5344CB8AC3E}">
        <p14:creationId xmlns:p14="http://schemas.microsoft.com/office/powerpoint/2010/main" val="3884901961"/>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2829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5145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2717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00757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0356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0532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4238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70494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67223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2120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0D7ACC05-F438-9A42-B4DD-102E520C258D}" type="slidenum">
              <a:rPr lang="en-US"/>
              <a:pPr>
                <a:defRPr/>
              </a:pPr>
              <a:t>‹#›</a:t>
            </a:fld>
            <a:endParaRPr lang="en-US"/>
          </a:p>
        </p:txBody>
      </p:sp>
    </p:spTree>
    <p:extLst>
      <p:ext uri="{BB962C8B-B14F-4D97-AF65-F5344CB8AC3E}">
        <p14:creationId xmlns:p14="http://schemas.microsoft.com/office/powerpoint/2010/main" val="130385902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4660756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9164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4261874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384066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172521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1098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31236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54877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990962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63926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34218D3E-E1CE-5B4F-AC0C-DF3AD1F38E98}" type="slidenum">
              <a:rPr lang="en-US"/>
              <a:pPr>
                <a:defRPr/>
              </a:pPr>
              <a:t>‹#›</a:t>
            </a:fld>
            <a:endParaRPr lang="en-US"/>
          </a:p>
        </p:txBody>
      </p:sp>
    </p:spTree>
    <p:extLst>
      <p:ext uri="{BB962C8B-B14F-4D97-AF65-F5344CB8AC3E}">
        <p14:creationId xmlns:p14="http://schemas.microsoft.com/office/powerpoint/2010/main" val="241587231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6377243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473881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36370207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253299948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203300361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896373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319052000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32204559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29693583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576459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8E981A2D-C654-0240-B49B-2A48EC35CFCE}" type="slidenum">
              <a:rPr lang="en-US"/>
              <a:pPr>
                <a:defRPr/>
              </a:pPr>
              <a:t>‹#›</a:t>
            </a:fld>
            <a:endParaRPr lang="en-US"/>
          </a:p>
        </p:txBody>
      </p:sp>
    </p:spTree>
    <p:extLst>
      <p:ext uri="{BB962C8B-B14F-4D97-AF65-F5344CB8AC3E}">
        <p14:creationId xmlns:p14="http://schemas.microsoft.com/office/powerpoint/2010/main" val="4825124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42563448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33216440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238630060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273454038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147672440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4325220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15095847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30810984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2166694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79187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E716BA5-E4A9-8F47-B919-C3520C5FCBC5}" type="slidenum">
              <a:rPr lang="en-US"/>
              <a:pPr>
                <a:defRPr/>
              </a:pPr>
              <a:t>‹#›</a:t>
            </a:fld>
            <a:endParaRPr lang="en-US"/>
          </a:p>
        </p:txBody>
      </p:sp>
    </p:spTree>
    <p:extLst>
      <p:ext uri="{BB962C8B-B14F-4D97-AF65-F5344CB8AC3E}">
        <p14:creationId xmlns:p14="http://schemas.microsoft.com/office/powerpoint/2010/main" val="519804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B40F8892-AFE9-1748-AA8A-AA693DA7C585}" type="slidenum">
              <a:rPr lang="en-US"/>
              <a:pPr>
                <a:defRPr/>
              </a:pPr>
              <a:t>‹#›</a:t>
            </a:fld>
            <a:endParaRPr lang="en-US"/>
          </a:p>
        </p:txBody>
      </p:sp>
    </p:spTree>
    <p:extLst>
      <p:ext uri="{BB962C8B-B14F-4D97-AF65-F5344CB8AC3E}">
        <p14:creationId xmlns:p14="http://schemas.microsoft.com/office/powerpoint/2010/main" val="2883731334"/>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63745158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371268766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12626329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176328462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15418999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1234761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47018109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4151367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2517A92F-DE48-F34E-8546-1A15220A1A57}" type="slidenum">
              <a:rPr lang="en-US"/>
              <a:pPr>
                <a:defRPr/>
              </a:pPr>
              <a:t>‹#›</a:t>
            </a:fld>
            <a:endParaRPr lang="en-US"/>
          </a:p>
        </p:txBody>
      </p:sp>
    </p:spTree>
    <p:extLst>
      <p:ext uri="{BB962C8B-B14F-4D97-AF65-F5344CB8AC3E}">
        <p14:creationId xmlns:p14="http://schemas.microsoft.com/office/powerpoint/2010/main" val="145728702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91EA23FB-63AC-104E-A737-D8043C5B6BC6}" type="slidenum">
              <a:rPr lang="en-US"/>
              <a:pPr>
                <a:defRPr/>
              </a:pPr>
              <a:t>‹#›</a:t>
            </a:fld>
            <a:endParaRPr lang="en-US"/>
          </a:p>
        </p:txBody>
      </p:sp>
    </p:spTree>
    <p:extLst>
      <p:ext uri="{BB962C8B-B14F-4D97-AF65-F5344CB8AC3E}">
        <p14:creationId xmlns:p14="http://schemas.microsoft.com/office/powerpoint/2010/main" val="39091930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B12A5B01-5765-0348-98A0-1B0EB374D68D}" type="slidenum">
              <a:rPr lang="en-US"/>
              <a:pPr>
                <a:defRPr/>
              </a:pPr>
              <a:t>‹#›</a:t>
            </a:fld>
            <a:endParaRPr lang="en-US"/>
          </a:p>
        </p:txBody>
      </p:sp>
    </p:spTree>
    <p:extLst>
      <p:ext uri="{BB962C8B-B14F-4D97-AF65-F5344CB8AC3E}">
        <p14:creationId xmlns:p14="http://schemas.microsoft.com/office/powerpoint/2010/main" val="200364731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A9619562-D3D2-7549-973A-6FCE69EF7E28}" type="slidenum">
              <a:rPr lang="en-US"/>
              <a:pPr>
                <a:defRPr/>
              </a:pPr>
              <a:t>‹#›</a:t>
            </a:fld>
            <a:endParaRPr lang="en-US"/>
          </a:p>
        </p:txBody>
      </p:sp>
    </p:spTree>
    <p:extLst>
      <p:ext uri="{BB962C8B-B14F-4D97-AF65-F5344CB8AC3E}">
        <p14:creationId xmlns:p14="http://schemas.microsoft.com/office/powerpoint/2010/main" val="408611878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811A075-0E67-9F49-A047-12BF46D75471}" type="slidenum">
              <a:rPr lang="en-US"/>
              <a:pPr>
                <a:defRPr/>
              </a:pPr>
              <a:t>‹#›</a:t>
            </a:fld>
            <a:endParaRPr lang="en-US"/>
          </a:p>
        </p:txBody>
      </p:sp>
    </p:spTree>
    <p:extLst>
      <p:ext uri="{BB962C8B-B14F-4D97-AF65-F5344CB8AC3E}">
        <p14:creationId xmlns:p14="http://schemas.microsoft.com/office/powerpoint/2010/main" val="632976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9FE13C0-AEA5-474E-AA8C-49EAC174FDD0}" type="slidenum">
              <a:rPr lang="en-US"/>
              <a:pPr>
                <a:defRPr/>
              </a:pPr>
              <a:t>‹#›</a:t>
            </a:fld>
            <a:endParaRPr lang="en-US"/>
          </a:p>
        </p:txBody>
      </p:sp>
    </p:spTree>
    <p:extLst>
      <p:ext uri="{BB962C8B-B14F-4D97-AF65-F5344CB8AC3E}">
        <p14:creationId xmlns:p14="http://schemas.microsoft.com/office/powerpoint/2010/main" val="33556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BFDE254-0240-E641-8E1F-92C378BEDFA5}" type="slidenum">
              <a:rPr lang="en-US"/>
              <a:pPr>
                <a:defRPr/>
              </a:pPr>
              <a:t>‹#›</a:t>
            </a:fld>
            <a:endParaRPr lang="en-US"/>
          </a:p>
        </p:txBody>
      </p:sp>
    </p:spTree>
    <p:extLst>
      <p:ext uri="{BB962C8B-B14F-4D97-AF65-F5344CB8AC3E}">
        <p14:creationId xmlns:p14="http://schemas.microsoft.com/office/powerpoint/2010/main" val="215692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83BF4E4A-116C-4C41-8D96-A38D0540E17C}" type="slidenum">
              <a:rPr lang="en-US"/>
              <a:pPr>
                <a:defRPr/>
              </a:pPr>
              <a:t>‹#›</a:t>
            </a:fld>
            <a:endParaRPr lang="en-US"/>
          </a:p>
        </p:txBody>
      </p:sp>
    </p:spTree>
    <p:extLst>
      <p:ext uri="{BB962C8B-B14F-4D97-AF65-F5344CB8AC3E}">
        <p14:creationId xmlns:p14="http://schemas.microsoft.com/office/powerpoint/2010/main" val="3517988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2E7121A-6C4E-6D44-B12A-A0C68ED4A09E}" type="slidenum">
              <a:rPr lang="en-US"/>
              <a:pPr>
                <a:defRPr/>
              </a:pPr>
              <a:t>‹#›</a:t>
            </a:fld>
            <a:endParaRPr lang="en-US"/>
          </a:p>
        </p:txBody>
      </p:sp>
    </p:spTree>
    <p:extLst>
      <p:ext uri="{BB962C8B-B14F-4D97-AF65-F5344CB8AC3E}">
        <p14:creationId xmlns:p14="http://schemas.microsoft.com/office/powerpoint/2010/main" val="3373393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1263"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DF74AC6-A107-8445-B66E-0FC7119BF7D3}" type="slidenum">
              <a:rPr lang="en-US"/>
              <a:pPr>
                <a:defRPr/>
              </a:pPr>
              <a:t>‹#›</a:t>
            </a:fld>
            <a:endParaRPr lang="en-US"/>
          </a:p>
        </p:txBody>
      </p:sp>
    </p:spTree>
    <p:extLst>
      <p:ext uri="{BB962C8B-B14F-4D97-AF65-F5344CB8AC3E}">
        <p14:creationId xmlns:p14="http://schemas.microsoft.com/office/powerpoint/2010/main" val="2570205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B643D017-6D4D-F44C-9826-5E156D9AC0B7}" type="slidenum">
              <a:rPr lang="en-US"/>
              <a:pPr>
                <a:defRPr/>
              </a:pPr>
              <a:t>‹#›</a:t>
            </a:fld>
            <a:endParaRPr lang="en-US"/>
          </a:p>
        </p:txBody>
      </p:sp>
    </p:spTree>
    <p:extLst>
      <p:ext uri="{BB962C8B-B14F-4D97-AF65-F5344CB8AC3E}">
        <p14:creationId xmlns:p14="http://schemas.microsoft.com/office/powerpoint/2010/main" val="3631181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10FCF8EB-97E5-9B4B-B1E0-69EE7E41D5DD}" type="slidenum">
              <a:rPr lang="en-US"/>
              <a:pPr>
                <a:defRPr/>
              </a:pPr>
              <a:t>‹#›</a:t>
            </a:fld>
            <a:endParaRPr lang="en-US"/>
          </a:p>
        </p:txBody>
      </p:sp>
    </p:spTree>
    <p:extLst>
      <p:ext uri="{BB962C8B-B14F-4D97-AF65-F5344CB8AC3E}">
        <p14:creationId xmlns:p14="http://schemas.microsoft.com/office/powerpoint/2010/main" val="3241234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4EB77E1C-D565-2B4B-B61F-2A50E3076B90}" type="slidenum">
              <a:rPr lang="en-US"/>
              <a:pPr>
                <a:defRPr/>
              </a:pPr>
              <a:t>‹#›</a:t>
            </a:fld>
            <a:endParaRPr lang="en-US"/>
          </a:p>
        </p:txBody>
      </p:sp>
    </p:spTree>
    <p:extLst>
      <p:ext uri="{BB962C8B-B14F-4D97-AF65-F5344CB8AC3E}">
        <p14:creationId xmlns:p14="http://schemas.microsoft.com/office/powerpoint/2010/main" val="2821287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808E4C2-5468-F148-BC5C-F96AB1215C14}" type="slidenum">
              <a:rPr lang="en-US"/>
              <a:pPr>
                <a:defRPr/>
              </a:pPr>
              <a:t>‹#›</a:t>
            </a:fld>
            <a:endParaRPr lang="en-US"/>
          </a:p>
        </p:txBody>
      </p:sp>
    </p:spTree>
    <p:extLst>
      <p:ext uri="{BB962C8B-B14F-4D97-AF65-F5344CB8AC3E}">
        <p14:creationId xmlns:p14="http://schemas.microsoft.com/office/powerpoint/2010/main" val="193267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7EC55F8-4E06-0F45-A073-96B13E0C2A3B}" type="slidenum">
              <a:rPr lang="en-US"/>
              <a:pPr>
                <a:defRPr/>
              </a:pPr>
              <a:t>‹#›</a:t>
            </a:fld>
            <a:endParaRPr lang="en-US"/>
          </a:p>
        </p:txBody>
      </p:sp>
    </p:spTree>
    <p:extLst>
      <p:ext uri="{BB962C8B-B14F-4D97-AF65-F5344CB8AC3E}">
        <p14:creationId xmlns:p14="http://schemas.microsoft.com/office/powerpoint/2010/main" val="10868876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E6D63A6-2EE6-0D47-84B4-76D41A04D92A}" type="slidenum">
              <a:rPr lang="en-US"/>
              <a:pPr>
                <a:defRPr/>
              </a:pPr>
              <a:t>‹#›</a:t>
            </a:fld>
            <a:endParaRPr lang="en-US"/>
          </a:p>
        </p:txBody>
      </p:sp>
    </p:spTree>
    <p:extLst>
      <p:ext uri="{BB962C8B-B14F-4D97-AF65-F5344CB8AC3E}">
        <p14:creationId xmlns:p14="http://schemas.microsoft.com/office/powerpoint/2010/main" val="2560115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8550F7-D8B5-ED4F-BA46-A0C6644C087C}" type="slidenum">
              <a:rPr lang="en-US"/>
              <a:pPr>
                <a:defRPr/>
              </a:pPr>
              <a:t>‹#›</a:t>
            </a:fld>
            <a:endParaRPr lang="en-US"/>
          </a:p>
        </p:txBody>
      </p:sp>
    </p:spTree>
    <p:extLst>
      <p:ext uri="{BB962C8B-B14F-4D97-AF65-F5344CB8AC3E}">
        <p14:creationId xmlns:p14="http://schemas.microsoft.com/office/powerpoint/2010/main" val="1140967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6536AD4-9445-1046-B43A-486086844407}" type="slidenum">
              <a:rPr lang="en-US"/>
              <a:pPr>
                <a:defRPr/>
              </a:pPr>
              <a:t>‹#›</a:t>
            </a:fld>
            <a:endParaRPr lang="en-US"/>
          </a:p>
        </p:txBody>
      </p:sp>
    </p:spTree>
    <p:extLst>
      <p:ext uri="{BB962C8B-B14F-4D97-AF65-F5344CB8AC3E}">
        <p14:creationId xmlns:p14="http://schemas.microsoft.com/office/powerpoint/2010/main" val="19596465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46077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38060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E726AAD0-6A7F-1F4F-A89D-5DF27478CE6B}" type="slidenum">
              <a:rPr lang="en-US"/>
              <a:pPr>
                <a:defRPr/>
              </a:pPr>
              <a:t>‹#›</a:t>
            </a:fld>
            <a:endParaRPr lang="en-US"/>
          </a:p>
        </p:txBody>
      </p:sp>
    </p:spTree>
    <p:extLst>
      <p:ext uri="{BB962C8B-B14F-4D97-AF65-F5344CB8AC3E}">
        <p14:creationId xmlns:p14="http://schemas.microsoft.com/office/powerpoint/2010/main" val="10559884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37531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34215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54869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683574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79384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36377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69718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971110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64653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1395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6DBA9A3-6BDD-AC46-AD28-C722DC2A6F9B}" type="slidenum">
              <a:rPr lang="en-US"/>
              <a:pPr>
                <a:defRPr/>
              </a:pPr>
              <a:t>‹#›</a:t>
            </a:fld>
            <a:endParaRPr lang="en-US"/>
          </a:p>
        </p:txBody>
      </p:sp>
    </p:spTree>
    <p:extLst>
      <p:ext uri="{BB962C8B-B14F-4D97-AF65-F5344CB8AC3E}">
        <p14:creationId xmlns:p14="http://schemas.microsoft.com/office/powerpoint/2010/main" val="24807824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96023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79949569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176034024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306584430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109834056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103807418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239778670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295477033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422042358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2132989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F179D8AC-89A3-174C-B9A4-74A944F17DDD}" type="slidenum">
              <a:rPr lang="en-US"/>
              <a:pPr>
                <a:defRPr/>
              </a:pPr>
              <a:t>‹#›</a:t>
            </a:fld>
            <a:endParaRPr lang="en-US"/>
          </a:p>
        </p:txBody>
      </p:sp>
    </p:spTree>
    <p:extLst>
      <p:ext uri="{BB962C8B-B14F-4D97-AF65-F5344CB8AC3E}">
        <p14:creationId xmlns:p14="http://schemas.microsoft.com/office/powerpoint/2010/main" val="2337956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256572896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63990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3803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10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426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935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432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3292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7006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01329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51F4ADF-899B-D043-A329-00BE9BC456BC}" type="slidenum">
              <a:rPr lang="en-US"/>
              <a:pPr>
                <a:defRPr/>
              </a:pPr>
              <a:t>‹#›</a:t>
            </a:fld>
            <a:endParaRPr lang="en-US"/>
          </a:p>
        </p:txBody>
      </p:sp>
    </p:spTree>
    <p:extLst>
      <p:ext uri="{BB962C8B-B14F-4D97-AF65-F5344CB8AC3E}">
        <p14:creationId xmlns:p14="http://schemas.microsoft.com/office/powerpoint/2010/main" val="2700039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551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8452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953100"/>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2211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08078"/>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55260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437446"/>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830977"/>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607122"/>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878033"/>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1D13A32F-0EF2-654C-ACED-0AD54BB27899}" type="slidenum">
              <a:rPr lang="en-US"/>
              <a:pPr>
                <a:defRPr/>
              </a:pPr>
              <a:t>‹#›</a:t>
            </a:fld>
            <a:endParaRPr lang="en-US"/>
          </a:p>
        </p:txBody>
      </p:sp>
    </p:spTree>
    <p:extLst>
      <p:ext uri="{BB962C8B-B14F-4D97-AF65-F5344CB8AC3E}">
        <p14:creationId xmlns:p14="http://schemas.microsoft.com/office/powerpoint/2010/main" val="1796066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551383"/>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936702"/>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204544"/>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61608"/>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97336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58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75997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9863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1837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1541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theme" Target="../theme/theme19.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4.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5.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image" Target="../media/image5.pn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image" Target="../media/image3.png"/><Relationship Id="rId2" Type="http://schemas.openxmlformats.org/officeDocument/2006/relationships/slideLayout" Target="../slideLayouts/slideLayout283.xml"/><Relationship Id="rId16" Type="http://schemas.openxmlformats.org/officeDocument/2006/relationships/image" Target="../media/image2.png"/><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image" Target="../media/image4.jpeg"/><Relationship Id="rId10" Type="http://schemas.openxmlformats.org/officeDocument/2006/relationships/slideLayout" Target="../slideLayouts/slideLayout291.xml"/><Relationship Id="rId19" Type="http://schemas.openxmlformats.org/officeDocument/2006/relationships/image" Target="../media/image6.png"/><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3.png"/><Relationship Id="rId2" Type="http://schemas.openxmlformats.org/officeDocument/2006/relationships/slideLayout" Target="../slideLayouts/slideLayout36.xml"/><Relationship Id="rId16" Type="http://schemas.openxmlformats.org/officeDocument/2006/relationships/image" Target="../media/image2.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4.jpeg"/><Relationship Id="rId10" Type="http://schemas.openxmlformats.org/officeDocument/2006/relationships/slideLayout" Target="../slideLayouts/slideLayout44.xml"/><Relationship Id="rId19" Type="http://schemas.openxmlformats.org/officeDocument/2006/relationships/image" Target="../media/image6.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6.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p:cNvSpPr>
            <a:spLocks noGrp="1" noChangeArrowheads="1"/>
          </p:cNvSpPr>
          <p:nvPr>
            <p:ph type="title"/>
          </p:nvPr>
        </p:nvSpPr>
        <p:spPr bwMode="auto">
          <a:xfrm>
            <a:off x="1066800" y="379413"/>
            <a:ext cx="77692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2" name="Rectangle 3"/>
          <p:cNvSpPr>
            <a:spLocks noGrp="1" noChangeArrowheads="1"/>
          </p:cNvSpPr>
          <p:nvPr>
            <p:ph type="dt"/>
          </p:nvPr>
        </p:nvSpPr>
        <p:spPr bwMode="auto">
          <a:xfrm>
            <a:off x="8382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defRPr sz="1400" smtClean="0">
                <a:solidFill>
                  <a:srgbClr val="482400"/>
                </a:solidFill>
                <a:latin typeface="Arial" charset="0"/>
                <a:cs typeface="Lucida Sans Unicode" charset="0"/>
              </a:defRPr>
            </a:lvl1pPr>
          </a:lstStyle>
          <a:p>
            <a:pPr>
              <a:defRPr/>
            </a:pPr>
            <a:endParaRPr lang="en-US"/>
          </a:p>
        </p:txBody>
      </p:sp>
      <p:sp>
        <p:nvSpPr>
          <p:cNvPr id="1028" name="Rectangle 4"/>
          <p:cNvSpPr>
            <a:spLocks noGrp="1" noChangeArrowheads="1"/>
          </p:cNvSpPr>
          <p:nvPr>
            <p:ph type="ftr"/>
          </p:nvPr>
        </p:nvSpPr>
        <p:spPr bwMode="auto">
          <a:xfrm>
            <a:off x="3429000" y="6400800"/>
            <a:ext cx="28924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ctr">
              <a:defRPr sz="1400" smtClean="0">
                <a:solidFill>
                  <a:srgbClr val="482400"/>
                </a:solidFill>
                <a:latin typeface="Arial" charset="0"/>
                <a:cs typeface="Lucida Sans Unicode" charset="0"/>
              </a:defRPr>
            </a:lvl1pPr>
          </a:lstStyle>
          <a:p>
            <a:pPr>
              <a:defRPr/>
            </a:pPr>
            <a:endParaRPr lang="en-US"/>
          </a:p>
        </p:txBody>
      </p:sp>
      <p:sp>
        <p:nvSpPr>
          <p:cNvPr id="1029" name="Rectangle 5"/>
          <p:cNvSpPr>
            <a:spLocks noGrp="1" noChangeArrowheads="1"/>
          </p:cNvSpPr>
          <p:nvPr>
            <p:ph type="sldNum"/>
          </p:nvPr>
        </p:nvSpPr>
        <p:spPr bwMode="auto">
          <a:xfrm>
            <a:off x="70104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r">
              <a:defRPr sz="1400" smtClean="0">
                <a:solidFill>
                  <a:srgbClr val="482400"/>
                </a:solidFill>
                <a:latin typeface="Arial" charset="0"/>
                <a:cs typeface="Lucida Sans Unicode" charset="0"/>
              </a:defRPr>
            </a:lvl1pPr>
          </a:lstStyle>
          <a:p>
            <a:pPr>
              <a:defRPr/>
            </a:pPr>
            <a:fld id="{1B67F127-01FF-0B47-B962-5AF27617AA55}" type="slidenum">
              <a:rPr lang="en-US"/>
              <a:pPr>
                <a:defRPr/>
              </a:pPr>
              <a:t>‹#›</a:t>
            </a:fld>
            <a:endParaRPr lang="en-US"/>
          </a:p>
        </p:txBody>
      </p:sp>
      <p:pic>
        <p:nvPicPr>
          <p:cNvPr id="1031"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2" name="Rectangle 7"/>
          <p:cNvSpPr>
            <a:spLocks noGrp="1" noChangeArrowheads="1"/>
          </p:cNvSpPr>
          <p:nvPr>
            <p:ph type="body" idx="1"/>
          </p:nvPr>
        </p:nvSpPr>
        <p:spPr bwMode="auto">
          <a:xfrm>
            <a:off x="1062038" y="1766888"/>
            <a:ext cx="776605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2pPr>
      <a:lvl3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3pPr>
      <a:lvl4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4pPr>
      <a:lvl5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5pPr>
      <a:lvl6pPr marL="25146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6pPr>
      <a:lvl7pPr marL="29718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7pPr>
      <a:lvl8pPr marL="34290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8pPr>
      <a:lvl9pPr marL="38862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defTabSz="914400">
              <a:buClrTx/>
              <a:buSzTx/>
              <a:buFontTx/>
              <a:buNone/>
              <a:defRPr/>
            </a:pPr>
            <a:fld id="{3528EDAE-F66A-9B40-9045-505ED545A27A}"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688692529"/>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2827830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eaLnBrk="1" hangingPunct="1">
              <a:buClrTx/>
              <a:buSzTx/>
              <a:buFontTx/>
              <a:buNone/>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eaLnBrk="1" hangingPunct="1">
              <a:buClrTx/>
              <a:buSzTx/>
              <a:buFontTx/>
              <a:buNone/>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eaLnBrk="1" hangingPunct="1">
              <a:buClrTx/>
              <a:buSzTx/>
              <a:buFontTx/>
              <a:buNone/>
              <a:defRPr/>
            </a:pPr>
            <a:fld id="{938CEE94-DBD3-484C-AEAC-BC368BDC4034}" type="slidenum">
              <a:rPr lang="en-US">
                <a:solidFill>
                  <a:srgbClr val="EAEAEA"/>
                </a:solidFill>
                <a:ea typeface="ＭＳ Ｐゴシック" charset="0"/>
              </a:rPr>
              <a:pPr defTabSz="914400" eaLnBrk="1" hangingPunct="1">
                <a:buClrTx/>
                <a:buSzTx/>
                <a:buFontTx/>
                <a:buNone/>
                <a:defRPr/>
              </a:pPr>
              <a:t>‹#›</a:t>
            </a:fld>
            <a:endParaRPr lang="en-US">
              <a:solidFill>
                <a:srgbClr val="EAEAEA"/>
              </a:solidFill>
              <a:ea typeface="ＭＳ Ｐゴシック" charset="0"/>
            </a:endParaRPr>
          </a:p>
        </p:txBody>
      </p:sp>
    </p:spTree>
    <p:extLst>
      <p:ext uri="{BB962C8B-B14F-4D97-AF65-F5344CB8AC3E}">
        <p14:creationId xmlns:p14="http://schemas.microsoft.com/office/powerpoint/2010/main" val="999271118"/>
      </p:ext>
    </p:extLst>
  </p:cSld>
  <p:clrMap bg1="dk2" tx1="lt1" bg2="dk1" tx2="lt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ea typeface="ＭＳ Ｐゴシック" charset="0"/>
              </a:rPr>
              <a:pPr defTabSz="449263" eaLnBrk="1" hangingPunct="1">
                <a:defRPr/>
              </a:pPr>
              <a:t>‹#›</a:t>
            </a:fld>
            <a:endParaRPr lang="en-GB">
              <a:ea typeface="ＭＳ Ｐゴシック" charset="0"/>
            </a:endParaRPr>
          </a:p>
        </p:txBody>
      </p:sp>
    </p:spTree>
    <p:extLst>
      <p:ext uri="{BB962C8B-B14F-4D97-AF65-F5344CB8AC3E}">
        <p14:creationId xmlns:p14="http://schemas.microsoft.com/office/powerpoint/2010/main" val="3578985194"/>
      </p:ext>
    </p:extLst>
  </p:cSld>
  <p:clrMap bg1="lt1" tx1="dk1" bg2="lt2" tx2="dk2" accent1="accent1" accent2="accent2" accent3="accent3" accent4="accent4" accent5="accent5" accent6="accent6" hlink="hlink" folHlink="folHlink"/>
  <p:sldLayoutIdLst>
    <p:sldLayoutId id="214748444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a:buClrTx/>
              <a:buSzTx/>
              <a:buFontTx/>
              <a:buNone/>
              <a:defRPr/>
            </a:pPr>
            <a:fld id="{640BB746-9DE7-A944-9115-BEAF38ACA546}" type="slidenum">
              <a:rPr lang="en-US">
                <a:latin typeface="Arial" charset="0"/>
                <a:ea typeface="ＭＳ Ｐゴシック" charset="0"/>
              </a:rPr>
              <a:pPr defTabSz="914400">
                <a:buClrTx/>
                <a:buSzTx/>
                <a:buFontTx/>
                <a:buNone/>
                <a:defRPr/>
              </a:pPr>
              <a:t>‹#›</a:t>
            </a:fld>
            <a:endParaRPr lang="en-US">
              <a:latin typeface="Arial" charset="0"/>
              <a:ea typeface="ＭＳ Ｐゴシック" charset="0"/>
            </a:endParaRPr>
          </a:p>
        </p:txBody>
      </p:sp>
    </p:spTree>
    <p:extLst>
      <p:ext uri="{BB962C8B-B14F-4D97-AF65-F5344CB8AC3E}">
        <p14:creationId xmlns:p14="http://schemas.microsoft.com/office/powerpoint/2010/main" val="1392634865"/>
      </p:ext>
    </p:extLst>
  </p:cSld>
  <p:clrMap bg1="lt1" tx1="dk1" bg2="lt2" tx2="dk2" accent1="accent1" accent2="accent2" accent3="accent3" accent4="accent4" accent5="accent5" accent6="accent6" hlink="hlink" folHlink="folHlink"/>
  <p:sldLayoutIdLst>
    <p:sldLayoutId id="214748445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20894057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929127870"/>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defTabSz="914400" eaLnBrk="1" hangingPunct="1">
              <a:buClrTx/>
              <a:buSzTx/>
              <a:buFontTx/>
              <a:buNone/>
              <a:defRPr/>
            </a:pPr>
            <a:endParaRPr lang="en-US">
              <a:solidFill>
                <a:srgbClr val="000000"/>
              </a:solidFill>
              <a:ea typeface="MS PGothic"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defTabSz="914400" eaLnBrk="1" hangingPunct="1">
              <a:buClrTx/>
              <a:buSzTx/>
              <a:buFontTx/>
              <a:buNone/>
              <a:defRPr/>
            </a:pPr>
            <a:endParaRPr lang="en-US">
              <a:solidFill>
                <a:srgbClr val="000000"/>
              </a:solidFill>
              <a:ea typeface="MS PGothic"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defTabSz="914400" eaLnBrk="1" hangingPunct="1">
              <a:buClrTx/>
              <a:buSzTx/>
              <a:buFontTx/>
              <a:buNone/>
              <a:defRPr/>
            </a:pPr>
            <a:fld id="{63A52EEF-2133-724B-A454-985DD697B7F0}" type="slidenum">
              <a:rPr lang="en-US">
                <a:solidFill>
                  <a:srgbClr val="000000"/>
                </a:solidFill>
                <a:ea typeface="MS PGothic" charset="0"/>
                <a:cs typeface="+mn-cs"/>
              </a:rPr>
              <a:pPr defTabSz="914400" eaLnBrk="1" hangingPunct="1">
                <a:buClrTx/>
                <a:buSzTx/>
                <a:buFontTx/>
                <a:buNone/>
                <a:defRPr/>
              </a:pPr>
              <a:t>‹#›</a:t>
            </a:fld>
            <a:endParaRPr lang="en-US">
              <a:solidFill>
                <a:srgbClr val="000000"/>
              </a:solidFill>
              <a:ea typeface="MS PGothic" charset="0"/>
              <a:cs typeface="+mn-cs"/>
            </a:endParaRPr>
          </a:p>
        </p:txBody>
      </p:sp>
    </p:spTree>
    <p:extLst>
      <p:ext uri="{BB962C8B-B14F-4D97-AF65-F5344CB8AC3E}">
        <p14:creationId xmlns:p14="http://schemas.microsoft.com/office/powerpoint/2010/main" val="3040885281"/>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62499113"/>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 id="21474845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7BC6420-5CBD-994E-930C-DB2BE84E9538}" type="slidenum">
              <a:rPr lang="en-US"/>
              <a:pPr>
                <a:defRPr/>
              </a:pPr>
              <a:t>‹#›</a:t>
            </a:fld>
            <a:endParaRPr lang="en-US"/>
          </a:p>
        </p:txBody>
      </p:sp>
    </p:spTree>
    <p:extLst>
      <p:ext uri="{BB962C8B-B14F-4D97-AF65-F5344CB8AC3E}">
        <p14:creationId xmlns:p14="http://schemas.microsoft.com/office/powerpoint/2010/main" val="1831923296"/>
      </p:ext>
    </p:extLst>
  </p:cSld>
  <p:clrMap bg1="dk2" tx1="lt1" bg2="dk1" tx2="lt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28674" name="Group 1"/>
          <p:cNvGrpSpPr>
            <a:grpSpLocks/>
          </p:cNvGrpSpPr>
          <p:nvPr/>
        </p:nvGrpSpPr>
        <p:grpSpPr bwMode="auto">
          <a:xfrm>
            <a:off x="0" y="0"/>
            <a:ext cx="9142413" cy="6854825"/>
            <a:chOff x="0" y="0"/>
            <a:chExt cx="5759" cy="4318"/>
          </a:xfrm>
        </p:grpSpPr>
        <p:sp>
          <p:nvSpPr>
            <p:cNvPr id="2" name="Freeform 2"/>
            <p:cNvSpPr>
              <a:spLocks noChangeArrowheads="1"/>
            </p:cNvSpPr>
            <p:nvPr/>
          </p:nvSpPr>
          <p:spPr bwMode="auto">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rgbClr val="000051"/>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5" name="Freeform 3"/>
            <p:cNvSpPr>
              <a:spLocks noChangeArrowheads="1"/>
            </p:cNvSpPr>
            <p:nvPr/>
          </p:nvSpPr>
          <p:spPr bwMode="auto">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rgbClr val="00005C"/>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6" name="Freeform 4"/>
            <p:cNvSpPr>
              <a:spLocks noChangeArrowheads="1"/>
            </p:cNvSpPr>
            <p:nvPr/>
          </p:nvSpPr>
          <p:spPr bwMode="auto">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rgbClr val="000060"/>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7" name="Freeform 5"/>
            <p:cNvSpPr>
              <a:spLocks noChangeArrowheads="1"/>
            </p:cNvSpPr>
            <p:nvPr/>
          </p:nvSpPr>
          <p:spPr bwMode="auto">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rgbClr val="000080"/>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8" name="Freeform 6"/>
            <p:cNvSpPr>
              <a:spLocks noChangeArrowheads="1"/>
            </p:cNvSpPr>
            <p:nvPr/>
          </p:nvSpPr>
          <p:spPr bwMode="auto">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rgbClr val="00007C"/>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9" name="Freeform 7"/>
            <p:cNvSpPr>
              <a:spLocks noChangeArrowheads="1"/>
            </p:cNvSpPr>
            <p:nvPr/>
          </p:nvSpPr>
          <p:spPr bwMode="auto">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0" name="Freeform 8"/>
            <p:cNvSpPr>
              <a:spLocks noChangeArrowheads="1"/>
            </p:cNvSpPr>
            <p:nvPr/>
          </p:nvSpPr>
          <p:spPr bwMode="auto">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1" name="Freeform 9"/>
            <p:cNvSpPr>
              <a:spLocks noChangeArrowheads="1"/>
            </p:cNvSpPr>
            <p:nvPr/>
          </p:nvSpPr>
          <p:spPr bwMode="auto">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rgbClr val="00006E"/>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2" name="Freeform 10"/>
            <p:cNvSpPr>
              <a:spLocks noChangeArrowheads="1"/>
            </p:cNvSpPr>
            <p:nvPr/>
          </p:nvSpPr>
          <p:spPr bwMode="auto">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3" name="Freeform 11"/>
            <p:cNvSpPr>
              <a:spLocks noChangeArrowheads="1"/>
            </p:cNvSpPr>
            <p:nvPr/>
          </p:nvSpPr>
          <p:spPr bwMode="auto">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rgbClr val="000099"/>
                </a:gs>
                <a:gs pos="100000">
                  <a:srgbClr val="07079B"/>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4" name="Freeform 12"/>
            <p:cNvSpPr>
              <a:spLocks noChangeArrowheads="1"/>
            </p:cNvSpPr>
            <p:nvPr/>
          </p:nvSpPr>
          <p:spPr bwMode="auto">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5" name="Freeform 13"/>
            <p:cNvSpPr>
              <a:spLocks noChangeArrowheads="1"/>
            </p:cNvSpPr>
            <p:nvPr/>
          </p:nvSpPr>
          <p:spPr bwMode="auto">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rgbClr val="000053"/>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6" name="Freeform 14"/>
            <p:cNvSpPr>
              <a:spLocks noChangeArrowheads="1"/>
            </p:cNvSpPr>
            <p:nvPr/>
          </p:nvSpPr>
          <p:spPr bwMode="auto">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rgbClr val="000080"/>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7" name="Freeform 15"/>
            <p:cNvSpPr>
              <a:spLocks noChangeArrowheads="1"/>
            </p:cNvSpPr>
            <p:nvPr/>
          </p:nvSpPr>
          <p:spPr bwMode="auto">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rgbClr val="000055"/>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8" name="Freeform 16"/>
            <p:cNvSpPr>
              <a:spLocks noChangeArrowheads="1"/>
            </p:cNvSpPr>
            <p:nvPr/>
          </p:nvSpPr>
          <p:spPr bwMode="auto">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rgbClr val="00006A"/>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9" name="Freeform 17"/>
            <p:cNvSpPr>
              <a:spLocks noChangeArrowheads="1"/>
            </p:cNvSpPr>
            <p:nvPr/>
          </p:nvSpPr>
          <p:spPr bwMode="auto">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rgbClr val="000099"/>
                </a:gs>
                <a:gs pos="100000">
                  <a:srgbClr val="0E0E9E"/>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0" name="Freeform 18"/>
            <p:cNvSpPr>
              <a:spLocks noChangeArrowheads="1"/>
            </p:cNvSpPr>
            <p:nvPr/>
          </p:nvSpPr>
          <p:spPr bwMode="auto">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1" name="Freeform 19"/>
            <p:cNvSpPr>
              <a:spLocks noChangeArrowheads="1"/>
            </p:cNvSpPr>
            <p:nvPr/>
          </p:nvSpPr>
          <p:spPr bwMode="auto">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rgbClr val="000046"/>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2" name="Freeform 20"/>
            <p:cNvSpPr>
              <a:spLocks noChangeArrowheads="1"/>
            </p:cNvSpPr>
            <p:nvPr/>
          </p:nvSpPr>
          <p:spPr bwMode="auto">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3" name="Freeform 21"/>
            <p:cNvSpPr>
              <a:spLocks noChangeArrowheads="1"/>
            </p:cNvSpPr>
            <p:nvPr/>
          </p:nvSpPr>
          <p:spPr bwMode="auto">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rgbClr val="00004E"/>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4" name="Freeform 22"/>
            <p:cNvSpPr>
              <a:spLocks noChangeArrowheads="1"/>
            </p:cNvSpPr>
            <p:nvPr/>
          </p:nvSpPr>
          <p:spPr bwMode="auto">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5" name="Freeform 23"/>
            <p:cNvSpPr>
              <a:spLocks noChangeArrowheads="1"/>
            </p:cNvSpPr>
            <p:nvPr/>
          </p:nvSpPr>
          <p:spPr bwMode="auto">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rgbClr val="000099"/>
                </a:gs>
                <a:gs pos="100000">
                  <a:srgbClr val="1616A1"/>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6" name="Freeform 24"/>
            <p:cNvSpPr>
              <a:spLocks noChangeArrowheads="1"/>
            </p:cNvSpPr>
            <p:nvPr/>
          </p:nvSpPr>
          <p:spPr bwMode="auto">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rgbClr val="00008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7" name="Freeform 25"/>
            <p:cNvSpPr>
              <a:spLocks noChangeArrowheads="1"/>
            </p:cNvSpPr>
            <p:nvPr/>
          </p:nvSpPr>
          <p:spPr bwMode="auto">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rgbClr val="000055"/>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8" name="Freeform 26"/>
            <p:cNvSpPr>
              <a:spLocks noChangeArrowheads="1"/>
            </p:cNvSpPr>
            <p:nvPr/>
          </p:nvSpPr>
          <p:spPr bwMode="auto">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rgbClr val="000059"/>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9" name="Freeform 27"/>
            <p:cNvSpPr>
              <a:spLocks noChangeArrowheads="1"/>
            </p:cNvSpPr>
            <p:nvPr/>
          </p:nvSpPr>
          <p:spPr bwMode="auto">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rgbClr val="00008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0" name="Freeform 28"/>
            <p:cNvSpPr>
              <a:spLocks noChangeArrowheads="1"/>
            </p:cNvSpPr>
            <p:nvPr/>
          </p:nvSpPr>
          <p:spPr bwMode="auto">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rgbClr val="000060"/>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1" name="Freeform 29"/>
            <p:cNvSpPr>
              <a:spLocks noChangeArrowheads="1"/>
            </p:cNvSpPr>
            <p:nvPr/>
          </p:nvSpPr>
          <p:spPr bwMode="auto">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2" name="Freeform 30"/>
            <p:cNvSpPr>
              <a:spLocks noChangeArrowheads="1"/>
            </p:cNvSpPr>
            <p:nvPr/>
          </p:nvSpPr>
          <p:spPr bwMode="auto">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rgbClr val="00005C"/>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3" name="Freeform 31"/>
            <p:cNvSpPr>
              <a:spLocks noChangeArrowheads="1"/>
            </p:cNvSpPr>
            <p:nvPr/>
          </p:nvSpPr>
          <p:spPr bwMode="auto">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rgbClr val="000081"/>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4" name="Freeform 32"/>
            <p:cNvSpPr>
              <a:spLocks noChangeArrowheads="1"/>
            </p:cNvSpPr>
            <p:nvPr/>
          </p:nvSpPr>
          <p:spPr bwMode="auto">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rgbClr val="00004A"/>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5" name="Freeform 33"/>
            <p:cNvSpPr>
              <a:spLocks noChangeArrowheads="1"/>
            </p:cNvSpPr>
            <p:nvPr/>
          </p:nvSpPr>
          <p:spPr bwMode="auto">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rgbClr val="000081"/>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6" name="Freeform 34"/>
            <p:cNvSpPr>
              <a:spLocks noChangeArrowheads="1"/>
            </p:cNvSpPr>
            <p:nvPr/>
          </p:nvSpPr>
          <p:spPr bwMode="auto">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7" name="Freeform 35"/>
            <p:cNvSpPr>
              <a:spLocks noChangeArrowheads="1"/>
            </p:cNvSpPr>
            <p:nvPr/>
          </p:nvSpPr>
          <p:spPr bwMode="auto">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rgbClr val="000057"/>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8" name="Freeform 36"/>
            <p:cNvSpPr>
              <a:spLocks noChangeArrowheads="1"/>
            </p:cNvSpPr>
            <p:nvPr/>
          </p:nvSpPr>
          <p:spPr bwMode="auto">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rgbClr val="00006E"/>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9" name="Freeform 37"/>
            <p:cNvSpPr>
              <a:spLocks noChangeArrowheads="1"/>
            </p:cNvSpPr>
            <p:nvPr/>
          </p:nvSpPr>
          <p:spPr bwMode="auto">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rgbClr val="000078"/>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grpSp>
          <p:nvGrpSpPr>
            <p:cNvPr id="28716" name="Group 38"/>
            <p:cNvGrpSpPr>
              <a:grpSpLocks/>
            </p:cNvGrpSpPr>
            <p:nvPr/>
          </p:nvGrpSpPr>
          <p:grpSpPr bwMode="auto">
            <a:xfrm>
              <a:off x="0" y="1632"/>
              <a:ext cx="5757" cy="1857"/>
              <a:chOff x="0" y="1632"/>
              <a:chExt cx="5757" cy="1857"/>
            </a:xfrm>
          </p:grpSpPr>
          <p:sp>
            <p:nvSpPr>
              <p:cNvPr id="3111" name="Freeform 39"/>
              <p:cNvSpPr>
                <a:spLocks noChangeArrowheads="1"/>
              </p:cNvSpPr>
              <p:nvPr/>
            </p:nvSpPr>
            <p:spPr bwMode="auto">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rgbClr val="00006E"/>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12" name="Freeform 40"/>
              <p:cNvSpPr>
                <a:spLocks noChangeArrowheads="1"/>
              </p:cNvSpPr>
              <p:nvPr/>
            </p:nvSpPr>
            <p:spPr bwMode="auto">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rgbClr val="000099"/>
                  </a:gs>
                  <a:gs pos="100000">
                    <a:srgbClr val="1616A1"/>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grpSp>
      </p:grpSp>
      <p:sp>
        <p:nvSpPr>
          <p:cNvPr id="3113" name="Rectangle 41"/>
          <p:cNvSpPr>
            <a:spLocks noGrp="1" noChangeArrowheads="1"/>
          </p:cNvSpPr>
          <p:nvPr>
            <p:ph type="title"/>
          </p:nvPr>
        </p:nvSpPr>
        <p:spPr bwMode="auto">
          <a:xfrm>
            <a:off x="457200" y="277813"/>
            <a:ext cx="8226425" cy="113982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114" name="Rectangle 42"/>
          <p:cNvSpPr>
            <a:spLocks noGrp="1" noChangeArrowheads="1"/>
          </p:cNvSpPr>
          <p:nvPr>
            <p:ph type="body" idx="1"/>
          </p:nvPr>
        </p:nvSpPr>
        <p:spPr bwMode="auto">
          <a:xfrm>
            <a:off x="457200" y="1600200"/>
            <a:ext cx="8226425" cy="452755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3115" name="Rectangle 43"/>
          <p:cNvSpPr>
            <a:spLocks noGrp="1" noChangeArrowheads="1"/>
          </p:cNvSpPr>
          <p:nvPr>
            <p:ph type="dt"/>
          </p:nvPr>
        </p:nvSpPr>
        <p:spPr bwMode="auto">
          <a:xfrm>
            <a:off x="457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endParaRPr lang="en-US"/>
          </a:p>
        </p:txBody>
      </p:sp>
      <p:sp>
        <p:nvSpPr>
          <p:cNvPr id="3116" name="Rectangle 44"/>
          <p:cNvSpPr>
            <a:spLocks noGrp="1" noChangeArrowheads="1"/>
          </p:cNvSpPr>
          <p:nvPr>
            <p:ph type="ftr"/>
          </p:nvPr>
        </p:nvSpPr>
        <p:spPr bwMode="auto">
          <a:xfrm>
            <a:off x="3124200" y="6248400"/>
            <a:ext cx="2892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endParaRPr lang="en-US"/>
          </a:p>
        </p:txBody>
      </p:sp>
      <p:sp>
        <p:nvSpPr>
          <p:cNvPr id="3117" name="Rectangle 45"/>
          <p:cNvSpPr>
            <a:spLocks noGrp="1" noChangeArrowheads="1"/>
          </p:cNvSpPr>
          <p:nvPr>
            <p:ph type="sldNum"/>
          </p:nvPr>
        </p:nvSpPr>
        <p:spPr bwMode="auto">
          <a:xfrm>
            <a:off x="6553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fld id="{E55CE27A-D2D1-674E-A9E5-6F03E960E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5pPr>
      <a:lvl6pPr marL="25146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6pPr>
      <a:lvl7pPr marL="29718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7pPr>
      <a:lvl8pPr marL="34290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8pPr>
      <a:lvl9pPr marL="38862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effectLst>
            <a:outerShdw blurRad="38100" dist="38100" dir="2700000" algn="tl">
              <a:srgbClr val="000000"/>
            </a:outerShdw>
          </a:effectLst>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386774477"/>
      </p:ext>
    </p:extLst>
  </p:cSld>
  <p:clrMap bg1="dk2" tx1="lt1" bg2="dk1" tx2="lt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2830086465"/>
      </p:ext>
    </p:extLst>
  </p:cSld>
  <p:clrMap bg1="dk2" tx1="lt1" bg2="dk1" tx2="lt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8839200" cy="6858000"/>
            <a:chOff x="0" y="0"/>
            <a:chExt cx="5568" cy="4320"/>
          </a:xfrm>
        </p:grpSpPr>
        <p:grpSp>
          <p:nvGrpSpPr>
            <p:cNvPr id="106504" name="Group 3"/>
            <p:cNvGrpSpPr>
              <a:grpSpLocks/>
            </p:cNvGrpSpPr>
            <p:nvPr userDrawn="1"/>
          </p:nvGrpSpPr>
          <p:grpSpPr bwMode="auto">
            <a:xfrm>
              <a:off x="0" y="0"/>
              <a:ext cx="3216" cy="3072"/>
              <a:chOff x="0" y="0"/>
              <a:chExt cx="2928" cy="2784"/>
            </a:xfrm>
          </p:grpSpPr>
          <p:sp>
            <p:nvSpPr>
              <p:cNvPr id="10651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5" name="Group 9"/>
            <p:cNvGrpSpPr>
              <a:grpSpLocks/>
            </p:cNvGrpSpPr>
            <p:nvPr userDrawn="1"/>
          </p:nvGrpSpPr>
          <p:grpSpPr bwMode="auto">
            <a:xfrm>
              <a:off x="2016" y="2016"/>
              <a:ext cx="2448" cy="2304"/>
              <a:chOff x="0" y="0"/>
              <a:chExt cx="2928" cy="2784"/>
            </a:xfrm>
          </p:grpSpPr>
          <p:sp>
            <p:nvSpPr>
              <p:cNvPr id="10651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6" name="Group 15"/>
            <p:cNvGrpSpPr>
              <a:grpSpLocks/>
            </p:cNvGrpSpPr>
            <p:nvPr userDrawn="1"/>
          </p:nvGrpSpPr>
          <p:grpSpPr bwMode="auto">
            <a:xfrm>
              <a:off x="2832" y="96"/>
              <a:ext cx="2736" cy="2592"/>
              <a:chOff x="0" y="0"/>
              <a:chExt cx="2928" cy="2784"/>
            </a:xfrm>
          </p:grpSpPr>
          <p:sp>
            <p:nvSpPr>
              <p:cNvPr id="10650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121F3B32-35EA-7144-BDD4-EF7A500C0BC7}" type="slidenum">
              <a:rPr lang="en-US"/>
              <a:pPr>
                <a:defRPr/>
              </a:pPr>
              <a:t>‹#›</a:t>
            </a:fld>
            <a:endParaRPr lang="en-US"/>
          </a:p>
        </p:txBody>
      </p:sp>
    </p:spTree>
    <p:extLst>
      <p:ext uri="{BB962C8B-B14F-4D97-AF65-F5344CB8AC3E}">
        <p14:creationId xmlns:p14="http://schemas.microsoft.com/office/powerpoint/2010/main" val="937566994"/>
      </p:ext>
    </p:extLst>
  </p:cSld>
  <p:clrMap bg1="dk2" tx1="lt1" bg2="dk1" tx2="lt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extLst>
      <p:ext uri="{BB962C8B-B14F-4D97-AF65-F5344CB8AC3E}">
        <p14:creationId xmlns:p14="http://schemas.microsoft.com/office/powerpoint/2010/main" val="3536706029"/>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07/12/2024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206247414"/>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880008"/>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9584890"/>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399774"/>
      </p:ext>
    </p:extLst>
  </p:cSld>
  <p:clrMap bg1="lt1" tx1="dk1" bg2="lt2" tx2="dk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 id="2147484730"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4024196944"/>
      </p:ext>
    </p:extLst>
  </p:cSld>
  <p:clrMap bg1="lt1" tx1="dk1" bg2="lt2" tx2="dk2" accent1="accent1" accent2="accent2" accent3="accent3" accent4="accent4" accent5="accent5" accent6="accent6" hlink="hlink" folHlink="folHlink"/>
  <p:sldLayoutIdLst>
    <p:sldLayoutId id="2147484732" r:id="rId1"/>
    <p:sldLayoutId id="2147484733" r:id="rId2"/>
    <p:sldLayoutId id="2147484734" r:id="rId3"/>
    <p:sldLayoutId id="2147484735" r:id="rId4"/>
    <p:sldLayoutId id="2147484736" r:id="rId5"/>
    <p:sldLayoutId id="2147484737" r:id="rId6"/>
    <p:sldLayoutId id="2147484738" r:id="rId7"/>
    <p:sldLayoutId id="2147484739" r:id="rId8"/>
    <p:sldLayoutId id="2147484740" r:id="rId9"/>
    <p:sldLayoutId id="2147484741" r:id="rId10"/>
    <p:sldLayoutId id="2147484742" r:id="rId11"/>
    <p:sldLayoutId id="2147484743" r:id="rId12"/>
    <p:sldLayoutId id="21474847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532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sp>
          <p:nvSpPr>
            <p:cNvPr id="532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sp>
          <p:nvSpPr>
            <p:cNvPr id="532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4CCD21B9-54C7-4446-85A4-16287D8D22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64514"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09ADACC2-C7CA-7645-A32D-B656A1BCED3A}" type="slidenum">
              <a:rPr lang="en-US"/>
              <a:pPr>
                <a:defRPr/>
              </a:pPr>
              <a:t>‹#›</a:t>
            </a:fld>
            <a:endParaRPr lang="en-US"/>
          </a:p>
        </p:txBody>
      </p:sp>
      <p:pic>
        <p:nvPicPr>
          <p:cNvPr id="64519"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a:buClrTx/>
              <a:buSzTx/>
              <a:buFontTx/>
              <a:buNone/>
              <a:defRPr/>
            </a:pPr>
            <a:fld id="{C7FCEC4A-0619-534F-AB0C-4C4D1986DF16}"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266997173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buClrTx/>
              <a:buSzTx/>
              <a:buFontTx/>
              <a:buNone/>
              <a:defRPr/>
            </a:pPr>
            <a:fld id="{07BC6420-5CBD-994E-930C-DB2BE84E9538}" type="slidenum">
              <a:rPr lang="en-US"/>
              <a:pPr defTabSz="914400">
                <a:buClrTx/>
                <a:buSzTx/>
                <a:buFontTx/>
                <a:buNone/>
                <a:defRPr/>
              </a:pPr>
              <a:t>‹#›</a:t>
            </a:fld>
            <a:endParaRPr lang="en-US"/>
          </a:p>
        </p:txBody>
      </p:sp>
    </p:spTree>
    <p:extLst>
      <p:ext uri="{BB962C8B-B14F-4D97-AF65-F5344CB8AC3E}">
        <p14:creationId xmlns:p14="http://schemas.microsoft.com/office/powerpoint/2010/main" val="2810300078"/>
      </p:ext>
    </p:extLst>
  </p:cSld>
  <p:clrMap bg1="dk2" tx1="lt1" bg2="dk1" tx2="lt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740316391"/>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a:buClrTx/>
              <a:buSzTx/>
              <a:buFontTx/>
              <a:buNone/>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a:buClrTx/>
              <a:buSzTx/>
              <a:buFontTx/>
              <a:buNone/>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a:buClrTx/>
              <a:buSzTx/>
              <a:buFontTx/>
              <a:buNone/>
              <a:defRPr/>
            </a:pPr>
            <a:fld id="{0A13D4A3-E66E-9D47-8B45-AF6D3BD6B685}" type="slidenum">
              <a:rPr lang="en-US">
                <a:solidFill>
                  <a:srgbClr val="000000"/>
                </a:solidFill>
                <a:ea typeface="ＭＳ Ｐゴシック" charset="0"/>
              </a:rPr>
              <a:pPr defTabSz="914400">
                <a:buClrTx/>
                <a:buSzTx/>
                <a:buFontTx/>
                <a:buNone/>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9568998"/>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2893464618"/>
      </p:ext>
    </p:extLst>
  </p:cSld>
  <p:clrMap bg1="dk2" tx1="lt1" bg2="dk1" tx2="lt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7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19.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179.xml"/></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8.xml"/><Relationship Id="rId1" Type="http://schemas.openxmlformats.org/officeDocument/2006/relationships/slideLayout" Target="../slideLayouts/slideLayout179.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9.xml"/><Relationship Id="rId1" Type="http://schemas.openxmlformats.org/officeDocument/2006/relationships/slideLayout" Target="../slideLayouts/slideLayout179.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0.xml"/><Relationship Id="rId1" Type="http://schemas.openxmlformats.org/officeDocument/2006/relationships/slideLayout" Target="../slideLayouts/slideLayout17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17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17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3.xml"/><Relationship Id="rId1" Type="http://schemas.openxmlformats.org/officeDocument/2006/relationships/slideLayout" Target="../slideLayouts/slideLayout179.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4.xml"/><Relationship Id="rId1" Type="http://schemas.openxmlformats.org/officeDocument/2006/relationships/slideLayout" Target="../slideLayouts/slideLayout17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85.xml"/><Relationship Id="rId1" Type="http://schemas.openxmlformats.org/officeDocument/2006/relationships/slideLayout" Target="../slideLayouts/slideLayout295.xml"/><Relationship Id="rId4" Type="http://schemas.openxmlformats.org/officeDocument/2006/relationships/image" Target="../media/image10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1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9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79.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7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79.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5.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offroaders.com/album/centralia/images/history/locust.-south.jpg"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hyperlink" Target="http://www.offroaders.com/album/centralia/images/history/locust-north.jpg" TargetMode="Externa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hyperlink" Target="http://www.fjexpeditions.com/desert/florafauna/locust.jpg"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79.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8.xml"/><Relationship Id="rId1" Type="http://schemas.openxmlformats.org/officeDocument/2006/relationships/themeOverride" Target="../theme/themeOverride2.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cmis.csiro.au/images/PressReleasePics/SaltLake/locust1.jp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33.xml"/><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9.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hyperlink" Target="http://www.richard-seaman.com/Insects/Malaysia/Locust.jpg"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79.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35.xml"/><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79.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79.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179.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79.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17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79.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179.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179.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2.xml"/><Relationship Id="rId1" Type="http://schemas.openxmlformats.org/officeDocument/2006/relationships/slideLayout" Target="../slideLayouts/slideLayout179.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179.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219.xml"/><Relationship Id="rId4" Type="http://schemas.openxmlformats.org/officeDocument/2006/relationships/image" Target="../media/image18.png"/></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2.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4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69.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42.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2.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1.bin"/><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1.bin"/><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93.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154.xml"/><Relationship Id="rId1" Type="http://schemas.openxmlformats.org/officeDocument/2006/relationships/themeOverride" Target="../theme/themeOverride4.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179.xml"/><Relationship Id="rId5" Type="http://schemas.openxmlformats.org/officeDocument/2006/relationships/image" Target="../media/image86.jpg"/><Relationship Id="rId4" Type="http://schemas.openxmlformats.org/officeDocument/2006/relationships/image" Target="../media/image8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2.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7.xml"/><Relationship Id="rId1" Type="http://schemas.openxmlformats.org/officeDocument/2006/relationships/slideLayout" Target="../slideLayouts/slideLayout179.xml"/><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179.xml"/></Relationships>
</file>

<file path=ppt/slides/_rels/slide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100.xm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100.xml"/><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100.xml"/><Relationship Id="rId4" Type="http://schemas.openxmlformats.org/officeDocument/2006/relationships/image" Target="../media/image91.png"/></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48.xml"/></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9.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4.xml"/><Relationship Id="rId1" Type="http://schemas.openxmlformats.org/officeDocument/2006/relationships/themeOverride" Target="../theme/themeOverride5.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9.xml"/><Relationship Id="rId1" Type="http://schemas.openxmlformats.org/officeDocument/2006/relationships/slideLayout" Target="../slideLayouts/slideLayout100.xml"/></Relationships>
</file>

<file path=ppt/slides/_rels/slide9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48.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1.xml"/><Relationship Id="rId1" Type="http://schemas.openxmlformats.org/officeDocument/2006/relationships/slideLayout" Target="../slideLayouts/slideLayout179.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179.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3.xml"/><Relationship Id="rId1" Type="http://schemas.openxmlformats.org/officeDocument/2006/relationships/slideLayout" Target="../slideLayouts/slideLayout179.xml"/></Relationships>
</file>

<file path=ppt/slides/_rels/slide9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179.xml"/></Relationships>
</file>

<file path=ppt/slides/_rels/slide9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264.xml"/></Relationships>
</file>

<file path=ppt/slides/_rels/slide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6.xml"/><Relationship Id="rId1" Type="http://schemas.openxmlformats.org/officeDocument/2006/relationships/slideLayout" Target="../slideLayouts/slideLayout1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14706"/>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buClrTx/>
              <a:buSzTx/>
              <a:defRPr/>
            </a:pP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约珥</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作个有纪律的人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179816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89577" y="4717985"/>
            <a:ext cx="4067944" cy="1947815"/>
          </a:xfrm>
          <a:effectLst/>
        </p:spPr>
        <p:txBody>
          <a:bodyPr/>
          <a:lstStyle/>
          <a:p>
            <a:pPr algn="ct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把犹太人</a:t>
            </a:r>
            <a:br>
              <a:rPr lang="en-US" altLang="zh-CN"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卖给希腊人</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西顿</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泰尔</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犹大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defRPr/>
            </a:pP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「泰尔、西顿，和非利士四境的人哪，你们与我何干？你们要报复我吗？若报复我，我必使报应速速归到你们的头上。 </a:t>
            </a:r>
            <a:endParaRPr lang="en-US" altLang="zh-CN"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defRPr/>
            </a:pP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你们既然夺取我的金银，又将我可爱的宝物带入你们宫殿</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914400">
              <a:buClrTx/>
              <a:buSzTx/>
              <a:defRPr/>
            </a:pPr>
            <a:r>
              <a:rPr lang="en-US" sz="2800" b="1" kern="0" dirty="0" err="1">
                <a:solidFill>
                  <a:srgbClr val="FFFFFF"/>
                </a:solidFill>
                <a:effectLst>
                  <a:glow rad="127000">
                    <a:srgbClr val="000000"/>
                  </a:glow>
                </a:effectLst>
                <a:latin typeface="Arial" charset="0"/>
                <a:ea typeface="ＭＳ Ｐゴシック" charset="0"/>
                <a:cs typeface="ＭＳ Ｐゴシック" charset="0"/>
              </a:rPr>
              <a:t>约珥书</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3:4-5</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非利士</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Tree>
    <p:extLst>
      <p:ext uri="{BB962C8B-B14F-4D97-AF65-F5344CB8AC3E}">
        <p14:creationId xmlns:p14="http://schemas.microsoft.com/office/powerpoint/2010/main" val="3062224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295"/>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lgn="l">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纪律使得我们悔改；悔改使得我们</a:t>
            </a:r>
            <a:br>
              <a:rPr kumimoji="0" lang="en-US"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恢复与神的关系。</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纪律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悔改</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恢复</a:t>
              </a:r>
              <a:endPar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296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1476670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799187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zh-CN" altLang="en-US" sz="5400" dirty="0"/>
              <a:t>遵守纪律，否则你就会被纪律处分。</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14040927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Accept God's discipline.</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 name="任意形状 1">
            <a:extLst>
              <a:ext uri="{FF2B5EF4-FFF2-40B4-BE49-F238E27FC236}">
                <a16:creationId xmlns:a16="http://schemas.microsoft.com/office/drawing/2014/main" id="{505CE82A-2FED-5880-858F-7ACC34499C47}"/>
              </a:ext>
            </a:extLst>
          </p:cNvPr>
          <p:cNvSpPr/>
          <p:nvPr/>
        </p:nvSpPr>
        <p:spPr bwMode="auto">
          <a:xfrm>
            <a:off x="-1" y="-11875"/>
            <a:ext cx="2267745" cy="6887688"/>
          </a:xfrm>
          <a:custGeom>
            <a:avLst/>
            <a:gdLst>
              <a:gd name="connsiteX0" fmla="*/ 285008 w 2672413"/>
              <a:gd name="connsiteY0" fmla="*/ 0 h 6887688"/>
              <a:gd name="connsiteX1" fmla="*/ 2600696 w 2672413"/>
              <a:gd name="connsiteY1" fmla="*/ 11875 h 6887688"/>
              <a:gd name="connsiteX2" fmla="*/ 2481943 w 2672413"/>
              <a:gd name="connsiteY2" fmla="*/ 427511 h 6887688"/>
              <a:gd name="connsiteX3" fmla="*/ 2101932 w 2672413"/>
              <a:gd name="connsiteY3" fmla="*/ 617517 h 6887688"/>
              <a:gd name="connsiteX4" fmla="*/ 2101932 w 2672413"/>
              <a:gd name="connsiteY4" fmla="*/ 843148 h 6887688"/>
              <a:gd name="connsiteX5" fmla="*/ 1543792 w 2672413"/>
              <a:gd name="connsiteY5" fmla="*/ 1033153 h 6887688"/>
              <a:gd name="connsiteX6" fmla="*/ 1448789 w 2672413"/>
              <a:gd name="connsiteY6" fmla="*/ 1116280 h 6887688"/>
              <a:gd name="connsiteX7" fmla="*/ 1413164 w 2672413"/>
              <a:gd name="connsiteY7" fmla="*/ 1128156 h 6887688"/>
              <a:gd name="connsiteX8" fmla="*/ 1389413 w 2672413"/>
              <a:gd name="connsiteY8" fmla="*/ 1199407 h 6887688"/>
              <a:gd name="connsiteX9" fmla="*/ 1425039 w 2672413"/>
              <a:gd name="connsiteY9" fmla="*/ 1270659 h 6887688"/>
              <a:gd name="connsiteX10" fmla="*/ 1496291 w 2672413"/>
              <a:gd name="connsiteY10" fmla="*/ 1294410 h 6887688"/>
              <a:gd name="connsiteX11" fmla="*/ 1638795 w 2672413"/>
              <a:gd name="connsiteY11" fmla="*/ 1330036 h 6887688"/>
              <a:gd name="connsiteX12" fmla="*/ 1757548 w 2672413"/>
              <a:gd name="connsiteY12" fmla="*/ 1353787 h 6887688"/>
              <a:gd name="connsiteX13" fmla="*/ 1935678 w 2672413"/>
              <a:gd name="connsiteY13" fmla="*/ 1365662 h 6887688"/>
              <a:gd name="connsiteX14" fmla="*/ 1983179 w 2672413"/>
              <a:gd name="connsiteY14" fmla="*/ 1377537 h 6887688"/>
              <a:gd name="connsiteX15" fmla="*/ 2018805 w 2672413"/>
              <a:gd name="connsiteY15" fmla="*/ 1389413 h 6887688"/>
              <a:gd name="connsiteX16" fmla="*/ 2030680 w 2672413"/>
              <a:gd name="connsiteY16" fmla="*/ 1436914 h 6887688"/>
              <a:gd name="connsiteX17" fmla="*/ 1995054 w 2672413"/>
              <a:gd name="connsiteY17" fmla="*/ 1460665 h 6887688"/>
              <a:gd name="connsiteX18" fmla="*/ 1959428 w 2672413"/>
              <a:gd name="connsiteY18" fmla="*/ 1472540 h 6887688"/>
              <a:gd name="connsiteX19" fmla="*/ 1935678 w 2672413"/>
              <a:gd name="connsiteY19" fmla="*/ 1508166 h 6887688"/>
              <a:gd name="connsiteX20" fmla="*/ 1900052 w 2672413"/>
              <a:gd name="connsiteY20" fmla="*/ 1531917 h 6887688"/>
              <a:gd name="connsiteX21" fmla="*/ 1816925 w 2672413"/>
              <a:gd name="connsiteY21" fmla="*/ 1626919 h 6887688"/>
              <a:gd name="connsiteX22" fmla="*/ 1805049 w 2672413"/>
              <a:gd name="connsiteY22" fmla="*/ 1662545 h 6887688"/>
              <a:gd name="connsiteX23" fmla="*/ 1888177 w 2672413"/>
              <a:gd name="connsiteY23" fmla="*/ 1757548 h 6887688"/>
              <a:gd name="connsiteX24" fmla="*/ 1983179 w 2672413"/>
              <a:gd name="connsiteY24" fmla="*/ 1828800 h 6887688"/>
              <a:gd name="connsiteX25" fmla="*/ 2006930 w 2672413"/>
              <a:gd name="connsiteY25" fmla="*/ 1864426 h 6887688"/>
              <a:gd name="connsiteX26" fmla="*/ 2042556 w 2672413"/>
              <a:gd name="connsiteY26" fmla="*/ 1876301 h 6887688"/>
              <a:gd name="connsiteX27" fmla="*/ 2030680 w 2672413"/>
              <a:gd name="connsiteY27" fmla="*/ 2351314 h 6887688"/>
              <a:gd name="connsiteX28" fmla="*/ 1959428 w 2672413"/>
              <a:gd name="connsiteY28" fmla="*/ 2375065 h 6887688"/>
              <a:gd name="connsiteX29" fmla="*/ 1935678 w 2672413"/>
              <a:gd name="connsiteY29" fmla="*/ 2446317 h 6887688"/>
              <a:gd name="connsiteX30" fmla="*/ 1911927 w 2672413"/>
              <a:gd name="connsiteY30" fmla="*/ 2565070 h 6887688"/>
              <a:gd name="connsiteX31" fmla="*/ 1900052 w 2672413"/>
              <a:gd name="connsiteY31" fmla="*/ 2600696 h 6887688"/>
              <a:gd name="connsiteX32" fmla="*/ 1876301 w 2672413"/>
              <a:gd name="connsiteY32" fmla="*/ 2636322 h 6887688"/>
              <a:gd name="connsiteX33" fmla="*/ 1840675 w 2672413"/>
              <a:gd name="connsiteY33" fmla="*/ 2660072 h 6887688"/>
              <a:gd name="connsiteX34" fmla="*/ 1876301 w 2672413"/>
              <a:gd name="connsiteY34" fmla="*/ 2648197 h 6887688"/>
              <a:gd name="connsiteX35" fmla="*/ 1935678 w 2672413"/>
              <a:gd name="connsiteY35" fmla="*/ 2707574 h 6887688"/>
              <a:gd name="connsiteX36" fmla="*/ 1959428 w 2672413"/>
              <a:gd name="connsiteY36" fmla="*/ 2755075 h 6887688"/>
              <a:gd name="connsiteX37" fmla="*/ 1983179 w 2672413"/>
              <a:gd name="connsiteY37" fmla="*/ 2790701 h 6887688"/>
              <a:gd name="connsiteX38" fmla="*/ 2006930 w 2672413"/>
              <a:gd name="connsiteY38" fmla="*/ 2873828 h 6887688"/>
              <a:gd name="connsiteX39" fmla="*/ 2018805 w 2672413"/>
              <a:gd name="connsiteY39" fmla="*/ 2921330 h 6887688"/>
              <a:gd name="connsiteX40" fmla="*/ 2006930 w 2672413"/>
              <a:gd name="connsiteY40" fmla="*/ 3111335 h 6887688"/>
              <a:gd name="connsiteX41" fmla="*/ 1995054 w 2672413"/>
              <a:gd name="connsiteY41" fmla="*/ 3146961 h 6887688"/>
              <a:gd name="connsiteX42" fmla="*/ 1959428 w 2672413"/>
              <a:gd name="connsiteY42" fmla="*/ 3253839 h 6887688"/>
              <a:gd name="connsiteX43" fmla="*/ 1947553 w 2672413"/>
              <a:gd name="connsiteY43" fmla="*/ 3289465 h 6887688"/>
              <a:gd name="connsiteX44" fmla="*/ 1911927 w 2672413"/>
              <a:gd name="connsiteY44" fmla="*/ 3325091 h 6887688"/>
              <a:gd name="connsiteX45" fmla="*/ 1888177 w 2672413"/>
              <a:gd name="connsiteY45" fmla="*/ 3360717 h 6887688"/>
              <a:gd name="connsiteX46" fmla="*/ 1852551 w 2672413"/>
              <a:gd name="connsiteY46" fmla="*/ 3443844 h 6887688"/>
              <a:gd name="connsiteX47" fmla="*/ 1828800 w 2672413"/>
              <a:gd name="connsiteY47" fmla="*/ 3515096 h 6887688"/>
              <a:gd name="connsiteX48" fmla="*/ 1816925 w 2672413"/>
              <a:gd name="connsiteY48" fmla="*/ 3550722 h 6887688"/>
              <a:gd name="connsiteX49" fmla="*/ 1840675 w 2672413"/>
              <a:gd name="connsiteY49" fmla="*/ 3586348 h 6887688"/>
              <a:gd name="connsiteX50" fmla="*/ 1864426 w 2672413"/>
              <a:gd name="connsiteY50" fmla="*/ 3728852 h 6887688"/>
              <a:gd name="connsiteX51" fmla="*/ 1888177 w 2672413"/>
              <a:gd name="connsiteY51" fmla="*/ 3811979 h 6887688"/>
              <a:gd name="connsiteX52" fmla="*/ 1900052 w 2672413"/>
              <a:gd name="connsiteY52" fmla="*/ 3895106 h 6887688"/>
              <a:gd name="connsiteX53" fmla="*/ 1935678 w 2672413"/>
              <a:gd name="connsiteY53" fmla="*/ 4001984 h 6887688"/>
              <a:gd name="connsiteX54" fmla="*/ 1959428 w 2672413"/>
              <a:gd name="connsiteY54" fmla="*/ 4073236 h 6887688"/>
              <a:gd name="connsiteX55" fmla="*/ 1971304 w 2672413"/>
              <a:gd name="connsiteY55" fmla="*/ 4108862 h 6887688"/>
              <a:gd name="connsiteX56" fmla="*/ 1983179 w 2672413"/>
              <a:gd name="connsiteY56" fmla="*/ 4156363 h 6887688"/>
              <a:gd name="connsiteX57" fmla="*/ 1995054 w 2672413"/>
              <a:gd name="connsiteY57" fmla="*/ 4631376 h 6887688"/>
              <a:gd name="connsiteX58" fmla="*/ 2006930 w 2672413"/>
              <a:gd name="connsiteY58" fmla="*/ 4667002 h 6887688"/>
              <a:gd name="connsiteX59" fmla="*/ 2030680 w 2672413"/>
              <a:gd name="connsiteY59" fmla="*/ 4702628 h 6887688"/>
              <a:gd name="connsiteX60" fmla="*/ 2078182 w 2672413"/>
              <a:gd name="connsiteY60" fmla="*/ 4773880 h 6887688"/>
              <a:gd name="connsiteX61" fmla="*/ 2113808 w 2672413"/>
              <a:gd name="connsiteY61" fmla="*/ 4868883 h 6887688"/>
              <a:gd name="connsiteX62" fmla="*/ 2137558 w 2672413"/>
              <a:gd name="connsiteY62" fmla="*/ 4916384 h 6887688"/>
              <a:gd name="connsiteX63" fmla="*/ 2173184 w 2672413"/>
              <a:gd name="connsiteY63" fmla="*/ 4940135 h 6887688"/>
              <a:gd name="connsiteX64" fmla="*/ 2185060 w 2672413"/>
              <a:gd name="connsiteY64" fmla="*/ 4975761 h 6887688"/>
              <a:gd name="connsiteX65" fmla="*/ 2232561 w 2672413"/>
              <a:gd name="connsiteY65" fmla="*/ 5047013 h 6887688"/>
              <a:gd name="connsiteX66" fmla="*/ 2291938 w 2672413"/>
              <a:gd name="connsiteY66" fmla="*/ 5130140 h 6887688"/>
              <a:gd name="connsiteX67" fmla="*/ 2303813 w 2672413"/>
              <a:gd name="connsiteY67" fmla="*/ 5165766 h 6887688"/>
              <a:gd name="connsiteX68" fmla="*/ 2351314 w 2672413"/>
              <a:gd name="connsiteY68" fmla="*/ 5237018 h 6887688"/>
              <a:gd name="connsiteX69" fmla="*/ 2375065 w 2672413"/>
              <a:gd name="connsiteY69" fmla="*/ 5272644 h 6887688"/>
              <a:gd name="connsiteX70" fmla="*/ 2410691 w 2672413"/>
              <a:gd name="connsiteY70" fmla="*/ 5308270 h 6887688"/>
              <a:gd name="connsiteX71" fmla="*/ 2446317 w 2672413"/>
              <a:gd name="connsiteY71" fmla="*/ 5332020 h 6887688"/>
              <a:gd name="connsiteX72" fmla="*/ 2493818 w 2672413"/>
              <a:gd name="connsiteY72" fmla="*/ 5367646 h 6887688"/>
              <a:gd name="connsiteX73" fmla="*/ 2565070 w 2672413"/>
              <a:gd name="connsiteY73" fmla="*/ 5415148 h 6887688"/>
              <a:gd name="connsiteX74" fmla="*/ 2600696 w 2672413"/>
              <a:gd name="connsiteY74" fmla="*/ 5438898 h 6887688"/>
              <a:gd name="connsiteX75" fmla="*/ 2636322 w 2672413"/>
              <a:gd name="connsiteY75" fmla="*/ 5450774 h 6887688"/>
              <a:gd name="connsiteX76" fmla="*/ 2624447 w 2672413"/>
              <a:gd name="connsiteY76" fmla="*/ 5498275 h 6887688"/>
              <a:gd name="connsiteX77" fmla="*/ 2612571 w 2672413"/>
              <a:gd name="connsiteY77" fmla="*/ 5533901 h 6887688"/>
              <a:gd name="connsiteX78" fmla="*/ 2624447 w 2672413"/>
              <a:gd name="connsiteY78" fmla="*/ 5652654 h 6887688"/>
              <a:gd name="connsiteX79" fmla="*/ 2648197 w 2672413"/>
              <a:gd name="connsiteY79" fmla="*/ 5747657 h 6887688"/>
              <a:gd name="connsiteX80" fmla="*/ 2660073 w 2672413"/>
              <a:gd name="connsiteY80" fmla="*/ 5949537 h 6887688"/>
              <a:gd name="connsiteX81" fmla="*/ 2671948 w 2672413"/>
              <a:gd name="connsiteY81" fmla="*/ 5997039 h 6887688"/>
              <a:gd name="connsiteX82" fmla="*/ 2648197 w 2672413"/>
              <a:gd name="connsiteY82" fmla="*/ 6293922 h 6887688"/>
              <a:gd name="connsiteX83" fmla="*/ 2636322 w 2672413"/>
              <a:gd name="connsiteY83" fmla="*/ 6329548 h 6887688"/>
              <a:gd name="connsiteX84" fmla="*/ 2612571 w 2672413"/>
              <a:gd name="connsiteY84" fmla="*/ 6365174 h 6887688"/>
              <a:gd name="connsiteX85" fmla="*/ 2600696 w 2672413"/>
              <a:gd name="connsiteY85" fmla="*/ 6400800 h 6887688"/>
              <a:gd name="connsiteX86" fmla="*/ 2565070 w 2672413"/>
              <a:gd name="connsiteY86" fmla="*/ 6412675 h 6887688"/>
              <a:gd name="connsiteX87" fmla="*/ 2529444 w 2672413"/>
              <a:gd name="connsiteY87" fmla="*/ 6436426 h 6887688"/>
              <a:gd name="connsiteX88" fmla="*/ 2410691 w 2672413"/>
              <a:gd name="connsiteY88" fmla="*/ 6472052 h 6887688"/>
              <a:gd name="connsiteX89" fmla="*/ 2375065 w 2672413"/>
              <a:gd name="connsiteY89" fmla="*/ 6460176 h 6887688"/>
              <a:gd name="connsiteX90" fmla="*/ 2185060 w 2672413"/>
              <a:gd name="connsiteY90" fmla="*/ 6495802 h 6887688"/>
              <a:gd name="connsiteX91" fmla="*/ 2113808 w 2672413"/>
              <a:gd name="connsiteY91" fmla="*/ 6519553 h 6887688"/>
              <a:gd name="connsiteX92" fmla="*/ 2078182 w 2672413"/>
              <a:gd name="connsiteY92" fmla="*/ 6531428 h 6887688"/>
              <a:gd name="connsiteX93" fmla="*/ 2042556 w 2672413"/>
              <a:gd name="connsiteY93" fmla="*/ 6555179 h 6887688"/>
              <a:gd name="connsiteX94" fmla="*/ 2006930 w 2672413"/>
              <a:gd name="connsiteY94" fmla="*/ 6567054 h 6887688"/>
              <a:gd name="connsiteX95" fmla="*/ 1959428 w 2672413"/>
              <a:gd name="connsiteY95" fmla="*/ 6602680 h 6887688"/>
              <a:gd name="connsiteX96" fmla="*/ 1888177 w 2672413"/>
              <a:gd name="connsiteY96" fmla="*/ 6650181 h 6887688"/>
              <a:gd name="connsiteX97" fmla="*/ 1852551 w 2672413"/>
              <a:gd name="connsiteY97" fmla="*/ 6673932 h 6887688"/>
              <a:gd name="connsiteX98" fmla="*/ 1816925 w 2672413"/>
              <a:gd name="connsiteY98" fmla="*/ 6685807 h 6887688"/>
              <a:gd name="connsiteX99" fmla="*/ 1710047 w 2672413"/>
              <a:gd name="connsiteY99" fmla="*/ 6745184 h 6887688"/>
              <a:gd name="connsiteX100" fmla="*/ 1674421 w 2672413"/>
              <a:gd name="connsiteY100" fmla="*/ 6768935 h 6887688"/>
              <a:gd name="connsiteX101" fmla="*/ 1626919 w 2672413"/>
              <a:gd name="connsiteY101" fmla="*/ 6780810 h 6887688"/>
              <a:gd name="connsiteX102" fmla="*/ 1591293 w 2672413"/>
              <a:gd name="connsiteY102" fmla="*/ 6792685 h 6887688"/>
              <a:gd name="connsiteX103" fmla="*/ 1520041 w 2672413"/>
              <a:gd name="connsiteY103" fmla="*/ 6828311 h 6887688"/>
              <a:gd name="connsiteX104" fmla="*/ 1484415 w 2672413"/>
              <a:gd name="connsiteY104" fmla="*/ 6852062 h 6887688"/>
              <a:gd name="connsiteX105" fmla="*/ 1413164 w 2672413"/>
              <a:gd name="connsiteY105" fmla="*/ 6875813 h 6887688"/>
              <a:gd name="connsiteX106" fmla="*/ 1377538 w 2672413"/>
              <a:gd name="connsiteY106" fmla="*/ 6887688 h 6887688"/>
              <a:gd name="connsiteX107" fmla="*/ 1187532 w 2672413"/>
              <a:gd name="connsiteY107" fmla="*/ 6875813 h 6887688"/>
              <a:gd name="connsiteX108" fmla="*/ 938151 w 2672413"/>
              <a:gd name="connsiteY108" fmla="*/ 6863937 h 6887688"/>
              <a:gd name="connsiteX109" fmla="*/ 866899 w 2672413"/>
              <a:gd name="connsiteY109" fmla="*/ 6852062 h 6887688"/>
              <a:gd name="connsiteX110" fmla="*/ 558140 w 2672413"/>
              <a:gd name="connsiteY110" fmla="*/ 6840187 h 6887688"/>
              <a:gd name="connsiteX111" fmla="*/ 439387 w 2672413"/>
              <a:gd name="connsiteY111" fmla="*/ 6828311 h 6887688"/>
              <a:gd name="connsiteX112" fmla="*/ 344384 w 2672413"/>
              <a:gd name="connsiteY112" fmla="*/ 6804561 h 6887688"/>
              <a:gd name="connsiteX113" fmla="*/ 320634 w 2672413"/>
              <a:gd name="connsiteY113" fmla="*/ 6768935 h 6887688"/>
              <a:gd name="connsiteX114" fmla="*/ 296883 w 2672413"/>
              <a:gd name="connsiteY114" fmla="*/ 6697683 h 6887688"/>
              <a:gd name="connsiteX115" fmla="*/ 285008 w 2672413"/>
              <a:gd name="connsiteY115" fmla="*/ 6555179 h 6887688"/>
              <a:gd name="connsiteX116" fmla="*/ 273132 w 2672413"/>
              <a:gd name="connsiteY116" fmla="*/ 6258296 h 6887688"/>
              <a:gd name="connsiteX117" fmla="*/ 261257 w 2672413"/>
              <a:gd name="connsiteY117" fmla="*/ 6187044 h 6887688"/>
              <a:gd name="connsiteX118" fmla="*/ 237506 w 2672413"/>
              <a:gd name="connsiteY118" fmla="*/ 6092041 h 6887688"/>
              <a:gd name="connsiteX119" fmla="*/ 225631 w 2672413"/>
              <a:gd name="connsiteY119" fmla="*/ 6008914 h 6887688"/>
              <a:gd name="connsiteX120" fmla="*/ 213756 w 2672413"/>
              <a:gd name="connsiteY120" fmla="*/ 5973288 h 6887688"/>
              <a:gd name="connsiteX121" fmla="*/ 201880 w 2672413"/>
              <a:gd name="connsiteY121" fmla="*/ 5771407 h 6887688"/>
              <a:gd name="connsiteX122" fmla="*/ 178130 w 2672413"/>
              <a:gd name="connsiteY122" fmla="*/ 4940135 h 6887688"/>
              <a:gd name="connsiteX123" fmla="*/ 154379 w 2672413"/>
              <a:gd name="connsiteY123" fmla="*/ 4845132 h 6887688"/>
              <a:gd name="connsiteX124" fmla="*/ 130628 w 2672413"/>
              <a:gd name="connsiteY124" fmla="*/ 4702628 h 6887688"/>
              <a:gd name="connsiteX125" fmla="*/ 118753 w 2672413"/>
              <a:gd name="connsiteY125" fmla="*/ 4643252 h 6887688"/>
              <a:gd name="connsiteX126" fmla="*/ 95002 w 2672413"/>
              <a:gd name="connsiteY126" fmla="*/ 4572000 h 6887688"/>
              <a:gd name="connsiteX127" fmla="*/ 83127 w 2672413"/>
              <a:gd name="connsiteY127" fmla="*/ 4429496 h 6887688"/>
              <a:gd name="connsiteX128" fmla="*/ 71252 w 2672413"/>
              <a:gd name="connsiteY128" fmla="*/ 4263241 h 6887688"/>
              <a:gd name="connsiteX129" fmla="*/ 47501 w 2672413"/>
              <a:gd name="connsiteY129" fmla="*/ 4156363 h 6887688"/>
              <a:gd name="connsiteX130" fmla="*/ 35626 w 2672413"/>
              <a:gd name="connsiteY130" fmla="*/ 3728852 h 6887688"/>
              <a:gd name="connsiteX131" fmla="*/ 23751 w 2672413"/>
              <a:gd name="connsiteY131" fmla="*/ 3657600 h 6887688"/>
              <a:gd name="connsiteX132" fmla="*/ 11875 w 2672413"/>
              <a:gd name="connsiteY132" fmla="*/ 3218213 h 6887688"/>
              <a:gd name="connsiteX133" fmla="*/ 0 w 2672413"/>
              <a:gd name="connsiteY133" fmla="*/ 2873828 h 6887688"/>
              <a:gd name="connsiteX134" fmla="*/ 11875 w 2672413"/>
              <a:gd name="connsiteY134" fmla="*/ 1246909 h 6887688"/>
              <a:gd name="connsiteX135" fmla="*/ 23751 w 2672413"/>
              <a:gd name="connsiteY135" fmla="*/ 1068779 h 6887688"/>
              <a:gd name="connsiteX136" fmla="*/ 59377 w 2672413"/>
              <a:gd name="connsiteY136" fmla="*/ 783771 h 6887688"/>
              <a:gd name="connsiteX137" fmla="*/ 71252 w 2672413"/>
              <a:gd name="connsiteY137" fmla="*/ 724394 h 6887688"/>
              <a:gd name="connsiteX138" fmla="*/ 106878 w 2672413"/>
              <a:gd name="connsiteY138" fmla="*/ 522514 h 6887688"/>
              <a:gd name="connsiteX139" fmla="*/ 142504 w 2672413"/>
              <a:gd name="connsiteY139" fmla="*/ 427511 h 6887688"/>
              <a:gd name="connsiteX140" fmla="*/ 178130 w 2672413"/>
              <a:gd name="connsiteY140" fmla="*/ 356259 h 6887688"/>
              <a:gd name="connsiteX141" fmla="*/ 249382 w 2672413"/>
              <a:gd name="connsiteY141" fmla="*/ 249381 h 6887688"/>
              <a:gd name="connsiteX142" fmla="*/ 273132 w 2672413"/>
              <a:gd name="connsiteY142" fmla="*/ 166254 h 6887688"/>
              <a:gd name="connsiteX143" fmla="*/ 296883 w 2672413"/>
              <a:gd name="connsiteY143" fmla="*/ 130628 h 6887688"/>
              <a:gd name="connsiteX144" fmla="*/ 332509 w 2672413"/>
              <a:gd name="connsiteY144" fmla="*/ 83127 h 6887688"/>
              <a:gd name="connsiteX145" fmla="*/ 356260 w 2672413"/>
              <a:gd name="connsiteY145" fmla="*/ 47501 h 6887688"/>
              <a:gd name="connsiteX146" fmla="*/ 356260 w 2672413"/>
              <a:gd name="connsiteY146" fmla="*/ 47501 h 6887688"/>
              <a:gd name="connsiteX147" fmla="*/ 356260 w 2672413"/>
              <a:gd name="connsiteY147" fmla="*/ 11875 h 688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672413" h="6887688">
                <a:moveTo>
                  <a:pt x="285008" y="0"/>
                </a:moveTo>
                <a:lnTo>
                  <a:pt x="2600696" y="11875"/>
                </a:lnTo>
                <a:lnTo>
                  <a:pt x="2481943" y="427511"/>
                </a:lnTo>
                <a:lnTo>
                  <a:pt x="2101932" y="617517"/>
                </a:lnTo>
                <a:lnTo>
                  <a:pt x="2101932" y="843148"/>
                </a:lnTo>
                <a:lnTo>
                  <a:pt x="1543792" y="1033153"/>
                </a:lnTo>
                <a:cubicBezTo>
                  <a:pt x="1512124" y="1060862"/>
                  <a:pt x="1482820" y="1091530"/>
                  <a:pt x="1448789" y="1116280"/>
                </a:cubicBezTo>
                <a:cubicBezTo>
                  <a:pt x="1438666" y="1123642"/>
                  <a:pt x="1420440" y="1117970"/>
                  <a:pt x="1413164" y="1128156"/>
                </a:cubicBezTo>
                <a:cubicBezTo>
                  <a:pt x="1398613" y="1148528"/>
                  <a:pt x="1389413" y="1199407"/>
                  <a:pt x="1389413" y="1199407"/>
                </a:cubicBezTo>
                <a:cubicBezTo>
                  <a:pt x="1395884" y="1218819"/>
                  <a:pt x="1405652" y="1258542"/>
                  <a:pt x="1425039" y="1270659"/>
                </a:cubicBezTo>
                <a:cubicBezTo>
                  <a:pt x="1446269" y="1283928"/>
                  <a:pt x="1473899" y="1283214"/>
                  <a:pt x="1496291" y="1294410"/>
                </a:cubicBezTo>
                <a:cubicBezTo>
                  <a:pt x="1572337" y="1332434"/>
                  <a:pt x="1526226" y="1315965"/>
                  <a:pt x="1638795" y="1330036"/>
                </a:cubicBezTo>
                <a:cubicBezTo>
                  <a:pt x="1682324" y="1340918"/>
                  <a:pt x="1710519" y="1349308"/>
                  <a:pt x="1757548" y="1353787"/>
                </a:cubicBezTo>
                <a:cubicBezTo>
                  <a:pt x="1816788" y="1359429"/>
                  <a:pt x="1876301" y="1361704"/>
                  <a:pt x="1935678" y="1365662"/>
                </a:cubicBezTo>
                <a:cubicBezTo>
                  <a:pt x="1951512" y="1369620"/>
                  <a:pt x="1967486" y="1373053"/>
                  <a:pt x="1983179" y="1377537"/>
                </a:cubicBezTo>
                <a:cubicBezTo>
                  <a:pt x="1995215" y="1380976"/>
                  <a:pt x="2010985" y="1379638"/>
                  <a:pt x="2018805" y="1389413"/>
                </a:cubicBezTo>
                <a:cubicBezTo>
                  <a:pt x="2029001" y="1402158"/>
                  <a:pt x="2026722" y="1421080"/>
                  <a:pt x="2030680" y="1436914"/>
                </a:cubicBezTo>
                <a:cubicBezTo>
                  <a:pt x="2018805" y="1444831"/>
                  <a:pt x="2007820" y="1454282"/>
                  <a:pt x="1995054" y="1460665"/>
                </a:cubicBezTo>
                <a:cubicBezTo>
                  <a:pt x="1983858" y="1466263"/>
                  <a:pt x="1969203" y="1464720"/>
                  <a:pt x="1959428" y="1472540"/>
                </a:cubicBezTo>
                <a:cubicBezTo>
                  <a:pt x="1948283" y="1481456"/>
                  <a:pt x="1945770" y="1498074"/>
                  <a:pt x="1935678" y="1508166"/>
                </a:cubicBezTo>
                <a:cubicBezTo>
                  <a:pt x="1925586" y="1518258"/>
                  <a:pt x="1911927" y="1524000"/>
                  <a:pt x="1900052" y="1531917"/>
                </a:cubicBezTo>
                <a:cubicBezTo>
                  <a:pt x="1844634" y="1615044"/>
                  <a:pt x="1876302" y="1587336"/>
                  <a:pt x="1816925" y="1626919"/>
                </a:cubicBezTo>
                <a:cubicBezTo>
                  <a:pt x="1812966" y="1638794"/>
                  <a:pt x="1801091" y="1650670"/>
                  <a:pt x="1805049" y="1662545"/>
                </a:cubicBezTo>
                <a:cubicBezTo>
                  <a:pt x="1827919" y="1731156"/>
                  <a:pt x="1845075" y="1725221"/>
                  <a:pt x="1888177" y="1757548"/>
                </a:cubicBezTo>
                <a:cubicBezTo>
                  <a:pt x="2001011" y="1842174"/>
                  <a:pt x="1902637" y="1775105"/>
                  <a:pt x="1983179" y="1828800"/>
                </a:cubicBezTo>
                <a:cubicBezTo>
                  <a:pt x="1991096" y="1840675"/>
                  <a:pt x="1995785" y="1855510"/>
                  <a:pt x="2006930" y="1864426"/>
                </a:cubicBezTo>
                <a:cubicBezTo>
                  <a:pt x="2016705" y="1872246"/>
                  <a:pt x="2041946" y="1863798"/>
                  <a:pt x="2042556" y="1876301"/>
                </a:cubicBezTo>
                <a:cubicBezTo>
                  <a:pt x="2050273" y="2034500"/>
                  <a:pt x="2056719" y="2195082"/>
                  <a:pt x="2030680" y="2351314"/>
                </a:cubicBezTo>
                <a:cubicBezTo>
                  <a:pt x="2026564" y="2376009"/>
                  <a:pt x="1959428" y="2375065"/>
                  <a:pt x="1959428" y="2375065"/>
                </a:cubicBezTo>
                <a:cubicBezTo>
                  <a:pt x="1951511" y="2398816"/>
                  <a:pt x="1939794" y="2421622"/>
                  <a:pt x="1935678" y="2446317"/>
                </a:cubicBezTo>
                <a:cubicBezTo>
                  <a:pt x="1926346" y="2502303"/>
                  <a:pt x="1926098" y="2515470"/>
                  <a:pt x="1911927" y="2565070"/>
                </a:cubicBezTo>
                <a:cubicBezTo>
                  <a:pt x="1908488" y="2577106"/>
                  <a:pt x="1905650" y="2589500"/>
                  <a:pt x="1900052" y="2600696"/>
                </a:cubicBezTo>
                <a:cubicBezTo>
                  <a:pt x="1893669" y="2613462"/>
                  <a:pt x="1886393" y="2626230"/>
                  <a:pt x="1876301" y="2636322"/>
                </a:cubicBezTo>
                <a:cubicBezTo>
                  <a:pt x="1866209" y="2646414"/>
                  <a:pt x="1840675" y="2645800"/>
                  <a:pt x="1840675" y="2660072"/>
                </a:cubicBezTo>
                <a:cubicBezTo>
                  <a:pt x="1840675" y="2672590"/>
                  <a:pt x="1864426" y="2652155"/>
                  <a:pt x="1876301" y="2648197"/>
                </a:cubicBezTo>
                <a:cubicBezTo>
                  <a:pt x="1896093" y="2667989"/>
                  <a:pt x="1918493" y="2685480"/>
                  <a:pt x="1935678" y="2707574"/>
                </a:cubicBezTo>
                <a:cubicBezTo>
                  <a:pt x="1946546" y="2721548"/>
                  <a:pt x="1950645" y="2739705"/>
                  <a:pt x="1959428" y="2755075"/>
                </a:cubicBezTo>
                <a:cubicBezTo>
                  <a:pt x="1966509" y="2767467"/>
                  <a:pt x="1975262" y="2778826"/>
                  <a:pt x="1983179" y="2790701"/>
                </a:cubicBezTo>
                <a:cubicBezTo>
                  <a:pt x="2020306" y="2939210"/>
                  <a:pt x="1972854" y="2754562"/>
                  <a:pt x="2006930" y="2873828"/>
                </a:cubicBezTo>
                <a:cubicBezTo>
                  <a:pt x="2011414" y="2889521"/>
                  <a:pt x="2014847" y="2905496"/>
                  <a:pt x="2018805" y="2921330"/>
                </a:cubicBezTo>
                <a:cubicBezTo>
                  <a:pt x="2014847" y="2984665"/>
                  <a:pt x="2013573" y="3048225"/>
                  <a:pt x="2006930" y="3111335"/>
                </a:cubicBezTo>
                <a:cubicBezTo>
                  <a:pt x="2005620" y="3123784"/>
                  <a:pt x="1997770" y="3134741"/>
                  <a:pt x="1995054" y="3146961"/>
                </a:cubicBezTo>
                <a:cubicBezTo>
                  <a:pt x="1973721" y="3242959"/>
                  <a:pt x="2000751" y="3191856"/>
                  <a:pt x="1959428" y="3253839"/>
                </a:cubicBezTo>
                <a:cubicBezTo>
                  <a:pt x="1955470" y="3265714"/>
                  <a:pt x="1954497" y="3279050"/>
                  <a:pt x="1947553" y="3289465"/>
                </a:cubicBezTo>
                <a:cubicBezTo>
                  <a:pt x="1938237" y="3303439"/>
                  <a:pt x="1922678" y="3312189"/>
                  <a:pt x="1911927" y="3325091"/>
                </a:cubicBezTo>
                <a:cubicBezTo>
                  <a:pt x="1902790" y="3336055"/>
                  <a:pt x="1896094" y="3348842"/>
                  <a:pt x="1888177" y="3360717"/>
                </a:cubicBezTo>
                <a:cubicBezTo>
                  <a:pt x="1856761" y="3486374"/>
                  <a:pt x="1899414" y="3338401"/>
                  <a:pt x="1852551" y="3443844"/>
                </a:cubicBezTo>
                <a:cubicBezTo>
                  <a:pt x="1842383" y="3466722"/>
                  <a:pt x="1836717" y="3491345"/>
                  <a:pt x="1828800" y="3515096"/>
                </a:cubicBezTo>
                <a:lnTo>
                  <a:pt x="1816925" y="3550722"/>
                </a:lnTo>
                <a:cubicBezTo>
                  <a:pt x="1824842" y="3562597"/>
                  <a:pt x="1835053" y="3573230"/>
                  <a:pt x="1840675" y="3586348"/>
                </a:cubicBezTo>
                <a:cubicBezTo>
                  <a:pt x="1855254" y="3620365"/>
                  <a:pt x="1860378" y="3704561"/>
                  <a:pt x="1864426" y="3728852"/>
                </a:cubicBezTo>
                <a:cubicBezTo>
                  <a:pt x="1869397" y="3758679"/>
                  <a:pt x="1878763" y="3783739"/>
                  <a:pt x="1888177" y="3811979"/>
                </a:cubicBezTo>
                <a:cubicBezTo>
                  <a:pt x="1892135" y="3839688"/>
                  <a:pt x="1893263" y="3867951"/>
                  <a:pt x="1900052" y="3895106"/>
                </a:cubicBezTo>
                <a:cubicBezTo>
                  <a:pt x="1909160" y="3931538"/>
                  <a:pt x="1923803" y="3966358"/>
                  <a:pt x="1935678" y="4001984"/>
                </a:cubicBezTo>
                <a:lnTo>
                  <a:pt x="1959428" y="4073236"/>
                </a:lnTo>
                <a:cubicBezTo>
                  <a:pt x="1963387" y="4085111"/>
                  <a:pt x="1968268" y="4096718"/>
                  <a:pt x="1971304" y="4108862"/>
                </a:cubicBezTo>
                <a:lnTo>
                  <a:pt x="1983179" y="4156363"/>
                </a:lnTo>
                <a:cubicBezTo>
                  <a:pt x="1987137" y="4314701"/>
                  <a:pt x="1987695" y="4473160"/>
                  <a:pt x="1995054" y="4631376"/>
                </a:cubicBezTo>
                <a:cubicBezTo>
                  <a:pt x="1995636" y="4643880"/>
                  <a:pt x="2001332" y="4655806"/>
                  <a:pt x="2006930" y="4667002"/>
                </a:cubicBezTo>
                <a:cubicBezTo>
                  <a:pt x="2013313" y="4679767"/>
                  <a:pt x="2024297" y="4689863"/>
                  <a:pt x="2030680" y="4702628"/>
                </a:cubicBezTo>
                <a:cubicBezTo>
                  <a:pt x="2065051" y="4771371"/>
                  <a:pt x="2010650" y="4706348"/>
                  <a:pt x="2078182" y="4773880"/>
                </a:cubicBezTo>
                <a:cubicBezTo>
                  <a:pt x="2091240" y="4813056"/>
                  <a:pt x="2094872" y="4826278"/>
                  <a:pt x="2113808" y="4868883"/>
                </a:cubicBezTo>
                <a:cubicBezTo>
                  <a:pt x="2120998" y="4885060"/>
                  <a:pt x="2126225" y="4902784"/>
                  <a:pt x="2137558" y="4916384"/>
                </a:cubicBezTo>
                <a:cubicBezTo>
                  <a:pt x="2146695" y="4927348"/>
                  <a:pt x="2161309" y="4932218"/>
                  <a:pt x="2173184" y="4940135"/>
                </a:cubicBezTo>
                <a:cubicBezTo>
                  <a:pt x="2177143" y="4952010"/>
                  <a:pt x="2178981" y="4964819"/>
                  <a:pt x="2185060" y="4975761"/>
                </a:cubicBezTo>
                <a:cubicBezTo>
                  <a:pt x="2198923" y="5000714"/>
                  <a:pt x="2232561" y="5047013"/>
                  <a:pt x="2232561" y="5047013"/>
                </a:cubicBezTo>
                <a:cubicBezTo>
                  <a:pt x="2259392" y="5127509"/>
                  <a:pt x="2221497" y="5031523"/>
                  <a:pt x="2291938" y="5130140"/>
                </a:cubicBezTo>
                <a:cubicBezTo>
                  <a:pt x="2299214" y="5140326"/>
                  <a:pt x="2297734" y="5154824"/>
                  <a:pt x="2303813" y="5165766"/>
                </a:cubicBezTo>
                <a:cubicBezTo>
                  <a:pt x="2317675" y="5190719"/>
                  <a:pt x="2335480" y="5213267"/>
                  <a:pt x="2351314" y="5237018"/>
                </a:cubicBezTo>
                <a:cubicBezTo>
                  <a:pt x="2359231" y="5248893"/>
                  <a:pt x="2364973" y="5262552"/>
                  <a:pt x="2375065" y="5272644"/>
                </a:cubicBezTo>
                <a:cubicBezTo>
                  <a:pt x="2386940" y="5284519"/>
                  <a:pt x="2397789" y="5297519"/>
                  <a:pt x="2410691" y="5308270"/>
                </a:cubicBezTo>
                <a:cubicBezTo>
                  <a:pt x="2421655" y="5317407"/>
                  <a:pt x="2434703" y="5323724"/>
                  <a:pt x="2446317" y="5332020"/>
                </a:cubicBezTo>
                <a:cubicBezTo>
                  <a:pt x="2462423" y="5343524"/>
                  <a:pt x="2477604" y="5356296"/>
                  <a:pt x="2493818" y="5367646"/>
                </a:cubicBezTo>
                <a:cubicBezTo>
                  <a:pt x="2517203" y="5384016"/>
                  <a:pt x="2541319" y="5399314"/>
                  <a:pt x="2565070" y="5415148"/>
                </a:cubicBezTo>
                <a:cubicBezTo>
                  <a:pt x="2576945" y="5423065"/>
                  <a:pt x="2587156" y="5434384"/>
                  <a:pt x="2600696" y="5438898"/>
                </a:cubicBezTo>
                <a:lnTo>
                  <a:pt x="2636322" y="5450774"/>
                </a:lnTo>
                <a:cubicBezTo>
                  <a:pt x="2632364" y="5466608"/>
                  <a:pt x="2628931" y="5482582"/>
                  <a:pt x="2624447" y="5498275"/>
                </a:cubicBezTo>
                <a:cubicBezTo>
                  <a:pt x="2621008" y="5510311"/>
                  <a:pt x="2612571" y="5521383"/>
                  <a:pt x="2612571" y="5533901"/>
                </a:cubicBezTo>
                <a:cubicBezTo>
                  <a:pt x="2612571" y="5573683"/>
                  <a:pt x="2617907" y="5613413"/>
                  <a:pt x="2624447" y="5652654"/>
                </a:cubicBezTo>
                <a:cubicBezTo>
                  <a:pt x="2629813" y="5684852"/>
                  <a:pt x="2648197" y="5747657"/>
                  <a:pt x="2648197" y="5747657"/>
                </a:cubicBezTo>
                <a:cubicBezTo>
                  <a:pt x="2652156" y="5814950"/>
                  <a:pt x="2653682" y="5882431"/>
                  <a:pt x="2660073" y="5949537"/>
                </a:cubicBezTo>
                <a:cubicBezTo>
                  <a:pt x="2661620" y="5965785"/>
                  <a:pt x="2671948" y="5980718"/>
                  <a:pt x="2671948" y="5997039"/>
                </a:cubicBezTo>
                <a:cubicBezTo>
                  <a:pt x="2671948" y="6136730"/>
                  <a:pt x="2677777" y="6190394"/>
                  <a:pt x="2648197" y="6293922"/>
                </a:cubicBezTo>
                <a:cubicBezTo>
                  <a:pt x="2644758" y="6305958"/>
                  <a:pt x="2641920" y="6318352"/>
                  <a:pt x="2636322" y="6329548"/>
                </a:cubicBezTo>
                <a:cubicBezTo>
                  <a:pt x="2629939" y="6342314"/>
                  <a:pt x="2620488" y="6353299"/>
                  <a:pt x="2612571" y="6365174"/>
                </a:cubicBezTo>
                <a:cubicBezTo>
                  <a:pt x="2608613" y="6377049"/>
                  <a:pt x="2609547" y="6391949"/>
                  <a:pt x="2600696" y="6400800"/>
                </a:cubicBezTo>
                <a:cubicBezTo>
                  <a:pt x="2591845" y="6409651"/>
                  <a:pt x="2576266" y="6407077"/>
                  <a:pt x="2565070" y="6412675"/>
                </a:cubicBezTo>
                <a:cubicBezTo>
                  <a:pt x="2552304" y="6419058"/>
                  <a:pt x="2542486" y="6430629"/>
                  <a:pt x="2529444" y="6436426"/>
                </a:cubicBezTo>
                <a:cubicBezTo>
                  <a:pt x="2492279" y="6452944"/>
                  <a:pt x="2450164" y="6462183"/>
                  <a:pt x="2410691" y="6472052"/>
                </a:cubicBezTo>
                <a:cubicBezTo>
                  <a:pt x="2398816" y="6468093"/>
                  <a:pt x="2387555" y="6459343"/>
                  <a:pt x="2375065" y="6460176"/>
                </a:cubicBezTo>
                <a:cubicBezTo>
                  <a:pt x="2344016" y="6462246"/>
                  <a:pt x="2236050" y="6480505"/>
                  <a:pt x="2185060" y="6495802"/>
                </a:cubicBezTo>
                <a:cubicBezTo>
                  <a:pt x="2161080" y="6502996"/>
                  <a:pt x="2137559" y="6511636"/>
                  <a:pt x="2113808" y="6519553"/>
                </a:cubicBezTo>
                <a:lnTo>
                  <a:pt x="2078182" y="6531428"/>
                </a:lnTo>
                <a:cubicBezTo>
                  <a:pt x="2066307" y="6539345"/>
                  <a:pt x="2055322" y="6548796"/>
                  <a:pt x="2042556" y="6555179"/>
                </a:cubicBezTo>
                <a:cubicBezTo>
                  <a:pt x="2031360" y="6560777"/>
                  <a:pt x="2017798" y="6560844"/>
                  <a:pt x="2006930" y="6567054"/>
                </a:cubicBezTo>
                <a:cubicBezTo>
                  <a:pt x="1989745" y="6576874"/>
                  <a:pt x="1975643" y="6591330"/>
                  <a:pt x="1959428" y="6602680"/>
                </a:cubicBezTo>
                <a:cubicBezTo>
                  <a:pt x="1936043" y="6619049"/>
                  <a:pt x="1911927" y="6634347"/>
                  <a:pt x="1888177" y="6650181"/>
                </a:cubicBezTo>
                <a:cubicBezTo>
                  <a:pt x="1876302" y="6658098"/>
                  <a:pt x="1866091" y="6669419"/>
                  <a:pt x="1852551" y="6673932"/>
                </a:cubicBezTo>
                <a:lnTo>
                  <a:pt x="1816925" y="6685807"/>
                </a:lnTo>
                <a:cubicBezTo>
                  <a:pt x="1735258" y="6740253"/>
                  <a:pt x="1772753" y="6724283"/>
                  <a:pt x="1710047" y="6745184"/>
                </a:cubicBezTo>
                <a:cubicBezTo>
                  <a:pt x="1698172" y="6753101"/>
                  <a:pt x="1687539" y="6763313"/>
                  <a:pt x="1674421" y="6768935"/>
                </a:cubicBezTo>
                <a:cubicBezTo>
                  <a:pt x="1659419" y="6775364"/>
                  <a:pt x="1642612" y="6776326"/>
                  <a:pt x="1626919" y="6780810"/>
                </a:cubicBezTo>
                <a:cubicBezTo>
                  <a:pt x="1614883" y="6784249"/>
                  <a:pt x="1603168" y="6788727"/>
                  <a:pt x="1591293" y="6792685"/>
                </a:cubicBezTo>
                <a:cubicBezTo>
                  <a:pt x="1489193" y="6860752"/>
                  <a:pt x="1618373" y="6779145"/>
                  <a:pt x="1520041" y="6828311"/>
                </a:cubicBezTo>
                <a:cubicBezTo>
                  <a:pt x="1507275" y="6834694"/>
                  <a:pt x="1497457" y="6846265"/>
                  <a:pt x="1484415" y="6852062"/>
                </a:cubicBezTo>
                <a:cubicBezTo>
                  <a:pt x="1461538" y="6862230"/>
                  <a:pt x="1436914" y="6867896"/>
                  <a:pt x="1413164" y="6875813"/>
                </a:cubicBezTo>
                <a:lnTo>
                  <a:pt x="1377538" y="6887688"/>
                </a:lnTo>
                <a:lnTo>
                  <a:pt x="1187532" y="6875813"/>
                </a:lnTo>
                <a:cubicBezTo>
                  <a:pt x="1104432" y="6871321"/>
                  <a:pt x="1021145" y="6870085"/>
                  <a:pt x="938151" y="6863937"/>
                </a:cubicBezTo>
                <a:cubicBezTo>
                  <a:pt x="914139" y="6862158"/>
                  <a:pt x="890930" y="6853564"/>
                  <a:pt x="866899" y="6852062"/>
                </a:cubicBezTo>
                <a:cubicBezTo>
                  <a:pt x="764104" y="6845637"/>
                  <a:pt x="661060" y="6844145"/>
                  <a:pt x="558140" y="6840187"/>
                </a:cubicBezTo>
                <a:cubicBezTo>
                  <a:pt x="518556" y="6836228"/>
                  <a:pt x="478628" y="6834851"/>
                  <a:pt x="439387" y="6828311"/>
                </a:cubicBezTo>
                <a:cubicBezTo>
                  <a:pt x="407189" y="6822945"/>
                  <a:pt x="344384" y="6804561"/>
                  <a:pt x="344384" y="6804561"/>
                </a:cubicBezTo>
                <a:cubicBezTo>
                  <a:pt x="336467" y="6792686"/>
                  <a:pt x="326430" y="6781977"/>
                  <a:pt x="320634" y="6768935"/>
                </a:cubicBezTo>
                <a:cubicBezTo>
                  <a:pt x="310466" y="6746057"/>
                  <a:pt x="296883" y="6697683"/>
                  <a:pt x="296883" y="6697683"/>
                </a:cubicBezTo>
                <a:cubicBezTo>
                  <a:pt x="292925" y="6650182"/>
                  <a:pt x="287581" y="6602775"/>
                  <a:pt x="285008" y="6555179"/>
                </a:cubicBezTo>
                <a:cubicBezTo>
                  <a:pt x="279662" y="6456283"/>
                  <a:pt x="279509" y="6357131"/>
                  <a:pt x="273132" y="6258296"/>
                </a:cubicBezTo>
                <a:cubicBezTo>
                  <a:pt x="271582" y="6234268"/>
                  <a:pt x="265564" y="6210734"/>
                  <a:pt x="261257" y="6187044"/>
                </a:cubicBezTo>
                <a:cubicBezTo>
                  <a:pt x="249793" y="6123989"/>
                  <a:pt x="253988" y="6141484"/>
                  <a:pt x="237506" y="6092041"/>
                </a:cubicBezTo>
                <a:cubicBezTo>
                  <a:pt x="233548" y="6064332"/>
                  <a:pt x="231120" y="6036361"/>
                  <a:pt x="225631" y="6008914"/>
                </a:cubicBezTo>
                <a:cubicBezTo>
                  <a:pt x="223176" y="5996639"/>
                  <a:pt x="215002" y="5985744"/>
                  <a:pt x="213756" y="5973288"/>
                </a:cubicBezTo>
                <a:cubicBezTo>
                  <a:pt x="207048" y="5906213"/>
                  <a:pt x="205839" y="5838701"/>
                  <a:pt x="201880" y="5771407"/>
                </a:cubicBezTo>
                <a:cubicBezTo>
                  <a:pt x="193963" y="5494316"/>
                  <a:pt x="245362" y="5209062"/>
                  <a:pt x="178130" y="4940135"/>
                </a:cubicBezTo>
                <a:cubicBezTo>
                  <a:pt x="170213" y="4908467"/>
                  <a:pt x="160781" y="4877140"/>
                  <a:pt x="154379" y="4845132"/>
                </a:cubicBezTo>
                <a:cubicBezTo>
                  <a:pt x="144935" y="4797911"/>
                  <a:pt x="140072" y="4749849"/>
                  <a:pt x="130628" y="4702628"/>
                </a:cubicBezTo>
                <a:cubicBezTo>
                  <a:pt x="126670" y="4682836"/>
                  <a:pt x="124064" y="4662725"/>
                  <a:pt x="118753" y="4643252"/>
                </a:cubicBezTo>
                <a:cubicBezTo>
                  <a:pt x="112166" y="4619099"/>
                  <a:pt x="102919" y="4595751"/>
                  <a:pt x="95002" y="4572000"/>
                </a:cubicBezTo>
                <a:cubicBezTo>
                  <a:pt x="91044" y="4524499"/>
                  <a:pt x="86783" y="4477022"/>
                  <a:pt x="83127" y="4429496"/>
                </a:cubicBezTo>
                <a:cubicBezTo>
                  <a:pt x="78866" y="4374100"/>
                  <a:pt x="77068" y="4318495"/>
                  <a:pt x="71252" y="4263241"/>
                </a:cubicBezTo>
                <a:cubicBezTo>
                  <a:pt x="68510" y="4237196"/>
                  <a:pt x="54299" y="4183552"/>
                  <a:pt x="47501" y="4156363"/>
                </a:cubicBezTo>
                <a:cubicBezTo>
                  <a:pt x="43543" y="4013859"/>
                  <a:pt x="42407" y="3871249"/>
                  <a:pt x="35626" y="3728852"/>
                </a:cubicBezTo>
                <a:cubicBezTo>
                  <a:pt x="34481" y="3704801"/>
                  <a:pt x="24870" y="3681652"/>
                  <a:pt x="23751" y="3657600"/>
                </a:cubicBezTo>
                <a:cubicBezTo>
                  <a:pt x="16944" y="3511242"/>
                  <a:pt x="16313" y="3364662"/>
                  <a:pt x="11875" y="3218213"/>
                </a:cubicBezTo>
                <a:cubicBezTo>
                  <a:pt x="8396" y="3103402"/>
                  <a:pt x="3958" y="2988623"/>
                  <a:pt x="0" y="2873828"/>
                </a:cubicBezTo>
                <a:cubicBezTo>
                  <a:pt x="3958" y="2331522"/>
                  <a:pt x="4740" y="1789183"/>
                  <a:pt x="11875" y="1246909"/>
                </a:cubicBezTo>
                <a:cubicBezTo>
                  <a:pt x="12658" y="1187406"/>
                  <a:pt x="18196" y="1128028"/>
                  <a:pt x="23751" y="1068779"/>
                </a:cubicBezTo>
                <a:cubicBezTo>
                  <a:pt x="27100" y="1033053"/>
                  <a:pt x="47696" y="853854"/>
                  <a:pt x="59377" y="783771"/>
                </a:cubicBezTo>
                <a:cubicBezTo>
                  <a:pt x="62695" y="763861"/>
                  <a:pt x="67934" y="744304"/>
                  <a:pt x="71252" y="724394"/>
                </a:cubicBezTo>
                <a:cubicBezTo>
                  <a:pt x="106418" y="513390"/>
                  <a:pt x="52280" y="795506"/>
                  <a:pt x="106878" y="522514"/>
                </a:cubicBezTo>
                <a:cubicBezTo>
                  <a:pt x="121553" y="449141"/>
                  <a:pt x="107556" y="479932"/>
                  <a:pt x="142504" y="427511"/>
                </a:cubicBezTo>
                <a:cubicBezTo>
                  <a:pt x="160815" y="372576"/>
                  <a:pt x="145243" y="408877"/>
                  <a:pt x="178130" y="356259"/>
                </a:cubicBezTo>
                <a:cubicBezTo>
                  <a:pt x="235393" y="264639"/>
                  <a:pt x="190085" y="328444"/>
                  <a:pt x="249382" y="249381"/>
                </a:cubicBezTo>
                <a:cubicBezTo>
                  <a:pt x="253186" y="234163"/>
                  <a:pt x="264614" y="183289"/>
                  <a:pt x="273132" y="166254"/>
                </a:cubicBezTo>
                <a:cubicBezTo>
                  <a:pt x="279515" y="153488"/>
                  <a:pt x="288587" y="142242"/>
                  <a:pt x="296883" y="130628"/>
                </a:cubicBezTo>
                <a:cubicBezTo>
                  <a:pt x="308387" y="114523"/>
                  <a:pt x="321005" y="99232"/>
                  <a:pt x="332509" y="83127"/>
                </a:cubicBezTo>
                <a:cubicBezTo>
                  <a:pt x="340805" y="71513"/>
                  <a:pt x="356260" y="47501"/>
                  <a:pt x="356260" y="47501"/>
                </a:cubicBezTo>
                <a:lnTo>
                  <a:pt x="356260" y="47501"/>
                </a:lnTo>
                <a:lnTo>
                  <a:pt x="356260" y="11875"/>
                </a:lnTo>
              </a:path>
            </a:pathLst>
          </a:custGeom>
          <a:solidFill>
            <a:srgbClr val="FBFB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Comic Sans MS" pitchFamily="-112" charset="0"/>
              <a:ea typeface="SimSun" charset="0"/>
            </a:endParaRPr>
          </a:p>
        </p:txBody>
      </p:sp>
      <p:sp>
        <p:nvSpPr>
          <p:cNvPr id="4" name="文本框 3">
            <a:extLst>
              <a:ext uri="{FF2B5EF4-FFF2-40B4-BE49-F238E27FC236}">
                <a16:creationId xmlns:a16="http://schemas.microsoft.com/office/drawing/2014/main" id="{BE7C8F13-3FE0-C4D2-9936-AB3997D3F00D}"/>
              </a:ext>
            </a:extLst>
          </p:cNvPr>
          <p:cNvSpPr txBox="1"/>
          <p:nvPr/>
        </p:nvSpPr>
        <p:spPr>
          <a:xfrm>
            <a:off x="-36512" y="116632"/>
            <a:ext cx="1872208" cy="5078313"/>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altLang="zh-CN" sz="2200" b="1" i="0" u="none" strike="noStrike" kern="1200" cap="none" spc="0" normalizeH="0" baseline="30000" noProof="0" dirty="0">
                <a:ln>
                  <a:noFill/>
                </a:ln>
                <a:solidFill>
                  <a:srgbClr val="000000"/>
                </a:solidFill>
                <a:effectLst/>
                <a:uLnTx/>
                <a:uFillTx/>
                <a:latin typeface="system-ui"/>
                <a:ea typeface="SimSun" charset="0"/>
              </a:rPr>
              <a:t>11 </a:t>
            </a:r>
            <a:r>
              <a:rPr kumimoji="0" lang="zh-CN" altLang="en-US" sz="2200" b="1" i="0" u="none" strike="noStrike" kern="1200" cap="none" spc="0" normalizeH="0" baseline="0" noProof="0" dirty="0">
                <a:ln>
                  <a:noFill/>
                </a:ln>
                <a:solidFill>
                  <a:srgbClr val="000000"/>
                </a:solidFill>
                <a:effectLst/>
                <a:uLnTx/>
                <a:uFillTx/>
                <a:latin typeface="system-ui"/>
                <a:ea typeface="SimSun" charset="0"/>
              </a:rPr>
              <a:t>我 儿 ， 你 不 可 轻 看 耶 和 华 的 管 教 （ 或 译 ： 惩 治 ） ， 也 不 可 厌 烦 他 的 责 备 ；</a:t>
            </a:r>
            <a:endParaRPr kumimoji="0" lang="en-US" altLang="zh-CN" sz="2200" b="1" i="0" u="none" strike="noStrike" kern="1200" cap="none" spc="0" normalizeH="0" baseline="0" noProof="0" dirty="0">
              <a:ln>
                <a:noFill/>
              </a:ln>
              <a:solidFill>
                <a:srgbClr val="000000"/>
              </a:solidFill>
              <a:effectLst/>
              <a:uLnTx/>
              <a:uFillTx/>
              <a:latin typeface="system-ui"/>
              <a:ea typeface="SimSun" charset="0"/>
            </a:endParaRPr>
          </a:p>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zh-CN" altLang="en-US" sz="2200" b="1" i="0" u="none" strike="noStrike" kern="1200" cap="none" spc="0" normalizeH="0" baseline="0" noProof="0" dirty="0">
              <a:ln>
                <a:noFill/>
              </a:ln>
              <a:solidFill>
                <a:srgbClr val="000000"/>
              </a:solidFill>
              <a:effectLst/>
              <a:uLnTx/>
              <a:uFillTx/>
              <a:latin typeface="system-ui"/>
              <a:ea typeface="SimSun" charset="0"/>
            </a:endParaRPr>
          </a:p>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altLang="zh-CN" sz="2200" b="1" i="0" u="none" strike="noStrike" kern="1200" cap="none" spc="0" normalizeH="0" baseline="30000" noProof="0" dirty="0">
                <a:ln>
                  <a:noFill/>
                </a:ln>
                <a:solidFill>
                  <a:srgbClr val="000000"/>
                </a:solidFill>
                <a:effectLst/>
                <a:uLnTx/>
                <a:uFillTx/>
                <a:latin typeface="system-ui"/>
                <a:ea typeface="SimSun" charset="0"/>
              </a:rPr>
              <a:t>12 </a:t>
            </a:r>
            <a:r>
              <a:rPr kumimoji="0" lang="zh-CN" altLang="en-US" sz="2200" b="1" i="0" u="none" strike="noStrike" kern="1200" cap="none" spc="0" normalizeH="0" baseline="0" noProof="0" dirty="0">
                <a:ln>
                  <a:noFill/>
                </a:ln>
                <a:solidFill>
                  <a:srgbClr val="000000"/>
                </a:solidFill>
                <a:effectLst/>
                <a:uLnTx/>
                <a:uFillTx/>
                <a:latin typeface="system-ui"/>
                <a:ea typeface="SimSun" charset="0"/>
              </a:rPr>
              <a:t>因 为 耶 和 华 所 爱 的 ， 他 必 责 备 ， 正 如 父 亲 责 备 所 喜 爱 的 儿 子 。</a:t>
            </a:r>
            <a:endParaRPr kumimoji="0" lang="en-US" altLang="zh-CN" sz="2200" b="1" i="0" u="none" strike="noStrike" kern="1200" cap="none" spc="0" normalizeH="0" baseline="0" noProof="0" dirty="0">
              <a:ln>
                <a:noFill/>
              </a:ln>
              <a:solidFill>
                <a:srgbClr val="000000"/>
              </a:solidFill>
              <a:effectLst/>
              <a:uLnTx/>
              <a:uFillTx/>
              <a:latin typeface="system-ui"/>
              <a:ea typeface="SimSun" charset="0"/>
            </a:endParaRPr>
          </a:p>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zh-CN" altLang="en-US" sz="1600" b="1" i="0" u="none" strike="noStrike" kern="1200" cap="none" spc="0" normalizeH="0" baseline="0" noProof="0" dirty="0">
                <a:ln>
                  <a:noFill/>
                </a:ln>
                <a:solidFill>
                  <a:srgbClr val="000000"/>
                </a:solidFill>
                <a:effectLst/>
                <a:uLnTx/>
                <a:uFillTx/>
                <a:latin typeface="system-ui"/>
                <a:ea typeface="SimSun" charset="0"/>
              </a:rPr>
              <a:t>（箴言</a:t>
            </a:r>
            <a:r>
              <a:rPr kumimoji="0" lang="en-US" altLang="zh-CN" sz="1600" b="1" i="0" u="none" strike="noStrike" kern="1200" cap="none" spc="0" normalizeH="0" baseline="0" noProof="0" dirty="0">
                <a:ln>
                  <a:noFill/>
                </a:ln>
                <a:solidFill>
                  <a:srgbClr val="000000"/>
                </a:solidFill>
                <a:effectLst/>
                <a:uLnTx/>
                <a:uFillTx/>
                <a:latin typeface="system-ui"/>
                <a:ea typeface="SimSun" charset="0"/>
              </a:rPr>
              <a:t>3:11-12</a:t>
            </a:r>
            <a:r>
              <a:rPr kumimoji="0" lang="zh-CN" altLang="en-US" sz="1600" b="1" i="0" u="none" strike="noStrike" kern="1200" cap="none" spc="0" normalizeH="0" baseline="0" noProof="0" dirty="0">
                <a:ln>
                  <a:noFill/>
                </a:ln>
                <a:solidFill>
                  <a:srgbClr val="000000"/>
                </a:solidFill>
                <a:effectLst/>
                <a:uLnTx/>
                <a:uFillTx/>
                <a:latin typeface="system-ui"/>
                <a:ea typeface="SimSun" charset="0"/>
              </a:rPr>
              <a:t>）</a:t>
            </a:r>
          </a:p>
        </p:txBody>
      </p:sp>
    </p:spTree>
    <p:extLst>
      <p:ext uri="{BB962C8B-B14F-4D97-AF65-F5344CB8AC3E}">
        <p14:creationId xmlns:p14="http://schemas.microsoft.com/office/powerpoint/2010/main" val="394050042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zh-CN" altLang="en-US" sz="5400" dirty="0">
                <a:cs typeface="ＭＳ Ｐゴシック" charset="0"/>
              </a:rPr>
              <a:t>考虑的问题</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 在悔改之前，你是否需要上帝清空你的一切？ </a:t>
            </a:r>
            <a:b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（黄萨宾）</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23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noFill/>
          <a:ln w="9525">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zh-CN" altLang="en-US" sz="5400" dirty="0"/>
              <a:t>考虑</a:t>
            </a:r>
            <a:r>
              <a:rPr lang="zh-CN" altLang="en-US" sz="5400"/>
              <a:t>的问题</a:t>
            </a:r>
            <a:endParaRPr lang="en-US" sz="5400" dirty="0"/>
          </a:p>
        </p:txBody>
      </p:sp>
      <p:sp>
        <p:nvSpPr>
          <p:cNvPr id="3" name="Rectangle 2"/>
          <p:cNvSpPr txBox="1">
            <a:spLocks noChangeArrowheads="1"/>
          </p:cNvSpPr>
          <p:nvPr/>
        </p:nvSpPr>
        <p:spPr bwMode="auto">
          <a:xfrm>
            <a:off x="2699792" y="980728"/>
            <a:ext cx="6444208"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二。 上帝训练你，是否是要再次引发你对祂的注意呢？</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91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defTabSz="457200">
              <a:spcBef>
                <a:spcPct val="30000"/>
              </a:spcBef>
              <a:defRPr/>
            </a:pPr>
            <a:r>
              <a:rPr lang="zh-CN" altLang="en-US" sz="5400" dirty="0">
                <a:cs typeface="ＭＳ Ｐゴシック" charset="0"/>
              </a:rPr>
              <a:t>考虑的问题</a:t>
            </a:r>
            <a:endParaRPr lang="en-US" altLang="zh-CN" sz="5400" dirty="0">
              <a:cs typeface="ＭＳ Ｐゴシック" charset="0"/>
            </a:endParaRP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三。您是否考虑过禁食（</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1:14; 2:12</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）或者您认为禁食不适用我们的现代社会？为什么不呢？</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5360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60452347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13447"/>
            <a:ext cx="9144000" cy="574261"/>
          </a:xfrm>
          <a:prstGeom prst="rect">
            <a:avLst/>
          </a:prstGeom>
          <a:noFill/>
          <a:ln>
            <a:noFill/>
          </a:ln>
          <a:effectLst>
            <a:outerShdw blurRad="63500" dist="35921" dir="2700000" algn="ctr" rotWithShape="0">
              <a:schemeClr val="dk2">
                <a:alpha val="74901"/>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lvl1pPr algn="ctr" eaLnBrk="0" fontAlgn="base" hangingPunct="0">
              <a:spcBef>
                <a:spcPct val="0"/>
              </a:spcBef>
              <a:spcAft>
                <a:spcPct val="0"/>
              </a:spcAft>
              <a:defRPr sz="3600" b="1">
                <a:solidFill>
                  <a:schemeClr val="bg1"/>
                </a:solidFill>
                <a:ea typeface="ＭＳ Ｐゴシック" pitchFamily="-108" charset="-128"/>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免费获得该讲解</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sym typeface="Arial"/>
              </a:rPr>
              <a:t>!</a:t>
            </a:r>
          </a:p>
        </p:txBody>
      </p:sp>
      <p:pic>
        <p:nvPicPr>
          <p:cNvPr id="6" name="图片 5">
            <a:extLst>
              <a:ext uri="{FF2B5EF4-FFF2-40B4-BE49-F238E27FC236}">
                <a16:creationId xmlns:a16="http://schemas.microsoft.com/office/drawing/2014/main" id="{791E53B6-8742-2B40-C177-BE280D188EAF}"/>
              </a:ext>
            </a:extLst>
          </p:cNvPr>
          <p:cNvPicPr>
            <a:picLocks noChangeAspect="1"/>
          </p:cNvPicPr>
          <p:nvPr/>
        </p:nvPicPr>
        <p:blipFill>
          <a:blip r:embed="rId3"/>
          <a:srcRect/>
          <a:stretch/>
        </p:blipFill>
        <p:spPr>
          <a:xfrm>
            <a:off x="0" y="628049"/>
            <a:ext cx="9144000" cy="6083300"/>
          </a:xfrm>
          <a:prstGeom prst="rect">
            <a:avLst/>
          </a:prstGeom>
        </p:spPr>
      </p:pic>
      <p:pic>
        <p:nvPicPr>
          <p:cNvPr id="9" name="图片 8">
            <a:extLst>
              <a:ext uri="{FF2B5EF4-FFF2-40B4-BE49-F238E27FC236}">
                <a16:creationId xmlns:a16="http://schemas.microsoft.com/office/drawing/2014/main" id="{68C8C9C1-EEE3-C260-D127-73BF5E1BE98B}"/>
              </a:ext>
            </a:extLst>
          </p:cNvPr>
          <p:cNvPicPr>
            <a:picLocks noChangeAspect="1"/>
          </p:cNvPicPr>
          <p:nvPr/>
        </p:nvPicPr>
        <p:blipFill>
          <a:blip r:embed="rId4"/>
          <a:srcRect/>
          <a:stretch/>
        </p:blipFill>
        <p:spPr>
          <a:xfrm>
            <a:off x="8029905" y="5160207"/>
            <a:ext cx="925836" cy="925836"/>
          </a:xfrm>
          <a:prstGeom prst="rect">
            <a:avLst/>
          </a:prstGeom>
        </p:spPr>
      </p:pic>
      <p:sp>
        <p:nvSpPr>
          <p:cNvPr id="11" name="文本框 10">
            <a:extLst>
              <a:ext uri="{FF2B5EF4-FFF2-40B4-BE49-F238E27FC236}">
                <a16:creationId xmlns:a16="http://schemas.microsoft.com/office/drawing/2014/main" id="{466D2CCE-ACFF-9D3B-5D45-6FD7B6BE4F87}"/>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200" b="0" i="0" u="none" strike="noStrike" kern="0" cap="none" spc="0" normalizeH="0" baseline="0" noProof="0" dirty="0">
                <a:ln>
                  <a:noFill/>
                </a:ln>
                <a:solidFill>
                  <a:srgbClr val="0E0BF5"/>
                </a:solidFill>
                <a:effectLst/>
                <a:uLnTx/>
                <a:uFillTx/>
                <a:latin typeface="Arial"/>
                <a:ea typeface="+mn-ea"/>
                <a:cs typeface="Arial"/>
                <a:sym typeface="Arial"/>
              </a:rPr>
              <a:t>圣经学习下载</a:t>
            </a:r>
          </a:p>
        </p:txBody>
      </p:sp>
      <p:sp>
        <p:nvSpPr>
          <p:cNvPr id="202753" name="Rectangle 1026"/>
          <p:cNvSpPr>
            <a:spLocks noGrp="1" noChangeArrowheads="1"/>
          </p:cNvSpPr>
          <p:nvPr>
            <p:ph type="ctrTitle"/>
          </p:nvPr>
        </p:nvSpPr>
        <p:spPr>
          <a:xfrm>
            <a:off x="0" y="6172200"/>
            <a:ext cx="9144000" cy="685800"/>
          </a:xfrm>
          <a:solidFill>
            <a:schemeClr val="tx1"/>
          </a:solidFill>
          <a:ln>
            <a:noFill/>
          </a:ln>
          <a:effectLst>
            <a:outerShdw blurRad="63500" dist="35921" dir="2700000" algn="ctr" rotWithShape="0">
              <a:schemeClr val="dk2">
                <a:alpha val="74901"/>
              </a:schemeClr>
            </a:outerShdw>
          </a:effectLst>
        </p:spPr>
        <p:txBody>
          <a:bodyPr spcFirstLastPara="1" vert="horz" wrap="square" lIns="91425" tIns="45700" rIns="91425" bIns="45700" numCol="1" anchor="ctr" anchorCtr="0" compatLnSpc="1">
            <a:prstTxWarp prst="textNoShape">
              <a:avLst/>
            </a:prstTxWarp>
            <a:noAutofit/>
          </a:bodyPr>
          <a:lstStyle/>
          <a:p>
            <a:r>
              <a:rPr lang="zh-TW" altLang="en-US" sz="3600" b="1" dirty="0">
                <a:latin typeface="Arial" panose="020B0604020202020204" pitchFamily="34" charset="0"/>
                <a:cs typeface="Arial" panose="020B0604020202020204" pitchFamily="34" charset="0"/>
              </a:rPr>
              <a:t>圣经阐释 </a:t>
            </a:r>
            <a:r>
              <a:rPr lang="en-US" altLang="zh-TW" sz="36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BibleStudyDownloads.org</a:t>
            </a:r>
          </a:p>
        </p:txBody>
      </p:sp>
      <p:sp>
        <p:nvSpPr>
          <p:cNvPr id="8" name="Rectangle 1026"/>
          <p:cNvSpPr txBox="1">
            <a:spLocks noChangeArrowheads="1"/>
          </p:cNvSpPr>
          <p:nvPr/>
        </p:nvSpPr>
        <p:spPr bwMode="auto">
          <a:xfrm>
            <a:off x="1629103" y="669040"/>
            <a:ext cx="4194555" cy="57426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algn="ctr" eaLnBrk="0" fontAlgn="base" hangingPunct="0">
              <a:spcBef>
                <a:spcPct val="0"/>
              </a:spcBef>
              <a:spcAft>
                <a:spcPct val="0"/>
              </a:spcAft>
              <a:defRPr sz="3600" b="1">
                <a:solidFill>
                  <a:schemeClr val="bg1"/>
                </a:solidFill>
                <a:latin typeface="Arial" panose="020B0604020202020204" pitchFamily="34" charset="0"/>
                <a:ea typeface="ＭＳ Ｐゴシック" pitchFamily="-108" charset="-128"/>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
                <a:srgbClr val="000000"/>
              </a:buClr>
              <a:buSzTx/>
              <a:buFont typeface="Arial"/>
              <a:buNone/>
              <a:tabLst/>
              <a:defRPr/>
            </a:pPr>
            <a:r>
              <a:rPr kumimoji="0" lang="zh-CN" altLang="en-US" sz="3200" b="1" i="0"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sym typeface="Arial"/>
              </a:rPr>
              <a:t>圣经学习下载</a:t>
            </a:r>
          </a:p>
        </p:txBody>
      </p:sp>
      <p:sp>
        <p:nvSpPr>
          <p:cNvPr id="3" name="文本框 2">
            <a:extLst>
              <a:ext uri="{FF2B5EF4-FFF2-40B4-BE49-F238E27FC236}">
                <a16:creationId xmlns:a16="http://schemas.microsoft.com/office/drawing/2014/main" id="{4D7549BA-129B-175F-0889-8CCDB7216707}"/>
              </a:ext>
            </a:extLst>
          </p:cNvPr>
          <p:cNvSpPr txBox="1"/>
          <p:nvPr/>
        </p:nvSpPr>
        <p:spPr>
          <a:xfrm>
            <a:off x="510988" y="3368040"/>
            <a:ext cx="8175812" cy="78707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你需要更好地了解圣经吗？谁不需要呢？</a:t>
            </a:r>
            <a:r>
              <a:rPr kumimoji="1" lang="en-US" altLang="zh-CN" sz="1600" b="0" i="0" u="none" strike="noStrike" kern="0" cap="none" spc="0" normalizeH="0" baseline="0" noProof="0" dirty="0" err="1">
                <a:ln>
                  <a:noFill/>
                </a:ln>
                <a:solidFill>
                  <a:srgbClr val="000000"/>
                </a:solidFill>
                <a:effectLst/>
                <a:uLnTx/>
                <a:uFillTx/>
                <a:latin typeface="Arial"/>
                <a:ea typeface="+mn-ea"/>
                <a:cs typeface="Arial"/>
                <a:sym typeface="Arial"/>
              </a:rPr>
              <a:t>BibleStudyDownloads</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（圣经学习下载）为神学生和教师们提供了从 创世纪</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到 启示录的</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30</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万份</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 </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可编辑的免费</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PowerPoint</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和</a:t>
            </a:r>
            <a:r>
              <a:rPr kumimoji="1" lang="en-US" altLang="zh-CN" sz="1600" b="0" i="0" u="none" strike="noStrike" kern="0" cap="none" spc="0" normalizeH="0" baseline="0" noProof="0" dirty="0">
                <a:ln>
                  <a:noFill/>
                </a:ln>
                <a:solidFill>
                  <a:srgbClr val="000000"/>
                </a:solidFill>
                <a:effectLst/>
                <a:uLnTx/>
                <a:uFillTx/>
                <a:latin typeface="Arial"/>
                <a:ea typeface="+mn-ea"/>
                <a:cs typeface="Arial"/>
                <a:sym typeface="Arial"/>
              </a:rPr>
              <a:t>Word</a:t>
            </a:r>
            <a:r>
              <a:rPr kumimoji="1" lang="zh-CN" altLang="en-US" sz="1600" b="0" i="0" u="none" strike="noStrike" kern="0" cap="none" spc="0" normalizeH="0" baseline="0" noProof="0" dirty="0">
                <a:ln>
                  <a:noFill/>
                </a:ln>
                <a:solidFill>
                  <a:srgbClr val="000000"/>
                </a:solidFill>
                <a:effectLst/>
                <a:uLnTx/>
                <a:uFillTx/>
                <a:latin typeface="Arial"/>
                <a:ea typeface="+mn-ea"/>
                <a:cs typeface="Arial"/>
                <a:sym typeface="Arial"/>
              </a:rPr>
              <a:t>文件。</a:t>
            </a:r>
          </a:p>
        </p:txBody>
      </p:sp>
      <p:sp>
        <p:nvSpPr>
          <p:cNvPr id="4" name="文本框 3">
            <a:extLst>
              <a:ext uri="{FF2B5EF4-FFF2-40B4-BE49-F238E27FC236}">
                <a16:creationId xmlns:a16="http://schemas.microsoft.com/office/drawing/2014/main" id="{7993E054-16E2-274B-1A28-DF7BC15E1E7A}"/>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本网站的大部分资料由</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Dr. Rick Griffith </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博士设计，他从</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1991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年到</a:t>
            </a:r>
            <a:r>
              <a:rPr kumimoji="1" lang="en-US" altLang="zh-CN" sz="1300" b="0" i="0" u="none" strike="noStrike" kern="0" cap="none" spc="0" normalizeH="0" baseline="0" noProof="0" dirty="0">
                <a:ln>
                  <a:noFill/>
                </a:ln>
                <a:solidFill>
                  <a:srgbClr val="000000"/>
                </a:solidFill>
                <a:effectLst/>
                <a:uLnTx/>
                <a:uFillTx/>
                <a:latin typeface="Arial"/>
                <a:ea typeface="+mn-ea"/>
                <a:cs typeface="Arial"/>
                <a:sym typeface="Arial"/>
              </a:rPr>
              <a:t>2021</a:t>
            </a:r>
            <a:r>
              <a:rPr kumimoji="1" lang="zh-CN" altLang="en-US" sz="1300" b="0" i="0" u="none" strike="noStrike" kern="0" cap="none" spc="0" normalizeH="0" baseline="0" noProof="0" dirty="0">
                <a:ln>
                  <a:noFill/>
                </a:ln>
                <a:solidFill>
                  <a:srgbClr val="000000"/>
                </a:solidFill>
                <a:effectLst/>
                <a:uLnTx/>
                <a:uFillTx/>
                <a:latin typeface="Arial"/>
                <a:ea typeface="+mn-ea"/>
                <a:cs typeface="Arial"/>
                <a:sym typeface="Arial"/>
              </a:rPr>
              <a:t>年在新加坡神学院教授圣经、神学和讲道学，现在是约旦福音神学院的圣经释经教授。</a:t>
            </a:r>
          </a:p>
        </p:txBody>
      </p:sp>
    </p:spTree>
    <p:extLst>
      <p:ext uri="{BB962C8B-B14F-4D97-AF65-F5344CB8AC3E}">
        <p14:creationId xmlns:p14="http://schemas.microsoft.com/office/powerpoint/2010/main" val="186687754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希腊</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94417" y="4681702"/>
            <a:ext cx="4067944" cy="1947815"/>
          </a:xfrm>
          <a:effectLst/>
        </p:spPr>
        <p:txBody>
          <a:bodyPr/>
          <a:lstStyle/>
          <a:p>
            <a:pPr algn="ct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把犹太人</a:t>
            </a:r>
            <a:br>
              <a:rPr lang="en-US" altLang="zh-CN"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卖给希腊人</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并将犹大人和耶路撒冷人卖给希腊人，使他们远离自己的境界。 </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约珥书</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3:6 ).</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西顿</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泰尔</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犹大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非利士</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lvl="0" algn="ctr" defTabSz="914400">
              <a:buClrTx/>
              <a:buSzTx/>
              <a:defRPr/>
            </a:pPr>
            <a:r>
              <a:rPr lang="zh-CN" altLang="en-US" sz="3200" b="1" dirty="0">
                <a:solidFill>
                  <a:srgbClr val="FFFFFF"/>
                </a:solidFill>
                <a:effectLst>
                  <a:glow rad="101600">
                    <a:srgbClr val="000000">
                      <a:alpha val="75000"/>
                    </a:srgbClr>
                  </a:glow>
                  <a:outerShdw blurRad="50800" dist="88900" dir="2700000" algn="tl" rotWithShape="0">
                    <a:srgbClr val="000000"/>
                  </a:outerShdw>
                </a:effectLst>
                <a:latin typeface="Arial"/>
                <a:cs typeface="Arial"/>
              </a:rPr>
              <a:t>希腊直到公元前 </a:t>
            </a:r>
            <a:r>
              <a:rPr lang="en-US" altLang="zh-CN" sz="3200" b="1" dirty="0">
                <a:solidFill>
                  <a:srgbClr val="FFFFFF"/>
                </a:solidFill>
                <a:effectLst>
                  <a:glow rad="101600">
                    <a:srgbClr val="000000">
                      <a:alpha val="75000"/>
                    </a:srgbClr>
                  </a:glow>
                  <a:outerShdw blurRad="50800" dist="88900" dir="2700000" algn="tl" rotWithShape="0">
                    <a:srgbClr val="000000"/>
                  </a:outerShdw>
                </a:effectLst>
                <a:latin typeface="Arial"/>
                <a:cs typeface="Arial"/>
              </a:rPr>
              <a:t>600-500 </a:t>
            </a:r>
            <a:r>
              <a:rPr lang="zh-CN" altLang="en-US" sz="3200" b="1" dirty="0">
                <a:solidFill>
                  <a:srgbClr val="FFFFFF"/>
                </a:solidFill>
                <a:effectLst>
                  <a:glow rad="101600">
                    <a:srgbClr val="000000">
                      <a:alpha val="75000"/>
                    </a:srgbClr>
                  </a:glow>
                  <a:outerShdw blurRad="50800" dist="88900" dir="2700000" algn="tl" rotWithShape="0">
                    <a:srgbClr val="000000"/>
                  </a:outerShdw>
                </a:effectLst>
                <a:latin typeface="Arial"/>
                <a:cs typeface="Arial"/>
              </a:rPr>
              <a:t>年左右才成为一个强大的国家，所以乔尔的年代可能更晚</a:t>
            </a:r>
            <a:endParaRPr kumimoji="0" lang="en-US" sz="3200" b="1" i="0" u="none" strike="noStrike" kern="120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endParaRPr>
          </a:p>
        </p:txBody>
      </p:sp>
    </p:spTree>
    <p:extLst>
      <p:ext uri="{BB962C8B-B14F-4D97-AF65-F5344CB8AC3E}">
        <p14:creationId xmlns:p14="http://schemas.microsoft.com/office/powerpoint/2010/main" val="270397403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1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1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2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哈巴谷</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约尔</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6282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耶路撒冷的陷落</a:t>
            </a:r>
            <a:endPar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endParaRP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耶利米</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耶利米悲歌</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6282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2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以西结</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但以理</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16283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2438400" y="3810000"/>
            <a:ext cx="3200400" cy="990600"/>
          </a:xfrm>
          <a:effectLst>
            <a:outerShdw blurRad="63500" dist="35921" dir="2700000" algn="ctr" rotWithShape="0">
              <a:srgbClr val="000000">
                <a:alpha val="74998"/>
              </a:srgbClr>
            </a:outerShdw>
          </a:effectLst>
        </p:spPr>
        <p:txBody>
          <a:bodyPr/>
          <a:lstStyle/>
          <a:p>
            <a:pPr algn="r" eaLnBrk="1" hangingPunct="1">
              <a:defRPr/>
            </a:pPr>
            <a:r>
              <a:rPr kumimoji="1" lang="zh-CN" altLang="en-US" sz="2800" dirty="0"/>
              <a:t>耶路撒冷的陷落</a:t>
            </a:r>
            <a:endParaRPr kumimoji="1" lang="en-US" sz="2800" dirty="0"/>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dirty="0">
                <a:ln>
                  <a:noFill/>
                </a:ln>
                <a:solidFill>
                  <a:srgbClr val="FFFFFF"/>
                </a:solidFill>
                <a:effectLst/>
                <a:uLnTx/>
                <a:uFillTx/>
                <a:latin typeface="Arial"/>
                <a:ea typeface="ＭＳ Ｐゴシック" charset="0"/>
                <a:cs typeface="Arial"/>
              </a:rPr>
              <a:t>关键日期</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6283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lvl="0" algn="ctr" defTabSz="914400" eaLnBrk="1" hangingPunct="1">
              <a:spcBef>
                <a:spcPct val="20000"/>
              </a:spcBef>
              <a:buClr>
                <a:srgbClr val="99CCFF"/>
              </a:buClr>
              <a:buSzPct val="110000"/>
              <a:defRPr/>
            </a:pPr>
            <a:r>
              <a:rPr lang="zh-CN" altLang="en-US" sz="2800" dirty="0">
                <a:solidFill>
                  <a:srgbClr val="FFFFFF"/>
                </a:solidFill>
                <a:latin typeface="Arial"/>
                <a:ea typeface="ＭＳ Ｐゴシック" charset="0"/>
                <a:cs typeface="Arial"/>
              </a:rPr>
              <a:t>西番雅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1989633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zh-CN" altLang="en-US" sz="3600" b="1" dirty="0">
                <a:effectLst>
                  <a:glow rad="177800">
                    <a:schemeClr val="bg2"/>
                  </a:glow>
                </a:effectLst>
              </a:rPr>
              <a:t>约珥在尼布甲尼撒王统治期间传道</a:t>
            </a:r>
            <a:endParaRPr lang="en-US" sz="3600" b="1" dirty="0">
              <a:effectLst>
                <a:glow rad="177800">
                  <a:schemeClr val="bg2"/>
                </a:glow>
              </a:effectLst>
            </a:endParaRPr>
          </a:p>
        </p:txBody>
      </p:sp>
    </p:spTree>
    <p:extLst>
      <p:ext uri="{BB962C8B-B14F-4D97-AF65-F5344CB8AC3E}">
        <p14:creationId xmlns:p14="http://schemas.microsoft.com/office/powerpoint/2010/main" val="407372011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843808" y="216024"/>
            <a:ext cx="4320480" cy="1700808"/>
          </a:xfrm>
          <a:effectLst/>
        </p:spPr>
        <p:txBody>
          <a:bodyPr/>
          <a:lstStyle/>
          <a:p>
            <a:pPr marL="619125" indent="-619125" algn="l">
              <a:defRPr/>
            </a:pPr>
            <a:r>
              <a:rPr lang="en-US" altLang="zh-CN" b="1" dirty="0">
                <a:solidFill>
                  <a:schemeClr val="tx2"/>
                </a:solidFill>
                <a:effectLst>
                  <a:glow rad="127000">
                    <a:schemeClr val="bg1"/>
                  </a:glow>
                </a:effectLst>
                <a:latin typeface="Arial" charset="0"/>
                <a:ea typeface="ＭＳ Ｐゴシック" charset="0"/>
                <a:cs typeface="ＭＳ Ｐゴシック" charset="0"/>
              </a:rPr>
              <a:t>1. </a:t>
            </a:r>
            <a:r>
              <a:rPr lang="zh-CN" altLang="en-US" b="1" dirty="0">
                <a:solidFill>
                  <a:schemeClr val="tx2"/>
                </a:solidFill>
                <a:effectLst>
                  <a:glow rad="127000">
                    <a:schemeClr val="bg1"/>
                  </a:glow>
                </a:effectLst>
                <a:latin typeface="Arial" charset="0"/>
                <a:ea typeface="ＭＳ Ｐゴシック" charset="0"/>
                <a:cs typeface="ＭＳ Ｐゴシック" charset="0"/>
              </a:rPr>
              <a:t>现在该做什么</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43808" y="1700808"/>
            <a:ext cx="4320480"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lvl="0" indent="-619125" algn="l" defTabSz="914400">
              <a:buClrTx/>
              <a:buSzTx/>
              <a:defRPr/>
            </a:pPr>
            <a:r>
              <a:rPr lang="en-US" altLang="zh-CN" b="1" dirty="0">
                <a:solidFill>
                  <a:srgbClr val="000000"/>
                </a:solidFill>
                <a:effectLst>
                  <a:glow rad="127000">
                    <a:srgbClr val="FFFFFF"/>
                  </a:glow>
                </a:effectLst>
                <a:latin typeface="Arial" charset="0"/>
                <a:ea typeface="ＭＳ Ｐゴシック" charset="0"/>
                <a:cs typeface="ＭＳ Ｐゴシック" charset="0"/>
              </a:rPr>
              <a:t>2. </a:t>
            </a:r>
            <a:r>
              <a:rPr lang="zh-CN" altLang="en-US" b="1" dirty="0">
                <a:solidFill>
                  <a:srgbClr val="000000"/>
                </a:solidFill>
                <a:effectLst>
                  <a:glow rad="127000">
                    <a:srgbClr val="FFFFFF"/>
                  </a:glow>
                </a:effectLst>
                <a:latin typeface="Arial" charset="0"/>
                <a:ea typeface="ＭＳ Ｐゴシック" charset="0"/>
                <a:cs typeface="ＭＳ Ｐゴシック" charset="0"/>
              </a:rPr>
              <a:t>结果如何</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987824" y="4581128"/>
            <a:ext cx="4320480"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今日“待办事项”列表</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85019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03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4038242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defTabSz="914400" eaLnBrk="1" hangingPunct="1">
              <a:spcBef>
                <a:spcPct val="50000"/>
              </a:spcBef>
              <a:buClrTx/>
              <a:buSzTx/>
              <a:defRPr/>
            </a:pPr>
            <a:r>
              <a:rPr lang="ja-JP" altLang="en-US" sz="4000" b="1" dirty="0">
                <a:solidFill>
                  <a:srgbClr val="FFFFFF"/>
                </a:solidFill>
                <a:effectLst>
                  <a:glow rad="101600">
                    <a:srgbClr val="000000"/>
                  </a:glow>
                </a:effectLst>
                <a:latin typeface="Arial"/>
                <a:ea typeface="ＭＳ Ｐゴシック" charset="0"/>
                <a:cs typeface="Arial"/>
              </a:rPr>
              <a:t>约珥书</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600" b="1" dirty="0">
                <a:solidFill>
                  <a:srgbClr val="FFFFFF"/>
                </a:solidFill>
                <a:effectLst>
                  <a:glow rad="101600">
                    <a:srgbClr val="000000"/>
                  </a:glow>
                </a:effectLst>
                <a:latin typeface="Arial"/>
                <a:ea typeface="ＭＳ Ｐゴシック" charset="0"/>
                <a:cs typeface="Arial"/>
              </a:rPr>
              <a:t>上帝的日子</a:t>
            </a:r>
          </a:p>
        </p:txBody>
      </p:sp>
      <p:sp>
        <p:nvSpPr>
          <p:cNvPr id="706567" name="Text Box 7"/>
          <p:cNvSpPr txBox="1">
            <a:spLocks noChangeArrowheads="1"/>
          </p:cNvSpPr>
          <p:nvPr/>
        </p:nvSpPr>
        <p:spPr bwMode="auto">
          <a:xfrm>
            <a:off x="3200400" y="5334000"/>
            <a:ext cx="34290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200" b="1" dirty="0">
                <a:solidFill>
                  <a:srgbClr val="FFFFFF"/>
                </a:solidFill>
                <a:effectLst>
                  <a:glow rad="101600">
                    <a:srgbClr val="000000"/>
                  </a:glow>
                </a:effectLst>
                <a:latin typeface="Arial"/>
                <a:ea typeface="ＭＳ Ｐゴシック" charset="0"/>
                <a:cs typeface="Arial"/>
              </a:rPr>
              <a:t>未来</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86471" y="1063510"/>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毁灭</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1:1–2:17</a:t>
            </a:r>
          </a:p>
        </p:txBody>
      </p:sp>
      <p:sp>
        <p:nvSpPr>
          <p:cNvPr id="706569" name="Text Box 9"/>
          <p:cNvSpPr txBox="1">
            <a:spLocks noChangeArrowheads="1"/>
          </p:cNvSpPr>
          <p:nvPr/>
        </p:nvSpPr>
        <p:spPr bwMode="auto">
          <a:xfrm>
            <a:off x="5694743" y="1056111"/>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拯救</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200" b="1" dirty="0">
                <a:solidFill>
                  <a:srgbClr val="FFFFFF"/>
                </a:solidFill>
                <a:effectLst>
                  <a:glow rad="101600">
                    <a:srgbClr val="000000"/>
                  </a:glow>
                </a:effectLst>
                <a:latin typeface="Arial"/>
                <a:ea typeface="ＭＳ Ｐゴシック" charset="0"/>
                <a:cs typeface="Arial"/>
              </a:rPr>
              <a:t> 过去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灾害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1:1-20</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入侵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2:1-17</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7" name="Text Box 17"/>
          <p:cNvSpPr txBox="1">
            <a:spLocks noChangeArrowheads="1"/>
          </p:cNvSpPr>
          <p:nvPr/>
        </p:nvSpPr>
        <p:spPr bwMode="auto">
          <a:xfrm rot="-4593997">
            <a:off x="3369949" y="3438038"/>
            <a:ext cx="3460013"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恢复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审判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3:1-16</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祝福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3:17-21</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788356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hangingPunct="1">
              <a:lnSpc>
                <a:spcPct val="90000"/>
              </a:lnSpc>
              <a:spcBef>
                <a:spcPct val="20000"/>
              </a:spcBef>
              <a:buClrTx/>
              <a:buSzTx/>
              <a:buFontTx/>
              <a:buNone/>
            </a:pPr>
            <a:r>
              <a:rPr lang="ru-RU" altLang="zh-CN" sz="4400" b="1" dirty="0">
                <a:solidFill>
                  <a:srgbClr val="000000"/>
                </a:solidFill>
                <a:latin typeface="Arial" charset="0"/>
                <a:ea typeface="ＭＳ Ｐゴシック" charset="0"/>
              </a:rPr>
              <a:t>“</a:t>
            </a:r>
            <a:r>
              <a:rPr lang="zh-CN" altLang="en-US" sz="4400" b="1" dirty="0">
                <a:solidFill>
                  <a:srgbClr val="000000"/>
                </a:solidFill>
                <a:latin typeface="Arial" charset="0"/>
                <a:ea typeface="ＭＳ Ｐゴシック" charset="0"/>
              </a:rPr>
              <a:t>好的</a:t>
            </a:r>
            <a:r>
              <a:rPr lang="en-US" altLang="zh-CN" sz="4400" b="1" dirty="0">
                <a:solidFill>
                  <a:srgbClr val="000000"/>
                </a:solidFill>
                <a:latin typeface="Arial" charset="0"/>
                <a:ea typeface="ＭＳ Ｐゴシック" charset="0"/>
              </a:rPr>
              <a:t>.</a:t>
            </a:r>
            <a:r>
              <a:rPr lang="ru-RU" altLang="zh-CN" sz="4400" b="1" dirty="0">
                <a:solidFill>
                  <a:srgbClr val="000000"/>
                </a:solidFill>
                <a:latin typeface="Arial" charset="0"/>
                <a:ea typeface="ＭＳ Ｐゴシック" charset="0"/>
              </a:rPr>
              <a:t>"</a:t>
            </a:r>
            <a:endParaRPr lang="en-US" altLang="zh-CN" sz="4400" b="1" dirty="0">
              <a:solidFill>
                <a:srgbClr val="000000"/>
              </a:solidFill>
              <a:latin typeface="Arial" charset="0"/>
              <a:ea typeface="ＭＳ Ｐゴシック" charset="0"/>
            </a:endParaRPr>
          </a:p>
        </p:txBody>
      </p:sp>
      <p:sp>
        <p:nvSpPr>
          <p:cNvPr id="8" name="Rectangle 2"/>
          <p:cNvSpPr txBox="1">
            <a:spLocks noChangeArrowheads="1"/>
          </p:cNvSpPr>
          <p:nvPr/>
        </p:nvSpPr>
        <p:spPr bwMode="auto">
          <a:xfrm>
            <a:off x="467544" y="3032374"/>
            <a:ext cx="8568952"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buClrTx/>
              <a:buSzTx/>
              <a:defRPr/>
            </a:pPr>
            <a:r>
              <a:rPr lang="ru-RU" sz="3600" b="1" dirty="0">
                <a:effectLst>
                  <a:glow rad="127000">
                    <a:srgbClr val="000000"/>
                  </a:glow>
                </a:effectLst>
                <a:latin typeface="Arial" charset="0"/>
                <a:ea typeface="ＭＳ Ｐゴシック" charset="0"/>
              </a:rPr>
              <a:t>"</a:t>
            </a:r>
            <a:r>
              <a:rPr lang="en-US" altLang="zh-CN" sz="3600" b="1" dirty="0">
                <a:effectLst>
                  <a:glow rad="127000">
                    <a:srgbClr val="000000"/>
                  </a:glow>
                </a:effectLst>
                <a:latin typeface="Arial" charset="0"/>
                <a:ea typeface="ＭＳ Ｐゴシック" charset="0"/>
              </a:rPr>
              <a:t>1</a:t>
            </a:r>
            <a:r>
              <a:rPr lang="zh-CN" altLang="en-US" sz="3600" b="1" dirty="0">
                <a:effectLst>
                  <a:glow rad="127000">
                    <a:srgbClr val="000000"/>
                  </a:glow>
                </a:effectLst>
                <a:latin typeface="Arial" charset="0"/>
                <a:ea typeface="ＭＳ Ｐゴシック" charset="0"/>
              </a:rPr>
              <a:t>耶和华的话临到毗土珥的儿子约珥。</a:t>
            </a:r>
            <a:r>
              <a:rPr lang="ru-RU" sz="3600" b="1" dirty="0">
                <a:effectLst>
                  <a:glow rad="127000">
                    <a:srgbClr val="000000"/>
                  </a:glow>
                </a:effectLst>
                <a:latin typeface="Arial" charset="0"/>
                <a:ea typeface="ＭＳ Ｐゴシック" charset="0"/>
              </a:rPr>
              <a:t>"</a:t>
            </a:r>
            <a:r>
              <a:rPr lang="en-US" sz="3600" b="1" dirty="0">
                <a:effectLst>
                  <a:glow rad="127000">
                    <a:srgbClr val="000000"/>
                  </a:glow>
                </a:effectLst>
                <a:latin typeface="Arial" charset="0"/>
                <a:ea typeface="ＭＳ Ｐゴシック" charset="0"/>
              </a:rPr>
              <a:t> </a:t>
            </a:r>
            <a:br>
              <a:rPr lang="en-US" sz="3600" b="1" dirty="0">
                <a:effectLst>
                  <a:glow rad="127000">
                    <a:srgbClr val="000000"/>
                  </a:glow>
                </a:effectLst>
                <a:latin typeface="Arial" charset="0"/>
                <a:ea typeface="ＭＳ Ｐゴシック" charset="0"/>
              </a:rPr>
            </a:br>
            <a:r>
              <a:rPr lang="en-US" sz="3600" b="1" dirty="0">
                <a:effectLst>
                  <a:glow rad="127000">
                    <a:srgbClr val="000000"/>
                  </a:glow>
                </a:effectLst>
                <a:latin typeface="Arial" charset="0"/>
                <a:ea typeface="ＭＳ Ｐゴシック" charset="0"/>
              </a:rPr>
              <a:t>(</a:t>
            </a:r>
            <a:r>
              <a:rPr lang="en-US" sz="3600" b="1" dirty="0" err="1">
                <a:effectLst>
                  <a:glow rad="127000">
                    <a:srgbClr val="000000"/>
                  </a:glow>
                </a:effectLst>
                <a:latin typeface="Arial" charset="0"/>
                <a:ea typeface="ＭＳ Ｐゴシック" charset="0"/>
              </a:rPr>
              <a:t>约珥书</a:t>
            </a:r>
            <a:r>
              <a:rPr lang="en-US" sz="3600" b="1" dirty="0">
                <a:effectLst>
                  <a:glow rad="127000">
                    <a:srgbClr val="000000"/>
                  </a:glow>
                </a:effectLst>
                <a:latin typeface="Arial" charset="0"/>
                <a:ea typeface="ＭＳ Ｐゴシック" charset="0"/>
              </a:rPr>
              <a:t> 1:1 ).</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zh-CN" altLang="en-US" sz="4000" b="1" dirty="0">
                <a:solidFill>
                  <a:schemeClr val="bg1"/>
                </a:solidFill>
                <a:effectLst>
                  <a:glow rad="165100">
                    <a:schemeClr val="tx1"/>
                  </a:glow>
                </a:effectLst>
                <a:latin typeface="Arial" charset="0"/>
                <a:ea typeface="ＭＳ Ｐゴシック" charset="0"/>
              </a:rPr>
              <a:t>“告诉他们有关蝗虫的事。”</a:t>
            </a:r>
            <a:endParaRPr lang="en-US" altLang="zh-CN" b="1" dirty="0">
              <a:solidFill>
                <a:schemeClr val="bg1"/>
              </a:solidFill>
              <a:effectLst>
                <a:glow rad="165100">
                  <a:schemeClr val="tx1"/>
                </a:glow>
              </a:effectLst>
              <a:latin typeface="Arial" charset="0"/>
              <a:ea typeface="ＭＳ Ｐゴシック"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buClrTx/>
                <a:buSzTx/>
                <a:buFontTx/>
                <a:buNone/>
                <a:defRPr/>
              </a:pPr>
              <a:r>
                <a:rPr lang="zh-CN" altLang="en-US" sz="3600" b="1" dirty="0">
                  <a:effectLst>
                    <a:glow rad="127000">
                      <a:srgbClr val="000000"/>
                    </a:glow>
                  </a:effectLst>
                  <a:latin typeface="Arial" charset="0"/>
                  <a:ea typeface="ＭＳ Ｐゴシック" charset="0"/>
                </a:rPr>
                <a:t>没有注明国王 </a:t>
              </a:r>
              <a:r>
                <a:rPr lang="en-US" altLang="zh-CN" sz="3600" b="1" dirty="0">
                  <a:effectLst>
                    <a:glow rad="127000">
                      <a:srgbClr val="000000"/>
                    </a:glow>
                  </a:effectLst>
                  <a:latin typeface="Arial" charset="0"/>
                  <a:ea typeface="ＭＳ Ｐゴシック" charset="0"/>
                </a:rPr>
                <a:t>= </a:t>
              </a:r>
              <a:r>
                <a:rPr lang="zh-CN" altLang="en-US" sz="3600" b="1" dirty="0">
                  <a:effectLst>
                    <a:glow rad="127000">
                      <a:srgbClr val="000000"/>
                    </a:glow>
                  </a:effectLst>
                  <a:latin typeface="Arial" charset="0"/>
                  <a:ea typeface="ＭＳ Ｐゴシック" charset="0"/>
                </a:rPr>
                <a:t>没有注明日期</a:t>
              </a:r>
              <a:endParaRPr lang="en-US" sz="3600" b="1" dirty="0">
                <a:effectLst>
                  <a:glow rad="127000">
                    <a:srgbClr val="000000"/>
                  </a:glow>
                </a:effectLst>
                <a:latin typeface="Arial" charset="0"/>
                <a:ea typeface="ＭＳ Ｐゴシック" charset="0"/>
              </a:endParaRPr>
            </a:p>
          </p:txBody>
        </p:sp>
      </p:grpSp>
    </p:spTree>
    <p:extLst>
      <p:ext uri="{BB962C8B-B14F-4D97-AF65-F5344CB8AC3E}">
        <p14:creationId xmlns:p14="http://schemas.microsoft.com/office/powerpoint/2010/main" val="19435580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纪律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4127348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a:t>
            </a:r>
            <a:r>
              <a:rPr lang="en-US" sz="4000" b="1" dirty="0" err="1">
                <a:effectLst>
                  <a:glow rad="127000">
                    <a:schemeClr val="tx1"/>
                  </a:glow>
                </a:effectLst>
                <a:latin typeface="Arial" charset="0"/>
                <a:ea typeface="ＭＳ Ｐゴシック" charset="0"/>
                <a:cs typeface="ＭＳ Ｐゴシック" charset="0"/>
              </a:rPr>
              <a:t>约珥</a:t>
            </a:r>
            <a:r>
              <a:rPr lang="zh-CN" altLang="en-US" sz="4000" b="1" dirty="0">
                <a:effectLst>
                  <a:glow rad="127000">
                    <a:schemeClr val="tx1"/>
                  </a:glow>
                </a:effectLst>
                <a:latin typeface="Arial" charset="0"/>
                <a:ea typeface="ＭＳ Ｐゴシック" charset="0"/>
                <a:cs typeface="ＭＳ Ｐゴシック" charset="0"/>
              </a:rPr>
              <a:t>”</a:t>
            </a:r>
            <a:r>
              <a:rPr lang="en-US" sz="4000" b="1" dirty="0" err="1">
                <a:effectLst>
                  <a:glow rad="127000">
                    <a:schemeClr val="tx1"/>
                  </a:glow>
                </a:effectLst>
                <a:latin typeface="Arial" charset="0"/>
                <a:ea typeface="ＭＳ Ｐゴシック" charset="0"/>
                <a:cs typeface="ＭＳ Ｐゴシック" charset="0"/>
              </a:rPr>
              <a:t>名字</a:t>
            </a:r>
            <a:r>
              <a:rPr lang="en-US" sz="4000" b="1" dirty="0">
                <a:effectLst>
                  <a:glow rad="127000">
                    <a:schemeClr val="tx1"/>
                  </a:glow>
                </a:effectLst>
                <a:latin typeface="Arial" charset="0"/>
                <a:ea typeface="ＭＳ Ｐゴシック" charset="0"/>
                <a:cs typeface="ＭＳ Ｐゴシック" charset="0"/>
              </a:rPr>
              <a:t> = </a:t>
            </a:r>
            <a:r>
              <a:rPr lang="en-US" sz="4000" b="1" dirty="0" err="1">
                <a:effectLst>
                  <a:glow rad="127000">
                    <a:schemeClr val="tx1"/>
                  </a:glow>
                </a:effectLst>
                <a:latin typeface="Arial" charset="0"/>
                <a:ea typeface="ＭＳ Ｐゴシック" charset="0"/>
                <a:cs typeface="ＭＳ Ｐゴシック" charset="0"/>
              </a:rPr>
              <a:t>主神</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4000" b="1" dirty="0" err="1">
                <a:solidFill>
                  <a:srgbClr val="FFFFFF"/>
                </a:solidFill>
                <a:effectLst>
                  <a:glow rad="127000">
                    <a:srgbClr val="000000"/>
                  </a:glow>
                </a:effectLst>
                <a:latin typeface="Arial" charset="0"/>
                <a:ea typeface="ＭＳ Ｐゴシック" charset="0"/>
                <a:cs typeface="ＭＳ Ｐゴシック" charset="0"/>
              </a:rPr>
              <a:t>约</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Jo</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dirty="0" err="1">
                <a:solidFill>
                  <a:srgbClr val="FFFFFF"/>
                </a:solidFill>
                <a:effectLst>
                  <a:glow rad="127000">
                    <a:srgbClr val="000000"/>
                  </a:glow>
                </a:effectLst>
                <a:latin typeface="Arial" charset="0"/>
                <a:ea typeface="ＭＳ Ｐゴシック" charset="0"/>
                <a:cs typeface="ＭＳ Ｐゴシック" charset="0"/>
              </a:rPr>
              <a:t>耶和华</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dirty="0" err="1">
                <a:solidFill>
                  <a:srgbClr val="FFFFFF"/>
                </a:solidFill>
                <a:effectLst>
                  <a:glow rad="127000">
                    <a:srgbClr val="000000"/>
                  </a:glow>
                </a:effectLst>
                <a:latin typeface="Arial" charset="0"/>
                <a:ea typeface="ＭＳ Ｐゴシック" charset="0"/>
                <a:cs typeface="ＭＳ Ｐゴシック" charset="0"/>
              </a:rPr>
              <a:t>主</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4000" b="1" dirty="0" err="1">
                <a:solidFill>
                  <a:srgbClr val="FFFFFF"/>
                </a:solidFill>
                <a:effectLst>
                  <a:glow rad="127000">
                    <a:srgbClr val="000000"/>
                  </a:glow>
                </a:effectLst>
                <a:latin typeface="Arial" charset="0"/>
                <a:ea typeface="ＭＳ Ｐゴシック" charset="0"/>
                <a:cs typeface="ＭＳ Ｐゴシック" charset="0"/>
              </a:rPr>
              <a:t>珥</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El</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上帝</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dirty="0" err="1">
                <a:solidFill>
                  <a:srgbClr val="FFFFFF"/>
                </a:solidFill>
                <a:effectLst>
                  <a:glow rad="127000">
                    <a:srgbClr val="000000"/>
                  </a:glow>
                </a:effectLst>
                <a:latin typeface="Arial" charset="0"/>
                <a:ea typeface="ＭＳ Ｐゴシック" charset="0"/>
                <a:cs typeface="ＭＳ Ｐゴシック" charset="0"/>
              </a:rPr>
              <a:t>上帝</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18171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99392"/>
            <a:ext cx="5652120" cy="68580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老年人哪！你们要听这话。</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这地所有的居民啊！你们要留心听。</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在你们的日子，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或在你们祖先的日子，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曾有这样的事吗？</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你们要把这事传与子，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子传与孙，</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孙传与后代。</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约珥 </a:t>
            </a:r>
            <a:r>
              <a:rPr lang="en-US" sz="3200" b="1" dirty="0">
                <a:effectLst>
                  <a:glow rad="127000">
                    <a:schemeClr val="tx1"/>
                  </a:glow>
                </a:effectLst>
                <a:latin typeface="Arial" charset="0"/>
                <a:ea typeface="ＭＳ Ｐゴシック" charset="0"/>
                <a:cs typeface="ＭＳ Ｐゴシック" charset="0"/>
              </a:rPr>
              <a:t>1:2-3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966561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r>
              <a:rPr lang="en-US" sz="1800" b="1" i="1" dirty="0">
                <a:solidFill>
                  <a:schemeClr val="bg1"/>
                </a:solidFill>
                <a:latin typeface="Arial"/>
                <a:cs typeface="Arial"/>
              </a:rPr>
              <a:t>The Acrostic Summarized Bible</a:t>
            </a:r>
            <a:r>
              <a:rPr lang="en-US" sz="1800" b="1" dirty="0">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eaLnBrk="1" fontAlgn="auto" hangingPunct="1">
              <a:spcBef>
                <a:spcPts val="0"/>
              </a:spcBef>
              <a:spcAft>
                <a:spcPts val="0"/>
              </a:spcAft>
              <a:buClrTx/>
              <a:buSzTx/>
              <a:buFontTx/>
              <a:buNone/>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eaLnBrk="1" hangingPunct="1">
              <a:buClrTx/>
              <a:buSzTx/>
              <a:buFontTx/>
              <a:buNone/>
            </a:pPr>
            <a:r>
              <a:rPr lang="zh-CN" altLang="en-US" sz="4800" b="1" dirty="0">
                <a:solidFill>
                  <a:prstClr val="white"/>
                </a:solidFill>
                <a:latin typeface="Arial"/>
                <a:cs typeface="Arial"/>
              </a:rPr>
              <a:t>约珥</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buClrTx/>
              <a:buSzTx/>
              <a:buFontTx/>
              <a:buNone/>
            </a:pPr>
            <a:endParaRPr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2400" dirty="0">
                <a:solidFill>
                  <a:srgbClr val="0E0E0E"/>
                </a:solidFill>
                <a:effectLst/>
                <a:latin typeface=".AppleSystemUIFont"/>
              </a:rPr>
              <a:t>1. </a:t>
            </a:r>
            <a:r>
              <a:rPr lang="zh-CN" altLang="en-US" sz="2400" dirty="0">
                <a:solidFill>
                  <a:srgbClr val="0E0E0E"/>
                </a:solidFill>
                <a:effectLst/>
                <a:latin typeface=".AppleSystemUIFont"/>
              </a:rPr>
              <a:t>呼求以避免审判</a:t>
            </a:r>
          </a:p>
          <a:p>
            <a:r>
              <a:rPr lang="en-US" altLang="zh-CN" sz="2400" dirty="0">
                <a:solidFill>
                  <a:srgbClr val="0E0E0E"/>
                </a:solidFill>
                <a:effectLst/>
                <a:latin typeface=".AppleSystemUIFont"/>
              </a:rPr>
              <a:t>2. </a:t>
            </a:r>
            <a:r>
              <a:rPr lang="zh-CN" altLang="en-US" sz="2400" dirty="0">
                <a:solidFill>
                  <a:srgbClr val="0E0E0E"/>
                </a:solidFill>
                <a:effectLst/>
                <a:latin typeface=".AppleSystemUIFont"/>
              </a:rPr>
              <a:t>回归神的祝福</a:t>
            </a:r>
          </a:p>
          <a:p>
            <a:r>
              <a:rPr lang="en-US" altLang="zh-CN" sz="2400" dirty="0">
                <a:solidFill>
                  <a:srgbClr val="0E0E0E"/>
                </a:solidFill>
                <a:effectLst/>
                <a:latin typeface=".AppleSystemUIFont"/>
              </a:rPr>
              <a:t>3. </a:t>
            </a:r>
            <a:r>
              <a:rPr lang="zh-CN" altLang="en-US" sz="2400" dirty="0">
                <a:solidFill>
                  <a:srgbClr val="0E0E0E"/>
                </a:solidFill>
                <a:effectLst/>
                <a:latin typeface=".AppleSystemUIFont"/>
              </a:rPr>
              <a:t>顺服神的主权</a:t>
            </a:r>
          </a:p>
        </p:txBody>
      </p:sp>
    </p:spTree>
    <p:extLst>
      <p:ext uri="{BB962C8B-B14F-4D97-AF65-F5344CB8AC3E}">
        <p14:creationId xmlns:p14="http://schemas.microsoft.com/office/powerpoint/2010/main" val="3325916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descr="draft_lens6594562module53438082photo_1251100778LOCUST_-_SWARM_-_old_photo_-_GOOD.jpg"/>
          <p:cNvPicPr>
            <a:picLocks noChangeAspect="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 name="Text Box 1"/>
          <p:cNvSpPr txBox="1">
            <a:spLocks noChangeArrowheads="1"/>
          </p:cNvSpPr>
          <p:nvPr/>
        </p:nvSpPr>
        <p:spPr bwMode="auto">
          <a:xfrm>
            <a:off x="990600" y="1676400"/>
            <a:ext cx="7239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1pPr>
            <a:lvl2pPr marL="37931725" indent="-37474525">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2pPr>
            <a:lvl3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3pPr>
            <a:lvl4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4pPr>
            <a:lvl5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ts val="2250"/>
              </a:spcBef>
              <a:spcAft>
                <a:spcPct val="0"/>
              </a:spcAft>
              <a:buClr>
                <a:srgbClr val="000000"/>
              </a:buClr>
              <a:buSzPct val="100000"/>
              <a:buFont typeface="Times New Roman" charset="0"/>
              <a:buNone/>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a:pPr>
            <a:r>
              <a:rPr kumimoji="0" lang="en-US" sz="3600" b="1" i="0"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cs typeface="Times New Roman" charset="0"/>
              </a:rPr>
              <a:t>C.	</a:t>
            </a:r>
            <a:r>
              <a:rPr kumimoji="0" lang="en-US" sz="3600" b="1" i="0" u="sng"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日期</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放逐前末期</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zh-CN" alt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公元前</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597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与</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586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之</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间</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a:t>
            </a:r>
            <a:endPar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endParaRPr>
          </a:p>
        </p:txBody>
      </p:sp>
      <p:sp>
        <p:nvSpPr>
          <p:cNvPr id="11266" name="Text Box 2"/>
          <p:cNvSpPr txBox="1">
            <a:spLocks noChangeArrowheads="1"/>
          </p:cNvSpPr>
          <p:nvPr/>
        </p:nvSpPr>
        <p:spPr bwMode="auto">
          <a:xfrm>
            <a:off x="990600" y="3486150"/>
            <a:ext cx="7772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1pPr>
            <a:lvl2pPr marL="37931725" indent="-37474525">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2pPr>
            <a:lvl3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3pPr>
            <a:lvl4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4pPr>
            <a:lvl5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ts val="2250"/>
              </a:spcBef>
              <a:spcAft>
                <a:spcPct val="0"/>
              </a:spcAft>
              <a:buClr>
                <a:srgbClr val="000000"/>
              </a:buClr>
              <a:buSzPct val="100000"/>
              <a:buFont typeface="Times New Roman" charset="0"/>
              <a:buNone/>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a:pPr>
            <a:r>
              <a:rPr kumimoji="0" lang="en-US" sz="3600" b="1" i="0"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cs typeface="Times New Roman" charset="0"/>
              </a:rPr>
              <a:t>D</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sng"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收件人</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犹大人，</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应为对锡</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安和寺</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庙的引用</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(1:9, 13-14; 2:15-17, 23, 32; 3:1, 5-6, 16-17, 20-21).</a:t>
            </a:r>
            <a:endPar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endParaRPr>
          </a:p>
        </p:txBody>
      </p:sp>
      <p:sp>
        <p:nvSpPr>
          <p:cNvPr id="76805" name="Text Box 3"/>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000000"/>
                </a:solidFill>
                <a:effectLst>
                  <a:glow rad="127000">
                    <a:srgbClr val="FFFFFF"/>
                  </a:glow>
                </a:effectLst>
                <a:uLnTx/>
                <a:uFillTx/>
                <a:latin typeface="Arial" charset="0"/>
                <a:ea typeface="SimSun" charset="0"/>
              </a:rPr>
              <a:t>577</a:t>
            </a:r>
          </a:p>
        </p:txBody>
      </p:sp>
      <p:sp>
        <p:nvSpPr>
          <p:cNvPr id="76806" name="Text Box 4"/>
          <p:cNvSpPr txBox="1">
            <a:spLocks noChangeArrowheads="1"/>
          </p:cNvSpPr>
          <p:nvPr/>
        </p:nvSpPr>
        <p:spPr bwMode="auto">
          <a:xfrm>
            <a:off x="7620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1"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rPr>
              <a:t>日期与收件人</a:t>
            </a:r>
          </a:p>
        </p:txBody>
      </p:sp>
    </p:spTree>
    <p:extLst>
      <p:ext uri="{BB962C8B-B14F-4D97-AF65-F5344CB8AC3E}">
        <p14:creationId xmlns:p14="http://schemas.microsoft.com/office/powerpoint/2010/main" val="285284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p:par>
                      </p:childTnLst>
                    </p:cTn>
                  </p:par>
                  <p:par>
                    <p:cTn id="5" fill="hold" nodeType="clickPar">
                      <p:stCondLst>
                        <p:cond delay="indefinite"/>
                      </p:stCondLst>
                      <p:childTnLst>
                        <p:par>
                          <p:cTn id="6"/>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0"/>
            <a:ext cx="838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0" name="Picture 2">
            <a:hlinkClick r:id="rId5"/>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85800" y="3733800"/>
            <a:ext cx="845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91" name="AutoShape 3"/>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360">
            <a:solidFill>
              <a:srgbClr val="000000"/>
            </a:solidFill>
            <a:miter lim="800000"/>
            <a:headEnd/>
            <a:tailEnd/>
          </a:ln>
        </p:spPr>
        <p:txBody>
          <a:bodyPr wrap="none" lIns="90000" tIns="46800" rIns="90000" bIns="46800" anchor="ct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蝗灾前</a:t>
            </a:r>
          </a:p>
        </p:txBody>
      </p:sp>
      <p:sp>
        <p:nvSpPr>
          <p:cNvPr id="12292" name="AutoShape 4"/>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360">
            <a:solidFill>
              <a:srgbClr val="000000"/>
            </a:solidFill>
            <a:miter lim="800000"/>
            <a:headEnd/>
            <a:tailEnd/>
          </a:ln>
        </p:spPr>
        <p:txBody>
          <a:bodyPr wrap="none" lIns="90000" tIns="46800" rIns="90000" bIns="46800" anchor="ct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蝗灾后</a:t>
            </a:r>
          </a:p>
        </p:txBody>
      </p:sp>
      <p:sp>
        <p:nvSpPr>
          <p:cNvPr id="12293" name="Oval 5"/>
          <p:cNvSpPr>
            <a:spLocks noChangeArrowheads="1"/>
          </p:cNvSpPr>
          <p:nvPr/>
        </p:nvSpPr>
        <p:spPr bwMode="auto">
          <a:xfrm>
            <a:off x="1295400" y="4191000"/>
            <a:ext cx="2590800" cy="2057400"/>
          </a:xfrm>
          <a:prstGeom prst="ellipse">
            <a:avLst/>
          </a:prstGeom>
          <a:noFill/>
          <a:ln w="5724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2294" name="Oval 6"/>
          <p:cNvSpPr>
            <a:spLocks noChangeArrowheads="1"/>
          </p:cNvSpPr>
          <p:nvPr/>
        </p:nvSpPr>
        <p:spPr bwMode="auto">
          <a:xfrm>
            <a:off x="5334000" y="4419600"/>
            <a:ext cx="1447800" cy="1752600"/>
          </a:xfrm>
          <a:prstGeom prst="ellipse">
            <a:avLst/>
          </a:prstGeom>
          <a:noFill/>
          <a:ln w="5724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33127" name="Rectangle 7"/>
          <p:cNvSpPr>
            <a:spLocks noGrp="1" noChangeArrowheads="1"/>
          </p:cNvSpPr>
          <p:nvPr>
            <p:ph type="title" idx="4294967295"/>
          </p:nvPr>
        </p:nvSpPr>
        <p:spPr>
          <a:xfrm>
            <a:off x="1066800" y="152400"/>
            <a:ext cx="7772400" cy="9144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latin typeface="Times New Roman" charset="0"/>
                <a:ea typeface="SimSun" charset="0"/>
                <a:cs typeface="SimSun" charset="0"/>
              </a:rPr>
              <a:t>现代蝗灾 </a:t>
            </a:r>
            <a:br>
              <a:rPr lang="en-US" sz="2400" b="1">
                <a:latin typeface="Times New Roman" charset="0"/>
                <a:ea typeface="SimSun" charset="0"/>
                <a:cs typeface="SimSun" charset="0"/>
              </a:rPr>
            </a:br>
            <a:r>
              <a:rPr lang="en-US" sz="2400" b="1">
                <a:latin typeface="Times New Roman" charset="0"/>
                <a:ea typeface="SimSun" charset="0"/>
                <a:cs typeface="SimSun" charset="0"/>
              </a:rPr>
              <a:t>(森特勒利亚宾夕法尼亚州，美国）</a:t>
            </a:r>
          </a:p>
        </p:txBody>
      </p:sp>
    </p:spTree>
    <p:extLst>
      <p:ext uri="{BB962C8B-B14F-4D97-AF65-F5344CB8AC3E}">
        <p14:creationId xmlns:p14="http://schemas.microsoft.com/office/powerpoint/2010/main" val="18489846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2289"/>
                                        </p:tgtEl>
                                        <p:attrNameLst>
                                          <p:attrName>style.visibility</p:attrName>
                                        </p:attrNameLst>
                                      </p:cBhvr>
                                      <p:to>
                                        <p:strVal val="visible"/>
                                      </p:to>
                                    </p:set>
                                    <p:animEffect transition="in" filter="fade">
                                      <p:cBhvr additive="repl">
                                        <p:cTn id="7" dur="500"/>
                                        <p:tgtEl>
                                          <p:spTgt spid="12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2291"/>
                                        </p:tgtEl>
                                        <p:attrNameLst>
                                          <p:attrName>style.visibility</p:attrName>
                                        </p:attrNameLst>
                                      </p:cBhvr>
                                      <p:to>
                                        <p:strVal val="visible"/>
                                      </p:to>
                                    </p:set>
                                    <p:animEffect transition="in" filter="fade">
                                      <p:cBhvr additive="repl">
                                        <p:cTn id="12" dur="5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12292"/>
                                        </p:tgtEl>
                                        <p:attrNameLst>
                                          <p:attrName>style.visibility</p:attrName>
                                        </p:attrNameLst>
                                      </p:cBhvr>
                                      <p:to>
                                        <p:strVal val="visible"/>
                                      </p:to>
                                    </p:set>
                                    <p:animEffect transition="in" filter="fade">
                                      <p:cBhvr additive="repl">
                                        <p:cTn id="17" dur="500"/>
                                        <p:tgtEl>
                                          <p:spTgt spid="122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12290"/>
                                        </p:tgtEl>
                                        <p:attrNameLst>
                                          <p:attrName>style.visibility</p:attrName>
                                        </p:attrNameLst>
                                      </p:cBhvr>
                                      <p:to>
                                        <p:strVal val="visible"/>
                                      </p:to>
                                    </p:set>
                                    <p:animEffect transition="in" filter="fade">
                                      <p:cBhvr additive="repl">
                                        <p:cTn id="22" dur="500"/>
                                        <p:tgtEl>
                                          <p:spTgt spid="122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grpId="0" nodeType="clickEffect">
                                  <p:stCondLst>
                                    <p:cond delay="0"/>
                                  </p:stCondLst>
                                  <p:childTnLst>
                                    <p:set>
                                      <p:cBhvr additive="repl">
                                        <p:cTn id="26" dur="1" fill="hold">
                                          <p:stCondLst>
                                            <p:cond delay="0"/>
                                          </p:stCondLst>
                                        </p:cTn>
                                        <p:tgtEl>
                                          <p:spTgt spid="12293"/>
                                        </p:tgtEl>
                                        <p:attrNameLst>
                                          <p:attrName>style.visibility</p:attrName>
                                        </p:attrNameLst>
                                      </p:cBhvr>
                                      <p:to>
                                        <p:strVal val="visible"/>
                                      </p:to>
                                    </p:set>
                                    <p:animEffect transition="in" filter="fade">
                                      <p:cBhvr additive="repl">
                                        <p:cTn id="27" dur="500"/>
                                        <p:tgtEl>
                                          <p:spTgt spid="122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grpId="0" nodeType="clickEffect">
                                  <p:stCondLst>
                                    <p:cond delay="0"/>
                                  </p:stCondLst>
                                  <p:childTnLst>
                                    <p:set>
                                      <p:cBhvr additive="repl">
                                        <p:cTn id="31" dur="1" fill="hold">
                                          <p:stCondLst>
                                            <p:cond delay="0"/>
                                          </p:stCondLst>
                                        </p:cTn>
                                        <p:tgtEl>
                                          <p:spTgt spid="12294"/>
                                        </p:tgtEl>
                                        <p:attrNameLst>
                                          <p:attrName>style.visibility</p:attrName>
                                        </p:attrNameLst>
                                      </p:cBhvr>
                                      <p:to>
                                        <p:strVal val="visible"/>
                                      </p:to>
                                    </p:set>
                                    <p:animEffect transition="in" filter="fade">
                                      <p:cBhvr additive="repl">
                                        <p:cTn id="32"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5170" name="Rectangle 2"/>
          <p:cNvSpPr>
            <a:spLocks noGrp="1" noChangeArrowheads="1"/>
          </p:cNvSpPr>
          <p:nvPr>
            <p:ph type="title" idx="4294967295"/>
          </p:nvPr>
        </p:nvSpPr>
        <p:spPr>
          <a:xfrm>
            <a:off x="1066800" y="379413"/>
            <a:ext cx="7772400" cy="11430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a:solidFill>
                  <a:srgbClr val="FFFFFF"/>
                </a:solidFill>
                <a:latin typeface="Times New Roman" charset="0"/>
                <a:ea typeface="SimSun" charset="0"/>
                <a:cs typeface="SimSun" charset="0"/>
              </a:rPr>
              <a:t>E.	场合</a:t>
            </a:r>
          </a:p>
        </p:txBody>
      </p:sp>
      <p:sp>
        <p:nvSpPr>
          <p:cNvPr id="135171" name="Rectangle 3"/>
          <p:cNvSpPr>
            <a:spLocks noGrp="1" noChangeArrowheads="1"/>
          </p:cNvSpPr>
          <p:nvPr>
            <p:ph type="body" idx="4294967295"/>
          </p:nvPr>
        </p:nvSpPr>
        <p:spPr>
          <a:xfrm>
            <a:off x="1062038" y="1766888"/>
            <a:ext cx="6786562" cy="3795712"/>
          </a:xfrm>
        </p:spPr>
        <p:txBody>
          <a:bodyPr/>
          <a:lstStyle/>
          <a:p>
            <a:pPr marL="339725" indent="-339725" eaLnBrk="1" hangingPunct="1">
              <a:lnSpc>
                <a:spcPct val="80000"/>
              </a:lnSpc>
              <a:spcBef>
                <a:spcPts val="900"/>
              </a:spcBef>
              <a:buClr>
                <a:srgbClr val="FFFFFF"/>
              </a:buClr>
              <a:buFont typeface="Times New Roman" charset="0"/>
              <a:buBlip>
                <a:blip r:embed="rId5"/>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b="1">
                <a:solidFill>
                  <a:srgbClr val="FFFFFF"/>
                </a:solidFill>
                <a:latin typeface="Times New Roman" charset="0"/>
                <a:ea typeface="SimSun" charset="0"/>
                <a:cs typeface="SimSun" charset="0"/>
              </a:rPr>
              <a:t>近期的蝗灾入侵犹大</a:t>
            </a:r>
          </a:p>
        </p:txBody>
      </p:sp>
      <p:sp>
        <p:nvSpPr>
          <p:cNvPr id="135172"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577</a:t>
            </a:r>
          </a:p>
        </p:txBody>
      </p:sp>
    </p:spTree>
    <p:extLst>
      <p:ext uri="{BB962C8B-B14F-4D97-AF65-F5344CB8AC3E}">
        <p14:creationId xmlns:p14="http://schemas.microsoft.com/office/powerpoint/2010/main" val="35261051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剪</a:t>
            </a:r>
            <a:r>
              <a:rPr lang="zh-CN" altLang="en-US" sz="3600" b="1" dirty="0">
                <a:effectLst>
                  <a:glow rad="127000">
                    <a:schemeClr val="tx1"/>
                  </a:glow>
                </a:effectLst>
                <a:latin typeface="Arial" charset="0"/>
                <a:ea typeface="ＭＳ Ｐゴシック" charset="0"/>
                <a:cs typeface="ＭＳ Ｐゴシック" charset="0"/>
              </a:rPr>
              <a:t>虫剩下的，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蝗</a:t>
            </a:r>
            <a:r>
              <a:rPr lang="zh-CN" altLang="en-US" sz="3600" b="1" dirty="0">
                <a:effectLst>
                  <a:glow rad="127000">
                    <a:schemeClr val="tx1"/>
                  </a:glow>
                </a:effectLst>
                <a:latin typeface="Arial" charset="0"/>
                <a:ea typeface="ＭＳ Ｐゴシック" charset="0"/>
                <a:cs typeface="ＭＳ Ｐゴシック" charset="0"/>
              </a:rPr>
              <a:t>虫吃了；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蝗</a:t>
            </a:r>
            <a:r>
              <a:rPr lang="zh-CN" altLang="en-US" sz="3600" b="1" dirty="0">
                <a:effectLst>
                  <a:glow rad="127000">
                    <a:schemeClr val="tx1"/>
                  </a:glow>
                </a:effectLst>
                <a:latin typeface="Arial" charset="0"/>
                <a:ea typeface="ＭＳ Ｐゴシック" charset="0"/>
                <a:cs typeface="ＭＳ Ｐゴシック" charset="0"/>
              </a:rPr>
              <a:t>虫剩下的，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蝻</a:t>
            </a:r>
            <a:r>
              <a:rPr lang="zh-CN" altLang="en-US" sz="3600" b="1" dirty="0">
                <a:effectLst>
                  <a:glow rad="127000">
                    <a:schemeClr val="tx1"/>
                  </a:glow>
                </a:effectLst>
                <a:latin typeface="Arial" charset="0"/>
                <a:ea typeface="ＭＳ Ｐゴシック" charset="0"/>
                <a:cs typeface="ＭＳ Ｐゴシック" charset="0"/>
              </a:rPr>
              <a:t>子吃了；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蝻</a:t>
            </a:r>
            <a:r>
              <a:rPr lang="zh-CN" altLang="en-US" sz="3600" b="1" dirty="0">
                <a:effectLst>
                  <a:glow rad="127000">
                    <a:schemeClr val="tx1"/>
                  </a:glow>
                </a:effectLst>
                <a:latin typeface="Arial" charset="0"/>
                <a:ea typeface="ＭＳ Ｐゴシック" charset="0"/>
                <a:cs typeface="ＭＳ Ｐゴシック" charset="0"/>
              </a:rPr>
              <a:t>子剩下的，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蚂</a:t>
            </a:r>
            <a:r>
              <a:rPr lang="zh-CN" altLang="en-US" sz="3600" b="1" dirty="0">
                <a:effectLst>
                  <a:glow rad="127000">
                    <a:schemeClr val="tx1"/>
                  </a:glow>
                </a:effectLst>
                <a:latin typeface="Arial" charset="0"/>
                <a:ea typeface="ＭＳ Ｐゴシック" charset="0"/>
                <a:cs typeface="ＭＳ Ｐゴシック" charset="0"/>
              </a:rPr>
              <a:t>蚱吃了。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约珥 </a:t>
            </a:r>
            <a:r>
              <a:rPr lang="en-US" sz="3600" b="1" dirty="0">
                <a:effectLst>
                  <a:glow rad="127000">
                    <a:schemeClr val="tx1"/>
                  </a:glow>
                </a:effectLst>
                <a:latin typeface="Arial" charset="0"/>
                <a:ea typeface="ＭＳ Ｐゴシック" charset="0"/>
                <a:cs typeface="ＭＳ Ｐゴシック" charset="0"/>
              </a:rPr>
              <a:t>1:4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398496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zh-CN" altLang="en-US" sz="3200" b="1" dirty="0">
                <a:solidFill>
                  <a:schemeClr val="tx1"/>
                </a:solidFill>
                <a:latin typeface="Arial" charset="0"/>
                <a:ea typeface="ＭＳ Ｐゴシック" charset="0"/>
                <a:cs typeface="ＭＳ Ｐゴシック" charset="0"/>
              </a:rPr>
              <a:t>酒醉的人哪！你们要醒过来；要哀哭！</a:t>
            </a:r>
            <a:br>
              <a:rPr lang="zh-CN" altLang="en-US" sz="3200" b="1" dirty="0">
                <a:solidFill>
                  <a:schemeClr val="tx1"/>
                </a:solidFill>
                <a:latin typeface="Arial" charset="0"/>
                <a:ea typeface="ＭＳ Ｐゴシック" charset="0"/>
                <a:cs typeface="ＭＳ Ｐゴシック" charset="0"/>
              </a:rPr>
            </a:br>
            <a:r>
              <a:rPr lang="zh-CN" altLang="en-US" sz="3200" b="1" dirty="0">
                <a:solidFill>
                  <a:schemeClr val="tx1"/>
                </a:solidFill>
                <a:latin typeface="Arial" charset="0"/>
                <a:ea typeface="ＭＳ Ｐゴシック" charset="0"/>
                <a:cs typeface="ＭＳ Ｐゴシック" charset="0"/>
              </a:rPr>
              <a:t>所有嗜酒的人哪！你们都要为甜酒哀号，</a:t>
            </a:r>
            <a:br>
              <a:rPr lang="zh-CN" altLang="en-US" sz="3200" b="1" dirty="0">
                <a:solidFill>
                  <a:schemeClr val="tx1"/>
                </a:solidFill>
                <a:latin typeface="Arial" charset="0"/>
                <a:ea typeface="ＭＳ Ｐゴシック" charset="0"/>
                <a:cs typeface="ＭＳ Ｐゴシック" charset="0"/>
              </a:rPr>
            </a:br>
            <a:r>
              <a:rPr lang="zh-CN" altLang="en-US" sz="3200" b="1" dirty="0">
                <a:solidFill>
                  <a:schemeClr val="tx1"/>
                </a:solidFill>
                <a:latin typeface="Arial" charset="0"/>
                <a:ea typeface="ＭＳ Ｐゴシック" charset="0"/>
                <a:cs typeface="ＭＳ Ｐゴシック" charset="0"/>
              </a:rPr>
              <a:t>因为甜酒从你们的口里断绝了。</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(1:5 </a:t>
            </a:r>
            <a:r>
              <a:rPr lang="en-US" altLang="zh-CN" sz="3200" b="1" dirty="0">
                <a:solidFill>
                  <a:schemeClr val="tx1"/>
                </a:solidFill>
                <a:effectLst/>
                <a:latin typeface="Arial" charset="0"/>
                <a:ea typeface="ＭＳ Ｐゴシック" charset="0"/>
                <a:cs typeface="ＭＳ Ｐゴシック" charset="0"/>
              </a:rPr>
              <a:t>CNV</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398258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因为有一民族上来侵犯我的国土，</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他们强大又无数；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他们的牙齿像狮子的牙齿，</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他们有母狮的大牙。</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705449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他们使我的葡萄树荒凉，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折断了我的无花果树，</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把树皮剥尽，丢在一旁，</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使枝条露白。</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(1:7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17063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纪律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(Joel 1:15).</a:t>
            </a:r>
          </a:p>
        </p:txBody>
      </p:sp>
      <p:pic>
        <p:nvPicPr>
          <p:cNvPr id="2" name="Picture 1"/>
          <p:cNvPicPr>
            <a:picLocks noChangeAspect="1"/>
          </p:cNvPicPr>
          <p:nvPr/>
        </p:nvPicPr>
        <p:blipFill>
          <a:blip r:embed="rId3"/>
          <a:stretch>
            <a:fillRect/>
          </a:stretch>
        </p:blipFill>
        <p:spPr>
          <a:xfrm>
            <a:off x="32296" y="0"/>
            <a:ext cx="9111704" cy="6833778"/>
          </a:xfrm>
          <a:prstGeom prst="rect">
            <a:avLst/>
          </a:prstGeom>
        </p:spPr>
      </p:pic>
      <p:sp>
        <p:nvSpPr>
          <p:cNvPr id="3" name="TextBox 2"/>
          <p:cNvSpPr txBox="1"/>
          <p:nvPr/>
        </p:nvSpPr>
        <p:spPr>
          <a:xfrm>
            <a:off x="326404" y="2276872"/>
            <a:ext cx="8523487" cy="1754326"/>
          </a:xfrm>
          <a:prstGeom prst="rect">
            <a:avLst/>
          </a:prstGeom>
          <a:noFill/>
        </p:spPr>
        <p:txBody>
          <a:bodyPr wrap="none" rtlCol="0">
            <a:spAutoFit/>
          </a:bodyPr>
          <a:lstStyle/>
          <a:p>
            <a:pPr algn="ctr"/>
            <a:r>
              <a:rPr lang="zh-CN" altLang="en-US" sz="3600" b="1" dirty="0">
                <a:solidFill>
                  <a:srgbClr val="FF6600"/>
                </a:solidFill>
              </a:rPr>
              <a:t>哀哉那日！</a:t>
            </a:r>
          </a:p>
          <a:p>
            <a:pPr algn="ctr"/>
            <a:r>
              <a:rPr lang="zh-CN" altLang="en-US" sz="3600" b="1" dirty="0">
                <a:solidFill>
                  <a:srgbClr val="FF6600"/>
                </a:solidFill>
              </a:rPr>
              <a:t>因为耶和华的日子临近了；</a:t>
            </a:r>
          </a:p>
          <a:p>
            <a:pPr algn="ctr"/>
            <a:r>
              <a:rPr lang="zh-CN" altLang="en-US" sz="3600" b="1" dirty="0">
                <a:solidFill>
                  <a:srgbClr val="FF6600"/>
                </a:solidFill>
              </a:rPr>
              <a:t>那日来到，好象毁灭从全能者临到一样。</a:t>
            </a:r>
            <a:endParaRPr lang="en-GB" sz="3600" b="1" dirty="0">
              <a:solidFill>
                <a:srgbClr val="FF6600"/>
              </a:solidFill>
            </a:endParaRPr>
          </a:p>
        </p:txBody>
      </p:sp>
      <p:sp>
        <p:nvSpPr>
          <p:cNvPr id="4" name="TextBox 3"/>
          <p:cNvSpPr txBox="1"/>
          <p:nvPr/>
        </p:nvSpPr>
        <p:spPr>
          <a:xfrm>
            <a:off x="32296" y="236220"/>
            <a:ext cx="1587376" cy="646331"/>
          </a:xfrm>
          <a:prstGeom prst="rect">
            <a:avLst/>
          </a:prstGeom>
          <a:solidFill>
            <a:schemeClr val="tx1"/>
          </a:solidFill>
        </p:spPr>
        <p:txBody>
          <a:bodyPr wrap="square" rtlCol="0">
            <a:spAutoFit/>
          </a:bodyPr>
          <a:lstStyle/>
          <a:p>
            <a:pPr algn="r"/>
            <a:r>
              <a:rPr lang="zh-CN" altLang="en-US" sz="3600" dirty="0">
                <a:solidFill>
                  <a:srgbClr val="FF6600"/>
                </a:solidFill>
              </a:rPr>
              <a:t>约珥</a:t>
            </a:r>
            <a:endParaRPr lang="en-GB" sz="3600" dirty="0">
              <a:solidFill>
                <a:srgbClr val="FF6600"/>
              </a:solidFill>
            </a:endParaRPr>
          </a:p>
        </p:txBody>
      </p:sp>
    </p:spTree>
    <p:extLst>
      <p:ext uri="{BB962C8B-B14F-4D97-AF65-F5344CB8AC3E}">
        <p14:creationId xmlns:p14="http://schemas.microsoft.com/office/powerpoint/2010/main" val="308298573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zh-CN" altLang="en-US" sz="4000" b="1" dirty="0">
                <a:solidFill>
                  <a:srgbClr val="FFFFFF"/>
                </a:solidFill>
                <a:effectLst/>
                <a:latin typeface="Arial" charset="0"/>
                <a:ea typeface="ＭＳ Ｐゴシック" charset="0"/>
                <a:cs typeface="ＭＳ Ｐゴシック" charset="0"/>
              </a:rPr>
              <a:t>约珥书第</a:t>
            </a:r>
            <a:r>
              <a:rPr lang="en-US" altLang="zh-CN" sz="4000" b="1" dirty="0">
                <a:solidFill>
                  <a:srgbClr val="FFFFFF"/>
                </a:solidFill>
                <a:effectLst/>
                <a:latin typeface="Arial" charset="0"/>
                <a:ea typeface="ＭＳ Ｐゴシック" charset="0"/>
                <a:cs typeface="ＭＳ Ｐゴシック" charset="0"/>
              </a:rPr>
              <a:t>1</a:t>
            </a:r>
            <a:r>
              <a:rPr lang="zh-CN" altLang="en-US" sz="4000" b="1" dirty="0">
                <a:solidFill>
                  <a:srgbClr val="FFFFFF"/>
                </a:solidFill>
                <a:effectLst/>
                <a:latin typeface="Arial" charset="0"/>
                <a:ea typeface="ＭＳ Ｐゴシック" charset="0"/>
                <a:cs typeface="ＭＳ Ｐゴシック" charset="0"/>
              </a:rPr>
              <a:t>章中的国家灾难</a:t>
            </a:r>
            <a:endParaRPr lang="en-US" sz="4000" b="1" dirty="0">
              <a:solidFill>
                <a:srgbClr val="FFFFFF"/>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zh-CN" altLang="en-US" sz="2400" b="1" dirty="0">
                <a:solidFill>
                  <a:srgbClr val="FFFFFF"/>
                </a:solidFill>
                <a:latin typeface="Arial" charset="0"/>
                <a:ea typeface="ＭＳ Ｐゴシック" charset="0"/>
                <a:cs typeface="ＭＳ Ｐゴシック" charset="0"/>
              </a:rPr>
              <a:t>两场严重的灾难摧毁了犹大：</a:t>
            </a:r>
            <a:endParaRPr lang="en-US" sz="2400" b="1" dirty="0">
              <a:solidFill>
                <a:srgbClr val="FFFFFF"/>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zh-CN" altLang="en-US" sz="2400" b="1" dirty="0">
                <a:solidFill>
                  <a:srgbClr val="FFFFFF"/>
                </a:solidFill>
                <a:latin typeface="Arial" charset="0"/>
                <a:ea typeface="ＭＳ Ｐゴシック" charset="0"/>
                <a:cs typeface="ＭＳ Ｐゴシック" charset="0"/>
              </a:rPr>
              <a:t>蝗虫灾难</a:t>
            </a:r>
            <a:br>
              <a:rPr lang="en-US" sz="2400" b="1" dirty="0">
                <a:solidFill>
                  <a:srgbClr val="FFFFFF"/>
                </a:solidFill>
                <a:latin typeface="Arial" charset="0"/>
                <a:ea typeface="ＭＳ Ｐゴシック" charset="0"/>
                <a:cs typeface="ＭＳ Ｐゴシック" charset="0"/>
              </a:rPr>
            </a:br>
            <a:r>
              <a:rPr lang="en-US" sz="2400" b="1" dirty="0">
                <a:solidFill>
                  <a:srgbClr val="FFFFFF"/>
                </a:solidFill>
                <a:latin typeface="Arial" charset="0"/>
                <a:ea typeface="ＭＳ Ｐゴシック" charset="0"/>
                <a:cs typeface="ＭＳ Ｐゴシック" charset="0"/>
              </a:rPr>
              <a:t>(</a:t>
            </a:r>
            <a:r>
              <a:rPr lang="en-US" sz="2400" b="1" dirty="0" err="1">
                <a:solidFill>
                  <a:srgbClr val="FFFFFF"/>
                </a:solidFill>
                <a:latin typeface="Arial" charset="0"/>
                <a:ea typeface="ＭＳ Ｐゴシック" charset="0"/>
                <a:cs typeface="ＭＳ Ｐゴシック" charset="0"/>
              </a:rPr>
              <a:t>约珥书</a:t>
            </a:r>
            <a:r>
              <a:rPr lang="en-US" sz="2400" b="1" dirty="0">
                <a:solidFill>
                  <a:srgbClr val="FFFFFF"/>
                </a:solidFill>
                <a:latin typeface="Arial" charset="0"/>
                <a:ea typeface="ＭＳ Ｐゴシック" charset="0"/>
                <a:cs typeface="ＭＳ Ｐゴシック" charset="0"/>
              </a:rPr>
              <a:t> 1:4)</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zh-CN" altLang="en-US" sz="2400" b="1" dirty="0">
                <a:solidFill>
                  <a:srgbClr val="FFFFFF"/>
                </a:solidFill>
                <a:latin typeface="Arial" charset="0"/>
                <a:ea typeface="ＭＳ Ｐゴシック" charset="0"/>
                <a:cs typeface="ＭＳ Ｐゴシック" charset="0"/>
              </a:rPr>
              <a:t>干旱</a:t>
            </a:r>
            <a:endParaRPr lang="en-US" altLang="zh-CN" sz="2400" b="1" dirty="0">
              <a:solidFill>
                <a:srgbClr val="FFFFFF"/>
              </a:solidFill>
              <a:latin typeface="Arial" charset="0"/>
              <a:ea typeface="ＭＳ Ｐゴシック" charset="0"/>
              <a:cs typeface="ＭＳ Ｐゴシック" charset="0"/>
            </a:endParaRPr>
          </a:p>
          <a:p>
            <a:pPr defTabSz="914400">
              <a:buClrTx/>
              <a:buSzTx/>
              <a:buFontTx/>
              <a:buNone/>
              <a:defRPr/>
            </a:pPr>
            <a:r>
              <a:rPr lang="zh-CN" altLang="en-US" sz="2400" b="1" dirty="0">
                <a:solidFill>
                  <a:srgbClr val="FFFFFF"/>
                </a:solidFill>
                <a:latin typeface="Arial" charset="0"/>
                <a:ea typeface="ＭＳ Ｐゴシック" charset="0"/>
                <a:cs typeface="ＭＳ Ｐゴシック" charset="0"/>
              </a:rPr>
              <a:t>（约珥书</a:t>
            </a:r>
            <a:r>
              <a:rPr lang="en-US" altLang="zh-CN" sz="2400" b="1" dirty="0">
                <a:solidFill>
                  <a:srgbClr val="FFFFFF"/>
                </a:solidFill>
                <a:latin typeface="Arial" charset="0"/>
                <a:ea typeface="ＭＳ Ｐゴシック" charset="0"/>
                <a:cs typeface="ＭＳ Ｐゴシック" charset="0"/>
              </a:rPr>
              <a:t>1:20</a:t>
            </a:r>
            <a:r>
              <a:rPr lang="zh-CN" altLang="en-US" sz="2400" b="1" dirty="0">
                <a:solidFill>
                  <a:srgbClr val="FFFFFF"/>
                </a:solidFill>
                <a:latin typeface="Arial" charset="0"/>
                <a:ea typeface="ＭＳ Ｐゴシック" charset="0"/>
                <a:cs typeface="ＭＳ Ｐゴシック" charset="0"/>
              </a:rPr>
              <a:t>）</a:t>
            </a:r>
            <a:endParaRPr lang="en-US" sz="24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06791340"/>
      </p:ext>
    </p:extLst>
  </p:cSld>
  <p:clrMapOvr>
    <a:overrideClrMapping bg1="lt1" tx1="dk1" bg2="lt2" tx2="dk2" accent1="accent1" accent2="accent2" accent3="accent3" accent4="accent4" accent5="accent5" accent6="accent6" hlink="hlink" folHlink="folHlink"/>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38" name="Rectangle 2"/>
          <p:cNvSpPr>
            <a:spLocks noGrp="1" noChangeArrowheads="1"/>
          </p:cNvSpPr>
          <p:nvPr>
            <p:ph type="title" idx="4294967295"/>
          </p:nvPr>
        </p:nvSpPr>
        <p:spPr>
          <a:xfrm>
            <a:off x="6096000" y="2238375"/>
            <a:ext cx="2819400" cy="2105025"/>
          </a:xfrm>
          <a:solidFill>
            <a:srgbClr val="A50021"/>
          </a:solidFill>
          <a:effectLst>
            <a:outerShdw blurRad="63500" dist="17819" dir="2700000" algn="ctr" rotWithShape="0">
              <a:srgbClr val="000000"/>
            </a:outerShdw>
          </a:effectLst>
        </p:spPr>
        <p:txBody>
          <a:bodyPr/>
          <a:lstStyle/>
          <a:p>
            <a:pPr algn="r" eaLnBrk="1" hangingPunct="1">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a:solidFill>
                  <a:srgbClr val="FFFFFF"/>
                </a:solidFill>
                <a:effectLst>
                  <a:outerShdw blurRad="38100" dist="38100" dir="2700000" algn="tl">
                    <a:srgbClr val="000000"/>
                  </a:outerShdw>
                </a:effectLst>
              </a:rPr>
              <a:t>成年的</a:t>
            </a:r>
            <a:br>
              <a:rPr lang="en-US" altLang="en-US">
                <a:solidFill>
                  <a:srgbClr val="FFFFFF"/>
                </a:solidFill>
                <a:effectLst>
                  <a:outerShdw blurRad="38100" dist="38100" dir="2700000" algn="tl">
                    <a:srgbClr val="000000"/>
                  </a:outerShdw>
                </a:effectLst>
              </a:rPr>
            </a:br>
            <a:r>
              <a:rPr lang="en-US" altLang="en-US">
                <a:solidFill>
                  <a:srgbClr val="FFFFFF"/>
                </a:solidFill>
                <a:effectLst>
                  <a:outerShdw blurRad="38100" dist="38100" dir="2700000" algn="tl">
                    <a:srgbClr val="000000"/>
                  </a:outerShdw>
                </a:effectLst>
              </a:rPr>
              <a:t>蝗虫在</a:t>
            </a:r>
            <a:br>
              <a:rPr lang="en-US" altLang="en-US">
                <a:solidFill>
                  <a:srgbClr val="FFFFFF"/>
                </a:solidFill>
                <a:effectLst>
                  <a:outerShdw blurRad="38100" dist="38100" dir="2700000" algn="tl">
                    <a:srgbClr val="000000"/>
                  </a:outerShdw>
                </a:effectLst>
              </a:rPr>
            </a:br>
            <a:r>
              <a:rPr lang="en-US" altLang="en-US">
                <a:solidFill>
                  <a:srgbClr val="FFFFFF"/>
                </a:solidFill>
                <a:effectLst>
                  <a:outerShdw blurRad="38100" dist="38100" dir="2700000" algn="tl">
                    <a:srgbClr val="000000"/>
                  </a:outerShdw>
                </a:effectLst>
              </a:rPr>
              <a:t>交尾</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750"/>
            <a:ext cx="10287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9266" name="Rectangle 2"/>
          <p:cNvSpPr>
            <a:spLocks noGrp="1" noChangeArrowheads="1"/>
          </p:cNvSpPr>
          <p:nvPr>
            <p:ph type="title" idx="4294967295"/>
          </p:nvPr>
        </p:nvSpPr>
        <p:spPr>
          <a:xfrm>
            <a:off x="457200" y="228600"/>
            <a:ext cx="8382000" cy="838200"/>
          </a:xfrm>
        </p:spPr>
        <p:txBody>
          <a:bodyPr/>
          <a:lstStyle/>
          <a:p>
            <a:pPr algn="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dirty="0" err="1">
                <a:solidFill>
                  <a:srgbClr val="FFFFFF"/>
                </a:solidFill>
                <a:effectLst>
                  <a:outerShdw blurRad="50800" dist="101600" dir="2700000" algn="tl" rotWithShape="0">
                    <a:srgbClr val="000000">
                      <a:alpha val="78000"/>
                    </a:srgbClr>
                  </a:outerShdw>
                </a:effectLst>
                <a:latin typeface="Arial"/>
              </a:rPr>
              <a:t>蝗虫的墓地</a:t>
            </a:r>
            <a:r>
              <a:rPr lang="en-US" sz="3600" b="1" dirty="0">
                <a:solidFill>
                  <a:srgbClr val="FFFFFF"/>
                </a:solidFill>
                <a:effectLst>
                  <a:outerShdw blurRad="50800" dist="101600" dir="2700000" algn="tl" rotWithShape="0">
                    <a:srgbClr val="000000">
                      <a:alpha val="78000"/>
                    </a:srgbClr>
                  </a:outerShdw>
                </a:effectLst>
                <a:latin typeface="Arial"/>
              </a:rPr>
              <a:t>, </a:t>
            </a:r>
            <a:r>
              <a:rPr lang="en-US" sz="3600" b="1" dirty="0" err="1">
                <a:solidFill>
                  <a:srgbClr val="FFFFFF"/>
                </a:solidFill>
                <a:effectLst>
                  <a:outerShdw blurRad="50800" dist="101600" dir="2700000" algn="tl" rotWithShape="0">
                    <a:srgbClr val="000000">
                      <a:alpha val="78000"/>
                    </a:srgbClr>
                  </a:outerShdw>
                </a:effectLst>
                <a:latin typeface="Arial"/>
              </a:rPr>
              <a:t>盐湖</a:t>
            </a:r>
            <a:r>
              <a:rPr lang="en-US" sz="3600" b="1" dirty="0">
                <a:solidFill>
                  <a:srgbClr val="FFFFFF"/>
                </a:solidFill>
                <a:effectLst>
                  <a:outerShdw blurRad="50800" dist="101600" dir="2700000" algn="tl" rotWithShape="0">
                    <a:srgbClr val="000000">
                      <a:alpha val="78000"/>
                    </a:srgbClr>
                  </a:outerShdw>
                </a:effectLst>
                <a:latin typeface="Arial"/>
              </a:rPr>
              <a:t>, </a:t>
            </a:r>
            <a:r>
              <a:rPr lang="en-US" sz="3600" b="1" dirty="0" err="1">
                <a:solidFill>
                  <a:srgbClr val="FFFFFF"/>
                </a:solidFill>
                <a:effectLst>
                  <a:outerShdw blurRad="50800" dist="101600" dir="2700000" algn="tl" rotWithShape="0">
                    <a:srgbClr val="000000">
                      <a:alpha val="78000"/>
                    </a:srgbClr>
                  </a:outerShdw>
                </a:effectLst>
                <a:latin typeface="Arial"/>
              </a:rPr>
              <a:t>犹他州</a:t>
            </a:r>
            <a:endParaRPr lang="en-US" sz="3600" b="1" dirty="0">
              <a:solidFill>
                <a:srgbClr val="FFFFFF"/>
              </a:solidFill>
              <a:effectLst>
                <a:outerShdw blurRad="50800" dist="101600" dir="2700000" algn="tl" rotWithShape="0">
                  <a:srgbClr val="000000">
                    <a:alpha val="78000"/>
                  </a:srgbClr>
                </a:outerShdw>
              </a:effectLst>
              <a:latin typeface="Aria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1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7086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5" name="Text Box 2"/>
          <p:cNvSpPr txBox="1">
            <a:spLocks noChangeArrowheads="1"/>
          </p:cNvSpPr>
          <p:nvPr/>
        </p:nvSpPr>
        <p:spPr bwMode="auto">
          <a:xfrm>
            <a:off x="1600200" y="0"/>
            <a:ext cx="7086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1316" name="Text Box 3"/>
          <p:cNvSpPr txBox="1">
            <a:spLocks noChangeArrowheads="1"/>
          </p:cNvSpPr>
          <p:nvPr/>
        </p:nvSpPr>
        <p:spPr bwMode="auto">
          <a:xfrm>
            <a:off x="1371600" y="3794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eaLnBrk="1" hangingPunct="1"/>
            <a:r>
              <a:rPr lang="en-US" sz="4800" b="1">
                <a:solidFill>
                  <a:srgbClr val="FFFFFF"/>
                </a:solidFill>
              </a:rPr>
              <a:t>主词</a:t>
            </a:r>
          </a:p>
        </p:txBody>
      </p:sp>
      <p:sp>
        <p:nvSpPr>
          <p:cNvPr id="141317"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
        <p:nvSpPr>
          <p:cNvPr id="141318" name="Text Box 5"/>
          <p:cNvSpPr txBox="1">
            <a:spLocks noChangeArrowheads="1"/>
          </p:cNvSpPr>
          <p:nvPr/>
        </p:nvSpPr>
        <p:spPr bwMode="auto">
          <a:xfrm>
            <a:off x="2743200" y="4343400"/>
            <a:ext cx="4343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sz="6000" b="1" dirty="0" err="1">
                <a:solidFill>
                  <a:srgbClr val="23FF23"/>
                </a:solidFill>
              </a:rPr>
              <a:t>蝗虫</a:t>
            </a:r>
            <a:endParaRPr lang="en-US" sz="6000" b="1" dirty="0">
              <a:solidFill>
                <a:srgbClr val="23FF23"/>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zh-CN" altLang="en-US" sz="6600" b="1" dirty="0">
                <a:effectLst>
                  <a:glow rad="127000">
                    <a:schemeClr val="tx1"/>
                  </a:glow>
                </a:effectLst>
                <a:latin typeface="Arial" charset="0"/>
                <a:ea typeface="ＭＳ Ｐゴシック" charset="0"/>
                <a:cs typeface="ＭＳ Ｐゴシック" charset="0"/>
              </a:rPr>
              <a:t>那么</a:t>
            </a:r>
            <a:r>
              <a:rPr lang="en-US" altLang="zh-CN" sz="6600" b="1" dirty="0">
                <a:effectLst>
                  <a:glow rad="127000">
                    <a:schemeClr val="tx1"/>
                  </a:glow>
                </a:effectLst>
                <a:latin typeface="Arial" charset="0"/>
                <a:ea typeface="ＭＳ Ｐゴシック" charset="0"/>
                <a:cs typeface="ＭＳ Ｐゴシック" charset="0"/>
              </a:rPr>
              <a:t>《</a:t>
            </a:r>
            <a:r>
              <a:rPr lang="zh-CN" altLang="en-US" sz="6600" b="1" dirty="0">
                <a:effectLst>
                  <a:glow rad="127000">
                    <a:schemeClr val="tx1"/>
                  </a:glow>
                </a:effectLst>
                <a:latin typeface="Arial" charset="0"/>
                <a:ea typeface="ＭＳ Ｐゴシック" charset="0"/>
                <a:cs typeface="ＭＳ Ｐゴシック" charset="0"/>
              </a:rPr>
              <a:t>妥拉</a:t>
            </a:r>
            <a:r>
              <a:rPr lang="en-US" altLang="zh-CN" sz="6600" b="1" dirty="0">
                <a:effectLst>
                  <a:glow rad="127000">
                    <a:schemeClr val="tx1"/>
                  </a:glow>
                </a:effectLst>
                <a:latin typeface="Arial" charset="0"/>
                <a:ea typeface="ＭＳ Ｐゴシック" charset="0"/>
                <a:cs typeface="ＭＳ Ｐゴシック" charset="0"/>
              </a:rPr>
              <a:t>》</a:t>
            </a:r>
            <a:r>
              <a:rPr lang="zh-CN" altLang="en-US" sz="6600" b="1" dirty="0">
                <a:effectLst>
                  <a:glow rad="127000">
                    <a:schemeClr val="tx1"/>
                  </a:glow>
                </a:effectLst>
                <a:latin typeface="Arial" charset="0"/>
                <a:ea typeface="ＭＳ Ｐゴシック" charset="0"/>
                <a:cs typeface="ＭＳ Ｐゴシック" charset="0"/>
              </a:rPr>
              <a:t>是如何描述蝗虫的呢？</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45056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defTabSz="914400" eaLnBrk="1" hangingPunct="1">
              <a:buClrTx/>
              <a:buSzTx/>
              <a:buFontTx/>
              <a:buNone/>
            </a:pPr>
            <a:endParaRPr lang="en-US">
              <a:solidFill>
                <a:srgbClr val="000000"/>
              </a:solidFill>
              <a:ea typeface="MS PGothic" charset="0"/>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defTabSz="914400" eaLnBrk="1" hangingPunct="1">
              <a:buClrTx/>
              <a:buSzTx/>
              <a:buFontTx/>
              <a:buNone/>
            </a:pPr>
            <a:endParaRPr lang="en-US">
              <a:solidFill>
                <a:srgbClr val="000000"/>
              </a:solidFill>
              <a:ea typeface="MS PGothic" charset="0"/>
              <a:cs typeface="+mn-cs"/>
            </a:endParaRPr>
          </a:p>
        </p:txBody>
      </p:sp>
    </p:spTree>
    <p:extLst>
      <p:ext uri="{BB962C8B-B14F-4D97-AF65-F5344CB8AC3E}">
        <p14:creationId xmlns:p14="http://schemas.microsoft.com/office/powerpoint/2010/main" val="6025054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585650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0" name="Rectangle 2"/>
          <p:cNvSpPr>
            <a:spLocks noGrp="1" noChangeArrowheads="1"/>
          </p:cNvSpPr>
          <p:nvPr>
            <p:ph type="title" idx="4294967295"/>
          </p:nvPr>
        </p:nvSpPr>
        <p:spPr>
          <a:xfrm>
            <a:off x="228600" y="277813"/>
            <a:ext cx="86868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latin typeface="Arial" charset="0"/>
                <a:ea typeface="SimSun" charset="0"/>
                <a:cs typeface="SimSun" charset="0"/>
              </a:rPr>
              <a:t>蝗灾的意义何在</a:t>
            </a:r>
            <a:r>
              <a:rPr lang="en-US" altLang="ja-JP">
                <a:latin typeface="Arial" charset="0"/>
                <a:ea typeface="SimSun" charset="0"/>
                <a:cs typeface="SimSun" charset="0"/>
              </a:rPr>
              <a:t>?</a:t>
            </a:r>
            <a:endParaRPr lang="en-US">
              <a:latin typeface="Arial" charset="0"/>
              <a:ea typeface="SimSun" charset="0"/>
              <a:cs typeface="SimSun" charset="0"/>
            </a:endParaRPr>
          </a:p>
        </p:txBody>
      </p:sp>
      <p:sp>
        <p:nvSpPr>
          <p:cNvPr id="17411" name="Rectangle 3"/>
          <p:cNvSpPr>
            <a:spLocks noGrp="1" noChangeArrowheads="1"/>
          </p:cNvSpPr>
          <p:nvPr>
            <p:ph type="body" idx="1"/>
          </p:nvPr>
        </p:nvSpPr>
        <p:spPr>
          <a:xfrm>
            <a:off x="457200" y="2819400"/>
            <a:ext cx="8435280" cy="3124200"/>
          </a:xfrm>
        </p:spPr>
        <p:txBody>
          <a:bodyPr/>
          <a:lstStyle/>
          <a:p>
            <a:pPr eaLnBrk="1" hangingPunct="1">
              <a:lnSpc>
                <a:spcPct val="90000"/>
              </a:lnSpc>
              <a:spcBef>
                <a:spcPts val="1100"/>
              </a:spcBef>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US" sz="4400" dirty="0" err="1">
                <a:latin typeface="Arial" charset="0"/>
                <a:ea typeface="SimSun" charset="0"/>
                <a:cs typeface="SimSun" charset="0"/>
              </a:rPr>
              <a:t>合和本</a:t>
            </a:r>
            <a:r>
              <a:rPr lang="en-US" sz="4400" dirty="0">
                <a:latin typeface="Arial" charset="0"/>
                <a:ea typeface="SimSun" charset="0"/>
                <a:cs typeface="SimSun" charset="0"/>
              </a:rPr>
              <a:t> 申命记28:38 “</a:t>
            </a:r>
            <a:r>
              <a:rPr lang="en-US" sz="4400" dirty="0" err="1">
                <a:latin typeface="Arial" charset="0"/>
                <a:ea typeface="SimSun" charset="0"/>
                <a:cs typeface="SimSun" charset="0"/>
              </a:rPr>
              <a:t>你带到</a:t>
            </a:r>
            <a:r>
              <a:rPr lang="en-US" sz="4400" dirty="0">
                <a:latin typeface="Arial" charset="0"/>
                <a:ea typeface="SimSun" charset="0"/>
                <a:cs typeface="SimSun" charset="0"/>
              </a:rPr>
              <a:t> </a:t>
            </a:r>
            <a:r>
              <a:rPr lang="en-US" sz="4400" dirty="0" err="1">
                <a:latin typeface="Arial" charset="0"/>
                <a:ea typeface="SimSun" charset="0"/>
                <a:cs typeface="SimSun" charset="0"/>
              </a:rPr>
              <a:t>田间的种子虽多，收进来的却少，因为</a:t>
            </a:r>
            <a:r>
              <a:rPr lang="en-US" sz="4400" dirty="0" err="1">
                <a:solidFill>
                  <a:srgbClr val="FFFF00"/>
                </a:solidFill>
                <a:latin typeface="Arial" charset="0"/>
                <a:ea typeface="SimSun" charset="0"/>
                <a:cs typeface="SimSun" charset="0"/>
              </a:rPr>
              <a:t>被蝗虫吃了</a:t>
            </a:r>
            <a:r>
              <a:rPr lang="en-US" sz="4400" dirty="0">
                <a:latin typeface="Arial" charset="0"/>
                <a:ea typeface="SimSun" charset="0"/>
                <a:cs typeface="SimSun" charset="0"/>
              </a:rPr>
              <a:t>”</a:t>
            </a:r>
          </a:p>
          <a:p>
            <a:pPr eaLnBrk="1" hangingPunct="1">
              <a:lnSpc>
                <a:spcPct val="90000"/>
              </a:lnSpc>
              <a:spcBef>
                <a:spcPts val="1100"/>
              </a:spcBef>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US" sz="4400" dirty="0">
              <a:latin typeface="Arial" charset="0"/>
              <a:ea typeface="SimSun" charset="0"/>
              <a:cs typeface="SimSun" charset="0"/>
            </a:endParaRPr>
          </a:p>
        </p:txBody>
      </p:sp>
      <p:sp>
        <p:nvSpPr>
          <p:cNvPr id="143364" name="Text Box 4"/>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365" name="Text Box 5"/>
          <p:cNvSpPr txBox="1">
            <a:spLocks noChangeArrowheads="1"/>
          </p:cNvSpPr>
          <p:nvPr/>
        </p:nvSpPr>
        <p:spPr bwMode="auto">
          <a:xfrm>
            <a:off x="837723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7411">
                                            <p:txEl>
                                              <p:pRg st="0" end="0"/>
                                            </p:txEl>
                                          </p:spTgt>
                                        </p:tgtEl>
                                        <p:attrNameLst>
                                          <p:attrName>style.visibility</p:attrName>
                                        </p:attrNameLst>
                                      </p:cBhvr>
                                      <p:to>
                                        <p:strVal val="visible"/>
                                      </p:to>
                                    </p:set>
                                    <p:animEffect transition="in" filter="fade">
                                      <p:cBhvr additive="repl">
                                        <p:cTn id="7" dur="500"/>
                                        <p:tgtEl>
                                          <p:spTgt spid="17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002346139"/>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遵守纪律，</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否则你就会被纪律处分。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8490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232"/>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你们要在锡安吹号，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并在我的圣山发出警讯，</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让国中所有的居民都战栗，</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因为耶和华的日子快到，必然临近了。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8903618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那日是黑暗幽冥的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日子</a:t>
            </a:r>
            <a:r>
              <a:rPr lang="zh-CN" altLang="en-US" sz="2800" b="1" dirty="0">
                <a:effectLst>
                  <a:glow rad="127000">
                    <a:schemeClr val="tx1"/>
                  </a:glow>
                </a:effectLst>
                <a:latin typeface="Arial" charset="0"/>
                <a:ea typeface="ＭＳ Ｐゴシック" charset="0"/>
                <a:cs typeface="ＭＳ Ｐゴシック" charset="0"/>
              </a:rPr>
              <a:t>，</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是密云漆黑的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日子</a:t>
            </a:r>
            <a:r>
              <a:rPr lang="zh-CN" altLang="en-US" sz="2800" b="1" dirty="0">
                <a:effectLst>
                  <a:glow rad="127000">
                    <a:schemeClr val="tx1"/>
                  </a:glow>
                </a:effectLst>
                <a:latin typeface="Arial" charset="0"/>
                <a:ea typeface="ＭＳ Ｐゴシック" charset="0"/>
                <a:cs typeface="ＭＳ Ｐゴシック" charset="0"/>
              </a:rPr>
              <a:t>。</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有一队众多强盛的民来到，</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好象晨光满布群山；</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这样的事从前没有发生过，</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以后直到万代，</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也不会发生。</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(2:2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5540383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在他们前面有吞灭的火，</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在他们后面有燃烧的火焰；</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他们未到以前，大地像伊甸园，</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他们过去以后，大地成了荒凉的旷野，</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没有一样能逃避他们的。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0148921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他们的形状像马的形状，</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战马怎样奔跑，他们也怎样奔跑。</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80082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他们在群山顶上跳跃的声音，</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如战车的响声，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又如火焰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吞灭碎秸的响声，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像强盛的民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摆阵预备作战。</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11489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a:hlinkClick r:id="rId3"/>
          </p:cNvPr>
          <p:cNvPicPr>
            <a:picLocks noChangeAspect="1" noChangeArrowheads="1"/>
          </p:cNvPicPr>
          <p:nvPr/>
        </p:nvPicPr>
        <p:blipFill>
          <a:blip r:embed="rId4" cstate="screen">
            <a:lum bright="-18000"/>
            <a:extLst>
              <a:ext uri="{28A0092B-C50C-407E-A947-70E740481C1C}">
                <a14:useLocalDpi xmlns:a14="http://schemas.microsoft.com/office/drawing/2010/main" val="0"/>
              </a:ext>
            </a:extLst>
          </a:blip>
          <a:srcRect/>
          <a:stretch>
            <a:fillRect/>
          </a:stretch>
        </p:blipFill>
        <p:spPr bwMode="auto">
          <a:xfrm>
            <a:off x="0" y="-42863"/>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7458" name="Rectangle 2"/>
          <p:cNvSpPr>
            <a:spLocks noGrp="1" noChangeArrowheads="1"/>
          </p:cNvSpPr>
          <p:nvPr>
            <p:ph type="title" idx="4294967295"/>
          </p:nvPr>
        </p:nvSpPr>
        <p:spPr>
          <a:xfrm>
            <a:off x="457200" y="0"/>
            <a:ext cx="4267200" cy="9144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800" b="1">
                <a:solidFill>
                  <a:srgbClr val="FFFFFF"/>
                </a:solidFill>
                <a:latin typeface="Times New Roman" charset="0"/>
                <a:ea typeface="SimSun" charset="0"/>
                <a:cs typeface="SimSun" charset="0"/>
              </a:rPr>
              <a:t>主要经文</a:t>
            </a:r>
          </a:p>
        </p:txBody>
      </p:sp>
      <p:sp>
        <p:nvSpPr>
          <p:cNvPr id="147459" name="Rectangle 3"/>
          <p:cNvSpPr>
            <a:spLocks noGrp="1" noChangeArrowheads="1"/>
          </p:cNvSpPr>
          <p:nvPr>
            <p:ph type="body" idx="4294967295"/>
          </p:nvPr>
        </p:nvSpPr>
        <p:spPr>
          <a:xfrm>
            <a:off x="3276600" y="3214688"/>
            <a:ext cx="5872163" cy="3643312"/>
          </a:xfrm>
        </p:spPr>
        <p:txBody>
          <a:bodyPr/>
          <a:lstStyle/>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 . . 因为耶和华的日子大</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而畏 ，谁能当得起呢？</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 耶和华说：虽然如此，</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你们应 当禁食、哭泣、悲哀，一心归向我。” (2:11</a:t>
            </a:r>
            <a:r>
              <a:rPr lang="zh-CN" altLang="en-US" b="1">
                <a:solidFill>
                  <a:srgbClr val="FFFFFF"/>
                </a:solidFill>
                <a:latin typeface="Times New Roman" charset="0"/>
                <a:ea typeface="SimSun" charset="0"/>
                <a:cs typeface="SimSun" charset="0"/>
              </a:rPr>
              <a:t>下</a:t>
            </a:r>
            <a:r>
              <a:rPr lang="en-US" altLang="ja-JP" b="1">
                <a:solidFill>
                  <a:srgbClr val="FFFFFF"/>
                </a:solidFill>
                <a:latin typeface="Times New Roman" charset="0"/>
                <a:ea typeface="SimSun" charset="0"/>
                <a:cs typeface="SimSun" charset="0"/>
              </a:rPr>
              <a:t>b-12)</a:t>
            </a:r>
            <a:endParaRPr lang="en-US" b="1">
              <a:solidFill>
                <a:srgbClr val="FFFFFF"/>
              </a:solidFill>
              <a:latin typeface="Times New Roman" charset="0"/>
              <a:ea typeface="SimSun" charset="0"/>
              <a:cs typeface="SimSun" charset="0"/>
            </a:endParaRPr>
          </a:p>
        </p:txBody>
      </p:sp>
      <p:sp>
        <p:nvSpPr>
          <p:cNvPr id="147460" name="Text Box 4"/>
          <p:cNvSpPr txBox="1">
            <a:spLocks noChangeArrowheads="1"/>
          </p:cNvSpPr>
          <p:nvPr/>
        </p:nvSpPr>
        <p:spPr bwMode="auto">
          <a:xfrm>
            <a:off x="837723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9" descr="locust-in-ai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idx="4294967295"/>
          </p:nvPr>
        </p:nvSpPr>
        <p:spPr>
          <a:xfrm>
            <a:off x="304800" y="379413"/>
            <a:ext cx="88392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latin typeface="Times New Roman" charset="0"/>
                <a:ea typeface="SimSun" charset="0"/>
                <a:cs typeface="SimSun" charset="0"/>
              </a:rPr>
              <a:t>约珥书2:1-11的蝗虫是什么?</a:t>
            </a:r>
          </a:p>
        </p:txBody>
      </p:sp>
      <p:sp>
        <p:nvSpPr>
          <p:cNvPr id="20483" name="Rectangle 3"/>
          <p:cNvSpPr>
            <a:spLocks noGrp="1" noChangeArrowheads="1"/>
          </p:cNvSpPr>
          <p:nvPr>
            <p:ph type="body" idx="4294967295"/>
          </p:nvPr>
        </p:nvSpPr>
        <p:spPr>
          <a:xfrm>
            <a:off x="609600" y="3886200"/>
            <a:ext cx="2900363" cy="1204913"/>
          </a:xfrm>
        </p:spPr>
        <p:txBody>
          <a:bodyPr/>
          <a:lstStyle/>
          <a:p>
            <a:pPr marL="339725" indent="-339725" eaLnBrk="1" hangingPunct="1">
              <a:buClr>
                <a:srgbClr val="FFFFFF"/>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solidFill>
                  <a:srgbClr val="FFFFFF"/>
                </a:solidFill>
                <a:latin typeface="Times New Roman" charset="0"/>
                <a:ea typeface="SimSun" charset="0"/>
                <a:cs typeface="SimSun" charset="0"/>
              </a:rPr>
              <a:t>字面的蝗虫?</a:t>
            </a:r>
          </a:p>
        </p:txBody>
      </p:sp>
      <p:sp>
        <p:nvSpPr>
          <p:cNvPr id="20484" name="Rectangle 4"/>
          <p:cNvSpPr>
            <a:spLocks noChangeArrowheads="1"/>
          </p:cNvSpPr>
          <p:nvPr/>
        </p:nvSpPr>
        <p:spPr bwMode="auto">
          <a:xfrm>
            <a:off x="2819400" y="49530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比喻很多的军队?</a:t>
            </a:r>
          </a:p>
        </p:txBody>
      </p:sp>
      <p:sp>
        <p:nvSpPr>
          <p:cNvPr id="20485" name="Rectangle 5"/>
          <p:cNvSpPr>
            <a:spLocks noChangeArrowheads="1"/>
          </p:cNvSpPr>
          <p:nvPr/>
        </p:nvSpPr>
        <p:spPr bwMode="auto">
          <a:xfrm>
            <a:off x="5791200" y="18288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描绘蝗虫和军队？</a:t>
            </a:r>
          </a:p>
        </p:txBody>
      </p:sp>
      <p:sp>
        <p:nvSpPr>
          <p:cNvPr id="20486" name="Rectangle 6"/>
          <p:cNvSpPr>
            <a:spLocks noChangeArrowheads="1"/>
          </p:cNvSpPr>
          <p:nvPr/>
        </p:nvSpPr>
        <p:spPr bwMode="auto">
          <a:xfrm>
            <a:off x="1524000" y="20574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超自然生物?</a:t>
            </a:r>
          </a:p>
        </p:txBody>
      </p:sp>
      <p:sp>
        <p:nvSpPr>
          <p:cNvPr id="20487" name="Rectangle 7"/>
          <p:cNvSpPr>
            <a:spLocks noChangeArrowheads="1"/>
          </p:cNvSpPr>
          <p:nvPr/>
        </p:nvSpPr>
        <p:spPr bwMode="auto">
          <a:xfrm>
            <a:off x="6172200" y="4267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比喻一个军队?</a:t>
            </a:r>
          </a:p>
        </p:txBody>
      </p:sp>
      <p:sp>
        <p:nvSpPr>
          <p:cNvPr id="149512" name="Text Box 8"/>
          <p:cNvSpPr txBox="1">
            <a:spLocks noChangeArrowheads="1"/>
          </p:cNvSpPr>
          <p:nvPr/>
        </p:nvSpPr>
        <p:spPr bwMode="auto">
          <a:xfrm>
            <a:off x="8375650" y="39688"/>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0486"/>
                                        </p:tgtEl>
                                        <p:attrNameLst>
                                          <p:attrName>style.visibility</p:attrName>
                                        </p:attrNameLst>
                                      </p:cBhvr>
                                      <p:to>
                                        <p:strVal val="visible"/>
                                      </p:to>
                                    </p:set>
                                    <p:animEffect transition="in" filter="fade">
                                      <p:cBhvr additive="repl">
                                        <p:cTn id="7" dur="500"/>
                                        <p:tgtEl>
                                          <p:spTgt spid="20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20484"/>
                                        </p:tgtEl>
                                        <p:attrNameLst>
                                          <p:attrName>style.visibility</p:attrName>
                                        </p:attrNameLst>
                                      </p:cBhvr>
                                      <p:to>
                                        <p:strVal val="visible"/>
                                      </p:to>
                                    </p:set>
                                    <p:animEffect transition="in" filter="fade">
                                      <p:cBhvr additive="repl">
                                        <p:cTn id="12" dur="500"/>
                                        <p:tgtEl>
                                          <p:spTgt spid="204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20487"/>
                                        </p:tgtEl>
                                        <p:attrNameLst>
                                          <p:attrName>style.visibility</p:attrName>
                                        </p:attrNameLst>
                                      </p:cBhvr>
                                      <p:to>
                                        <p:strVal val="visible"/>
                                      </p:to>
                                    </p:set>
                                    <p:animEffect transition="in" filter="fade">
                                      <p:cBhvr additive="repl">
                                        <p:cTn id="17" dur="500"/>
                                        <p:tgtEl>
                                          <p:spTgt spid="204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20483">
                                            <p:txEl>
                                              <p:pRg st="0" end="0"/>
                                            </p:txEl>
                                          </p:spTgt>
                                        </p:tgtEl>
                                        <p:attrNameLst>
                                          <p:attrName>style.visibility</p:attrName>
                                        </p:attrNameLst>
                                      </p:cBhvr>
                                      <p:to>
                                        <p:strVal val="visible"/>
                                      </p:to>
                                    </p:set>
                                    <p:animEffect transition="in" filter="fade">
                                      <p:cBhvr additive="repl">
                                        <p:cTn id="22" dur="500"/>
                                        <p:tgtEl>
                                          <p:spTgt spid="2048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additive="repl">
                                        <p:cTn id="26" dur="1" fill="hold">
                                          <p:stCondLst>
                                            <p:cond delay="0"/>
                                          </p:stCondLst>
                                        </p:cTn>
                                        <p:tgtEl>
                                          <p:spTgt spid="20485"/>
                                        </p:tgtEl>
                                        <p:attrNameLst>
                                          <p:attrName>style.visibility</p:attrName>
                                        </p:attrNameLst>
                                      </p:cBhvr>
                                      <p:to>
                                        <p:strVal val="visible"/>
                                      </p:to>
                                    </p:set>
                                    <p:animEffect transition="in" filter="fade">
                                      <p:cBhvr additive="repl">
                                        <p:cTn id="2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Times New Roman" charset="0"/>
              <a:buNone/>
              <a:tabLst/>
              <a:defRPr/>
            </a:pPr>
            <a:r>
              <a:rPr kumimoji="0" lang="ja-JP" alt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约珥书</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上帝的日子</a:t>
            </a:r>
          </a:p>
        </p:txBody>
      </p:sp>
      <p:sp>
        <p:nvSpPr>
          <p:cNvPr id="706567" name="Text Box 7"/>
          <p:cNvSpPr txBox="1">
            <a:spLocks noChangeArrowheads="1"/>
          </p:cNvSpPr>
          <p:nvPr/>
        </p:nvSpPr>
        <p:spPr bwMode="auto">
          <a:xfrm>
            <a:off x="3200400" y="5334000"/>
            <a:ext cx="34290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未来</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86471" y="1063510"/>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毁灭</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1:1–2:17</a:t>
            </a:r>
          </a:p>
        </p:txBody>
      </p:sp>
      <p:sp>
        <p:nvSpPr>
          <p:cNvPr id="706569" name="Text Box 9"/>
          <p:cNvSpPr txBox="1">
            <a:spLocks noChangeArrowheads="1"/>
          </p:cNvSpPr>
          <p:nvPr/>
        </p:nvSpPr>
        <p:spPr bwMode="auto">
          <a:xfrm>
            <a:off x="5694743" y="1056111"/>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拯救</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过去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灾害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1:1-20</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入侵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2:1-17</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7" name="Text Box 17"/>
          <p:cNvSpPr txBox="1">
            <a:spLocks noChangeArrowheads="1"/>
          </p:cNvSpPr>
          <p:nvPr/>
        </p:nvSpPr>
        <p:spPr bwMode="auto">
          <a:xfrm rot="-4593997">
            <a:off x="3369949" y="3438038"/>
            <a:ext cx="3460013"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恢复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审判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3:1-16</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祝福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3:17-21</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44051161"/>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alt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algn="ctr" defTabSz="914400">
              <a:buClrTx/>
              <a:buSzTx/>
              <a:buFontTx/>
              <a:buNone/>
            </a:pPr>
            <a:r>
              <a:rPr lang="en-US" sz="2800" b="1" dirty="0">
                <a:solidFill>
                  <a:srgbClr val="FFFFFF"/>
                </a:solidFill>
                <a:latin typeface="Arial" charset="0"/>
              </a:rPr>
              <a:t>1.  </a:t>
            </a:r>
            <a:r>
              <a:rPr lang="zh-CN" altLang="en-US" sz="2800" b="1" dirty="0">
                <a:solidFill>
                  <a:srgbClr val="FFFFFF"/>
                </a:solidFill>
                <a:latin typeface="Arial" charset="0"/>
              </a:rPr>
              <a:t>意象加强：地震、天里的迹象（</a:t>
            </a:r>
            <a:r>
              <a:rPr lang="en-US" altLang="zh-CN" sz="2800" b="1" dirty="0">
                <a:solidFill>
                  <a:srgbClr val="FFFFFF"/>
                </a:solidFill>
                <a:latin typeface="Arial" charset="0"/>
              </a:rPr>
              <a:t>2</a:t>
            </a:r>
            <a:r>
              <a:rPr lang="en-US" altLang="ja-JP" sz="2800" b="1" dirty="0">
                <a:solidFill>
                  <a:srgbClr val="FFFFFF"/>
                </a:solidFill>
                <a:latin typeface="Arial" charset="0"/>
              </a:rPr>
              <a:t>:10</a:t>
            </a:r>
            <a:r>
              <a:rPr lang="zh-CN" altLang="en-US" sz="2800" b="1" dirty="0">
                <a:solidFill>
                  <a:srgbClr val="FFFFFF"/>
                </a:solidFill>
                <a:latin typeface="Arial" charset="0"/>
              </a:rPr>
              <a:t>、</a:t>
            </a:r>
            <a:r>
              <a:rPr lang="en-US" altLang="ja-JP" sz="2800" b="1" dirty="0">
                <a:solidFill>
                  <a:srgbClr val="FFFFFF"/>
                </a:solidFill>
                <a:latin typeface="Arial" charset="0"/>
              </a:rPr>
              <a:t>30-31; </a:t>
            </a:r>
            <a:r>
              <a:rPr lang="zh-CN" altLang="en-US" sz="2800" b="1" dirty="0">
                <a:solidFill>
                  <a:srgbClr val="FFFFFF"/>
                </a:solidFill>
                <a:latin typeface="Arial" charset="0"/>
              </a:rPr>
              <a:t>太</a:t>
            </a:r>
            <a:r>
              <a:rPr lang="en-US" altLang="ja-JP" sz="2800" b="1" dirty="0">
                <a:solidFill>
                  <a:srgbClr val="FFFFFF"/>
                </a:solidFill>
                <a:latin typeface="Arial" charset="0"/>
              </a:rPr>
              <a:t>24:29)</a:t>
            </a:r>
            <a:endParaRPr lang="en-US" sz="2800" b="1" dirty="0">
              <a:solidFill>
                <a:srgbClr val="FFFFFF"/>
              </a:solidFill>
              <a:latin typeface="Arial" charset="0"/>
            </a:endParaRPr>
          </a:p>
        </p:txBody>
      </p:sp>
      <p:sp>
        <p:nvSpPr>
          <p:cNvPr id="151560"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ea typeface="ＭＳ Ｐゴシック" charset="0"/>
              </a:rPr>
              <a:t>578</a:t>
            </a:r>
          </a:p>
        </p:txBody>
      </p:sp>
      <p:pic>
        <p:nvPicPr>
          <p:cNvPr id="7" name="Picture 6">
            <a:extLst>
              <a:ext uri="{FF2B5EF4-FFF2-40B4-BE49-F238E27FC236}">
                <a16:creationId xmlns:a16="http://schemas.microsoft.com/office/drawing/2014/main" id="{E56E31DB-C7B1-4382-B19D-D016FA9CEF26}"/>
              </a:ext>
            </a:extLst>
          </p:cNvPr>
          <p:cNvPicPr>
            <a:picLocks noChangeAspect="1"/>
          </p:cNvPicPr>
          <p:nvPr/>
        </p:nvPicPr>
        <p:blipFill>
          <a:blip r:embed="rId2"/>
          <a:stretch>
            <a:fillRect/>
          </a:stretch>
        </p:blipFill>
        <p:spPr>
          <a:xfrm>
            <a:off x="-2510" y="0"/>
            <a:ext cx="4702629"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1. </a:t>
            </a:r>
            <a:r>
              <a:rPr lang="zh-CN" altLang="en-US" sz="2800" b="1" dirty="0">
                <a:solidFill>
                  <a:srgbClr val="FFFFFF"/>
                </a:solidFill>
              </a:rPr>
              <a:t>意象加强：地震、天里的迹象（</a:t>
            </a:r>
            <a:r>
              <a:rPr lang="en-US" altLang="zh-CN" sz="2800" b="1" dirty="0">
                <a:solidFill>
                  <a:srgbClr val="FFFFFF"/>
                </a:solidFill>
              </a:rPr>
              <a:t>2:10</a:t>
            </a:r>
            <a:r>
              <a:rPr lang="zh-CN" altLang="en-US" sz="2800" b="1" dirty="0">
                <a:solidFill>
                  <a:srgbClr val="FFFFFF"/>
                </a:solidFill>
              </a:rPr>
              <a:t>、</a:t>
            </a:r>
            <a:r>
              <a:rPr lang="en-US" altLang="zh-CN" sz="2800" b="1" dirty="0">
                <a:solidFill>
                  <a:srgbClr val="FFFFFF"/>
                </a:solidFill>
              </a:rPr>
              <a:t>30-31; </a:t>
            </a:r>
            <a:r>
              <a:rPr lang="zh-CN" altLang="en-US" sz="2800" b="1" dirty="0">
                <a:solidFill>
                  <a:srgbClr val="FFFFFF"/>
                </a:solidFill>
              </a:rPr>
              <a:t>太</a:t>
            </a:r>
            <a:r>
              <a:rPr lang="en-US" altLang="zh-CN" sz="2800" b="1" dirty="0">
                <a:solidFill>
                  <a:srgbClr val="FFFFFF"/>
                </a:solidFill>
              </a:rPr>
              <a:t>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2. </a:t>
            </a:r>
            <a:r>
              <a:rPr lang="zh-CN" altLang="en-US" sz="2800" b="1" dirty="0">
                <a:solidFill>
                  <a:srgbClr val="FFFFFF"/>
                </a:solidFill>
              </a:rPr>
              <a:t>“民” </a:t>
            </a:r>
            <a:r>
              <a:rPr lang="en-US" altLang="zh-CN" sz="2800" b="1" dirty="0">
                <a:solidFill>
                  <a:srgbClr val="FFFFFF"/>
                </a:solidFill>
              </a:rPr>
              <a:t>(2:2)</a:t>
            </a:r>
            <a:r>
              <a:rPr lang="zh-CN" altLang="en-US" sz="2800" b="1" dirty="0">
                <a:solidFill>
                  <a:srgbClr val="FFFFFF"/>
                </a:solidFill>
              </a:rPr>
              <a:t>，“军队” </a:t>
            </a:r>
            <a:r>
              <a:rPr lang="en-US" altLang="zh-CN" sz="2800" b="1" dirty="0">
                <a:solidFill>
                  <a:srgbClr val="FFFFFF"/>
                </a:solidFill>
              </a:rPr>
              <a:t>(2:11)</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cs typeface="Arial" charset="0"/>
              </a:rPr>
              <a:t>578</a:t>
            </a:r>
          </a:p>
        </p:txBody>
      </p:sp>
      <p:pic>
        <p:nvPicPr>
          <p:cNvPr id="9" name="Picture 8"/>
          <p:cNvPicPr>
            <a:picLocks noChangeAspect="1"/>
          </p:cNvPicPr>
          <p:nvPr/>
        </p:nvPicPr>
        <p:blipFill>
          <a:blip r:embed="rId2"/>
          <a:stretch>
            <a:fillRect/>
          </a:stretch>
        </p:blipFill>
        <p:spPr>
          <a:xfrm>
            <a:off x="0" y="2564904"/>
            <a:ext cx="4050065" cy="4005064"/>
          </a:xfrm>
          <a:prstGeom prst="rect">
            <a:avLst/>
          </a:prstGeom>
        </p:spPr>
      </p:pic>
    </p:spTree>
    <p:extLst>
      <p:ext uri="{BB962C8B-B14F-4D97-AF65-F5344CB8AC3E}">
        <p14:creationId xmlns:p14="http://schemas.microsoft.com/office/powerpoint/2010/main" val="4203551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 traditional Chinese character for "listen" consists of six radicals</a:t>
            </a:r>
          </a:p>
        </p:txBody>
      </p:sp>
      <p:sp>
        <p:nvSpPr>
          <p:cNvPr id="5" name="TextBox 4"/>
          <p:cNvSpPr txBox="1"/>
          <p:nvPr/>
        </p:nvSpPr>
        <p:spPr>
          <a:xfrm>
            <a:off x="0" y="4811668"/>
            <a:ext cx="9144000" cy="1200329"/>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uLnTx/>
                <a:uFillTx/>
                <a:latin typeface="Arial" charset="0"/>
                <a:ea typeface="ＭＳ Ｐゴシック" charset="0"/>
              </a:rPr>
              <a:t>当我们真正倾听某人说话时，我们会把他们当作国王或王后。仆人从不打断国王的话，而是用耳朵倾听，用“十只眼睛和一颗心”倾听国王的每一个字和面部表情</a:t>
            </a:r>
            <a:endParaRPr kumimoji="0" lang="en-US"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 name="TextBox 5"/>
          <p:cNvSpPr txBox="1"/>
          <p:nvPr/>
        </p:nvSpPr>
        <p:spPr>
          <a:xfrm>
            <a:off x="1763687" y="5981378"/>
            <a:ext cx="5616625" cy="830997"/>
          </a:xfrm>
          <a:prstGeom prst="rect">
            <a:avLst/>
          </a:prstGeom>
          <a:solidFill>
            <a:srgbClr val="000090"/>
          </a:solidFill>
        </p:spPr>
        <p:txBody>
          <a:bodyPr wrap="square" rtlCol="0">
            <a:spAutoFit/>
          </a:bodyPr>
          <a:lstStyle/>
          <a:p>
            <a:pPr algn="ctr"/>
            <a:r>
              <a:rPr lang="zh-CN" altLang="en-US" dirty="0"/>
              <a:t>真正的倾听是给予对方完全的尊重和专注的注意力</a:t>
            </a:r>
          </a:p>
        </p:txBody>
      </p:sp>
    </p:spTree>
    <p:extLst>
      <p:ext uri="{BB962C8B-B14F-4D97-AF65-F5344CB8AC3E}">
        <p14:creationId xmlns:p14="http://schemas.microsoft.com/office/powerpoint/2010/main" val="3776420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b="1" dirty="0"/>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l="20396"/>
          <a:stretch/>
        </p:blipFill>
        <p:spPr bwMode="auto">
          <a:xfrm>
            <a:off x="0" y="0"/>
            <a:ext cx="3513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1. </a:t>
            </a:r>
            <a:r>
              <a:rPr lang="zh-CN" altLang="en-US" sz="2800" b="1" dirty="0">
                <a:solidFill>
                  <a:srgbClr val="FFFFFF"/>
                </a:solidFill>
              </a:rPr>
              <a:t>意象加强：地震、天里的迹象（</a:t>
            </a:r>
            <a:r>
              <a:rPr lang="en-US" altLang="zh-CN" sz="2800" b="1" dirty="0">
                <a:solidFill>
                  <a:srgbClr val="FFFFFF"/>
                </a:solidFill>
              </a:rPr>
              <a:t>2:10</a:t>
            </a:r>
            <a:r>
              <a:rPr lang="zh-CN" altLang="en-US" sz="2800" b="1" dirty="0">
                <a:solidFill>
                  <a:srgbClr val="FFFFFF"/>
                </a:solidFill>
              </a:rPr>
              <a:t>、</a:t>
            </a:r>
            <a:r>
              <a:rPr lang="en-US" altLang="zh-CN" sz="2800" b="1" dirty="0">
                <a:solidFill>
                  <a:srgbClr val="FFFFFF"/>
                </a:solidFill>
              </a:rPr>
              <a:t>30-31; </a:t>
            </a:r>
            <a:r>
              <a:rPr lang="zh-CN" altLang="en-US" sz="2800" b="1" dirty="0">
                <a:solidFill>
                  <a:srgbClr val="FFFFFF"/>
                </a:solidFill>
              </a:rPr>
              <a:t>太</a:t>
            </a:r>
            <a:r>
              <a:rPr lang="en-US" altLang="zh-CN" sz="2800" b="1" dirty="0">
                <a:solidFill>
                  <a:srgbClr val="FFFFFF"/>
                </a:solidFill>
              </a:rPr>
              <a:t>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2. </a:t>
            </a:r>
            <a:r>
              <a:rPr lang="zh-CN" altLang="en-US" sz="2800" b="1" dirty="0">
                <a:solidFill>
                  <a:srgbClr val="FFFFFF"/>
                </a:solidFill>
              </a:rPr>
              <a:t>“民” </a:t>
            </a:r>
            <a:r>
              <a:rPr lang="en-US" altLang="zh-CN" sz="2800" b="1" dirty="0">
                <a:solidFill>
                  <a:srgbClr val="FFFFFF"/>
                </a:solidFill>
              </a:rPr>
              <a:t>(2:2)</a:t>
            </a:r>
            <a:r>
              <a:rPr lang="zh-CN" altLang="en-US" sz="2800" b="1" dirty="0">
                <a:solidFill>
                  <a:srgbClr val="FFFFFF"/>
                </a:solidFill>
              </a:rPr>
              <a:t>，“军队” </a:t>
            </a:r>
            <a:r>
              <a:rPr lang="en-US" altLang="zh-CN" sz="2800" b="1" dirty="0">
                <a:solidFill>
                  <a:srgbClr val="FFFFFF"/>
                </a:solidFill>
              </a:rPr>
              <a:t>(2:11)</a:t>
            </a:r>
          </a:p>
        </p:txBody>
      </p:sp>
      <p:sp>
        <p:nvSpPr>
          <p:cNvPr id="6" name="Title 1"/>
          <p:cNvSpPr txBox="1">
            <a:spLocks/>
          </p:cNvSpPr>
          <p:nvPr/>
        </p:nvSpPr>
        <p:spPr bwMode="auto">
          <a:xfrm>
            <a:off x="3597275" y="3429000"/>
            <a:ext cx="55467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3. </a:t>
            </a:r>
            <a:r>
              <a:rPr lang="zh-CN" altLang="en-US" sz="2800" b="1" dirty="0">
                <a:solidFill>
                  <a:srgbClr val="FFFFFF"/>
                </a:solidFill>
              </a:rPr>
              <a:t>蝗虫从来没有像这“军队”从北方侵略 </a:t>
            </a:r>
            <a:r>
              <a:rPr lang="en-US" altLang="zh-CN" sz="2800" b="1" dirty="0">
                <a:solidFill>
                  <a:srgbClr val="FFFFFF"/>
                </a:solidFill>
              </a:rPr>
              <a:t>(2:20)</a:t>
            </a:r>
            <a:endParaRPr lang="en-US" sz="2800" b="1" dirty="0">
              <a:solidFill>
                <a:srgbClr val="FFFFFF"/>
              </a:solidFill>
            </a:endParaRPr>
          </a:p>
        </p:txBody>
      </p:sp>
      <p:sp>
        <p:nvSpPr>
          <p:cNvPr id="7" name="Title 1"/>
          <p:cNvSpPr txBox="1">
            <a:spLocks/>
          </p:cNvSpPr>
          <p:nvPr/>
        </p:nvSpPr>
        <p:spPr bwMode="auto">
          <a:xfrm>
            <a:off x="3597275" y="4941888"/>
            <a:ext cx="5580063"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4. </a:t>
            </a:r>
            <a:r>
              <a:rPr lang="zh-CN" altLang="en-US" sz="2800" b="1" dirty="0">
                <a:solidFill>
                  <a:srgbClr val="FFFFFF"/>
                </a:solidFill>
              </a:rPr>
              <a:t>“北方” </a:t>
            </a:r>
            <a:r>
              <a:rPr lang="en-US" altLang="zh-CN" sz="2800" b="1" dirty="0">
                <a:solidFill>
                  <a:srgbClr val="FFFFFF"/>
                </a:solidFill>
              </a:rPr>
              <a:t>(2:20) </a:t>
            </a:r>
            <a:r>
              <a:rPr lang="zh-CN" altLang="en-US" sz="2800" b="1" dirty="0">
                <a:solidFill>
                  <a:srgbClr val="FFFFFF"/>
                </a:solidFill>
              </a:rPr>
              <a:t>与从北方侵袭的末世仇敌吻合 </a:t>
            </a:r>
            <a:r>
              <a:rPr lang="en-US" altLang="zh-CN" sz="2800" b="1" dirty="0">
                <a:solidFill>
                  <a:srgbClr val="FFFFFF"/>
                </a:solidFill>
              </a:rPr>
              <a:t>(</a:t>
            </a:r>
            <a:r>
              <a:rPr lang="zh-CN" altLang="en-US" sz="2800" b="1" dirty="0">
                <a:solidFill>
                  <a:srgbClr val="FFFFFF"/>
                </a:solidFill>
              </a:rPr>
              <a:t>迦</a:t>
            </a:r>
            <a:r>
              <a:rPr lang="en-US" altLang="zh-CN" sz="2800" b="1" dirty="0">
                <a:solidFill>
                  <a:srgbClr val="FFFFFF"/>
                </a:solidFill>
              </a:rPr>
              <a:t>6:8</a:t>
            </a:r>
            <a:r>
              <a:rPr lang="zh-CN" altLang="en-US" sz="2800" b="1" dirty="0">
                <a:solidFill>
                  <a:srgbClr val="FFFFFF"/>
                </a:solidFill>
              </a:rPr>
              <a:t>，等</a:t>
            </a:r>
            <a:r>
              <a:rPr lang="en-US" altLang="zh-CN" sz="2800" b="1" dirty="0">
                <a:solidFill>
                  <a:srgbClr val="FFFFFF"/>
                </a:solidFill>
              </a:rPr>
              <a:t>)</a:t>
            </a: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defTabSz="914400" eaLnBrk="1" hangingPunct="1">
              <a:buClrTx/>
              <a:buSzTx/>
              <a:buFontTx/>
              <a:buNone/>
            </a:pPr>
            <a:endParaRPr lang="en-US">
              <a:solidFill>
                <a:srgbClr val="FFFFFF"/>
              </a:solidFill>
              <a:ea typeface="ＭＳ Ｐゴシック" charset="0"/>
            </a:endParaRP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cs typeface="Arial" charset="0"/>
              </a:rPr>
              <a:t>578</a:t>
            </a: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378393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zh-CN" altLang="en-US" sz="4800" dirty="0">
                <a:effectLst>
                  <a:glow rad="139700">
                    <a:schemeClr val="bg2"/>
                  </a:glow>
                  <a:outerShdw blurRad="50800" dist="114300" dir="2700000" algn="tl" rotWithShape="0">
                    <a:srgbClr val="000000"/>
                  </a:outerShdw>
                </a:effectLst>
                <a:latin typeface="Arial" charset="0"/>
                <a:ea typeface="ＭＳ Ｐゴシック" charset="0"/>
              </a:rPr>
              <a:t>主的日子</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审判</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祝福</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2040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大灾难</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1" name="Text Box 9"/>
          <p:cNvSpPr txBox="1">
            <a:spLocks noChangeArrowheads="1"/>
          </p:cNvSpPr>
          <p:nvPr/>
        </p:nvSpPr>
        <p:spPr bwMode="auto">
          <a:xfrm>
            <a:off x="5410200" y="2751138"/>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千年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2" name="Text Box 10"/>
          <p:cNvSpPr txBox="1">
            <a:spLocks noChangeArrowheads="1"/>
          </p:cNvSpPr>
          <p:nvPr/>
        </p:nvSpPr>
        <p:spPr bwMode="auto">
          <a:xfrm>
            <a:off x="1141413" y="42052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6–19</a:t>
            </a:r>
          </a:p>
        </p:txBody>
      </p:sp>
      <p:sp>
        <p:nvSpPr>
          <p:cNvPr id="64523" name="Text Box 11"/>
          <p:cNvSpPr txBox="1">
            <a:spLocks noChangeArrowheads="1"/>
          </p:cNvSpPr>
          <p:nvPr/>
        </p:nvSpPr>
        <p:spPr bwMode="auto">
          <a:xfrm>
            <a:off x="5969000" y="4205288"/>
            <a:ext cx="1661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4" name="Text Box 11"/>
          <p:cNvSpPr txBox="1">
            <a:spLocks noChangeArrowheads="1"/>
          </p:cNvSpPr>
          <p:nvPr/>
        </p:nvSpPr>
        <p:spPr bwMode="auto">
          <a:xfrm>
            <a:off x="5540375" y="5661025"/>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4013484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大灾难</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千禧年</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歌哥革和玛各</a:t>
            </a:r>
          </a:p>
          <a:p>
            <a:pPr algn="ctr" eaLnBrk="1" hangingPunct="1">
              <a:buFont typeface="Arial" charset="0"/>
              <a:buNone/>
            </a:pPr>
            <a:r>
              <a:rPr lang="zh-CN" altLang="en-US" sz="2800" b="1" dirty="0">
                <a:solidFill>
                  <a:srgbClr val="000000"/>
                </a:solidFill>
                <a:cs typeface="Arial" charset="0"/>
              </a:rPr>
              <a:t>的重现</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eaLnBrk="1" hangingPunct="1">
              <a:buFont typeface="Arial" charset="0"/>
              <a:buNone/>
            </a:pPr>
            <a:r>
              <a:rPr lang="zh-CN" altLang="en-US" sz="2800" b="1" dirty="0">
                <a:solidFill>
                  <a:srgbClr val="000000"/>
                </a:solidFill>
                <a:cs typeface="Arial" charset="0"/>
              </a:rPr>
              <a:t>大宝座</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eaLnBrk="1" hangingPunct="1">
              <a:lnSpc>
                <a:spcPct val="93000"/>
              </a:lnSpc>
              <a:buClr>
                <a:srgbClr val="FFFFFF"/>
              </a:buClr>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38906439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zh-CN" altLang="en-US" sz="4800" b="1" dirty="0"/>
              <a:t>做什么？</a:t>
            </a:r>
            <a:endParaRPr lang="en-US" sz="4800" b="1" dirty="0"/>
          </a:p>
        </p:txBody>
      </p:sp>
      <p:sp>
        <p:nvSpPr>
          <p:cNvPr id="3" name="Title 1"/>
          <p:cNvSpPr txBox="1">
            <a:spLocks/>
          </p:cNvSpPr>
          <p:nvPr/>
        </p:nvSpPr>
        <p:spPr bwMode="auto">
          <a:xfrm>
            <a:off x="395288" y="1412875"/>
            <a:ext cx="8374062"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buClrTx/>
              <a:buSzTx/>
              <a:buFontTx/>
              <a:buNone/>
              <a:defRPr/>
            </a:pPr>
            <a:r>
              <a:rPr lang="ru-RU" sz="3200" b="1" dirty="0">
                <a:solidFill>
                  <a:srgbClr val="FFFFFF"/>
                </a:solidFill>
              </a:rPr>
              <a:t>"</a:t>
            </a:r>
            <a:r>
              <a:rPr lang="zh-CN" altLang="en-US" sz="3200" b="1" dirty="0">
                <a:solidFill>
                  <a:srgbClr val="FFFFFF"/>
                </a:solidFill>
              </a:rPr>
              <a:t>耶和华说：</a:t>
            </a:r>
          </a:p>
          <a:p>
            <a:pPr defTabSz="914400">
              <a:buClrTx/>
              <a:buSzTx/>
              <a:buFontTx/>
              <a:buNone/>
              <a:defRPr/>
            </a:pPr>
            <a:r>
              <a:rPr lang="zh-CN" altLang="en-US" sz="3200" b="1" dirty="0">
                <a:solidFill>
                  <a:srgbClr val="FFFFFF"/>
                </a:solidFill>
              </a:rPr>
              <a:t>“现在虽然如此，</a:t>
            </a:r>
          </a:p>
          <a:p>
            <a:pPr defTabSz="914400">
              <a:buClrTx/>
              <a:buSzTx/>
              <a:buFontTx/>
              <a:buNone/>
              <a:defRPr/>
            </a:pPr>
            <a:r>
              <a:rPr lang="zh-CN" altLang="en-US" sz="3200" b="1" dirty="0">
                <a:solidFill>
                  <a:srgbClr val="FFFFFF"/>
                </a:solidFill>
              </a:rPr>
              <a:t>你们仍要全心全意，</a:t>
            </a:r>
          </a:p>
          <a:p>
            <a:pPr defTabSz="914400">
              <a:buClrTx/>
              <a:buSzTx/>
              <a:buFontTx/>
              <a:buNone/>
              <a:defRPr/>
            </a:pPr>
            <a:r>
              <a:rPr lang="zh-CN" altLang="en-US" sz="3200" b="1" dirty="0">
                <a:solidFill>
                  <a:srgbClr val="FFFFFF"/>
                </a:solidFill>
              </a:rPr>
              <a:t>以禁食、哭泣、哀号，归向我。”</a:t>
            </a:r>
          </a:p>
          <a:p>
            <a:pPr defTabSz="914400">
              <a:buClrTx/>
              <a:buSzTx/>
              <a:buFontTx/>
              <a:buNone/>
              <a:defRPr/>
            </a:pPr>
            <a:r>
              <a:rPr lang="zh-CN" altLang="en-US" sz="3200" b="1" dirty="0">
                <a:solidFill>
                  <a:srgbClr val="FFFFFF"/>
                </a:solidFill>
              </a:rPr>
              <a:t>你们要撕裂你们的心肠，</a:t>
            </a:r>
          </a:p>
          <a:p>
            <a:pPr defTabSz="914400">
              <a:buClrTx/>
              <a:buSzTx/>
              <a:buFontTx/>
              <a:buNone/>
              <a:defRPr/>
            </a:pPr>
            <a:r>
              <a:rPr lang="zh-CN" altLang="en-US" sz="3200" b="1" dirty="0">
                <a:solidFill>
                  <a:srgbClr val="FFFFFF"/>
                </a:solidFill>
              </a:rPr>
              <a:t>不要撕裂你们的衣服。</a:t>
            </a:r>
          </a:p>
          <a:p>
            <a:pPr defTabSz="914400">
              <a:buClrTx/>
              <a:buSzTx/>
              <a:buFontTx/>
              <a:buNone/>
              <a:defRPr/>
            </a:pPr>
            <a:r>
              <a:rPr lang="zh-CN" altLang="en-US" sz="3200" b="1" dirty="0">
                <a:solidFill>
                  <a:srgbClr val="FFFFFF"/>
                </a:solidFill>
              </a:rPr>
              <a:t>并要归向耶和华你们的　神，</a:t>
            </a:r>
          </a:p>
          <a:p>
            <a:pPr defTabSz="914400">
              <a:buClrTx/>
              <a:buSzTx/>
              <a:buFontTx/>
              <a:buNone/>
              <a:defRPr/>
            </a:pPr>
            <a:r>
              <a:rPr lang="zh-CN" altLang="en-US" sz="3200" b="1" dirty="0">
                <a:solidFill>
                  <a:srgbClr val="FFFFFF"/>
                </a:solidFill>
              </a:rPr>
              <a:t>因为他有恩典有怜悯，</a:t>
            </a:r>
          </a:p>
          <a:p>
            <a:pPr defTabSz="914400">
              <a:buClrTx/>
              <a:buSzTx/>
              <a:buFontTx/>
              <a:buNone/>
              <a:defRPr/>
            </a:pPr>
            <a:r>
              <a:rPr lang="zh-CN" altLang="en-US" sz="3200" b="1" dirty="0">
                <a:solidFill>
                  <a:srgbClr val="FFFFFF"/>
                </a:solidFill>
              </a:rPr>
              <a:t>不轻易发怒，</a:t>
            </a:r>
          </a:p>
          <a:p>
            <a:pPr defTabSz="914400">
              <a:buClrTx/>
              <a:buSzTx/>
              <a:buFontTx/>
              <a:buNone/>
              <a:defRPr/>
            </a:pPr>
            <a:r>
              <a:rPr lang="zh-CN" altLang="en-US" sz="3200" b="1" dirty="0">
                <a:solidFill>
                  <a:srgbClr val="FFFFFF"/>
                </a:solidFill>
              </a:rPr>
              <a:t>并且有丰盛的慈爱，</a:t>
            </a:r>
          </a:p>
          <a:p>
            <a:pPr defTabSz="914400">
              <a:buClrTx/>
              <a:buSzTx/>
              <a:buFontTx/>
              <a:buNone/>
              <a:defRPr/>
            </a:pPr>
            <a:r>
              <a:rPr lang="zh-CN" altLang="en-US" sz="3200" b="1" dirty="0">
                <a:solidFill>
                  <a:srgbClr val="FFFFFF"/>
                </a:solidFill>
              </a:rPr>
              <a:t>随时转意不降灾祸。</a:t>
            </a:r>
            <a:r>
              <a:rPr lang="ru-RU" sz="3200" b="1" dirty="0">
                <a:solidFill>
                  <a:srgbClr val="FFFFFF"/>
                </a:solidFill>
              </a:rPr>
              <a:t>"</a:t>
            </a:r>
            <a:r>
              <a:rPr lang="en-SG" sz="3200" b="1" dirty="0">
                <a:solidFill>
                  <a:srgbClr val="FFFFFF"/>
                </a:solidFill>
              </a:rPr>
              <a:t> (2:12-13 </a:t>
            </a:r>
            <a:r>
              <a:rPr lang="en-US" altLang="zh-CN" sz="3200" b="1" dirty="0">
                <a:solidFill>
                  <a:srgbClr val="FFFFFF"/>
                </a:solidFill>
              </a:rPr>
              <a:t>CNV</a:t>
            </a:r>
            <a:r>
              <a:rPr lang="en-SG" sz="3200" b="1" dirty="0">
                <a:solidFill>
                  <a:srgbClr val="FFFFFF"/>
                </a:solidFill>
              </a:rPr>
              <a:t>).</a:t>
            </a:r>
            <a:endParaRPr lang="en-US" sz="3200" b="1" dirty="0">
              <a:solidFill>
                <a:srgbClr val="FFFFFF"/>
              </a:solidFill>
            </a:endParaRPr>
          </a:p>
        </p:txBody>
      </p:sp>
    </p:spTree>
    <p:extLst>
      <p:ext uri="{BB962C8B-B14F-4D97-AF65-F5344CB8AC3E}">
        <p14:creationId xmlns:p14="http://schemas.microsoft.com/office/powerpoint/2010/main" val="65021037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你拒绝神的管教吗？</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9320386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6608" y="6350717"/>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2" name="组合 11">
            <a:extLst>
              <a:ext uri="{FF2B5EF4-FFF2-40B4-BE49-F238E27FC236}">
                <a16:creationId xmlns:a16="http://schemas.microsoft.com/office/drawing/2014/main" id="{EA4912A0-4FCD-BBBB-3BBE-717AB04664BA}"/>
              </a:ext>
            </a:extLst>
          </p:cNvPr>
          <p:cNvGrpSpPr/>
          <p:nvPr/>
        </p:nvGrpSpPr>
        <p:grpSpPr>
          <a:xfrm>
            <a:off x="2256922" y="0"/>
            <a:ext cx="6491542" cy="6858000"/>
            <a:chOff x="2256922" y="0"/>
            <a:chExt cx="6491542" cy="6858000"/>
          </a:xfrm>
        </p:grpSpPr>
        <p:pic>
          <p:nvPicPr>
            <p:cNvPr id="2" name="Picture 1"/>
            <p:cNvPicPr>
              <a:picLocks noChangeAspect="1"/>
            </p:cNvPicPr>
            <p:nvPr/>
          </p:nvPicPr>
          <p:blipFill>
            <a:blip r:embed="rId3"/>
            <a:stretch>
              <a:fillRect/>
            </a:stretch>
          </p:blipFill>
          <p:spPr>
            <a:xfrm>
              <a:off x="2256922" y="0"/>
              <a:ext cx="6491542" cy="6858000"/>
            </a:xfrm>
            <a:prstGeom prst="rect">
              <a:avLst/>
            </a:prstGeom>
          </p:spPr>
        </p:pic>
        <p:sp>
          <p:nvSpPr>
            <p:cNvPr id="4" name="文本框 3">
              <a:extLst>
                <a:ext uri="{FF2B5EF4-FFF2-40B4-BE49-F238E27FC236}">
                  <a16:creationId xmlns:a16="http://schemas.microsoft.com/office/drawing/2014/main" id="{D407701F-4F96-D0F6-E22F-45EC95063E32}"/>
                </a:ext>
              </a:extLst>
            </p:cNvPr>
            <p:cNvSpPr txBox="1"/>
            <p:nvPr/>
          </p:nvSpPr>
          <p:spPr>
            <a:xfrm>
              <a:off x="2483768" y="239787"/>
              <a:ext cx="5832648" cy="1224000"/>
            </a:xfrm>
            <a:prstGeom prst="rect">
              <a:avLst/>
            </a:prstGeom>
            <a:solidFill>
              <a:srgbClr val="DBDBDC"/>
            </a:solidFill>
          </p:spPr>
          <p:txBody>
            <a:bodyPr wrap="square">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zh-CN" altLang="en-US" sz="2800" b="1" i="0" u="none" strike="noStrike" kern="1200" cap="none" spc="0" normalizeH="0" baseline="0" noProof="0" dirty="0">
                  <a:ln>
                    <a:noFill/>
                  </a:ln>
                  <a:solidFill>
                    <a:srgbClr val="0E0E0E"/>
                  </a:solidFill>
                  <a:effectLst/>
                  <a:uLnTx/>
                  <a:uFillTx/>
                  <a:latin typeface=".AppleSystemUIFont"/>
                  <a:ea typeface="SimSun" charset="0"/>
                </a:rPr>
                <a:t>在美国人中：</a:t>
              </a:r>
              <a:endParaRPr kumimoji="0" lang="zh-CN" altLang="en-US" sz="2800" b="0" i="0" u="none" strike="noStrike" kern="1200" cap="none" spc="0" normalizeH="0" baseline="0" noProof="0" dirty="0">
                <a:ln>
                  <a:noFill/>
                </a:ln>
                <a:solidFill>
                  <a:srgbClr val="0E0E0E"/>
                </a:solidFill>
                <a:effectLst/>
                <a:uLnTx/>
                <a:uFillTx/>
                <a:latin typeface=".AppleSystemUIFont"/>
                <a:ea typeface="SimSun" charset="0"/>
              </a:endParaRPr>
            </a:p>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zh-CN" altLang="en-US" sz="3600" b="1" i="0" u="none" strike="noStrike" kern="1200" cap="none" spc="0" normalizeH="0" baseline="0" noProof="0" dirty="0">
                  <a:ln>
                    <a:noFill/>
                  </a:ln>
                  <a:solidFill>
                    <a:srgbClr val="0E0E0E"/>
                  </a:solidFill>
                  <a:effectLst/>
                  <a:uLnTx/>
                  <a:uFillTx/>
                  <a:latin typeface=".AppleSystemUIFont"/>
                  <a:ea typeface="SimSun" charset="0"/>
                </a:rPr>
                <a:t>“神与美国有特殊关系。”</a:t>
              </a:r>
              <a:endParaRPr kumimoji="0" lang="zh-CN" altLang="en-US" sz="3600" b="0" i="0" u="none" strike="noStrike" kern="1200" cap="none" spc="0" normalizeH="0" baseline="0" noProof="0" dirty="0">
                <a:ln>
                  <a:noFill/>
                </a:ln>
                <a:solidFill>
                  <a:srgbClr val="0E0E0E"/>
                </a:solidFill>
                <a:effectLst/>
                <a:uLnTx/>
                <a:uFillTx/>
                <a:latin typeface=".AppleSystemUIFont"/>
                <a:ea typeface="SimSun" charset="0"/>
              </a:endParaRPr>
            </a:p>
          </p:txBody>
        </p:sp>
        <p:sp>
          <p:nvSpPr>
            <p:cNvPr id="7" name="文本框 6">
              <a:extLst>
                <a:ext uri="{FF2B5EF4-FFF2-40B4-BE49-F238E27FC236}">
                  <a16:creationId xmlns:a16="http://schemas.microsoft.com/office/drawing/2014/main" id="{9E30998D-6C4D-3B4D-0A60-B1B778A2821B}"/>
                </a:ext>
              </a:extLst>
            </p:cNvPr>
            <p:cNvSpPr txBox="1"/>
            <p:nvPr/>
          </p:nvSpPr>
          <p:spPr>
            <a:xfrm>
              <a:off x="6012160" y="3501008"/>
              <a:ext cx="1080120" cy="523220"/>
            </a:xfrm>
            <a:prstGeom prst="rect">
              <a:avLst/>
            </a:prstGeom>
            <a:solidFill>
              <a:srgbClr val="CE3D30"/>
            </a:solidFill>
          </p:spPr>
          <p:txBody>
            <a:bodyPr wrap="square">
              <a:sp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zh-CN" altLang="en-US" sz="2800" b="1" i="0" u="none" strike="noStrike" kern="1200" cap="none" spc="0" normalizeH="0" baseline="0" noProof="0" dirty="0">
                  <a:ln>
                    <a:noFill/>
                  </a:ln>
                  <a:solidFill>
                    <a:srgbClr val="FFFFFF"/>
                  </a:solidFill>
                  <a:effectLst/>
                  <a:uLnTx/>
                  <a:uFillTx/>
                  <a:latin typeface=".AppleSystemUIFont"/>
                  <a:ea typeface="SimSun" charset="0"/>
                </a:rPr>
                <a:t>赞同</a:t>
              </a:r>
            </a:p>
          </p:txBody>
        </p:sp>
        <p:sp>
          <p:nvSpPr>
            <p:cNvPr id="8" name="文本框 7">
              <a:extLst>
                <a:ext uri="{FF2B5EF4-FFF2-40B4-BE49-F238E27FC236}">
                  <a16:creationId xmlns:a16="http://schemas.microsoft.com/office/drawing/2014/main" id="{91315A49-E9BE-8663-64E9-0CDD66D0200F}"/>
                </a:ext>
              </a:extLst>
            </p:cNvPr>
            <p:cNvSpPr txBox="1"/>
            <p:nvPr/>
          </p:nvSpPr>
          <p:spPr>
            <a:xfrm>
              <a:off x="3470978" y="3541118"/>
              <a:ext cx="1605078" cy="523220"/>
            </a:xfrm>
            <a:prstGeom prst="rect">
              <a:avLst/>
            </a:prstGeom>
            <a:solidFill>
              <a:srgbClr val="208DBE"/>
            </a:solidFill>
          </p:spPr>
          <p:txBody>
            <a:bodyPr wrap="square">
              <a:sp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zh-CN" altLang="en-US" sz="2800" b="1" i="0" u="none" strike="noStrike" kern="1200" cap="none" spc="0" normalizeH="0" baseline="0" noProof="0" dirty="0">
                  <a:ln>
                    <a:noFill/>
                  </a:ln>
                  <a:solidFill>
                    <a:srgbClr val="FFFFFF"/>
                  </a:solidFill>
                  <a:effectLst/>
                  <a:uLnTx/>
                  <a:uFillTx/>
                  <a:latin typeface=".AppleSystemUIFont"/>
                  <a:ea typeface="SimSun" charset="0"/>
                </a:rPr>
                <a:t>赞同</a:t>
              </a:r>
            </a:p>
          </p:txBody>
        </p:sp>
        <p:sp>
          <p:nvSpPr>
            <p:cNvPr id="9" name="文本框 8">
              <a:extLst>
                <a:ext uri="{FF2B5EF4-FFF2-40B4-BE49-F238E27FC236}">
                  <a16:creationId xmlns:a16="http://schemas.microsoft.com/office/drawing/2014/main" id="{A1BA900B-066D-7E27-4607-ED696F4D36BD}"/>
                </a:ext>
              </a:extLst>
            </p:cNvPr>
            <p:cNvSpPr txBox="1"/>
            <p:nvPr/>
          </p:nvSpPr>
          <p:spPr>
            <a:xfrm>
              <a:off x="6156176" y="5486876"/>
              <a:ext cx="1296144" cy="523220"/>
            </a:xfrm>
            <a:prstGeom prst="rect">
              <a:avLst/>
            </a:prstGeom>
            <a:solidFill>
              <a:schemeClr val="bg1"/>
            </a:solidFill>
          </p:spPr>
          <p:txBody>
            <a:bodyPr wrap="square">
              <a:sp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zh-CN" altLang="en-US" sz="2800" b="1" i="0" u="none" strike="noStrike" kern="1200" cap="none" spc="0" normalizeH="0" baseline="0" noProof="0" dirty="0">
                  <a:ln>
                    <a:noFill/>
                  </a:ln>
                  <a:solidFill>
                    <a:srgbClr val="000000"/>
                  </a:solidFill>
                  <a:effectLst/>
                  <a:uLnTx/>
                  <a:uFillTx/>
                  <a:latin typeface=".AppleSystemUIFont"/>
                  <a:ea typeface="SimSun" charset="0"/>
                </a:rPr>
                <a:t>赞同</a:t>
              </a:r>
            </a:p>
          </p:txBody>
        </p:sp>
      </p:grpSp>
      <p:sp>
        <p:nvSpPr>
          <p:cNvPr id="900098" name="Rectangle 2"/>
          <p:cNvSpPr>
            <a:spLocks noGrp="1" noChangeArrowheads="1"/>
          </p:cNvSpPr>
          <p:nvPr>
            <p:ph type="ctrTitle"/>
          </p:nvPr>
        </p:nvSpPr>
        <p:spPr>
          <a:xfrm>
            <a:off x="-13413" y="1556792"/>
            <a:ext cx="3649309" cy="1296144"/>
          </a:xfrm>
          <a:solidFill>
            <a:schemeClr val="tx1"/>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上帝与美国</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047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上帝对美国的管教</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33922043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上帝对美国的管教</a:t>
            </a:r>
            <a:endParaRPr lang="en-US" sz="4800" b="1" dirty="0">
              <a:effectLst>
                <a:glow rad="127000">
                  <a:schemeClr val="tx1"/>
                </a:glow>
              </a:effectLst>
              <a:latin typeface="Arial" charset="0"/>
              <a:ea typeface="ＭＳ Ｐゴシック" charset="0"/>
              <a:cs typeface="ＭＳ Ｐゴシック" charset="0"/>
            </a:endParaRPr>
          </a:p>
        </p:txBody>
      </p:sp>
      <p:sp>
        <p:nvSpPr>
          <p:cNvPr id="4" name="文本框 3">
            <a:extLst>
              <a:ext uri="{FF2B5EF4-FFF2-40B4-BE49-F238E27FC236}">
                <a16:creationId xmlns:a16="http://schemas.microsoft.com/office/drawing/2014/main" id="{E8F50E3B-B38E-22AD-D1DC-685C8F0210CE}"/>
              </a:ext>
            </a:extLst>
          </p:cNvPr>
          <p:cNvSpPr txBox="1"/>
          <p:nvPr/>
        </p:nvSpPr>
        <p:spPr>
          <a:xfrm>
            <a:off x="683568" y="1700808"/>
            <a:ext cx="6192688" cy="3323987"/>
          </a:xfrm>
          <a:prstGeom prst="rect">
            <a:avLst/>
          </a:prstGeom>
          <a:solidFill>
            <a:srgbClr val="D6CECC"/>
          </a:solidFill>
        </p:spPr>
        <p:txBody>
          <a:bodyPr wrap="square">
            <a:spAutoFit/>
          </a:bodyPr>
          <a:lstStyle/>
          <a:p>
            <a:pPr algn="ctr"/>
            <a:r>
              <a:rPr lang="zh-CN" altLang="en-US" sz="4200" b="1" dirty="0">
                <a:solidFill>
                  <a:srgbClr val="0E0E0E"/>
                </a:solidFill>
                <a:effectLst/>
                <a:latin typeface=".AppleSystemUIFont"/>
              </a:rPr>
              <a:t>问题不在于枪支！</a:t>
            </a:r>
            <a:endParaRPr lang="zh-CN" altLang="en-US" sz="4200" dirty="0">
              <a:solidFill>
                <a:srgbClr val="0E0E0E"/>
              </a:solidFill>
              <a:effectLst/>
              <a:latin typeface=".AppleSystemUIFont"/>
            </a:endParaRPr>
          </a:p>
          <a:p>
            <a:pPr algn="ctr"/>
            <a:r>
              <a:rPr lang="zh-CN" altLang="en-US" sz="4200" dirty="0">
                <a:solidFill>
                  <a:srgbClr val="0E0E0E"/>
                </a:solidFill>
                <a:effectLst/>
                <a:latin typeface=".AppleSystemUIFont"/>
              </a:rPr>
              <a:t>问题在于没有神的心灵，</a:t>
            </a:r>
          </a:p>
          <a:p>
            <a:pPr algn="ctr"/>
            <a:r>
              <a:rPr lang="zh-CN" altLang="en-US" sz="4200" dirty="0">
                <a:solidFill>
                  <a:srgbClr val="0E0E0E"/>
                </a:solidFill>
                <a:effectLst/>
                <a:latin typeface=".AppleSystemUIFont"/>
              </a:rPr>
              <a:t>没有纪律的家庭，</a:t>
            </a:r>
          </a:p>
          <a:p>
            <a:pPr algn="ctr"/>
            <a:r>
              <a:rPr lang="zh-CN" altLang="en-US" sz="4200" dirty="0">
                <a:solidFill>
                  <a:srgbClr val="0E0E0E"/>
                </a:solidFill>
                <a:effectLst/>
                <a:latin typeface=".AppleSystemUIFont"/>
              </a:rPr>
              <a:t>没有祷告的学校，</a:t>
            </a:r>
          </a:p>
          <a:p>
            <a:pPr algn="ctr"/>
            <a:r>
              <a:rPr lang="zh-CN" altLang="en-US" sz="4200" dirty="0">
                <a:solidFill>
                  <a:srgbClr val="0E0E0E"/>
                </a:solidFill>
                <a:effectLst/>
                <a:latin typeface=".AppleSystemUIFont"/>
              </a:rPr>
              <a:t>以及没有公正的法庭。</a:t>
            </a:r>
          </a:p>
        </p:txBody>
      </p:sp>
    </p:spTree>
    <p:extLst>
      <p:ext uri="{BB962C8B-B14F-4D97-AF65-F5344CB8AC3E}">
        <p14:creationId xmlns:p14="http://schemas.microsoft.com/office/powerpoint/2010/main" val="2020741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个人的纪律</a:t>
            </a:r>
            <a:endParaRPr lang="en-US" sz="5400" b="1" dirty="0">
              <a:effectLst>
                <a:glow rad="127000">
                  <a:schemeClr val="tx1"/>
                </a:glow>
              </a:effectLst>
              <a:latin typeface="Arial" charset="0"/>
              <a:ea typeface="ＭＳ Ｐゴシック" charset="0"/>
              <a:cs typeface="ＭＳ Ｐゴシック" charset="0"/>
            </a:endParaRPr>
          </a:p>
        </p:txBody>
      </p:sp>
      <p:grpSp>
        <p:nvGrpSpPr>
          <p:cNvPr id="7" name="组合 6">
            <a:extLst>
              <a:ext uri="{FF2B5EF4-FFF2-40B4-BE49-F238E27FC236}">
                <a16:creationId xmlns:a16="http://schemas.microsoft.com/office/drawing/2014/main" id="{2FAC2093-7679-80D1-4129-3419DE33E86B}"/>
              </a:ext>
            </a:extLst>
          </p:cNvPr>
          <p:cNvGrpSpPr/>
          <p:nvPr/>
        </p:nvGrpSpPr>
        <p:grpSpPr>
          <a:xfrm>
            <a:off x="107504" y="1777539"/>
            <a:ext cx="8864600" cy="5080000"/>
            <a:chOff x="107504" y="1777539"/>
            <a:chExt cx="8864600" cy="5080000"/>
          </a:xfrm>
        </p:grpSpPr>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
          <p:nvSpPr>
            <p:cNvPr id="4" name="文本框 3">
              <a:extLst>
                <a:ext uri="{FF2B5EF4-FFF2-40B4-BE49-F238E27FC236}">
                  <a16:creationId xmlns:a16="http://schemas.microsoft.com/office/drawing/2014/main" id="{841DC272-AF83-B452-7ABD-349019D2A406}"/>
                </a:ext>
              </a:extLst>
            </p:cNvPr>
            <p:cNvSpPr txBox="1"/>
            <p:nvPr/>
          </p:nvSpPr>
          <p:spPr>
            <a:xfrm>
              <a:off x="971600" y="2996952"/>
              <a:ext cx="1728192" cy="1200329"/>
            </a:xfrm>
            <a:prstGeom prst="rect">
              <a:avLst/>
            </a:prstGeom>
            <a:solidFill>
              <a:schemeClr val="bg1"/>
            </a:solidFill>
          </p:spPr>
          <p:txBody>
            <a:bodyPr wrap="square">
              <a:spAutoFit/>
            </a:bodyPr>
            <a:lstStyle/>
            <a:p>
              <a:pPr algn="ctr"/>
              <a:r>
                <a:rPr lang="zh-CN" altLang="en-US" sz="3600" dirty="0">
                  <a:solidFill>
                    <a:srgbClr val="0E0E0E"/>
                  </a:solidFill>
                  <a:effectLst/>
                  <a:latin typeface=".AppleSystemUIFont"/>
                </a:rPr>
                <a:t>教训</a:t>
              </a:r>
              <a:endParaRPr lang="en-US" altLang="zh-CN" sz="3600" dirty="0">
                <a:solidFill>
                  <a:srgbClr val="0E0E0E"/>
                </a:solidFill>
                <a:effectLst/>
                <a:latin typeface=".AppleSystemUIFont"/>
              </a:endParaRPr>
            </a:p>
            <a:p>
              <a:pPr algn="ctr"/>
              <a:r>
                <a:rPr lang="zh-CN" altLang="en-US" sz="3600" dirty="0">
                  <a:solidFill>
                    <a:srgbClr val="0E0E0E"/>
                  </a:solidFill>
                  <a:effectLst/>
                  <a:latin typeface=".AppleSystemUIFont"/>
                </a:rPr>
                <a:t>学习部</a:t>
              </a:r>
            </a:p>
          </p:txBody>
        </p:sp>
        <p:sp>
          <p:nvSpPr>
            <p:cNvPr id="5" name="文本框 4">
              <a:extLst>
                <a:ext uri="{FF2B5EF4-FFF2-40B4-BE49-F238E27FC236}">
                  <a16:creationId xmlns:a16="http://schemas.microsoft.com/office/drawing/2014/main" id="{28C5180E-C933-3CF5-D11F-891C14D48EBD}"/>
                </a:ext>
              </a:extLst>
            </p:cNvPr>
            <p:cNvSpPr txBox="1"/>
            <p:nvPr/>
          </p:nvSpPr>
          <p:spPr>
            <a:xfrm>
              <a:off x="3995936" y="2996952"/>
              <a:ext cx="1584176" cy="1200329"/>
            </a:xfrm>
            <a:prstGeom prst="rect">
              <a:avLst/>
            </a:prstGeom>
            <a:solidFill>
              <a:schemeClr val="bg1"/>
            </a:solidFill>
          </p:spPr>
          <p:txBody>
            <a:bodyPr wrap="square">
              <a:spAutoFit/>
            </a:bodyPr>
            <a:lstStyle/>
            <a:p>
              <a:pPr algn="ctr"/>
              <a:r>
                <a:rPr lang="zh-CN" altLang="en-US" sz="3600" dirty="0">
                  <a:solidFill>
                    <a:srgbClr val="0E0E0E"/>
                  </a:solidFill>
                  <a:effectLst/>
                  <a:latin typeface=".AppleSystemUIFont"/>
                </a:rPr>
                <a:t>教训</a:t>
              </a:r>
              <a:endParaRPr lang="en-US" altLang="zh-CN" sz="3600" dirty="0">
                <a:solidFill>
                  <a:srgbClr val="0E0E0E"/>
                </a:solidFill>
                <a:effectLst/>
                <a:latin typeface=".AppleSystemUIFont"/>
              </a:endParaRPr>
            </a:p>
            <a:p>
              <a:pPr algn="ctr"/>
              <a:r>
                <a:rPr lang="zh-CN" altLang="en-US" sz="3600" dirty="0">
                  <a:solidFill>
                    <a:srgbClr val="0E0E0E"/>
                  </a:solidFill>
                  <a:effectLst/>
                  <a:latin typeface=".AppleSystemUIFont"/>
                </a:rPr>
                <a:t>重学部</a:t>
              </a:r>
            </a:p>
          </p:txBody>
        </p:sp>
        <p:sp>
          <p:nvSpPr>
            <p:cNvPr id="6" name="文本框 5">
              <a:extLst>
                <a:ext uri="{FF2B5EF4-FFF2-40B4-BE49-F238E27FC236}">
                  <a16:creationId xmlns:a16="http://schemas.microsoft.com/office/drawing/2014/main" id="{F2E9782D-DF94-8E61-A226-CE0310A221EF}"/>
                </a:ext>
              </a:extLst>
            </p:cNvPr>
            <p:cNvSpPr txBox="1"/>
            <p:nvPr/>
          </p:nvSpPr>
          <p:spPr>
            <a:xfrm>
              <a:off x="6802931" y="3068960"/>
              <a:ext cx="1369469" cy="1384995"/>
            </a:xfrm>
            <a:prstGeom prst="rect">
              <a:avLst/>
            </a:prstGeom>
            <a:solidFill>
              <a:schemeClr val="bg1"/>
            </a:solidFill>
          </p:spPr>
          <p:txBody>
            <a:bodyPr wrap="square">
              <a:spAutoFit/>
            </a:bodyPr>
            <a:lstStyle/>
            <a:p>
              <a:pPr algn="ctr"/>
              <a:r>
                <a:rPr lang="zh-CN" altLang="en-US" sz="2800" dirty="0">
                  <a:solidFill>
                    <a:srgbClr val="0E0E0E"/>
                  </a:solidFill>
                  <a:effectLst/>
                  <a:latin typeface=".AppleSystemUIFont"/>
                </a:rPr>
                <a:t>哦，真是受不了了部</a:t>
              </a:r>
            </a:p>
          </p:txBody>
        </p:sp>
      </p:grpSp>
    </p:spTree>
    <p:extLst>
      <p:ext uri="{BB962C8B-B14F-4D97-AF65-F5344CB8AC3E}">
        <p14:creationId xmlns:p14="http://schemas.microsoft.com/office/powerpoint/2010/main" val="1020596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99896E6-E0F3-E843-8B0E-7B4E6FC416D5}"/>
              </a:ext>
            </a:extLst>
          </p:cNvPr>
          <p:cNvSpPr txBox="1"/>
          <p:nvPr/>
        </p:nvSpPr>
        <p:spPr>
          <a:xfrm>
            <a:off x="1475656" y="1844824"/>
            <a:ext cx="6480720" cy="2554545"/>
          </a:xfrm>
          <a:prstGeom prst="rect">
            <a:avLst/>
          </a:prstGeom>
          <a:solidFill>
            <a:schemeClr val="tx1"/>
          </a:solidFill>
        </p:spPr>
        <p:txBody>
          <a:bodyPr wrap="square">
            <a:spAutoFit/>
          </a:bodyPr>
          <a:lstStyle/>
          <a:p>
            <a:r>
              <a:rPr lang="zh-CN" altLang="en-US" sz="8000" dirty="0">
                <a:effectLst/>
                <a:latin typeface=".AppleSystemUIFont"/>
              </a:rPr>
              <a:t>我不找借口，</a:t>
            </a:r>
            <a:endParaRPr lang="en-US" altLang="zh-CN" sz="8000" dirty="0">
              <a:effectLst/>
              <a:latin typeface=".AppleSystemUIFont"/>
            </a:endParaRPr>
          </a:p>
          <a:p>
            <a:r>
              <a:rPr lang="zh-CN" altLang="en-US" sz="8000" dirty="0">
                <a:effectLst/>
                <a:latin typeface=".AppleSystemUIFont"/>
              </a:rPr>
              <a:t>我创造结果。</a:t>
            </a:r>
          </a:p>
        </p:txBody>
      </p:sp>
    </p:spTree>
    <p:extLst>
      <p:ext uri="{BB962C8B-B14F-4D97-AF65-F5344CB8AC3E}">
        <p14:creationId xmlns:p14="http://schemas.microsoft.com/office/powerpoint/2010/main" val="85380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5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596529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467900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 typeface="Times New Roman" charset="0"/>
              <a:buNone/>
              <a:tabLst/>
              <a:defRPr/>
            </a:pPr>
            <a:r>
              <a:rPr kumimoji="0" lang="ja-JP" alt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约珥书</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上帝的日子</a:t>
            </a:r>
          </a:p>
        </p:txBody>
      </p:sp>
      <p:sp>
        <p:nvSpPr>
          <p:cNvPr id="706567" name="Text Box 7"/>
          <p:cNvSpPr txBox="1">
            <a:spLocks noChangeArrowheads="1"/>
          </p:cNvSpPr>
          <p:nvPr/>
        </p:nvSpPr>
        <p:spPr bwMode="auto">
          <a:xfrm>
            <a:off x="3200400" y="5334000"/>
            <a:ext cx="34290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未来</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86471" y="1063510"/>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毁灭</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1:1–2:17</a:t>
            </a:r>
          </a:p>
        </p:txBody>
      </p:sp>
      <p:sp>
        <p:nvSpPr>
          <p:cNvPr id="706569" name="Text Box 9"/>
          <p:cNvSpPr txBox="1">
            <a:spLocks noChangeArrowheads="1"/>
          </p:cNvSpPr>
          <p:nvPr/>
        </p:nvSpPr>
        <p:spPr bwMode="auto">
          <a:xfrm>
            <a:off x="5694743" y="1056111"/>
            <a:ext cx="2514600" cy="8359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拯救</a:t>
            </a:r>
            <a:endParaRPr kumimoji="0" lang="en-US" altLang="zh-CN"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a:p>
            <a:pPr marL="0" marR="0" lvl="0" indent="0" algn="ctr" defTabSz="914400" rtl="0" eaLnBrk="1" fontAlgn="base" latinLnBrk="0" hangingPunct="1">
              <a:lnSpc>
                <a:spcPts val="184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 typeface="Times New Roman" charset="0"/>
              <a:buNone/>
              <a:tabLst/>
              <a:defRPr/>
            </a:pPr>
            <a:r>
              <a:rPr kumimoji="0" lang="ja-JP" alt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过去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灾害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1:1-20</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入侵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2:1-17</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7" name="Text Box 17"/>
          <p:cNvSpPr txBox="1">
            <a:spLocks noChangeArrowheads="1"/>
          </p:cNvSpPr>
          <p:nvPr/>
        </p:nvSpPr>
        <p:spPr bwMode="auto">
          <a:xfrm rot="-4593997">
            <a:off x="3369949" y="3438038"/>
            <a:ext cx="3460013"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恢复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2:18-32</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审判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3:1-16</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祝福 </a:t>
            </a:r>
            <a:r>
              <a:rPr kumimoji="0" lang="en-US" altLang="zh-CN"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3:17-21</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41889434"/>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以色列的悔改将带来宽恕、拯救和复兴</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（约珥书 </a:t>
            </a:r>
            <a:r>
              <a:rPr lang="en-US" altLang="zh-CN" sz="3600" b="1" dirty="0">
                <a:effectLst>
                  <a:glow rad="127000">
                    <a:schemeClr val="tx1"/>
                  </a:glow>
                </a:effectLst>
                <a:latin typeface="Arial" charset="0"/>
                <a:ea typeface="ＭＳ Ｐゴシック" charset="0"/>
                <a:cs typeface="ＭＳ Ｐゴシック" charset="0"/>
              </a:rPr>
              <a:t>2:18-3:21</a:t>
            </a:r>
            <a:r>
              <a:rPr lang="zh-CN" altLang="en-US"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a:srcRect t="13066"/>
          <a:stretch/>
        </p:blipFill>
        <p:spPr>
          <a:xfrm>
            <a:off x="0" y="1889726"/>
            <a:ext cx="9144000" cy="4968274"/>
          </a:xfrm>
          <a:prstGeom prst="rect">
            <a:avLst/>
          </a:prstGeom>
        </p:spPr>
      </p:pic>
    </p:spTree>
    <p:extLst>
      <p:ext uri="{BB962C8B-B14F-4D97-AF65-F5344CB8AC3E}">
        <p14:creationId xmlns:p14="http://schemas.microsoft.com/office/powerpoint/2010/main" val="385427255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38" y="4366256"/>
            <a:ext cx="3488442" cy="24917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1"/>
            <a:ext cx="9144000" cy="4392488"/>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耶和华为自己的土地发热心，</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祂怜悯自己的子民。</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19</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祂回应他们说：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“我必赐五谷、新酒和油给你们，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使你们饱足，</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不再让你们受列国的羞辱。</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ja-JP" altLang="en-US" sz="3600" b="1" dirty="0">
                <a:effectLst>
                  <a:glow rad="127000">
                    <a:schemeClr val="tx1"/>
                  </a:glow>
                </a:effectLst>
                <a:latin typeface="Arial" charset="0"/>
                <a:ea typeface="ＭＳ Ｐゴシック" charset="0"/>
                <a:cs typeface="ＭＳ Ｐゴシック" charset="0"/>
              </a:rPr>
              <a:t>约珥书</a:t>
            </a:r>
            <a:r>
              <a:rPr lang="en-US" sz="3600" b="1" dirty="0">
                <a:effectLst>
                  <a:glow rad="127000">
                    <a:schemeClr val="tx1"/>
                  </a:glow>
                </a:effectLst>
                <a:latin typeface="Arial" charset="0"/>
                <a:ea typeface="ＭＳ Ｐゴシック" charset="0"/>
                <a:cs typeface="ＭＳ Ｐゴシック" charset="0"/>
              </a:rPr>
              <a:t> 2:18-19 CCB).</a:t>
            </a:r>
          </a:p>
        </p:txBody>
      </p:sp>
      <p:pic>
        <p:nvPicPr>
          <p:cNvPr id="3" name="Picture 2"/>
          <p:cNvPicPr>
            <a:picLocks noChangeAspect="1"/>
          </p:cNvPicPr>
          <p:nvPr/>
        </p:nvPicPr>
        <p:blipFill rotWithShape="1">
          <a:blip r:embed="rId4"/>
          <a:srcRect t="10943"/>
          <a:stretch/>
        </p:blipFill>
        <p:spPr>
          <a:xfrm>
            <a:off x="4788024" y="4306096"/>
            <a:ext cx="3625338" cy="2579288"/>
          </a:xfrm>
          <a:prstGeom prst="rect">
            <a:avLst/>
          </a:prstGeom>
        </p:spPr>
      </p:pic>
    </p:spTree>
    <p:extLst>
      <p:ext uri="{BB962C8B-B14F-4D97-AF65-F5344CB8AC3E}">
        <p14:creationId xmlns:p14="http://schemas.microsoft.com/office/powerpoint/2010/main" val="161253077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zh-CN" alt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上帝未来对以色列的保护</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我要使北方来的军队</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远离你们；</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我要把他们驱逐</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到干旱荒凉之地，</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他们的前队赶入东海，</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他们的后队赶入西海；</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并且他们的臭气上升，</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他们的腥味上腾，</a:t>
            </a: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因为耶和华行了大事。</a:t>
            </a:r>
            <a:endPar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defTabSz="914400">
              <a:buClrTx/>
              <a:buSzTx/>
              <a:defRPr/>
            </a:pP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（约珥书 </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2:20</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76"/>
          <p:cNvSpPr txBox="1">
            <a:spLocks noChangeArrowheads="1"/>
          </p:cNvSpPr>
          <p:nvPr/>
        </p:nvSpPr>
        <p:spPr bwMode="auto">
          <a:xfrm>
            <a:off x="6740586" y="3929737"/>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以色列</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8" name="Right Arrow 27"/>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北方</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5" name="Right Arrow 24"/>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Tree>
    <p:extLst>
      <p:ext uri="{BB962C8B-B14F-4D97-AF65-F5344CB8AC3E}">
        <p14:creationId xmlns:p14="http://schemas.microsoft.com/office/powerpoint/2010/main" val="5916461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8027988"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0"/>
            <a:ext cx="8316416" cy="980728"/>
          </a:xfrm>
        </p:spPr>
        <p:txBody>
          <a:bodyPr/>
          <a:lstStyle/>
          <a:p>
            <a:pPr>
              <a:defRPr/>
            </a:pP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中的土地对比</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err="1">
                <a:solidFill>
                  <a:srgbClr val="FFFF00"/>
                </a:solidFill>
                <a:effectLst>
                  <a:glow rad="254000">
                    <a:srgbClr val="000000">
                      <a:alpha val="89000"/>
                    </a:srgbClr>
                  </a:glow>
                </a:effectLst>
              </a:rPr>
              <a:t>哀号</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 土地凄凉</a:t>
            </a:r>
            <a:r>
              <a:rPr lang="en-US" sz="2800" b="1" dirty="0">
                <a:solidFill>
                  <a:srgbClr val="FFFFFF"/>
                </a:solidFill>
                <a:effectLst>
                  <a:glow rad="254000">
                    <a:srgbClr val="000000">
                      <a:alpha val="89000"/>
                    </a:srgbClr>
                  </a:glow>
                </a:effectLst>
              </a:rPr>
              <a:t>…</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(1:10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defRPr/>
            </a:pPr>
            <a:r>
              <a:rPr lang="zh-CN" altLang="en-US" sz="3600" b="1" dirty="0">
                <a:solidFill>
                  <a:srgbClr val="FFFF00"/>
                </a:solidFill>
                <a:effectLst>
                  <a:glow rad="254000">
                    <a:srgbClr val="000000">
                      <a:alpha val="89000"/>
                    </a:srgbClr>
                  </a:glow>
                </a:effectLst>
              </a:rPr>
              <a:t>将欢喜快乐 </a:t>
            </a:r>
            <a:endParaRPr lang="en-US" altLang="zh-CN" sz="3600" b="1" dirty="0">
              <a:solidFill>
                <a:srgbClr val="FFFF00"/>
              </a:solidFill>
              <a:effectLst>
                <a:glow rad="254000">
                  <a:srgbClr val="000000">
                    <a:alpha val="89000"/>
                  </a:srgbClr>
                </a:glow>
              </a:effectLst>
            </a:endParaRPr>
          </a:p>
          <a:p>
            <a:pPr defTabSz="914400">
              <a:spcBef>
                <a:spcPct val="20000"/>
              </a:spcBef>
              <a:buClrTx/>
              <a:buSzTx/>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地土啊！你不要惧怕；</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你要欢喜快乐，</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因为耶和华行了大事。</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(2:21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endParaRPr lang="en-US" sz="3200" b="1" dirty="0">
              <a:solidFill>
                <a:srgbClr val="FFFFFF"/>
              </a:solidFill>
              <a:effectLst>
                <a:glow rad="254000">
                  <a:srgbClr val="000000">
                    <a:alpha val="89000"/>
                  </a:srgbClr>
                </a:glow>
              </a:effectLst>
            </a:endParaRPr>
          </a:p>
        </p:txBody>
      </p:sp>
    </p:spTree>
    <p:extLst>
      <p:ext uri="{BB962C8B-B14F-4D97-AF65-F5344CB8AC3E}">
        <p14:creationId xmlns:p14="http://schemas.microsoft.com/office/powerpoint/2010/main" val="595078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0"/>
            <a:ext cx="8316416" cy="980728"/>
          </a:xfrm>
        </p:spPr>
        <p:txBody>
          <a:bodyPr/>
          <a:lstStyle/>
          <a:p>
            <a:pPr>
              <a:defRPr/>
            </a:pPr>
            <a:r>
              <a:rPr lang="zh-CN" altLang="en-US" sz="3600"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dirty="0">
                <a:solidFill>
                  <a:schemeClr val="bg1"/>
                </a:solidFill>
                <a:effectLst>
                  <a:glow rad="254000">
                    <a:schemeClr val="tx1">
                      <a:alpha val="89000"/>
                    </a:schemeClr>
                  </a:glow>
                </a:effectLst>
                <a:latin typeface="Arial" charset="0"/>
                <a:ea typeface="ＭＳ Ｐゴシック" charset="0"/>
                <a:cs typeface="ＭＳ Ｐゴシック" charset="0"/>
              </a:rPr>
              <a:t>中的动物对比</a:t>
            </a:r>
            <a:endParaRPr lang="en-US" sz="3600"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哀鸣、游荡、饥饿</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牲畜发出哀鸣，</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牛群到处流荡，</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因为没有草场给牠们，</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羊群也同样受苦。</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p>
          <a:p>
            <a:pPr defTabSz="914400">
              <a:spcBef>
                <a:spcPct val="20000"/>
              </a:spcBef>
              <a:buClrTx/>
              <a:buSzTx/>
              <a:buFontTx/>
              <a:buNone/>
              <a:defRPr/>
            </a:pPr>
            <a:r>
              <a:rPr lang="en-US" sz="2800" b="1" dirty="0">
                <a:solidFill>
                  <a:srgbClr val="FFFFFF"/>
                </a:solidFill>
                <a:effectLst>
                  <a:glow rad="254000">
                    <a:srgbClr val="000000">
                      <a:alpha val="89000"/>
                    </a:srgbClr>
                  </a:glow>
                </a:effectLst>
              </a:rPr>
              <a:t>(1:18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不再惧怕</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田野的走兽啊，你们不要惧怕，</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因为旷野的草场又发青了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(2:22a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79169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72008"/>
            <a:ext cx="8316416" cy="980728"/>
          </a:xfrm>
        </p:spPr>
        <p:txBody>
          <a:bodyPr/>
          <a:lstStyle/>
          <a:p>
            <a:pPr>
              <a:defRPr/>
            </a:pP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约珥书</a:t>
            </a: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中的农场对比</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荒芜、不结果实</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他们使我的葡萄树荒凉，</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折断了我的无花果树，</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把树皮剥尽，丢在一旁，</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使枝条露白。</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(1:7; cf. 1:10-12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将成长、结果实并富有生产力</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树木又结果子了，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无花果树和葡萄树也都效力了。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(2:22b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69376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216024"/>
            <a:ext cx="8316416" cy="980728"/>
          </a:xfrm>
        </p:spPr>
        <p:txBody>
          <a:bodyPr/>
          <a:lstStyle/>
          <a:p>
            <a:pPr>
              <a:defRPr/>
            </a:pP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中的雨水对比</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干旱，干燥引发火灾</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田野的走兽也向你发喘，</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因为溪水都干涸了，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火吞灭了旷野的草场。</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(1:20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427984" y="1268760"/>
            <a:ext cx="4716016"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将丰沛降下</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锡安的人民哪！你们要欢</a:t>
            </a:r>
            <a:endParaRPr lang="en-US" altLang="zh-CN"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喜，</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要靠耶和华你们的　神快乐，</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因为他赐给了你们合时的秋雨。</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他给你们降下时雨，</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就是秋雨春雨，像以前一样。</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(2:23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3879412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4184"/>
          <a:stretch/>
        </p:blipFill>
        <p:spPr>
          <a:xfrm>
            <a:off x="0" y="-12632"/>
            <a:ext cx="9144000" cy="689190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lvl="0" eaLnBrk="1" hangingPunct="1">
              <a:defRPr/>
            </a:pPr>
            <a:r>
              <a:rPr lang="zh-TW" alt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741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72008"/>
            <a:ext cx="8316416" cy="980728"/>
          </a:xfrm>
        </p:spPr>
        <p:txBody>
          <a:bodyPr/>
          <a:lstStyle/>
          <a:p>
            <a:pPr>
              <a:defRPr/>
            </a:pP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b="1"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中的谷物、酒和油</a:t>
            </a:r>
            <a:endParaRPr lang="en-US" sz="36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毁坏并干枯</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田野荒废，</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土地凄凉，</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因为五谷毁坏，</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新酒干竭，</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油也缺乏。</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(1:10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将丰富有余</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禾场上必满了五谷；</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榨酒池与油醡必溢出新酒与新油。</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(2:24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881249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116632"/>
            <a:ext cx="8316416" cy="980728"/>
          </a:xfrm>
        </p:spPr>
        <p:txBody>
          <a:bodyPr/>
          <a:lstStyle/>
          <a:p>
            <a:pPr>
              <a:defRPr/>
            </a:pPr>
            <a:r>
              <a:rPr lang="zh-CN" altLang="en-US" sz="3600" dirty="0">
                <a:solidFill>
                  <a:schemeClr val="bg1"/>
                </a:solidFill>
                <a:effectLst>
                  <a:glow rad="254000">
                    <a:schemeClr val="tx1">
                      <a:alpha val="89000"/>
                    </a:schemeClr>
                  </a:glow>
                </a:effectLst>
                <a:latin typeface="Arial" charset="0"/>
                <a:ea typeface="ＭＳ Ｐゴシック" charset="0"/>
                <a:cs typeface="ＭＳ Ｐゴシック" charset="0"/>
              </a:rPr>
              <a:t>约珥书 </a:t>
            </a:r>
            <a:r>
              <a:rPr lang="en-US" altLang="zh-CN" sz="3600" dirty="0">
                <a:solidFill>
                  <a:schemeClr val="bg1"/>
                </a:solidFill>
                <a:effectLst>
                  <a:glow rad="254000">
                    <a:schemeClr val="tx1">
                      <a:alpha val="89000"/>
                    </a:schemeClr>
                  </a:glow>
                </a:effectLst>
                <a:latin typeface="Arial" charset="0"/>
                <a:ea typeface="ＭＳ Ｐゴシック" charset="0"/>
                <a:cs typeface="ＭＳ Ｐゴシック" charset="0"/>
              </a:rPr>
              <a:t>2:21-27 </a:t>
            </a:r>
            <a:r>
              <a:rPr lang="zh-CN" altLang="en-US" sz="3600" dirty="0">
                <a:solidFill>
                  <a:schemeClr val="bg1"/>
                </a:solidFill>
                <a:effectLst>
                  <a:glow rad="254000">
                    <a:schemeClr val="tx1">
                      <a:alpha val="89000"/>
                    </a:schemeClr>
                  </a:glow>
                </a:effectLst>
                <a:latin typeface="Arial" charset="0"/>
                <a:ea typeface="ＭＳ Ｐゴシック" charset="0"/>
                <a:cs typeface="ＭＳ Ｐゴシック" charset="0"/>
              </a:rPr>
              <a:t>中的农作物对比</a:t>
            </a:r>
            <a:endParaRPr lang="en-US" sz="3600"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被蝗虫毁坏</a:t>
            </a:r>
            <a:endParaRPr lang="en-US" sz="36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剪虫剩下的，蝗虫吃了；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蝗虫剩下的，蝻子吃了；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蝻子剩下的，蚂蚱吃了。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(1:4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zh-CN" altLang="en-US" sz="3600" b="1" dirty="0">
                <a:solidFill>
                  <a:srgbClr val="FFFF00"/>
                </a:solidFill>
                <a:effectLst>
                  <a:glow rad="254000">
                    <a:srgbClr val="000000">
                      <a:alpha val="89000"/>
                    </a:srgbClr>
                  </a:glow>
                </a:effectLst>
              </a:rPr>
              <a:t>损害将被生产力取代</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我差遣到你们中间去的，</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我的大军队，</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就是蝗虫、蝻子、蚂蚱和剪虫，</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在那些年间吃尽的，</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我必补给你们。</a:t>
            </a:r>
            <a:r>
              <a:rPr lang="en-US" sz="2800" b="1" dirty="0">
                <a:solidFill>
                  <a:srgbClr val="FFFFFF"/>
                </a:solidFill>
                <a:effectLst>
                  <a:glow rad="254000">
                    <a:srgbClr val="000000">
                      <a:alpha val="89000"/>
                    </a:srgbClr>
                  </a:glow>
                </a:effectLst>
              </a:rPr>
              <a:t>…</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(2:25-26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1329884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163842" name="Rectangle 2"/>
          <p:cNvSpPr>
            <a:spLocks noGrp="1" noChangeArrowheads="1"/>
          </p:cNvSpPr>
          <p:nvPr>
            <p:ph type="title"/>
          </p:nvPr>
        </p:nvSpPr>
        <p:spPr>
          <a:xfrm>
            <a:off x="26988" y="115888"/>
            <a:ext cx="8486775" cy="685800"/>
          </a:xfrm>
        </p:spPr>
        <p:txBody>
          <a:bodyPr anchor="t"/>
          <a:lstStyle/>
          <a:p>
            <a:pPr eaLnBrk="1" hangingPunct="1"/>
            <a:r>
              <a:rPr lang="en-US" sz="3600">
                <a:solidFill>
                  <a:schemeClr val="bg1"/>
                </a:solidFill>
                <a:latin typeface="Arial" charset="0"/>
                <a:ea typeface="ＭＳ Ｐゴシック" charset="0"/>
                <a:cs typeface="Times New Roman" charset="0"/>
              </a:rPr>
              <a:t>III.  </a:t>
            </a:r>
            <a:r>
              <a:rPr lang="zh-CN" altLang="en-US" sz="3600">
                <a:solidFill>
                  <a:schemeClr val="bg1"/>
                </a:solidFill>
                <a:latin typeface="Arial" charset="0"/>
                <a:ea typeface="ＭＳ Ｐゴシック" charset="0"/>
                <a:cs typeface="Times New Roman" charset="0"/>
              </a:rPr>
              <a:t>新约里的约珥书</a:t>
            </a:r>
            <a:r>
              <a:rPr lang="en-US" altLang="ja-JP" sz="3600">
                <a:solidFill>
                  <a:schemeClr val="bg1"/>
                </a:solidFill>
                <a:latin typeface="Arial" charset="0"/>
                <a:ea typeface="ＭＳ Ｐゴシック" charset="0"/>
                <a:cs typeface="Times New Roman" charset="0"/>
              </a:rPr>
              <a:t>2:28-29</a:t>
            </a:r>
            <a:r>
              <a:rPr lang="zh-CN" altLang="en-US" sz="3600">
                <a:solidFill>
                  <a:schemeClr val="bg1"/>
                </a:solidFill>
                <a:latin typeface="Arial" charset="0"/>
                <a:ea typeface="ＭＳ Ｐゴシック" charset="0"/>
                <a:cs typeface="Times New Roman" charset="0"/>
              </a:rPr>
              <a:t> </a:t>
            </a:r>
            <a:r>
              <a:rPr lang="en-US" altLang="ja-JP" sz="3600">
                <a:solidFill>
                  <a:schemeClr val="bg1"/>
                </a:solidFill>
                <a:latin typeface="Arial" charset="0"/>
                <a:ea typeface="ＭＳ Ｐゴシック" charset="0"/>
                <a:cs typeface="Times New Roman" charset="0"/>
              </a:rPr>
              <a:t>(</a:t>
            </a:r>
            <a:r>
              <a:rPr lang="zh-CN" altLang="en-US" sz="3600">
                <a:solidFill>
                  <a:schemeClr val="bg1"/>
                </a:solidFill>
                <a:latin typeface="Arial" charset="0"/>
                <a:ea typeface="ＭＳ Ｐゴシック" charset="0"/>
                <a:cs typeface="Times New Roman" charset="0"/>
              </a:rPr>
              <a:t>参徒</a:t>
            </a:r>
            <a:r>
              <a:rPr lang="en-US" altLang="ja-JP" sz="3600">
                <a:solidFill>
                  <a:schemeClr val="bg1"/>
                </a:solidFill>
                <a:latin typeface="Arial" charset="0"/>
                <a:ea typeface="ＭＳ Ｐゴシック" charset="0"/>
                <a:cs typeface="Times New Roman" charset="0"/>
              </a:rPr>
              <a:t>2)</a:t>
            </a:r>
            <a:endParaRPr lang="en-US" sz="3600">
              <a:solidFill>
                <a:schemeClr val="bg1"/>
              </a:solidFill>
              <a:latin typeface="Arial" charset="0"/>
              <a:ea typeface="ＭＳ Ｐゴシック" charset="0"/>
              <a:cs typeface="Times New Roman" charset="0"/>
            </a:endParaRPr>
          </a:p>
        </p:txBody>
      </p:sp>
      <p:sp>
        <p:nvSpPr>
          <p:cNvPr id="16384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pic>
        <p:nvPicPr>
          <p:cNvPr id="163844" name="Picture 4" descr="Screen Shot 2012-10-19 at 9.18.40 AM.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Rounded Rectangular Callout 6"/>
          <p:cNvSpPr>
            <a:spLocks noChangeArrowheads="1"/>
          </p:cNvSpPr>
          <p:nvPr/>
        </p:nvSpPr>
        <p:spPr bwMode="auto">
          <a:xfrm rot="10800000">
            <a:off x="1835150" y="5229225"/>
            <a:ext cx="4824413" cy="1644650"/>
          </a:xfrm>
          <a:prstGeom prst="wedgeRoundRectCallout">
            <a:avLst>
              <a:gd name="adj1" fmla="val -17921"/>
              <a:gd name="adj2" fmla="val 76278"/>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1835150" y="5516563"/>
            <a:ext cx="4897438" cy="1079500"/>
          </a:xfrm>
        </p:spPr>
        <p:txBody>
          <a:bodyPr/>
          <a:lstStyle/>
          <a:p>
            <a:pPr marL="0" indent="0" algn="ctr" eaLnBrk="1" hangingPunct="1">
              <a:buFontTx/>
              <a:buNone/>
            </a:pPr>
            <a:r>
              <a:rPr lang="zh-CN" altLang="en-US" sz="3200">
                <a:latin typeface="Arial" charset="0"/>
                <a:ea typeface="ＭＳ Ｐゴシック" charset="0"/>
              </a:rPr>
              <a:t>“这正是先知约珥所说的。。。 ”</a:t>
            </a:r>
            <a:r>
              <a:rPr lang="en-US" altLang="ja-JP" sz="3200">
                <a:latin typeface="Arial" charset="0"/>
                <a:ea typeface="ＭＳ Ｐゴシック" charset="0"/>
              </a:rPr>
              <a:t> (</a:t>
            </a:r>
            <a:r>
              <a:rPr lang="zh-CN" altLang="en-US" sz="3200">
                <a:latin typeface="Arial" charset="0"/>
                <a:ea typeface="ＭＳ Ｐゴシック" charset="0"/>
              </a:rPr>
              <a:t>徒</a:t>
            </a:r>
            <a:r>
              <a:rPr lang="en-US" altLang="ja-JP" sz="3200">
                <a:latin typeface="Arial" charset="0"/>
                <a:ea typeface="ＭＳ Ｐゴシック" charset="0"/>
              </a:rPr>
              <a:t>2:16)</a:t>
            </a:r>
            <a:endParaRPr lang="en-US" sz="320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28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p:nvPr>
        </p:nvSpPr>
        <p:spPr>
          <a:xfrm>
            <a:off x="6300788" y="6165850"/>
            <a:ext cx="2843212" cy="719138"/>
          </a:xfrm>
        </p:spPr>
        <p:txBody>
          <a:bodyPr anchor="t"/>
          <a:lstStyle/>
          <a:p>
            <a:pPr eaLnBrk="1" hangingPunct="1"/>
            <a:r>
              <a:rPr lang="zh-CN" altLang="en-US" sz="3200">
                <a:solidFill>
                  <a:schemeClr val="bg1"/>
                </a:solidFill>
                <a:latin typeface="Arial" charset="0"/>
                <a:ea typeface="ＭＳ Ｐゴシック" charset="0"/>
                <a:cs typeface="Times New Roman" charset="0"/>
              </a:rPr>
              <a:t>约珥书</a:t>
            </a:r>
            <a:r>
              <a:rPr lang="en-US" altLang="ja-JP" sz="3200">
                <a:solidFill>
                  <a:schemeClr val="bg1"/>
                </a:solidFill>
                <a:latin typeface="Arial" charset="0"/>
                <a:ea typeface="ＭＳ Ｐゴシック" charset="0"/>
                <a:cs typeface="Times New Roman" charset="0"/>
              </a:rPr>
              <a:t>2:28-29</a:t>
            </a:r>
            <a:endParaRPr lang="en-US" sz="3200">
              <a:solidFill>
                <a:schemeClr val="bg1"/>
              </a:solidFill>
              <a:latin typeface="Arial" charset="0"/>
              <a:ea typeface="ＭＳ Ｐゴシック" charset="0"/>
              <a:cs typeface="Times New Roman" charset="0"/>
            </a:endParaRPr>
          </a:p>
        </p:txBody>
      </p:sp>
      <p:sp>
        <p:nvSpPr>
          <p:cNvPr id="16281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sp>
        <p:nvSpPr>
          <p:cNvPr id="162820" name="Rounded Rectangular Callout 6"/>
          <p:cNvSpPr>
            <a:spLocks noChangeArrowheads="1"/>
          </p:cNvSpPr>
          <p:nvPr/>
        </p:nvSpPr>
        <p:spPr bwMode="auto">
          <a:xfrm rot="10800000">
            <a:off x="71438" y="115888"/>
            <a:ext cx="5437187" cy="3313112"/>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200025" y="287338"/>
            <a:ext cx="5219700" cy="3141662"/>
          </a:xfrm>
        </p:spPr>
        <p:txBody>
          <a:bodyPr/>
          <a:lstStyle/>
          <a:p>
            <a:pPr marL="0" indent="0" algn="just" eaLnBrk="1" hangingPunct="1">
              <a:buFontTx/>
              <a:buNone/>
            </a:pPr>
            <a:r>
              <a:rPr lang="zh-CN" altLang="en-US" sz="3200">
                <a:latin typeface="Arial" charset="0"/>
                <a:ea typeface="ＭＳ Ｐゴシック" charset="0"/>
              </a:rPr>
              <a:t>“以后，我要将我的灵浇灌凡有血气的。你们的儿女要说预言。你们的老年人要作异梦。少年人要见异象。在那些日子，我要将我的灵浇灌我的仆人和使女。”</a:t>
            </a:r>
            <a:endParaRPr lang="en-US" sz="320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684213" y="584200"/>
            <a:ext cx="8485187" cy="684213"/>
          </a:xfrm>
        </p:spPr>
        <p:txBody>
          <a:bodyPr anchor="t"/>
          <a:lstStyle/>
          <a:p>
            <a:pPr eaLnBrk="1" hangingPunct="1"/>
            <a:r>
              <a:rPr lang="zh-CN" altLang="en-US" sz="2800" dirty="0">
                <a:latin typeface="Arial" charset="0"/>
                <a:ea typeface="ＭＳ Ｐゴシック" charset="0"/>
                <a:cs typeface="Times New Roman" charset="0"/>
              </a:rPr>
              <a:t>约珥书</a:t>
            </a:r>
            <a:r>
              <a:rPr lang="en-US" altLang="zh-CN" sz="2800" dirty="0">
                <a:latin typeface="Arial" charset="0"/>
                <a:ea typeface="ＭＳ Ｐゴシック" charset="0"/>
                <a:cs typeface="Times New Roman" charset="0"/>
              </a:rPr>
              <a:t>2:28-29</a:t>
            </a:r>
            <a:r>
              <a:rPr lang="zh-CN" altLang="en-US" sz="2800" dirty="0">
                <a:latin typeface="Arial" charset="0"/>
                <a:ea typeface="ＭＳ Ｐゴシック" charset="0"/>
                <a:cs typeface="Times New Roman" charset="0"/>
              </a:rPr>
              <a:t>在新约中的应用（参见使徒行传</a:t>
            </a:r>
            <a:r>
              <a:rPr lang="en-US" altLang="zh-CN" sz="2800" dirty="0">
                <a:latin typeface="Arial" charset="0"/>
                <a:ea typeface="ＭＳ Ｐゴシック" charset="0"/>
                <a:cs typeface="Times New Roman" charset="0"/>
              </a:rPr>
              <a:t>2</a:t>
            </a:r>
            <a:r>
              <a:rPr lang="zh-CN" altLang="en-US" sz="2800" dirty="0">
                <a:latin typeface="Arial" charset="0"/>
                <a:ea typeface="ＭＳ Ｐゴシック" charset="0"/>
                <a:cs typeface="Times New Roman" charset="0"/>
              </a:rPr>
              <a:t>章）</a:t>
            </a:r>
            <a:endParaRPr lang="en-US" sz="2800" dirty="0">
              <a:latin typeface="Arial" charset="0"/>
              <a:ea typeface="ＭＳ Ｐゴシック" charset="0"/>
              <a:cs typeface="Times New Roman" charset="0"/>
            </a:endParaRPr>
          </a:p>
        </p:txBody>
      </p:sp>
      <p:sp>
        <p:nvSpPr>
          <p:cNvPr id="589827" name="Rectangle 3"/>
          <p:cNvSpPr>
            <a:spLocks noGrp="1" noChangeArrowheads="1"/>
          </p:cNvSpPr>
          <p:nvPr>
            <p:ph type="body" sz="half" idx="1"/>
          </p:nvPr>
        </p:nvSpPr>
        <p:spPr>
          <a:xfrm>
            <a:off x="609600" y="1538288"/>
            <a:ext cx="4876800" cy="5319712"/>
          </a:xfrm>
        </p:spPr>
        <p:txBody>
          <a:bodyPr/>
          <a:lstStyle/>
          <a:p>
            <a:pPr eaLnBrk="1" hangingPunct="1"/>
            <a:r>
              <a:rPr lang="en-US" altLang="zh-CN" sz="3200" dirty="0">
                <a:latin typeface="Arial" charset="0"/>
                <a:ea typeface="ＭＳ Ｐゴシック" charset="0"/>
                <a:cs typeface="ＭＳ Ｐゴシック" charset="0"/>
              </a:rPr>
              <a:t>• </a:t>
            </a:r>
            <a:r>
              <a:rPr lang="zh-CN" altLang="en-US" sz="3200" dirty="0">
                <a:latin typeface="Arial" charset="0"/>
                <a:ea typeface="ＭＳ Ｐゴシック" charset="0"/>
                <a:cs typeface="ＭＳ Ｐゴシック" charset="0"/>
              </a:rPr>
              <a:t>有人说这意味着“所有耶和华的百姓都将成为先知”</a:t>
            </a:r>
            <a:r>
              <a:rPr lang="en-US" altLang="zh-CN" sz="3200" dirty="0">
                <a:latin typeface="Arial" charset="0"/>
                <a:ea typeface="ＭＳ Ｐゴシック" charset="0"/>
                <a:cs typeface="ＭＳ Ｐゴシック" charset="0"/>
              </a:rPr>
              <a:t>——</a:t>
            </a:r>
            <a:r>
              <a:rPr lang="zh-CN" altLang="en-US" sz="3200" dirty="0">
                <a:latin typeface="Arial" charset="0"/>
                <a:ea typeface="ＭＳ Ｐゴシック" charset="0"/>
                <a:cs typeface="ＭＳ Ｐゴシック" charset="0"/>
              </a:rPr>
              <a:t>但约珥真的这么说了吗？</a:t>
            </a:r>
          </a:p>
          <a:p>
            <a:pPr eaLnBrk="1" hangingPunct="1"/>
            <a:r>
              <a:rPr lang="en-US" altLang="zh-CN" sz="3200" dirty="0">
                <a:latin typeface="Arial" charset="0"/>
                <a:ea typeface="ＭＳ Ｐゴシック" charset="0"/>
                <a:cs typeface="ＭＳ Ｐゴシック" charset="0"/>
              </a:rPr>
              <a:t>• </a:t>
            </a:r>
            <a:r>
              <a:rPr lang="zh-CN" altLang="en-US" sz="3200" dirty="0">
                <a:latin typeface="Arial" charset="0"/>
                <a:ea typeface="ＭＳ Ｐゴシック" charset="0"/>
                <a:cs typeface="ＭＳ Ｐゴシック" charset="0"/>
              </a:rPr>
              <a:t>不，他只是说会有许多不同类型的先知存在。</a:t>
            </a:r>
          </a:p>
        </p:txBody>
      </p:sp>
      <p:sp>
        <p:nvSpPr>
          <p:cNvPr id="19558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579</a:t>
            </a:r>
          </a:p>
        </p:txBody>
      </p:sp>
      <p:pic>
        <p:nvPicPr>
          <p:cNvPr id="3" name="Picture 2"/>
          <p:cNvPicPr>
            <a:picLocks noChangeAspect="1"/>
          </p:cNvPicPr>
          <p:nvPr/>
        </p:nvPicPr>
        <p:blipFill>
          <a:blip r:embed="rId2"/>
          <a:stretch>
            <a:fillRect/>
          </a:stretch>
        </p:blipFill>
        <p:spPr>
          <a:xfrm>
            <a:off x="4716016" y="2119536"/>
            <a:ext cx="4673319" cy="475252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178800"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zh-CN" altLang="en-US" sz="3200" dirty="0">
                <a:solidFill>
                  <a:schemeClr val="bg1"/>
                </a:solidFill>
                <a:latin typeface="Arial" charset="0"/>
                <a:ea typeface="ＭＳ Ｐゴシック" charset="0"/>
                <a:cs typeface="Times New Roman" charset="0"/>
              </a:rPr>
              <a:t>约珥 </a:t>
            </a:r>
            <a:r>
              <a:rPr lang="en-US" sz="3200" dirty="0">
                <a:solidFill>
                  <a:schemeClr val="bg1"/>
                </a:solidFill>
                <a:latin typeface="Arial" charset="0"/>
                <a:ea typeface="ＭＳ Ｐゴシック" charset="0"/>
                <a:cs typeface="Times New Roman" charset="0"/>
              </a:rPr>
              <a:t>2:30-31 </a:t>
            </a:r>
            <a:r>
              <a:rPr lang="en-US" altLang="zh-CN" sz="3200" dirty="0">
                <a:solidFill>
                  <a:schemeClr val="bg1"/>
                </a:solidFill>
                <a:latin typeface="Arial" charset="0"/>
                <a:ea typeface="ＭＳ Ｐゴシック" charset="0"/>
                <a:cs typeface="Times New Roman" charset="0"/>
              </a:rPr>
              <a:t>CNV</a:t>
            </a:r>
            <a:endParaRPr lang="en-US" sz="3200" dirty="0">
              <a:solidFill>
                <a:schemeClr val="bg1"/>
              </a:solidFill>
              <a:latin typeface="Arial" charset="0"/>
              <a:ea typeface="ＭＳ Ｐゴシック" charset="0"/>
              <a:cs typeface="Times New Roman" charset="0"/>
            </a:endParaRP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rPr>
              <a:t>579</a:t>
            </a:r>
          </a:p>
        </p:txBody>
      </p:sp>
      <p:sp>
        <p:nvSpPr>
          <p:cNvPr id="196612" name="Rounded Rectangular Callout 6"/>
          <p:cNvSpPr>
            <a:spLocks noChangeArrowheads="1"/>
          </p:cNvSpPr>
          <p:nvPr/>
        </p:nvSpPr>
        <p:spPr bwMode="auto">
          <a:xfrm rot="10800000">
            <a:off x="-36511" y="0"/>
            <a:ext cx="6012730"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a typeface="ＭＳ Ｐゴシック" charset="0"/>
            </a:endParaRPr>
          </a:p>
        </p:txBody>
      </p:sp>
      <p:sp>
        <p:nvSpPr>
          <p:cNvPr id="589827" name="Rectangle 3"/>
          <p:cNvSpPr>
            <a:spLocks noGrp="1" noChangeArrowheads="1"/>
          </p:cNvSpPr>
          <p:nvPr>
            <p:ph type="body" sz="half" idx="1"/>
          </p:nvPr>
        </p:nvSpPr>
        <p:spPr>
          <a:xfrm>
            <a:off x="0" y="116632"/>
            <a:ext cx="5796136" cy="3240360"/>
          </a:xfrm>
        </p:spPr>
        <p:txBody>
          <a:bodyP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zh-CN" altLang="en-US" sz="2800" b="1" dirty="0">
                <a:latin typeface="Arial" charset="0"/>
                <a:ea typeface="ＭＳ Ｐゴシック" charset="0"/>
                <a:cs typeface="ＭＳ Ｐゴシック" charset="0"/>
              </a:rPr>
              <a:t>我要在天上地下显出神迹奇事，</a:t>
            </a:r>
          </a:p>
          <a:p>
            <a:pPr marL="0" indent="0" algn="ctr" eaLnBrk="1" hangingPunct="1">
              <a:buFontTx/>
              <a:buNone/>
              <a:defRPr/>
            </a:pPr>
            <a:r>
              <a:rPr lang="zh-CN" altLang="en-US" sz="2800" b="1" dirty="0">
                <a:solidFill>
                  <a:srgbClr val="FF0000"/>
                </a:solidFill>
                <a:latin typeface="Arial" charset="0"/>
                <a:ea typeface="ＭＳ Ｐゴシック" charset="0"/>
                <a:cs typeface="ＭＳ Ｐゴシック" charset="0"/>
              </a:rPr>
              <a:t>有血、有火</a:t>
            </a:r>
            <a:r>
              <a:rPr lang="zh-CN" altLang="en-US" sz="2800" b="1" dirty="0">
                <a:latin typeface="Arial" charset="0"/>
                <a:ea typeface="ＭＳ Ｐゴシック" charset="0"/>
                <a:cs typeface="ＭＳ Ｐゴシック" charset="0"/>
              </a:rPr>
              <a:t>、有烟柱。</a:t>
            </a:r>
            <a:endParaRPr lang="en-US" altLang="ja-JP" sz="2800" b="1" dirty="0">
              <a:latin typeface="Arial" charset="0"/>
              <a:ea typeface="ＭＳ Ｐゴシック" charset="0"/>
              <a:cs typeface="ＭＳ Ｐゴシック" charset="0"/>
            </a:endParaRP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zh-CN" altLang="en-US" sz="2800" b="1" dirty="0">
                <a:solidFill>
                  <a:schemeClr val="bg1"/>
                </a:solidFill>
                <a:effectLst>
                  <a:glow rad="266700">
                    <a:srgbClr val="000000">
                      <a:alpha val="88000"/>
                    </a:srgbClr>
                  </a:glow>
                </a:effectLst>
                <a:latin typeface="Arial" charset="0"/>
                <a:ea typeface="ＭＳ Ｐゴシック" charset="0"/>
                <a:cs typeface="ＭＳ Ｐゴシック" charset="0"/>
              </a:rPr>
              <a:t>太阳将变为黑暗</a:t>
            </a:r>
            <a:r>
              <a:rPr lang="zh-CN" altLang="en-US" sz="2800" b="1" dirty="0">
                <a:solidFill>
                  <a:srgbClr val="FF0000"/>
                </a:solidFill>
                <a:latin typeface="Arial" charset="0"/>
                <a:ea typeface="ＭＳ Ｐゴシック" charset="0"/>
                <a:cs typeface="ＭＳ Ｐゴシック" charset="0"/>
              </a:rPr>
              <a:t>月亮将变为血红</a:t>
            </a:r>
            <a:r>
              <a:rPr lang="zh-CN" altLang="en-US" sz="2800" b="1" dirty="0">
                <a:latin typeface="Arial" charset="0"/>
                <a:ea typeface="ＭＳ Ｐゴシック" charset="0"/>
                <a:cs typeface="ＭＳ Ｐゴシック" charset="0"/>
              </a:rPr>
              <a:t>。</a:t>
            </a:r>
          </a:p>
          <a:p>
            <a:pPr marL="0" indent="0" algn="ctr" eaLnBrk="1" hangingPunct="1">
              <a:buFontTx/>
              <a:buNone/>
              <a:defRPr/>
            </a:pPr>
            <a:r>
              <a:rPr lang="zh-CN" altLang="en-US" sz="2800" b="1" dirty="0">
                <a:latin typeface="Arial" charset="0"/>
                <a:ea typeface="ＭＳ Ｐゴシック" charset="0"/>
                <a:cs typeface="ＭＳ Ｐゴシック" charset="0"/>
              </a:rPr>
              <a:t>在耶和华伟大可畏的日子临到以前，</a:t>
            </a:r>
          </a:p>
          <a:p>
            <a:pPr marL="0" indent="0" algn="ctr" eaLnBrk="1" hangingPunct="1">
              <a:buFontTx/>
              <a:buNone/>
              <a:defRPr/>
            </a:pPr>
            <a:r>
              <a:rPr lang="zh-CN" altLang="en-US" sz="2800" b="1" dirty="0">
                <a:latin typeface="Arial" charset="0"/>
                <a:ea typeface="ＭＳ Ｐゴシック" charset="0"/>
                <a:cs typeface="ＭＳ Ｐゴシック" charset="0"/>
              </a:rPr>
              <a:t>这一切都要发生。</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624431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27">
                                            <p:txEl>
                                              <p:pRg st="1" end="1"/>
                                            </p:txEl>
                                          </p:spTgt>
                                        </p:tgtEl>
                                        <p:attrNameLst>
                                          <p:attrName>style.visibility</p:attrName>
                                        </p:attrNameLst>
                                      </p:cBhvr>
                                      <p:to>
                                        <p:strVal val="visible"/>
                                      </p:to>
                                    </p:set>
                                    <p:anim calcmode="lin" valueType="num">
                                      <p:cBhvr additive="base">
                                        <p:cTn id="13" dur="500" fill="hold"/>
                                        <p:tgtEl>
                                          <p:spTgt spid="589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9827">
                                            <p:txEl>
                                              <p:pRg st="2" end="2"/>
                                            </p:txEl>
                                          </p:spTgt>
                                        </p:tgtEl>
                                        <p:attrNameLst>
                                          <p:attrName>style.visibility</p:attrName>
                                        </p:attrNameLst>
                                      </p:cBhvr>
                                      <p:to>
                                        <p:strVal val="visible"/>
                                      </p:to>
                                    </p:set>
                                    <p:anim calcmode="lin" valueType="num">
                                      <p:cBhvr additive="base">
                                        <p:cTn id="19" dur="500" fill="hold"/>
                                        <p:tgtEl>
                                          <p:spTgt spid="589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9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9827">
                                            <p:txEl>
                                              <p:pRg st="3" end="3"/>
                                            </p:txEl>
                                          </p:spTgt>
                                        </p:tgtEl>
                                        <p:attrNameLst>
                                          <p:attrName>style.visibility</p:attrName>
                                        </p:attrNameLst>
                                      </p:cBhvr>
                                      <p:to>
                                        <p:strVal val="visible"/>
                                      </p:to>
                                    </p:set>
                                    <p:anim calcmode="lin" valueType="num">
                                      <p:cBhvr additive="base">
                                        <p:cTn id="25" dur="500" fill="hold"/>
                                        <p:tgtEl>
                                          <p:spTgt spid="5898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89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9827">
                                            <p:txEl>
                                              <p:pRg st="4" end="4"/>
                                            </p:txEl>
                                          </p:spTgt>
                                        </p:tgtEl>
                                        <p:attrNameLst>
                                          <p:attrName>style.visibility</p:attrName>
                                        </p:attrNameLst>
                                      </p:cBhvr>
                                      <p:to>
                                        <p:strVal val="visible"/>
                                      </p:to>
                                    </p:set>
                                    <p:anim calcmode="lin" valueType="num">
                                      <p:cBhvr additive="base">
                                        <p:cTn id="31" dur="500" fill="hold"/>
                                        <p:tgtEl>
                                          <p:spTgt spid="5898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98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2"/>
          <p:cNvSpPr>
            <a:spLocks noGrp="1" noChangeArrowheads="1"/>
          </p:cNvSpPr>
          <p:nvPr>
            <p:ph type="title"/>
          </p:nvPr>
        </p:nvSpPr>
        <p:spPr>
          <a:xfrm>
            <a:off x="251521" y="6165850"/>
            <a:ext cx="8892480" cy="719138"/>
          </a:xfrm>
          <a:noFill/>
          <a:ln>
            <a:noFill/>
          </a:ln>
        </p:spPr>
        <p:txBody>
          <a:bodyPr vert="horz" wrap="square" lIns="91440" tIns="45720" rIns="91440" bIns="45720" numCol="1" anchor="t" anchorCtr="0" compatLnSpc="1">
            <a:prstTxWarp prst="textNoShape">
              <a:avLst/>
            </a:prstTxWarp>
          </a:bodyPr>
          <a:lstStyle/>
          <a:p>
            <a:pPr algn="r" eaLnBrk="1" hangingPunct="1"/>
            <a:r>
              <a:rPr lang="en-US" sz="3200" dirty="0" err="1">
                <a:solidFill>
                  <a:schemeClr val="bg1"/>
                </a:solidFill>
                <a:effectLst>
                  <a:glow rad="228600">
                    <a:schemeClr val="accent4">
                      <a:satMod val="175000"/>
                      <a:alpha val="79000"/>
                    </a:schemeClr>
                  </a:glow>
                </a:effectLst>
                <a:latin typeface="Arial" charset="0"/>
                <a:ea typeface="ＭＳ Ｐゴシック" charset="0"/>
                <a:cs typeface="Times New Roman" charset="0"/>
              </a:rPr>
              <a:t>约珥书</a:t>
            </a:r>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 2:32; </a:t>
            </a:r>
            <a:r>
              <a:rPr lang="en-US" sz="3200" dirty="0" err="1">
                <a:solidFill>
                  <a:schemeClr val="bg1"/>
                </a:solidFill>
                <a:effectLst>
                  <a:glow rad="228600">
                    <a:schemeClr val="accent4">
                      <a:satMod val="175000"/>
                      <a:alpha val="79000"/>
                    </a:schemeClr>
                  </a:glow>
                </a:effectLst>
                <a:latin typeface="Arial" charset="0"/>
                <a:ea typeface="ＭＳ Ｐゴシック" charset="0"/>
                <a:cs typeface="Times New Roman" charset="0"/>
              </a:rPr>
              <a:t>使徒行传</a:t>
            </a:r>
            <a:r>
              <a:rPr lang="en-US" sz="3200" dirty="0">
                <a:solidFill>
                  <a:schemeClr val="bg1"/>
                </a:solidFill>
                <a:effectLst>
                  <a:glow rad="228600">
                    <a:schemeClr val="accent4">
                      <a:satMod val="175000"/>
                      <a:alpha val="79000"/>
                    </a:schemeClr>
                  </a:glow>
                </a:effectLst>
                <a:latin typeface="Arial" charset="0"/>
                <a:ea typeface="ＭＳ Ｐゴシック" charset="0"/>
                <a:cs typeface="Times New Roman" charset="0"/>
              </a:rPr>
              <a:t> 2:21 </a:t>
            </a: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579</a:t>
            </a: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9827" name="Rectangle 3"/>
          <p:cNvSpPr>
            <a:spLocks noGrp="1" noChangeArrowheads="1"/>
          </p:cNvSpPr>
          <p:nvPr>
            <p:ph type="body" sz="half" idx="1"/>
          </p:nvPr>
        </p:nvSpPr>
        <p:spPr>
          <a:xfrm>
            <a:off x="0" y="116632"/>
            <a:ext cx="5796136" cy="324036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ru-RU" altLang="ja-JP" dirty="0">
                <a:latin typeface="Arial" charset="0"/>
                <a:ea typeface="ＭＳ Ｐゴシック" charset="0"/>
              </a:rPr>
              <a:t>"</a:t>
            </a:r>
            <a:r>
              <a:rPr lang="zh-CN" altLang="en-US" dirty="0">
                <a:latin typeface="Arial" charset="0"/>
                <a:ea typeface="ＭＳ Ｐゴシック" charset="0"/>
              </a:rPr>
              <a:t>那时，求告耶和华的名的，</a:t>
            </a:r>
          </a:p>
          <a:p>
            <a:pPr marL="0" indent="0" algn="ctr" eaLnBrk="1" hangingPunct="1">
              <a:buNone/>
            </a:pPr>
            <a:r>
              <a:rPr lang="zh-CN" altLang="en-US" dirty="0">
                <a:latin typeface="Arial" charset="0"/>
                <a:ea typeface="ＭＳ Ｐゴシック" charset="0"/>
              </a:rPr>
              <a:t>都必得救；</a:t>
            </a:r>
          </a:p>
          <a:p>
            <a:pPr marL="0" indent="0" algn="ctr" eaLnBrk="1" hangingPunct="1">
              <a:buNone/>
            </a:pPr>
            <a:r>
              <a:rPr lang="zh-CN" altLang="en-US" dirty="0">
                <a:latin typeface="Arial" charset="0"/>
                <a:ea typeface="ＭＳ Ｐゴシック" charset="0"/>
              </a:rPr>
              <a:t>因为正如耶和华所说的，</a:t>
            </a:r>
          </a:p>
          <a:p>
            <a:pPr marL="0" indent="0" algn="ctr" eaLnBrk="1" hangingPunct="1">
              <a:buNone/>
            </a:pPr>
            <a:r>
              <a:rPr lang="zh-CN" altLang="en-US" dirty="0">
                <a:latin typeface="Arial" charset="0"/>
                <a:ea typeface="ＭＳ Ｐゴシック" charset="0"/>
              </a:rPr>
              <a:t>在锡安山和耶路撒冷必有得救的人，在劫后余生的人中，必有耶和华所呼召的。</a:t>
            </a:r>
          </a:p>
        </p:txBody>
      </p:sp>
    </p:spTree>
    <p:extLst>
      <p:ext uri="{BB962C8B-B14F-4D97-AF65-F5344CB8AC3E}">
        <p14:creationId xmlns:p14="http://schemas.microsoft.com/office/powerpoint/2010/main" val="3999189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6675510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看哪！到了那些日子，在那个时期，</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我使犹大和耶路撒冷被掳的人归回</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我必招聚列国，</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领他们下到约沙法谷</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(3:1-2a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1918984"/>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Tree>
    <p:extLst>
      <p:ext uri="{BB962C8B-B14F-4D97-AF65-F5344CB8AC3E}">
        <p14:creationId xmlns:p14="http://schemas.microsoft.com/office/powerpoint/2010/main" val="81830974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我要在那里亲临审判他们，</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因为他们把我的子民分散在列国中，</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又分取了我的地土。</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(3:2b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ＭＳ Ｐゴシック" charset="0"/>
                </a:rPr>
                <a:t>亚维瓦</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charset="0"/>
                  <a:ea typeface="ＭＳ Ｐゴシック" charset="0"/>
                </a:rPr>
                <a:t>耶路撒冷</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charset="0"/>
                  <a:ea typeface="ＭＳ Ｐゴシック" charset="0"/>
                </a:rPr>
                <a:t>巴勒斯坦</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Arial" charset="0"/>
                  <a:ea typeface="ＭＳ Ｐゴシック" charset="0"/>
                </a:rPr>
                <a:t>埃及</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巴勒斯坦</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以</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色</a:t>
              </a:r>
              <a:r>
                <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rPr>
                <a:t>列</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charset="0"/>
                  <a:ea typeface="ＭＳ Ｐゴシック" charset="0"/>
                </a:rPr>
                <a:t>海法</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charset="0"/>
                  <a:ea typeface="ＭＳ Ｐゴシック" charset="0"/>
                </a:rPr>
                <a:t>约旦</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charset="0"/>
                  <a:ea typeface="ＭＳ Ｐゴシック" charset="0"/>
                </a:rPr>
                <a:t>内盖夫</a:t>
              </a:r>
              <a:endParaRPr kumimoji="0" lang="en-US" altLang="zh-CN" sz="2000" b="1"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charset="0"/>
                  <a:ea typeface="ＭＳ Ｐゴシック" charset="0"/>
                </a:rPr>
                <a:t>沙漠：</a:t>
              </a:r>
              <a:endParaRPr kumimoji="0" lang="en-US" sz="2000" b="1" i="1" u="none" strike="noStrike" kern="1200" cap="none" spc="0" normalizeH="0" baseline="0" noProof="0" dirty="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4240001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4" name="Rectangle 1052"/>
          <p:cNvSpPr>
            <a:spLocks noChangeArrowheads="1"/>
          </p:cNvSpPr>
          <p:nvPr/>
        </p:nvSpPr>
        <p:spPr bwMode="auto">
          <a:xfrm>
            <a:off x="3657600" y="5867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撒迦利亚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马拉基</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Tree>
    <p:extLst>
      <p:ext uri="{BB962C8B-B14F-4D97-AF65-F5344CB8AC3E}">
        <p14:creationId xmlns:p14="http://schemas.microsoft.com/office/powerpoint/2010/main" val="489612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503"/>
          <a:stretch/>
        </p:blipFill>
        <p:spPr>
          <a:xfrm>
            <a:off x="0" y="-25638"/>
            <a:ext cx="9144586" cy="6871595"/>
          </a:xfrm>
          <a:prstGeom prst="rect">
            <a:avLst/>
          </a:prstGeom>
        </p:spPr>
      </p:pic>
      <p:pic>
        <p:nvPicPr>
          <p:cNvPr id="3" name="Picture 2"/>
          <p:cNvPicPr>
            <a:picLocks noChangeAspect="1"/>
          </p:cNvPicPr>
          <p:nvPr/>
        </p:nvPicPr>
        <p:blipFill>
          <a:blip r:embed="rId4"/>
          <a:stretch>
            <a:fillRect/>
          </a:stretch>
        </p:blipFill>
        <p:spPr>
          <a:xfrm>
            <a:off x="9133703" y="404664"/>
            <a:ext cx="5803900" cy="6096000"/>
          </a:xfrm>
          <a:prstGeom prst="rect">
            <a:avLst/>
          </a:prstGeom>
        </p:spPr>
      </p:pic>
      <p:sp>
        <p:nvSpPr>
          <p:cNvPr id="900098" name="Rectangle 2"/>
          <p:cNvSpPr>
            <a:spLocks noGrp="1" noChangeArrowheads="1"/>
          </p:cNvSpPr>
          <p:nvPr>
            <p:ph type="ctrTitle"/>
          </p:nvPr>
        </p:nvSpPr>
        <p:spPr>
          <a:xfrm>
            <a:off x="5616624" y="44624"/>
            <a:ext cx="3347864" cy="6721974"/>
          </a:xfrm>
          <a:noFill/>
          <a:effectLst/>
        </p:spPr>
        <p:txBody>
          <a:bodyPr anchor="t"/>
          <a:lstStyle/>
          <a:p>
            <a:pPr algn="r">
              <a:defRPr/>
            </a:pPr>
            <a:r>
              <a:rPr lang="ru-RU" sz="2800" b="1" dirty="0">
                <a:solidFill>
                  <a:schemeClr val="accent2">
                    <a:lumMod val="50000"/>
                  </a:schemeClr>
                </a:solidFill>
                <a:effectLst/>
                <a:latin typeface="Arial" charset="0"/>
                <a:ea typeface="ＭＳ Ｐゴシック" charset="0"/>
                <a:cs typeface="ＭＳ Ｐゴシック" charset="0"/>
              </a:rPr>
              <a:t>"</a:t>
            </a:r>
            <a:r>
              <a:rPr lang="zh-CN" altLang="en-US" sz="2800" b="1" dirty="0">
                <a:solidFill>
                  <a:schemeClr val="accent2">
                    <a:lumMod val="50000"/>
                  </a:schemeClr>
                </a:solidFill>
                <a:effectLst/>
                <a:latin typeface="Arial" charset="0"/>
                <a:ea typeface="ＭＳ Ｐゴシック" charset="0"/>
                <a:cs typeface="ＭＳ Ｐゴシック" charset="0"/>
              </a:rPr>
              <a:t> 以色列是中东地区唯一一个允许基督徒自由践行信仰的地方。” </a:t>
            </a:r>
            <a:br>
              <a:rPr lang="en-US" altLang="zh-CN" sz="2800" b="1" dirty="0">
                <a:solidFill>
                  <a:schemeClr val="accent2">
                    <a:lumMod val="50000"/>
                  </a:schemeClr>
                </a:solidFill>
                <a:effectLst/>
                <a:latin typeface="Arial" charset="0"/>
                <a:ea typeface="ＭＳ Ｐゴシック" charset="0"/>
                <a:cs typeface="ＭＳ Ｐゴシック" charset="0"/>
              </a:rPr>
            </a:br>
            <a:br>
              <a:rPr lang="en-US" altLang="zh-CN" sz="2800" b="1" dirty="0">
                <a:solidFill>
                  <a:schemeClr val="accent2">
                    <a:lumMod val="50000"/>
                  </a:schemeClr>
                </a:solidFill>
                <a:effectLst/>
                <a:latin typeface="Arial" charset="0"/>
                <a:ea typeface="ＭＳ Ｐゴシック" charset="0"/>
                <a:cs typeface="ＭＳ Ｐゴシック" charset="0"/>
              </a:rPr>
            </a:br>
            <a:r>
              <a:rPr lang="zh-CN" altLang="en-US" sz="2800" b="1" dirty="0">
                <a:solidFill>
                  <a:schemeClr val="accent2">
                    <a:lumMod val="50000"/>
                  </a:schemeClr>
                </a:solidFill>
                <a:effectLst/>
                <a:latin typeface="Arial" charset="0"/>
                <a:ea typeface="ＭＳ Ｐゴシック" charset="0"/>
                <a:cs typeface="ＭＳ Ｐゴシック" charset="0"/>
              </a:rPr>
              <a:t>本雅明</a:t>
            </a:r>
            <a:r>
              <a:rPr lang="en-US" altLang="zh-CN" sz="2800" b="1" dirty="0">
                <a:solidFill>
                  <a:schemeClr val="accent2">
                    <a:lumMod val="50000"/>
                  </a:schemeClr>
                </a:solidFill>
                <a:effectLst/>
                <a:latin typeface="Arial" charset="0"/>
                <a:ea typeface="ＭＳ Ｐゴシック" charset="0"/>
                <a:cs typeface="ＭＳ Ｐゴシック" charset="0"/>
              </a:rPr>
              <a:t>·</a:t>
            </a:r>
            <a:r>
              <a:rPr lang="zh-CN" altLang="en-US" sz="2800" b="1" dirty="0">
                <a:solidFill>
                  <a:schemeClr val="accent2">
                    <a:lumMod val="50000"/>
                  </a:schemeClr>
                </a:solidFill>
                <a:effectLst/>
                <a:latin typeface="Arial" charset="0"/>
                <a:ea typeface="ＭＳ Ｐゴシック" charset="0"/>
                <a:cs typeface="ＭＳ Ｐゴシック" charset="0"/>
              </a:rPr>
              <a:t>内塔尼亚胡</a:t>
            </a:r>
            <a:endParaRPr lang="en-US" sz="2800" b="1" dirty="0">
              <a:solidFill>
                <a:schemeClr val="accent2">
                  <a:lumMod val="50000"/>
                </a:schemeClr>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5697417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36171" b="15478"/>
          <a:stretch/>
        </p:blipFill>
        <p:spPr>
          <a:xfrm>
            <a:off x="-196530" y="-99392"/>
            <a:ext cx="9340530" cy="6957392"/>
          </a:xfrm>
          <a:prstGeom prst="rect">
            <a:avLst/>
          </a:prstGeom>
        </p:spPr>
      </p:pic>
      <p:sp>
        <p:nvSpPr>
          <p:cNvPr id="900098" name="Rectangle 2"/>
          <p:cNvSpPr>
            <a:spLocks noGrp="1" noChangeArrowheads="1"/>
          </p:cNvSpPr>
          <p:nvPr>
            <p:ph type="ctrTitle"/>
          </p:nvPr>
        </p:nvSpPr>
        <p:spPr>
          <a:xfrm>
            <a:off x="35496" y="955498"/>
            <a:ext cx="5112568" cy="6001894"/>
          </a:xfrm>
          <a:noFill/>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 如果阿拉伯人今天放​​下武器，就不会再有暴力。如果犹太人今天放下武器，就不会再有以色列。” </a:t>
            </a:r>
            <a:br>
              <a:rPr lang="en-US" altLang="zh-CN" sz="3200" b="1" dirty="0">
                <a:effectLst>
                  <a:glow rad="127000">
                    <a:schemeClr val="tx1"/>
                  </a:glow>
                </a:effectLst>
                <a:latin typeface="Arial" charset="0"/>
                <a:ea typeface="ＭＳ Ｐゴシック" charset="0"/>
                <a:cs typeface="ＭＳ Ｐゴシック" charset="0"/>
              </a:rPr>
            </a:b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本雅明</a:t>
            </a:r>
            <a:r>
              <a:rPr lang="en-US" altLang="zh-C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内塔尼亚胡</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220131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他们为我的子民抽签，</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用男童交换妓女，</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女童被卖换酒喝。</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2081531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泰尔和西顿将</a:t>
            </a:r>
            <a:br>
              <a:rPr lang="en-US" altLang="zh-CN"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接受审判</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zh-CN" altLang="en-US" sz="2400" dirty="0">
                <a:solidFill>
                  <a:srgbClr val="FFFFFF"/>
                </a:solidFill>
                <a:effectLst>
                  <a:glow rad="101600">
                    <a:srgbClr val="000000">
                      <a:alpha val="75000"/>
                    </a:srgbClr>
                  </a:glow>
                  <a:outerShdw blurRad="38100" dist="38100" dir="2700000" algn="tl">
                    <a:srgbClr val="000000"/>
                  </a:outerShdw>
                </a:effectLst>
                <a:latin typeface="26" charset="0"/>
              </a:rPr>
              <a:t>西顿</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zh-CN" altLang="en-US" sz="24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提尔</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犹大</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推罗、西顿和非利士四境的人哪！你们想对我作甚么呢？你们想向我报复吗？你们若向我报复，我很快就使报应归在你们的头上。 你们拿去了我的金银，又把我的珍宝带进了你们的庙宇。</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(3:4-5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非利士</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Tree>
    <p:extLst>
      <p:ext uri="{BB962C8B-B14F-4D97-AF65-F5344CB8AC3E}">
        <p14:creationId xmlns:p14="http://schemas.microsoft.com/office/powerpoint/2010/main" val="68876710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把犹太人卖给</a:t>
            </a:r>
            <a:br>
              <a:rPr lang="en-US" altLang="zh-CN"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希腊人</a:t>
            </a:r>
            <a:endPar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你们把犹大人和耶路撒冷人卖给希腊人，使他们远离自己的境界。</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(3:6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西顿</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泰尔</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犹大</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非利士</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fontAlgn="auto">
              <a:spcBef>
                <a:spcPts val="0"/>
              </a:spcBef>
              <a:spcAft>
                <a:spcPts val="0"/>
              </a:spcAft>
              <a:buClrTx/>
              <a:buSzTx/>
              <a:buFontTx/>
              <a:buNone/>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希腊</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9512334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err="1">
                <a:solidFill>
                  <a:srgbClr val="FFFFFF"/>
                </a:solidFill>
                <a:effectLst>
                  <a:glow rad="101600">
                    <a:schemeClr val="bg2">
                      <a:alpha val="75000"/>
                    </a:schemeClr>
                  </a:glow>
                  <a:outerShdw blurRad="50800" dist="88900" dir="2700000" algn="tl" rotWithShape="0">
                    <a:srgbClr val="000000"/>
                  </a:outerShdw>
                </a:effectLst>
                <a:latin typeface="Arial"/>
                <a:cs typeface="Arial"/>
              </a:rPr>
              <a:t>犹大的复兴</a:t>
            </a:r>
            <a:endPar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看哪！我要激动他们离开被你们卖到的地方，我也要使报应归到你们的头上。</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我必把你们的儿女卖在犹大人的手中，犹大人必把他们卖给远方示巴国的人，因为这是耶和华说的。</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(3:7-8 </a:t>
            </a:r>
            <a:r>
              <a:rPr kumimoji="0" lang="en-US" altLang="zh-CN"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西顿</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lang="en-US" sz="2400" dirty="0" err="1">
                <a:solidFill>
                  <a:srgbClr val="FFFFFF"/>
                </a:solidFill>
                <a:effectLst>
                  <a:glow rad="101600">
                    <a:srgbClr val="000000">
                      <a:alpha val="75000"/>
                    </a:srgbClr>
                  </a:glow>
                  <a:outerShdw blurRad="38100" dist="38100" dir="2700000" algn="tl">
                    <a:srgbClr val="000000"/>
                  </a:outerShdw>
                </a:effectLst>
                <a:latin typeface="26" charset="0"/>
              </a:rPr>
              <a:t>泰</a:t>
            </a: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尔</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犹大</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阿拉伯半岛</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希腊</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Tree>
    <p:extLst>
      <p:ext uri="{BB962C8B-B14F-4D97-AF65-F5344CB8AC3E}">
        <p14:creationId xmlns:p14="http://schemas.microsoft.com/office/powerpoint/2010/main" val="403594671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你们要在列国中宣告以下这话：</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“你们要预备争战，</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要激动勇士。</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让所有的战士都近前来，让他们都上去攻击。</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7504" y="116632"/>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10</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要把犁头打成刀剑，</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把镰刀打成矛枪；软弱的要说：</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‘我是勇士。’</a:t>
            </a:r>
          </a:p>
          <a:p>
            <a:pPr defTabSz="914400">
              <a:buClrTx/>
              <a:buSzTx/>
              <a:buFontTx/>
              <a:buNone/>
              <a:defRPr/>
            </a:pPr>
            <a:r>
              <a:rPr lang="en-US" altLang="zh-CN" sz="2800" b="1" baseline="30000" dirty="0">
                <a:solidFill>
                  <a:srgbClr val="FFFFFF"/>
                </a:solidFill>
                <a:effectLst>
                  <a:glow rad="127000">
                    <a:srgbClr val="000000"/>
                  </a:glow>
                </a:effectLst>
                <a:latin typeface="Arial" charset="0"/>
                <a:ea typeface="ＭＳ Ｐゴシック" charset="0"/>
                <a:cs typeface="ＭＳ Ｐゴシック" charset="0"/>
              </a:rPr>
              <a:t>11</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四围的列国啊！你们快来帮助，</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在那里一同聚集。</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耶和华啊！求你叫你的勇士下来吧。</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(3:9-11 </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CNV</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23689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2800" b="1" dirty="0">
                <a:effectLst>
                  <a:glow rad="254000">
                    <a:schemeClr val="tx1"/>
                  </a:glow>
                </a:effectLst>
                <a:latin typeface="Arial" charset="0"/>
                <a:ea typeface="ＭＳ Ｐゴシック" charset="0"/>
                <a:cs typeface="ＭＳ Ｐゴシック" charset="0"/>
              </a:rPr>
              <a:t>"</a:t>
            </a:r>
            <a:r>
              <a:rPr lang="zh-CN" altLang="en-US" sz="2800" b="1" dirty="0">
                <a:effectLst>
                  <a:glow rad="254000">
                    <a:schemeClr val="tx1"/>
                  </a:glow>
                </a:effectLst>
                <a:latin typeface="Arial" charset="0"/>
                <a:ea typeface="ＭＳ Ｐゴシック" charset="0"/>
                <a:cs typeface="ＭＳ Ｐゴシック" charset="0"/>
              </a:rPr>
              <a:t>万国都当奋起，</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上到约沙法谷去。</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因为我必坐在那里，</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审判四围的列国。</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你们要伸出镰刀，</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因为庄稼已经熟了。</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来践踏吧，</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因为压酒池满了，</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酒池盈溢，</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因为他们的罪恶极大。</a:t>
            </a: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(3:12-13 </a:t>
            </a:r>
            <a:r>
              <a:rPr lang="en-US" altLang="zh-CN" sz="2800" b="1" dirty="0">
                <a:effectLst>
                  <a:glow rad="254000">
                    <a:schemeClr val="tx1"/>
                  </a:glow>
                </a:effectLst>
                <a:latin typeface="Arial" charset="0"/>
                <a:ea typeface="ＭＳ Ｐゴシック" charset="0"/>
                <a:cs typeface="ＭＳ Ｐゴシック" charset="0"/>
              </a:rPr>
              <a:t>CNV</a:t>
            </a:r>
            <a:r>
              <a:rPr lang="en-US" sz="28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965054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无数的人群</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齐集在判决谷，</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因为耶和华的日子临近了判决谷。</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日月昏暗，</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星星无光。</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(3:14-15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3679661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耶和华从锡安</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吼叫，</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并从耶路撒冷</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发声，</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天地就震动。</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耶和华却要作他子民的避难所，</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作以色列众子的保障。</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(3:16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8086710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他们抽签分了我的子民，将男童换妓女，卖女童买酒喝。</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ja-JP" altLang="en-US" sz="3200" b="1" dirty="0">
                <a:solidFill>
                  <a:srgbClr val="FFFFFF"/>
                </a:solidFill>
                <a:effectLst>
                  <a:glow rad="254000">
                    <a:srgbClr val="000000">
                      <a:alpha val="89000"/>
                    </a:srgbClr>
                  </a:glow>
                </a:effectLst>
              </a:rPr>
              <a:t>约珥书</a:t>
            </a:r>
            <a:r>
              <a:rPr lang="en-US" sz="3200" b="1" dirty="0">
                <a:solidFill>
                  <a:srgbClr val="FFFFFF"/>
                </a:solidFill>
                <a:effectLst>
                  <a:glow rad="254000">
                    <a:srgbClr val="000000">
                      <a:alpha val="89000"/>
                    </a:srgbClr>
                  </a:glow>
                </a:effectLst>
              </a:rPr>
              <a:t> </a:t>
            </a:r>
            <a:r>
              <a:rPr lang="en-US" sz="3200" b="1" dirty="0">
                <a:effectLst>
                  <a:glow rad="127000">
                    <a:schemeClr val="tx1"/>
                  </a:glow>
                </a:effectLst>
                <a:latin typeface="Arial" charset="0"/>
                <a:ea typeface="ＭＳ Ｐゴシック" charset="0"/>
                <a:cs typeface="ＭＳ Ｐゴシック" charset="0"/>
              </a:rPr>
              <a:t>3:3 CCB).</a:t>
            </a:r>
          </a:p>
        </p:txBody>
      </p:sp>
    </p:spTree>
    <p:extLst>
      <p:ext uri="{BB962C8B-B14F-4D97-AF65-F5344CB8AC3E}">
        <p14:creationId xmlns:p14="http://schemas.microsoft.com/office/powerpoint/2010/main" val="389523879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89863"/>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你们知道我是耶和华你们的　神，</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是住在锡安我的圣山上。</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那时，耶路撒冷必成为圣。</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外族人必不得从其中经过。</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714865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到那日，</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大山都必滴下甜酒，</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小山都必流出奶，</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犹大的一切溪流，</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都必水流不息。</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必有泉源从耶和华的殿里流出来，</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灌溉什亭谷。</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(3:18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3203848" y="4288613"/>
            <a:ext cx="2259012"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zh-CN" alt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以色列与</a:t>
            </a:r>
            <a:r>
              <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 </a:t>
            </a:r>
            <a:br>
              <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zh-CN" alt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埃及</a:t>
            </a:r>
            <a:endPar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endParaRPr>
          </a:p>
        </p:txBody>
      </p:sp>
    </p:spTree>
    <p:extLst>
      <p:ext uri="{BB962C8B-B14F-4D97-AF65-F5344CB8AC3E}">
        <p14:creationId xmlns:p14="http://schemas.microsoft.com/office/powerpoint/2010/main" val="1959370089"/>
      </p:ext>
    </p:extLst>
  </p:cSld>
  <p:clrMapOvr>
    <a:overrideClrMapping bg1="lt1" tx1="dk1" bg2="lt2" tx2="dk2" accent1="accent1" accent2="accent2" accent3="accent3" accent4="accent4" accent5="accent5" accent6="accent6" hlink="hlink" folHlink="folHlink"/>
  </p:clrMapOvr>
  <p:transition>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fontAlgn="auto">
              <a:spcBef>
                <a:spcPts val="0"/>
              </a:spcBef>
              <a:spcAft>
                <a:spcPts val="0"/>
              </a:spcAft>
              <a:buClrTx/>
              <a:buSzTx/>
              <a:buFontTx/>
              <a:buNone/>
              <a:defRPr/>
            </a:pPr>
            <a:r>
              <a:rPr lang="zh-CN" altLang="en-US" sz="2400" b="0" dirty="0">
                <a:solidFill>
                  <a:srgbClr val="FFFFFF"/>
                </a:solidFill>
                <a:effectLst>
                  <a:glow rad="101600">
                    <a:srgbClr val="000000">
                      <a:alpha val="75000"/>
                    </a:srgbClr>
                  </a:glow>
                  <a:outerShdw blurRad="38100" dist="38100" dir="2700000" algn="tl">
                    <a:srgbClr val="000000"/>
                  </a:outerShdw>
                </a:effectLst>
                <a:latin typeface="26" charset="0"/>
              </a:rPr>
              <a:t>埃及</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3472725" y="4304161"/>
            <a:ext cx="2258962" cy="2553839"/>
          </a:xfrm>
          <a:effectLst/>
        </p:spPr>
        <p:txBody>
          <a:bodyPr/>
          <a:lstStyle/>
          <a:p>
            <a:pPr algn="ct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以色列与</a:t>
            </a:r>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 </a:t>
            </a:r>
            <a:b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埃及</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fontAlgn="auto">
              <a:spcBef>
                <a:spcPts val="0"/>
              </a:spcBef>
              <a:spcAft>
                <a:spcPts val="0"/>
              </a:spcAft>
              <a:buClrTx/>
              <a:buSzTx/>
              <a:buFontTx/>
              <a:buNone/>
              <a:defRPr/>
            </a:pPr>
            <a:r>
              <a:rPr lang="zh-CN" altLang="en-US" sz="2400" b="0" dirty="0">
                <a:solidFill>
                  <a:srgbClr val="FFFFFF"/>
                </a:solidFill>
                <a:effectLst>
                  <a:glow rad="101600">
                    <a:srgbClr val="000000">
                      <a:alpha val="75000"/>
                    </a:srgbClr>
                  </a:glow>
                  <a:outerShdw blurRad="38100" dist="38100" dir="2700000" algn="tl">
                    <a:srgbClr val="000000"/>
                  </a:outerShdw>
                </a:effectLst>
                <a:latin typeface="26" charset="0"/>
              </a:rPr>
              <a:t>以色列</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Rectangle 2"/>
          <p:cNvSpPr txBox="1">
            <a:spLocks noChangeArrowheads="1"/>
          </p:cNvSpPr>
          <p:nvPr/>
        </p:nvSpPr>
        <p:spPr bwMode="auto">
          <a:xfrm>
            <a:off x="-89910" y="2082917"/>
            <a:ext cx="4301869"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埃及将会荒凉，</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以东必变成凄凉的旷野，</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都因为他们向犹大人所行的强暴，</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又因为在他们的国中流了无辜人血。</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(3:19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3288091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但犹大必存到永远，</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耶路撒冷也必存到万代。</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现在我要追讨我还未有追讨的流人血的罪。</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耶和华在锡安居住。</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(3:20-21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899592" y="2753061"/>
            <a:ext cx="7267340" cy="4078609"/>
          </a:xfrm>
          <a:prstGeom prst="rect">
            <a:avLst/>
          </a:prstGeom>
        </p:spPr>
      </p:pic>
    </p:spTree>
    <p:extLst>
      <p:ext uri="{BB962C8B-B14F-4D97-AF65-F5344CB8AC3E}">
        <p14:creationId xmlns:p14="http://schemas.microsoft.com/office/powerpoint/2010/main" val="331817069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167283"/>
          </a:xfrm>
          <a:solidFill>
            <a:srgbClr val="000000"/>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你唯有信靠主，才能得到他的祝福</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605" y="1223010"/>
            <a:ext cx="9144000" cy="5634990"/>
          </a:xfrm>
          <a:prstGeom prst="rect">
            <a:avLst/>
          </a:prstGeom>
        </p:spPr>
      </p:pic>
      <p:sp>
        <p:nvSpPr>
          <p:cNvPr id="2" name="文本框 1">
            <a:extLst>
              <a:ext uri="{FF2B5EF4-FFF2-40B4-BE49-F238E27FC236}">
                <a16:creationId xmlns:a16="http://schemas.microsoft.com/office/drawing/2014/main" id="{E07F1968-C1C5-D359-1E88-61F23B5B20CD}"/>
              </a:ext>
            </a:extLst>
          </p:cNvPr>
          <p:cNvSpPr txBox="1"/>
          <p:nvPr/>
        </p:nvSpPr>
        <p:spPr>
          <a:xfrm rot="20974033">
            <a:off x="5409752" y="2683648"/>
            <a:ext cx="2300630" cy="923330"/>
          </a:xfrm>
          <a:prstGeom prst="rect">
            <a:avLst/>
          </a:prstGeom>
          <a:solidFill>
            <a:schemeClr val="tx1"/>
          </a:solidFill>
        </p:spPr>
        <p:txBody>
          <a:bodyPr wrap="none" rtlCol="0">
            <a:spAutoFit/>
          </a:bodyPr>
          <a:lstStyle/>
          <a:p>
            <a:r>
              <a:rPr kumimoji="1" lang="zh-CN" altLang="en-US" sz="5400" b="1" dirty="0"/>
              <a:t>阅读我</a:t>
            </a:r>
          </a:p>
        </p:txBody>
      </p:sp>
      <p:sp>
        <p:nvSpPr>
          <p:cNvPr id="4" name="文本框 3">
            <a:extLst>
              <a:ext uri="{FF2B5EF4-FFF2-40B4-BE49-F238E27FC236}">
                <a16:creationId xmlns:a16="http://schemas.microsoft.com/office/drawing/2014/main" id="{49BA8598-A948-3D01-1D2C-C7FF71F0C305}"/>
              </a:ext>
            </a:extLst>
          </p:cNvPr>
          <p:cNvSpPr txBox="1"/>
          <p:nvPr/>
        </p:nvSpPr>
        <p:spPr>
          <a:xfrm rot="20974033">
            <a:off x="2246449" y="1498117"/>
            <a:ext cx="1441420" cy="830997"/>
          </a:xfrm>
          <a:prstGeom prst="rect">
            <a:avLst/>
          </a:prstGeom>
          <a:noFill/>
        </p:spPr>
        <p:txBody>
          <a:bodyPr wrap="none" rtlCol="0">
            <a:spAutoFit/>
          </a:bodyPr>
          <a:lstStyle/>
          <a:p>
            <a:r>
              <a:rPr kumimoji="1" lang="zh-CN" altLang="en-US" sz="4800" b="1" dirty="0">
                <a:solidFill>
                  <a:srgbClr val="F5E0C2"/>
                </a:solidFill>
              </a:rPr>
              <a:t>圣经</a:t>
            </a:r>
          </a:p>
        </p:txBody>
      </p:sp>
    </p:spTree>
    <p:extLst>
      <p:ext uri="{BB962C8B-B14F-4D97-AF65-F5344CB8AC3E}">
        <p14:creationId xmlns:p14="http://schemas.microsoft.com/office/powerpoint/2010/main" val="231696596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上帝对美国的复兴</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23872716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zh-CN" altLang="en-US" sz="2800" b="1" dirty="0">
                <a:effectLst>
                  <a:glow rad="127000">
                    <a:schemeClr val="tx1"/>
                  </a:glow>
                </a:effectLst>
                <a:latin typeface="Arial" charset="0"/>
                <a:ea typeface="ＭＳ Ｐゴシック" charset="0"/>
                <a:cs typeface="ＭＳ Ｐゴシック" charset="0"/>
              </a:rPr>
              <a:t>美国各县：红色保守派 </a:t>
            </a:r>
            <a:r>
              <a:rPr lang="en-US" altLang="zh-CN" sz="2800" b="1" dirty="0">
                <a:effectLst>
                  <a:glow rad="127000">
                    <a:schemeClr val="tx1"/>
                  </a:glow>
                </a:effectLst>
                <a:latin typeface="Arial" charset="0"/>
                <a:ea typeface="ＭＳ Ｐゴシック" charset="0"/>
                <a:cs typeface="ＭＳ Ｐゴシック" charset="0"/>
              </a:rPr>
              <a:t>+ </a:t>
            </a:r>
            <a:r>
              <a:rPr lang="zh-CN" altLang="en-US" sz="2800" b="1" dirty="0">
                <a:effectLst>
                  <a:glow rad="127000">
                    <a:schemeClr val="tx1"/>
                  </a:glow>
                </a:effectLst>
                <a:latin typeface="Arial" charset="0"/>
                <a:ea typeface="ＭＳ Ｐゴシック" charset="0"/>
                <a:cs typeface="ＭＳ Ｐゴシック" charset="0"/>
              </a:rPr>
              <a:t>蓝色自由派</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242707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尼尔</a:t>
            </a:r>
            <a:r>
              <a:rPr lang="en-US" altLang="zh-CN" sz="4800" b="1" dirty="0">
                <a:effectLst>
                  <a:glow rad="127000">
                    <a:schemeClr val="tx1"/>
                  </a:glow>
                </a:effectLst>
                <a:latin typeface="Arial" charset="0"/>
                <a:ea typeface="ＭＳ Ｐゴシック" charset="0"/>
                <a:cs typeface="ＭＳ Ｐゴシック" charset="0"/>
              </a:rPr>
              <a:t>·</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戈萨奇</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693692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40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807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3392</TotalTime>
  <Words>8645</Words>
  <Application>Microsoft Macintosh PowerPoint</Application>
  <PresentationFormat>On-screen Show (4:3)</PresentationFormat>
  <Paragraphs>824</Paragraphs>
  <Slides>109</Slides>
  <Notes>85</Notes>
  <HiddenSlides>0</HiddenSlides>
  <MMClips>0</MMClips>
  <ScaleCrop>false</ScaleCrop>
  <HeadingPairs>
    <vt:vector size="6" baseType="variant">
      <vt:variant>
        <vt:lpstr>Fonts Used</vt:lpstr>
      </vt:variant>
      <vt:variant>
        <vt:i4>19</vt:i4>
      </vt:variant>
      <vt:variant>
        <vt:lpstr>Theme</vt:lpstr>
      </vt:variant>
      <vt:variant>
        <vt:i4>28</vt:i4>
      </vt:variant>
      <vt:variant>
        <vt:lpstr>Slide Titles</vt:lpstr>
      </vt:variant>
      <vt:variant>
        <vt:i4>109</vt:i4>
      </vt:variant>
    </vt:vector>
  </HeadingPairs>
  <TitlesOfParts>
    <vt:vector size="156" baseType="lpstr">
      <vt:lpstr>.AppleSystemUIFont</vt:lpstr>
      <vt:lpstr>26</vt:lpstr>
      <vt:lpstr>BONES</vt:lpstr>
      <vt:lpstr>MS PGothic</vt:lpstr>
      <vt:lpstr>MS PGothic</vt:lpstr>
      <vt:lpstr>PMingLiU</vt:lpstr>
      <vt:lpstr>system-ui</vt:lpstr>
      <vt:lpstr>Times</vt:lpstr>
      <vt:lpstr>Arial</vt:lpstr>
      <vt:lpstr>Arial Black</vt:lpstr>
      <vt:lpstr>Calibri</vt:lpstr>
      <vt:lpstr>Comic Sans MS</vt:lpstr>
      <vt:lpstr>Helvetica</vt:lpstr>
      <vt:lpstr>Impact</vt:lpstr>
      <vt:lpstr>Monotype Sorts</vt:lpstr>
      <vt:lpstr>Times New Roman</vt:lpstr>
      <vt:lpstr>Tw Cen MT</vt:lpstr>
      <vt:lpstr>Wingdings</vt:lpstr>
      <vt:lpstr>Wingdings 2</vt:lpstr>
      <vt:lpstr>Office Theme</vt:lpstr>
      <vt:lpstr>2_Office Theme</vt:lpstr>
      <vt:lpstr>Orbit</vt:lpstr>
      <vt:lpstr>Expedition</vt:lpstr>
      <vt:lpstr>49_Blank Presentation</vt:lpstr>
      <vt:lpstr>1_Orbit</vt:lpstr>
      <vt:lpstr>Blank Presentation</vt:lpstr>
      <vt:lpstr>5_Default Design</vt:lpstr>
      <vt:lpstr>untitled 1</vt:lpstr>
      <vt:lpstr>4_Default Design</vt:lpstr>
      <vt:lpstr>1_Blank Presentation</vt:lpstr>
      <vt:lpstr>1_Radar</vt:lpstr>
      <vt:lpstr>23_Office Theme</vt:lpstr>
      <vt:lpstr>2_Blank Presentation</vt:lpstr>
      <vt:lpstr>3_Blank Presentation</vt:lpstr>
      <vt:lpstr>4_Blank Presentation</vt:lpstr>
      <vt:lpstr>13_Default Design</vt:lpstr>
      <vt:lpstr>50_Blank Presentation</vt:lpstr>
      <vt:lpstr>2_Orbit</vt:lpstr>
      <vt:lpstr>4_Radar</vt:lpstr>
      <vt:lpstr>2_untitled 1</vt:lpstr>
      <vt:lpstr>2_Radar</vt:lpstr>
      <vt:lpstr>1_Default Design</vt:lpstr>
      <vt:lpstr>1_Median</vt:lpstr>
      <vt:lpstr>2_Default Design</vt:lpstr>
      <vt:lpstr>51_Blank Presentation</vt:lpstr>
      <vt:lpstr>3_Expedition</vt:lpstr>
      <vt:lpstr>25_Blank Presentation</vt:lpstr>
      <vt:lpstr>作个有纪律的人</vt:lpstr>
      <vt:lpstr>纪律</vt:lpstr>
      <vt:lpstr>纪律</vt:lpstr>
      <vt:lpstr>遵守纪律， 否则你就会被纪律处分。</vt:lpstr>
      <vt:lpstr>"Hear this, you leaders of the people.  Listen, all who live in the land"  (Joel 1:2a NLT).</vt:lpstr>
      <vt:lpstr>当我们受到纪律处分时， 我们该怎么办？ </vt:lpstr>
      <vt:lpstr>出埃及记背景</vt:lpstr>
      <vt:lpstr>Placing the Prophets</vt:lpstr>
      <vt:lpstr>"他们抽签分了我的子民，将男童换妓女，卖女童买酒喝。"  (约珥书 3:3 CCB).</vt:lpstr>
      <vt:lpstr>把犹太人 卖给希腊人</vt:lpstr>
      <vt:lpstr>把犹太人 卖给希腊人</vt:lpstr>
      <vt:lpstr>耶路撒冷的陷落</vt:lpstr>
      <vt:lpstr>约珥在尼布甲尼撒王统治期间传道</vt:lpstr>
      <vt:lpstr>1. 现在该做什么</vt:lpstr>
      <vt:lpstr>当我们受到纪律处分时， 我们该怎么办？ </vt:lpstr>
      <vt:lpstr>一。纪律应该带来悔改</vt:lpstr>
      <vt:lpstr>PowerPoint Presentation</vt:lpstr>
      <vt:lpstr>Slides on  约珥 1</vt:lpstr>
      <vt:lpstr>“告诉他们有关蝗虫的事。”</vt:lpstr>
      <vt:lpstr>“约珥”名字 = 主神</vt:lpstr>
      <vt:lpstr>“老年人哪！你们要听这话。 这地所有的居民啊！你们要留心听。 在你们的日子， 或在你们祖先的日子， 曾有这样的事吗？ 3 你们要把这事传与子， 子传与孙， 孙传与后代。”  (约珥 1:2-3 CNV).</vt:lpstr>
      <vt:lpstr>Barry Huddleston, The Acrostic Summarized Bible (Grand Rapids: Baker, 1992)</vt:lpstr>
      <vt:lpstr>PowerPoint Presentation</vt:lpstr>
      <vt:lpstr>现代蝗灾  (森特勒利亚宾夕法尼亚州，美国）</vt:lpstr>
      <vt:lpstr>E. 场合</vt:lpstr>
      <vt:lpstr>“剪虫剩下的， 蝗虫吃了； 蝗虫剩下的， 蝻子吃了； 蝻子剩下的， 蚂蚱吃了。”  (约珥 1:4 CNV).</vt:lpstr>
      <vt:lpstr>"酒醉的人哪！你们要醒过来；要哀哭！ 所有嗜酒的人哪！你们都要为甜酒哀号， 因为甜酒从你们的口里断绝了。"  (1:5 CNV).</vt:lpstr>
      <vt:lpstr>"因为有一民族上来侵犯我的国土， 他们强大又无数； 他们的牙齿像狮子的牙齿， 他们有母狮的大牙。"  (1:6 CNV).</vt:lpstr>
      <vt:lpstr>"他们使我的葡萄树荒凉，  折断了我的无花果树，  把树皮剥尽，丢在一旁，  使枝条露白。"  (1:7 CNV).</vt:lpstr>
      <vt:lpstr>The Day of the LORD (Joel 1:15).</vt:lpstr>
      <vt:lpstr>约珥书第1章中的国家灾难</vt:lpstr>
      <vt:lpstr>成年的 蝗虫在 交尾</vt:lpstr>
      <vt:lpstr>蝗虫的墓地, 盐湖, 犹他州</vt:lpstr>
      <vt:lpstr>PowerPoint Presentation</vt:lpstr>
      <vt:lpstr>那么《妥拉》是如何描述蝗虫的呢？</vt:lpstr>
      <vt:lpstr>祝福 与      咒诅 (申 28)</vt:lpstr>
      <vt:lpstr>场合</vt:lpstr>
      <vt:lpstr>蝗灾的意义何在?</vt:lpstr>
      <vt:lpstr>Slides on  约珥 2</vt:lpstr>
      <vt:lpstr>"你们要在锡安吹号， 并在我的圣山发出警讯， 让国中所有的居民都战栗， 因为耶和华的日子快到，必然临近了。"  (2:1 CNV).</vt:lpstr>
      <vt:lpstr>"那日是黑暗幽冥的日子，  是密云漆黑的日子。  有一队众多强盛的民来到，  好象晨光满布群山；  这样的事从前没有发生过，  以后直到万代， 也不会发生。"  (2:2 CNV).</vt:lpstr>
      <vt:lpstr>"在他们前面有吞灭的火，  在他们后面有燃烧的火焰；  他们未到以前，大地像伊甸园，  他们过去以后，大地成了荒凉的旷野，  没有一样能逃避他们的。"  (2:3 CNV).</vt:lpstr>
      <vt:lpstr>"他们的形状像马的形状，  战马怎样奔跑，他们也怎样奔跑。"  (2:4 CNV).</vt:lpstr>
      <vt:lpstr>"他们在群山顶上跳跃的声音， 如战车的响声， 又如火焰 吞灭碎秸的响声， 像强盛的民 摆阵预备作战。" (2:5 CNV).</vt:lpstr>
      <vt:lpstr>主要经文</vt:lpstr>
      <vt:lpstr>约珥书2:1-11的蝗虫是什么?</vt:lpstr>
      <vt:lpstr>PowerPoint Presentation</vt:lpstr>
      <vt:lpstr>为什么未来？</vt:lpstr>
      <vt:lpstr>为什么未来？</vt:lpstr>
      <vt:lpstr>为什么未来？</vt:lpstr>
      <vt:lpstr>主的日子</vt:lpstr>
      <vt:lpstr>末世事件时序</vt:lpstr>
      <vt:lpstr>做什么？</vt:lpstr>
      <vt:lpstr>你拒绝神的管教吗？</vt:lpstr>
      <vt:lpstr>上帝与美国</vt:lpstr>
      <vt:lpstr>上帝对美国的管教</vt:lpstr>
      <vt:lpstr>上帝对美国的管教</vt:lpstr>
      <vt:lpstr>个人的纪律</vt:lpstr>
      <vt:lpstr>PowerPoint Presentation</vt:lpstr>
      <vt:lpstr>一。纪律应该带来悔改</vt:lpstr>
      <vt:lpstr>二。悔改将带来恢复 </vt:lpstr>
      <vt:lpstr>PowerPoint Presentation</vt:lpstr>
      <vt:lpstr>以色列的悔改将带来宽恕、拯救和复兴 （约珥书 2:18-3:21）。</vt:lpstr>
      <vt:lpstr>"耶和华为自己的土地发热心， 祂怜悯自己的子民。 19 祂回应他们说： “我必赐五谷、新酒和油给你们， 使你们饱足， 不再让你们受列国的羞辱。"  (约珥书 2:18-19 CCB).</vt:lpstr>
      <vt:lpstr>上帝未来对以色列的保护</vt:lpstr>
      <vt:lpstr>约珥书 2:21-27 中的土地对比</vt:lpstr>
      <vt:lpstr>约珥书 2:21-27 中的动物对比</vt:lpstr>
      <vt:lpstr>《约珥书》2:21-27 中的农场对比</vt:lpstr>
      <vt:lpstr>约珥书 2:21-27 中的雨水对比</vt:lpstr>
      <vt:lpstr>约珥书 2:21-27 中的谷物、酒和油</vt:lpstr>
      <vt:lpstr>约珥书 2:21-27 中的农作物对比</vt:lpstr>
      <vt:lpstr>III.  新约里的约珥书2:28-29 (参徒2)</vt:lpstr>
      <vt:lpstr>约珥书2:28-29</vt:lpstr>
      <vt:lpstr>约珥书2:28-29在新约中的应用（参见使徒行传2章）</vt:lpstr>
      <vt:lpstr>约珥 2:30-31 CNV</vt:lpstr>
      <vt:lpstr>约珥书 2:32; 使徒行传 2:21 </vt:lpstr>
      <vt:lpstr>Slides on  约珥 3</vt:lpstr>
      <vt:lpstr>"看哪！到了那些日子，在那个时期，  我使犹大和耶路撒冷被掳的人归回 我必招聚列国，  领他们下到约沙法谷'"  (3:1-2a CNV).</vt:lpstr>
      <vt:lpstr>"我要在那里亲临审判他们，  因为他们把我的子民分散在列国中，  又分取了我的地土。"  (3:2b CNV).</vt:lpstr>
      <vt:lpstr>" 以色列是中东地区唯一一个允许基督徒自由践行信仰的地方。”   本雅明·内塔尼亚胡</vt:lpstr>
      <vt:lpstr>" 如果阿拉伯人今天放​​下武器，就不会再有暴力。如果犹太人今天放下武器，就不会再有以色列。”   本雅明·内塔尼亚胡</vt:lpstr>
      <vt:lpstr>"他们为我的子民抽签，  用男童交换妓女，  女童被卖换酒喝。"  (3:3 CNV).</vt:lpstr>
      <vt:lpstr>泰尔和西顿将 接受审判</vt:lpstr>
      <vt:lpstr>把犹太人卖给 希腊人</vt:lpstr>
      <vt:lpstr>犹大的复兴</vt:lpstr>
      <vt:lpstr>"你们要在列国中宣告以下这话： “你们要预备争战， 要激动勇士。 让所有的战士都近前来，让他们都上去攻击。</vt:lpstr>
      <vt:lpstr>"万国都当奋起， 上到约沙法谷去。 因为我必坐在那里， 审判四围的列国。 你们要伸出镰刀， 因为庄稼已经熟了。 来践踏吧， 因为压酒池满了， 酒池盈溢， 因为他们的罪恶极大。"  (3:12-13 CNV).</vt:lpstr>
      <vt:lpstr>"无数的人群 齐集在判决谷， 因为耶和华的日子临近了判决谷。 日月昏暗， 星星无光。"  (3:14-15 CNV).</vt:lpstr>
      <vt:lpstr>"耶和华从锡安 吼叫，  并从耶路撒冷 发声，  天地就震动。  耶和华却要作他子民的避难所，  作以色列众子的保障。"  (3:16 CNV).</vt:lpstr>
      <vt:lpstr>"你们知道我是耶和华你们的　神， 是住在锡安我的圣山上。 那时，耶路撒冷必成为圣。 外族人必不得从其中经过。"  (3:17 CNV).</vt:lpstr>
      <vt:lpstr>以色列与  埃及</vt:lpstr>
      <vt:lpstr>以色列与  埃及</vt:lpstr>
      <vt:lpstr>"但犹大必存到永远， 耶路撒冷也必存到万代。 现在我要追讨我还未有追讨的流人血的罪。 耶和华在锡安居住。" (3:20-21 CNV).</vt:lpstr>
      <vt:lpstr>你唯有信靠主，才能得到他的祝福</vt:lpstr>
      <vt:lpstr>上帝对美国的复兴</vt:lpstr>
      <vt:lpstr>美国各县：红色保守派 + 蓝色自由派</vt:lpstr>
      <vt:lpstr>尼尔· 戈萨奇</vt:lpstr>
      <vt:lpstr>我们的愿景</vt:lpstr>
      <vt:lpstr>当我们受到纪律处分时， 我们该怎么办？ </vt:lpstr>
      <vt:lpstr>重点</vt:lpstr>
      <vt:lpstr>一。纪律应该带来悔改</vt:lpstr>
      <vt:lpstr>二。悔改将带来恢复 </vt:lpstr>
      <vt:lpstr>遵守纪律，否则你就会被纪律处分。</vt:lpstr>
      <vt:lpstr>Accept God's discipline.</vt:lpstr>
      <vt:lpstr>考虑的问题</vt:lpstr>
      <vt:lpstr>考虑的问题</vt:lpstr>
      <vt:lpstr>考虑的问题</vt:lpstr>
      <vt:lpstr>Black</vt:lpstr>
      <vt:lpstr>圣经阐释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183</cp:revision>
  <cp:lastPrinted>2009-04-22T19:24:48Z</cp:lastPrinted>
  <dcterms:created xsi:type="dcterms:W3CDTF">2002-02-28T20:10:49Z</dcterms:created>
  <dcterms:modified xsi:type="dcterms:W3CDTF">2024-12-07T14:54:03Z</dcterms:modified>
</cp:coreProperties>
</file>