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55" r:id="rId3"/>
    <p:sldMasterId id="2147484189" r:id="rId4"/>
    <p:sldMasterId id="2147484264" r:id="rId5"/>
    <p:sldMasterId id="2147484301" r:id="rId6"/>
    <p:sldMasterId id="2147484313" r:id="rId7"/>
    <p:sldMasterId id="2147484349" r:id="rId8"/>
    <p:sldMasterId id="2147484361" r:id="rId9"/>
    <p:sldMasterId id="2147484373" r:id="rId10"/>
    <p:sldMasterId id="2147484385" r:id="rId11"/>
    <p:sldMasterId id="2147484409" r:id="rId12"/>
    <p:sldMasterId id="2147484433" r:id="rId13"/>
    <p:sldMasterId id="2147484445" r:id="rId14"/>
    <p:sldMasterId id="2147484457" r:id="rId15"/>
    <p:sldMasterId id="2147484469" r:id="rId16"/>
    <p:sldMasterId id="2147484493" r:id="rId17"/>
    <p:sldMasterId id="2147484529" r:id="rId18"/>
    <p:sldMasterId id="2147484541" r:id="rId19"/>
    <p:sldMasterId id="2147484565" r:id="rId20"/>
    <p:sldMasterId id="2147484577" r:id="rId21"/>
    <p:sldMasterId id="2147484626" r:id="rId22"/>
    <p:sldMasterId id="2147484639" r:id="rId23"/>
    <p:sldMasterId id="2147484653" r:id="rId24"/>
  </p:sldMasterIdLst>
  <p:notesMasterIdLst>
    <p:notesMasterId r:id="rId105"/>
  </p:notesMasterIdLst>
  <p:sldIdLst>
    <p:sldId id="845" r:id="rId25"/>
    <p:sldId id="536" r:id="rId26"/>
    <p:sldId id="1986" r:id="rId27"/>
    <p:sldId id="1987" r:id="rId28"/>
    <p:sldId id="1990" r:id="rId29"/>
    <p:sldId id="1991" r:id="rId30"/>
    <p:sldId id="335" r:id="rId31"/>
    <p:sldId id="400" r:id="rId32"/>
    <p:sldId id="315" r:id="rId33"/>
    <p:sldId id="305" r:id="rId34"/>
    <p:sldId id="306" r:id="rId35"/>
    <p:sldId id="307" r:id="rId36"/>
    <p:sldId id="308" r:id="rId37"/>
    <p:sldId id="309" r:id="rId38"/>
    <p:sldId id="1977" r:id="rId39"/>
    <p:sldId id="855" r:id="rId40"/>
    <p:sldId id="856" r:id="rId41"/>
    <p:sldId id="337" r:id="rId42"/>
    <p:sldId id="310" r:id="rId43"/>
    <p:sldId id="311" r:id="rId44"/>
    <p:sldId id="312" r:id="rId45"/>
    <p:sldId id="313" r:id="rId46"/>
    <p:sldId id="314" r:id="rId47"/>
    <p:sldId id="338" r:id="rId48"/>
    <p:sldId id="339" r:id="rId49"/>
    <p:sldId id="399" r:id="rId50"/>
    <p:sldId id="544" r:id="rId51"/>
    <p:sldId id="844" r:id="rId52"/>
    <p:sldId id="342" r:id="rId53"/>
    <p:sldId id="343" r:id="rId54"/>
    <p:sldId id="281" r:id="rId55"/>
    <p:sldId id="282" r:id="rId56"/>
    <p:sldId id="283" r:id="rId57"/>
    <p:sldId id="317" r:id="rId58"/>
    <p:sldId id="285" r:id="rId59"/>
    <p:sldId id="300" r:id="rId60"/>
    <p:sldId id="347" r:id="rId61"/>
    <p:sldId id="268" r:id="rId62"/>
    <p:sldId id="301" r:id="rId63"/>
    <p:sldId id="351" r:id="rId64"/>
    <p:sldId id="352" r:id="rId65"/>
    <p:sldId id="353" r:id="rId66"/>
    <p:sldId id="356" r:id="rId67"/>
    <p:sldId id="357" r:id="rId68"/>
    <p:sldId id="354" r:id="rId69"/>
    <p:sldId id="358" r:id="rId70"/>
    <p:sldId id="393" r:id="rId71"/>
    <p:sldId id="355" r:id="rId72"/>
    <p:sldId id="318" r:id="rId73"/>
    <p:sldId id="849" r:id="rId74"/>
    <p:sldId id="360" r:id="rId75"/>
    <p:sldId id="361" r:id="rId76"/>
    <p:sldId id="362" r:id="rId77"/>
    <p:sldId id="564" r:id="rId78"/>
    <p:sldId id="392" r:id="rId79"/>
    <p:sldId id="365" r:id="rId80"/>
    <p:sldId id="302" r:id="rId81"/>
    <p:sldId id="366" r:id="rId82"/>
    <p:sldId id="369" r:id="rId83"/>
    <p:sldId id="370" r:id="rId84"/>
    <p:sldId id="371" r:id="rId85"/>
    <p:sldId id="372" r:id="rId86"/>
    <p:sldId id="374" r:id="rId87"/>
    <p:sldId id="375" r:id="rId88"/>
    <p:sldId id="271" r:id="rId89"/>
    <p:sldId id="376" r:id="rId90"/>
    <p:sldId id="1989" r:id="rId91"/>
    <p:sldId id="1980" r:id="rId92"/>
    <p:sldId id="507" r:id="rId93"/>
    <p:sldId id="498" r:id="rId94"/>
    <p:sldId id="1984" r:id="rId95"/>
    <p:sldId id="1981" r:id="rId96"/>
    <p:sldId id="1979" r:id="rId97"/>
    <p:sldId id="387" r:id="rId98"/>
    <p:sldId id="1985" r:id="rId99"/>
    <p:sldId id="504" r:id="rId100"/>
    <p:sldId id="1982" r:id="rId101"/>
    <p:sldId id="388" r:id="rId102"/>
    <p:sldId id="476" r:id="rId103"/>
    <p:sldId id="1988" r:id="rId10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EDF4A1F2-1276-48BD-84A5-1EDA8D639417}">
          <p14:sldIdLst>
            <p14:sldId id="845"/>
            <p14:sldId id="536"/>
            <p14:sldId id="1986"/>
            <p14:sldId id="1987"/>
            <p14:sldId id="1990"/>
            <p14:sldId id="1991"/>
            <p14:sldId id="335"/>
            <p14:sldId id="400"/>
            <p14:sldId id="315"/>
            <p14:sldId id="305"/>
            <p14:sldId id="306"/>
            <p14:sldId id="307"/>
            <p14:sldId id="308"/>
            <p14:sldId id="309"/>
            <p14:sldId id="1977"/>
            <p14:sldId id="855"/>
            <p14:sldId id="856"/>
          </p14:sldIdLst>
        </p14:section>
        <p14:section name="Chapters" id="{C7C82F16-B261-4478-87DE-3530912126A6}">
          <p14:sldIdLst>
            <p14:sldId id="337"/>
            <p14:sldId id="310"/>
            <p14:sldId id="311"/>
            <p14:sldId id="312"/>
            <p14:sldId id="313"/>
            <p14:sldId id="314"/>
            <p14:sldId id="338"/>
            <p14:sldId id="339"/>
            <p14:sldId id="399"/>
            <p14:sldId id="544"/>
            <p14:sldId id="844"/>
            <p14:sldId id="342"/>
            <p14:sldId id="343"/>
            <p14:sldId id="281"/>
            <p14:sldId id="282"/>
            <p14:sldId id="283"/>
            <p14:sldId id="317"/>
            <p14:sldId id="285"/>
            <p14:sldId id="300"/>
            <p14:sldId id="347"/>
            <p14:sldId id="268"/>
            <p14:sldId id="301"/>
            <p14:sldId id="351"/>
            <p14:sldId id="352"/>
            <p14:sldId id="353"/>
            <p14:sldId id="356"/>
            <p14:sldId id="357"/>
            <p14:sldId id="354"/>
            <p14:sldId id="358"/>
            <p14:sldId id="393"/>
            <p14:sldId id="355"/>
            <p14:sldId id="318"/>
            <p14:sldId id="849"/>
            <p14:sldId id="360"/>
            <p14:sldId id="361"/>
            <p14:sldId id="362"/>
            <p14:sldId id="564"/>
            <p14:sldId id="392"/>
            <p14:sldId id="365"/>
            <p14:sldId id="302"/>
            <p14:sldId id="366"/>
            <p14:sldId id="369"/>
            <p14:sldId id="370"/>
            <p14:sldId id="371"/>
            <p14:sldId id="372"/>
            <p14:sldId id="374"/>
            <p14:sldId id="375"/>
            <p14:sldId id="271"/>
          </p14:sldIdLst>
        </p14:section>
        <p14:section name="Conclusion" id="{2F43F6E1-9395-1F48-BC95-DEC013818E3F}">
          <p14:sldIdLst>
            <p14:sldId id="376"/>
            <p14:sldId id="1989"/>
            <p14:sldId id="1980"/>
            <p14:sldId id="507"/>
            <p14:sldId id="498"/>
            <p14:sldId id="1984"/>
            <p14:sldId id="1981"/>
            <p14:sldId id="1979"/>
            <p14:sldId id="387"/>
            <p14:sldId id="1985"/>
            <p14:sldId id="504"/>
            <p14:sldId id="1982"/>
            <p14:sldId id="388"/>
            <p14:sldId id="476"/>
            <p14:sldId id="19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99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1"/>
    <p:restoredTop sz="73028"/>
  </p:normalViewPr>
  <p:slideViewPr>
    <p:cSldViewPr>
      <p:cViewPr varScale="1">
        <p:scale>
          <a:sx n="88" d="100"/>
          <a:sy n="88" d="100"/>
        </p:scale>
        <p:origin x="2272" y="184"/>
      </p:cViewPr>
      <p:guideLst>
        <p:guide orient="horz" pos="2160"/>
        <p:guide pos="2880"/>
      </p:guideLst>
    </p:cSldViewPr>
  </p:slideViewPr>
  <p:outlineViewPr>
    <p:cViewPr>
      <p:scale>
        <a:sx n="50" d="100"/>
        <a:sy n="50" d="100"/>
      </p:scale>
      <p:origin x="0" y="8848"/>
    </p:cViewPr>
    <p:sldLst>
      <p:sld r:id="rId1" collapse="1"/>
    </p:sldLst>
  </p:outlineViewPr>
  <p:notesTextViewPr>
    <p:cViewPr>
      <p:scale>
        <a:sx n="100" d="100"/>
        <a:sy n="100" d="100"/>
      </p:scale>
      <p:origin x="0" y="0"/>
    </p:cViewPr>
  </p:notesTextViewPr>
  <p:sorterViewPr>
    <p:cViewPr varScale="1">
      <p:scale>
        <a:sx n="96" d="100"/>
        <a:sy n="96" d="100"/>
      </p:scale>
      <p:origin x="0" y="0"/>
    </p:cViewPr>
  </p:sorterViewPr>
  <p:notesViewPr>
    <p:cSldViewPr>
      <p:cViewPr varScale="1">
        <p:scale>
          <a:sx n="55" d="100"/>
          <a:sy n="55" d="100"/>
        </p:scale>
        <p:origin x="-81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theme" Target="theme/theme1.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tableStyles" Target="tableStyles.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s>
</file>

<file path=ppt/_rels/viewProps.xml.rels><?xml version="1.0" encoding="UTF-8" standalone="yes"?>
<Relationships xmlns="http://schemas.openxmlformats.org/package/2006/relationships"><Relationship Id="rId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A8F8D2B-FD1A-4044-A886-064B6A060675}" type="slidenum">
              <a:rPr lang="en-US"/>
              <a:pPr/>
              <a:t>‹#›</a:t>
            </a:fld>
            <a:endParaRPr lang="en-US"/>
          </a:p>
        </p:txBody>
      </p:sp>
    </p:spTree>
    <p:extLst>
      <p:ext uri="{BB962C8B-B14F-4D97-AF65-F5344CB8AC3E}">
        <p14:creationId xmlns:p14="http://schemas.microsoft.com/office/powerpoint/2010/main" val="2008508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4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9E76A2-D181-074B-8547-0249C0A31502}" type="slidenum">
              <a:rPr lang="en-US" sz="1200"/>
              <a:pPr eaLnBrk="1" hangingPunct="1"/>
              <a:t>10</a:t>
            </a:fld>
            <a:endParaRPr lang="en-US" sz="1200"/>
          </a:p>
        </p:txBody>
      </p:sp>
      <p:sp>
        <p:nvSpPr>
          <p:cNvPr id="501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906840-8B2D-294C-A044-0CF539490BA3}" type="slidenum">
              <a:rPr lang="en-US" sz="1200"/>
              <a:pPr eaLnBrk="1" hangingPunct="1"/>
              <a:t>11</a:t>
            </a:fld>
            <a:endParaRPr lang="en-US" sz="1200"/>
          </a:p>
        </p:txBody>
      </p:sp>
      <p:sp>
        <p:nvSpPr>
          <p:cNvPr id="522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Times New Roman" charset="0"/>
              <a:ea typeface="ＭＳ Ｐゴシック" charset="0"/>
              <a:cs typeface="ＭＳ Ｐゴシック" charset="0"/>
            </a:endParaRPr>
          </a:p>
        </p:txBody>
      </p:sp>
      <p:sp>
        <p:nvSpPr>
          <p:cNvPr id="52228"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452B95-5925-B340-BB5F-A6F42FFEBA57}" type="slidenum">
              <a:rPr lang="en-US" sz="1200"/>
              <a:pPr eaLnBrk="1" hangingPunct="1"/>
              <a:t>12</a:t>
            </a:fld>
            <a:endParaRPr lang="en-US" sz="1200"/>
          </a:p>
        </p:txBody>
      </p:sp>
      <p:sp>
        <p:nvSpPr>
          <p:cNvPr id="5427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534E-E4F6-8940-9F9B-917140CB5B52}" type="slidenum">
              <a:rPr lang="en-US" sz="1200"/>
              <a:pPr eaLnBrk="1" hangingPunct="1"/>
              <a:t>13</a:t>
            </a:fld>
            <a:endParaRPr lang="en-US" sz="1200"/>
          </a:p>
        </p:txBody>
      </p:sp>
      <p:sp>
        <p:nvSpPr>
          <p:cNvPr id="5632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4FC9C9-AF76-8A4B-9681-C136CFE3659F}" type="slidenum">
              <a:rPr lang="en-US" sz="1200"/>
              <a:pPr eaLnBrk="1" hangingPunct="1"/>
              <a:t>14</a:t>
            </a:fld>
            <a:endParaRPr lang="en-US" sz="1200"/>
          </a:p>
        </p:txBody>
      </p:sp>
      <p:sp>
        <p:nvSpPr>
          <p:cNvPr id="5837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15</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06710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3372914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p>
          <a:p>
            <a:r>
              <a:rPr lang="zh-CN" altLang="en-US" dirty="0">
                <a:latin typeface="Arial"/>
                <a:cs typeface="Arial"/>
              </a:rPr>
              <a:t>他让犹太人从被赶出自己的土地回到那片土地，以便他们能够尊崇他。</a:t>
            </a:r>
            <a:endParaRPr lang="en-US" dirty="0">
              <a:latin typeface="Arial"/>
              <a:cs typeface="Arial"/>
            </a:endParaRPr>
          </a:p>
        </p:txBody>
      </p:sp>
    </p:spTree>
    <p:extLst>
      <p:ext uri="{BB962C8B-B14F-4D97-AF65-F5344CB8AC3E}">
        <p14:creationId xmlns:p14="http://schemas.microsoft.com/office/powerpoint/2010/main" val="302031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20005-8D9A-4D46-8DBD-DE25488778D8}" type="slidenum">
              <a:rPr lang="en-US" sz="1200"/>
              <a:pPr eaLnBrk="1" hangingPunct="1"/>
              <a:t>19</a:t>
            </a:fld>
            <a:endParaRPr lang="en-US" sz="1200"/>
          </a:p>
        </p:txBody>
      </p:sp>
      <p:sp>
        <p:nvSpPr>
          <p:cNvPr id="6041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537028-625C-F74C-94C9-D08B5E38CE01}" type="slidenum">
              <a:rPr lang="en-US" sz="1200"/>
              <a:pPr eaLnBrk="1" hangingPunct="1"/>
              <a:t>20</a:t>
            </a:fld>
            <a:endParaRPr lang="en-US" sz="1200"/>
          </a:p>
        </p:txBody>
      </p:sp>
      <p:sp>
        <p:nvSpPr>
          <p:cNvPr id="6246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p>
          <a:p>
            <a:endParaRPr lang="en-US" i="0" baseline="0" dirty="0">
              <a:latin typeface="Arial"/>
              <a:cs typeface="Arial"/>
            </a:endParaRPr>
          </a:p>
          <a:p>
            <a:r>
              <a:rPr lang="zh-CN" altLang="en-US" dirty="0"/>
              <a:t>当我家族在</a:t>
            </a:r>
            <a:r>
              <a:rPr lang="en-US" altLang="zh-CN" dirty="0"/>
              <a:t>1991</a:t>
            </a:r>
            <a:r>
              <a:rPr lang="zh-CN" altLang="en-US" dirty="0"/>
              <a:t>年为了让我在新加坡圣经学院教学而搬到新加坡时，我们在解决住房问题后的首要任务是找一个教堂。那时候，我做了许多人会做的事</a:t>
            </a:r>
            <a:r>
              <a:rPr lang="en-US" altLang="zh-CN" dirty="0"/>
              <a:t>——"</a:t>
            </a:r>
            <a:r>
              <a:rPr lang="zh-CN" altLang="en-US" dirty="0"/>
              <a:t>让你的手指行走</a:t>
            </a:r>
            <a:r>
              <a:rPr lang="en-US" altLang="zh-CN" dirty="0"/>
              <a:t>"</a:t>
            </a:r>
            <a:r>
              <a:rPr lang="zh-CN" altLang="en-US" dirty="0"/>
              <a:t>，这是黄页的标语。对于那些不知道我在说什么的人</a:t>
            </a:r>
            <a:r>
              <a:rPr lang="en-US" altLang="zh-CN" dirty="0"/>
              <a:t>——</a:t>
            </a:r>
            <a:r>
              <a:rPr lang="zh-CN" altLang="en-US" dirty="0"/>
              <a:t>而且那是很多人，因为这个教堂里的每个人都比我年轻</a:t>
            </a:r>
            <a:r>
              <a:rPr lang="en-US" altLang="zh-CN" dirty="0"/>
              <a:t>——</a:t>
            </a:r>
            <a:r>
              <a:rPr lang="zh-CN" altLang="en-US" dirty="0"/>
              <a:t>在互联网之前，黄页是</a:t>
            </a:r>
            <a:r>
              <a:rPr lang="en-US" altLang="zh-CN" dirty="0"/>
              <a:t>"</a:t>
            </a:r>
            <a:r>
              <a:rPr lang="zh-CN" altLang="en-US" dirty="0"/>
              <a:t>去的地方</a:t>
            </a:r>
            <a:r>
              <a:rPr lang="en-US" altLang="zh-CN" dirty="0"/>
              <a:t>"</a:t>
            </a:r>
            <a:r>
              <a:rPr lang="zh-CN" altLang="en-US" dirty="0"/>
              <a:t>。</a:t>
            </a:r>
            <a:r>
              <a:rPr lang="en-US" altLang="zh-CN" dirty="0"/>
              <a:t>20</a:t>
            </a:r>
            <a:r>
              <a:rPr lang="zh-CN" altLang="en-US" dirty="0"/>
              <a:t>世纪末，每个企业和个人都在那里登记了他们的电话号码。</a:t>
            </a:r>
          </a:p>
          <a:p>
            <a:r>
              <a:rPr lang="zh-CN" altLang="en-US" dirty="0"/>
              <a:t>所以，我在“教堂”下面查找，但我没有找到任何条目！我想：“真的吗？肯定教堂是在这里的。新加坡有成百上千的教堂！”然后我查了“基督教”，但那里也没有条目。接着我试了“浸信会”</a:t>
            </a:r>
            <a:r>
              <a:rPr lang="en-US" altLang="zh-CN" dirty="0"/>
              <a:t>——</a:t>
            </a:r>
            <a:r>
              <a:rPr lang="zh-CN" altLang="en-US" dirty="0"/>
              <a:t>也不行。你们在笑，但你们会在哪里查找呢？</a:t>
            </a:r>
          </a:p>
          <a:p>
            <a:r>
              <a:rPr lang="zh-CN" altLang="en-US" dirty="0"/>
              <a:t>最后，不知怎的，我在字母“</a:t>
            </a:r>
            <a:r>
              <a:rPr lang="en-US" dirty="0"/>
              <a:t>P”</a:t>
            </a:r>
            <a:r>
              <a:rPr lang="zh-CN" altLang="en-US" dirty="0"/>
              <a:t>下找到了它们。果然，所有的教堂都在“</a:t>
            </a:r>
            <a:r>
              <a:rPr lang="en-US" dirty="0"/>
              <a:t>P”</a:t>
            </a:r>
            <a:r>
              <a:rPr lang="zh-CN" altLang="en-US" dirty="0"/>
              <a:t>部分的“地点</a:t>
            </a:r>
            <a:r>
              <a:rPr lang="en-US" altLang="zh-CN" dirty="0"/>
              <a:t>……</a:t>
            </a:r>
            <a:r>
              <a:rPr lang="zh-CN" altLang="en-US" dirty="0"/>
              <a:t>礼拜场所”下被列出！在那个地方，根据宗教，列出了佛教、印度教、穆斯林和基督教的礼拜场所。我猜当我看到这些时，最让我感触的是，这些都被视为礼拜的地方</a:t>
            </a:r>
            <a:r>
              <a:rPr lang="en-US" altLang="zh-CN" dirty="0"/>
              <a:t>——</a:t>
            </a:r>
            <a:r>
              <a:rPr lang="zh-CN" altLang="en-US" dirty="0"/>
              <a:t>不是教学的地方，不是事工的地方，不是聚会的地方，也不是传福音的地方。就在那里，通过我的黄页，上帝对我说话了。每个宗教所做的，比任何其他事情都多的，是在做礼拜！</a:t>
            </a:r>
          </a:p>
          <a:p>
            <a:endParaRPr lang="en-US" dirty="0">
              <a:latin typeface="Arial"/>
              <a:cs typeface="Arial"/>
            </a:endParaRPr>
          </a:p>
        </p:txBody>
      </p:sp>
    </p:spTree>
    <p:extLst>
      <p:ext uri="{BB962C8B-B14F-4D97-AF65-F5344CB8AC3E}">
        <p14:creationId xmlns:p14="http://schemas.microsoft.com/office/powerpoint/2010/main" val="2447398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64E0F3-25C4-1045-B219-BAD972845060}" type="slidenum">
              <a:rPr lang="en-US" sz="1200"/>
              <a:pPr eaLnBrk="1" hangingPunct="1"/>
              <a:t>21</a:t>
            </a:fld>
            <a:endParaRPr lang="en-US" sz="1200"/>
          </a:p>
        </p:txBody>
      </p:sp>
      <p:sp>
        <p:nvSpPr>
          <p:cNvPr id="6451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56DE2-496F-074B-B1BA-02A05B64A68E}" type="slidenum">
              <a:rPr lang="en-US" sz="1200"/>
              <a:pPr eaLnBrk="1" hangingPunct="1"/>
              <a:t>22</a:t>
            </a:fld>
            <a:endParaRPr lang="en-US" sz="1200"/>
          </a:p>
        </p:txBody>
      </p:sp>
      <p:sp>
        <p:nvSpPr>
          <p:cNvPr id="6656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4A601F-BDBE-BB42-ACA2-AD21554E4591}" type="slidenum">
              <a:rPr lang="en-US" sz="1200"/>
              <a:pPr eaLnBrk="1" hangingPunct="1"/>
              <a:t>23</a:t>
            </a:fld>
            <a:endParaRPr lang="en-US" sz="1200"/>
          </a:p>
        </p:txBody>
      </p:sp>
      <p:sp>
        <p:nvSpPr>
          <p:cNvPr id="6861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5CB773A-F3D3-2A4E-AC45-801226053B6A}" type="slidenum">
              <a:rPr lang="en-US" sz="1200"/>
              <a:pPr eaLnBrk="1" hangingPunct="1"/>
              <a:t>26</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extLst>
      <p:ext uri="{BB962C8B-B14F-4D97-AF65-F5344CB8AC3E}">
        <p14:creationId xmlns:p14="http://schemas.microsoft.com/office/powerpoint/2010/main" val="1122609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8D0EBA43-3F6F-DF4D-9D8B-94AC00C318E2}" type="slidenum">
              <a:rPr kumimoji="0" lang="zh-CN" alt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28</a:t>
            </a:fld>
            <a:endParaRPr kumimoji="0" lang="en-US" altLang="zh-CN"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OP-04-Num-170</a:t>
            </a:r>
          </a:p>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eaLnBrk="1" hangingPunct="1"/>
            <a:r>
              <a:rPr lang="en-US" altLang="zh-CN" baseline="0" dirty="0">
                <a:latin typeface="Arial"/>
                <a:ea typeface="ＭＳ Ｐゴシック" charset="0"/>
                <a:cs typeface="Arial"/>
              </a:rPr>
              <a:t>OP-04-Num-170</a:t>
            </a:r>
          </a:p>
          <a:p>
            <a:pPr eaLnBrk="1" hangingPunct="1"/>
            <a:endParaRPr lang="en-US" altLang="zh-CN" baseline="0" dirty="0">
              <a:latin typeface="Arial"/>
              <a:ea typeface="ＭＳ Ｐゴシック" charset="0"/>
              <a:cs typeface="Arial"/>
            </a:endParaRPr>
          </a:p>
          <a:p>
            <a:pPr eaLnBrk="1" hangingPunct="1"/>
            <a:r>
              <a:rPr lang="zh-CN" altLang="en-US" baseline="0" dirty="0">
                <a:latin typeface="Arial"/>
                <a:ea typeface="ＭＳ Ｐゴシック" charset="0"/>
                <a:cs typeface="Arial"/>
              </a:rPr>
              <a:t>神应许的土地从埃及南部的一个小溪流向北延伸，经过西奈半岛，直到遥远北方的庞大的幼发拉底河</a:t>
            </a:r>
            <a:r>
              <a:rPr lang="en-US" altLang="zh-CN" baseline="0" dirty="0">
                <a:latin typeface="Arial"/>
                <a:ea typeface="ＭＳ Ｐゴシック" charset="0"/>
                <a:cs typeface="Arial"/>
              </a:rPr>
              <a:t>——</a:t>
            </a:r>
            <a:r>
              <a:rPr lang="zh-CN" altLang="en-US" baseline="0" dirty="0">
                <a:latin typeface="Arial"/>
                <a:ea typeface="ＭＳ Ｐゴシック" charset="0"/>
                <a:cs typeface="Arial"/>
              </a:rPr>
              <a:t>这是一块巨大的地产！当今天的边界覆盖在这片土地上时，我们可以看到现代以色列如何努力从埃及、黎巴嫩、叙利亚，甚至可能是约旦河另一侧的约旦争夺土地。</a:t>
            </a:r>
            <a:endParaRPr lang="en-US" altLang="zh-CN" baseline="0" dirty="0">
              <a:latin typeface="Arial"/>
              <a:ea typeface="ＭＳ Ｐゴシック" charset="0"/>
              <a:cs typeface="Arial"/>
            </a:endParaRP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471922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29</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Micah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Three generations after Ruth, David was born in Bethlehem (Ruth was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also the home of Elhanan, one of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The city was rebuilt after the return from Babylonian exile (</a:t>
            </a:r>
            <a:r>
              <a:rPr lang="ko-KR" altLang="en-US" dirty="0" err="1">
                <a:latin typeface="Times New Roman" charset="0"/>
                <a:ea typeface="ＭＳ Ｐゴシック" charset="0"/>
                <a:cs typeface="ＭＳ Ｐゴシック" charset="0"/>
              </a:rPr>
              <a:t>以斯拉</a:t>
            </a:r>
            <a:r>
              <a:rPr lang="en-US" dirty="0">
                <a:latin typeface="Times New Roman" charset="0"/>
                <a:ea typeface="ＭＳ Ｐゴシック" charset="0"/>
                <a:cs typeface="ＭＳ Ｐゴシック" charset="0"/>
              </a:rPr>
              <a:t> 2:21; Neh 7:25).</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named as the place of the Messiah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birth (Micah 5:2; John 7:42).</a:t>
            </a:r>
            <a:endParaRPr lang="en-US" altLang="ja-JP" b="1" dirty="0">
              <a:latin typeface="Times New Roman" charset="0"/>
              <a:ea typeface="ＭＳ Ｐゴシック" charset="0"/>
              <a:cs typeface="ＭＳ Ｐゴシック" charset="0"/>
            </a:endParaRPr>
          </a:p>
          <a:p>
            <a:pPr marL="228600" indent="-228600" defTabSz="457200">
              <a:spcBef>
                <a:spcPct val="0"/>
              </a:spcBef>
            </a:pPr>
            <a:endParaRPr lang="en-US" dirty="0">
              <a:latin typeface="Times New Roman" charset="0"/>
              <a:ea typeface="ＭＳ Ｐゴシック" charset="0"/>
              <a:cs typeface="ＭＳ Ｐゴシック" charset="0"/>
            </a:endParaRPr>
          </a:p>
          <a:p>
            <a:r>
              <a:rPr lang="zh-CN" altLang="en-US" dirty="0"/>
              <a:t>伯利恒在旧约中的重要性：</a:t>
            </a:r>
          </a:p>
          <a:p>
            <a:pPr>
              <a:buFont typeface="+mj-lt"/>
              <a:buAutoNum type="arabicPeriod"/>
            </a:pPr>
            <a:r>
              <a:rPr lang="zh-CN" altLang="en-US" dirty="0"/>
              <a:t>伯利恒是米迦的利未祭司的家乡（士师记</a:t>
            </a:r>
            <a:r>
              <a:rPr lang="en-US" altLang="zh-CN" dirty="0"/>
              <a:t>17:1-13</a:t>
            </a:r>
            <a:r>
              <a:rPr lang="zh-CN" altLang="en-US" dirty="0"/>
              <a:t>）。</a:t>
            </a:r>
          </a:p>
          <a:p>
            <a:pPr>
              <a:buFont typeface="+mj-lt"/>
              <a:buAutoNum type="arabicPeriod"/>
            </a:pPr>
            <a:r>
              <a:rPr lang="zh-CN" altLang="en-US" dirty="0"/>
              <a:t>路得在伯利恒的波阿斯田里收割。</a:t>
            </a:r>
          </a:p>
          <a:p>
            <a:pPr>
              <a:buFont typeface="+mj-lt"/>
              <a:buAutoNum type="arabicPeriod"/>
            </a:pPr>
            <a:r>
              <a:rPr lang="zh-CN" altLang="en-US" dirty="0"/>
              <a:t>经过三代之后，大卫在伯利恒出生（路得是大卫的曾祖母）。</a:t>
            </a:r>
          </a:p>
          <a:p>
            <a:pPr>
              <a:buFont typeface="+mj-lt"/>
              <a:buAutoNum type="arabicPeriod"/>
            </a:pPr>
            <a:r>
              <a:rPr lang="zh-CN" altLang="en-US" dirty="0"/>
              <a:t>大卫在伯利恒被膏为王（撒母耳记上</a:t>
            </a:r>
            <a:r>
              <a:rPr lang="en-US" altLang="zh-CN" dirty="0"/>
              <a:t>16:1-13</a:t>
            </a:r>
            <a:r>
              <a:rPr lang="zh-CN" altLang="en-US" dirty="0"/>
              <a:t>）。他选择不把这座城市作为他的首都。</a:t>
            </a:r>
          </a:p>
          <a:p>
            <a:pPr>
              <a:buFont typeface="+mj-lt"/>
              <a:buAutoNum type="arabicPeriod"/>
            </a:pPr>
            <a:r>
              <a:rPr lang="zh-CN" altLang="en-US" dirty="0"/>
              <a:t>伯利恒是奥贝得</a:t>
            </a:r>
            <a:r>
              <a:rPr lang="en-US" altLang="zh-CN" dirty="0"/>
              <a:t>·</a:t>
            </a:r>
            <a:r>
              <a:rPr lang="zh-CN" altLang="en-US" dirty="0"/>
              <a:t>以东的家乡，他保管了约柜（撒母耳记下</a:t>
            </a:r>
            <a:r>
              <a:rPr lang="en-US" altLang="zh-CN" dirty="0"/>
              <a:t>6:10-12</a:t>
            </a:r>
            <a:r>
              <a:rPr lang="zh-CN" altLang="en-US" dirty="0"/>
              <a:t>）。</a:t>
            </a:r>
          </a:p>
          <a:p>
            <a:pPr>
              <a:buFont typeface="+mj-lt"/>
              <a:buAutoNum type="arabicPeriod"/>
            </a:pPr>
            <a:r>
              <a:rPr lang="zh-CN" altLang="en-US" dirty="0"/>
              <a:t>伯利恒也是大卫的勇士以利哈南的家乡（撒母耳记下</a:t>
            </a:r>
            <a:r>
              <a:rPr lang="en-US" altLang="zh-CN" dirty="0"/>
              <a:t>23:24</a:t>
            </a:r>
            <a:r>
              <a:rPr lang="zh-CN" altLang="en-US" dirty="0"/>
              <a:t>；历代志上</a:t>
            </a:r>
            <a:r>
              <a:rPr lang="en-US" altLang="zh-CN" dirty="0"/>
              <a:t>11:26</a:t>
            </a:r>
            <a:r>
              <a:rPr lang="zh-CN" altLang="en-US" dirty="0"/>
              <a:t>）。</a:t>
            </a:r>
          </a:p>
          <a:p>
            <a:pPr>
              <a:buFont typeface="+mj-lt"/>
              <a:buAutoNum type="arabicPeriod"/>
            </a:pPr>
            <a:r>
              <a:rPr lang="zh-CN" altLang="en-US" dirty="0"/>
              <a:t>罗波安在伯利恒修筑了城墙（历代志下</a:t>
            </a:r>
            <a:r>
              <a:rPr lang="en-US" altLang="zh-CN" dirty="0"/>
              <a:t>11:6</a:t>
            </a:r>
            <a:r>
              <a:rPr lang="zh-CN" altLang="en-US" dirty="0"/>
              <a:t>）。</a:t>
            </a:r>
          </a:p>
          <a:p>
            <a:pPr>
              <a:buFont typeface="+mj-lt"/>
              <a:buAutoNum type="arabicPeriod"/>
            </a:pPr>
            <a:r>
              <a:rPr lang="zh-CN" altLang="en-US" dirty="0"/>
              <a:t>许多犹太人在基大利亚被杀后逃往伯利恒（耶利米书</a:t>
            </a:r>
            <a:r>
              <a:rPr lang="en-US" altLang="zh-CN" dirty="0"/>
              <a:t>41:17</a:t>
            </a:r>
            <a:r>
              <a:rPr lang="zh-CN" altLang="en-US" dirty="0"/>
              <a:t>）。</a:t>
            </a:r>
          </a:p>
          <a:p>
            <a:pPr>
              <a:buFont typeface="+mj-lt"/>
              <a:buAutoNum type="arabicPeriod"/>
            </a:pPr>
            <a:r>
              <a:rPr lang="zh-CN" altLang="en-US" dirty="0"/>
              <a:t>城市在巴比伦流放归来后重建（以斯拉记</a:t>
            </a:r>
            <a:r>
              <a:rPr lang="en-US" altLang="zh-CN" dirty="0"/>
              <a:t>2:21</a:t>
            </a:r>
            <a:r>
              <a:rPr lang="zh-CN" altLang="en-US" dirty="0"/>
              <a:t>；尼希米记</a:t>
            </a:r>
            <a:r>
              <a:rPr lang="en-US" altLang="zh-CN" dirty="0"/>
              <a:t>7:25</a:t>
            </a:r>
            <a:r>
              <a:rPr lang="zh-CN" altLang="en-US" dirty="0"/>
              <a:t>）。</a:t>
            </a:r>
          </a:p>
          <a:p>
            <a:pPr>
              <a:buFont typeface="+mj-lt"/>
              <a:buAutoNum type="arabicPeriod"/>
            </a:pPr>
            <a:r>
              <a:rPr lang="zh-CN" altLang="en-US" dirty="0"/>
              <a:t>伯利恒被命名为弥赛亚诞生的地方（弥迦书</a:t>
            </a:r>
            <a:r>
              <a:rPr lang="en-US" altLang="zh-CN" dirty="0"/>
              <a:t>5:2</a:t>
            </a:r>
            <a:r>
              <a:rPr lang="zh-CN" altLang="en-US" dirty="0"/>
              <a:t>；约翰福音</a:t>
            </a:r>
            <a:r>
              <a:rPr lang="en-US" altLang="zh-CN" dirty="0"/>
              <a:t>7:42</a:t>
            </a:r>
            <a:r>
              <a:rPr lang="zh-CN" altLang="en-US" dirty="0"/>
              <a:t>）。</a:t>
            </a:r>
          </a:p>
          <a:p>
            <a:pPr marL="228600" indent="-228600" defTabSz="457200">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5CC21E-9AFC-C04E-8C33-E198846EE035}" type="slidenum">
              <a:rPr lang="en-US" sz="1200"/>
              <a:pPr eaLnBrk="1" hangingPunct="1"/>
              <a:t>31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a:p>
            <a:r>
              <a:rPr lang="zh-CN" altLang="en-US" dirty="0"/>
              <a:t>我们为什么要离开这个世界聚集在社区中？为什么要去教堂？</a:t>
            </a:r>
          </a:p>
          <a:p>
            <a:pPr>
              <a:buFont typeface="Arial" panose="020B0604020202020204" pitchFamily="34" charset="0"/>
              <a:buChar char="•"/>
            </a:pPr>
            <a:r>
              <a:rPr lang="zh-CN" altLang="en-US" dirty="0"/>
              <a:t>是为了学习和教导吗？</a:t>
            </a:r>
          </a:p>
          <a:p>
            <a:pPr>
              <a:buFont typeface="Arial" panose="020B0604020202020204" pitchFamily="34" charset="0"/>
              <a:buChar char="•"/>
            </a:pPr>
            <a:r>
              <a:rPr lang="zh-CN" altLang="en-US" dirty="0"/>
              <a:t>我们聚集的主要目的是唱歌吗？</a:t>
            </a:r>
          </a:p>
          <a:p>
            <a:pPr>
              <a:buFont typeface="Arial" panose="020B0604020202020204" pitchFamily="34" charset="0"/>
              <a:buChar char="•"/>
            </a:pPr>
            <a:r>
              <a:rPr lang="zh-CN" altLang="en-US" dirty="0"/>
              <a:t>交流是我们聚集的主要原因吗？</a:t>
            </a:r>
          </a:p>
          <a:p>
            <a:pPr>
              <a:buFont typeface="Arial" panose="020B0604020202020204" pitchFamily="34" charset="0"/>
              <a:buChar char="•"/>
            </a:pPr>
            <a:r>
              <a:rPr lang="zh-CN" altLang="en-US" dirty="0"/>
              <a:t>我们的主要目的是为了服务吗？</a:t>
            </a:r>
          </a:p>
          <a:p>
            <a:pPr>
              <a:buFont typeface="Arial" panose="020B0604020202020204" pitchFamily="34" charset="0"/>
              <a:buChar char="•"/>
            </a:pPr>
            <a:r>
              <a:rPr lang="zh-CN" altLang="en-US" dirty="0"/>
              <a:t>哎呀，这是服务的错误类型。我的意思是我们主要聚集是为了服侍上帝吗？ 这是什么类型的服务？这是一个崇拜服务！</a:t>
            </a:r>
          </a:p>
          <a:p>
            <a:endParaRPr lang="en-US" dirty="0"/>
          </a:p>
        </p:txBody>
      </p:sp>
    </p:spTree>
    <p:extLst>
      <p:ext uri="{BB962C8B-B14F-4D97-AF65-F5344CB8AC3E}">
        <p14:creationId xmlns:p14="http://schemas.microsoft.com/office/powerpoint/2010/main" val="213462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71A3F-76A8-7749-80C3-11EC438A1EDA}" type="slidenum">
              <a:rPr lang="en-US" sz="1200"/>
              <a:pPr eaLnBrk="1" hangingPunct="1"/>
              <a:t>32</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A69FD7-4EB4-734E-9E34-E27514FFAA7D}" type="slidenum">
              <a:rPr lang="en-US" sz="1200"/>
              <a:pPr eaLnBrk="1" hangingPunct="1"/>
              <a:t>33</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34</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8B06D2-3E30-E84F-8E42-AA0886B4B05F}" type="slidenum">
              <a:rPr lang="en-US" sz="1200"/>
              <a:pPr eaLnBrk="1" hangingPunct="1"/>
              <a:t>35</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FBBE22-2D83-074A-A3AA-41912D8A615B}" type="slidenum">
              <a:rPr lang="en-US" sz="1200"/>
              <a:pPr eaLnBrk="1" hangingPunct="1"/>
              <a:t>36</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solidFill>
                  <a:prstClr val="black"/>
                </a:solidFill>
              </a:rPr>
              <a:pPr eaLnBrk="1" hangingPunct="1"/>
              <a:t>37</a:t>
            </a:fld>
            <a:endParaRPr lang="en-US" sz="1200">
              <a:solidFill>
                <a:prstClr val="black"/>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4ADAF9-C36D-2D4E-BA5B-655327C3DCCC}" type="slidenum">
              <a:rPr lang="en-US" sz="1200"/>
              <a:pPr eaLnBrk="1" hangingPunct="1"/>
              <a:t>38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F3AE4D-B708-FF46-AD58-5105FF593A4E}" type="slidenum">
              <a:rPr lang="en-US" sz="1200"/>
              <a:pPr eaLnBrk="1" hangingPunct="1"/>
              <a:t>39</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44</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47</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a:p>
            <a:r>
              <a:rPr lang="zh-CN" altLang="en-US" dirty="0"/>
              <a:t>我们为什么要离开这个世界聚集在社区中？为什么要去教堂？</a:t>
            </a:r>
          </a:p>
          <a:p>
            <a:pPr>
              <a:buFont typeface="Arial" panose="020B0604020202020204" pitchFamily="34" charset="0"/>
              <a:buChar char="•"/>
            </a:pPr>
            <a:r>
              <a:rPr lang="zh-CN" altLang="en-US" dirty="0"/>
              <a:t>是为了学习和教导吗？</a:t>
            </a:r>
          </a:p>
          <a:p>
            <a:pPr>
              <a:buFont typeface="Arial" panose="020B0604020202020204" pitchFamily="34" charset="0"/>
              <a:buChar char="•"/>
            </a:pPr>
            <a:r>
              <a:rPr lang="zh-CN" altLang="en-US" dirty="0"/>
              <a:t>我们聚集的主要目的是唱歌吗？</a:t>
            </a:r>
          </a:p>
          <a:p>
            <a:pPr>
              <a:buFont typeface="Arial" panose="020B0604020202020204" pitchFamily="34" charset="0"/>
              <a:buChar char="•"/>
            </a:pPr>
            <a:r>
              <a:rPr lang="zh-CN" altLang="en-US" dirty="0"/>
              <a:t>交流是我们聚集的主要原因吗？</a:t>
            </a:r>
          </a:p>
          <a:p>
            <a:pPr>
              <a:buFont typeface="Arial" panose="020B0604020202020204" pitchFamily="34" charset="0"/>
              <a:buChar char="•"/>
            </a:pPr>
            <a:r>
              <a:rPr lang="zh-CN" altLang="en-US" dirty="0"/>
              <a:t>我们的主要目的是为了服务吗？</a:t>
            </a:r>
          </a:p>
          <a:p>
            <a:pPr>
              <a:buFont typeface="Arial" panose="020B0604020202020204" pitchFamily="34" charset="0"/>
              <a:buChar char="•"/>
            </a:pPr>
            <a:r>
              <a:rPr lang="zh-CN" altLang="en-US" dirty="0"/>
              <a:t>哎呀，这是服务的错误类型。我的意思是我们主要聚集是为了服侍上帝吗？ 这是什么类型的服务？这是一个崇拜服务！</a:t>
            </a:r>
          </a:p>
          <a:p>
            <a:endParaRPr lang="en-US" dirty="0"/>
          </a:p>
        </p:txBody>
      </p:sp>
    </p:spTree>
    <p:extLst>
      <p:ext uri="{BB962C8B-B14F-4D97-AF65-F5344CB8AC3E}">
        <p14:creationId xmlns:p14="http://schemas.microsoft.com/office/powerpoint/2010/main" val="2100119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50</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8674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a:p>
            <a:r>
              <a:rPr lang="zh-CN" altLang="en-US" dirty="0"/>
              <a:t>上帝的同在在圣殿中降临到以色列人身上</a:t>
            </a:r>
            <a:r>
              <a:rPr lang="en-US" altLang="zh-CN" dirty="0"/>
              <a:t>——</a:t>
            </a:r>
            <a:r>
              <a:rPr lang="zh-CN" altLang="en-US" dirty="0"/>
              <a:t>而作为基督徒，圣灵也进入我们的内在（哥林多前书</a:t>
            </a:r>
            <a:r>
              <a:rPr lang="en-US" altLang="zh-CN" dirty="0"/>
              <a:t>6:19</a:t>
            </a:r>
            <a:r>
              <a:rPr lang="zh-CN" altLang="en-US" dirty="0"/>
              <a:t>）。但是，如果我们拥有上帝居住的灵而忽略他，这又有什么好处呢？</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090751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55</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725354-1224-DC40-B8CC-927254C97682}" type="slidenum">
              <a:rPr lang="en-US" sz="1200"/>
              <a:pPr eaLnBrk="1" hangingPunct="1"/>
              <a:t>57</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E2FDA7-77A2-A143-B331-C7BDE19D2B07}" type="slidenum">
              <a:rPr lang="en-US" sz="1200"/>
              <a:pPr eaLnBrk="1" hangingPunct="1"/>
              <a:t>65</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188866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3013100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Sadly, we do the same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上帝知道我们成为假神奴隶有多么可怕。</a:t>
            </a:r>
            <a:endParaRPr lang="en-US" altLang="zh-CN"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以色列人甚至在假摩洛神的崇拜中杀害自己的孩子。</a:t>
            </a:r>
            <a:endParaRPr lang="en-US" altLang="zh-CN"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可悲的是，我们今天仍在做同样的事。</a:t>
            </a:r>
            <a:endParaRPr lang="en-US" dirty="0">
              <a:latin typeface="Arial"/>
              <a:cs typeface="Arial"/>
            </a:endParaRPr>
          </a:p>
        </p:txBody>
      </p:sp>
    </p:spTree>
    <p:extLst>
      <p:ext uri="{BB962C8B-B14F-4D97-AF65-F5344CB8AC3E}">
        <p14:creationId xmlns:p14="http://schemas.microsoft.com/office/powerpoint/2010/main" val="119759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972181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a:p>
            <a:r>
              <a:rPr lang="zh-CN" altLang="en-US" dirty="0">
                <a:latin typeface="Arial"/>
                <a:cs typeface="Arial"/>
              </a:rPr>
              <a:t>这种奴役往往是偶像崇拜，当我们成为崇拜的焦点时（解释以上的堕落）。</a:t>
            </a:r>
          </a:p>
          <a:p>
            <a:r>
              <a:rPr lang="zh-CN" altLang="en-US" dirty="0">
                <a:latin typeface="Arial"/>
                <a:cs typeface="Arial"/>
              </a:rPr>
              <a:t>你有没有一些习惯似乎永远无法克服？</a:t>
            </a:r>
          </a:p>
          <a:p>
            <a:r>
              <a:rPr lang="zh-CN" altLang="en-US" dirty="0">
                <a:latin typeface="Arial"/>
                <a:cs typeface="Arial"/>
              </a:rPr>
              <a:t>多年来，许多男性坦白自己对色情的束缚。</a:t>
            </a:r>
          </a:p>
          <a:p>
            <a:r>
              <a:rPr lang="zh-CN" altLang="en-US" dirty="0">
                <a:latin typeface="Arial"/>
                <a:cs typeface="Arial"/>
              </a:rPr>
              <a:t>同样，女性也可能被电影、购物或其他形式的奴役所束缚，例如将生活浪漫化。</a:t>
            </a:r>
          </a:p>
          <a:p>
            <a:r>
              <a:rPr lang="zh-CN" altLang="en-US" dirty="0">
                <a:latin typeface="Arial"/>
                <a:cs typeface="Arial"/>
              </a:rPr>
              <a:t>为什么上帝想要恢复你？</a:t>
            </a:r>
            <a:endParaRPr lang="en-US" dirty="0">
              <a:latin typeface="Arial"/>
              <a:cs typeface="Arial"/>
            </a:endParaRPr>
          </a:p>
        </p:txBody>
      </p:sp>
    </p:spTree>
    <p:extLst>
      <p:ext uri="{BB962C8B-B14F-4D97-AF65-F5344CB8AC3E}">
        <p14:creationId xmlns:p14="http://schemas.microsoft.com/office/powerpoint/2010/main" val="3580425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2525075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380031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p>
          <a:p>
            <a:r>
              <a:rPr lang="zh-CN" altLang="en-US" dirty="0">
                <a:latin typeface="Arial"/>
                <a:cs typeface="Arial"/>
              </a:rPr>
              <a:t>他让犹太人从被赶出自己的土地回到那片土地，以便他们能够尊崇他。</a:t>
            </a:r>
            <a:endParaRPr lang="en-US" dirty="0">
              <a:latin typeface="Arial"/>
              <a:cs typeface="Arial"/>
            </a:endParaRPr>
          </a:p>
        </p:txBody>
      </p:sp>
    </p:spTree>
    <p:extLst>
      <p:ext uri="{BB962C8B-B14F-4D97-AF65-F5344CB8AC3E}">
        <p14:creationId xmlns:p14="http://schemas.microsoft.com/office/powerpoint/2010/main" val="2616470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74</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4209548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 must confess</a:t>
            </a:r>
            <a:r>
              <a:rPr lang="en-US" baseline="0" dirty="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dirty="0">
                <a:latin typeface="Arial"/>
                <a:cs typeface="Arial"/>
              </a:rPr>
              <a:t>"OK," Albert told me, "I will call you at 5:30 tomorrow morning."</a:t>
            </a:r>
          </a:p>
          <a:p>
            <a:r>
              <a:rPr lang="en-US" baseline="0" dirty="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dirty="0">
                <a:latin typeface="Arial"/>
                <a:cs typeface="Arial"/>
              </a:rPr>
              <a:t>"Hey, Rick, good morning!" Albert said, "Are you at your desk meeting with God?"</a:t>
            </a:r>
          </a:p>
          <a:p>
            <a:r>
              <a:rPr lang="en-US" baseline="0" dirty="0">
                <a:latin typeface="Arial"/>
                <a:cs typeface="Arial"/>
              </a:rPr>
              <a:t>"Yes," I said. "Good! Talk to you tomorrow!"</a:t>
            </a:r>
          </a:p>
          <a:p>
            <a:r>
              <a:rPr lang="en-US" baseline="0" dirty="0">
                <a:latin typeface="Arial"/>
                <a:cs typeface="Arial"/>
              </a:rPr>
              <a:t>The phone call was probably the shortest call I've ever had—but also the most impactful call I've ever had.</a:t>
            </a:r>
          </a:p>
          <a:p>
            <a:r>
              <a:rPr lang="en-US" baseline="0" dirty="0">
                <a:latin typeface="Arial"/>
                <a:cs typeface="Arial"/>
              </a:rPr>
              <a:t>Sure enough, Albert called the next day, and the next day, and the next day. After three weeks, I had a new habit and I told him I didn't need the calls anymore.</a:t>
            </a:r>
          </a:p>
          <a:p>
            <a:r>
              <a:rPr lang="en-US" baseline="0" dirty="0">
                <a:latin typeface="Arial"/>
                <a:cs typeface="Arial"/>
              </a:rPr>
              <a:t>I went on to get my PhD in that Book, and Albert went on to lead the regional Young Life ministry.</a:t>
            </a:r>
          </a:p>
          <a:p>
            <a:r>
              <a:rPr lang="en-US" baseline="0" dirty="0">
                <a:latin typeface="Arial"/>
                <a:cs typeface="Arial"/>
              </a:rPr>
              <a:t>What's the point? Worship isn't easy and doesn't come at naturally for most of us. We need help.</a:t>
            </a:r>
          </a:p>
          <a:p>
            <a:r>
              <a:rPr lang="en-US" baseline="0" dirty="0">
                <a:latin typeface="Arial"/>
                <a:cs typeface="Arial"/>
              </a:rPr>
              <a:t>I have built-in help now, as Susan and I commit to pray and read God's Word together each day. Honestly, I need that kind of accountability. I suspect you do too!</a:t>
            </a:r>
          </a:p>
          <a:p>
            <a:endParaRPr lang="en-US" baseline="0" dirty="0">
              <a:latin typeface="Arial"/>
              <a:cs typeface="Arial"/>
            </a:endParaRPr>
          </a:p>
          <a:p>
            <a:r>
              <a:rPr lang="zh-CN" altLang="en-US" baseline="0" dirty="0">
                <a:latin typeface="Arial"/>
                <a:cs typeface="Arial"/>
              </a:rPr>
              <a:t>我必须承认，我的敬拜之旅正是一段旅程，有高潮有低谷，有陷阱也有高峰。我在大学里学到，敬拜实际上是生活中最重要的元素，但我真的很难在早上起床敬拜上帝。所以我和我的好朋友阿尔伯特分享了这个问题。他问：“那你需要几点起床读圣经和祷告？”我说：“嗯，为了</a:t>
            </a:r>
            <a:r>
              <a:rPr lang="en-US" altLang="zh-CN" baseline="0" dirty="0">
                <a:latin typeface="Arial"/>
                <a:cs typeface="Arial"/>
              </a:rPr>
              <a:t>6:45</a:t>
            </a:r>
            <a:r>
              <a:rPr lang="zh-CN" altLang="en-US" baseline="0" dirty="0">
                <a:latin typeface="Arial"/>
                <a:cs typeface="Arial"/>
              </a:rPr>
              <a:t>离开去上课，但在此之前还要吃个像样的早餐并洗个澡，我需要在</a:t>
            </a:r>
            <a:r>
              <a:rPr lang="en-US" altLang="zh-CN" baseline="0" dirty="0">
                <a:latin typeface="Arial"/>
                <a:cs typeface="Arial"/>
              </a:rPr>
              <a:t>5:30</a:t>
            </a:r>
            <a:r>
              <a:rPr lang="zh-CN" altLang="en-US" baseline="0" dirty="0">
                <a:latin typeface="Arial"/>
                <a:cs typeface="Arial"/>
              </a:rPr>
              <a:t>起床读经祷告</a:t>
            </a:r>
            <a:r>
              <a:rPr lang="en-US" altLang="zh-CN" baseline="0" dirty="0">
                <a:latin typeface="Arial"/>
                <a:cs typeface="Arial"/>
              </a:rPr>
              <a:t>30</a:t>
            </a:r>
            <a:r>
              <a:rPr lang="zh-CN" altLang="en-US" baseline="0" dirty="0">
                <a:latin typeface="Arial"/>
                <a:cs typeface="Arial"/>
              </a:rPr>
              <a:t>分钟。”</a:t>
            </a:r>
          </a:p>
          <a:p>
            <a:endParaRPr lang="zh-CN" altLang="en-US" baseline="0" dirty="0">
              <a:latin typeface="Arial"/>
              <a:cs typeface="Arial"/>
            </a:endParaRPr>
          </a:p>
          <a:p>
            <a:r>
              <a:rPr lang="zh-CN" altLang="en-US" baseline="0" dirty="0">
                <a:latin typeface="Arial"/>
                <a:cs typeface="Arial"/>
              </a:rPr>
              <a:t>“好的，”阿尔伯特告诉我，“我明天早上</a:t>
            </a:r>
            <a:r>
              <a:rPr lang="en-US" altLang="zh-CN" baseline="0" dirty="0">
                <a:latin typeface="Arial"/>
                <a:cs typeface="Arial"/>
              </a:rPr>
              <a:t>5:30</a:t>
            </a:r>
            <a:r>
              <a:rPr lang="zh-CN" altLang="en-US" baseline="0" dirty="0">
                <a:latin typeface="Arial"/>
                <a:cs typeface="Arial"/>
              </a:rPr>
              <a:t>给你打电话。”</a:t>
            </a:r>
          </a:p>
          <a:p>
            <a:r>
              <a:rPr lang="zh-CN" altLang="en-US" baseline="0" dirty="0">
                <a:latin typeface="Arial"/>
                <a:cs typeface="Arial"/>
              </a:rPr>
              <a:t>你觉得第二天我起床有困难吗？一点也没有！我特别知道我的父母会听到电话声并醒来，所以我确保我已经在书桌前，电话还没响一整声就接起了电话。</a:t>
            </a:r>
          </a:p>
          <a:p>
            <a:r>
              <a:rPr lang="zh-CN" altLang="en-US" baseline="0" dirty="0">
                <a:latin typeface="Arial"/>
                <a:cs typeface="Arial"/>
              </a:rPr>
              <a:t>“嘿，里克，早上好！”阿尔伯特说，“你在书桌前与上帝相会了吗？”</a:t>
            </a:r>
          </a:p>
          <a:p>
            <a:r>
              <a:rPr lang="zh-CN" altLang="en-US" baseline="0" dirty="0">
                <a:latin typeface="Arial"/>
                <a:cs typeface="Arial"/>
              </a:rPr>
              <a:t>“是的，”我说。“好的！明天再聊！”</a:t>
            </a:r>
          </a:p>
          <a:p>
            <a:r>
              <a:rPr lang="zh-CN" altLang="en-US" baseline="0" dirty="0">
                <a:latin typeface="Arial"/>
                <a:cs typeface="Arial"/>
              </a:rPr>
              <a:t>这通电话可能是我有过的最短的电话</a:t>
            </a:r>
            <a:r>
              <a:rPr lang="en-US" altLang="zh-CN" baseline="0" dirty="0">
                <a:latin typeface="Arial"/>
                <a:cs typeface="Arial"/>
              </a:rPr>
              <a:t>——</a:t>
            </a:r>
            <a:r>
              <a:rPr lang="zh-CN" altLang="en-US" baseline="0" dirty="0">
                <a:latin typeface="Arial"/>
                <a:cs typeface="Arial"/>
              </a:rPr>
              <a:t>但也是我有过的最有影响的电话。</a:t>
            </a:r>
          </a:p>
          <a:p>
            <a:r>
              <a:rPr lang="zh-CN" altLang="en-US" baseline="0" dirty="0">
                <a:latin typeface="Arial"/>
                <a:cs typeface="Arial"/>
              </a:rPr>
              <a:t>果然，阿尔伯特第二天、第三天、接下来的每一天都打电话来。三周后，我养成了一个新习惯，并告诉他我不再需要这些电话了。</a:t>
            </a:r>
          </a:p>
          <a:p>
            <a:r>
              <a:rPr lang="zh-CN" altLang="en-US" baseline="0" dirty="0">
                <a:latin typeface="Arial"/>
                <a:cs typeface="Arial"/>
              </a:rPr>
              <a:t>我后来获得了那本书的博士学位，而阿尔伯特继续领导区域性的青年生命事工。</a:t>
            </a:r>
          </a:p>
          <a:p>
            <a:r>
              <a:rPr lang="zh-CN" altLang="en-US" baseline="0" dirty="0">
                <a:latin typeface="Arial"/>
                <a:cs typeface="Arial"/>
              </a:rPr>
              <a:t>重点是什么？敬拜不容易，对我们大多数人来说并不自然。我们需要帮助。</a:t>
            </a:r>
          </a:p>
          <a:p>
            <a:r>
              <a:rPr lang="zh-CN" altLang="en-US" baseline="0" dirty="0">
                <a:latin typeface="Arial"/>
                <a:cs typeface="Arial"/>
              </a:rPr>
              <a:t>现在我有了内置的帮助，因为苏珊和我每天一起祷告和阅读上帝的话。老实说，我需要那种问责制。我怀疑你也需要！</a:t>
            </a:r>
            <a:endParaRPr lang="en-US" baseline="0" dirty="0">
              <a:latin typeface="Arial"/>
              <a:cs typeface="Arial"/>
            </a:endParaRPr>
          </a:p>
        </p:txBody>
      </p:sp>
    </p:spTree>
    <p:extLst>
      <p:ext uri="{BB962C8B-B14F-4D97-AF65-F5344CB8AC3E}">
        <p14:creationId xmlns:p14="http://schemas.microsoft.com/office/powerpoint/2010/main" val="319574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你的优先级会如何改变？</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为了让上帝在你早晨的生活中占据首位，你需要放弃什么？</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一个朋友教给我一个很棒的原则。他发现自己总是会为早餐腾出时间，所以他设立了一个新的个人规则：没有圣经，就没有早餐。</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也许对你来说，需要改变的是你的独立性。像我一样，你只需要承认自己在敬拜上帝时的弱点，并且需要朋友的帮助。</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正如你依赖上帝一样，你可能需要依赖其他人</a:t>
            </a:r>
            <a:r>
              <a:rPr lang="en-US" altLang="zh-CN" dirty="0">
                <a:latin typeface="Arial"/>
                <a:cs typeface="Arial"/>
              </a:rPr>
              <a:t>——</a:t>
            </a:r>
            <a:r>
              <a:rPr lang="zh-CN" altLang="en-US" dirty="0">
                <a:latin typeface="Arial"/>
                <a:cs typeface="Arial"/>
              </a:rPr>
              <a:t>你自己的阿尔伯特</a:t>
            </a:r>
            <a:r>
              <a:rPr lang="en-US" altLang="zh-CN" dirty="0">
                <a:latin typeface="Arial"/>
                <a:cs typeface="Arial"/>
              </a:rPr>
              <a:t>——</a:t>
            </a:r>
            <a:r>
              <a:rPr lang="zh-CN" altLang="en-US" dirty="0">
                <a:latin typeface="Arial"/>
                <a:cs typeface="Arial"/>
              </a:rPr>
              <a:t>来帮助你依赖上帝！</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你会提早来进行祷告和准备吗？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每天阅读上帝的话语会成为一种乐趣而非负担吗？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你会开始带领别人敬拜吗？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你会把你的身体视为圣灵的新殿堂，从而更好地照顾他的殿堂吗？</a:t>
            </a:r>
            <a:endParaRPr lang="en-US" dirty="0">
              <a:latin typeface="Arial"/>
              <a:cs typeface="Arial"/>
            </a:endParaRPr>
          </a:p>
        </p:txBody>
      </p:sp>
    </p:spTree>
    <p:extLst>
      <p:ext uri="{BB962C8B-B14F-4D97-AF65-F5344CB8AC3E}">
        <p14:creationId xmlns:p14="http://schemas.microsoft.com/office/powerpoint/2010/main" val="2541468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78</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269692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F8D2B-FD1A-4044-A886-064B6A060675}" type="slidenum">
              <a:rPr lang="en-US" smtClean="0"/>
              <a:pPr/>
              <a:t>7</a:t>
            </a:fld>
            <a:endParaRPr lang="en-US"/>
          </a:p>
        </p:txBody>
      </p:sp>
    </p:spTree>
    <p:extLst>
      <p:ext uri="{BB962C8B-B14F-4D97-AF65-F5344CB8AC3E}">
        <p14:creationId xmlns:p14="http://schemas.microsoft.com/office/powerpoint/2010/main" val="282806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9AD62E-8C3B-B34C-951A-39636DEF9AF1}" type="slidenum">
              <a:rPr lang="en-US" sz="1200">
                <a:solidFill>
                  <a:prstClr val="black"/>
                </a:solidFill>
                <a:cs typeface="Arial" charset="0"/>
              </a:rPr>
              <a:pPr eaLnBrk="1" hangingPunct="1"/>
              <a:t>8</a:t>
            </a:fld>
            <a:endParaRPr lang="en-US" sz="1200">
              <a:solidFill>
                <a:prstClr val="black"/>
              </a:solidFill>
              <a:cs typeface="Arial" charset="0"/>
            </a:endParaRPr>
          </a:p>
        </p:txBody>
      </p:sp>
      <p:sp>
        <p:nvSpPr>
          <p:cNvPr id="461826" name="Rectangle 2"/>
          <p:cNvSpPr>
            <a:spLocks noGrp="1" noRot="1" noChangeAspect="1" noChangeArrowheads="1" noTextEdit="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OS-15-Ezra-33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9A5A4-ECE2-5448-B733-0B0C3A7B365C}" type="slidenum">
              <a:rPr lang="en-US" sz="1200"/>
              <a:pPr eaLnBrk="1" hangingPunct="1"/>
              <a:t>9</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OS-15-Ezra-34</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157369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3154905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40738178"/>
      </p:ext>
    </p:extLst>
  </p:cSld>
  <p:clrMapOvr>
    <a:masterClrMapping/>
  </p:clrMapOvr>
  <p:transition spd="med">
    <p:zoom dir="in"/>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205456298"/>
      </p:ext>
    </p:extLst>
  </p:cSld>
  <p:clrMapOvr>
    <a:masterClrMapping/>
  </p:clrMapOvr>
  <p:transition spd="med">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91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833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4208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5617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7385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995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8970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82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212710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228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270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8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1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335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10436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4581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3472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689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84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9E1ED2-40F5-2843-8B43-B01B57E9AA56}" type="slidenum">
              <a:rPr lang="en-US"/>
              <a:pPr/>
              <a:t>‹#›</a:t>
            </a:fld>
            <a:endParaRPr lang="en-US"/>
          </a:p>
        </p:txBody>
      </p:sp>
    </p:spTree>
    <p:extLst>
      <p:ext uri="{BB962C8B-B14F-4D97-AF65-F5344CB8AC3E}">
        <p14:creationId xmlns:p14="http://schemas.microsoft.com/office/powerpoint/2010/main" val="31916264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553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837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590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3314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8637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6732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520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6236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6149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4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827146-6B00-404A-BD6F-2CD85F540B8E}" type="slidenum">
              <a:rPr lang="en-US"/>
              <a:pPr/>
              <a:t>‹#›</a:t>
            </a:fld>
            <a:endParaRPr lang="en-US"/>
          </a:p>
        </p:txBody>
      </p:sp>
    </p:spTree>
    <p:extLst>
      <p:ext uri="{BB962C8B-B14F-4D97-AF65-F5344CB8AC3E}">
        <p14:creationId xmlns:p14="http://schemas.microsoft.com/office/powerpoint/2010/main" val="2061907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7334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10953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933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612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369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83078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072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7584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5079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83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D1A9BA-BA88-434C-AC1B-E833CFC2BABB}" type="slidenum">
              <a:rPr lang="en-US"/>
              <a:pPr/>
              <a:t>‹#›</a:t>
            </a:fld>
            <a:endParaRPr lang="en-US"/>
          </a:p>
        </p:txBody>
      </p:sp>
    </p:spTree>
    <p:extLst>
      <p:ext uri="{BB962C8B-B14F-4D97-AF65-F5344CB8AC3E}">
        <p14:creationId xmlns:p14="http://schemas.microsoft.com/office/powerpoint/2010/main" val="3792374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7952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77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2295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900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567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567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3125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37139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609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25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C39AE-696D-A64E-A6E6-C4666A711F92}" type="slidenum">
              <a:rPr lang="en-US"/>
              <a:pPr/>
              <a:t>‹#›</a:t>
            </a:fld>
            <a:endParaRPr lang="en-US"/>
          </a:p>
        </p:txBody>
      </p:sp>
    </p:spTree>
    <p:extLst>
      <p:ext uri="{BB962C8B-B14F-4D97-AF65-F5344CB8AC3E}">
        <p14:creationId xmlns:p14="http://schemas.microsoft.com/office/powerpoint/2010/main" val="3372887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5044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694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9057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3441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1324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818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2554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37360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2670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389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5D4CE1-872B-C64E-933C-CE625BB9FE9D}" type="slidenum">
              <a:rPr lang="en-US"/>
              <a:pPr/>
              <a:t>‹#›</a:t>
            </a:fld>
            <a:endParaRPr lang="en-US"/>
          </a:p>
        </p:txBody>
      </p:sp>
    </p:spTree>
    <p:extLst>
      <p:ext uri="{BB962C8B-B14F-4D97-AF65-F5344CB8AC3E}">
        <p14:creationId xmlns:p14="http://schemas.microsoft.com/office/powerpoint/2010/main" val="12309351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6978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8083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883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174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5766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4421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3824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4171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131270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84009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2ECAD-B2FE-E548-93B2-1D3AF87129B9}" type="slidenum">
              <a:rPr lang="en-US"/>
              <a:pPr/>
              <a:t>‹#›</a:t>
            </a:fld>
            <a:endParaRPr lang="en-US"/>
          </a:p>
        </p:txBody>
      </p:sp>
    </p:spTree>
    <p:extLst>
      <p:ext uri="{BB962C8B-B14F-4D97-AF65-F5344CB8AC3E}">
        <p14:creationId xmlns:p14="http://schemas.microsoft.com/office/powerpoint/2010/main" val="29765921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537590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54260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083938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298096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225766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0668587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077603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692541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372979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71573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C9B0528-860F-1049-BE54-724DCF8B7013}" type="slidenum">
              <a:rPr lang="en-US"/>
              <a:pPr/>
              <a:t>‹#›</a:t>
            </a:fld>
            <a:endParaRPr lang="en-US"/>
          </a:p>
        </p:txBody>
      </p:sp>
    </p:spTree>
    <p:extLst>
      <p:ext uri="{BB962C8B-B14F-4D97-AF65-F5344CB8AC3E}">
        <p14:creationId xmlns:p14="http://schemas.microsoft.com/office/powerpoint/2010/main" val="11087434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009526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78445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444035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235145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872108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360726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26185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984576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029841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1555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3DCA05A-35E7-A446-8EF2-4F06FDC24731}" type="slidenum">
              <a:rPr lang="en-US"/>
              <a:pPr/>
              <a:t>‹#›</a:t>
            </a:fld>
            <a:endParaRPr lang="en-US"/>
          </a:p>
        </p:txBody>
      </p:sp>
    </p:spTree>
    <p:extLst>
      <p:ext uri="{BB962C8B-B14F-4D97-AF65-F5344CB8AC3E}">
        <p14:creationId xmlns:p14="http://schemas.microsoft.com/office/powerpoint/2010/main" val="35641985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380943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458695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659078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687355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971616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437827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7891501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3033360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574281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1222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1000968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9F5511-6EBD-7C4B-92E5-E5DF6180F463}" type="slidenum">
              <a:rPr lang="en-US"/>
              <a:pPr/>
              <a:t>‹#›</a:t>
            </a:fld>
            <a:endParaRPr lang="en-US"/>
          </a:p>
        </p:txBody>
      </p:sp>
    </p:spTree>
    <p:extLst>
      <p:ext uri="{BB962C8B-B14F-4D97-AF65-F5344CB8AC3E}">
        <p14:creationId xmlns:p14="http://schemas.microsoft.com/office/powerpoint/2010/main" val="26971685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8163152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0316939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35939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6217985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228637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5524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52712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943625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371085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62512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F16640-8FF0-5547-ADD1-7512AB3E020C}" type="slidenum">
              <a:rPr lang="en-US"/>
              <a:pPr/>
              <a:t>‹#›</a:t>
            </a:fld>
            <a:endParaRPr lang="en-US"/>
          </a:p>
        </p:txBody>
      </p:sp>
    </p:spTree>
    <p:extLst>
      <p:ext uri="{BB962C8B-B14F-4D97-AF65-F5344CB8AC3E}">
        <p14:creationId xmlns:p14="http://schemas.microsoft.com/office/powerpoint/2010/main" val="10848630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5827438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86955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9016059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439696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92678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663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90271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82088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91373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0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E68B86-A447-B349-B32A-69254BB7F1BA}" type="slidenum">
              <a:rPr lang="en-US"/>
              <a:pPr/>
              <a:t>‹#›</a:t>
            </a:fld>
            <a:endParaRPr lang="en-US"/>
          </a:p>
        </p:txBody>
      </p:sp>
    </p:spTree>
    <p:extLst>
      <p:ext uri="{BB962C8B-B14F-4D97-AF65-F5344CB8AC3E}">
        <p14:creationId xmlns:p14="http://schemas.microsoft.com/office/powerpoint/2010/main" val="219117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7447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968870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48512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3451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34515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2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smtClean="0">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smtClean="0">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smtClean="0"/>
            </a:lvl1pPr>
          </a:lstStyle>
          <a:p>
            <a:pPr>
              <a:defRPr/>
            </a:pPr>
            <a:fld id="{325678F9-8815-6441-8DE2-6FA8FC1FC6A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666714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4F55848-2F58-C044-9EA4-21A1026C7FC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992509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5C02B5B-B94B-A94D-9AA4-ED9183858C3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295773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5503ED9A-3C10-7849-BE51-A54FACD0293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875463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D9390A12-DD92-C845-8B2B-323F4CCA28F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530829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09965AA4-236B-F34E-95A8-B3B575282F8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889695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2475CE60-B6B9-5646-9C6D-0A82F7DE86B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8546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51697728"/>
      </p:ext>
    </p:extLst>
  </p:cSld>
  <p:clrMapOvr>
    <a:masterClrMapping/>
  </p:clrMapOvr>
  <p:transitio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D51286E-B170-FB4E-9D29-BB3D7968386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26649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C8411FCD-4BAA-6548-A975-D1AB1AF2D2D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365401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EEEAD3F-2BD2-D444-AB84-2E5B25C11D6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55475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2F8B651-6FE5-0C49-AFFD-D12B0E1B3EE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04721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561599564"/>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276994971"/>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68168961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88418471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0228008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2178853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136750"/>
      </p:ext>
    </p:extLst>
  </p:cSld>
  <p:clrMapOvr>
    <a:masterClrMapping/>
  </p:clrMapOvr>
  <p:transitio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561213812"/>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476354099"/>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68042584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202716090"/>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886178265"/>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06656129"/>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604445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7750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51572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38874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4141862"/>
      </p:ext>
    </p:extLst>
  </p:cSld>
  <p:clrMapOvr>
    <a:masterClrMapping/>
  </p:clrMapOvr>
  <p:transitio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145758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116981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355707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166793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1391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851729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31175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03143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381916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533854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51741"/>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015451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3706306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317046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5051345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42175572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3759781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1720468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7571925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7240496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2016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67731"/>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9018188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199928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63544434"/>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202369"/>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408844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789802"/>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6929442"/>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786264"/>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136026"/>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3595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506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1759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54915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473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577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772480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96380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57630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35612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506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40806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4430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51633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670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245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32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510632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443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882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873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248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182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245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726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204581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13917361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245656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35314373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03153000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36515044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370066545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17696921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109403678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353170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406416907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40706904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67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1840379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91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187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95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1777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20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354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53595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3485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425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20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3777022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198390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3431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54057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25411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8188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99359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742971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71074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71905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765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3056276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95441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6483177"/>
      </p:ext>
    </p:extLst>
  </p:cSld>
  <p:clrMapOvr>
    <a:masterClrMapping/>
  </p:clrMapOvr>
  <p:transition spd="med">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31531647"/>
      </p:ext>
    </p:extLst>
  </p:cSld>
  <p:clrMapOvr>
    <a:masterClrMapping/>
  </p:clrMapOvr>
  <p:transition spd="med">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28001035"/>
      </p:ext>
    </p:extLst>
  </p:cSld>
  <p:clrMapOvr>
    <a:masterClrMapping/>
  </p:clrMapOvr>
  <p:transition spd="med">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32676544"/>
      </p:ext>
    </p:extLst>
  </p:cSld>
  <p:clrMapOvr>
    <a:masterClrMapping/>
  </p:clrMapOvr>
  <p:transition spd="med">
    <p:zoom dir="in"/>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56847995"/>
      </p:ext>
    </p:extLst>
  </p:cSld>
  <p:clrMapOvr>
    <a:masterClrMapping/>
  </p:clrMapOvr>
  <p:transition spd="med">
    <p:zoom dir="in"/>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17841601"/>
      </p:ext>
    </p:extLst>
  </p:cSld>
  <p:clrMapOvr>
    <a:masterClrMapping/>
  </p:clrMapOvr>
  <p:transition spd="med">
    <p:zoom dir="in"/>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9249394"/>
      </p:ext>
    </p:extLst>
  </p:cSld>
  <p:clrMapOvr>
    <a:masterClrMapping/>
  </p:clrMapOvr>
  <p:transition spd="med">
    <p:zoom dir="in"/>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72874294"/>
      </p:ext>
    </p:extLst>
  </p:cSld>
  <p:clrMapOvr>
    <a:masterClrMapping/>
  </p:clrMapOvr>
  <p:transition spd="med">
    <p:zoom dir="in"/>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08779248"/>
      </p:ext>
    </p:extLst>
  </p:cSld>
  <p:clrMapOvr>
    <a:masterClrMapping/>
  </p:clrMapOvr>
  <p:transition spd="med">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5.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5.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7.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8.wmf"/><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2.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5.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64"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3323963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4270256"/>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0259377"/>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92347397"/>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73082643"/>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1021909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06569131"/>
      </p:ext>
    </p:extLst>
  </p:cSld>
  <p:clrMap bg1="dk2" tx1="lt1" bg2="dk1" tx2="lt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09309339"/>
      </p:ext>
    </p:extLst>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351344162"/>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77500496"/>
      </p:ext>
    </p:extLst>
  </p:cSld>
  <p:clrMap bg1="dk2" tx1="lt1" bg2="dk1" tx2="lt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128"/>
                <a:cs typeface="Osaka" charset="-128"/>
              </a:defRPr>
            </a:lvl1pPr>
          </a:lstStyle>
          <a:p>
            <a:pPr>
              <a:defRPr/>
            </a:pPr>
            <a:endParaRPr 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128"/>
                <a:cs typeface="Osaka" charset="-128"/>
              </a:defRPr>
            </a:lvl1pPr>
          </a:lstStyle>
          <a:p>
            <a:pPr>
              <a:defRPr/>
            </a:pPr>
            <a:endParaRPr 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fld id="{3D526EC4-669A-4C46-9B15-AC347DBEB4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214028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2286000"/>
            <a:ext cx="9144000" cy="3581400"/>
            <a:chOff x="0" y="1968"/>
            <a:chExt cx="5760" cy="2256"/>
          </a:xfrm>
        </p:grpSpPr>
        <p:sp>
          <p:nvSpPr>
            <p:cNvPr id="430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430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30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441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fld id="{753D76AB-A699-1D4A-AABD-F53D1B8D5A6A}" type="slidenum">
              <a:rPr lang="en-US" altLang="ja-JP">
                <a:solidFill>
                  <a:srgbClr val="FFFFFF"/>
                </a:solidFill>
              </a:rPr>
              <a:pPr>
                <a:defRPr/>
              </a:pPr>
              <a:t>‹#›</a:t>
            </a:fld>
            <a:endParaRPr lang="en-US" altLang="ja-JP">
              <a:solidFill>
                <a:srgbClr val="FFFFFF"/>
              </a:solidFill>
            </a:endParaRPr>
          </a:p>
        </p:txBody>
      </p:sp>
      <p:pic>
        <p:nvPicPr>
          <p:cNvPr id="43016" name="Picture 7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883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spcBef>
          <a:spcPct val="0"/>
        </a:spcBef>
        <a:spcAft>
          <a:spcPct val="0"/>
        </a:spcAft>
        <a:defRPr kumimoji="1" sz="4000">
          <a:solidFill>
            <a:schemeClr val="tx2"/>
          </a:solidFill>
          <a:latin typeface="+mj-lt"/>
          <a:ea typeface="+mj-ea"/>
          <a:cs typeface="Osaka"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charset="-128"/>
        </a:defRPr>
      </a:lvl5pPr>
      <a:lvl6pPr marL="28051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spcBef>
                <a:spcPct val="0"/>
              </a:spcBef>
              <a:buFontTx/>
              <a:buNone/>
              <a:defRPr/>
            </a:pPr>
            <a:fld id="{EB06BE58-CCAC-8A48-A3AE-60B22C5533E4}" type="slidenum">
              <a:rPr lang="zh-CN" altLang="en-US" b="0">
                <a:ea typeface="ＭＳ Ｐゴシック" charset="0"/>
              </a:rPr>
              <a:pPr>
                <a:spcBef>
                  <a:spcPct val="0"/>
                </a:spcBef>
                <a:buFontTx/>
                <a:buNone/>
                <a:defRPr/>
              </a:pPr>
              <a:t>‹#›</a:t>
            </a:fld>
            <a:endParaRPr lang="en-US" altLang="zh-CN" b="0">
              <a:ea typeface="ＭＳ Ｐゴシック" charset="0"/>
            </a:endParaRPr>
          </a:p>
        </p:txBody>
      </p:sp>
    </p:spTree>
    <p:extLst>
      <p:ext uri="{BB962C8B-B14F-4D97-AF65-F5344CB8AC3E}">
        <p14:creationId xmlns:p14="http://schemas.microsoft.com/office/powerpoint/2010/main" val="190119019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4337911"/>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 id="2147484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754573387"/>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307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23450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308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grpSp>
        <p:grpSp>
          <p:nvGrpSpPr>
            <p:cNvPr id="25607" name="Group 28"/>
            <p:cNvGrpSpPr>
              <a:grpSpLocks/>
            </p:cNvGrpSpPr>
            <p:nvPr/>
          </p:nvGrpSpPr>
          <p:grpSpPr bwMode="auto">
            <a:xfrm>
              <a:off x="0" y="0"/>
              <a:ext cx="1246" cy="1232"/>
              <a:chOff x="0" y="0"/>
              <a:chExt cx="1246" cy="1232"/>
            </a:xfrm>
          </p:grpSpPr>
          <p:sp>
            <p:nvSpPr>
              <p:cNvPr id="3080"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1"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grpSp>
      <p:sp>
        <p:nvSpPr>
          <p:cNvPr id="3075" name="Text Box 32"/>
          <p:cNvSpPr txBox="1">
            <a:spLocks noChangeArrowheads="1"/>
          </p:cNvSpPr>
          <p:nvPr userDrawn="1"/>
        </p:nvSpPr>
        <p:spPr bwMode="auto">
          <a:xfrm>
            <a:off x="436563" y="6569075"/>
            <a:ext cx="973137" cy="244475"/>
          </a:xfrm>
          <a:prstGeom prst="rect">
            <a:avLst/>
          </a:prstGeom>
          <a:noFill/>
          <a:ln w="12700">
            <a:noFill/>
            <a:miter lim="800000"/>
            <a:headEnd/>
            <a:tailEnd/>
          </a:ln>
        </p:spPr>
        <p:txBody>
          <a:bodyPr wrap="none" anchor="ctr">
            <a:spAutoFit/>
          </a:bodyPr>
          <a:lstStyle/>
          <a:p>
            <a:pPr algn="ctr" eaLnBrk="0" hangingPunct="0">
              <a:spcBef>
                <a:spcPct val="50000"/>
              </a:spcBef>
              <a:defRPr/>
            </a:pPr>
            <a:r>
              <a:rPr lang="en-US" sz="900" b="1">
                <a:solidFill>
                  <a:srgbClr val="FFFFFF"/>
                </a:solidFill>
                <a:latin typeface="Arial" charset="0"/>
                <a:ea typeface="ＭＳ Ｐゴシック" charset="-128"/>
                <a:cs typeface="ＭＳ Ｐゴシック" charset="-128"/>
              </a:rPr>
              <a:t>© </a:t>
            </a:r>
            <a:r>
              <a:rPr lang="en-US" sz="1000" b="1">
                <a:solidFill>
                  <a:srgbClr val="FFFFFF"/>
                </a:solidFill>
                <a:latin typeface="Arial" charset="0"/>
                <a:ea typeface="ＭＳ Ｐゴシック" charset="-128"/>
                <a:cs typeface="ＭＳ Ｐゴシック" charset="-128"/>
              </a:rPr>
              <a:t>2004</a:t>
            </a:r>
            <a:r>
              <a:rPr lang="en-US" sz="900" b="1">
                <a:solidFill>
                  <a:srgbClr val="FFFFFF"/>
                </a:solidFill>
                <a:latin typeface="Arial" charset="0"/>
                <a:ea typeface="ＭＳ Ｐゴシック" charset="-128"/>
                <a:cs typeface="ＭＳ Ｐゴシック" charset="-128"/>
              </a:rPr>
              <a:t> TBBMI</a:t>
            </a:r>
          </a:p>
        </p:txBody>
      </p:sp>
      <p:sp>
        <p:nvSpPr>
          <p:cNvPr id="234529" name="Rectangle 33"/>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9948360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04185862"/>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495522360"/>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51226303"/>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53697784"/>
      </p:ext>
    </p:extLst>
  </p:cSld>
  <p:clrMap bg1="dk2" tx1="lt1" bg2="dk1"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294369614"/>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4.xml"/><Relationship Id="rId1" Type="http://schemas.openxmlformats.org/officeDocument/2006/relationships/tags" Target="../tags/tag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0.xml"/><Relationship Id="rId1" Type="http://schemas.openxmlformats.org/officeDocument/2006/relationships/themeOverride" Target="../theme/themeOverride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1.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4.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3.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59.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7200" b="1" dirty="0" err="1">
                <a:effectLst>
                  <a:glow rad="127000">
                    <a:schemeClr val="tx1"/>
                  </a:glow>
                </a:effectLst>
                <a:latin typeface="Arial" charset="0"/>
                <a:ea typeface="ＭＳ Ｐゴシック" charset="0"/>
                <a:cs typeface="ＭＳ Ｐゴシック" charset="0"/>
              </a:rPr>
              <a:t>作个敬拜上帝的人</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2454460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9155"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157"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58"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59"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ER</a:t>
            </a:r>
          </a:p>
        </p:txBody>
      </p:sp>
      <p:sp>
        <p:nvSpPr>
          <p:cNvPr id="4916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PG</a:t>
            </a:r>
          </a:p>
        </p:txBody>
      </p:sp>
      <p:sp>
        <p:nvSpPr>
          <p:cNvPr id="49163"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4"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5"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SG</a:t>
            </a:r>
          </a:p>
        </p:txBody>
      </p:sp>
      <p:sp>
        <p:nvSpPr>
          <p:cNvPr id="2355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RS</a:t>
            </a:r>
          </a:p>
        </p:txBody>
      </p:sp>
      <p:sp>
        <p:nvSpPr>
          <p:cNvPr id="2355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MS</a:t>
            </a:r>
          </a:p>
        </p:txBody>
      </p:sp>
      <p:sp>
        <p:nvSpPr>
          <p:cNvPr id="49169"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40" name="Rectangle 20"/>
          <p:cNvSpPr>
            <a:spLocks noChangeArrowheads="1"/>
          </p:cNvSpPr>
          <p:nvPr/>
        </p:nvSpPr>
        <p:spPr bwMode="auto">
          <a:xfrm>
            <a:off x="76200" y="304800"/>
            <a:ext cx="2138363"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r>
              <a:rPr lang="en-US" b="1">
                <a:solidFill>
                  <a:schemeClr val="tx2"/>
                </a:solidFill>
                <a:latin typeface="Times" charset="0"/>
              </a:rPr>
              <a:t> </a:t>
            </a:r>
            <a:r>
              <a:rPr lang="zh-CN" altLang="en-US" sz="3600" b="1">
                <a:solidFill>
                  <a:schemeClr val="tx2"/>
                </a:solidFill>
                <a:latin typeface="Times" charset="0"/>
              </a:rPr>
              <a:t>布局</a:t>
            </a:r>
            <a:r>
              <a:rPr lang="en-US" altLang="ja-JP" b="1">
                <a:solidFill>
                  <a:schemeClr val="tx2"/>
                </a:solidFill>
                <a:latin typeface="Times" charset="0"/>
              </a:rPr>
              <a:t> </a:t>
            </a:r>
            <a:endParaRPr lang="en-US" b="1">
              <a:solidFill>
                <a:schemeClr val="tx2"/>
              </a:solidFill>
              <a:latin typeface="Times" charset="0"/>
            </a:endParaRPr>
          </a:p>
        </p:txBody>
      </p:sp>
      <p:sp>
        <p:nvSpPr>
          <p:cNvPr id="2355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DS</a:t>
            </a:r>
          </a:p>
        </p:txBody>
      </p:sp>
      <p:sp>
        <p:nvSpPr>
          <p:cNvPr id="2355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49175"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4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554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ea typeface="ＭＳ Ｐゴシック" charset="-128"/>
                <a:cs typeface="ＭＳ Ｐゴシック" charset="-128"/>
              </a:rPr>
              <a:t>U</a:t>
            </a:r>
          </a:p>
        </p:txBody>
      </p:sp>
      <p:sp>
        <p:nvSpPr>
          <p:cNvPr id="23554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B</a:t>
            </a:r>
          </a:p>
        </p:txBody>
      </p:sp>
      <p:sp>
        <p:nvSpPr>
          <p:cNvPr id="491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4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H</a:t>
            </a:r>
          </a:p>
        </p:txBody>
      </p:sp>
      <p:sp>
        <p:nvSpPr>
          <p:cNvPr id="491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0"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N(A)</a:t>
            </a:r>
          </a:p>
        </p:txBody>
      </p:sp>
      <p:sp>
        <p:nvSpPr>
          <p:cNvPr id="49183"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C</a:t>
            </a:r>
          </a:p>
        </p:txBody>
      </p:sp>
      <p:sp>
        <p:nvSpPr>
          <p:cNvPr id="491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J</a:t>
            </a:r>
          </a:p>
        </p:txBody>
      </p:sp>
      <p:sp>
        <p:nvSpPr>
          <p:cNvPr id="491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9"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5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KB</a:t>
            </a:r>
          </a:p>
        </p:txBody>
      </p:sp>
      <p:sp>
        <p:nvSpPr>
          <p:cNvPr id="49191"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MS</a:t>
            </a:r>
          </a:p>
        </p:txBody>
      </p:sp>
      <p:sp>
        <p:nvSpPr>
          <p:cNvPr id="49193"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E</a:t>
            </a:r>
          </a:p>
        </p:txBody>
      </p:sp>
      <p:sp>
        <p:nvSpPr>
          <p:cNvPr id="23556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pitchFamily="-111" charset="0"/>
                <a:ea typeface="+mn-ea"/>
                <a:cs typeface="+mn-cs"/>
              </a:rPr>
              <a:t>MN</a:t>
            </a:r>
          </a:p>
        </p:txBody>
      </p:sp>
      <p:sp>
        <p:nvSpPr>
          <p:cNvPr id="235564"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235566"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7"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8"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9"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0"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1"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sp>
        <p:nvSpPr>
          <p:cNvPr id="235572"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3"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4"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75"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576" name="Text Box 56"/>
          <p:cNvSpPr txBox="1">
            <a:spLocks noChangeArrowheads="1"/>
          </p:cNvSpPr>
          <p:nvPr/>
        </p:nvSpPr>
        <p:spPr bwMode="auto">
          <a:xfrm>
            <a:off x="285750" y="5216525"/>
            <a:ext cx="8820150" cy="5842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a:solidFill>
                  <a:srgbClr val="FFFF00"/>
                </a:solidFill>
                <a:latin typeface="Comic Sans MS" charset="0"/>
              </a:rPr>
              <a:t>原因</a:t>
            </a:r>
            <a:r>
              <a:rPr lang="en-US" altLang="ja-JP" sz="3200" b="1">
                <a:solidFill>
                  <a:srgbClr val="FFFF00"/>
                </a:solidFill>
                <a:latin typeface="Comic Sans MS" charset="0"/>
              </a:rPr>
              <a:t>: </a:t>
            </a:r>
            <a:r>
              <a:rPr lang="zh-CN" altLang="en-US" sz="3200" b="1">
                <a:solidFill>
                  <a:srgbClr val="FFFF00"/>
                </a:solidFill>
                <a:latin typeface="Comic Sans MS" charset="0"/>
              </a:rPr>
              <a:t>弥赛亚早先被预言将在犹大支派当中出现</a:t>
            </a:r>
            <a:endParaRPr lang="en-US" sz="2800">
              <a:solidFill>
                <a:srgbClr val="00DFCA"/>
              </a:solidFill>
              <a:latin typeface="Comic Sans MS" charset="0"/>
            </a:endParaRPr>
          </a:p>
        </p:txBody>
      </p:sp>
      <p:sp>
        <p:nvSpPr>
          <p:cNvPr id="49203"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以赛亚书</a:t>
            </a:r>
            <a:r>
              <a:rPr lang="en-US" altLang="ja-JP" sz="1600" b="1">
                <a:latin typeface="Comic Sans MS" charset="0"/>
              </a:rPr>
              <a:t> 9:6-7</a:t>
            </a:r>
            <a:endParaRPr lang="en-US" sz="1600" b="1">
              <a:latin typeface="Comic Sans MS" charset="0"/>
            </a:endParaRPr>
          </a:p>
        </p:txBody>
      </p:sp>
      <p:sp>
        <p:nvSpPr>
          <p:cNvPr id="4920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9205" name="Text Box 60"/>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8</a:t>
            </a:r>
            <a:endParaRPr lang="en-US" sz="2000">
              <a:solidFill>
                <a:srgbClr val="FFA27C"/>
              </a:solidFill>
              <a:latin typeface="B VAG Rounded Bold" charset="0"/>
            </a:endParaRPr>
          </a:p>
        </p:txBody>
      </p:sp>
      <p:sp>
        <p:nvSpPr>
          <p:cNvPr id="235581" name="Text Box 61"/>
          <p:cNvSpPr txBox="1">
            <a:spLocks noChangeArrowheads="1"/>
          </p:cNvSpPr>
          <p:nvPr/>
        </p:nvSpPr>
        <p:spPr bwMode="auto">
          <a:xfrm>
            <a:off x="3571875" y="4352925"/>
            <a:ext cx="2828925"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5400" b="1">
                <a:latin typeface="Comic Sans MS" charset="0"/>
              </a:rPr>
              <a:t>为什么</a:t>
            </a:r>
            <a:r>
              <a:rPr lang="en-US" altLang="ja-JP" sz="5400" b="1">
                <a:latin typeface="Comic Sans MS" charset="0"/>
              </a:rPr>
              <a:t>?</a:t>
            </a:r>
            <a:endParaRPr lang="en-US" sz="5400" b="1">
              <a:latin typeface="Comic Sans MS" charset="0"/>
            </a:endParaRPr>
          </a:p>
        </p:txBody>
      </p:sp>
      <p:sp>
        <p:nvSpPr>
          <p:cNvPr id="235582" name="Text Box 62"/>
          <p:cNvSpPr txBox="1">
            <a:spLocks noChangeArrowheads="1"/>
          </p:cNvSpPr>
          <p:nvPr/>
        </p:nvSpPr>
        <p:spPr bwMode="auto">
          <a:xfrm>
            <a:off x="1052513" y="650875"/>
            <a:ext cx="5761037"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latin typeface="Comic Sans MS" charset="0"/>
              </a:rPr>
              <a:t>总结</a:t>
            </a:r>
            <a:r>
              <a:rPr lang="en-US" altLang="ja-JP" sz="5400" b="1">
                <a:latin typeface="Comic Sans MS" charset="0"/>
              </a:rPr>
              <a:t>…</a:t>
            </a:r>
            <a:endParaRPr lang="en-US" sz="5400" b="1">
              <a:latin typeface="Comic Sans MS" charset="0"/>
            </a:endParaRPr>
          </a:p>
        </p:txBody>
      </p:sp>
      <p:sp>
        <p:nvSpPr>
          <p:cNvPr id="235583" name="Rectangle 63"/>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57</a:t>
            </a:r>
          </a:p>
        </p:txBody>
      </p:sp>
      <p:sp>
        <p:nvSpPr>
          <p:cNvPr id="49209" name="Text Box 6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35585" name="Freeform 65"/>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86" name="Rectangle 66"/>
          <p:cNvSpPr>
            <a:spLocks noGrp="1" noChangeArrowheads="1"/>
          </p:cNvSpPr>
          <p:nvPr>
            <p:ph type="title" idx="4294967295"/>
          </p:nvPr>
        </p:nvSpPr>
        <p:spPr bwMode="auto">
          <a:xfrm>
            <a:off x="1066800" y="3657600"/>
            <a:ext cx="7772400" cy="70802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zh-CN" altLang="en-US" sz="4000" b="1">
                <a:solidFill>
                  <a:schemeClr val="tx1"/>
                </a:solidFill>
                <a:effectLst/>
                <a:latin typeface="Comic Sans MS" charset="0"/>
                <a:ea typeface="ＭＳ Ｐゴシック" charset="0"/>
                <a:cs typeface="ＭＳ Ｐゴシック" charset="0"/>
              </a:rPr>
              <a:t>犹大被保存</a:t>
            </a:r>
            <a:r>
              <a:rPr lang="en-US" altLang="ja-JP" sz="4000" b="1">
                <a:solidFill>
                  <a:schemeClr val="tx1"/>
                </a:solidFill>
                <a:effectLst/>
                <a:latin typeface="Comic Sans MS" charset="0"/>
                <a:ea typeface="ＭＳ Ｐゴシック" charset="0"/>
                <a:cs typeface="ＭＳ Ｐゴシック" charset="0"/>
              </a:rPr>
              <a:t>!</a:t>
            </a:r>
            <a:endParaRPr lang="en-US" sz="4000" b="1">
              <a:solidFill>
                <a:schemeClr val="tx1"/>
              </a:solidFill>
              <a:effectLst/>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35572"/>
                                        </p:tgtEl>
                                        <p:attrNameLst>
                                          <p:attrName>style.visibility</p:attrName>
                                        </p:attrNameLst>
                                      </p:cBhvr>
                                      <p:to>
                                        <p:strVal val="visible"/>
                                      </p:to>
                                    </p:set>
                                    <p:animEffect transition="in" filter="wipe(right)">
                                      <p:cBhvr>
                                        <p:cTn id="7" dur="500"/>
                                        <p:tgtEl>
                                          <p:spTgt spid="23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64"/>
                                        </p:tgtEl>
                                        <p:attrNameLst>
                                          <p:attrName>style.visibility</p:attrName>
                                        </p:attrNameLst>
                                      </p:cBhvr>
                                      <p:to>
                                        <p:strVal val="visible"/>
                                      </p:to>
                                    </p:set>
                                    <p:animEffect transition="in" filter="wipe(left)">
                                      <p:cBhvr>
                                        <p:cTn id="12" dur="500"/>
                                        <p:tgtEl>
                                          <p:spTgt spid="2355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35574"/>
                                        </p:tgtEl>
                                        <p:attrNameLst>
                                          <p:attrName>style.visibility</p:attrName>
                                        </p:attrNameLst>
                                      </p:cBhvr>
                                      <p:to>
                                        <p:strVal val="visible"/>
                                      </p:to>
                                    </p:set>
                                    <p:animEffect transition="in" filter="wipe(right)">
                                      <p:cBhvr>
                                        <p:cTn id="22" dur="500"/>
                                        <p:tgtEl>
                                          <p:spTgt spid="2355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35573"/>
                                        </p:tgtEl>
                                        <p:attrNameLst>
                                          <p:attrName>style.visibility</p:attrName>
                                        </p:attrNameLst>
                                      </p:cBhvr>
                                      <p:to>
                                        <p:strVal val="visible"/>
                                      </p:to>
                                    </p:set>
                                    <p:animEffect transition="in" filter="wipe(left)">
                                      <p:cBhvr>
                                        <p:cTn id="27" dur="500"/>
                                        <p:tgtEl>
                                          <p:spTgt spid="2355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235586"/>
                                        </p:tgtEl>
                                        <p:attrNameLst>
                                          <p:attrName>style.visibility</p:attrName>
                                        </p:attrNameLst>
                                      </p:cBhvr>
                                      <p:to>
                                        <p:strVal val="visible"/>
                                      </p:to>
                                    </p:set>
                                    <p:anim calcmode="lin" valueType="num">
                                      <p:cBhvr>
                                        <p:cTn id="32" dur="1000" fill="hold"/>
                                        <p:tgtEl>
                                          <p:spTgt spid="235586"/>
                                        </p:tgtEl>
                                        <p:attrNameLst>
                                          <p:attrName>ppt_w</p:attrName>
                                        </p:attrNameLst>
                                      </p:cBhvr>
                                      <p:tavLst>
                                        <p:tav tm="0">
                                          <p:val>
                                            <p:fltVal val="0"/>
                                          </p:val>
                                        </p:tav>
                                        <p:tav tm="100000">
                                          <p:val>
                                            <p:strVal val="#ppt_w"/>
                                          </p:val>
                                        </p:tav>
                                      </p:tavLst>
                                    </p:anim>
                                    <p:anim calcmode="lin" valueType="num">
                                      <p:cBhvr>
                                        <p:cTn id="33" dur="1000" fill="hold"/>
                                        <p:tgtEl>
                                          <p:spTgt spid="235586"/>
                                        </p:tgtEl>
                                        <p:attrNameLst>
                                          <p:attrName>ppt_h</p:attrName>
                                        </p:attrNameLst>
                                      </p:cBhvr>
                                      <p:tavLst>
                                        <p:tav tm="0">
                                          <p:val>
                                            <p:fltVal val="0"/>
                                          </p:val>
                                        </p:tav>
                                        <p:tav tm="100000">
                                          <p:val>
                                            <p:strVal val="#ppt_h"/>
                                          </p:val>
                                        </p:tav>
                                      </p:tavLst>
                                    </p:anim>
                                    <p:anim calcmode="lin" valueType="num">
                                      <p:cBhvr>
                                        <p:cTn id="34" dur="1000" fill="hold"/>
                                        <p:tgtEl>
                                          <p:spTgt spid="235586"/>
                                        </p:tgtEl>
                                        <p:attrNameLst>
                                          <p:attrName>style.rotation</p:attrName>
                                        </p:attrNameLst>
                                      </p:cBhvr>
                                      <p:tavLst>
                                        <p:tav tm="0">
                                          <p:val>
                                            <p:fltVal val="90"/>
                                          </p:val>
                                        </p:tav>
                                        <p:tav tm="100000">
                                          <p:val>
                                            <p:fltVal val="0"/>
                                          </p:val>
                                        </p:tav>
                                      </p:tavLst>
                                    </p:anim>
                                    <p:animEffect transition="in" filter="fade">
                                      <p:cBhvr>
                                        <p:cTn id="35" dur="1000"/>
                                        <p:tgtEl>
                                          <p:spTgt spid="235586"/>
                                        </p:tgtEl>
                                      </p:cBhvr>
                                    </p:animEffect>
                                  </p:childTnLst>
                                </p:cTn>
                              </p:par>
                            </p:childTnLst>
                          </p:cTn>
                        </p:par>
                        <p:par>
                          <p:cTn id="36" fill="hold" nodeType="afterGroup">
                            <p:stCondLst>
                              <p:cond delay="1250"/>
                            </p:stCondLst>
                            <p:childTnLst>
                              <p:par>
                                <p:cTn id="37" presetID="22" presetClass="entr" presetSubtype="2" fill="hold" nodeType="afterEffect">
                                  <p:stCondLst>
                                    <p:cond delay="0"/>
                                  </p:stCondLst>
                                  <p:childTnLst>
                                    <p:set>
                                      <p:cBhvr>
                                        <p:cTn id="38" dur="1" fill="hold">
                                          <p:stCondLst>
                                            <p:cond delay="0"/>
                                          </p:stCondLst>
                                        </p:cTn>
                                        <p:tgtEl>
                                          <p:spTgt spid="235585"/>
                                        </p:tgtEl>
                                        <p:attrNameLst>
                                          <p:attrName>style.visibility</p:attrName>
                                        </p:attrNameLst>
                                      </p:cBhvr>
                                      <p:to>
                                        <p:strVal val="visible"/>
                                      </p:to>
                                    </p:set>
                                    <p:animEffect transition="in" filter="wipe(right)">
                                      <p:cBhvr>
                                        <p:cTn id="39" dur="500"/>
                                        <p:tgtEl>
                                          <p:spTgt spid="23558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35581"/>
                                        </p:tgtEl>
                                        <p:attrNameLst>
                                          <p:attrName>style.visibility</p:attrName>
                                        </p:attrNameLst>
                                      </p:cBhvr>
                                      <p:to>
                                        <p:strVal val="visible"/>
                                      </p:to>
                                    </p:set>
                                    <p:animEffect transition="in" filter="dissolve">
                                      <p:cBhvr>
                                        <p:cTn id="44" dur="500"/>
                                        <p:tgtEl>
                                          <p:spTgt spid="23558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576"/>
                                        </p:tgtEl>
                                        <p:attrNameLst>
                                          <p:attrName>style.visibility</p:attrName>
                                        </p:attrNameLst>
                                      </p:cBhvr>
                                      <p:to>
                                        <p:strVal val="visible"/>
                                      </p:to>
                                    </p:set>
                                    <p:animEffect transition="in" filter="dissolve">
                                      <p:cBhvr>
                                        <p:cTn id="49" dur="500"/>
                                        <p:tgtEl>
                                          <p:spTgt spid="235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6" grpId="0" autoUpdateAnimBg="0"/>
      <p:bldP spid="235581" grpId="0" autoUpdateAnimBg="0"/>
      <p:bldP spid="2355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idx="4294967295"/>
          </p:nvPr>
        </p:nvSpPr>
        <p:spPr>
          <a:xfrm>
            <a:off x="3886200" y="1981200"/>
            <a:ext cx="4343400" cy="1143000"/>
          </a:xfrm>
          <a:prstGeom prst="rect">
            <a:avLst/>
          </a:prstGeom>
        </p:spPr>
        <p:txBody>
          <a:bodyPr/>
          <a:lstStyle/>
          <a:p>
            <a:r>
              <a:rPr lang="en-US" sz="3600">
                <a:latin typeface="Times" charset="0"/>
                <a:ea typeface="ＭＳ Ｐゴシック" charset="0"/>
                <a:cs typeface="ＭＳ Ｐゴシック" charset="0"/>
              </a:rPr>
              <a:t>ARC</a:t>
            </a:r>
            <a:endParaRPr lang="en-US">
              <a:latin typeface="Times" charset="0"/>
              <a:ea typeface="ＭＳ Ｐゴシック" charset="0"/>
              <a:cs typeface="ＭＳ Ｐゴシック" charset="0"/>
            </a:endParaRPr>
          </a:p>
        </p:txBody>
      </p:sp>
      <p:grpSp>
        <p:nvGrpSpPr>
          <p:cNvPr id="51203" name="Group 2"/>
          <p:cNvGrpSpPr>
            <a:grpSpLocks/>
          </p:cNvGrpSpPr>
          <p:nvPr/>
        </p:nvGrpSpPr>
        <p:grpSpPr bwMode="auto">
          <a:xfrm>
            <a:off x="625475" y="1924050"/>
            <a:ext cx="2478088" cy="4235450"/>
            <a:chOff x="394" y="1212"/>
            <a:chExt cx="1561" cy="2668"/>
          </a:xfrm>
        </p:grpSpPr>
        <p:sp>
          <p:nvSpPr>
            <p:cNvPr id="237571"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7572"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7573"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237574" name="Rectangle 6"/>
            <p:cNvSpPr>
              <a:spLocks noChangeArrowheads="1"/>
            </p:cNvSpPr>
            <p:nvPr/>
          </p:nvSpPr>
          <p:spPr bwMode="auto">
            <a:xfrm>
              <a:off x="394"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chemeClr val="tx2"/>
                  </a:solidFill>
                  <a:latin typeface="Times" charset="0"/>
                  <a:ea typeface="ＭＳ Ｐゴシック" charset="-128"/>
                  <a:cs typeface="ＭＳ Ｐゴシック" charset="-128"/>
                </a:rPr>
                <a:t>The </a:t>
              </a:r>
              <a:r>
                <a:rPr lang="en-US" sz="3200" i="1">
                  <a:solidFill>
                    <a:srgbClr val="00FF00"/>
                  </a:solidFill>
                  <a:latin typeface="Times" charset="0"/>
                  <a:ea typeface="ＭＳ Ｐゴシック" charset="-128"/>
                  <a:cs typeface="ＭＳ Ｐゴシック" charset="-128"/>
                </a:rPr>
                <a:t>T</a:t>
              </a:r>
              <a:r>
                <a:rPr lang="en-US" sz="3200" b="1" i="1">
                  <a:solidFill>
                    <a:srgbClr val="00FF00"/>
                  </a:solidFill>
                  <a:latin typeface="Times" charset="0"/>
                  <a:ea typeface="ＭＳ Ｐゴシック" charset="-128"/>
                  <a:cs typeface="ＭＳ Ｐゴシック" charset="-128"/>
                </a:rPr>
                <a:t>HIRD </a:t>
              </a:r>
              <a:endParaRPr lang="en-US" sz="3200" i="1">
                <a:solidFill>
                  <a:srgbClr val="00FF00"/>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 of</a:t>
              </a:r>
            </a:p>
            <a:p>
              <a:pPr algn="ctr" eaLnBrk="0" hangingPunct="0">
                <a:defRPr/>
              </a:pPr>
              <a:r>
                <a:rPr lang="en-US" sz="3200" b="1">
                  <a:solidFill>
                    <a:srgbClr val="00FF00"/>
                  </a:solidFill>
                  <a:latin typeface="Times" charset="0"/>
                  <a:ea typeface="ＭＳ Ｐゴシック" charset="-128"/>
                  <a:cs typeface="ＭＳ Ｐゴシック" charset="-128"/>
                </a:rPr>
                <a:t>THREE </a:t>
              </a:r>
            </a:p>
            <a:p>
              <a:pPr algn="ctr" eaLnBrk="0" hangingPunct="0">
                <a:defRPr/>
              </a:pPr>
              <a:r>
                <a:rPr lang="en-US" sz="3200" b="1">
                  <a:solidFill>
                    <a:srgbClr val="00FF00"/>
                  </a:solidFill>
                  <a:latin typeface="Times" charset="0"/>
                  <a:ea typeface="ＭＳ Ｐゴシック" charset="-128"/>
                  <a:cs typeface="ＭＳ Ｐゴシック" charset="-128"/>
                </a:rPr>
                <a:t>SOCIETIES</a:t>
              </a:r>
              <a:endParaRPr lang="en-US" sz="3200">
                <a:solidFill>
                  <a:schemeClr val="tx2"/>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is:</a:t>
              </a:r>
            </a:p>
          </p:txBody>
        </p:sp>
      </p:grpSp>
      <p:sp>
        <p:nvSpPr>
          <p:cNvPr id="51204"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5"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7577"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1207" name="Rectangle 10"/>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bg2"/>
                </a:solidFill>
                <a:latin typeface="Times" charset="0"/>
              </a:rPr>
              <a:t>被掳</a:t>
            </a:r>
            <a:endParaRPr lang="en-US" sz="2000" b="1">
              <a:solidFill>
                <a:schemeClr val="bg2"/>
              </a:solidFill>
              <a:latin typeface="Times" charset="0"/>
            </a:endParaRPr>
          </a:p>
        </p:txBody>
      </p:sp>
      <p:sp>
        <p:nvSpPr>
          <p:cNvPr id="5120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7584"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37585"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5121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7587" name="Rectangle 1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7588" name="Text Box 20"/>
          <p:cNvSpPr txBox="1">
            <a:spLocks noChangeArrowheads="1"/>
          </p:cNvSpPr>
          <p:nvPr/>
        </p:nvSpPr>
        <p:spPr bwMode="auto">
          <a:xfrm>
            <a:off x="1689100" y="-22225"/>
            <a:ext cx="1993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latin typeface="Comic Sans MS" charset="0"/>
              </a:rPr>
              <a:t> </a:t>
            </a:r>
            <a:r>
              <a:rPr lang="zh-CN" altLang="en-US" sz="1600" b="1">
                <a:latin typeface="Comic Sans MS" charset="0"/>
              </a:rPr>
              <a:t>列王纪下</a:t>
            </a:r>
            <a:r>
              <a:rPr lang="en-US" altLang="ja-JP" sz="1600" b="1">
                <a:latin typeface="Comic Sans MS" charset="0"/>
              </a:rPr>
              <a:t> 25:21</a:t>
            </a:r>
            <a:endParaRPr lang="en-US" sz="1600" b="1">
              <a:latin typeface="Comic Sans MS" charset="0"/>
            </a:endParaRPr>
          </a:p>
        </p:txBody>
      </p:sp>
      <p:grpSp>
        <p:nvGrpSpPr>
          <p:cNvPr id="51218" name="Group 21"/>
          <p:cNvGrpSpPr>
            <a:grpSpLocks/>
          </p:cNvGrpSpPr>
          <p:nvPr/>
        </p:nvGrpSpPr>
        <p:grpSpPr bwMode="auto">
          <a:xfrm>
            <a:off x="7948613" y="3435350"/>
            <a:ext cx="1195387" cy="1098550"/>
            <a:chOff x="3544" y="2589"/>
            <a:chExt cx="753" cy="692"/>
          </a:xfrm>
        </p:grpSpPr>
        <p:sp>
          <p:nvSpPr>
            <p:cNvPr id="51222" name="Freeform 2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3" name="Freeform 2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4" name="AutoShape 2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5" name="Rectangle 2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6" name="Line 2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2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Rectangle 28"/>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1229" name="Line 2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3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Rectangle 31"/>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2" name="Rectangle 32"/>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3" name="Rectangle 3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1234" name="Rectangle 3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5" name="Rectangle 3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6" name="Rectangle 3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1219" name="Text Box 3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7606" name="Rectangle 3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58</a:t>
            </a:r>
          </a:p>
        </p:txBody>
      </p:sp>
      <p:sp>
        <p:nvSpPr>
          <p:cNvPr id="51221" name="Text Box 3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96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396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9623" name="Rectangle 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9624" name="Text Box 8"/>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但以理书</a:t>
            </a:r>
            <a:r>
              <a:rPr lang="en-US" altLang="ja-JP" sz="1600" b="1">
                <a:latin typeface="Comic Sans MS" charset="0"/>
              </a:rPr>
              <a:t> </a:t>
            </a:r>
            <a:r>
              <a:rPr lang="zh-CN" altLang="en-US" sz="1600" b="1">
                <a:latin typeface="Comic Sans MS" charset="0"/>
              </a:rPr>
              <a:t>第一章</a:t>
            </a:r>
            <a:endParaRPr lang="en-US" sz="1600" b="1">
              <a:latin typeface="Comic Sans MS" charset="0"/>
            </a:endParaRPr>
          </a:p>
        </p:txBody>
      </p:sp>
      <p:grpSp>
        <p:nvGrpSpPr>
          <p:cNvPr id="53256" name="Group 9"/>
          <p:cNvGrpSpPr>
            <a:grpSpLocks/>
          </p:cNvGrpSpPr>
          <p:nvPr/>
        </p:nvGrpSpPr>
        <p:grpSpPr bwMode="auto">
          <a:xfrm>
            <a:off x="7943850" y="3435350"/>
            <a:ext cx="1195388" cy="1098550"/>
            <a:chOff x="3544" y="2589"/>
            <a:chExt cx="753" cy="692"/>
          </a:xfrm>
        </p:grpSpPr>
        <p:sp>
          <p:nvSpPr>
            <p:cNvPr id="53264" name="Freeform 1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5" name="Freeform 1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6" name="AutoShape 1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67" name="Rectangle 1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68" name="Line 1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1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Rectangle 16"/>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3271" name="Line 1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1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Rectangle 1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4" name="Rectangle 2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5" name="Rectangle 2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3276" name="Rectangle 2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7" name="Rectangle 2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8" name="Rectangle 2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3257"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9642" name="Text Box 26"/>
          <p:cNvSpPr txBox="1">
            <a:spLocks noChangeArrowheads="1"/>
          </p:cNvSpPr>
          <p:nvPr/>
        </p:nvSpPr>
        <p:spPr bwMode="auto">
          <a:xfrm>
            <a:off x="2003425" y="5556250"/>
            <a:ext cx="6057900"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zh-CN" altLang="en-US" sz="2800" b="1">
                <a:solidFill>
                  <a:srgbClr val="FFF417"/>
                </a:solidFill>
                <a:latin typeface="Comic Sans MS" charset="0"/>
              </a:rPr>
              <a:t>巴比伦悬园</a:t>
            </a:r>
            <a:endParaRPr lang="en-US" sz="2800" b="1">
              <a:solidFill>
                <a:srgbClr val="FFF417"/>
              </a:solidFill>
              <a:latin typeface="Comic Sans MS" charset="0"/>
            </a:endParaRPr>
          </a:p>
        </p:txBody>
      </p:sp>
      <p:sp>
        <p:nvSpPr>
          <p:cNvPr id="239643" name="Text Box 27"/>
          <p:cNvSpPr txBox="1">
            <a:spLocks noChangeArrowheads="1"/>
          </p:cNvSpPr>
          <p:nvPr/>
        </p:nvSpPr>
        <p:spPr bwMode="auto">
          <a:xfrm>
            <a:off x="779463" y="4017963"/>
            <a:ext cx="3706812" cy="46196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i="1">
                <a:solidFill>
                  <a:srgbClr val="FFF417"/>
                </a:solidFill>
                <a:latin typeface="Comic Sans MS" charset="0"/>
              </a:rPr>
              <a:t>幼发拉底河</a:t>
            </a:r>
            <a:endParaRPr lang="en-US" b="1" i="1">
              <a:solidFill>
                <a:srgbClr val="FFF417"/>
              </a:solidFill>
              <a:latin typeface="Comic Sans MS" charset="0"/>
            </a:endParaRPr>
          </a:p>
        </p:txBody>
      </p:sp>
      <p:sp>
        <p:nvSpPr>
          <p:cNvPr id="239644" name="Rectangle 2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59</a:t>
            </a:r>
          </a:p>
        </p:txBody>
      </p:sp>
      <p:sp>
        <p:nvSpPr>
          <p:cNvPr id="53261" name="Text Box 2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3262" name="Text Box 30"/>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b="1">
              <a:latin typeface="Comic Sans MS" charset="0"/>
            </a:endParaRPr>
          </a:p>
        </p:txBody>
      </p:sp>
      <p:sp>
        <p:nvSpPr>
          <p:cNvPr id="31" name="Title 30"/>
          <p:cNvSpPr>
            <a:spLocks noGrp="1"/>
          </p:cNvSpPr>
          <p:nvPr>
            <p:ph type="title" idx="4294967295"/>
          </p:nvPr>
        </p:nvSpPr>
        <p:spPr bwMode="auto">
          <a:xfrm>
            <a:off x="762000" y="838200"/>
            <a:ext cx="6400800" cy="492125"/>
          </a:xfrm>
          <a:prstGeom prst="rect">
            <a:avLst/>
          </a:prstGeom>
          <a:ln>
            <a:miter lim="800000"/>
            <a:headEnd/>
            <a:tailEnd/>
          </a:ln>
          <a:effectLst>
            <a:outerShdw blurRad="63500" dist="46662" dir="3284183" algn="ctr" rotWithShape="0">
              <a:schemeClr val="bg2">
                <a:alpha val="74997"/>
              </a:schemeClr>
            </a:outerShdw>
          </a:effectLst>
        </p:spPr>
        <p:txBody>
          <a:bodyPr lIns="0" tIns="0" rIns="0" bIns="0">
            <a:spAutoFit/>
          </a:bodyPr>
          <a:lstStyle/>
          <a:p>
            <a:pPr algn="ctr"/>
            <a:r>
              <a:rPr lang="zh-CN" altLang="en-US" sz="3200" b="1">
                <a:solidFill>
                  <a:schemeClr val="accent2"/>
                </a:solidFill>
                <a:latin typeface="Comic Sans MS" charset="0"/>
                <a:ea typeface="ＭＳ Ｐゴシック" charset="0"/>
                <a:cs typeface="ＭＳ Ｐゴシック" charset="0"/>
              </a:rPr>
              <a:t>巴比伦古城</a:t>
            </a:r>
            <a:endParaRPr lang="en-US" sz="3200" b="1">
              <a:solidFill>
                <a:schemeClr val="accent2"/>
              </a:solidFill>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9643"/>
                                        </p:tgtEl>
                                        <p:attrNameLst>
                                          <p:attrName>style.visibility</p:attrName>
                                        </p:attrNameLst>
                                      </p:cBhvr>
                                      <p:to>
                                        <p:strVal val="visible"/>
                                      </p:to>
                                    </p:set>
                                    <p:animEffect transition="in" filter="dissolve">
                                      <p:cBhvr>
                                        <p:cTn id="7" dur="500"/>
                                        <p:tgtEl>
                                          <p:spTgt spid="2396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9642"/>
                                        </p:tgtEl>
                                        <p:attrNameLst>
                                          <p:attrName>style.visibility</p:attrName>
                                        </p:attrNameLst>
                                      </p:cBhvr>
                                      <p:to>
                                        <p:strVal val="visible"/>
                                      </p:to>
                                    </p:set>
                                    <p:animEffect transition="in" filter="dissolve">
                                      <p:cBhvr>
                                        <p:cTn id="11" dur="500"/>
                                        <p:tgtEl>
                                          <p:spTgt spid="23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42" grpId="0" autoUpdateAnimBg="0"/>
      <p:bldP spid="23964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idx="4294967295"/>
          </p:nvPr>
        </p:nvSpPr>
        <p:spPr>
          <a:xfrm>
            <a:off x="1219200" y="1143000"/>
            <a:ext cx="6781800" cy="1143000"/>
          </a:xfrm>
          <a:prstGeom prst="rect">
            <a:avLst/>
          </a:prstGeom>
        </p:spPr>
        <p:txBody>
          <a:bodyPr/>
          <a:lstStyle/>
          <a:p>
            <a:pPr algn="r"/>
            <a:r>
              <a:rPr lang="en-US">
                <a:latin typeface="Times" charset="0"/>
                <a:ea typeface="ＭＳ Ｐゴシック" charset="0"/>
                <a:cs typeface="ＭＳ Ｐゴシック" charset="0"/>
              </a:rPr>
              <a:t>The Stage of the Action</a:t>
            </a:r>
          </a:p>
        </p:txBody>
      </p:sp>
      <p:sp>
        <p:nvSpPr>
          <p:cNvPr id="55299"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00" name="Rectangle 3"/>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5301" name="Picture 4"/>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5302"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3"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4" name="Rectangle 7"/>
          <p:cNvSpPr>
            <a:spLocks noChangeArrowheads="1"/>
          </p:cNvSpPr>
          <p:nvPr/>
        </p:nvSpPr>
        <p:spPr bwMode="auto">
          <a:xfrm>
            <a:off x="3876675" y="5502275"/>
            <a:ext cx="30543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1672"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1673"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1674" name="Oval 10"/>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5" name="Oval 11"/>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6" name="Rectangle 12"/>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55310" name="Group 13"/>
          <p:cNvGrpSpPr>
            <a:grpSpLocks/>
          </p:cNvGrpSpPr>
          <p:nvPr/>
        </p:nvGrpSpPr>
        <p:grpSpPr bwMode="auto">
          <a:xfrm>
            <a:off x="7943850" y="3435350"/>
            <a:ext cx="1195388" cy="1098550"/>
            <a:chOff x="3544" y="2589"/>
            <a:chExt cx="753" cy="692"/>
          </a:xfrm>
        </p:grpSpPr>
        <p:sp>
          <p:nvSpPr>
            <p:cNvPr id="55316" name="Freeform 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7" name="Freeform 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8" name="AutoShape 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19" name="Rectangle 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20" name="Line 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1" name="Line 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2" name="Rectangle 20"/>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5323" name="Line 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4" name="Line 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5" name="Rectangle 23"/>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6" name="Rectangle 24"/>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7" name="Rectangle 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5328" name="Rectangle 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29" name="Rectangle 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30" name="Rectangle 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5311" name="Text Box 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1694" name="Rectangle 30"/>
          <p:cNvSpPr>
            <a:spLocks noChangeArrowheads="1"/>
          </p:cNvSpPr>
          <p:nvPr/>
        </p:nvSpPr>
        <p:spPr bwMode="auto">
          <a:xfrm>
            <a:off x="8085138"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60</a:t>
            </a:r>
          </a:p>
        </p:txBody>
      </p:sp>
      <p:sp>
        <p:nvSpPr>
          <p:cNvPr id="55313" name="Text Box 3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5314" name="TextBox 32"/>
          <p:cNvSpPr txBox="1">
            <a:spLocks noChangeArrowheads="1"/>
          </p:cNvSpPr>
          <p:nvPr/>
        </p:nvSpPr>
        <p:spPr bwMode="auto">
          <a:xfrm>
            <a:off x="6500813" y="2786063"/>
            <a:ext cx="714375" cy="25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a:solidFill>
                  <a:schemeClr val="bg1"/>
                </a:solidFill>
              </a:rPr>
              <a:t>巴比伦</a:t>
            </a:r>
            <a:endParaRPr lang="en-US" sz="1000">
              <a:solidFill>
                <a:schemeClr val="bg1"/>
              </a:solidFill>
            </a:endParaRPr>
          </a:p>
        </p:txBody>
      </p:sp>
      <p:sp>
        <p:nvSpPr>
          <p:cNvPr id="55315" name="TextBox 33"/>
          <p:cNvSpPr txBox="1">
            <a:spLocks noChangeArrowheads="1"/>
          </p:cNvSpPr>
          <p:nvPr/>
        </p:nvSpPr>
        <p:spPr bwMode="auto">
          <a:xfrm>
            <a:off x="7358063" y="3767138"/>
            <a:ext cx="642937" cy="3762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800">
              <a:solidFill>
                <a:schemeClr val="bg1"/>
              </a:solidFill>
            </a:endParaRPr>
          </a:p>
          <a:p>
            <a:pPr algn="ctr" eaLnBrk="1" hangingPunct="1"/>
            <a:r>
              <a:rPr lang="zh-CN" altLang="en-US" sz="1000">
                <a:solidFill>
                  <a:schemeClr val="bg1"/>
                </a:solidFill>
              </a:rPr>
              <a:t>波斯湾</a:t>
            </a:r>
            <a:endParaRPr lang="en-US" altLang="zh-CN" sz="1000">
              <a:solidFill>
                <a:schemeClr val="bg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241674"/>
                                        </p:tgtEl>
                                        <p:attrNameLst>
                                          <p:attrName>style.visibility</p:attrName>
                                        </p:attrNameLst>
                                      </p:cBhvr>
                                      <p:to>
                                        <p:strVal val="visible"/>
                                      </p:to>
                                    </p:set>
                                    <p:animEffect transition="in" filter="dissolve">
                                      <p:cBhvr>
                                        <p:cTn id="7" dur="500"/>
                                        <p:tgtEl>
                                          <p:spTgt spid="241674"/>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241675"/>
                                        </p:tgtEl>
                                        <p:attrNameLst>
                                          <p:attrName>style.visibility</p:attrName>
                                        </p:attrNameLst>
                                      </p:cBhvr>
                                      <p:to>
                                        <p:strVal val="visible"/>
                                      </p:to>
                                    </p:set>
                                    <p:animEffect transition="in" filter="dissolve">
                                      <p:cBhvr>
                                        <p:cTn id="11" dur="500"/>
                                        <p:tgtEl>
                                          <p:spTgt spid="24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4" grpId="0" animBg="1"/>
      <p:bldP spid="2416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idx="4294967295"/>
          </p:nvPr>
        </p:nvSpPr>
        <p:spPr>
          <a:xfrm>
            <a:off x="3429000" y="1905000"/>
            <a:ext cx="3124200" cy="1782763"/>
          </a:xfrm>
          <a:prstGeom prst="rect">
            <a:avLst/>
          </a:prstGeom>
        </p:spPr>
        <p:txBody>
          <a:bodyPr/>
          <a:lstStyle/>
          <a:p>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Jews</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 </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Synagogue</a:t>
            </a:r>
            <a:r>
              <a:rPr lang="ja-JP" altLang="en-US" sz="3600">
                <a:latin typeface="Times" charset="0"/>
                <a:ea typeface="ＭＳ Ｐゴシック" charset="0"/>
                <a:cs typeface="ＭＳ Ｐゴシック" charset="0"/>
              </a:rPr>
              <a:t>”</a:t>
            </a:r>
            <a:endParaRPr lang="en-US" sz="3600">
              <a:latin typeface="Times" charset="0"/>
              <a:ea typeface="ＭＳ Ｐゴシック" charset="0"/>
              <a:cs typeface="ＭＳ Ｐゴシック" charset="0"/>
            </a:endParaRPr>
          </a:p>
        </p:txBody>
      </p:sp>
      <p:sp>
        <p:nvSpPr>
          <p:cNvPr id="5734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371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49"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243717"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70 </a:t>
            </a:r>
            <a:r>
              <a:rPr lang="zh-CN" altLang="en-US" sz="2800" b="1">
                <a:solidFill>
                  <a:schemeClr val="accent2"/>
                </a:solidFill>
                <a:latin typeface="Times" charset="0"/>
              </a:rPr>
              <a:t>年</a:t>
            </a:r>
            <a:endParaRPr lang="en-US" sz="2800" b="1">
              <a:solidFill>
                <a:schemeClr val="accent2"/>
              </a:solidFill>
              <a:latin typeface="Times" charset="0"/>
            </a:endParaRPr>
          </a:p>
        </p:txBody>
      </p:sp>
      <p:sp>
        <p:nvSpPr>
          <p:cNvPr id="243718"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3  </a:t>
            </a:r>
            <a:r>
              <a:rPr lang="zh-CN" altLang="en-US" sz="2800" b="1">
                <a:solidFill>
                  <a:schemeClr val="accent2"/>
                </a:solidFill>
                <a:latin typeface="Times" charset="0"/>
              </a:rPr>
              <a:t>次跋涉</a:t>
            </a:r>
            <a:endParaRPr lang="en-US" sz="2800" b="1">
              <a:solidFill>
                <a:schemeClr val="accent2"/>
              </a:solidFill>
              <a:latin typeface="Times" charset="0"/>
            </a:endParaRPr>
          </a:p>
        </p:txBody>
      </p:sp>
      <p:sp>
        <p:nvSpPr>
          <p:cNvPr id="57352"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3"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3721"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5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3723"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5735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8"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9"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0"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1"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2"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373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373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3732" name="Rectangle 20"/>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43733" name="Text Box 21"/>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grpSp>
        <p:nvGrpSpPr>
          <p:cNvPr id="57367" name="Group 22"/>
          <p:cNvGrpSpPr>
            <a:grpSpLocks/>
          </p:cNvGrpSpPr>
          <p:nvPr/>
        </p:nvGrpSpPr>
        <p:grpSpPr bwMode="auto">
          <a:xfrm>
            <a:off x="7943850" y="3435350"/>
            <a:ext cx="1195388" cy="1098550"/>
            <a:chOff x="3544" y="2589"/>
            <a:chExt cx="753" cy="692"/>
          </a:xfrm>
        </p:grpSpPr>
        <p:sp>
          <p:nvSpPr>
            <p:cNvPr id="5737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7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8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38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8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4" name="Rectangle 2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738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7" name="Rectangle 32"/>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738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738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739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2" name="Rectangle 3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7368"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369" name="Text Box 3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0"/>
          <p:cNvGrpSpPr>
            <a:grpSpLocks/>
          </p:cNvGrpSpPr>
          <p:nvPr/>
        </p:nvGrpSpPr>
        <p:grpSpPr bwMode="auto">
          <a:xfrm>
            <a:off x="3143250" y="5095875"/>
            <a:ext cx="2894013" cy="1162050"/>
            <a:chOff x="2232" y="3148"/>
            <a:chExt cx="1090" cy="682"/>
          </a:xfrm>
        </p:grpSpPr>
        <p:sp>
          <p:nvSpPr>
            <p:cNvPr id="57376" name="Text Box 41"/>
            <p:cNvSpPr txBox="1">
              <a:spLocks noChangeArrowheads="1"/>
            </p:cNvSpPr>
            <p:nvPr/>
          </p:nvSpPr>
          <p:spPr bwMode="auto">
            <a:xfrm>
              <a:off x="2252" y="3180"/>
              <a:ext cx="1029"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圣殿 </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57377" name="Text Box 42"/>
            <p:cNvSpPr txBox="1">
              <a:spLocks noChangeArrowheads="1"/>
            </p:cNvSpPr>
            <p:nvPr/>
          </p:nvSpPr>
          <p:spPr bwMode="auto">
            <a:xfrm>
              <a:off x="2232" y="3148"/>
              <a:ext cx="109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圣殿 </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43"/>
          <p:cNvGrpSpPr>
            <a:grpSpLocks/>
          </p:cNvGrpSpPr>
          <p:nvPr/>
        </p:nvGrpSpPr>
        <p:grpSpPr bwMode="auto">
          <a:xfrm>
            <a:off x="2786063" y="4222750"/>
            <a:ext cx="4324350" cy="1143000"/>
            <a:chOff x="650" y="2530"/>
            <a:chExt cx="1629" cy="669"/>
          </a:xfrm>
        </p:grpSpPr>
        <p:sp>
          <p:nvSpPr>
            <p:cNvPr id="57374" name="Text Box 44"/>
            <p:cNvSpPr txBox="1">
              <a:spLocks noChangeArrowheads="1"/>
            </p:cNvSpPr>
            <p:nvPr/>
          </p:nvSpPr>
          <p:spPr bwMode="auto">
            <a:xfrm>
              <a:off x="675" y="2556"/>
              <a:ext cx="160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犹太人</a:t>
              </a:r>
              <a:r>
                <a:rPr lang="en-US" altLang="ja-JP" sz="6600" i="1">
                  <a:solidFill>
                    <a:schemeClr val="bg2"/>
                  </a:solidFill>
                  <a:latin typeface="Kosher-Normal" charset="0"/>
                </a:rPr>
                <a:t>”</a:t>
              </a:r>
              <a:endParaRPr lang="en-US" sz="6600" i="1">
                <a:solidFill>
                  <a:schemeClr val="bg2"/>
                </a:solidFill>
                <a:latin typeface="Kosher-Normal" charset="0"/>
              </a:endParaRPr>
            </a:p>
          </p:txBody>
        </p:sp>
        <p:sp>
          <p:nvSpPr>
            <p:cNvPr id="57375" name="Text Box 45"/>
            <p:cNvSpPr txBox="1">
              <a:spLocks noChangeArrowheads="1"/>
            </p:cNvSpPr>
            <p:nvPr/>
          </p:nvSpPr>
          <p:spPr bwMode="auto">
            <a:xfrm>
              <a:off x="650" y="2530"/>
              <a:ext cx="1604"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犹太人</a:t>
              </a:r>
              <a:r>
                <a:rPr lang="en-US" altLang="ja-JP" sz="6600" i="1">
                  <a:solidFill>
                    <a:srgbClr val="FCFC06"/>
                  </a:solidFill>
                  <a:latin typeface="Kosher-Normal" charset="0"/>
                </a:rPr>
                <a:t>”</a:t>
              </a:r>
              <a:endParaRPr lang="en-US" sz="6600" i="1">
                <a:solidFill>
                  <a:srgbClr val="FCFC06"/>
                </a:solidFill>
                <a:latin typeface="Kosher-Normal" charset="0"/>
              </a:endParaRPr>
            </a:p>
          </p:txBody>
        </p:sp>
      </p:grpSp>
      <p:sp>
        <p:nvSpPr>
          <p:cNvPr id="243758" name="Rectangle 4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61</a:t>
            </a:r>
          </a:p>
        </p:txBody>
      </p:sp>
      <p:sp>
        <p:nvSpPr>
          <p:cNvPr id="57373" name="Text Box 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3717"/>
                                        </p:tgtEl>
                                        <p:attrNameLst>
                                          <p:attrName>style.visibility</p:attrName>
                                        </p:attrNameLst>
                                      </p:cBhvr>
                                      <p:to>
                                        <p:strVal val="visible"/>
                                      </p:to>
                                    </p:set>
                                    <p:anim calcmode="lin" valueType="num">
                                      <p:cBhvr>
                                        <p:cTn id="7" dur="500" fill="hold"/>
                                        <p:tgtEl>
                                          <p:spTgt spid="243717"/>
                                        </p:tgtEl>
                                        <p:attrNameLst>
                                          <p:attrName>ppt_x</p:attrName>
                                        </p:attrNameLst>
                                      </p:cBhvr>
                                      <p:tavLst>
                                        <p:tav tm="0">
                                          <p:val>
                                            <p:strVal val="#ppt_x-#ppt_w/2"/>
                                          </p:val>
                                        </p:tav>
                                        <p:tav tm="100000">
                                          <p:val>
                                            <p:strVal val="#ppt_x"/>
                                          </p:val>
                                        </p:tav>
                                      </p:tavLst>
                                    </p:anim>
                                    <p:anim calcmode="lin" valueType="num">
                                      <p:cBhvr>
                                        <p:cTn id="8" dur="500" fill="hold"/>
                                        <p:tgtEl>
                                          <p:spTgt spid="243717"/>
                                        </p:tgtEl>
                                        <p:attrNameLst>
                                          <p:attrName>ppt_y</p:attrName>
                                        </p:attrNameLst>
                                      </p:cBhvr>
                                      <p:tavLst>
                                        <p:tav tm="0">
                                          <p:val>
                                            <p:strVal val="#ppt_y"/>
                                          </p:val>
                                        </p:tav>
                                        <p:tav tm="100000">
                                          <p:val>
                                            <p:strVal val="#ppt_y"/>
                                          </p:val>
                                        </p:tav>
                                      </p:tavLst>
                                    </p:anim>
                                    <p:anim calcmode="lin" valueType="num">
                                      <p:cBhvr>
                                        <p:cTn id="9" dur="500" fill="hold"/>
                                        <p:tgtEl>
                                          <p:spTgt spid="243717"/>
                                        </p:tgtEl>
                                        <p:attrNameLst>
                                          <p:attrName>ppt_w</p:attrName>
                                        </p:attrNameLst>
                                      </p:cBhvr>
                                      <p:tavLst>
                                        <p:tav tm="0">
                                          <p:val>
                                            <p:fltVal val="0"/>
                                          </p:val>
                                        </p:tav>
                                        <p:tav tm="100000">
                                          <p:val>
                                            <p:strVal val="#ppt_w"/>
                                          </p:val>
                                        </p:tav>
                                      </p:tavLst>
                                    </p:anim>
                                    <p:anim calcmode="lin" valueType="num">
                                      <p:cBhvr>
                                        <p:cTn id="10" dur="500" fill="hold"/>
                                        <p:tgtEl>
                                          <p:spTgt spid="24371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243718"/>
                                        </p:tgtEl>
                                        <p:attrNameLst>
                                          <p:attrName>style.visibility</p:attrName>
                                        </p:attrNameLst>
                                      </p:cBhvr>
                                      <p:to>
                                        <p:strVal val="visible"/>
                                      </p:to>
                                    </p:set>
                                    <p:anim calcmode="lin" valueType="num">
                                      <p:cBhvr>
                                        <p:cTn id="25" dur="500" fill="hold"/>
                                        <p:tgtEl>
                                          <p:spTgt spid="243718"/>
                                        </p:tgtEl>
                                        <p:attrNameLst>
                                          <p:attrName>ppt_x</p:attrName>
                                        </p:attrNameLst>
                                      </p:cBhvr>
                                      <p:tavLst>
                                        <p:tav tm="0">
                                          <p:val>
                                            <p:strVal val="#ppt_x-#ppt_w/2"/>
                                          </p:val>
                                        </p:tav>
                                        <p:tav tm="100000">
                                          <p:val>
                                            <p:strVal val="#ppt_x"/>
                                          </p:val>
                                        </p:tav>
                                      </p:tavLst>
                                    </p:anim>
                                    <p:anim calcmode="lin" valueType="num">
                                      <p:cBhvr>
                                        <p:cTn id="26" dur="500" fill="hold"/>
                                        <p:tgtEl>
                                          <p:spTgt spid="243718"/>
                                        </p:tgtEl>
                                        <p:attrNameLst>
                                          <p:attrName>ppt_y</p:attrName>
                                        </p:attrNameLst>
                                      </p:cBhvr>
                                      <p:tavLst>
                                        <p:tav tm="0">
                                          <p:val>
                                            <p:strVal val="#ppt_y"/>
                                          </p:val>
                                        </p:tav>
                                        <p:tav tm="100000">
                                          <p:val>
                                            <p:strVal val="#ppt_y"/>
                                          </p:val>
                                        </p:tav>
                                      </p:tavLst>
                                    </p:anim>
                                    <p:anim calcmode="lin" valueType="num">
                                      <p:cBhvr>
                                        <p:cTn id="27" dur="500" fill="hold"/>
                                        <p:tgtEl>
                                          <p:spTgt spid="243718"/>
                                        </p:tgtEl>
                                        <p:attrNameLst>
                                          <p:attrName>ppt_w</p:attrName>
                                        </p:attrNameLst>
                                      </p:cBhvr>
                                      <p:tavLst>
                                        <p:tav tm="0">
                                          <p:val>
                                            <p:fltVal val="0"/>
                                          </p:val>
                                        </p:tav>
                                        <p:tav tm="100000">
                                          <p:val>
                                            <p:strVal val="#ppt_w"/>
                                          </p:val>
                                        </p:tav>
                                      </p:tavLst>
                                    </p:anim>
                                    <p:anim calcmode="lin" valueType="num">
                                      <p:cBhvr>
                                        <p:cTn id="28" dur="500" fill="hold"/>
                                        <p:tgtEl>
                                          <p:spTgt spid="2437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utoUpdateAnimBg="0"/>
      <p:bldP spid="24371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645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3260347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65433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5485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9395" name="Picture 3"/>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939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8"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9" name="Rectangle 7"/>
          <p:cNvSpPr>
            <a:spLocks noChangeArrowheads="1"/>
          </p:cNvSpPr>
          <p:nvPr/>
        </p:nvSpPr>
        <p:spPr bwMode="auto">
          <a:xfrm>
            <a:off x="3786188" y="5502275"/>
            <a:ext cx="30559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57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57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grpSp>
        <p:nvGrpSpPr>
          <p:cNvPr id="2" name="Group 10"/>
          <p:cNvGrpSpPr>
            <a:grpSpLocks/>
          </p:cNvGrpSpPr>
          <p:nvPr/>
        </p:nvGrpSpPr>
        <p:grpSpPr bwMode="auto">
          <a:xfrm>
            <a:off x="4025900" y="2019300"/>
            <a:ext cx="2522538" cy="1617663"/>
            <a:chOff x="2536" y="1272"/>
            <a:chExt cx="1589" cy="1019"/>
          </a:xfrm>
        </p:grpSpPr>
        <p:sp>
          <p:nvSpPr>
            <p:cNvPr id="2457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57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sp>
        <p:nvSpPr>
          <p:cNvPr id="245773" name="Rectangle 13"/>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404"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45775" name="Freeform 15"/>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45776" name="Freeform 16"/>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nvGrpSpPr>
          <p:cNvPr id="59407" name="Group 17"/>
          <p:cNvGrpSpPr>
            <a:grpSpLocks/>
          </p:cNvGrpSpPr>
          <p:nvPr/>
        </p:nvGrpSpPr>
        <p:grpSpPr bwMode="auto">
          <a:xfrm>
            <a:off x="7943850" y="3435350"/>
            <a:ext cx="1195388" cy="1098550"/>
            <a:chOff x="3544" y="2589"/>
            <a:chExt cx="753" cy="692"/>
          </a:xfrm>
        </p:grpSpPr>
        <p:sp>
          <p:nvSpPr>
            <p:cNvPr id="59412" name="Freeform 1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3" name="Freeform 1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4" name="AutoShape 2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15" name="Rectangle 2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16" name="Line 2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7" name="Line 2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8" name="Rectangle 24"/>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9419" name="Line 2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0" name="Line 2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1" name="Rectangle 2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9422" name="Rectangle 2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9423" name="Rectangle 2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9424" name="Rectangle 3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5" name="Rectangle 3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6" name="Rectangle 3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9408" name="Text Box 3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5795" name="Rectangle 35"/>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62</a:t>
            </a:r>
          </a:p>
        </p:txBody>
      </p:sp>
      <p:sp>
        <p:nvSpPr>
          <p:cNvPr id="59410"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37" name="Title 36"/>
          <p:cNvSpPr>
            <a:spLocks noGrp="1"/>
          </p:cNvSpPr>
          <p:nvPr>
            <p:ph type="title" idx="4294967295"/>
          </p:nvPr>
        </p:nvSpPr>
        <p:spPr>
          <a:xfrm>
            <a:off x="2133600" y="1112838"/>
            <a:ext cx="6324600" cy="792162"/>
          </a:xfrm>
          <a:prstGeom prst="rect">
            <a:avLst/>
          </a:prstGeom>
        </p:spPr>
        <p:txBody>
          <a:bodyPr/>
          <a:lstStyle/>
          <a:p>
            <a:pPr algn="ctr"/>
            <a:r>
              <a:rPr lang="en-US" b="1">
                <a:solidFill>
                  <a:srgbClr val="F8131B"/>
                </a:solidFill>
                <a:latin typeface="Helvetica" charset="0"/>
                <a:ea typeface="ＭＳ Ｐゴシック" charset="0"/>
                <a:cs typeface="ＭＳ Ｐゴシック" charset="0"/>
              </a:rPr>
              <a:t>3  </a:t>
            </a:r>
            <a:r>
              <a:rPr lang="zh-CN" altLang="en-US" b="1">
                <a:solidFill>
                  <a:srgbClr val="F8131B"/>
                </a:solidFill>
                <a:latin typeface="Helvetica" charset="0"/>
                <a:ea typeface="ＭＳ Ｐゴシック" charset="0"/>
                <a:cs typeface="ＭＳ Ｐゴシック" charset="0"/>
              </a:rPr>
              <a:t>次跋涉归回</a:t>
            </a:r>
            <a:endParaRPr lang="en-US">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245775"/>
                                        </p:tgtEl>
                                        <p:attrNameLst>
                                          <p:attrName>style.visibility</p:attrName>
                                        </p:attrNameLst>
                                      </p:cBhvr>
                                      <p:to>
                                        <p:strVal val="visible"/>
                                      </p:to>
                                    </p:set>
                                    <p:animEffect transition="in" filter="wipe(right)">
                                      <p:cBhvr>
                                        <p:cTn id="11" dur="500"/>
                                        <p:tgtEl>
                                          <p:spTgt spid="245775"/>
                                        </p:tgtEl>
                                      </p:cBhvr>
                                    </p:animEffect>
                                  </p:childTnLst>
                                </p:cTn>
                              </p:par>
                            </p:childTnLst>
                          </p:cTn>
                        </p:par>
                        <p:par>
                          <p:cTn id="12" fill="hold" nodeType="afterGroup">
                            <p:stCondLst>
                              <p:cond delay="2000"/>
                            </p:stCondLst>
                            <p:childTnLst>
                              <p:par>
                                <p:cTn id="13" presetID="22" presetClass="entr" presetSubtype="2" fill="hold" nodeType="afterEffect">
                                  <p:stCondLst>
                                    <p:cond delay="1000"/>
                                  </p:stCondLst>
                                  <p:childTnLst>
                                    <p:set>
                                      <p:cBhvr>
                                        <p:cTn id="14" dur="1" fill="hold">
                                          <p:stCondLst>
                                            <p:cond delay="0"/>
                                          </p:stCondLst>
                                        </p:cTn>
                                        <p:tgtEl>
                                          <p:spTgt spid="245776"/>
                                        </p:tgtEl>
                                        <p:attrNameLst>
                                          <p:attrName>style.visibility</p:attrName>
                                        </p:attrNameLst>
                                      </p:cBhvr>
                                      <p:to>
                                        <p:strVal val="visible"/>
                                      </p:to>
                                    </p:set>
                                    <p:animEffect transition="in" filter="wipe(right)">
                                      <p:cBhvr>
                                        <p:cTn id="15" dur="500"/>
                                        <p:tgtEl>
                                          <p:spTgt spid="245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err="1">
                <a:solidFill>
                  <a:schemeClr val="tx1"/>
                </a:solidFill>
                <a:effectLst/>
                <a:latin typeface="Arial" charset="0"/>
                <a:ea typeface="ＭＳ Ｐゴシック" charset="0"/>
                <a:cs typeface="ＭＳ Ｐゴシック" charset="0"/>
              </a:rPr>
              <a:t>黄页</a:t>
            </a:r>
            <a:r>
              <a:rPr lang="en-US" altLang="zh-CN" sz="3600" b="1" dirty="0">
                <a:solidFill>
                  <a:schemeClr val="tx1"/>
                </a:solidFill>
                <a:effectLst/>
                <a:latin typeface="Arial" charset="0"/>
                <a:ea typeface="ＭＳ Ｐゴシック" charset="0"/>
                <a:cs typeface="ＭＳ Ｐゴシック" charset="0"/>
              </a:rPr>
              <a:t>/</a:t>
            </a:r>
            <a:r>
              <a:rPr lang="zh-CN" altLang="en-US" sz="3600" b="1" dirty="0">
                <a:solidFill>
                  <a:schemeClr val="tx1"/>
                </a:solidFill>
                <a:effectLst/>
                <a:latin typeface="Arial" charset="0"/>
                <a:ea typeface="ＭＳ Ｐゴシック" charset="0"/>
                <a:cs typeface="ＭＳ Ｐゴシック" charset="0"/>
              </a:rPr>
              <a:t>商业名录</a:t>
            </a:r>
            <a:endParaRPr lang="en-US" sz="3600" b="1" dirty="0">
              <a:solidFill>
                <a:schemeClr val="tx1"/>
              </a:solidFill>
              <a:effectLst/>
              <a:latin typeface="Arial" charset="0"/>
              <a:ea typeface="ＭＳ Ｐゴシック" charset="0"/>
              <a:cs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err="1">
                <a:solidFill>
                  <a:srgbClr val="FFFFFF"/>
                </a:solidFill>
                <a:effectLst>
                  <a:glow rad="228600">
                    <a:srgbClr val="000000"/>
                  </a:glow>
                </a:effectLst>
              </a:rPr>
              <a:t>如何寻找一间教会</a:t>
            </a:r>
            <a:r>
              <a:rPr lang="mr-IN" sz="4800" b="1" dirty="0">
                <a:solidFill>
                  <a:srgbClr val="FFFFFF"/>
                </a:solidFill>
                <a:effectLst>
                  <a:glow rad="228600">
                    <a:srgbClr val="000000"/>
                  </a:glow>
                </a:effectLst>
              </a:rPr>
              <a:t>…</a:t>
            </a:r>
            <a:endParaRPr lang="en-US" sz="4800" b="1" dirty="0">
              <a:solidFill>
                <a:srgbClr val="FFFFFF"/>
              </a:solidFill>
              <a:effectLst>
                <a:glow rad="228600">
                  <a:srgbClr val="000000"/>
                </a:glow>
              </a:effectLst>
            </a:endParaRPr>
          </a:p>
        </p:txBody>
      </p:sp>
    </p:spTree>
    <p:extLst>
      <p:ext uri="{BB962C8B-B14F-4D97-AF65-F5344CB8AC3E}">
        <p14:creationId xmlns:p14="http://schemas.microsoft.com/office/powerpoint/2010/main" val="326495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idx="4294967295"/>
          </p:nvPr>
        </p:nvSpPr>
        <p:spPr>
          <a:xfrm>
            <a:off x="3200400" y="3200400"/>
            <a:ext cx="2838450" cy="458788"/>
          </a:xfrm>
          <a:prstGeom prst="rect">
            <a:avLst/>
          </a:prstGeom>
          <a:ln w="12700">
            <a:miter lim="800000"/>
            <a:headEnd/>
            <a:tailEnd/>
          </a:ln>
        </p:spPr>
        <p:txBody>
          <a:bodyPr wrap="none" lIns="90487" tIns="44450" rIns="90487" bIns="44450">
            <a:spAutoFit/>
          </a:bodyPr>
          <a:lstStyle/>
          <a:p>
            <a:pPr>
              <a:defRPr/>
            </a:pPr>
            <a:r>
              <a:rPr lang="en-US" sz="2400" b="1" kern="1200" dirty="0">
                <a:solidFill>
                  <a:schemeClr val="accent2"/>
                </a:solidFill>
                <a:effectLst/>
                <a:ea typeface="+mn-ea"/>
                <a:cs typeface="+mn-cs"/>
              </a:rPr>
              <a:t>100 YEARS / 50,000</a:t>
            </a:r>
          </a:p>
        </p:txBody>
      </p:sp>
      <p:sp>
        <p:nvSpPr>
          <p:cNvPr id="6144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7811"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45"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1446"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1447"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247815"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2"/>
                </a:solidFill>
                <a:latin typeface="Times" charset="0"/>
              </a:rPr>
              <a:t>100 </a:t>
            </a:r>
            <a:r>
              <a:rPr lang="zh-CN" altLang="en-US" b="1">
                <a:solidFill>
                  <a:schemeClr val="accent2"/>
                </a:solidFill>
                <a:latin typeface="Times" charset="0"/>
              </a:rPr>
              <a:t>年</a:t>
            </a:r>
            <a:r>
              <a:rPr lang="en-US" altLang="ja-JP" b="1">
                <a:solidFill>
                  <a:schemeClr val="accent2"/>
                </a:solidFill>
                <a:latin typeface="Times" charset="0"/>
              </a:rPr>
              <a:t> / 50,000</a:t>
            </a:r>
            <a:endParaRPr lang="en-US" b="1">
              <a:solidFill>
                <a:schemeClr val="accent2"/>
              </a:solidFill>
              <a:latin typeface="Times" charset="0"/>
            </a:endParaRPr>
          </a:p>
        </p:txBody>
      </p:sp>
      <p:sp>
        <p:nvSpPr>
          <p:cNvPr id="247816" name="Oval 8"/>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50"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818" name="Rectangle 10"/>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61452" name="Rectangle 11"/>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3" name="Rectangle 12"/>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4" name="Line 13"/>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5" name="Line 14"/>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6" name="Line 15"/>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7" name="Line 16"/>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7825" name="Rectangle 1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7826" name="Line 1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1460" name="Rectangle 19"/>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7828" name="Rectangle 20"/>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1462" name="Text Box 21"/>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1-2</a:t>
            </a:r>
            <a:endParaRPr lang="en-US" sz="1600" b="1">
              <a:latin typeface="Comic Sans MS" charset="0"/>
            </a:endParaRPr>
          </a:p>
        </p:txBody>
      </p:sp>
      <p:grpSp>
        <p:nvGrpSpPr>
          <p:cNvPr id="61463" name="Group 22"/>
          <p:cNvGrpSpPr>
            <a:grpSpLocks/>
          </p:cNvGrpSpPr>
          <p:nvPr/>
        </p:nvGrpSpPr>
        <p:grpSpPr bwMode="auto">
          <a:xfrm>
            <a:off x="7943850" y="3435350"/>
            <a:ext cx="1195388" cy="1098550"/>
            <a:chOff x="3544" y="2589"/>
            <a:chExt cx="753" cy="692"/>
          </a:xfrm>
        </p:grpSpPr>
        <p:sp>
          <p:nvSpPr>
            <p:cNvPr id="6146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47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7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Rectangle 29"/>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147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7" name="Rectangle 32"/>
            <p:cNvSpPr>
              <a:spLocks noChangeArrowheads="1"/>
            </p:cNvSpPr>
            <p:nvPr/>
          </p:nvSpPr>
          <p:spPr bwMode="auto">
            <a:xfrm>
              <a:off x="3665" y="2752"/>
              <a:ext cx="28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147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147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6148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2" name="Rectangle 37"/>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1464"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7847" name="Rectangle 39"/>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63</a:t>
            </a:r>
          </a:p>
        </p:txBody>
      </p:sp>
      <p:sp>
        <p:nvSpPr>
          <p:cNvPr id="61466" name="Text Box 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1467" name="TextBox 41"/>
          <p:cNvSpPr txBox="1">
            <a:spLocks noChangeArrowheads="1"/>
          </p:cNvSpPr>
          <p:nvPr/>
        </p:nvSpPr>
        <p:spPr bwMode="auto">
          <a:xfrm>
            <a:off x="2386013" y="7572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7815"/>
                                        </p:tgtEl>
                                        <p:attrNameLst>
                                          <p:attrName>style.visibility</p:attrName>
                                        </p:attrNameLst>
                                      </p:cBhvr>
                                      <p:to>
                                        <p:strVal val="visible"/>
                                      </p:to>
                                    </p:set>
                                    <p:anim calcmode="lin" valueType="num">
                                      <p:cBhvr>
                                        <p:cTn id="7" dur="500" fill="hold"/>
                                        <p:tgtEl>
                                          <p:spTgt spid="247815"/>
                                        </p:tgtEl>
                                        <p:attrNameLst>
                                          <p:attrName>ppt_x</p:attrName>
                                        </p:attrNameLst>
                                      </p:cBhvr>
                                      <p:tavLst>
                                        <p:tav tm="0">
                                          <p:val>
                                            <p:strVal val="#ppt_x-#ppt_w/2"/>
                                          </p:val>
                                        </p:tav>
                                        <p:tav tm="100000">
                                          <p:val>
                                            <p:strVal val="#ppt_x"/>
                                          </p:val>
                                        </p:tav>
                                      </p:tavLst>
                                    </p:anim>
                                    <p:anim calcmode="lin" valueType="num">
                                      <p:cBhvr>
                                        <p:cTn id="8" dur="500" fill="hold"/>
                                        <p:tgtEl>
                                          <p:spTgt spid="247815"/>
                                        </p:tgtEl>
                                        <p:attrNameLst>
                                          <p:attrName>ppt_y</p:attrName>
                                        </p:attrNameLst>
                                      </p:cBhvr>
                                      <p:tavLst>
                                        <p:tav tm="0">
                                          <p:val>
                                            <p:strVal val="#ppt_y"/>
                                          </p:val>
                                        </p:tav>
                                        <p:tav tm="100000">
                                          <p:val>
                                            <p:strVal val="#ppt_y"/>
                                          </p:val>
                                        </p:tav>
                                      </p:tavLst>
                                    </p:anim>
                                    <p:anim calcmode="lin" valueType="num">
                                      <p:cBhvr>
                                        <p:cTn id="9" dur="500" fill="hold"/>
                                        <p:tgtEl>
                                          <p:spTgt spid="247815"/>
                                        </p:tgtEl>
                                        <p:attrNameLst>
                                          <p:attrName>ppt_w</p:attrName>
                                        </p:attrNameLst>
                                      </p:cBhvr>
                                      <p:tavLst>
                                        <p:tav tm="0">
                                          <p:val>
                                            <p:fltVal val="0"/>
                                          </p:val>
                                        </p:tav>
                                        <p:tav tm="100000">
                                          <p:val>
                                            <p:strVal val="#ppt_w"/>
                                          </p:val>
                                        </p:tav>
                                      </p:tavLst>
                                    </p:anim>
                                    <p:anim calcmode="lin" valueType="num">
                                      <p:cBhvr>
                                        <p:cTn id="10" dur="500" fill="hold"/>
                                        <p:tgtEl>
                                          <p:spTgt spid="2478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idx="4294967295"/>
          </p:nvPr>
        </p:nvSpPr>
        <p:spPr>
          <a:xfrm>
            <a:off x="762000" y="579438"/>
            <a:ext cx="8382000" cy="487362"/>
          </a:xfrm>
          <a:prstGeom prst="rect">
            <a:avLst/>
          </a:prstGeom>
        </p:spPr>
        <p:txBody>
          <a:bodyPr/>
          <a:lstStyle/>
          <a:p>
            <a:r>
              <a:rPr lang="en-US" sz="3200" b="1">
                <a:solidFill>
                  <a:srgbClr val="25F7FA"/>
                </a:solidFill>
                <a:latin typeface="Comic Sans MS" charset="0"/>
                <a:ea typeface="ＭＳ Ｐゴシック" charset="0"/>
                <a:cs typeface="ＭＳ Ｐゴシック" charset="0"/>
              </a:rPr>
              <a:t>50,000 RETURNED!</a:t>
            </a:r>
            <a:endParaRPr lang="en-US">
              <a:latin typeface="Times" charset="0"/>
              <a:ea typeface="ＭＳ Ｐゴシック" charset="0"/>
              <a:cs typeface="ＭＳ Ｐゴシック" charset="0"/>
            </a:endParaRPr>
          </a:p>
        </p:txBody>
      </p:sp>
      <p:sp>
        <p:nvSpPr>
          <p:cNvPr id="63491"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985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986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6349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3495" name="Rectangle 6"/>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249863" name="Text Box 7"/>
          <p:cNvSpPr txBox="1">
            <a:spLocks noChangeArrowheads="1"/>
          </p:cNvSpPr>
          <p:nvPr/>
        </p:nvSpPr>
        <p:spPr bwMode="auto">
          <a:xfrm>
            <a:off x="1084263" y="930275"/>
            <a:ext cx="7059612"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a:solidFill>
                  <a:srgbClr val="25F7FA"/>
                </a:solidFill>
                <a:latin typeface="Comic Sans MS" charset="0"/>
              </a:rPr>
              <a:t>50,000 </a:t>
            </a:r>
            <a:r>
              <a:rPr lang="zh-CN" altLang="en-US" sz="5400" b="1">
                <a:solidFill>
                  <a:srgbClr val="25F7FA"/>
                </a:solidFill>
                <a:latin typeface="Comic Sans MS" charset="0"/>
              </a:rPr>
              <a:t>人归回</a:t>
            </a:r>
            <a:r>
              <a:rPr lang="en-US" altLang="ja-JP" sz="5400" b="1">
                <a:solidFill>
                  <a:srgbClr val="25F7FA"/>
                </a:solidFill>
                <a:latin typeface="Comic Sans MS" charset="0"/>
              </a:rPr>
              <a:t>!</a:t>
            </a:r>
            <a:endParaRPr lang="en-US" sz="5400" b="1">
              <a:solidFill>
                <a:srgbClr val="25F7FA"/>
              </a:solidFill>
              <a:latin typeface="Comic Sans MS" charset="0"/>
            </a:endParaRPr>
          </a:p>
        </p:txBody>
      </p:sp>
      <p:sp>
        <p:nvSpPr>
          <p:cNvPr id="249864" name="Text Box 8"/>
          <p:cNvSpPr txBox="1">
            <a:spLocks noChangeArrowheads="1"/>
          </p:cNvSpPr>
          <p:nvPr/>
        </p:nvSpPr>
        <p:spPr bwMode="auto">
          <a:xfrm>
            <a:off x="1714500" y="2235200"/>
            <a:ext cx="5643563" cy="2586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solidFill>
                  <a:srgbClr val="FFFF00"/>
                </a:solidFill>
                <a:latin typeface="Comic Sans MS" charset="0"/>
              </a:rPr>
              <a:t>但有更多人驻留原地</a:t>
            </a:r>
            <a:r>
              <a:rPr lang="en-US" altLang="zh-CN" sz="5400" b="1">
                <a:solidFill>
                  <a:srgbClr val="FFFF00"/>
                </a:solidFill>
                <a:latin typeface="Comic Sans MS" charset="0"/>
              </a:rPr>
              <a:t>,</a:t>
            </a:r>
            <a:r>
              <a:rPr lang="zh-CN" altLang="en-US" sz="5400" b="1">
                <a:solidFill>
                  <a:srgbClr val="FFFF00"/>
                </a:solidFill>
                <a:latin typeface="Comic Sans MS" charset="0"/>
              </a:rPr>
              <a:t>为归回的人</a:t>
            </a:r>
            <a:r>
              <a:rPr lang="zh-CN" altLang="en-US" sz="5400" b="1" i="1" u="sng">
                <a:solidFill>
                  <a:srgbClr val="1CFF23"/>
                </a:solidFill>
                <a:latin typeface="Comic Sans MS" charset="0"/>
              </a:rPr>
              <a:t>提供资金</a:t>
            </a:r>
            <a:r>
              <a:rPr lang="en-US" altLang="ja-JP" sz="5400" b="1">
                <a:solidFill>
                  <a:srgbClr val="FFFF00"/>
                </a:solidFill>
                <a:latin typeface="Comic Sans MS" charset="0"/>
              </a:rPr>
              <a:t>.</a:t>
            </a:r>
            <a:endParaRPr lang="en-US" sz="5400" b="1">
              <a:solidFill>
                <a:srgbClr val="FFFF00"/>
              </a:solidFill>
              <a:latin typeface="Comic Sans MS" charset="0"/>
            </a:endParaRPr>
          </a:p>
        </p:txBody>
      </p:sp>
      <p:sp>
        <p:nvSpPr>
          <p:cNvPr id="249865" name="Rectangle 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3499" name="Text Box 1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63500" name="Freeform 11"/>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1" name="Freeform 12"/>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2" name="AutoShape 13"/>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03" name="Rectangle 14"/>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04" name="Line 15"/>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16"/>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Rectangle 17"/>
          <p:cNvSpPr>
            <a:spLocks noChangeArrowheads="1"/>
          </p:cNvSpPr>
          <p:nvPr/>
        </p:nvSpPr>
        <p:spPr bwMode="auto">
          <a:xfrm>
            <a:off x="7943850" y="3435350"/>
            <a:ext cx="414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3507" name="Line 18"/>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19"/>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Rectangle 20"/>
          <p:cNvSpPr>
            <a:spLocks noChangeArrowheads="1"/>
          </p:cNvSpPr>
          <p:nvPr/>
        </p:nvSpPr>
        <p:spPr bwMode="auto">
          <a:xfrm>
            <a:off x="8135938" y="3694113"/>
            <a:ext cx="4873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3510" name="Rectangle 21"/>
          <p:cNvSpPr>
            <a:spLocks noChangeArrowheads="1"/>
          </p:cNvSpPr>
          <p:nvPr/>
        </p:nvSpPr>
        <p:spPr bwMode="auto">
          <a:xfrm>
            <a:off x="8183563" y="3871913"/>
            <a:ext cx="6731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3511" name="Rectangle 22"/>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2" name="Rectangle 23"/>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3" name="Rectangle 24"/>
          <p:cNvSpPr>
            <a:spLocks noChangeArrowheads="1"/>
          </p:cNvSpPr>
          <p:nvPr/>
        </p:nvSpPr>
        <p:spPr bwMode="auto">
          <a:xfrm>
            <a:off x="7978775" y="4098925"/>
            <a:ext cx="11604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sp>
        <p:nvSpPr>
          <p:cNvPr id="63514"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9882" name="Rectangle 2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64</a:t>
            </a:r>
          </a:p>
        </p:txBody>
      </p:sp>
      <p:sp>
        <p:nvSpPr>
          <p:cNvPr id="63516" name="Text Box 27"/>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1:4</a:t>
            </a:r>
            <a:endParaRPr lang="en-US" sz="1600" b="1">
              <a:latin typeface="Comic Sans MS" charset="0"/>
            </a:endParaRPr>
          </a:p>
        </p:txBody>
      </p:sp>
      <p:sp>
        <p:nvSpPr>
          <p:cNvPr id="63517"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3518" name="Text Box 2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9863"/>
                                        </p:tgtEl>
                                        <p:attrNameLst>
                                          <p:attrName>style.visibility</p:attrName>
                                        </p:attrNameLst>
                                      </p:cBhvr>
                                      <p:to>
                                        <p:strVal val="visible"/>
                                      </p:to>
                                    </p:set>
                                    <p:animEffect transition="in" filter="dissolve">
                                      <p:cBhvr>
                                        <p:cTn id="7" dur="500"/>
                                        <p:tgtEl>
                                          <p:spTgt spid="249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9864"/>
                                        </p:tgtEl>
                                        <p:attrNameLst>
                                          <p:attrName>style.visibility</p:attrName>
                                        </p:attrNameLst>
                                      </p:cBhvr>
                                      <p:to>
                                        <p:strVal val="visible"/>
                                      </p:to>
                                    </p:set>
                                    <p:animEffect transition="in" filter="dissolve">
                                      <p:cBhvr>
                                        <p:cTn id="12" dur="500"/>
                                        <p:tgtEl>
                                          <p:spTgt spid="249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autoUpdateAnimBg="0"/>
      <p:bldP spid="24986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idx="4294967295"/>
          </p:nvPr>
        </p:nvSpPr>
        <p:spPr>
          <a:xfrm>
            <a:off x="3962400" y="3505200"/>
            <a:ext cx="3276600" cy="868363"/>
          </a:xfrm>
          <a:prstGeom prst="rect">
            <a:avLst/>
          </a:prstGeom>
        </p:spPr>
        <p:txBody>
          <a:bodyPr/>
          <a:lstStyle/>
          <a:p>
            <a:r>
              <a:rPr lang="en-US">
                <a:latin typeface="Times" charset="0"/>
                <a:ea typeface="ＭＳ Ｐゴシック" charset="0"/>
                <a:cs typeface="ＭＳ Ｐゴシック" charset="0"/>
              </a:rPr>
              <a:t>Z- E - N</a:t>
            </a:r>
          </a:p>
        </p:txBody>
      </p:sp>
      <p:sp>
        <p:nvSpPr>
          <p:cNvPr id="6553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190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5541"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5542"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5543"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65544"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bg2"/>
                </a:solidFill>
                <a:latin typeface="Times" charset="0"/>
              </a:rPr>
              <a:t>100 </a:t>
            </a:r>
            <a:r>
              <a:rPr lang="zh-CN" altLang="en-US" b="1">
                <a:solidFill>
                  <a:schemeClr val="bg2"/>
                </a:solidFill>
                <a:latin typeface="Times" charset="0"/>
              </a:rPr>
              <a:t>年</a:t>
            </a:r>
            <a:r>
              <a:rPr lang="en-US" altLang="ja-JP" b="1">
                <a:solidFill>
                  <a:schemeClr val="bg2"/>
                </a:solidFill>
                <a:latin typeface="Times" charset="0"/>
              </a:rPr>
              <a:t> / 50,000</a:t>
            </a:r>
            <a:endParaRPr lang="en-US" b="1">
              <a:solidFill>
                <a:schemeClr val="bg2"/>
              </a:solidFill>
              <a:latin typeface="Times" charset="0"/>
            </a:endParaRPr>
          </a:p>
        </p:txBody>
      </p:sp>
      <p:sp>
        <p:nvSpPr>
          <p:cNvPr id="251912" name="Rectangle 8"/>
          <p:cNvSpPr>
            <a:spLocks noChangeArrowheads="1"/>
          </p:cNvSpPr>
          <p:nvPr/>
        </p:nvSpPr>
        <p:spPr bwMode="auto">
          <a:xfrm>
            <a:off x="3086100" y="3216275"/>
            <a:ext cx="3200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Z - E - N (</a:t>
            </a:r>
            <a:r>
              <a:rPr lang="zh-CN" altLang="en-US" sz="2800" b="1">
                <a:solidFill>
                  <a:schemeClr val="accent2"/>
                </a:solidFill>
                <a:latin typeface="Times" charset="0"/>
              </a:rPr>
              <a:t>所</a:t>
            </a:r>
            <a:r>
              <a:rPr lang="en-US" altLang="zh-CN" sz="2800" b="1">
                <a:solidFill>
                  <a:schemeClr val="accent2"/>
                </a:solidFill>
                <a:latin typeface="Times" charset="0"/>
              </a:rPr>
              <a:t>-</a:t>
            </a:r>
            <a:r>
              <a:rPr lang="zh-CN" altLang="en-US" sz="2800" b="1">
                <a:solidFill>
                  <a:schemeClr val="accent2"/>
                </a:solidFill>
                <a:latin typeface="Times" charset="0"/>
              </a:rPr>
              <a:t>以</a:t>
            </a:r>
            <a:r>
              <a:rPr lang="en-US" altLang="zh-CN" sz="2800" b="1">
                <a:solidFill>
                  <a:schemeClr val="accent2"/>
                </a:solidFill>
                <a:latin typeface="Times" charset="0"/>
              </a:rPr>
              <a:t>-</a:t>
            </a:r>
            <a:r>
              <a:rPr lang="zh-CN" altLang="en-US" sz="2800" b="1">
                <a:solidFill>
                  <a:schemeClr val="accent2"/>
                </a:solidFill>
                <a:latin typeface="Times" charset="0"/>
              </a:rPr>
              <a:t>尼</a:t>
            </a:r>
            <a:r>
              <a:rPr lang="en-US" altLang="zh-CN" sz="2800" b="1">
                <a:solidFill>
                  <a:schemeClr val="accent2"/>
                </a:solidFill>
                <a:latin typeface="Times" charset="0"/>
              </a:rPr>
              <a:t>)</a:t>
            </a:r>
            <a:endParaRPr lang="en-US" sz="2800" b="1">
              <a:solidFill>
                <a:schemeClr val="accent2"/>
              </a:solidFill>
              <a:latin typeface="Times" charset="0"/>
            </a:endParaRPr>
          </a:p>
        </p:txBody>
      </p:sp>
      <p:sp>
        <p:nvSpPr>
          <p:cNvPr id="65546"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7" name="Rectangle 10"/>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1920"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192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555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6"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1924" name="Text Box 2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251925" name="Text Box 21"/>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所罗巴伯</a:t>
            </a:r>
            <a:endParaRPr lang="en-US" sz="3200" b="1">
              <a:latin typeface="Comic Sans MS" charset="0"/>
            </a:endParaRPr>
          </a:p>
        </p:txBody>
      </p:sp>
      <p:sp>
        <p:nvSpPr>
          <p:cNvPr id="251926" name="Text Box 22"/>
          <p:cNvSpPr txBox="1">
            <a:spLocks noChangeArrowheads="1"/>
          </p:cNvSpPr>
          <p:nvPr/>
        </p:nvSpPr>
        <p:spPr bwMode="auto">
          <a:xfrm>
            <a:off x="1573213" y="1851025"/>
            <a:ext cx="2822575"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以斯拉</a:t>
            </a:r>
            <a:endParaRPr lang="en-US" sz="3200" b="1">
              <a:latin typeface="Comic Sans MS" charset="0"/>
            </a:endParaRPr>
          </a:p>
        </p:txBody>
      </p:sp>
      <p:sp>
        <p:nvSpPr>
          <p:cNvPr id="251927" name="Text Box 23"/>
          <p:cNvSpPr txBox="1">
            <a:spLocks noChangeArrowheads="1"/>
          </p:cNvSpPr>
          <p:nvPr/>
        </p:nvSpPr>
        <p:spPr bwMode="auto">
          <a:xfrm>
            <a:off x="1603375" y="3787775"/>
            <a:ext cx="2039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尼希米</a:t>
            </a:r>
            <a:endParaRPr lang="en-US" sz="3200" b="1">
              <a:latin typeface="Comic Sans MS" charset="0"/>
            </a:endParaRPr>
          </a:p>
        </p:txBody>
      </p:sp>
      <p:sp>
        <p:nvSpPr>
          <p:cNvPr id="65561" name="Freeform 24"/>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65562" name="Group 25"/>
          <p:cNvGrpSpPr>
            <a:grpSpLocks/>
          </p:cNvGrpSpPr>
          <p:nvPr/>
        </p:nvGrpSpPr>
        <p:grpSpPr bwMode="auto">
          <a:xfrm>
            <a:off x="7943850" y="3435350"/>
            <a:ext cx="1195388" cy="1098550"/>
            <a:chOff x="3544" y="2589"/>
            <a:chExt cx="753" cy="692"/>
          </a:xfrm>
        </p:grpSpPr>
        <p:sp>
          <p:nvSpPr>
            <p:cNvPr id="6556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7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7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3" name="Rectangle 32"/>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557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6" name="Rectangle 35"/>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5577" name="Rectangle 36"/>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557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557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1" name="Rectangle 40"/>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5563"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64" name="Text Box 42"/>
          <p:cNvSpPr txBox="1">
            <a:spLocks noChangeArrowheads="1"/>
          </p:cNvSpPr>
          <p:nvPr/>
        </p:nvSpPr>
        <p:spPr bwMode="auto">
          <a:xfrm>
            <a:off x="8594725" y="6427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4</a:t>
            </a:r>
            <a:endParaRPr lang="en-US" sz="2000">
              <a:solidFill>
                <a:srgbClr val="FFA27C"/>
              </a:solidFill>
              <a:latin typeface="B VAG Rounded Bold" charset="0"/>
            </a:endParaRPr>
          </a:p>
        </p:txBody>
      </p:sp>
      <p:sp>
        <p:nvSpPr>
          <p:cNvPr id="251947" name="Rectangle 43"/>
          <p:cNvSpPr>
            <a:spLocks noChangeArrowheads="1"/>
          </p:cNvSpPr>
          <p:nvPr/>
        </p:nvSpPr>
        <p:spPr bwMode="auto">
          <a:xfrm>
            <a:off x="8081963"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65</a:t>
            </a:r>
          </a:p>
        </p:txBody>
      </p:sp>
      <p:sp>
        <p:nvSpPr>
          <p:cNvPr id="65566"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51912"/>
                                        </p:tgtEl>
                                        <p:attrNameLst>
                                          <p:attrName>style.visibility</p:attrName>
                                        </p:attrNameLst>
                                      </p:cBhvr>
                                      <p:to>
                                        <p:strVal val="visible"/>
                                      </p:to>
                                    </p:set>
                                    <p:anim calcmode="lin" valueType="num">
                                      <p:cBhvr>
                                        <p:cTn id="7" dur="500" fill="hold"/>
                                        <p:tgtEl>
                                          <p:spTgt spid="251912"/>
                                        </p:tgtEl>
                                        <p:attrNameLst>
                                          <p:attrName>ppt_x</p:attrName>
                                        </p:attrNameLst>
                                      </p:cBhvr>
                                      <p:tavLst>
                                        <p:tav tm="0">
                                          <p:val>
                                            <p:strVal val="#ppt_x-#ppt_w/2"/>
                                          </p:val>
                                        </p:tav>
                                        <p:tav tm="100000">
                                          <p:val>
                                            <p:strVal val="#ppt_x"/>
                                          </p:val>
                                        </p:tav>
                                      </p:tavLst>
                                    </p:anim>
                                    <p:anim calcmode="lin" valueType="num">
                                      <p:cBhvr>
                                        <p:cTn id="8" dur="500" fill="hold"/>
                                        <p:tgtEl>
                                          <p:spTgt spid="251912"/>
                                        </p:tgtEl>
                                        <p:attrNameLst>
                                          <p:attrName>ppt_y</p:attrName>
                                        </p:attrNameLst>
                                      </p:cBhvr>
                                      <p:tavLst>
                                        <p:tav tm="0">
                                          <p:val>
                                            <p:strVal val="#ppt_y"/>
                                          </p:val>
                                        </p:tav>
                                        <p:tav tm="100000">
                                          <p:val>
                                            <p:strVal val="#ppt_y"/>
                                          </p:val>
                                        </p:tav>
                                      </p:tavLst>
                                    </p:anim>
                                    <p:anim calcmode="lin" valueType="num">
                                      <p:cBhvr>
                                        <p:cTn id="9" dur="500" fill="hold"/>
                                        <p:tgtEl>
                                          <p:spTgt spid="251912"/>
                                        </p:tgtEl>
                                        <p:attrNameLst>
                                          <p:attrName>ppt_w</p:attrName>
                                        </p:attrNameLst>
                                      </p:cBhvr>
                                      <p:tavLst>
                                        <p:tav tm="0">
                                          <p:val>
                                            <p:fltVal val="0"/>
                                          </p:val>
                                        </p:tav>
                                        <p:tav tm="100000">
                                          <p:val>
                                            <p:strVal val="#ppt_w"/>
                                          </p:val>
                                        </p:tav>
                                      </p:tavLst>
                                    </p:anim>
                                    <p:anim calcmode="lin" valueType="num">
                                      <p:cBhvr>
                                        <p:cTn id="10" dur="500" fill="hold"/>
                                        <p:tgtEl>
                                          <p:spTgt spid="25191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1925"/>
                                        </p:tgtEl>
                                        <p:attrNameLst>
                                          <p:attrName>style.visibility</p:attrName>
                                        </p:attrNameLst>
                                      </p:cBhvr>
                                      <p:to>
                                        <p:strVal val="visible"/>
                                      </p:to>
                                    </p:set>
                                    <p:anim calcmode="lin" valueType="num">
                                      <p:cBhvr>
                                        <p:cTn id="15" dur="500" fill="hold"/>
                                        <p:tgtEl>
                                          <p:spTgt spid="251925"/>
                                        </p:tgtEl>
                                        <p:attrNameLst>
                                          <p:attrName>ppt_w</p:attrName>
                                        </p:attrNameLst>
                                      </p:cBhvr>
                                      <p:tavLst>
                                        <p:tav tm="0">
                                          <p:val>
                                            <p:fltVal val="0"/>
                                          </p:val>
                                        </p:tav>
                                        <p:tav tm="100000">
                                          <p:val>
                                            <p:strVal val="#ppt_w"/>
                                          </p:val>
                                        </p:tav>
                                      </p:tavLst>
                                    </p:anim>
                                    <p:anim calcmode="lin" valueType="num">
                                      <p:cBhvr>
                                        <p:cTn id="16" dur="500" fill="hold"/>
                                        <p:tgtEl>
                                          <p:spTgt spid="251925"/>
                                        </p:tgtEl>
                                        <p:attrNameLst>
                                          <p:attrName>ppt_h</p:attrName>
                                        </p:attrNameLst>
                                      </p:cBhvr>
                                      <p:tavLst>
                                        <p:tav tm="0">
                                          <p:val>
                                            <p:fltVal val="0"/>
                                          </p:val>
                                        </p:tav>
                                        <p:tav tm="100000">
                                          <p:val>
                                            <p:strVal val="#ppt_h"/>
                                          </p:val>
                                        </p:tav>
                                      </p:tavLst>
                                    </p:anim>
                                    <p:anim calcmode="lin" valueType="num">
                                      <p:cBhvr>
                                        <p:cTn id="17" dur="500" fill="hold"/>
                                        <p:tgtEl>
                                          <p:spTgt spid="251925"/>
                                        </p:tgtEl>
                                        <p:attrNameLst>
                                          <p:attrName>ppt_x</p:attrName>
                                        </p:attrNameLst>
                                      </p:cBhvr>
                                      <p:tavLst>
                                        <p:tav tm="0">
                                          <p:val>
                                            <p:fltVal val="0.5"/>
                                          </p:val>
                                        </p:tav>
                                        <p:tav tm="100000">
                                          <p:val>
                                            <p:strVal val="#ppt_x"/>
                                          </p:val>
                                        </p:tav>
                                      </p:tavLst>
                                    </p:anim>
                                    <p:anim calcmode="lin" valueType="num">
                                      <p:cBhvr>
                                        <p:cTn id="18" dur="500" fill="hold"/>
                                        <p:tgtEl>
                                          <p:spTgt spid="25192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1926"/>
                                        </p:tgtEl>
                                        <p:attrNameLst>
                                          <p:attrName>style.visibility</p:attrName>
                                        </p:attrNameLst>
                                      </p:cBhvr>
                                      <p:to>
                                        <p:strVal val="visible"/>
                                      </p:to>
                                    </p:set>
                                    <p:anim calcmode="lin" valueType="num">
                                      <p:cBhvr>
                                        <p:cTn id="23" dur="500" fill="hold"/>
                                        <p:tgtEl>
                                          <p:spTgt spid="251926"/>
                                        </p:tgtEl>
                                        <p:attrNameLst>
                                          <p:attrName>ppt_w</p:attrName>
                                        </p:attrNameLst>
                                      </p:cBhvr>
                                      <p:tavLst>
                                        <p:tav tm="0">
                                          <p:val>
                                            <p:fltVal val="0"/>
                                          </p:val>
                                        </p:tav>
                                        <p:tav tm="100000">
                                          <p:val>
                                            <p:strVal val="#ppt_w"/>
                                          </p:val>
                                        </p:tav>
                                      </p:tavLst>
                                    </p:anim>
                                    <p:anim calcmode="lin" valueType="num">
                                      <p:cBhvr>
                                        <p:cTn id="24" dur="500" fill="hold"/>
                                        <p:tgtEl>
                                          <p:spTgt spid="251926"/>
                                        </p:tgtEl>
                                        <p:attrNameLst>
                                          <p:attrName>ppt_h</p:attrName>
                                        </p:attrNameLst>
                                      </p:cBhvr>
                                      <p:tavLst>
                                        <p:tav tm="0">
                                          <p:val>
                                            <p:fltVal val="0"/>
                                          </p:val>
                                        </p:tav>
                                        <p:tav tm="100000">
                                          <p:val>
                                            <p:strVal val="#ppt_h"/>
                                          </p:val>
                                        </p:tav>
                                      </p:tavLst>
                                    </p:anim>
                                    <p:anim calcmode="lin" valueType="num">
                                      <p:cBhvr>
                                        <p:cTn id="25" dur="500" fill="hold"/>
                                        <p:tgtEl>
                                          <p:spTgt spid="251926"/>
                                        </p:tgtEl>
                                        <p:attrNameLst>
                                          <p:attrName>ppt_x</p:attrName>
                                        </p:attrNameLst>
                                      </p:cBhvr>
                                      <p:tavLst>
                                        <p:tav tm="0">
                                          <p:val>
                                            <p:fltVal val="0.5"/>
                                          </p:val>
                                        </p:tav>
                                        <p:tav tm="100000">
                                          <p:val>
                                            <p:strVal val="#ppt_x"/>
                                          </p:val>
                                        </p:tav>
                                      </p:tavLst>
                                    </p:anim>
                                    <p:anim calcmode="lin" valueType="num">
                                      <p:cBhvr>
                                        <p:cTn id="26" dur="500" fill="hold"/>
                                        <p:tgtEl>
                                          <p:spTgt spid="25192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51927"/>
                                        </p:tgtEl>
                                        <p:attrNameLst>
                                          <p:attrName>style.visibility</p:attrName>
                                        </p:attrNameLst>
                                      </p:cBhvr>
                                      <p:to>
                                        <p:strVal val="visible"/>
                                      </p:to>
                                    </p:set>
                                    <p:anim calcmode="lin" valueType="num">
                                      <p:cBhvr>
                                        <p:cTn id="31" dur="500" fill="hold"/>
                                        <p:tgtEl>
                                          <p:spTgt spid="251927"/>
                                        </p:tgtEl>
                                        <p:attrNameLst>
                                          <p:attrName>ppt_w</p:attrName>
                                        </p:attrNameLst>
                                      </p:cBhvr>
                                      <p:tavLst>
                                        <p:tav tm="0">
                                          <p:val>
                                            <p:fltVal val="0"/>
                                          </p:val>
                                        </p:tav>
                                        <p:tav tm="100000">
                                          <p:val>
                                            <p:strVal val="#ppt_w"/>
                                          </p:val>
                                        </p:tav>
                                      </p:tavLst>
                                    </p:anim>
                                    <p:anim calcmode="lin" valueType="num">
                                      <p:cBhvr>
                                        <p:cTn id="32" dur="500" fill="hold"/>
                                        <p:tgtEl>
                                          <p:spTgt spid="251927"/>
                                        </p:tgtEl>
                                        <p:attrNameLst>
                                          <p:attrName>ppt_h</p:attrName>
                                        </p:attrNameLst>
                                      </p:cBhvr>
                                      <p:tavLst>
                                        <p:tav tm="0">
                                          <p:val>
                                            <p:fltVal val="0"/>
                                          </p:val>
                                        </p:tav>
                                        <p:tav tm="100000">
                                          <p:val>
                                            <p:strVal val="#ppt_h"/>
                                          </p:val>
                                        </p:tav>
                                      </p:tavLst>
                                    </p:anim>
                                    <p:anim calcmode="lin" valueType="num">
                                      <p:cBhvr>
                                        <p:cTn id="33" dur="500" fill="hold"/>
                                        <p:tgtEl>
                                          <p:spTgt spid="251927"/>
                                        </p:tgtEl>
                                        <p:attrNameLst>
                                          <p:attrName>ppt_x</p:attrName>
                                        </p:attrNameLst>
                                      </p:cBhvr>
                                      <p:tavLst>
                                        <p:tav tm="0">
                                          <p:val>
                                            <p:fltVal val="0.5"/>
                                          </p:val>
                                        </p:tav>
                                        <p:tav tm="100000">
                                          <p:val>
                                            <p:strVal val="#ppt_x"/>
                                          </p:val>
                                        </p:tav>
                                      </p:tavLst>
                                    </p:anim>
                                    <p:anim calcmode="lin" valueType="num">
                                      <p:cBhvr>
                                        <p:cTn id="34" dur="500" fill="hold"/>
                                        <p:tgtEl>
                                          <p:spTgt spid="2519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utoUpdateAnimBg="0"/>
      <p:bldP spid="251925" grpId="0" autoUpdateAnimBg="0"/>
      <p:bldP spid="251926" grpId="0" autoUpdateAnimBg="0"/>
      <p:bldP spid="25192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87"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39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7590"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9"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7592"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3961" name="Text Box 9"/>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以斯拉</a:t>
            </a:r>
            <a:endParaRPr lang="en-US" sz="3200" b="1">
              <a:solidFill>
                <a:srgbClr val="00FF00"/>
              </a:solidFill>
              <a:latin typeface="Comic Sans MS" charset="0"/>
            </a:endParaRPr>
          </a:p>
        </p:txBody>
      </p:sp>
      <p:sp>
        <p:nvSpPr>
          <p:cNvPr id="253962" name="Text Box 10"/>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尼希米</a:t>
            </a:r>
            <a:endParaRPr lang="en-US" sz="3200" b="1">
              <a:solidFill>
                <a:srgbClr val="00FF00"/>
              </a:solidFill>
              <a:latin typeface="Comic Sans MS" charset="0"/>
            </a:endParaRPr>
          </a:p>
        </p:txBody>
      </p:sp>
      <p:sp>
        <p:nvSpPr>
          <p:cNvPr id="67595"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3964"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7597" name="Rectangle 13"/>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1"/>
                </a:solidFill>
                <a:latin typeface="Times" charset="0"/>
              </a:rPr>
              <a:t>被掳</a:t>
            </a:r>
            <a:endParaRPr lang="en-US" sz="2000" b="1">
              <a:solidFill>
                <a:schemeClr val="accent1"/>
              </a:solidFill>
              <a:latin typeface="Times" charset="0"/>
            </a:endParaRPr>
          </a:p>
        </p:txBody>
      </p:sp>
      <p:sp>
        <p:nvSpPr>
          <p:cNvPr id="67598" name="Rectangle 14"/>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70 </a:t>
            </a:r>
            <a:r>
              <a:rPr lang="zh-CN" altLang="en-US" sz="2800" b="1">
                <a:solidFill>
                  <a:schemeClr val="accent1"/>
                </a:solidFill>
                <a:latin typeface="Times" charset="0"/>
              </a:rPr>
              <a:t>年</a:t>
            </a:r>
            <a:endParaRPr lang="en-US" sz="2800" b="1">
              <a:solidFill>
                <a:schemeClr val="accent1"/>
              </a:solidFill>
              <a:latin typeface="Times" charset="0"/>
            </a:endParaRPr>
          </a:p>
        </p:txBody>
      </p:sp>
      <p:sp>
        <p:nvSpPr>
          <p:cNvPr id="67599" name="Rectangle 15"/>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3  </a:t>
            </a:r>
            <a:r>
              <a:rPr lang="zh-CN" altLang="en-US" sz="2800" b="1">
                <a:solidFill>
                  <a:schemeClr val="accent1"/>
                </a:solidFill>
                <a:latin typeface="Times" charset="0"/>
              </a:rPr>
              <a:t>次跋涉</a:t>
            </a:r>
            <a:endParaRPr lang="en-US" sz="2800" b="1">
              <a:solidFill>
                <a:schemeClr val="accent1"/>
              </a:solidFill>
              <a:latin typeface="Times" charset="0"/>
            </a:endParaRPr>
          </a:p>
        </p:txBody>
      </p:sp>
      <p:sp>
        <p:nvSpPr>
          <p:cNvPr id="67600" name="Rectangle 16"/>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1"/>
                </a:solidFill>
                <a:latin typeface="Times" charset="0"/>
              </a:rPr>
              <a:t>100 </a:t>
            </a:r>
            <a:r>
              <a:rPr lang="zh-CN" altLang="en-US" b="1">
                <a:solidFill>
                  <a:schemeClr val="accent1"/>
                </a:solidFill>
                <a:latin typeface="Times" charset="0"/>
              </a:rPr>
              <a:t>年</a:t>
            </a:r>
            <a:r>
              <a:rPr lang="en-US" altLang="ja-JP" b="1">
                <a:solidFill>
                  <a:schemeClr val="accent1"/>
                </a:solidFill>
                <a:latin typeface="Times" charset="0"/>
              </a:rPr>
              <a:t> / 50,000</a:t>
            </a:r>
            <a:endParaRPr lang="en-US" b="1">
              <a:solidFill>
                <a:schemeClr val="accent1"/>
              </a:solidFill>
              <a:latin typeface="Times" charset="0"/>
            </a:endParaRPr>
          </a:p>
        </p:txBody>
      </p:sp>
      <p:sp>
        <p:nvSpPr>
          <p:cNvPr id="67601"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67602"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03"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3975" name="Rectangle 23"/>
          <p:cNvSpPr>
            <a:spLocks noChangeArrowheads="1"/>
          </p:cNvSpPr>
          <p:nvPr/>
        </p:nvSpPr>
        <p:spPr bwMode="auto">
          <a:xfrm>
            <a:off x="1571625" y="1846263"/>
            <a:ext cx="5837238" cy="5826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以斯拉</a:t>
            </a:r>
            <a:r>
              <a:rPr lang="en-US" altLang="ja-JP" sz="3200" b="1">
                <a:solidFill>
                  <a:srgbClr val="FFFF00"/>
                </a:solidFill>
                <a:latin typeface="Comic Sans MS" charset="0"/>
              </a:rPr>
              <a:t>…</a:t>
            </a:r>
            <a:r>
              <a:rPr lang="zh-CN" altLang="en-US" sz="3200" b="1">
                <a:solidFill>
                  <a:srgbClr val="FFFF00"/>
                </a:solidFill>
                <a:latin typeface="Comic Sans MS" charset="0"/>
              </a:rPr>
              <a:t>归回为教导神的律法</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6" name="Rectangle 24"/>
          <p:cNvSpPr>
            <a:spLocks noChangeArrowheads="1"/>
          </p:cNvSpPr>
          <p:nvPr/>
        </p:nvSpPr>
        <p:spPr bwMode="auto">
          <a:xfrm>
            <a:off x="654050"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尼希米</a:t>
            </a:r>
            <a:r>
              <a:rPr lang="en-US" altLang="ja-JP" sz="3200" b="1">
                <a:solidFill>
                  <a:srgbClr val="FFFF00"/>
                </a:solidFill>
                <a:latin typeface="Comic Sans MS" charset="0"/>
              </a:rPr>
              <a:t>…</a:t>
            </a:r>
            <a:r>
              <a:rPr lang="zh-CN" altLang="en-US" sz="3200" b="1">
                <a:solidFill>
                  <a:srgbClr val="FFFF00"/>
                </a:solidFill>
                <a:latin typeface="Comic Sans MS" charset="0"/>
              </a:rPr>
              <a:t>归回为旧约伟大领导人</a:t>
            </a:r>
            <a:r>
              <a:rPr lang="en-US" altLang="zh-CN" sz="3200" b="1">
                <a:solidFill>
                  <a:srgbClr val="FFFF00"/>
                </a:solidFill>
                <a:latin typeface="Comic Sans MS" charset="0"/>
              </a:rPr>
              <a:t>,</a:t>
            </a:r>
            <a:r>
              <a:rPr lang="zh-CN" altLang="en-US" sz="3200" b="1">
                <a:solidFill>
                  <a:srgbClr val="FFFF00"/>
                </a:solidFill>
                <a:latin typeface="Comic Sans MS" charset="0"/>
              </a:rPr>
              <a:t>并重建城门与城墙</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7" name="Text Box 25"/>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所罗巴伯</a:t>
            </a:r>
            <a:endParaRPr lang="en-US" sz="3200" b="1">
              <a:solidFill>
                <a:srgbClr val="00FF00"/>
              </a:solidFill>
              <a:latin typeface="Comic Sans MS" charset="0"/>
            </a:endParaRPr>
          </a:p>
        </p:txBody>
      </p:sp>
      <p:sp>
        <p:nvSpPr>
          <p:cNvPr id="253978" name="Rectangle 26"/>
          <p:cNvSpPr>
            <a:spLocks noChangeArrowheads="1"/>
          </p:cNvSpPr>
          <p:nvPr/>
        </p:nvSpPr>
        <p:spPr bwMode="auto">
          <a:xfrm>
            <a:off x="2571750" y="488950"/>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所罗巴伯</a:t>
            </a:r>
            <a:r>
              <a:rPr lang="en-US" altLang="ja-JP" sz="3200" b="1">
                <a:solidFill>
                  <a:srgbClr val="FFFF00"/>
                </a:solidFill>
                <a:latin typeface="Comic Sans MS" charset="0"/>
              </a:rPr>
              <a:t>…</a:t>
            </a:r>
            <a:r>
              <a:rPr lang="zh-CN" altLang="en-US" sz="3200" b="1">
                <a:solidFill>
                  <a:srgbClr val="FFFF00"/>
                </a:solidFill>
                <a:latin typeface="Comic Sans MS" charset="0"/>
              </a:rPr>
              <a:t>归回为开始重建圣殿</a:t>
            </a:r>
            <a:r>
              <a:rPr lang="en-US" altLang="ja-JP" sz="3200" b="1">
                <a:solidFill>
                  <a:srgbClr val="FFFF00"/>
                </a:solidFill>
                <a:latin typeface="Comic Sans MS" charset="0"/>
              </a:rPr>
              <a:t>.</a:t>
            </a:r>
            <a:endParaRPr lang="en-US" sz="3200" b="1">
              <a:solidFill>
                <a:srgbClr val="FFFF00"/>
              </a:solidFill>
              <a:latin typeface="Comic Sans MS" charset="0"/>
            </a:endParaRPr>
          </a:p>
        </p:txBody>
      </p:sp>
      <p:grpSp>
        <p:nvGrpSpPr>
          <p:cNvPr id="67611" name="Group 27"/>
          <p:cNvGrpSpPr>
            <a:grpSpLocks/>
          </p:cNvGrpSpPr>
          <p:nvPr/>
        </p:nvGrpSpPr>
        <p:grpSpPr bwMode="auto">
          <a:xfrm>
            <a:off x="7943850" y="3435350"/>
            <a:ext cx="1195388" cy="1098550"/>
            <a:chOff x="3544" y="2589"/>
            <a:chExt cx="753" cy="692"/>
          </a:xfrm>
        </p:grpSpPr>
        <p:sp>
          <p:nvSpPr>
            <p:cNvPr id="67622" name="Freeform 2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3" name="Freeform 2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4" name="AutoShape 3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25" name="Rectangle 3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26" name="Line 3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7" name="Line 3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8" name="Rectangle 34"/>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7629" name="Line 3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0" name="Line 3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1" name="Rectangle 3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7632" name="Rectangle 3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7633" name="Rectangle 3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7634" name="Rectangle 4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5" name="Rectangle 4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6" name="Rectangle 42"/>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7612"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613"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786063" y="1435100"/>
            <a:ext cx="5265737" cy="4075113"/>
            <a:chOff x="1247" y="633"/>
            <a:chExt cx="3317" cy="2567"/>
          </a:xfrm>
        </p:grpSpPr>
        <p:sp>
          <p:nvSpPr>
            <p:cNvPr id="253998"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ＭＳ Ｐゴシック" charset="-128"/>
                <a:cs typeface="ＭＳ Ｐゴシック" charset="-128"/>
              </a:endParaRPr>
            </a:p>
          </p:txBody>
        </p:sp>
        <p:sp>
          <p:nvSpPr>
            <p:cNvPr id="253999" name="Text Box 47"/>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6600" b="1" dirty="0">
                  <a:solidFill>
                    <a:schemeClr val="tx2"/>
                  </a:solidFill>
                  <a:latin typeface="Comic Sans MS" pitchFamily="-112" charset="0"/>
                  <a:ea typeface="ＭＳ Ｐゴシック" pitchFamily="-112" charset="-128"/>
                  <a:cs typeface="+mn-cs"/>
                </a:rPr>
                <a:t>Z-E-N</a:t>
              </a:r>
            </a:p>
          </p:txBody>
        </p:sp>
        <p:sp>
          <p:nvSpPr>
            <p:cNvPr id="254000" name="Text Box 48"/>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chemeClr val="tx2"/>
                  </a:solidFill>
                  <a:latin typeface="Comic Sans MS" charset="0"/>
                </a:rPr>
                <a:t>3</a:t>
              </a:r>
              <a:r>
                <a:rPr lang="zh-CN" altLang="en-US" sz="3200" b="1">
                  <a:solidFill>
                    <a:schemeClr val="tx2"/>
                  </a:solidFill>
                  <a:latin typeface="Comic Sans MS" charset="0"/>
                </a:rPr>
                <a:t>位外交官祭司</a:t>
              </a:r>
              <a:endParaRPr lang="en-US" sz="3200" b="1">
                <a:solidFill>
                  <a:schemeClr val="tx2"/>
                </a:solidFill>
                <a:latin typeface="Comic Sans MS" charset="0"/>
              </a:endParaRPr>
            </a:p>
          </p:txBody>
        </p:sp>
      </p:grpSp>
      <p:sp>
        <p:nvSpPr>
          <p:cNvPr id="254001" name="Rectangle 49"/>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66</a:t>
            </a:r>
          </a:p>
        </p:txBody>
      </p:sp>
      <p:sp>
        <p:nvSpPr>
          <p:cNvPr id="254002"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67617"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54004" name="Rectangle 52"/>
          <p:cNvSpPr>
            <a:spLocks noGrp="1" noChangeArrowheads="1"/>
          </p:cNvSpPr>
          <p:nvPr>
            <p:ph type="title" idx="4294967295"/>
          </p:nvPr>
        </p:nvSpPr>
        <p:spPr bwMode="auto">
          <a:xfrm>
            <a:off x="4191000" y="6553200"/>
            <a:ext cx="990600" cy="304800"/>
          </a:xfrm>
          <a:prstGeom prst="rect">
            <a:avLst/>
          </a:prstGeom>
          <a:ln>
            <a:miter lim="800000"/>
            <a:headEnd/>
            <a:tailEnd/>
          </a:ln>
        </p:spPr>
        <p:txBody>
          <a:bodyPr/>
          <a:lstStyle/>
          <a:p>
            <a:r>
              <a:rPr lang="en-US" sz="1800" b="1">
                <a:effectLst/>
                <a:latin typeface="Comic Sans MS" charset="0"/>
                <a:ea typeface="ＭＳ Ｐゴシック" charset="0"/>
                <a:cs typeface="ＭＳ Ｐゴシック" charset="0"/>
              </a:rPr>
              <a:t>Z-E-N</a:t>
            </a:r>
            <a:endParaRPr lang="en-US" sz="1000">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253978"/>
                                        </p:tgtEl>
                                        <p:attrNameLst>
                                          <p:attrName>style.visibility</p:attrName>
                                        </p:attrNameLst>
                                      </p:cBhvr>
                                      <p:to>
                                        <p:strVal val="visible"/>
                                      </p:to>
                                    </p:set>
                                    <p:anim calcmode="lin" valueType="num">
                                      <p:cBhvr>
                                        <p:cTn id="7" dur="500" fill="hold"/>
                                        <p:tgtEl>
                                          <p:spTgt spid="253978"/>
                                        </p:tgtEl>
                                        <p:attrNameLst>
                                          <p:attrName>ppt_w</p:attrName>
                                        </p:attrNameLst>
                                      </p:cBhvr>
                                      <p:tavLst>
                                        <p:tav tm="0">
                                          <p:val>
                                            <p:fltVal val="0"/>
                                          </p:val>
                                        </p:tav>
                                        <p:tav tm="100000">
                                          <p:val>
                                            <p:strVal val="#ppt_w"/>
                                          </p:val>
                                        </p:tav>
                                      </p:tavLst>
                                    </p:anim>
                                    <p:anim calcmode="lin" valueType="num">
                                      <p:cBhvr>
                                        <p:cTn id="8" dur="500" fill="hold"/>
                                        <p:tgtEl>
                                          <p:spTgt spid="253978"/>
                                        </p:tgtEl>
                                        <p:attrNameLst>
                                          <p:attrName>ppt_h</p:attrName>
                                        </p:attrNameLst>
                                      </p:cBhvr>
                                      <p:tavLst>
                                        <p:tav tm="0">
                                          <p:val>
                                            <p:fltVal val="0"/>
                                          </p:val>
                                        </p:tav>
                                        <p:tav tm="100000">
                                          <p:val>
                                            <p:strVal val="#ppt_h"/>
                                          </p:val>
                                        </p:tav>
                                      </p:tavLst>
                                    </p:anim>
                                    <p:anim calcmode="lin" valueType="num">
                                      <p:cBhvr>
                                        <p:cTn id="9" dur="500" fill="hold"/>
                                        <p:tgtEl>
                                          <p:spTgt spid="253978"/>
                                        </p:tgtEl>
                                        <p:attrNameLst>
                                          <p:attrName>ppt_x</p:attrName>
                                        </p:attrNameLst>
                                      </p:cBhvr>
                                      <p:tavLst>
                                        <p:tav tm="0">
                                          <p:val>
                                            <p:fltVal val="0.5"/>
                                          </p:val>
                                        </p:tav>
                                        <p:tav tm="100000">
                                          <p:val>
                                            <p:strVal val="#ppt_x"/>
                                          </p:val>
                                        </p:tav>
                                      </p:tavLst>
                                    </p:anim>
                                    <p:anim calcmode="lin" valueType="num">
                                      <p:cBhvr>
                                        <p:cTn id="10" dur="500" fill="hold"/>
                                        <p:tgtEl>
                                          <p:spTgt spid="2539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3975"/>
                                        </p:tgtEl>
                                        <p:attrNameLst>
                                          <p:attrName>style.visibility</p:attrName>
                                        </p:attrNameLst>
                                      </p:cBhvr>
                                      <p:to>
                                        <p:strVal val="visible"/>
                                      </p:to>
                                    </p:set>
                                    <p:anim calcmode="lin" valueType="num">
                                      <p:cBhvr>
                                        <p:cTn id="15" dur="500" fill="hold"/>
                                        <p:tgtEl>
                                          <p:spTgt spid="253975"/>
                                        </p:tgtEl>
                                        <p:attrNameLst>
                                          <p:attrName>ppt_w</p:attrName>
                                        </p:attrNameLst>
                                      </p:cBhvr>
                                      <p:tavLst>
                                        <p:tav tm="0">
                                          <p:val>
                                            <p:fltVal val="0"/>
                                          </p:val>
                                        </p:tav>
                                        <p:tav tm="100000">
                                          <p:val>
                                            <p:strVal val="#ppt_w"/>
                                          </p:val>
                                        </p:tav>
                                      </p:tavLst>
                                    </p:anim>
                                    <p:anim calcmode="lin" valueType="num">
                                      <p:cBhvr>
                                        <p:cTn id="16" dur="500" fill="hold"/>
                                        <p:tgtEl>
                                          <p:spTgt spid="253975"/>
                                        </p:tgtEl>
                                        <p:attrNameLst>
                                          <p:attrName>ppt_h</p:attrName>
                                        </p:attrNameLst>
                                      </p:cBhvr>
                                      <p:tavLst>
                                        <p:tav tm="0">
                                          <p:val>
                                            <p:fltVal val="0"/>
                                          </p:val>
                                        </p:tav>
                                        <p:tav tm="100000">
                                          <p:val>
                                            <p:strVal val="#ppt_h"/>
                                          </p:val>
                                        </p:tav>
                                      </p:tavLst>
                                    </p:anim>
                                    <p:anim calcmode="lin" valueType="num">
                                      <p:cBhvr>
                                        <p:cTn id="17" dur="500" fill="hold"/>
                                        <p:tgtEl>
                                          <p:spTgt spid="253975"/>
                                        </p:tgtEl>
                                        <p:attrNameLst>
                                          <p:attrName>ppt_x</p:attrName>
                                        </p:attrNameLst>
                                      </p:cBhvr>
                                      <p:tavLst>
                                        <p:tav tm="0">
                                          <p:val>
                                            <p:fltVal val="0.5"/>
                                          </p:val>
                                        </p:tav>
                                        <p:tav tm="100000">
                                          <p:val>
                                            <p:strVal val="#ppt_x"/>
                                          </p:val>
                                        </p:tav>
                                      </p:tavLst>
                                    </p:anim>
                                    <p:anim calcmode="lin" valueType="num">
                                      <p:cBhvr>
                                        <p:cTn id="18" dur="500" fill="hold"/>
                                        <p:tgtEl>
                                          <p:spTgt spid="25397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3976"/>
                                        </p:tgtEl>
                                        <p:attrNameLst>
                                          <p:attrName>style.visibility</p:attrName>
                                        </p:attrNameLst>
                                      </p:cBhvr>
                                      <p:to>
                                        <p:strVal val="visible"/>
                                      </p:to>
                                    </p:set>
                                    <p:anim calcmode="lin" valueType="num">
                                      <p:cBhvr>
                                        <p:cTn id="23" dur="500" fill="hold"/>
                                        <p:tgtEl>
                                          <p:spTgt spid="253976"/>
                                        </p:tgtEl>
                                        <p:attrNameLst>
                                          <p:attrName>ppt_w</p:attrName>
                                        </p:attrNameLst>
                                      </p:cBhvr>
                                      <p:tavLst>
                                        <p:tav tm="0">
                                          <p:val>
                                            <p:fltVal val="0"/>
                                          </p:val>
                                        </p:tav>
                                        <p:tav tm="100000">
                                          <p:val>
                                            <p:strVal val="#ppt_w"/>
                                          </p:val>
                                        </p:tav>
                                      </p:tavLst>
                                    </p:anim>
                                    <p:anim calcmode="lin" valueType="num">
                                      <p:cBhvr>
                                        <p:cTn id="24" dur="500" fill="hold"/>
                                        <p:tgtEl>
                                          <p:spTgt spid="253976"/>
                                        </p:tgtEl>
                                        <p:attrNameLst>
                                          <p:attrName>ppt_h</p:attrName>
                                        </p:attrNameLst>
                                      </p:cBhvr>
                                      <p:tavLst>
                                        <p:tav tm="0">
                                          <p:val>
                                            <p:fltVal val="0"/>
                                          </p:val>
                                        </p:tav>
                                        <p:tav tm="100000">
                                          <p:val>
                                            <p:strVal val="#ppt_h"/>
                                          </p:val>
                                        </p:tav>
                                      </p:tavLst>
                                    </p:anim>
                                    <p:anim calcmode="lin" valueType="num">
                                      <p:cBhvr>
                                        <p:cTn id="25" dur="500" fill="hold"/>
                                        <p:tgtEl>
                                          <p:spTgt spid="253976"/>
                                        </p:tgtEl>
                                        <p:attrNameLst>
                                          <p:attrName>ppt_x</p:attrName>
                                        </p:attrNameLst>
                                      </p:cBhvr>
                                      <p:tavLst>
                                        <p:tav tm="0">
                                          <p:val>
                                            <p:fltVal val="0.5"/>
                                          </p:val>
                                        </p:tav>
                                        <p:tav tm="100000">
                                          <p:val>
                                            <p:strVal val="#ppt_x"/>
                                          </p:val>
                                        </p:tav>
                                      </p:tavLst>
                                    </p:anim>
                                    <p:anim calcmode="lin" valueType="num">
                                      <p:cBhvr>
                                        <p:cTn id="26" dur="500" fill="hold"/>
                                        <p:tgtEl>
                                          <p:spTgt spid="25397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75" grpId="0" autoUpdateAnimBg="0"/>
      <p:bldP spid="253976" grpId="0" autoUpdateAnimBg="0"/>
      <p:bldP spid="2539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居鲁士大帝征服巴比伦</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波斯王古列元年 （公元前</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538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），耶和华为要应验他藉耶利米（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25:11-12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）的口所说的话，就激动波斯王古列的心灵，使他通令全国 </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p>
          <a:p>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以斯拉记</a:t>
            </a:r>
            <a:r>
              <a:rPr lang="en-US" sz="3200" b="1" dirty="0">
                <a:solidFill>
                  <a:srgbClr val="FFFFFF"/>
                </a:solidFill>
                <a:effectLst>
                  <a:glow rad="127000">
                    <a:srgbClr val="000000"/>
                  </a:glow>
                </a:effectLst>
                <a:latin typeface="Arial" charset="0"/>
                <a:ea typeface="ＭＳ Ｐゴシック" charset="0"/>
                <a:cs typeface="ＭＳ Ｐゴシック" charset="0"/>
              </a:rPr>
              <a:t>1:1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0522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居鲁士</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敕令</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波斯王古列这样说：‘耶和华天上的　神已经把地上万国赐给我。他指派我在犹大的耶路撒冷为他建造殿宇。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你们中间凡是他的子民，愿　神与他同在的，都可以上犹大的耶路撒冷去，建造耶和华以色列的　神的殿，他是在耶路撒冷受敬拜的　神。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所有余民，无论寄居在甚么地方，那地方的人都要用金、银、财物、牲畜帮助他，也要为在耶路撒冷　神的殿献上甘心的礼物。</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p>
          <a:p>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以斯拉记 </a:t>
            </a:r>
            <a:r>
              <a:rPr lang="en-US" sz="3200" b="1" dirty="0">
                <a:solidFill>
                  <a:srgbClr val="FFFFFF"/>
                </a:solidFill>
                <a:effectLst>
                  <a:glow rad="127000">
                    <a:srgbClr val="000000"/>
                  </a:glow>
                </a:effectLst>
                <a:latin typeface="Arial" charset="0"/>
                <a:ea typeface="ＭＳ Ｐゴシック" charset="0"/>
                <a:cs typeface="ＭＳ Ｐゴシック" charset="0"/>
              </a:rPr>
              <a:t>1:2-4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388048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dirty="0">
                <a:solidFill>
                  <a:srgbClr val="FFFFFF"/>
                </a:solidFill>
                <a:effectLst>
                  <a:outerShdw blurRad="38100" dist="38100" dir="2700000" algn="tl">
                    <a:srgbClr val="366B1B"/>
                  </a:outerShdw>
                </a:effectLst>
              </a:rPr>
              <a:t>Barry J. Beitzel, </a:t>
            </a:r>
            <a:r>
              <a:rPr kumimoji="1" lang="en-US" altLang="zh-CN" sz="2000" i="1" dirty="0">
                <a:solidFill>
                  <a:srgbClr val="FFFFFF"/>
                </a:solidFill>
                <a:effectLst>
                  <a:outerShdw blurRad="38100" dist="38100" dir="2700000" algn="tl">
                    <a:srgbClr val="366B1B"/>
                  </a:outerShdw>
                </a:effectLst>
              </a:rPr>
              <a:t>Moody Atlas of Bible Lands</a:t>
            </a:r>
            <a:r>
              <a:rPr kumimoji="1" lang="en-US" altLang="zh-CN" sz="2000" dirty="0">
                <a:solidFill>
                  <a:srgbClr val="FFFFFF"/>
                </a:solidFill>
                <a:effectLst>
                  <a:outerShdw blurRad="38100" dist="38100" dir="2700000" algn="tl">
                    <a:srgbClr val="366B1B"/>
                  </a:outerShdw>
                </a:effectLst>
              </a:rPr>
              <a:t>, 150-51</a:t>
            </a:r>
            <a:endParaRPr lang="en-US" dirty="0"/>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algn="ctr"/>
            <a:r>
              <a:rPr lang="zh-CN" altLang="en-US" sz="2000" b="1" dirty="0">
                <a:solidFill>
                  <a:srgbClr val="FFFFFF"/>
                </a:solidFill>
                <a:latin typeface="Arial" charset="0"/>
                <a:cs typeface="Arial" charset="0"/>
              </a:rPr>
              <a:t>由古列王二世所开始，大利乌一世王统管的帝国边界。这边界由希腊开始直到印度。</a:t>
            </a:r>
          </a:p>
        </p:txBody>
      </p:sp>
      <p:grpSp>
        <p:nvGrpSpPr>
          <p:cNvPr id="9" name="Group 1030"/>
          <p:cNvGrpSpPr>
            <a:grpSpLocks/>
          </p:cNvGrpSpPr>
          <p:nvPr/>
        </p:nvGrpSpPr>
        <p:grpSpPr bwMode="auto">
          <a:xfrm>
            <a:off x="4259266" y="3935413"/>
            <a:ext cx="693738" cy="685800"/>
            <a:chOff x="2971" y="2623"/>
            <a:chExt cx="437" cy="432"/>
          </a:xfrm>
        </p:grpSpPr>
        <p:sp>
          <p:nvSpPr>
            <p:cNvPr id="10" name="Oval 1031"/>
            <p:cNvSpPr>
              <a:spLocks noChangeArrowheads="1"/>
            </p:cNvSpPr>
            <p:nvPr/>
          </p:nvSpPr>
          <p:spPr bwMode="auto">
            <a:xfrm>
              <a:off x="2976" y="2623"/>
              <a:ext cx="432" cy="432"/>
            </a:xfrm>
            <a:prstGeom prst="ellipse">
              <a:avLst/>
            </a:prstGeom>
            <a:solidFill>
              <a:srgbClr val="FF0000"/>
            </a:solidFill>
            <a:ln w="12700">
              <a:solidFill>
                <a:srgbClr val="000000"/>
              </a:solidFill>
              <a:miter lim="800000"/>
              <a:headEnd type="none" w="sm" len="sm"/>
              <a:tailEnd type="none" w="sm" len="sm"/>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Text Box 1032"/>
            <p:cNvSpPr txBox="1">
              <a:spLocks noChangeArrowheads="1"/>
            </p:cNvSpPr>
            <p:nvPr/>
          </p:nvSpPr>
          <p:spPr bwMode="auto">
            <a:xfrm>
              <a:off x="2971" y="2767"/>
              <a:ext cx="43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2400" b="0" i="0" u="none" strike="noStrike" kern="0" cap="none" spc="0" normalizeH="0" baseline="30000" noProof="0" dirty="0">
                  <a:ln>
                    <a:noFill/>
                  </a:ln>
                  <a:solidFill>
                    <a:srgbClr val="FFFFFF"/>
                  </a:solidFill>
                  <a:effectLst/>
                  <a:uLnTx/>
                  <a:uFillTx/>
                  <a:latin typeface="Arial" charset="0"/>
                  <a:ea typeface="ＭＳ Ｐゴシック" charset="0"/>
                </a:rPr>
                <a:t>书珊</a:t>
              </a:r>
              <a:endParaRPr kumimoji="0" lang="en-US" sz="2400" b="0" i="0" u="none" strike="noStrike" kern="0" cap="none" spc="0" normalizeH="0" baseline="3000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428176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zh-CN" altLang="en-US" sz="9600" b="1" dirty="0">
                <a:effectLst>
                  <a:glow rad="127000">
                    <a:schemeClr val="tx1"/>
                  </a:glow>
                </a:effectLst>
                <a:latin typeface="Arial" charset="0"/>
                <a:ea typeface="ＭＳ Ｐゴシック" charset="0"/>
                <a:cs typeface="ＭＳ Ｐゴシック" charset="0"/>
              </a:rPr>
              <a:t>但为什么</a:t>
            </a:r>
            <a:br>
              <a:rPr lang="en-US" altLang="zh-CN" sz="7200" b="1" dirty="0">
                <a:effectLst>
                  <a:glow rad="127000">
                    <a:schemeClr val="tx1"/>
                  </a:glow>
                </a:effectLst>
                <a:latin typeface="Arial" charset="0"/>
                <a:ea typeface="ＭＳ Ｐゴシック" charset="0"/>
                <a:cs typeface="ＭＳ Ｐゴシック" charset="0"/>
              </a:rPr>
            </a:br>
            <a:r>
              <a:rPr lang="zh-CN" altLang="en-US" sz="7200" b="1" dirty="0">
                <a:effectLst>
                  <a:glow rad="127000">
                    <a:schemeClr val="tx1"/>
                  </a:glow>
                </a:effectLst>
                <a:latin typeface="Arial" charset="0"/>
                <a:ea typeface="ＭＳ Ｐゴシック" charset="0"/>
                <a:cs typeface="ＭＳ Ｐゴシック" charset="0"/>
              </a:rPr>
              <a:t>重返以色列的土地如此重要？</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4701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创世记 </a:t>
            </a:r>
            <a:r>
              <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就在那时候，耶和华与亚伯兰立约说：“我已经把这地赐给你的后裔了，就是从埃及河直到幼发拉底河之地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新译本</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黎巴嫩</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叙利亚</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4225797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zh-CN" altLang="en-US" sz="2800" baseline="0" dirty="0">
                <a:solidFill>
                  <a:srgbClr val="000000"/>
                </a:solidFill>
                <a:latin typeface="Arial" charset="0"/>
              </a:rPr>
              <a:t>从耶路撒冷附近北部俯瞰伯利恒</a:t>
            </a:r>
            <a:endParaRPr lang="en-US" sz="2800" baseline="0" dirty="0">
              <a:solidFill>
                <a:srgbClr val="000000"/>
              </a:solidFill>
              <a:latin typeface="Arial" charset="0"/>
            </a:endParaRPr>
          </a:p>
        </p:txBody>
      </p:sp>
      <p:sp>
        <p:nvSpPr>
          <p:cNvPr id="404485" name="Text Box 1029"/>
          <p:cNvSpPr txBox="1">
            <a:spLocks noChangeArrowheads="1"/>
          </p:cNvSpPr>
          <p:nvPr/>
        </p:nvSpPr>
        <p:spPr bwMode="auto">
          <a:xfrm>
            <a:off x="3657600" y="685800"/>
            <a:ext cx="1588897"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dirty="0" err="1">
                <a:solidFill>
                  <a:srgbClr val="FFFFFF"/>
                </a:solidFill>
                <a:latin typeface="Arial" charset="0"/>
                <a:ea typeface="ＭＳ Ｐゴシック"/>
                <a:cs typeface="ＭＳ Ｐゴシック"/>
              </a:rPr>
              <a:t>耶稣诞生教堂</a:t>
            </a:r>
            <a:endParaRPr lang="en-US" sz="1800" b="1" dirty="0">
              <a:solidFill>
                <a:srgbClr val="FFFFFF"/>
              </a:solidFill>
              <a:latin typeface="Arial" charset="0"/>
              <a:ea typeface="ＭＳ Ｐゴシック"/>
              <a:cs typeface="ＭＳ Ｐゴシック"/>
            </a:endParaRPr>
          </a:p>
        </p:txBody>
      </p:sp>
      <p:sp>
        <p:nvSpPr>
          <p:cNvPr id="404486" name="Text Box 1030"/>
          <p:cNvSpPr txBox="1">
            <a:spLocks noChangeArrowheads="1"/>
          </p:cNvSpPr>
          <p:nvPr/>
        </p:nvSpPr>
        <p:spPr bwMode="auto">
          <a:xfrm>
            <a:off x="152400" y="0"/>
            <a:ext cx="1519968"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zh-CN" altLang="en-US" b="1" dirty="0">
                <a:solidFill>
                  <a:srgbClr val="FFFFFF"/>
                </a:solidFill>
                <a:latin typeface="Arial" charset="0"/>
                <a:ea typeface="ＭＳ Ｐゴシック"/>
                <a:cs typeface="ＭＳ Ｐゴシック"/>
              </a:rPr>
              <a:t>希律王宫 </a:t>
            </a:r>
            <a:endParaRPr lang="en-US" b="1" dirty="0">
              <a:solidFill>
                <a:srgbClr val="FFFFFF"/>
              </a:solidFill>
              <a:latin typeface="Arial" charset="0"/>
              <a:ea typeface="ＭＳ Ｐゴシック"/>
              <a:cs typeface="ＭＳ Ｐゴシック"/>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dirty="0" err="1">
                <a:solidFill>
                  <a:srgbClr val="FFFFFF"/>
                </a:solidFill>
                <a:latin typeface="Arial" charset="0"/>
                <a:ea typeface="ＭＳ Ｐゴシック"/>
                <a:cs typeface="ＭＳ Ｐゴシック"/>
              </a:rPr>
              <a:t>和谐山</a:t>
            </a:r>
            <a:endParaRPr lang="en-US" sz="1800" b="1" dirty="0">
              <a:solidFill>
                <a:srgbClr val="FFFFFF"/>
              </a:solidFill>
              <a:latin typeface="Arial" charset="0"/>
              <a:ea typeface="ＭＳ Ｐゴシック"/>
              <a:cs typeface="ＭＳ Ｐゴシック"/>
            </a:endParaRPr>
          </a:p>
        </p:txBody>
      </p:sp>
      <p:sp>
        <p:nvSpPr>
          <p:cNvPr id="404488" name="Text Box 1032"/>
          <p:cNvSpPr txBox="1">
            <a:spLocks noChangeArrowheads="1"/>
          </p:cNvSpPr>
          <p:nvPr/>
        </p:nvSpPr>
        <p:spPr bwMode="auto">
          <a:xfrm>
            <a:off x="6172200" y="2133600"/>
            <a:ext cx="881973"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dirty="0" err="1">
                <a:solidFill>
                  <a:srgbClr val="FFFFFF"/>
                </a:solidFill>
                <a:latin typeface="Arial" charset="0"/>
                <a:ea typeface="ＭＳ Ｐゴシック"/>
                <a:cs typeface="ＭＳ Ｐゴシック"/>
              </a:rPr>
              <a:t>坦图尔</a:t>
            </a:r>
            <a:endParaRPr lang="en-US" sz="1800" b="1" dirty="0">
              <a:solidFill>
                <a:srgbClr val="FFFFFF"/>
              </a:solidFill>
              <a:latin typeface="Arial" charset="0"/>
              <a:ea typeface="ＭＳ Ｐゴシック"/>
              <a:cs typeface="ＭＳ Ｐゴシック"/>
            </a:endParaRPr>
          </a:p>
        </p:txBody>
      </p:sp>
      <p:sp>
        <p:nvSpPr>
          <p:cNvPr id="404489" name="Text Box 1033"/>
          <p:cNvSpPr txBox="1">
            <a:spLocks noChangeArrowheads="1"/>
          </p:cNvSpPr>
          <p:nvPr/>
        </p:nvSpPr>
        <p:spPr bwMode="auto">
          <a:xfrm>
            <a:off x="990600" y="3048000"/>
            <a:ext cx="1156086"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dirty="0" err="1">
                <a:solidFill>
                  <a:srgbClr val="FFFFFF"/>
                </a:solidFill>
                <a:latin typeface="Arial" charset="0"/>
                <a:ea typeface="ＭＳ Ｐゴシック"/>
                <a:cs typeface="ＭＳ Ｐゴシック"/>
              </a:rPr>
              <a:t>拉赫尔山</a:t>
            </a:r>
            <a:endParaRPr lang="en-US" sz="1800" b="1" dirty="0">
              <a:solidFill>
                <a:srgbClr val="FFFFFF"/>
              </a:solidFill>
              <a:latin typeface="Arial" charset="0"/>
              <a:ea typeface="ＭＳ Ｐゴシック"/>
              <a:cs typeface="ＭＳ Ｐゴシック"/>
            </a:endParaRPr>
          </a:p>
        </p:txBody>
      </p:sp>
      <p:sp>
        <p:nvSpPr>
          <p:cNvPr id="404490" name="Text Box 1034"/>
          <p:cNvSpPr txBox="1">
            <a:spLocks noChangeArrowheads="1"/>
          </p:cNvSpPr>
          <p:nvPr/>
        </p:nvSpPr>
        <p:spPr bwMode="auto">
          <a:xfrm>
            <a:off x="3733800" y="2667000"/>
            <a:ext cx="1829347"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dirty="0" err="1">
                <a:solidFill>
                  <a:srgbClr val="FFFFFF"/>
                </a:solidFill>
                <a:latin typeface="Arial" charset="0"/>
                <a:ea typeface="ＭＳ Ｐゴシック"/>
                <a:cs typeface="ＭＳ Ｐゴシック"/>
              </a:rPr>
              <a:t>以利亚先知教堂</a:t>
            </a:r>
            <a:endParaRPr lang="en-US" sz="1800" b="1" dirty="0">
              <a:solidFill>
                <a:srgbClr val="FFFFFF"/>
              </a:solidFill>
              <a:latin typeface="Arial" charset="0"/>
              <a:ea typeface="ＭＳ Ｐゴシック"/>
              <a:cs typeface="ＭＳ Ｐゴシック"/>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dirty="0" err="1">
                <a:solidFill>
                  <a:srgbClr val="FFFFFF"/>
                </a:solidFill>
                <a:latin typeface="Arial" charset="0"/>
                <a:ea typeface="ＭＳ Ｐゴシック"/>
                <a:cs typeface="ＭＳ Ｐゴシック"/>
              </a:rPr>
              <a:t>伯利恒</a:t>
            </a:r>
            <a:endParaRPr lang="en-US" b="1" dirty="0">
              <a:solidFill>
                <a:srgbClr val="FFFFFF"/>
              </a:solidFill>
              <a:latin typeface="Arial" charset="0"/>
              <a:ea typeface="ＭＳ Ｐゴシック"/>
              <a:cs typeface="ＭＳ Ｐゴシック"/>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en-US" sz="1800" b="1" dirty="0" err="1">
                <a:solidFill>
                  <a:srgbClr val="FFFFFF"/>
                </a:solidFill>
                <a:latin typeface="Arial" charset="0"/>
                <a:ea typeface="ＭＳ Ｐゴシック"/>
                <a:cs typeface="ＭＳ Ｐゴシック"/>
              </a:rPr>
              <a:t>拉结墓</a:t>
            </a:r>
            <a:endParaRPr lang="en-US" sz="1800" b="1" dirty="0">
              <a:solidFill>
                <a:srgbClr val="FFFFFF"/>
              </a:solidFill>
              <a:latin typeface="Arial" charset="0"/>
              <a:ea typeface="ＭＳ Ｐゴシック"/>
              <a:cs typeface="ＭＳ Ｐゴシック"/>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38342340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err="1">
                <a:effectLst>
                  <a:glow rad="127000">
                    <a:schemeClr val="tx1"/>
                  </a:glow>
                </a:effectLst>
                <a:latin typeface="Arial" charset="0"/>
                <a:ea typeface="ＭＳ Ｐゴシック" charset="0"/>
                <a:cs typeface="ＭＳ Ｐゴシック" charset="0"/>
              </a:rPr>
              <a:t>为什么去教堂</a:t>
            </a:r>
            <a:r>
              <a:rPr lang="en-US" sz="6600" b="1" dirty="0">
                <a:effectLst>
                  <a:glow rad="127000">
                    <a:schemeClr val="tx1"/>
                  </a:glow>
                </a:effectLst>
                <a:latin typeface="Arial" charset="0"/>
                <a:ea typeface="ＭＳ Ｐゴシック" charset="0"/>
                <a:cs typeface="ＭＳ Ｐゴシック" charset="0"/>
              </a:rPr>
              <a:t>?</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4"/>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学习</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5"/>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唱歌</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6"/>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交流</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spTree>
    <p:extLst>
      <p:ext uri="{BB962C8B-B14F-4D97-AF65-F5344CB8AC3E}">
        <p14:creationId xmlns:p14="http://schemas.microsoft.com/office/powerpoint/2010/main" val="24450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09025828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3200" b="1">
              <a:solidFill>
                <a:srgbClr val="FFFFFF"/>
              </a:solidFill>
            </a:endParaRPr>
          </a:p>
        </p:txBody>
      </p:sp>
      <p:sp>
        <p:nvSpPr>
          <p:cNvPr id="50179"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0180"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0181"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0182"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0183"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0184"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0185"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0186"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1931" name="Group 11"/>
          <p:cNvGrpSpPr>
            <a:grpSpLocks/>
          </p:cNvGrpSpPr>
          <p:nvPr/>
        </p:nvGrpSpPr>
        <p:grpSpPr bwMode="auto">
          <a:xfrm>
            <a:off x="66675" y="3044825"/>
            <a:ext cx="9534525" cy="844550"/>
            <a:chOff x="42" y="1918"/>
            <a:chExt cx="6006" cy="532"/>
          </a:xfrm>
        </p:grpSpPr>
        <p:grpSp>
          <p:nvGrpSpPr>
            <p:cNvPr id="81949"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0"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1"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6"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0207"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0208"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0209"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0210"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0211"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0212" name="Text Box 36"/>
          <p:cNvSpPr txBox="1">
            <a:spLocks noChangeArrowheads="1"/>
          </p:cNvSpPr>
          <p:nvPr/>
        </p:nvSpPr>
        <p:spPr bwMode="auto">
          <a:xfrm>
            <a:off x="9144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605-536</a:t>
            </a:r>
            <a:endParaRPr lang="en-US" sz="3200" b="1">
              <a:solidFill>
                <a:srgbClr val="00FF00"/>
              </a:solidFill>
            </a:endParaRPr>
          </a:p>
        </p:txBody>
      </p:sp>
      <p:sp>
        <p:nvSpPr>
          <p:cNvPr id="50213" name="Text Box 37"/>
          <p:cNvSpPr txBox="1">
            <a:spLocks noChangeArrowheads="1"/>
          </p:cNvSpPr>
          <p:nvPr/>
        </p:nvSpPr>
        <p:spPr bwMode="auto">
          <a:xfrm>
            <a:off x="1752600" y="541020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FFFFFF"/>
                </a:solidFill>
              </a:rPr>
              <a:t>审判</a:t>
            </a:r>
            <a:r>
              <a:rPr lang="en-US" altLang="ja-JP" sz="3600" b="1">
                <a:solidFill>
                  <a:srgbClr val="FFFFFF"/>
                </a:solidFill>
              </a:rPr>
              <a:t> = </a:t>
            </a:r>
            <a:r>
              <a:rPr lang="en-US" altLang="ja-JP" sz="3200" b="1">
                <a:solidFill>
                  <a:srgbClr val="FFFFFF"/>
                </a:solidFill>
              </a:rPr>
              <a:t>70 </a:t>
            </a:r>
            <a:r>
              <a:rPr lang="zh-CN" altLang="en-US" sz="3200" b="1">
                <a:solidFill>
                  <a:srgbClr val="FFFFFF"/>
                </a:solidFill>
              </a:rPr>
              <a:t>年</a:t>
            </a:r>
            <a:endParaRPr lang="en-US" sz="3200" b="1">
              <a:solidFill>
                <a:srgbClr val="FFFFFF"/>
              </a:solidFill>
            </a:endParaRPr>
          </a:p>
        </p:txBody>
      </p:sp>
      <p:sp>
        <p:nvSpPr>
          <p:cNvPr id="50214" name="Text Box 38"/>
          <p:cNvSpPr txBox="1">
            <a:spLocks noChangeArrowheads="1"/>
          </p:cNvSpPr>
          <p:nvPr/>
        </p:nvSpPr>
        <p:spPr bwMode="auto">
          <a:xfrm>
            <a:off x="32766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 586-516</a:t>
            </a:r>
            <a:endParaRPr lang="en-US" sz="3200" b="1">
              <a:solidFill>
                <a:srgbClr val="FFFF00"/>
              </a:solidFill>
            </a:endParaRPr>
          </a:p>
        </p:txBody>
      </p:sp>
      <p:sp>
        <p:nvSpPr>
          <p:cNvPr id="50215" name="AutoShape 39"/>
          <p:cNvSpPr>
            <a:spLocks noChangeArrowheads="1"/>
          </p:cNvSpPr>
          <p:nvPr/>
        </p:nvSpPr>
        <p:spPr bwMode="auto">
          <a:xfrm>
            <a:off x="2466975" y="36099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7" name="Text Box 41"/>
          <p:cNvSpPr txBox="1">
            <a:spLocks noChangeArrowheads="1"/>
          </p:cNvSpPr>
          <p:nvPr/>
        </p:nvSpPr>
        <p:spPr bwMode="auto">
          <a:xfrm>
            <a:off x="1752600" y="606425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00FFFF"/>
                </a:solidFill>
              </a:rPr>
              <a:t>奴役</a:t>
            </a:r>
            <a:r>
              <a:rPr lang="en-US" altLang="ja-JP" sz="3600" b="1">
                <a:solidFill>
                  <a:srgbClr val="00FFFF"/>
                </a:solidFill>
              </a:rPr>
              <a:t> = </a:t>
            </a:r>
            <a:r>
              <a:rPr lang="en-US" altLang="ja-JP" sz="3200" b="1">
                <a:solidFill>
                  <a:srgbClr val="00FFFF"/>
                </a:solidFill>
              </a:rPr>
              <a:t>50 </a:t>
            </a:r>
            <a:r>
              <a:rPr lang="zh-CN" altLang="en-US" sz="3200" b="1">
                <a:solidFill>
                  <a:srgbClr val="00FFFF"/>
                </a:solidFill>
              </a:rPr>
              <a:t>年</a:t>
            </a:r>
            <a:r>
              <a:rPr lang="en-US" altLang="ja-JP" sz="3200" b="1">
                <a:solidFill>
                  <a:srgbClr val="00FFFF"/>
                </a:solidFill>
              </a:rPr>
              <a:t> (586-536)</a:t>
            </a:r>
            <a:endParaRPr lang="en-US" sz="3200" b="1">
              <a:solidFill>
                <a:srgbClr val="00FFFF"/>
              </a:solidFill>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81945" name="Rectangle 45"/>
          <p:cNvSpPr>
            <a:spLocks noChangeArrowheads="1"/>
          </p:cNvSpPr>
          <p:nvPr/>
        </p:nvSpPr>
        <p:spPr bwMode="auto">
          <a:xfrm>
            <a:off x="3819525" y="3673475"/>
            <a:ext cx="11160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dirty="0">
                <a:solidFill>
                  <a:srgbClr val="000000"/>
                </a:solidFill>
              </a:rPr>
              <a:t>70 </a:t>
            </a:r>
            <a:r>
              <a:rPr lang="en-US" sz="3200" b="1" dirty="0" err="1">
                <a:solidFill>
                  <a:srgbClr val="000000"/>
                </a:solidFill>
              </a:rPr>
              <a:t>年</a:t>
            </a:r>
            <a:endParaRPr lang="en-US" sz="3200" b="1" dirty="0">
              <a:solidFill>
                <a:srgbClr val="000000"/>
              </a:solidFill>
            </a:endParaRPr>
          </a:p>
        </p:txBody>
      </p:sp>
      <p:sp>
        <p:nvSpPr>
          <p:cNvPr id="81946" name="Text Box 47"/>
          <p:cNvSpPr txBox="1">
            <a:spLocks noChangeArrowheads="1"/>
          </p:cNvSpPr>
          <p:nvPr/>
        </p:nvSpPr>
        <p:spPr bwMode="auto">
          <a:xfrm>
            <a:off x="2590800" y="2316163"/>
            <a:ext cx="175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rPr>
              <a:t>70 </a:t>
            </a:r>
            <a:r>
              <a:rPr lang="en-US" sz="3200" b="1" dirty="0" err="1">
                <a:solidFill>
                  <a:srgbClr val="000000"/>
                </a:solidFill>
              </a:rPr>
              <a:t>年</a:t>
            </a:r>
            <a:endParaRPr lang="en-US" sz="3200" b="1" dirty="0">
              <a:solidFill>
                <a:srgbClr val="000000"/>
              </a:solidFill>
            </a:endParaRPr>
          </a:p>
        </p:txBody>
      </p:sp>
      <p:sp>
        <p:nvSpPr>
          <p:cNvPr id="81947" name="Rectangle 48"/>
          <p:cNvSpPr>
            <a:spLocks noChangeArrowheads="1"/>
          </p:cNvSpPr>
          <p:nvPr/>
        </p:nvSpPr>
        <p:spPr bwMode="auto">
          <a:xfrm>
            <a:off x="3200400" y="2971800"/>
            <a:ext cx="11160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dirty="0">
                <a:solidFill>
                  <a:srgbClr val="000000"/>
                </a:solidFill>
              </a:rPr>
              <a:t>50 </a:t>
            </a:r>
            <a:r>
              <a:rPr lang="en-US" sz="3200" b="1" dirty="0" err="1">
                <a:solidFill>
                  <a:srgbClr val="000000"/>
                </a:solidFill>
              </a:rPr>
              <a:t>年</a:t>
            </a:r>
            <a:endParaRPr lang="en-US" sz="3200" b="1" dirty="0">
              <a:solidFill>
                <a:srgbClr val="000000"/>
              </a:solidFill>
            </a:endParaRPr>
          </a:p>
        </p:txBody>
      </p:sp>
      <p:sp>
        <p:nvSpPr>
          <p:cNvPr id="47" name="Title 46"/>
          <p:cNvSpPr>
            <a:spLocks noGrp="1"/>
          </p:cNvSpPr>
          <p:nvPr>
            <p:ph type="title" idx="4294967295"/>
          </p:nvPr>
        </p:nvSpPr>
        <p:spPr>
          <a:xfrm>
            <a:off x="762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childTnLst>
                          </p:cTn>
                        </p:par>
                        <p:par>
                          <p:cTn id="12" fill="hold" nodeType="afterGroup">
                            <p:stCondLst>
                              <p:cond delay="3000"/>
                            </p:stCondLst>
                            <p:childTnLst>
                              <p:par>
                                <p:cTn id="13" presetID="9" presetClass="entr" presetSubtype="0" fill="hold" grpId="0" nodeType="afterEffect">
                                  <p:stCondLst>
                                    <p:cond delay="4000"/>
                                  </p:stCondLst>
                                  <p:childTnLst>
                                    <p:set>
                                      <p:cBhvr>
                                        <p:cTn id="14" dur="1" fill="hold">
                                          <p:stCondLst>
                                            <p:cond delay="0"/>
                                          </p:stCondLst>
                                        </p:cTn>
                                        <p:tgtEl>
                                          <p:spTgt spid="50214"/>
                                        </p:tgtEl>
                                        <p:attrNameLst>
                                          <p:attrName>style.visibility</p:attrName>
                                        </p:attrNameLst>
                                      </p:cBhvr>
                                      <p:to>
                                        <p:strVal val="visible"/>
                                      </p:to>
                                    </p:set>
                                    <p:animEffect transition="in" filter="dissolve">
                                      <p:cBhvr>
                                        <p:cTn id="15" dur="500"/>
                                        <p:tgtEl>
                                          <p:spTgt spid="50214"/>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0215"/>
                                        </p:tgtEl>
                                        <p:attrNameLst>
                                          <p:attrName>style.visibility</p:attrName>
                                        </p:attrNameLst>
                                      </p:cBhvr>
                                      <p:to>
                                        <p:strVal val="visible"/>
                                      </p:to>
                                    </p:set>
                                    <p:animEffect transition="in" filter="wipe(left)">
                                      <p:cBhvr>
                                        <p:cTn id="19" dur="500"/>
                                        <p:tgtEl>
                                          <p:spTgt spid="50215"/>
                                        </p:tgtEl>
                                      </p:cBhvr>
                                    </p:animEffect>
                                  </p:childTnLst>
                                </p:cTn>
                              </p:par>
                            </p:childTnLst>
                          </p:cTn>
                        </p:par>
                        <p:par>
                          <p:cTn id="20" fill="hold" nodeType="afterGroup">
                            <p:stCondLst>
                              <p:cond delay="9000"/>
                            </p:stCondLst>
                            <p:childTnLst>
                              <p:par>
                                <p:cTn id="21" presetID="9" presetClass="entr" presetSubtype="0" fill="hold" grpId="0" nodeType="afterEffect">
                                  <p:stCondLst>
                                    <p:cond delay="5000"/>
                                  </p:stCondLst>
                                  <p:childTnLst>
                                    <p:set>
                                      <p:cBhvr>
                                        <p:cTn id="22" dur="1" fill="hold">
                                          <p:stCondLst>
                                            <p:cond delay="0"/>
                                          </p:stCondLst>
                                        </p:cTn>
                                        <p:tgtEl>
                                          <p:spTgt spid="50213"/>
                                        </p:tgtEl>
                                        <p:attrNameLst>
                                          <p:attrName>style.visibility</p:attrName>
                                        </p:attrNameLst>
                                      </p:cBhvr>
                                      <p:to>
                                        <p:strVal val="visible"/>
                                      </p:to>
                                    </p:set>
                                    <p:animEffect transition="in" filter="dissolve">
                                      <p:cBhvr>
                                        <p:cTn id="23" dur="500"/>
                                        <p:tgtEl>
                                          <p:spTgt spid="50213"/>
                                        </p:tgtEl>
                                      </p:cBhvr>
                                    </p:animEffect>
                                  </p:childTnLst>
                                </p:cTn>
                              </p:par>
                            </p:childTnLst>
                          </p:cTn>
                        </p:par>
                        <p:par>
                          <p:cTn id="24" fill="hold" nodeType="afterGroup">
                            <p:stCondLst>
                              <p:cond delay="14500"/>
                            </p:stCondLst>
                            <p:childTnLst>
                              <p:par>
                                <p:cTn id="25" presetID="9" presetClass="entr" presetSubtype="0" fill="hold" grpId="0" nodeType="afterEffect">
                                  <p:stCondLst>
                                    <p:cond delay="3000"/>
                                  </p:stCondLst>
                                  <p:childTnLst>
                                    <p:set>
                                      <p:cBhvr>
                                        <p:cTn id="26" dur="1" fill="hold">
                                          <p:stCondLst>
                                            <p:cond delay="0"/>
                                          </p:stCondLst>
                                        </p:cTn>
                                        <p:tgtEl>
                                          <p:spTgt spid="50217"/>
                                        </p:tgtEl>
                                        <p:attrNameLst>
                                          <p:attrName>style.visibility</p:attrName>
                                        </p:attrNameLst>
                                      </p:cBhvr>
                                      <p:to>
                                        <p:strVal val="visible"/>
                                      </p:to>
                                    </p:set>
                                    <p:animEffect transition="in" filter="dissolve">
                                      <p:cBhvr>
                                        <p:cTn id="27" dur="500"/>
                                        <p:tgtEl>
                                          <p:spTgt spid="50217"/>
                                        </p:tgtEl>
                                      </p:cBhvr>
                                    </p:animEffect>
                                  </p:childTnLst>
                                </p:cTn>
                              </p:par>
                            </p:childTnLst>
                          </p:cTn>
                        </p:par>
                        <p:par>
                          <p:cTn id="28" fill="hold" nodeType="afterGroup">
                            <p:stCondLst>
                              <p:cond delay="18000"/>
                            </p:stCondLst>
                            <p:childTnLst>
                              <p:par>
                                <p:cTn id="29" presetID="17" presetClass="entr" presetSubtype="10" fill="hold" grpId="0" nodeType="afterEffect">
                                  <p:stCondLst>
                                    <p:cond delay="2000"/>
                                  </p:stCondLst>
                                  <p:childTnLst>
                                    <p:set>
                                      <p:cBhvr>
                                        <p:cTn id="30" dur="1" fill="hold">
                                          <p:stCondLst>
                                            <p:cond delay="0"/>
                                          </p:stCondLst>
                                        </p:cTn>
                                        <p:tgtEl>
                                          <p:spTgt spid="50219"/>
                                        </p:tgtEl>
                                        <p:attrNameLst>
                                          <p:attrName>style.visibility</p:attrName>
                                        </p:attrNameLst>
                                      </p:cBhvr>
                                      <p:to>
                                        <p:strVal val="visible"/>
                                      </p:to>
                                    </p:set>
                                    <p:anim calcmode="lin" valueType="num">
                                      <p:cBhvr>
                                        <p:cTn id="31" dur="500" fill="hold"/>
                                        <p:tgtEl>
                                          <p:spTgt spid="50219"/>
                                        </p:tgtEl>
                                        <p:attrNameLst>
                                          <p:attrName>ppt_w</p:attrName>
                                        </p:attrNameLst>
                                      </p:cBhvr>
                                      <p:tavLst>
                                        <p:tav tm="0">
                                          <p:val>
                                            <p:fltVal val="0"/>
                                          </p:val>
                                        </p:tav>
                                        <p:tav tm="100000">
                                          <p:val>
                                            <p:strVal val="#ppt_w"/>
                                          </p:val>
                                        </p:tav>
                                      </p:tavLst>
                                    </p:anim>
                                    <p:anim calcmode="lin" valueType="num">
                                      <p:cBhvr>
                                        <p:cTn id="32" dur="500" fill="hold"/>
                                        <p:tgtEl>
                                          <p:spTgt spid="502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51203"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1204"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1205"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1206"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1207"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1208"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1209"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1210"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3979" name="Group 11"/>
          <p:cNvGrpSpPr>
            <a:grpSpLocks/>
          </p:cNvGrpSpPr>
          <p:nvPr/>
        </p:nvGrpSpPr>
        <p:grpSpPr bwMode="auto">
          <a:xfrm>
            <a:off x="66675" y="3044825"/>
            <a:ext cx="9534525" cy="844550"/>
            <a:chOff x="42" y="1918"/>
            <a:chExt cx="6006" cy="532"/>
          </a:xfrm>
        </p:grpSpPr>
        <p:grpSp>
          <p:nvGrpSpPr>
            <p:cNvPr id="83995"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6"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7"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30"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1231"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1232"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1233"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1234"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1235"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1236" name="Text Box 36"/>
          <p:cNvSpPr txBox="1">
            <a:spLocks noChangeArrowheads="1"/>
          </p:cNvSpPr>
          <p:nvPr/>
        </p:nvSpPr>
        <p:spPr bwMode="auto">
          <a:xfrm>
            <a:off x="9144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606-536</a:t>
            </a:r>
            <a:endParaRPr lang="en-US" sz="3200" b="1">
              <a:solidFill>
                <a:srgbClr val="00FF00"/>
              </a:solidFill>
            </a:endParaRPr>
          </a:p>
        </p:txBody>
      </p:sp>
      <p:sp>
        <p:nvSpPr>
          <p:cNvPr id="51237" name="Text Box 37"/>
          <p:cNvSpPr txBox="1">
            <a:spLocks noChangeArrowheads="1"/>
          </p:cNvSpPr>
          <p:nvPr/>
        </p:nvSpPr>
        <p:spPr bwMode="auto">
          <a:xfrm>
            <a:off x="1143000" y="5911850"/>
            <a:ext cx="40386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00FF"/>
                </a:solidFill>
              </a:rPr>
              <a:t>但以理</a:t>
            </a:r>
            <a:r>
              <a:rPr lang="en-US" altLang="ja-JP" sz="3600" b="1">
                <a:solidFill>
                  <a:srgbClr val="FF00FF"/>
                </a:solidFill>
              </a:rPr>
              <a:t>:  606-536</a:t>
            </a:r>
            <a:endParaRPr lang="en-US" sz="3200" b="1">
              <a:solidFill>
                <a:srgbClr val="FF00FF"/>
              </a:solidFill>
            </a:endParaRPr>
          </a:p>
        </p:txBody>
      </p:sp>
      <p:sp>
        <p:nvSpPr>
          <p:cNvPr id="51238" name="Text Box 38"/>
          <p:cNvSpPr txBox="1">
            <a:spLocks noChangeArrowheads="1"/>
          </p:cNvSpPr>
          <p:nvPr/>
        </p:nvSpPr>
        <p:spPr bwMode="auto">
          <a:xfrm>
            <a:off x="32766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586-516</a:t>
            </a:r>
            <a:endParaRPr lang="en-US" sz="3200" b="1">
              <a:solidFill>
                <a:srgbClr val="FFFF00"/>
              </a:solidFil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2" name="Text Box 42"/>
          <p:cNvSpPr txBox="1">
            <a:spLocks noChangeArrowheads="1"/>
          </p:cNvSpPr>
          <p:nvPr/>
        </p:nvSpPr>
        <p:spPr bwMode="auto">
          <a:xfrm>
            <a:off x="914400" y="2819400"/>
            <a:ext cx="3657600" cy="646113"/>
          </a:xfrm>
          <a:prstGeom prst="rect">
            <a:avLst/>
          </a:prstGeom>
          <a:gradFill rotWithShape="0">
            <a:gsLst>
              <a:gs pos="0">
                <a:srgbClr val="FF0000"/>
              </a:gs>
              <a:gs pos="100000">
                <a:srgbClr val="760000"/>
              </a:gs>
            </a:gsLst>
            <a:lin ang="5400000" scaled="1"/>
          </a:grad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rPr>
              <a:t>以西结</a:t>
            </a:r>
            <a:r>
              <a:rPr lang="en-US" altLang="ja-JP" sz="3600" b="1">
                <a:solidFill>
                  <a:srgbClr val="FFFFFF"/>
                </a:solidFill>
              </a:rPr>
              <a:t> 592-572</a:t>
            </a:r>
            <a:endParaRPr lang="en-US" sz="3200" b="1">
              <a:solidFill>
                <a:srgbClr val="FFFFFF"/>
              </a:solidFill>
            </a:endParaRPr>
          </a:p>
        </p:txBody>
      </p:sp>
      <p:sp>
        <p:nvSpPr>
          <p:cNvPr id="51243" name="AutoShape 43"/>
          <p:cNvSpPr>
            <a:spLocks noChangeArrowheads="1"/>
          </p:cNvSpPr>
          <p:nvPr/>
        </p:nvSpPr>
        <p:spPr bwMode="auto">
          <a:xfrm>
            <a:off x="1219200" y="5286375"/>
            <a:ext cx="4924425" cy="657225"/>
          </a:xfrm>
          <a:prstGeom prst="rightArrow">
            <a:avLst>
              <a:gd name="adj1" fmla="val 50000"/>
              <a:gd name="adj2" fmla="val 187319"/>
            </a:avLst>
          </a:prstGeom>
          <a:solidFill>
            <a:srgbClr val="FF00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4" name="AutoShape 44"/>
          <p:cNvSpPr>
            <a:spLocks noChangeArrowheads="1"/>
          </p:cNvSpPr>
          <p:nvPr/>
        </p:nvSpPr>
        <p:spPr bwMode="auto">
          <a:xfrm>
            <a:off x="2038350" y="3590925"/>
            <a:ext cx="1428750" cy="523875"/>
          </a:xfrm>
          <a:prstGeom prst="rightArrow">
            <a:avLst>
              <a:gd name="adj1" fmla="val 50000"/>
              <a:gd name="adj2" fmla="val 68182"/>
            </a:avLst>
          </a:prstGeom>
          <a:gradFill rotWithShape="0">
            <a:gsLst>
              <a:gs pos="0">
                <a:srgbClr val="FF0000"/>
              </a:gs>
              <a:gs pos="100000">
                <a:srgbClr val="760000"/>
              </a:gs>
            </a:gsLst>
            <a:lin ang="5400000" scaled="1"/>
          </a:gradFill>
          <a:ln w="9525">
            <a:solidFill>
              <a:schemeClr val="tx1"/>
            </a:solidFill>
            <a:miter lim="800000"/>
            <a:headEnd/>
            <a:tailEnd/>
          </a:ln>
          <a:effectLst>
            <a:outerShdw blurRad="63500" dist="38099" dir="2700000" algn="ctr" rotWithShape="0">
              <a:srgbClr val="FF33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45" name="Title 44"/>
          <p:cNvSpPr>
            <a:spLocks noGrp="1"/>
          </p:cNvSpPr>
          <p:nvPr>
            <p:ph type="title" idx="4294967295"/>
          </p:nvPr>
        </p:nvSpPr>
        <p:spPr>
          <a:xfrm>
            <a:off x="3810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utoUpdateAnimBg="0"/>
      <p:bldP spid="51242" grpId="0" animBg="1" autoUpdateAnimBg="0"/>
      <p:bldP spid="51243" grpId="0" animBg="1"/>
      <p:bldP spid="512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27"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450</a:t>
            </a:r>
          </a:p>
        </p:txBody>
      </p:sp>
      <p:sp>
        <p:nvSpPr>
          <p:cNvPr id="52228"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460</a:t>
            </a:r>
          </a:p>
        </p:txBody>
      </p:sp>
      <p:sp>
        <p:nvSpPr>
          <p:cNvPr id="52229"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480</a:t>
            </a:r>
          </a:p>
        </p:txBody>
      </p:sp>
      <p:sp>
        <p:nvSpPr>
          <p:cNvPr id="52230"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500</a:t>
            </a:r>
          </a:p>
        </p:txBody>
      </p:sp>
      <p:sp>
        <p:nvSpPr>
          <p:cNvPr id="52231"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510</a:t>
            </a:r>
          </a:p>
        </p:txBody>
      </p:sp>
      <p:sp>
        <p:nvSpPr>
          <p:cNvPr id="52232"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520</a:t>
            </a:r>
          </a:p>
        </p:txBody>
      </p:sp>
      <p:sp>
        <p:nvSpPr>
          <p:cNvPr id="52233"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440</a:t>
            </a:r>
          </a:p>
        </p:txBody>
      </p:sp>
      <p:sp>
        <p:nvSpPr>
          <p:cNvPr id="52234"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420</a:t>
            </a:r>
          </a:p>
        </p:txBody>
      </p:sp>
      <p:grpSp>
        <p:nvGrpSpPr>
          <p:cNvPr id="86027" name="Group 11"/>
          <p:cNvGrpSpPr>
            <a:grpSpLocks/>
          </p:cNvGrpSpPr>
          <p:nvPr/>
        </p:nvGrpSpPr>
        <p:grpSpPr bwMode="auto">
          <a:xfrm>
            <a:off x="66675" y="3044825"/>
            <a:ext cx="9534525" cy="844550"/>
            <a:chOff x="42" y="1918"/>
            <a:chExt cx="6006" cy="532"/>
          </a:xfrm>
        </p:grpSpPr>
        <p:grpSp>
          <p:nvGrpSpPr>
            <p:cNvPr id="86052"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3"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4"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4"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430</a:t>
            </a:r>
          </a:p>
        </p:txBody>
      </p:sp>
      <p:sp>
        <p:nvSpPr>
          <p:cNvPr id="52255" name="Text Box 31"/>
          <p:cNvSpPr txBox="1">
            <a:spLocks noChangeArrowheads="1"/>
          </p:cNvSpPr>
          <p:nvPr/>
        </p:nvSpPr>
        <p:spPr bwMode="auto">
          <a:xfrm>
            <a:off x="4724400" y="4067175"/>
            <a:ext cx="533400" cy="138430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7</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0</a:t>
            </a:r>
          </a:p>
        </p:txBody>
      </p:sp>
      <p:sp>
        <p:nvSpPr>
          <p:cNvPr id="52256"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490</a:t>
            </a:r>
          </a:p>
        </p:txBody>
      </p:sp>
      <p:sp>
        <p:nvSpPr>
          <p:cNvPr id="52257"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530</a:t>
            </a:r>
          </a:p>
        </p:txBody>
      </p:sp>
      <p:sp>
        <p:nvSpPr>
          <p:cNvPr id="52258"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540</a:t>
            </a:r>
          </a:p>
        </p:txBody>
      </p:sp>
      <p:sp>
        <p:nvSpPr>
          <p:cNvPr id="52259"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410</a:t>
            </a:r>
          </a:p>
        </p:txBody>
      </p:sp>
      <p:sp>
        <p:nvSpPr>
          <p:cNvPr id="52260" name="Text Box 36"/>
          <p:cNvSpPr txBox="1">
            <a:spLocks noChangeArrowheads="1"/>
          </p:cNvSpPr>
          <p:nvPr/>
        </p:nvSpPr>
        <p:spPr bwMode="auto">
          <a:xfrm>
            <a:off x="357188" y="1263650"/>
            <a:ext cx="2414587"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effectLst>
                  <a:outerShdw blurRad="38100" dist="38100" dir="2700000" algn="tl">
                    <a:srgbClr val="000000"/>
                  </a:outerShdw>
                </a:effectLst>
              </a:rPr>
              <a:t>所罗巴伯</a:t>
            </a:r>
            <a:r>
              <a:rPr lang="en-US" altLang="ja-JP" sz="3600" b="1">
                <a:solidFill>
                  <a:srgbClr val="00FF00"/>
                </a:solidFill>
                <a:effectLst>
                  <a:outerShdw blurRad="38100" dist="38100" dir="2700000" algn="tl">
                    <a:srgbClr val="000000"/>
                  </a:outerShdw>
                </a:effectLst>
              </a:rPr>
              <a:t> (537-516)</a:t>
            </a:r>
            <a:endParaRPr lang="en-US" sz="3200" b="1">
              <a:solidFill>
                <a:srgbClr val="00FF00"/>
              </a:solidFill>
              <a:effectLst>
                <a:outerShdw blurRad="38100" dist="38100" dir="2700000" algn="tl">
                  <a:srgbClr val="000000"/>
                </a:outerShdw>
              </a:effectLst>
            </a:endParaRPr>
          </a:p>
        </p:txBody>
      </p:sp>
      <p:sp>
        <p:nvSpPr>
          <p:cNvPr id="52261" name="Text Box 37"/>
          <p:cNvSpPr txBox="1">
            <a:spLocks noChangeArrowheads="1"/>
          </p:cNvSpPr>
          <p:nvPr/>
        </p:nvSpPr>
        <p:spPr bwMode="auto">
          <a:xfrm>
            <a:off x="3429000" y="1873250"/>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600" b="1">
                <a:solidFill>
                  <a:srgbClr val="FFCC00"/>
                </a:solidFill>
                <a:effectLst>
                  <a:outerShdw blurRad="38100" dist="38100" dir="2700000" algn="tl">
                    <a:srgbClr val="000000"/>
                  </a:outerShdw>
                </a:effectLst>
              </a:rPr>
              <a:t>以斯拉</a:t>
            </a:r>
            <a:r>
              <a:rPr lang="en-US" altLang="ja-JP" sz="3600" b="1">
                <a:solidFill>
                  <a:srgbClr val="FFCC00"/>
                </a:solidFill>
                <a:effectLst>
                  <a:outerShdw blurRad="38100" dist="38100" dir="2700000" algn="tl">
                    <a:srgbClr val="000000"/>
                  </a:outerShdw>
                </a:effectLst>
              </a:rPr>
              <a:t> (457-444)</a:t>
            </a:r>
            <a:endParaRPr lang="en-US" sz="3200" b="1">
              <a:solidFill>
                <a:srgbClr val="FFCC00"/>
              </a:solidFill>
              <a:effectLst>
                <a:outerShdw blurRad="38100" dist="38100" dir="2700000" algn="tl">
                  <a:srgbClr val="000000"/>
                </a:outerShdw>
              </a:effectLst>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64" name="Text Box 40"/>
          <p:cNvSpPr txBox="1">
            <a:spLocks noChangeArrowheads="1"/>
          </p:cNvSpPr>
          <p:nvPr/>
        </p:nvSpPr>
        <p:spPr bwMode="auto">
          <a:xfrm>
            <a:off x="5934075" y="990600"/>
            <a:ext cx="2566988"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effectLst>
                  <a:outerShdw blurRad="38100" dist="38100" dir="2700000" algn="tl">
                    <a:srgbClr val="000000"/>
                  </a:outerShdw>
                </a:effectLst>
              </a:rPr>
              <a:t>尼希米</a:t>
            </a:r>
            <a:r>
              <a:rPr lang="en-US" altLang="ja-JP" sz="3600" b="1">
                <a:solidFill>
                  <a:srgbClr val="FFFF00"/>
                </a:solidFill>
                <a:effectLst>
                  <a:outerShdw blurRad="38100" dist="38100" dir="2700000" algn="tl">
                    <a:srgbClr val="000000"/>
                  </a:outerShdw>
                </a:effectLst>
              </a:rPr>
              <a:t> (444-430)</a:t>
            </a:r>
            <a:endParaRPr lang="en-US" sz="3200" b="1">
              <a:solidFill>
                <a:srgbClr val="FFFF00"/>
              </a:solidFill>
              <a:effectLst>
                <a:outerShdw blurRad="38100" dist="38100" dir="2700000" algn="tl">
                  <a:srgbClr val="000000"/>
                </a:outerShdw>
              </a:effectLst>
            </a:endParaRPr>
          </a:p>
        </p:txBody>
      </p:sp>
      <p:sp>
        <p:nvSpPr>
          <p:cNvPr id="52265" name="Text Box 41"/>
          <p:cNvSpPr txBox="1">
            <a:spLocks noChangeArrowheads="1"/>
          </p:cNvSpPr>
          <p:nvPr/>
        </p:nvSpPr>
        <p:spPr bwMode="auto">
          <a:xfrm>
            <a:off x="63246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444</a:t>
            </a:r>
          </a:p>
        </p:txBody>
      </p:sp>
      <p:sp>
        <p:nvSpPr>
          <p:cNvPr id="52266" name="Text Box 42"/>
          <p:cNvSpPr txBox="1">
            <a:spLocks noChangeArrowheads="1"/>
          </p:cNvSpPr>
          <p:nvPr/>
        </p:nvSpPr>
        <p:spPr bwMode="auto">
          <a:xfrm>
            <a:off x="7391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430</a:t>
            </a:r>
          </a:p>
        </p:txBody>
      </p:sp>
      <p:sp>
        <p:nvSpPr>
          <p:cNvPr id="52267" name="Text Box 43"/>
          <p:cNvSpPr txBox="1">
            <a:spLocks noChangeArrowheads="1"/>
          </p:cNvSpPr>
          <p:nvPr/>
        </p:nvSpPr>
        <p:spPr bwMode="auto">
          <a:xfrm>
            <a:off x="5486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CC00"/>
                </a:solidFill>
                <a:effectLst>
                  <a:outerShdw blurRad="38100" dist="38100" dir="2700000" algn="tl">
                    <a:srgbClr val="000000"/>
                  </a:outerShdw>
                </a:effectLst>
              </a:rPr>
              <a:t>457</a:t>
            </a:r>
          </a:p>
        </p:txBody>
      </p:sp>
      <p:sp>
        <p:nvSpPr>
          <p:cNvPr id="52268" name="Text Box 44"/>
          <p:cNvSpPr txBox="1">
            <a:spLocks noChangeArrowheads="1"/>
          </p:cNvSpPr>
          <p:nvPr/>
        </p:nvSpPr>
        <p:spPr bwMode="auto">
          <a:xfrm>
            <a:off x="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66FF33"/>
                </a:solidFill>
                <a:effectLst>
                  <a:outerShdw blurRad="38100" dist="38100" dir="2700000" algn="tl">
                    <a:srgbClr val="000000"/>
                  </a:outerShdw>
                </a:effectLst>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2" name="Text Box 48"/>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00FFFF"/>
                </a:solidFill>
                <a:effectLst>
                  <a:outerShdw blurRad="38100" dist="38100" dir="2700000" algn="tl">
                    <a:srgbClr val="000000"/>
                  </a:outerShdw>
                </a:effectLst>
              </a:rPr>
              <a:t>以斯帖</a:t>
            </a:r>
            <a:r>
              <a:rPr lang="en-US" altLang="ja-JP" sz="3200" b="1">
                <a:solidFill>
                  <a:srgbClr val="00FFFF"/>
                </a:solidFill>
                <a:effectLst>
                  <a:outerShdw blurRad="38100" dist="38100" dir="2700000" algn="tl">
                    <a:srgbClr val="000000"/>
                  </a:outerShdw>
                </a:effectLst>
              </a:rPr>
              <a:t>  479-473</a:t>
            </a:r>
            <a:endParaRPr lang="en-US" sz="3200" b="1">
              <a:solidFill>
                <a:srgbClr val="00FFFF"/>
              </a:solidFill>
              <a:effectLst>
                <a:outerShdw blurRad="38100" dist="38100" dir="2700000" algn="tl">
                  <a:srgbClr val="000000"/>
                </a:outerShdw>
              </a:effectLst>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4" name="Text Box 50"/>
          <p:cNvSpPr txBox="1">
            <a:spLocks noChangeArrowheads="1"/>
          </p:cNvSpPr>
          <p:nvPr/>
        </p:nvSpPr>
        <p:spPr bwMode="auto">
          <a:xfrm>
            <a:off x="0" y="5667375"/>
            <a:ext cx="3505200" cy="10668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哈该</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与</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撒迦利亚</a:t>
            </a:r>
            <a:r>
              <a:rPr lang="en-US" altLang="ja-JP" sz="3200" b="1">
                <a:solidFill>
                  <a:srgbClr val="FF3300"/>
                </a:solidFill>
                <a:effectLst>
                  <a:outerShdw blurRad="38100" dist="38100" dir="2700000" algn="tl">
                    <a:srgbClr val="000000"/>
                  </a:outerShdw>
                </a:effectLst>
              </a:rPr>
              <a:t> 520</a:t>
            </a:r>
            <a:endParaRPr lang="en-US" sz="3200" b="1">
              <a:solidFill>
                <a:srgbClr val="FF3300"/>
              </a:solidFill>
              <a:effectLst>
                <a:outerShdw blurRad="38100" dist="38100" dir="2700000" algn="tl">
                  <a:srgbClr val="000000"/>
                </a:outerShdw>
              </a:effectLst>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6" name="Text Box 52"/>
          <p:cNvSpPr txBox="1">
            <a:spLocks noChangeArrowheads="1"/>
          </p:cNvSpPr>
          <p:nvPr/>
        </p:nvSpPr>
        <p:spPr bwMode="auto">
          <a:xfrm>
            <a:off x="6357938" y="5691188"/>
            <a:ext cx="2071687" cy="1077912"/>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玛拉基</a:t>
            </a:r>
            <a:r>
              <a:rPr lang="en-US" altLang="ja-JP" sz="3200" b="1">
                <a:solidFill>
                  <a:srgbClr val="FF3300"/>
                </a:solidFill>
                <a:effectLst>
                  <a:outerShdw blurRad="38100" dist="38100" dir="2700000" algn="tl">
                    <a:srgbClr val="000000"/>
                  </a:outerShdw>
                </a:effectLst>
              </a:rPr>
              <a:t> 432</a:t>
            </a:r>
            <a:endParaRPr lang="en-US" sz="3200" b="1">
              <a:solidFill>
                <a:srgbClr val="FF3300"/>
              </a:solidFill>
              <a:effectLst>
                <a:outerShdw blurRad="38100" dist="38100" dir="2700000" algn="tl">
                  <a:srgbClr val="000000"/>
                </a:outerShdw>
              </a:effectLst>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4" name="Title 53"/>
          <p:cNvSpPr>
            <a:spLocks noGrp="1"/>
          </p:cNvSpPr>
          <p:nvPr>
            <p:ph type="title" idx="4294967295"/>
          </p:nvPr>
        </p:nvSpPr>
        <p:spPr>
          <a:xfrm>
            <a:off x="685800" y="76200"/>
            <a:ext cx="7772400" cy="685800"/>
          </a:xfrm>
        </p:spPr>
        <p:txBody>
          <a:bodyPr/>
          <a:lstStyle/>
          <a:p>
            <a:pPr algn="ct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以斯拉记</a:t>
            </a:r>
            <a:r>
              <a:rPr lang="en-US" altLang="zh-CN"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a:t>
            </a: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尼希米记年代表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276" name="Text Box 4"/>
          <p:cNvSpPr txBox="1">
            <a:spLocks noChangeArrowheads="1"/>
          </p:cNvSpPr>
          <p:nvPr/>
        </p:nvSpPr>
        <p:spPr bwMode="auto">
          <a:xfrm>
            <a:off x="952500" y="0"/>
            <a:ext cx="36957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4800" b="1">
                <a:solidFill>
                  <a:srgbClr val="FFFFFF"/>
                </a:solidFill>
              </a:rPr>
              <a:t>以斯拉记</a:t>
            </a:r>
            <a:r>
              <a:rPr lang="en-US" altLang="ja-JP" sz="4800" b="1">
                <a:solidFill>
                  <a:srgbClr val="FFFFFF"/>
                </a:solidFill>
              </a:rPr>
              <a:t>:</a:t>
            </a:r>
            <a:endParaRPr lang="en-US" sz="4800" b="1">
              <a:solidFill>
                <a:srgbClr val="FFFFFF"/>
              </a:solidFill>
            </a:endParaRPr>
          </a:p>
        </p:txBody>
      </p:sp>
      <p:pic>
        <p:nvPicPr>
          <p:cNvPr id="90116"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4648200" y="222250"/>
            <a:ext cx="3810000" cy="615950"/>
          </a:xfrm>
        </p:spPr>
        <p:txBody>
          <a:bodyPr/>
          <a:lstStyle/>
          <a:p>
            <a:r>
              <a:rPr lang="zh-CN" altLang="en-US" sz="4800" b="1">
                <a:solidFill>
                  <a:srgbClr val="FFFFFF"/>
                </a:solidFill>
                <a:latin typeface="Times New Roman" charset="0"/>
                <a:ea typeface="ＭＳ Ｐゴシック" charset="0"/>
                <a:cs typeface="ＭＳ Ｐゴシック" charset="0"/>
              </a:rPr>
              <a:t>圣殿</a:t>
            </a:r>
            <a:r>
              <a:rPr lang="en-US" altLang="ja-JP" sz="4800" b="1">
                <a:solidFill>
                  <a:srgbClr val="FFFFFF"/>
                </a:solidFill>
                <a:latin typeface="Times New Roman" charset="0"/>
                <a:ea typeface="ＭＳ Ｐゴシック" charset="0"/>
                <a:cs typeface="ＭＳ Ｐゴシック" charset="0"/>
              </a:rPr>
              <a:t>/</a:t>
            </a:r>
            <a:r>
              <a:rPr lang="zh-CN" altLang="en-US" sz="4800" b="1">
                <a:solidFill>
                  <a:srgbClr val="FFFFFF"/>
                </a:solidFill>
                <a:latin typeface="Times New Roman" charset="0"/>
                <a:ea typeface="ＭＳ Ｐゴシック" charset="0"/>
                <a:cs typeface="ＭＳ Ｐゴシック" charset="0"/>
              </a:rPr>
              <a:t>圣民</a:t>
            </a:r>
            <a:endParaRPr lang="en-US" sz="4800">
              <a:latin typeface="Impact" charset="0"/>
              <a:ea typeface="ＭＳ Ｐゴシック" charset="0"/>
              <a:cs typeface="ＭＳ Ｐゴシック" charset="0"/>
            </a:endParaRPr>
          </a:p>
        </p:txBody>
      </p:sp>
      <p:sp>
        <p:nvSpPr>
          <p:cNvPr id="8" name="Text Box 3"/>
          <p:cNvSpPr txBox="1">
            <a:spLocks noChangeArrowheads="1"/>
          </p:cNvSpPr>
          <p:nvPr/>
        </p:nvSpPr>
        <p:spPr bwMode="auto">
          <a:xfrm>
            <a:off x="4419600" y="6400800"/>
            <a:ext cx="3505200" cy="457200"/>
          </a:xfrm>
          <a:prstGeom prst="rect">
            <a:avLst/>
          </a:prstGeom>
          <a:noFill/>
          <a:ln>
            <a:noFill/>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a:t>走过圣经</a:t>
            </a:r>
            <a:r>
              <a:rPr lang="en-US" altLang="ja-JP" b="1">
                <a:solidFill>
                  <a:srgbClr val="FFFFFF"/>
                </a:solidFill>
                <a:cs typeface="Times New Roman" charset="0"/>
              </a:rPr>
              <a:t>©1989</a:t>
            </a:r>
            <a:endParaRPr lang="en-US" b="1">
              <a:solidFill>
                <a:srgbClr val="FFFFFF"/>
              </a:solidFill>
              <a:cs typeface="Times New Roman" charset="0"/>
            </a:endParaRPr>
          </a:p>
        </p:txBody>
      </p:sp>
      <p:sp>
        <p:nvSpPr>
          <p:cNvPr id="90119" name="Oval 8"/>
          <p:cNvSpPr>
            <a:spLocks noChangeArrowheads="1"/>
          </p:cNvSpPr>
          <p:nvPr/>
        </p:nvSpPr>
        <p:spPr bwMode="auto">
          <a:xfrm rot="-365628">
            <a:off x="1692275" y="1781175"/>
            <a:ext cx="1366838" cy="2160588"/>
          </a:xfrm>
          <a:prstGeom prst="ellipse">
            <a:avLst/>
          </a:prstGeom>
          <a:solidFill>
            <a:srgbClr val="C00000"/>
          </a:solidFill>
          <a:ln w="12700" cap="sq">
            <a:solidFill>
              <a:schemeClr val="tx1"/>
            </a:solidFill>
            <a:round/>
            <a:headEnd type="none" w="sm" len="sm"/>
            <a:tailEnd type="none" w="sm" len="sm"/>
          </a:ln>
        </p:spPr>
        <p:txBody>
          <a:bodyPr vert="eaVert" wrap="none"/>
          <a:lstStyle/>
          <a:p>
            <a:pPr algn="ctr"/>
            <a:r>
              <a:rPr lang="zh-TW" altLang="en-US" sz="6500" b="1"/>
              <a:t>小</a:t>
            </a:r>
            <a:r>
              <a:rPr lang="zh-TW" altLang="en-US" sz="6600"/>
              <a:t>号</a:t>
            </a:r>
            <a:endParaRPr lang="en-GB" sz="6500" b="1"/>
          </a:p>
        </p:txBody>
      </p:sp>
      <p:sp>
        <p:nvSpPr>
          <p:cNvPr id="10" name="Rectangle 9"/>
          <p:cNvSpPr/>
          <p:nvPr/>
        </p:nvSpPr>
        <p:spPr bwMode="auto">
          <a:xfrm rot="19870159">
            <a:off x="3821113" y="1255713"/>
            <a:ext cx="1336675" cy="903287"/>
          </a:xfrm>
          <a:prstGeom prst="rect">
            <a:avLst/>
          </a:prstGeom>
          <a:solidFill>
            <a:schemeClr val="accent3">
              <a:lumMod val="40000"/>
              <a:lumOff val="60000"/>
            </a:schemeClr>
          </a:solidFill>
          <a:ln w="12700" cap="sq" cmpd="sng" algn="ctr">
            <a:solidFill>
              <a:schemeClr val="accent3">
                <a:lumMod val="40000"/>
                <a:lumOff val="60000"/>
              </a:schemeClr>
            </a:solidFill>
            <a:prstDash val="solid"/>
            <a:round/>
            <a:headEnd type="none" w="sm" len="sm"/>
            <a:tailEnd type="none" w="sm" len="sm"/>
          </a:ln>
          <a:effectLst/>
        </p:spPr>
        <p:txBody>
          <a:bodyPr wrap="none"/>
          <a:lstStyle/>
          <a:p>
            <a:r>
              <a:rPr lang="zh-TW" altLang="en-US" sz="6500" b="1">
                <a:solidFill>
                  <a:srgbClr val="FFC000"/>
                </a:solidFill>
              </a:rPr>
              <a:t>啦</a:t>
            </a:r>
            <a:endParaRPr lang="en-GB" sz="6500" b="1">
              <a:solidFill>
                <a:srgbClr val="FFC000"/>
              </a:solidFill>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所罗巴伯的圣殿</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9421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298</a:t>
            </a:r>
          </a:p>
        </p:txBody>
      </p:sp>
      <p:sp>
        <p:nvSpPr>
          <p:cNvPr id="32772" name="Rectangle 4"/>
          <p:cNvSpPr>
            <a:spLocks noGrp="1" noChangeArrowheads="1"/>
          </p:cNvSpPr>
          <p:nvPr>
            <p:ph type="body" sz="half" idx="1"/>
          </p:nvPr>
        </p:nvSpPr>
        <p:spPr>
          <a:xfrm>
            <a:off x="1981200" y="1143000"/>
            <a:ext cx="5105400" cy="2362200"/>
          </a:xfrm>
          <a:effectLst>
            <a:outerShdw blurRad="63500" dist="38099" dir="2700000" algn="ctr" rotWithShape="0">
              <a:srgbClr val="FFFFFF">
                <a:alpha val="74997"/>
              </a:srgbClr>
            </a:outerShdw>
          </a:effectLst>
        </p:spPr>
        <p:txBody>
          <a:bodyPr lIns="92075" tIns="46038" rIns="92075" bIns="46038"/>
          <a:lstStyle/>
          <a:p>
            <a:pPr algn="ctr" eaLnBrk="1" hangingPunct="1">
              <a:buFont typeface="Wingdings" charset="0"/>
              <a:buNone/>
            </a:pPr>
            <a:r>
              <a:rPr lang="zh-CN" altLang="en-US" sz="3200" b="1" u="sng">
                <a:solidFill>
                  <a:srgbClr val="000000"/>
                </a:solidFill>
                <a:latin typeface="Impact" charset="0"/>
                <a:ea typeface="ＭＳ Ｐゴシック" charset="0"/>
                <a:cs typeface="ＭＳ Ｐゴシック" charset="0"/>
              </a:rPr>
              <a:t>钥字</a:t>
            </a:r>
            <a:endParaRPr lang="en-US" sz="3200" b="1" u="sng">
              <a:solidFill>
                <a:srgbClr val="000000"/>
              </a:solidFill>
              <a:latin typeface="Impact" charset="0"/>
              <a:ea typeface="ＭＳ Ｐゴシック" charset="0"/>
              <a:cs typeface="ＭＳ Ｐゴシック" charset="0"/>
            </a:endParaRPr>
          </a:p>
        </p:txBody>
      </p:sp>
      <p:pic>
        <p:nvPicPr>
          <p:cNvPr id="94213" name="Picture 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14313" y="1725613"/>
            <a:ext cx="8763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8422" name="Rectangle 6"/>
          <p:cNvSpPr>
            <a:spLocks noGrp="1" noChangeArrowheads="1"/>
          </p:cNvSpPr>
          <p:nvPr>
            <p:ph type="body" sz="half" idx="2"/>
          </p:nvPr>
        </p:nvSpPr>
        <p:spPr>
          <a:xfrm>
            <a:off x="762000" y="4343400"/>
            <a:ext cx="7772400" cy="2300288"/>
          </a:xfrm>
          <a:solidFill>
            <a:srgbClr val="990000"/>
          </a:solidFill>
          <a:effectLst>
            <a:outerShdw blurRad="63500" dist="38099" dir="2700000" algn="ctr" rotWithShape="0">
              <a:srgbClr val="000000">
                <a:alpha val="74997"/>
              </a:srgbClr>
            </a:outerShdw>
          </a:effectLst>
        </p:spPr>
        <p:txBody>
          <a:bodyPr lIns="92075" tIns="46038" rIns="92075" bIns="46038"/>
          <a:lstStyle/>
          <a:p>
            <a:pPr marL="0" indent="0" algn="ctr" eaLnBrk="1" hangingPunct="1">
              <a:lnSpc>
                <a:spcPct val="90000"/>
              </a:lnSpc>
              <a:buFont typeface="Wingdings" charset="0"/>
              <a:buNone/>
            </a:pPr>
            <a:r>
              <a:rPr lang="zh-CN" altLang="en-US" sz="3200" b="1" u="sng">
                <a:solidFill>
                  <a:srgbClr val="FFFFFF"/>
                </a:solidFill>
                <a:latin typeface="Impact" charset="0"/>
                <a:ea typeface="ＭＳ Ｐゴシック" charset="0"/>
                <a:cs typeface="Times New Roman" charset="0"/>
              </a:rPr>
              <a:t>钥节</a:t>
            </a:r>
            <a:endParaRPr lang="en-US" altLang="zh-CN" sz="3200" b="1">
              <a:solidFill>
                <a:srgbClr val="FFFFFF"/>
              </a:solidFill>
              <a:latin typeface="Impact" charset="0"/>
              <a:ea typeface="ＭＳ Ｐゴシック" charset="0"/>
              <a:cs typeface="Times New Roman" charset="0"/>
            </a:endParaRPr>
          </a:p>
          <a:p>
            <a:pPr marL="0" indent="0"/>
            <a:r>
              <a:rPr lang="en-US" altLang="zh-CN" b="1">
                <a:solidFill>
                  <a:srgbClr val="FFFFFF"/>
                </a:solidFill>
                <a:latin typeface="Arial Narrow" charset="0"/>
                <a:ea typeface="ＭＳ Ｐゴシック" charset="0"/>
                <a:cs typeface="Times New Roman" charset="0"/>
              </a:rPr>
              <a:t>“</a:t>
            </a:r>
            <a:r>
              <a:rPr lang="zh-CN" altLang="en-US">
                <a:latin typeface="Arial Narrow" charset="0"/>
                <a:ea typeface="ＭＳ Ｐゴシック" charset="0"/>
                <a:cs typeface="ＭＳ Ｐゴシック" charset="0"/>
              </a:rPr>
              <a:t>现在耶和华我们的 神暂且施恩与我们，给我们留些逃脱的人，使我们安稳如钉子，钉在他的圣所，我们的 神好光照我们的眼目，使我们在受辖制之中稍微复兴。</a:t>
            </a:r>
            <a:r>
              <a:rPr lang="en-US" altLang="zh-CN" b="1">
                <a:solidFill>
                  <a:srgbClr val="FFFFFF"/>
                </a:solidFill>
                <a:latin typeface="Arial Narrow" charset="0"/>
                <a:ea typeface="ＭＳ Ｐゴシック" charset="0"/>
                <a:cs typeface="Times New Roman" charset="0"/>
              </a:rPr>
              <a:t>” (</a:t>
            </a:r>
            <a:r>
              <a:rPr lang="zh-CN" altLang="en-US" b="1">
                <a:solidFill>
                  <a:srgbClr val="FFFFFF"/>
                </a:solidFill>
                <a:latin typeface="Arial Narrow" charset="0"/>
                <a:ea typeface="ＭＳ Ｐゴシック" charset="0"/>
                <a:cs typeface="Times New Roman" charset="0"/>
              </a:rPr>
              <a:t>拉</a:t>
            </a:r>
            <a:r>
              <a:rPr lang="en-US" altLang="zh-CN" b="1">
                <a:solidFill>
                  <a:srgbClr val="FFFFFF"/>
                </a:solidFill>
                <a:latin typeface="Arial Narrow" charset="0"/>
                <a:ea typeface="ＭＳ Ｐゴシック" charset="0"/>
                <a:cs typeface="Times New Roman" charset="0"/>
              </a:rPr>
              <a:t> 9:8)</a:t>
            </a:r>
          </a:p>
        </p:txBody>
      </p:sp>
      <p:sp>
        <p:nvSpPr>
          <p:cNvPr id="94215" name="WordArt 7"/>
          <p:cNvSpPr>
            <a:spLocks noChangeArrowheads="1" noChangeShapeType="1" noTextEdit="1"/>
          </p:cNvSpPr>
          <p:nvPr/>
        </p:nvSpPr>
        <p:spPr bwMode="auto">
          <a:xfrm>
            <a:off x="2686050" y="1728788"/>
            <a:ext cx="3771900" cy="1485900"/>
          </a:xfrm>
          <a:prstGeom prst="rect">
            <a:avLst/>
          </a:prstGeom>
        </p:spPr>
        <p:txBody>
          <a:bodyPr wrap="none" fromWordArt="1">
            <a:prstTxWarp prst="textPlain">
              <a:avLst>
                <a:gd name="adj" fmla="val 50000"/>
              </a:avLst>
            </a:prstTxWarp>
          </a:bodyPr>
          <a:lstStyle/>
          <a:p>
            <a:pPr algn="ctr"/>
            <a:r>
              <a:rPr lang="zh-TW" alt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rPr>
              <a:t>圣殿</a:t>
            </a:r>
            <a:endPar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solidFill>
                <a:srgbClr val="EAE8E2"/>
              </a:solidFill>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err="1">
                <a:latin typeface="Arial Black" pitchFamily="-111" charset="0"/>
                <a:ea typeface="+mj-ea"/>
                <a:cs typeface="+mj-cs"/>
              </a:rPr>
              <a:t>特点</a:t>
            </a:r>
            <a:endParaRPr lang="en-US" b="1" dirty="0">
              <a:latin typeface="Arial Black" pitchFamily="-111" charset="0"/>
              <a:ea typeface="+mj-ea"/>
              <a:cs typeface="+mj-cs"/>
            </a:endParaRP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r>
              <a:rPr lang="en-US" altLang="zh-CN" sz="2800" b="1" dirty="0">
                <a:solidFill>
                  <a:srgbClr val="000000"/>
                </a:solidFill>
                <a:latin typeface="Arial Narrow" charset="0"/>
                <a:cs typeface="Times New Roman" charset="0"/>
              </a:rPr>
              <a:t>2. </a:t>
            </a:r>
            <a:r>
              <a:rPr lang="zh-CN" altLang="en-US" sz="2800" b="1" dirty="0">
                <a:solidFill>
                  <a:srgbClr val="000000"/>
                </a:solidFill>
                <a:latin typeface="Arial Narrow" charset="0"/>
                <a:cs typeface="Times New Roman" charset="0"/>
              </a:rPr>
              <a:t>与亚伯拉罕契约的关系</a:t>
            </a:r>
            <a:endParaRPr lang="en-US" sz="2800" b="1" dirty="0">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dirty="0">
              <a:solidFill>
                <a:srgbClr val="000000"/>
              </a:solidFill>
              <a:latin typeface="Arial Narrow" charset="0"/>
              <a:cs typeface="Times New Roman" charset="0"/>
            </a:endParaRPr>
          </a:p>
          <a:p>
            <a:pPr>
              <a:lnSpc>
                <a:spcPct val="80000"/>
              </a:lnSpc>
              <a:buFont typeface="+mj-lt"/>
              <a:buAutoNum type="alphaLcParenR"/>
            </a:pPr>
            <a:r>
              <a:rPr lang="zh-CN" altLang="en-US" b="1" dirty="0">
                <a:solidFill>
                  <a:srgbClr val="000000"/>
                </a:solidFill>
                <a:latin typeface="Arial Narrow" charset="0"/>
                <a:cs typeface="Times New Roman" charset="0"/>
              </a:rPr>
              <a:t>上帝向亚伯拉罕应许，他的后裔将占领从埃及河到幼发拉底河的土地（创世纪</a:t>
            </a:r>
            <a:r>
              <a:rPr lang="en-US" altLang="zh-CN" b="1" dirty="0">
                <a:solidFill>
                  <a:srgbClr val="000000"/>
                </a:solidFill>
                <a:latin typeface="Arial Narrow" charset="0"/>
                <a:cs typeface="Times New Roman" charset="0"/>
              </a:rPr>
              <a:t>15:18</a:t>
            </a:r>
            <a:r>
              <a:rPr lang="zh-CN" altLang="en-US" b="1" dirty="0">
                <a:solidFill>
                  <a:srgbClr val="000000"/>
                </a:solidFill>
                <a:latin typeface="Arial Narrow" charset="0"/>
                <a:cs typeface="Times New Roman" charset="0"/>
              </a:rPr>
              <a:t>），然而，在巴比伦的以色列人生活在这些边界之外。这个国家需要返回那片土地。</a:t>
            </a:r>
          </a:p>
          <a:p>
            <a:pPr>
              <a:lnSpc>
                <a:spcPct val="80000"/>
              </a:lnSpc>
              <a:buAutoNum type="alphaLcParenR"/>
            </a:pPr>
            <a:endParaRPr lang="zh-CN" altLang="en-US" b="1" dirty="0">
              <a:solidFill>
                <a:srgbClr val="000000"/>
              </a:solidFill>
              <a:latin typeface="Arial Narrow" charset="0"/>
              <a:cs typeface="Times New Roman" charset="0"/>
            </a:endParaRPr>
          </a:p>
          <a:p>
            <a:pPr>
              <a:lnSpc>
                <a:spcPct val="80000"/>
              </a:lnSpc>
              <a:buAutoNum type="alphaLcParenR"/>
            </a:pPr>
            <a:r>
              <a:rPr lang="zh-CN" altLang="en-US" b="1" dirty="0">
                <a:solidFill>
                  <a:srgbClr val="000000"/>
                </a:solidFill>
                <a:latin typeface="Arial Narrow" charset="0"/>
                <a:cs typeface="Times New Roman" charset="0"/>
              </a:rPr>
              <a:t>弥赛亚已经被预言将在伯利恒出生（弥迦书</a:t>
            </a:r>
            <a:r>
              <a:rPr lang="en-US" altLang="zh-CN" b="1" dirty="0">
                <a:solidFill>
                  <a:srgbClr val="000000"/>
                </a:solidFill>
                <a:latin typeface="Arial Narrow" charset="0"/>
                <a:cs typeface="Times New Roman" charset="0"/>
              </a:rPr>
              <a:t>5:2</a:t>
            </a:r>
            <a:r>
              <a:rPr lang="zh-CN" altLang="en-US" b="1" dirty="0">
                <a:solidFill>
                  <a:srgbClr val="000000"/>
                </a:solidFill>
                <a:latin typeface="Arial Narrow" charset="0"/>
                <a:cs typeface="Times New Roman" charset="0"/>
              </a:rPr>
              <a:t>）。</a:t>
            </a:r>
          </a:p>
          <a:p>
            <a:pPr>
              <a:lnSpc>
                <a:spcPct val="80000"/>
              </a:lnSpc>
              <a:buAutoNum type="alphaLcParenR"/>
            </a:pPr>
            <a:endParaRPr lang="zh-CN" altLang="en-US" b="1" dirty="0">
              <a:solidFill>
                <a:srgbClr val="000000"/>
              </a:solidFill>
              <a:latin typeface="Arial Narrow" charset="0"/>
              <a:cs typeface="Times New Roman" charset="0"/>
            </a:endParaRPr>
          </a:p>
          <a:p>
            <a:pPr>
              <a:lnSpc>
                <a:spcPct val="80000"/>
              </a:lnSpc>
              <a:buAutoNum type="alphaLcParenR"/>
            </a:pPr>
            <a:r>
              <a:rPr lang="zh-CN" altLang="en-US" b="1" dirty="0">
                <a:solidFill>
                  <a:srgbClr val="000000"/>
                </a:solidFill>
                <a:latin typeface="Arial Narrow" charset="0"/>
                <a:cs typeface="Times New Roman" charset="0"/>
              </a:rPr>
              <a:t>婚姻混合威胁了大卫王朝的纯正性，这本是最初赐给亚伯拉罕的后裔应许。</a:t>
            </a:r>
            <a:endParaRPr lang="en-US" b="1" dirty="0">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Clr>
                <a:srgbClr val="A7C1CB"/>
              </a:buClr>
              <a:buSzPct val="80000"/>
              <a:buFont typeface="Wingdings" charset="0"/>
              <a:buNone/>
            </a:pPr>
            <a:r>
              <a:rPr lang="en-US" altLang="zh-CN" sz="2600" b="1" dirty="0">
                <a:solidFill>
                  <a:srgbClr val="FFFFFF"/>
                </a:solidFill>
                <a:latin typeface="Arial Narrow" charset="0"/>
                <a:cs typeface="Times New Roman" charset="0"/>
              </a:rPr>
              <a:t>C.	</a:t>
            </a:r>
            <a:r>
              <a:rPr lang="zh-CN" altLang="en-US" sz="2600" b="1" dirty="0">
                <a:solidFill>
                  <a:srgbClr val="FFFFFF"/>
                </a:solidFill>
                <a:latin typeface="Arial Narrow" charset="0"/>
                <a:cs typeface="Times New Roman" charset="0"/>
              </a:rPr>
              <a:t> 以斯拉和尼希米书中提到的重返故土，直接关联到上帝对以色列的目的，这一目的在亚伯拉罕的应许中有所说明（创世纪</a:t>
            </a:r>
            <a:r>
              <a:rPr lang="en-US" altLang="zh-CN" sz="2600" b="1" dirty="0">
                <a:solidFill>
                  <a:srgbClr val="FFFFFF"/>
                </a:solidFill>
                <a:latin typeface="Arial Narrow" charset="0"/>
                <a:cs typeface="Times New Roman" charset="0"/>
              </a:rPr>
              <a:t>12:1-3</a:t>
            </a:r>
            <a:r>
              <a:rPr lang="zh-CN" altLang="en-US" sz="2600" b="1" dirty="0">
                <a:solidFill>
                  <a:srgbClr val="FFFFFF"/>
                </a:solidFill>
                <a:latin typeface="Arial Narrow" charset="0"/>
                <a:cs typeface="Times New Roman" charset="0"/>
              </a:rPr>
              <a:t>）。</a:t>
            </a:r>
            <a:endParaRPr lang="en-US" altLang="zh-CN" sz="2600" b="1" dirty="0">
              <a:solidFill>
                <a:srgbClr val="FFFFFF"/>
              </a:solidFill>
              <a:latin typeface="Arial Narrow" charset="0"/>
              <a:cs typeface="Times New Roman"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Tree>
    <p:extLst>
      <p:ext uri="{BB962C8B-B14F-4D97-AF65-F5344CB8AC3E}">
        <p14:creationId xmlns:p14="http://schemas.microsoft.com/office/powerpoint/2010/main" val="172736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r>
              <a:rPr lang="zh-TW" altLang="en-US">
                <a:solidFill>
                  <a:srgbClr val="000000"/>
                </a:solidFill>
                <a:latin typeface="Arial Black" charset="0"/>
                <a:ea typeface="ＭＳ Ｐゴシック" charset="0"/>
                <a:cs typeface="ＭＳ Ｐゴシック" charset="0"/>
              </a:rPr>
              <a:t>合成</a:t>
            </a:r>
            <a:endParaRPr lang="en-US">
              <a:solidFill>
                <a:srgbClr val="000000"/>
              </a:solidFill>
              <a:latin typeface="Arial Black" charset="0"/>
              <a:ea typeface="ＭＳ Ｐゴシック" charset="0"/>
              <a:cs typeface="ＭＳ Ｐゴシック"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a:t>
            </a:r>
            <a:r>
              <a:rPr lang="zh-CN" altLang="en-US" sz="3200" b="1">
                <a:solidFill>
                  <a:srgbClr val="FFFFFF"/>
                </a:solidFill>
                <a:latin typeface="Arial Black" charset="0"/>
                <a:cs typeface="Times New Roman" charset="0"/>
              </a:rPr>
              <a:t>章 圣殿</a:t>
            </a:r>
            <a:r>
              <a:rPr lang="en-US" altLang="zh-CN" sz="3200" b="1">
                <a:solidFill>
                  <a:srgbClr val="FFFFFF"/>
                </a:solidFill>
                <a:latin typeface="Arial Black" charset="0"/>
                <a:cs typeface="Times New Roman" charset="0"/>
              </a:rPr>
              <a:t>– </a:t>
            </a:r>
            <a:r>
              <a:rPr lang="zh-CN" altLang="en-US" sz="3200" b="1">
                <a:solidFill>
                  <a:srgbClr val="FFFFFF"/>
                </a:solidFill>
                <a:latin typeface="Arial Black" charset="0"/>
                <a:cs typeface="Times New Roman" charset="0"/>
              </a:rPr>
              <a:t>所罗巴伯</a:t>
            </a:r>
            <a:endParaRPr lang="en-US" altLang="zh-CN" sz="3200" b="1">
              <a:solidFill>
                <a:srgbClr val="FFFFFF"/>
              </a:solidFill>
              <a:latin typeface="Arial Black" charset="0"/>
              <a:cs typeface="Times New Roman" charset="0"/>
            </a:endParaRPr>
          </a:p>
        </p:txBody>
      </p:sp>
      <p:sp>
        <p:nvSpPr>
          <p:cNvPr id="112645" name="Text Box 7"/>
          <p:cNvSpPr txBox="1">
            <a:spLocks noChangeArrowheads="1"/>
          </p:cNvSpPr>
          <p:nvPr/>
        </p:nvSpPr>
        <p:spPr bwMode="auto">
          <a:xfrm>
            <a:off x="228600" y="1011238"/>
            <a:ext cx="7543800" cy="584200"/>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a:solidFill>
                  <a:srgbClr val="FFFFFF"/>
                </a:solidFill>
              </a:rPr>
              <a:t>圣殿和人民恢复</a:t>
            </a:r>
            <a:endParaRPr lang="en-US" altLang="zh-CN" sz="3200" b="1">
              <a:solidFill>
                <a:srgbClr val="FFFFFF"/>
              </a:solidFill>
              <a:latin typeface="Arial Black" charset="0"/>
              <a:cs typeface="Times New Roman" charset="0"/>
            </a:endParaRPr>
          </a:p>
        </p:txBody>
      </p:sp>
      <p:sp>
        <p:nvSpPr>
          <p:cNvPr id="112646" name="Text Box 9"/>
          <p:cNvSpPr txBox="1">
            <a:spLocks noChangeArrowheads="1"/>
          </p:cNvSpPr>
          <p:nvPr/>
        </p:nvSpPr>
        <p:spPr bwMode="auto">
          <a:xfrm>
            <a:off x="990600" y="1773238"/>
            <a:ext cx="7924800" cy="588962"/>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a:solidFill>
                  <a:srgbClr val="FFFFFF"/>
                </a:solidFill>
              </a:rPr>
              <a:t>部分履行承诺的土地</a:t>
            </a:r>
            <a:endParaRPr lang="en-US" altLang="zh-CN" sz="3200" b="1">
              <a:solidFill>
                <a:srgbClr val="FFFFFF"/>
              </a:solidFill>
              <a:latin typeface="Arial Black" charset="0"/>
              <a:cs typeface="Times New Roman" charset="0"/>
            </a:endParaRPr>
          </a:p>
        </p:txBody>
      </p:sp>
      <p:pic>
        <p:nvPicPr>
          <p:cNvPr id="112647" name="Picture 8" descr="ez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TW" sz="3200" b="1">
                <a:solidFill>
                  <a:srgbClr val="FFFFFF"/>
                </a:solidFill>
                <a:latin typeface="Arial Black" charset="0"/>
                <a:cs typeface="Times New Roman" charset="0"/>
              </a:rPr>
              <a:t>7—10</a:t>
            </a:r>
            <a:r>
              <a:rPr lang="zh-TW" altLang="en-US" sz="3200" b="1">
                <a:solidFill>
                  <a:srgbClr val="FFFFFF"/>
                </a:solidFill>
                <a:latin typeface="Arial Black" charset="0"/>
                <a:cs typeface="Times New Roman" charset="0"/>
              </a:rPr>
              <a:t>章 人民</a:t>
            </a:r>
            <a:r>
              <a:rPr lang="en-US" altLang="zh-TW" sz="3200" b="1">
                <a:solidFill>
                  <a:srgbClr val="FFFFFF"/>
                </a:solidFill>
                <a:latin typeface="Arial Black" charset="0"/>
                <a:cs typeface="Times New Roman" charset="0"/>
              </a:rPr>
              <a:t>—</a:t>
            </a:r>
            <a:r>
              <a:rPr lang="zh-TW" altLang="en-US" sz="3200" b="1">
                <a:solidFill>
                  <a:srgbClr val="FFFFFF"/>
                </a:solidFill>
                <a:latin typeface="Arial Black" charset="0"/>
                <a:cs typeface="Times New Roman" charset="0"/>
              </a:rPr>
              <a:t>以斯拉</a:t>
            </a:r>
            <a:endParaRPr lang="en-US" altLang="zh-CN" sz="3200" b="1">
              <a:solidFill>
                <a:srgbClr val="FFFFFF"/>
              </a:solidFill>
              <a:latin typeface="Arial Black"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89443" name="Text Box 3"/>
          <p:cNvSpPr txBox="1">
            <a:spLocks noChangeArrowheads="1"/>
          </p:cNvSpPr>
          <p:nvPr/>
        </p:nvSpPr>
        <p:spPr bwMode="auto">
          <a:xfrm>
            <a:off x="304800" y="4648200"/>
            <a:ext cx="22860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 </a:t>
            </a:r>
            <a:r>
              <a:rPr lang="en-US" altLang="zh-TW" b="1">
                <a:solidFill>
                  <a:srgbClr val="FFFFFF"/>
                </a:solidFill>
              </a:rPr>
              <a:t>1-6</a:t>
            </a:r>
            <a:endParaRPr lang="en-US" b="1">
              <a:solidFill>
                <a:srgbClr val="FFFFFF"/>
              </a:solidFill>
            </a:endParaRPr>
          </a:p>
        </p:txBody>
      </p:sp>
      <p:sp>
        <p:nvSpPr>
          <p:cNvPr id="189444" name="Text Box 4"/>
          <p:cNvSpPr txBox="1">
            <a:spLocks noChangeArrowheads="1"/>
          </p:cNvSpPr>
          <p:nvPr/>
        </p:nvSpPr>
        <p:spPr bwMode="auto">
          <a:xfrm>
            <a:off x="1752600" y="593725"/>
            <a:ext cx="3200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sz="4000" b="1">
                <a:solidFill>
                  <a:srgbClr val="FFFFFF"/>
                </a:solidFill>
              </a:rPr>
              <a:t>以斯拉记</a:t>
            </a:r>
            <a:endParaRPr lang="en-US" sz="4000" b="1">
              <a:solidFill>
                <a:srgbClr val="FFFFFF"/>
              </a:solidFill>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6" name="Text Box 16"/>
          <p:cNvSpPr txBox="1">
            <a:spLocks noChangeArrowheads="1"/>
          </p:cNvSpPr>
          <p:nvPr/>
        </p:nvSpPr>
        <p:spPr bwMode="auto">
          <a:xfrm rot="-4225144">
            <a:off x="-519113"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归回</a:t>
            </a:r>
            <a:r>
              <a:rPr lang="zh-TW" altLang="en-US" sz="3600"/>
              <a:t> </a:t>
            </a:r>
            <a:r>
              <a:rPr lang="en-US" altLang="zh-TW" sz="3600" b="1">
                <a:solidFill>
                  <a:srgbClr val="FFFFFF"/>
                </a:solidFill>
              </a:rPr>
              <a:t>1-2</a:t>
            </a:r>
            <a:endParaRPr lang="en-US" sz="3600" b="1">
              <a:solidFill>
                <a:srgbClr val="FFFFFF"/>
              </a:solidFill>
            </a:endParaRPr>
          </a:p>
        </p:txBody>
      </p:sp>
      <p:sp>
        <p:nvSpPr>
          <p:cNvPr id="189457" name="Text Box 17"/>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TW" altLang="en-US" sz="3600" b="1">
                <a:solidFill>
                  <a:srgbClr val="FFFFFF"/>
                </a:solidFill>
              </a:rPr>
              <a:t>恢复 </a:t>
            </a:r>
            <a:r>
              <a:rPr lang="en-US" altLang="zh-TW" sz="3600" b="1">
                <a:solidFill>
                  <a:srgbClr val="FFFFFF"/>
                </a:solidFill>
              </a:rPr>
              <a:t>3-6</a:t>
            </a:r>
            <a:endParaRPr lang="en-US" sz="3600" b="1">
              <a:solidFill>
                <a:srgbClr val="FFFFFF"/>
              </a:solidFill>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9" name="Text Box 19"/>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所罗巴伯</a:t>
            </a:r>
            <a:endParaRPr lang="en-US" b="1">
              <a:solidFill>
                <a:srgbClr val="FFFFFF"/>
              </a:solidFill>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6" name="Text Box 26"/>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27" name="Title 26"/>
          <p:cNvSpPr>
            <a:spLocks noGrp="1"/>
          </p:cNvSpPr>
          <p:nvPr>
            <p:ph type="title" idx="4294967295"/>
          </p:nvPr>
        </p:nvSpPr>
        <p:spPr>
          <a:xfrm>
            <a:off x="152400" y="76200"/>
            <a:ext cx="2259013" cy="533400"/>
          </a:xfrm>
        </p:spPr>
        <p:txBody>
          <a:bodyPr/>
          <a:lstStyle/>
          <a:p>
            <a:r>
              <a:rPr lang="zh-TW" altLang="en-US" sz="2800">
                <a:latin typeface="Impact" charset="0"/>
                <a:ea typeface="ＭＳ Ｐゴシック" charset="0"/>
                <a:cs typeface="ＭＳ Ｐゴシック" charset="0"/>
              </a:rPr>
              <a:t>以斯拉記</a:t>
            </a:r>
            <a:r>
              <a:rPr lang="en-US" altLang="ja-JP" sz="2800">
                <a:latin typeface="Impact" charset="0"/>
                <a:ea typeface="ＭＳ Ｐゴシック" charset="0"/>
                <a:cs typeface="ＭＳ Ｐゴシック" charset="0"/>
              </a:rPr>
              <a:t> 1-6</a:t>
            </a:r>
            <a:endParaRPr lang="en-US" sz="2800">
              <a:latin typeface="Impact" charset="0"/>
              <a:ea typeface="ＭＳ Ｐゴシック" charset="0"/>
              <a:cs typeface="ＭＳ Ｐゴシック" charset="0"/>
            </a:endParaRPr>
          </a:p>
        </p:txBody>
      </p:sp>
      <p:pic>
        <p:nvPicPr>
          <p:cNvPr id="116764" name="Picture 27" descr="temple3c-300x2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2852" y="4429912"/>
            <a:ext cx="3060700" cy="2274152"/>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err="1">
                <a:effectLst>
                  <a:glow rad="127000">
                    <a:schemeClr val="tx1"/>
                  </a:glow>
                </a:effectLst>
                <a:latin typeface="Arial" charset="0"/>
                <a:ea typeface="ＭＳ Ｐゴシック" charset="0"/>
                <a:cs typeface="ＭＳ Ｐゴシック" charset="0"/>
              </a:rPr>
              <a:t>为什么去教堂</a:t>
            </a:r>
            <a:r>
              <a:rPr lang="en-US" sz="6600" b="1" dirty="0">
                <a:effectLst>
                  <a:glow rad="127000">
                    <a:schemeClr val="tx1"/>
                  </a:glow>
                </a:effectLst>
                <a:latin typeface="Arial" charset="0"/>
                <a:ea typeface="ＭＳ Ｐゴシック" charset="0"/>
                <a:cs typeface="ＭＳ Ｐゴシック" charset="0"/>
              </a:rPr>
              <a:t>?</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4"/>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学习</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5"/>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唱歌</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6"/>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交流</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服事</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407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5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38874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zh-CN" altLang="en-US" sz="3200" b="1" dirty="0">
                <a:effectLst>
                  <a:glow rad="228600">
                    <a:schemeClr val="tx1"/>
                  </a:glow>
                </a:effectLst>
              </a:rPr>
              <a:t>祭坛首先被重建（以斯拉</a:t>
            </a:r>
            <a:r>
              <a:rPr lang="en-US" altLang="zh-CN" sz="3200" b="1" dirty="0">
                <a:effectLst>
                  <a:glow rad="228600">
                    <a:schemeClr val="tx1"/>
                  </a:glow>
                </a:effectLst>
              </a:rPr>
              <a:t>3:1-6</a:t>
            </a:r>
            <a:r>
              <a:rPr lang="zh-CN" altLang="en-US" sz="3200" b="1" dirty="0">
                <a:effectLst>
                  <a:glow rad="228600">
                    <a:schemeClr val="tx1"/>
                  </a:glow>
                </a:effectLst>
              </a:rPr>
              <a:t>）</a:t>
            </a:r>
            <a:endParaRPr lang="en-US" sz="32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3159358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21637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zh-CN" altLang="en-US" b="1" dirty="0">
                <a:effectLst>
                  <a:glow rad="228600">
                    <a:schemeClr val="tx1"/>
                  </a:glow>
                </a:effectLst>
              </a:rPr>
              <a:t>神的工作受到反对（</a:t>
            </a:r>
            <a:r>
              <a:rPr lang="en-US" altLang="zh-CN" b="1" dirty="0">
                <a:effectLst>
                  <a:glow rad="228600">
                    <a:schemeClr val="tx1"/>
                  </a:glow>
                </a:effectLst>
              </a:rPr>
              <a:t>4:1-2</a:t>
            </a:r>
            <a:r>
              <a:rPr lang="zh-CN" altLang="en-US" b="1" dirty="0">
                <a:effectLst>
                  <a:glow rad="228600">
                    <a:schemeClr val="tx1"/>
                  </a:glow>
                </a:effectLst>
              </a:rPr>
              <a:t>）</a:t>
            </a:r>
            <a:endParaRPr lang="en-US" b="1" dirty="0">
              <a:effectLst>
                <a:glow rad="228600">
                  <a:schemeClr val="tx1"/>
                </a:glow>
              </a:effectLst>
            </a:endParaRPr>
          </a:p>
        </p:txBody>
      </p:sp>
    </p:spTree>
    <p:extLst>
      <p:ext uri="{BB962C8B-B14F-4D97-AF65-F5344CB8AC3E}">
        <p14:creationId xmlns:p14="http://schemas.microsoft.com/office/powerpoint/2010/main" val="3135504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zh-CN" altLang="en-US" sz="3600" b="1" dirty="0">
                <a:solidFill>
                  <a:schemeClr val="tx1"/>
                </a:solidFill>
                <a:effectLst/>
                <a:latin typeface="Arial"/>
                <a:cs typeface="Arial"/>
              </a:rPr>
              <a:t>反对时间轴（以斯拉记</a:t>
            </a:r>
            <a:r>
              <a:rPr kumimoji="0" lang="en-US" altLang="zh-CN" sz="3600" b="1" dirty="0">
                <a:solidFill>
                  <a:schemeClr val="tx1"/>
                </a:solidFill>
                <a:effectLst/>
                <a:latin typeface="Arial"/>
                <a:cs typeface="Arial"/>
              </a:rPr>
              <a:t>4</a:t>
            </a:r>
            <a:r>
              <a:rPr kumimoji="0" lang="zh-CN" altLang="en-US" sz="3600" b="1" dirty="0">
                <a:solidFill>
                  <a:schemeClr val="tx1"/>
                </a:solidFill>
                <a:effectLst/>
                <a:latin typeface="Arial"/>
                <a:cs typeface="Arial"/>
              </a:rPr>
              <a:t>） </a:t>
            </a:r>
            <a:endParaRPr kumimoji="0" lang="en-US" sz="3600" b="1" dirty="0">
              <a:solidFill>
                <a:schemeClr val="tx1"/>
              </a:solidFill>
              <a:effectLst/>
              <a:latin typeface="Arial"/>
              <a:cs typeface="Arial"/>
            </a:endParaRPr>
          </a:p>
        </p:txBody>
      </p:sp>
      <p:sp>
        <p:nvSpPr>
          <p:cNvPr id="613380" name="Text Box 4"/>
          <p:cNvSpPr txBox="1">
            <a:spLocks noChangeArrowheads="1"/>
          </p:cNvSpPr>
          <p:nvPr/>
        </p:nvSpPr>
        <p:spPr bwMode="auto">
          <a:xfrm>
            <a:off x="7504112" y="-27384"/>
            <a:ext cx="1676400" cy="683999"/>
          </a:xfrm>
          <a:prstGeom prst="rect">
            <a:avLst/>
          </a:prstGeom>
          <a:solidFill>
            <a:schemeClr val="bg2"/>
          </a:solidFill>
          <a:ln w="9525">
            <a:noFill/>
            <a:miter lim="800000"/>
            <a:headEnd/>
            <a:tailEnd/>
          </a:ln>
          <a:effectLst/>
        </p:spPr>
        <p:txBody>
          <a:bodyPr>
            <a:spAutoFit/>
          </a:bodyPr>
          <a:lstStyle/>
          <a:p>
            <a:pPr>
              <a:defRPr/>
            </a:pPr>
            <a:r>
              <a:rPr lang="en-US" b="1" dirty="0">
                <a:solidFill>
                  <a:srgbClr val="FFFFFF"/>
                </a:solidFill>
                <a:latin typeface="Arial" pitchFamily="-112" charset="0"/>
              </a:rPr>
              <a:t>232 &amp; 342</a:t>
            </a: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grpSp>
        <p:nvGrpSpPr>
          <p:cNvPr id="4" name="Group 3"/>
          <p:cNvGrpSpPr/>
          <p:nvPr/>
        </p:nvGrpSpPr>
        <p:grpSpPr>
          <a:xfrm>
            <a:off x="0" y="2924944"/>
            <a:ext cx="1763688" cy="1728192"/>
            <a:chOff x="0" y="2996952"/>
            <a:chExt cx="1763688"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16" name="Text Box 4"/>
            <p:cNvSpPr txBox="1">
              <a:spLocks noChangeArrowheads="1"/>
            </p:cNvSpPr>
            <p:nvPr/>
          </p:nvSpPr>
          <p:spPr bwMode="auto">
            <a:xfrm>
              <a:off x="0" y="3068960"/>
              <a:ext cx="1763688" cy="923330"/>
            </a:xfrm>
            <a:prstGeom prst="rect">
              <a:avLst/>
            </a:prstGeom>
            <a:noFill/>
            <a:ln w="9525">
              <a:noFill/>
              <a:miter lim="800000"/>
              <a:headEnd/>
              <a:tailEnd/>
            </a:ln>
            <a:effectLst/>
          </p:spPr>
          <p:txBody>
            <a:bodyPr wrap="square">
              <a:spAutoFit/>
            </a:bodyPr>
            <a:lstStyle/>
            <a:p>
              <a:pPr algn="ctr">
                <a:defRPr/>
              </a:pPr>
              <a:r>
                <a:rPr lang="zh-CN" altLang="en-US" sz="1800" b="1" dirty="0">
                  <a:solidFill>
                    <a:srgbClr val="FFFFFF"/>
                  </a:solidFill>
                  <a:latin typeface="Arial" pitchFamily="-112" charset="0"/>
                </a:rPr>
                <a:t>在居鲁士</a:t>
              </a:r>
              <a:endParaRPr lang="en-US" altLang="zh-CN" sz="1800" b="1" dirty="0">
                <a:solidFill>
                  <a:srgbClr val="FFFFFF"/>
                </a:solidFill>
                <a:latin typeface="Arial" pitchFamily="-112" charset="0"/>
              </a:endParaRPr>
            </a:p>
            <a:p>
              <a:pPr algn="ctr">
                <a:defRPr/>
              </a:pPr>
              <a:r>
                <a:rPr lang="zh-CN" altLang="en-US" sz="1800" b="1" dirty="0">
                  <a:solidFill>
                    <a:srgbClr val="FFFFFF"/>
                  </a:solidFill>
                  <a:latin typeface="Arial" pitchFamily="-112" charset="0"/>
                </a:rPr>
                <a:t>王治下</a:t>
              </a:r>
              <a:endParaRPr lang="en-US" altLang="zh-CN" sz="1800" b="1" dirty="0">
                <a:solidFill>
                  <a:srgbClr val="FFFFFF"/>
                </a:solidFill>
                <a:latin typeface="Arial" pitchFamily="-112" charset="0"/>
              </a:endParaRPr>
            </a:p>
            <a:p>
              <a:pPr algn="ctr">
                <a:defRPr/>
              </a:pPr>
              <a:r>
                <a:rPr lang="en-US" sz="1800" b="1" dirty="0">
                  <a:solidFill>
                    <a:srgbClr val="FFFFFF"/>
                  </a:solidFill>
                  <a:latin typeface="Arial" pitchFamily="-112" charset="0"/>
                </a:rPr>
                <a:t>公元前536-520 </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21" name="Text Box 4"/>
            <p:cNvSpPr txBox="1">
              <a:spLocks noChangeArrowheads="1"/>
            </p:cNvSpPr>
            <p:nvPr/>
          </p:nvSpPr>
          <p:spPr bwMode="auto">
            <a:xfrm>
              <a:off x="107504" y="3068960"/>
              <a:ext cx="1656184" cy="954107"/>
            </a:xfrm>
            <a:prstGeom prst="rect">
              <a:avLst/>
            </a:prstGeom>
            <a:noFill/>
            <a:ln w="9525">
              <a:noFill/>
              <a:miter lim="800000"/>
              <a:headEnd/>
              <a:tailEnd/>
            </a:ln>
            <a:effectLst/>
          </p:spPr>
          <p:txBody>
            <a:bodyPr wrap="square">
              <a:spAutoFit/>
            </a:bodyPr>
            <a:lstStyle/>
            <a:p>
              <a:pPr algn="ctr">
                <a:defRPr/>
              </a:pPr>
              <a:r>
                <a:rPr lang="zh-CN" altLang="en-US" sz="2000" b="1" dirty="0">
                  <a:solidFill>
                    <a:srgbClr val="FFFFFF"/>
                  </a:solidFill>
                  <a:latin typeface="Arial" pitchFamily="-112" charset="0"/>
                </a:rPr>
                <a:t>在薛西斯</a:t>
              </a:r>
              <a:endParaRPr lang="en-US" altLang="zh-CN" sz="2000" b="1" dirty="0">
                <a:solidFill>
                  <a:srgbClr val="FFFFFF"/>
                </a:solidFill>
                <a:latin typeface="Arial" pitchFamily="-112" charset="0"/>
              </a:endParaRPr>
            </a:p>
            <a:p>
              <a:pPr algn="ctr">
                <a:defRPr/>
              </a:pPr>
              <a:r>
                <a:rPr lang="zh-CN" altLang="en-US" sz="2000" b="1" dirty="0">
                  <a:solidFill>
                    <a:srgbClr val="FFFFFF"/>
                  </a:solidFill>
                  <a:latin typeface="Arial" pitchFamily="-112" charset="0"/>
                </a:rPr>
                <a:t>王治下</a:t>
              </a:r>
              <a:endParaRPr lang="en-US" altLang="zh-CN" sz="2000" b="1" dirty="0">
                <a:solidFill>
                  <a:srgbClr val="FFFFFF"/>
                </a:solidFill>
                <a:latin typeface="Arial" pitchFamily="-112" charset="0"/>
              </a:endParaRPr>
            </a:p>
            <a:p>
              <a:pPr algn="ctr">
                <a:defRPr/>
              </a:pPr>
              <a:r>
                <a:rPr lang="zh-CN" altLang="en-US" sz="1600" dirty="0"/>
                <a:t>公元前</a:t>
              </a:r>
              <a:r>
                <a:rPr lang="en-US" altLang="zh-CN" sz="1600" dirty="0"/>
                <a:t>486</a:t>
              </a:r>
              <a:r>
                <a:rPr lang="zh-CN" altLang="en-US" sz="1600" dirty="0"/>
                <a:t>年</a:t>
              </a:r>
              <a:endParaRPr lang="en-US" sz="2000" b="1" dirty="0">
                <a:solidFill>
                  <a:srgbClr val="FFFFFF"/>
                </a:solidFill>
                <a:latin typeface="Arial" pitchFamily="-112"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24" name="Text Box 4"/>
            <p:cNvSpPr txBox="1">
              <a:spLocks noChangeArrowheads="1"/>
            </p:cNvSpPr>
            <p:nvPr/>
          </p:nvSpPr>
          <p:spPr bwMode="auto">
            <a:xfrm>
              <a:off x="107504" y="3068960"/>
              <a:ext cx="1656184" cy="954107"/>
            </a:xfrm>
            <a:prstGeom prst="rect">
              <a:avLst/>
            </a:prstGeom>
            <a:noFill/>
            <a:ln w="9525">
              <a:noFill/>
              <a:miter lim="800000"/>
              <a:headEnd/>
              <a:tailEnd/>
            </a:ln>
            <a:effectLst/>
          </p:spPr>
          <p:txBody>
            <a:bodyPr wrap="square">
              <a:spAutoFit/>
            </a:bodyPr>
            <a:lstStyle/>
            <a:p>
              <a:pPr algn="ctr">
                <a:defRPr/>
              </a:pPr>
              <a:r>
                <a:rPr lang="zh-CN" altLang="en-US" sz="2000" b="1" dirty="0">
                  <a:solidFill>
                    <a:srgbClr val="FFFFFF"/>
                  </a:solidFill>
                  <a:latin typeface="Arial" pitchFamily="-112" charset="0"/>
                </a:rPr>
                <a:t>在阿达薛西斯王治下 </a:t>
              </a:r>
              <a:endParaRPr lang="en-US" altLang="zh-CN" sz="2000" b="1" dirty="0">
                <a:solidFill>
                  <a:srgbClr val="FFFFFF"/>
                </a:solidFill>
                <a:latin typeface="Arial" pitchFamily="-112" charset="0"/>
              </a:endParaRPr>
            </a:p>
            <a:p>
              <a:pPr algn="ctr">
                <a:defRPr/>
              </a:pPr>
              <a:r>
                <a:rPr lang="zh-CN" altLang="en-US" sz="1600" dirty="0"/>
                <a:t>约公元前</a:t>
              </a:r>
              <a:r>
                <a:rPr lang="en-US" altLang="zh-CN" sz="1600" dirty="0"/>
                <a:t>460</a:t>
              </a:r>
              <a:r>
                <a:rPr lang="zh-CN" altLang="en-US" sz="1600" dirty="0"/>
                <a:t>年</a:t>
              </a:r>
              <a:endParaRPr lang="en-US" sz="2000" b="1" dirty="0">
                <a:solidFill>
                  <a:srgbClr val="FFFFFF"/>
                </a:solidFill>
                <a:latin typeface="Arial" pitchFamily="-112" charset="0"/>
              </a:endParaRPr>
            </a:p>
          </p:txBody>
        </p:sp>
      </p:grpSp>
    </p:spTree>
    <p:extLst>
      <p:ext uri="{BB962C8B-B14F-4D97-AF65-F5344CB8AC3E}">
        <p14:creationId xmlns:p14="http://schemas.microsoft.com/office/powerpoint/2010/main" val="80597135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17651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zh-CN" altLang="en-US" b="1" dirty="0">
                <a:effectLst>
                  <a:glow rad="228600">
                    <a:schemeClr val="tx1"/>
                  </a:glow>
                </a:effectLst>
              </a:rPr>
              <a:t>神的工作总是受到反对</a:t>
            </a:r>
            <a:endParaRPr lang="en-US" b="1" dirty="0">
              <a:effectLst>
                <a:glow rad="228600">
                  <a:schemeClr val="tx1"/>
                </a:glow>
              </a:effectLst>
            </a:endParaRPr>
          </a:p>
        </p:txBody>
      </p:sp>
    </p:spTree>
    <p:extLst>
      <p:ext uri="{BB962C8B-B14F-4D97-AF65-F5344CB8AC3E}">
        <p14:creationId xmlns:p14="http://schemas.microsoft.com/office/powerpoint/2010/main" val="1657531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sp>
        <p:nvSpPr>
          <p:cNvPr id="101" name="Explosion 2 100"/>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1773682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086416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800-Ezra 12 Temple is Bui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91200"/>
            <a:ext cx="9144000" cy="838200"/>
          </a:xfrm>
        </p:spPr>
        <p:txBody>
          <a:bodyPr/>
          <a:lstStyle/>
          <a:p>
            <a:pPr algn="ctr"/>
            <a:r>
              <a:rPr lang="zh-TW" altLang="en-US" b="1" dirty="0">
                <a:solidFill>
                  <a:srgbClr val="FFFFFF"/>
                </a:solidFill>
                <a:effectLst>
                  <a:glow rad="228600">
                    <a:schemeClr val="bg2"/>
                  </a:glow>
                </a:effectLst>
                <a:latin typeface="Arial" charset="0"/>
                <a:ea typeface="ＭＳ Ｐゴシック" charset="0"/>
                <a:cs typeface="Arial" charset="0"/>
              </a:rPr>
              <a:t>完成圣殿</a:t>
            </a:r>
            <a:r>
              <a:rPr lang="en-US" altLang="zh-TW" b="1" dirty="0">
                <a:solidFill>
                  <a:srgbClr val="FFFFFF"/>
                </a:solidFill>
                <a:effectLst>
                  <a:glow rad="228600">
                    <a:schemeClr val="bg2"/>
                  </a:glow>
                </a:effectLst>
                <a:latin typeface="Arial" charset="0"/>
                <a:ea typeface="ＭＳ Ｐゴシック" charset="0"/>
                <a:cs typeface="Arial" charset="0"/>
              </a:rPr>
              <a:t>(516 BC)</a:t>
            </a:r>
            <a:endParaRPr lang="en-US" b="1" dirty="0">
              <a:solidFill>
                <a:srgbClr val="FFFFFF"/>
              </a:solidFill>
              <a:effectLst>
                <a:glow rad="228600">
                  <a:schemeClr val="bg2"/>
                </a:glow>
              </a:effectLst>
              <a:latin typeface="Arial" charset="0"/>
              <a:ea typeface="ＭＳ Ｐゴシック"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71183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90598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5760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哪一个更重要？</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硬件</a:t>
            </a:r>
            <a:endParaRPr lang="en-US" b="1" dirty="0">
              <a:solidFill>
                <a:srgbClr val="FFFFFF"/>
              </a:solidFill>
              <a:effectLst>
                <a:glow rad="101600">
                  <a:srgbClr val="000000"/>
                </a:glow>
              </a:effectLst>
              <a:latin typeface="Arial" charset="0"/>
              <a:ea typeface="ＭＳ Ｐゴシック" charset="0"/>
              <a:cs typeface="Arial"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软件</a:t>
            </a:r>
            <a:r>
              <a:rPr lang="en-US" b="1" dirty="0">
                <a:solidFill>
                  <a:srgbClr val="FFFFFF"/>
                </a:solidFill>
                <a:effectLst>
                  <a:glow rad="101600">
                    <a:srgbClr val="000000"/>
                  </a:glow>
                </a:effectLst>
                <a:latin typeface="Arial" charset="0"/>
                <a:ea typeface="ＭＳ Ｐゴシック" charset="0"/>
                <a:cs typeface="Arial" charset="0"/>
              </a:rPr>
              <a:t>?</a:t>
            </a:r>
          </a:p>
        </p:txBody>
      </p:sp>
      <p:sp>
        <p:nvSpPr>
          <p:cNvPr id="7" name="TextBox 6"/>
          <p:cNvSpPr txBox="1"/>
          <p:nvPr/>
        </p:nvSpPr>
        <p:spPr>
          <a:xfrm>
            <a:off x="-383371" y="2659927"/>
            <a:ext cx="184666" cy="461665"/>
          </a:xfrm>
          <a:prstGeom prst="rect">
            <a:avLst/>
          </a:prstGeom>
          <a:noFill/>
        </p:spPr>
        <p:txBody>
          <a:bodyPr wrap="none" rtlCol="0">
            <a:spAutoFit/>
          </a:bodyPr>
          <a:lstStyle/>
          <a:p>
            <a:endParaRPr lang="en-US">
              <a:solidFill>
                <a:srgbClr val="000000"/>
              </a:solidFill>
            </a:endParaRPr>
          </a:p>
        </p:txBody>
      </p:sp>
      <p:pic>
        <p:nvPicPr>
          <p:cNvPr id="10" name="Picture 9"/>
          <p:cNvPicPr>
            <a:picLocks noChangeAspect="1"/>
          </p:cNvPicPr>
          <p:nvPr/>
        </p:nvPicPr>
        <p:blipFill>
          <a:blip r:embed="rId3"/>
          <a:stretch>
            <a:fillRect/>
          </a:stretch>
        </p:blipFill>
        <p:spPr>
          <a:xfrm>
            <a:off x="3723337" y="1916832"/>
            <a:ext cx="5420663" cy="4217020"/>
          </a:xfrm>
          <a:prstGeom prst="rect">
            <a:avLst/>
          </a:prstGeom>
        </p:spPr>
      </p:pic>
      <p:pic>
        <p:nvPicPr>
          <p:cNvPr id="9" name="Picture 8"/>
          <p:cNvPicPr>
            <a:picLocks noChangeAspect="1"/>
          </p:cNvPicPr>
          <p:nvPr/>
        </p:nvPicPr>
        <p:blipFill>
          <a:blip r:embed="rId4"/>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178792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96" y="937220"/>
            <a:ext cx="9144000" cy="5372100"/>
          </a:xfrm>
          <a:prstGeom prst="rect">
            <a:avLst/>
          </a:prstGeom>
        </p:spPr>
      </p:pic>
      <p:pic>
        <p:nvPicPr>
          <p:cNvPr id="9" name="Picture 8"/>
          <p:cNvPicPr>
            <a:picLocks noChangeAspect="1"/>
          </p:cNvPicPr>
          <p:nvPr/>
        </p:nvPicPr>
        <p:blipFill>
          <a:blip r:embed="rId3"/>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哪一个更重要？</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硬件</a:t>
            </a:r>
            <a:r>
              <a:rPr lang="en-US" b="1" dirty="0">
                <a:solidFill>
                  <a:srgbClr val="FFFFFF"/>
                </a:solidFill>
                <a:effectLst>
                  <a:glow rad="101600">
                    <a:srgbClr val="000000"/>
                  </a:glow>
                </a:effectLst>
                <a:latin typeface="Arial" charset="0"/>
                <a:ea typeface="ＭＳ Ｐゴシック" charset="0"/>
                <a:cs typeface="Arial" charset="0"/>
              </a:rPr>
              <a:t>?</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软件</a:t>
            </a:r>
            <a:r>
              <a:rPr lang="en-US" b="1" dirty="0">
                <a:solidFill>
                  <a:srgbClr val="FFFFFF"/>
                </a:solidFill>
                <a:effectLst>
                  <a:glow rad="101600">
                    <a:srgbClr val="000000"/>
                  </a:glow>
                </a:effectLst>
                <a:latin typeface="Arial" charset="0"/>
                <a:ea typeface="ＭＳ Ｐゴシック" charset="0"/>
                <a:cs typeface="Arial" charset="0"/>
              </a:rPr>
              <a:t>?</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sz="4000" b="1" i="1" dirty="0" err="1">
                <a:solidFill>
                  <a:srgbClr val="FFFFFF"/>
                </a:solidFill>
                <a:effectLst>
                  <a:glow rad="101600">
                    <a:srgbClr val="000000"/>
                  </a:glow>
                </a:effectLst>
                <a:latin typeface="Arial" charset="0"/>
                <a:ea typeface="ＭＳ Ｐゴシック" charset="0"/>
                <a:cs typeface="Arial" charset="0"/>
              </a:rPr>
              <a:t>重建圣殿</a:t>
            </a:r>
            <a:endParaRPr lang="en-US" sz="4000" b="1" i="1" dirty="0">
              <a:solidFill>
                <a:srgbClr val="FFFFFF"/>
              </a:solidFill>
              <a:effectLst>
                <a:glow rad="101600">
                  <a:srgbClr val="000000"/>
                </a:glow>
              </a:effectLst>
              <a:latin typeface="Arial" charset="0"/>
              <a:ea typeface="ＭＳ Ｐゴシック" charset="0"/>
              <a:cs typeface="Arial"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zh-CN" altLang="en-US" sz="4000" b="1" i="1" dirty="0">
                <a:solidFill>
                  <a:srgbClr val="FFFFFF"/>
                </a:solidFill>
                <a:effectLst>
                  <a:glow rad="101600">
                    <a:srgbClr val="000000"/>
                  </a:glow>
                </a:effectLst>
                <a:latin typeface="Arial" charset="0"/>
                <a:ea typeface="ＭＳ Ｐゴシック" charset="0"/>
                <a:cs typeface="Arial" charset="0"/>
              </a:rPr>
              <a:t>重建人民</a:t>
            </a:r>
            <a:endParaRPr lang="en-US" sz="4000" b="1" i="1" dirty="0">
              <a:solidFill>
                <a:srgbClr val="FFFFFF"/>
              </a:solidFill>
              <a:effectLst>
                <a:glow rad="101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3213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6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6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重建人民</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圣灵的同在</a:t>
            </a:r>
            <a:r>
              <a:rPr lang="en-US" b="1" dirty="0">
                <a:solidFill>
                  <a:srgbClr val="FFFFFF"/>
                </a:solidFill>
                <a:effectLst>
                  <a:glow rad="101600">
                    <a:srgbClr val="000000"/>
                  </a:glow>
                </a:effectLst>
                <a:latin typeface="Arial" charset="0"/>
                <a:ea typeface="ＭＳ Ｐゴシック" charset="0"/>
                <a:cs typeface="Arial" charset="0"/>
              </a:rPr>
              <a: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dirty="0" err="1">
                <a:solidFill>
                  <a:srgbClr val="FFFFFF"/>
                </a:solidFill>
                <a:effectLst>
                  <a:glow rad="101600">
                    <a:srgbClr val="000000"/>
                  </a:glow>
                </a:effectLst>
                <a:latin typeface="Arial" charset="0"/>
                <a:ea typeface="ＭＳ Ｐゴシック" charset="0"/>
                <a:cs typeface="Arial" charset="0"/>
              </a:rPr>
              <a:t>顺服圣灵</a:t>
            </a:r>
            <a:r>
              <a:rPr lang="en-US" b="1" dirty="0">
                <a:solidFill>
                  <a:srgbClr val="FFFFFF"/>
                </a:solidFill>
                <a:effectLst>
                  <a:glow rad="101600">
                    <a:srgbClr val="000000"/>
                  </a:glow>
                </a:effectLst>
                <a:latin typeface="Arial" charset="0"/>
                <a:ea typeface="ＭＳ Ｐゴシック" charset="0"/>
                <a:cs typeface="Arial" charset="0"/>
              </a:rPr>
              <a:t>?</a:t>
            </a:r>
          </a:p>
        </p:txBody>
      </p:sp>
      <p:pic>
        <p:nvPicPr>
          <p:cNvPr id="9" name="Picture 8"/>
          <p:cNvPicPr>
            <a:picLocks noChangeAspect="1"/>
          </p:cNvPicPr>
          <p:nvPr/>
        </p:nvPicPr>
        <p:blipFill>
          <a:blip r:embed="rId3"/>
          <a:stretch>
            <a:fillRect/>
          </a:stretch>
        </p:blipFill>
        <p:spPr>
          <a:xfrm>
            <a:off x="4540391" y="2730838"/>
            <a:ext cx="4497638" cy="3271009"/>
          </a:xfrm>
          <a:prstGeom prst="rect">
            <a:avLst/>
          </a:prstGeom>
        </p:spPr>
      </p:pic>
      <p:pic>
        <p:nvPicPr>
          <p:cNvPr id="10" name="Picture 9"/>
          <p:cNvPicPr>
            <a:picLocks noChangeAspect="1"/>
          </p:cNvPicPr>
          <p:nvPr/>
        </p:nvPicPr>
        <p:blipFill>
          <a:blip r:embed="rId4"/>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0963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
        <p:nvSpPr>
          <p:cNvPr id="29705" name="Text Box 9"/>
          <p:cNvSpPr txBox="1">
            <a:spLocks noChangeArrowheads="1"/>
          </p:cNvSpPr>
          <p:nvPr/>
        </p:nvSpPr>
        <p:spPr bwMode="auto">
          <a:xfrm>
            <a:off x="304800" y="4286250"/>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en-US" altLang="zh-CN" sz="2800" b="1">
                <a:solidFill>
                  <a:srgbClr val="000000"/>
                </a:solidFill>
                <a:latin typeface="Arial" charset="0"/>
                <a:cs typeface="Times New Roman" charset="0"/>
              </a:rPr>
              <a:t>II.	(7—10</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記錄在</a:t>
            </a:r>
            <a:r>
              <a:rPr lang="zh-CN" altLang="en-US" sz="2800">
                <a:solidFill>
                  <a:srgbClr val="000000"/>
                </a:solidFill>
              </a:rPr>
              <a:t>第二次归回</a:t>
            </a:r>
            <a:r>
              <a:rPr lang="zh-TW" altLang="en-US" sz="2800">
                <a:solidFill>
                  <a:srgbClr val="000000"/>
                </a:solidFill>
              </a:rPr>
              <a:t>時，</a:t>
            </a:r>
            <a:r>
              <a:rPr lang="zh-CN" altLang="en-US" sz="2800">
                <a:solidFill>
                  <a:srgbClr val="000000"/>
                </a:solidFill>
              </a:rPr>
              <a:t>以斯拉</a:t>
            </a:r>
            <a:r>
              <a:rPr lang="zh-TW" altLang="en-US" sz="2800">
                <a:solidFill>
                  <a:srgbClr val="000000"/>
                </a:solidFill>
              </a:rPr>
              <a:t>下</a:t>
            </a:r>
            <a:r>
              <a:rPr lang="en-US" altLang="zh-CN" sz="2800">
                <a:solidFill>
                  <a:srgbClr val="000000"/>
                </a:solidFill>
              </a:rPr>
              <a:t>5000</a:t>
            </a:r>
            <a:r>
              <a:rPr lang="zh-TW" altLang="en-US" sz="2800">
                <a:solidFill>
                  <a:srgbClr val="000000"/>
                </a:solidFill>
              </a:rPr>
              <a:t>個</a:t>
            </a:r>
            <a:r>
              <a:rPr lang="zh-CN" altLang="en-US" sz="2800">
                <a:solidFill>
                  <a:srgbClr val="000000"/>
                </a:solidFill>
              </a:rPr>
              <a:t>犹太人的改革</a:t>
            </a:r>
            <a:r>
              <a:rPr lang="zh-TW" altLang="en-US" sz="2800">
                <a:solidFill>
                  <a:srgbClr val="000000"/>
                </a:solidFill>
              </a:rPr>
              <a:t>的目的是</a:t>
            </a:r>
            <a:r>
              <a:rPr lang="zh-CN" altLang="en-US" sz="2800">
                <a:solidFill>
                  <a:srgbClr val="000000"/>
                </a:solidFill>
              </a:rPr>
              <a:t>鼓励</a:t>
            </a:r>
            <a:r>
              <a:rPr lang="zh-TW" altLang="en-US" sz="2800">
                <a:solidFill>
                  <a:srgbClr val="000000"/>
                </a:solidFill>
              </a:rPr>
              <a:t>遺留下來的人因着</a:t>
            </a:r>
            <a:r>
              <a:rPr lang="zh-CN" altLang="en-US" sz="2800">
                <a:solidFill>
                  <a:srgbClr val="000000"/>
                </a:solidFill>
              </a:rPr>
              <a:t>上帝的怜悯</a:t>
            </a:r>
            <a:r>
              <a:rPr lang="zh-TW" altLang="en-US" sz="2800">
                <a:solidFill>
                  <a:srgbClr val="000000"/>
                </a:solidFill>
              </a:rPr>
              <a:t>屐行</a:t>
            </a:r>
            <a:r>
              <a:rPr lang="zh-CN" altLang="en-US" sz="2800">
                <a:solidFill>
                  <a:srgbClr val="000000"/>
                </a:solidFill>
              </a:rPr>
              <a:t>契约义务（公元前</a:t>
            </a:r>
            <a:r>
              <a:rPr lang="en-US" altLang="zh-CN" sz="2800">
                <a:solidFill>
                  <a:srgbClr val="000000"/>
                </a:solidFill>
              </a:rPr>
              <a:t>458</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2406245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1+#ppt_w/2"/>
                                          </p:val>
                                        </p:tav>
                                        <p:tav tm="100000">
                                          <p:val>
                                            <p:strVal val="#ppt_x"/>
                                          </p:val>
                                        </p:tav>
                                      </p:tavLst>
                                    </p:anim>
                                    <p:anim calcmode="lin" valueType="num">
                                      <p:cBhvr additive="base">
                                        <p:cTn id="1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P spid="29705"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因为以斯拉专心寻求</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研究</a:t>
            </a:r>
            <a:r>
              <a:rPr lang="zh-CN" altLang="en-US" sz="4000" b="1" dirty="0">
                <a:solidFill>
                  <a:schemeClr val="tx2"/>
                </a:solidFill>
                <a:effectLst>
                  <a:glow rad="127000">
                    <a:schemeClr val="bg1"/>
                  </a:glow>
                </a:effectLst>
                <a:latin typeface="Arial" charset="0"/>
                <a:ea typeface="ＭＳ Ｐゴシック" charset="0"/>
                <a:cs typeface="ＭＳ Ｐゴシック" charset="0"/>
              </a:rPr>
              <a:t>耶和华的律法，并且</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遵行</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，在以色列中</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教导</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律例和典章</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以斯拉</a:t>
            </a:r>
            <a:r>
              <a:rPr lang="en-US" sz="4000" b="1" dirty="0">
                <a:solidFill>
                  <a:schemeClr val="tx2"/>
                </a:solidFill>
                <a:effectLst>
                  <a:glow rad="127000">
                    <a:schemeClr val="bg1"/>
                  </a:glow>
                </a:effectLst>
                <a:latin typeface="Arial" charset="0"/>
                <a:ea typeface="ＭＳ Ｐゴシック" charset="0"/>
                <a:cs typeface="ＭＳ Ｐゴシック" charset="0"/>
              </a:rPr>
              <a:t> 7:10 </a:t>
            </a:r>
            <a:r>
              <a:rPr lang="en-US" altLang="zh-CN" sz="4000" b="1" dirty="0">
                <a:solidFill>
                  <a:schemeClr val="tx2"/>
                </a:solidFill>
                <a:effectLst>
                  <a:glow rad="127000">
                    <a:schemeClr val="bg1"/>
                  </a:glow>
                </a:effectLst>
                <a:latin typeface="Arial" charset="0"/>
                <a:ea typeface="ＭＳ Ｐゴシック" charset="0"/>
                <a:cs typeface="ＭＳ Ｐゴシック" charset="0"/>
              </a:rPr>
              <a:t>CNVS</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888714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7"/>
              </a:srgbClr>
            </a:outerShdw>
          </a:effectLst>
        </p:spPr>
        <p:txBody>
          <a:bodyPr wrap="none" anchor="ctr"/>
          <a:lstStyle/>
          <a:p>
            <a:pPr algn="ctr">
              <a:defRPr/>
            </a:pPr>
            <a:endParaRPr lang="en-US">
              <a:solidFill>
                <a:srgbClr val="FFFFFF"/>
              </a:solidFill>
              <a:ea typeface="ＭＳ Ｐゴシック" charset="-128"/>
              <a:cs typeface="ＭＳ Ｐゴシック" charset="-128"/>
            </a:endParaRPr>
          </a:p>
        </p:txBody>
      </p:sp>
      <p:sp>
        <p:nvSpPr>
          <p:cNvPr id="190467" name="Text Box 3"/>
          <p:cNvSpPr txBox="1">
            <a:spLocks noChangeArrowheads="1"/>
          </p:cNvSpPr>
          <p:nvPr/>
        </p:nvSpPr>
        <p:spPr bwMode="auto">
          <a:xfrm>
            <a:off x="3048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a:t>
            </a:r>
            <a:br>
              <a:rPr lang="en-US" altLang="zh-TW" b="1">
                <a:solidFill>
                  <a:srgbClr val="FFFFFF"/>
                </a:solidFill>
              </a:rPr>
            </a:br>
            <a:r>
              <a:rPr lang="en-US" altLang="ja-JP" b="1">
                <a:solidFill>
                  <a:srgbClr val="FFFFFF"/>
                </a:solidFill>
              </a:rPr>
              <a:t>1-6</a:t>
            </a:r>
            <a:endParaRPr lang="en-US" b="1">
              <a:solidFill>
                <a:srgbClr val="FFFFFF"/>
              </a:solidFill>
            </a:endParaRPr>
          </a:p>
        </p:txBody>
      </p:sp>
      <p:sp>
        <p:nvSpPr>
          <p:cNvPr id="190468" name="Text Box 4"/>
          <p:cNvSpPr txBox="1">
            <a:spLocks noChangeArrowheads="1"/>
          </p:cNvSpPr>
          <p:nvPr/>
        </p:nvSpPr>
        <p:spPr bwMode="auto">
          <a:xfrm>
            <a:off x="1752600" y="593725"/>
            <a:ext cx="3200400" cy="7080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a:t>以斯拉记</a:t>
            </a:r>
            <a:endParaRPr lang="en-US" sz="4000" b="1">
              <a:solidFill>
                <a:srgbClr val="FFFFFF"/>
              </a:solidFill>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0" name="Text Box 16"/>
          <p:cNvSpPr txBox="1">
            <a:spLocks noChangeArrowheads="1"/>
          </p:cNvSpPr>
          <p:nvPr/>
        </p:nvSpPr>
        <p:spPr bwMode="auto">
          <a:xfrm rot="-4264024">
            <a:off x="1293812"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7-8</a:t>
            </a:r>
          </a:p>
        </p:txBody>
      </p:sp>
      <p:sp>
        <p:nvSpPr>
          <p:cNvPr id="190481" name="Text Box 17"/>
          <p:cNvSpPr txBox="1">
            <a:spLocks noChangeArrowheads="1"/>
          </p:cNvSpPr>
          <p:nvPr/>
        </p:nvSpPr>
        <p:spPr bwMode="auto">
          <a:xfrm rot="-4229803">
            <a:off x="2138362" y="2754313"/>
            <a:ext cx="392112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恢复</a:t>
            </a:r>
            <a:r>
              <a:rPr lang="en-US" altLang="ja-JP" sz="3600" b="1">
                <a:solidFill>
                  <a:srgbClr val="FFFFFF"/>
                </a:solidFill>
              </a:rPr>
              <a:t>9-10 </a:t>
            </a:r>
            <a:endParaRPr lang="en-US" sz="3600" b="1">
              <a:solidFill>
                <a:srgbClr val="FFFFFF"/>
              </a:solidFill>
            </a:endParaRPr>
          </a:p>
        </p:txBody>
      </p:sp>
      <p:sp>
        <p:nvSpPr>
          <p:cNvPr id="190482" name="Text Box 18"/>
          <p:cNvSpPr txBox="1">
            <a:spLocks noChangeArrowheads="1"/>
          </p:cNvSpPr>
          <p:nvPr/>
        </p:nvSpPr>
        <p:spPr bwMode="auto">
          <a:xfrm rot="-4225144">
            <a:off x="-476250" y="2708276"/>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1-2</a:t>
            </a:r>
          </a:p>
        </p:txBody>
      </p:sp>
      <p:sp>
        <p:nvSpPr>
          <p:cNvPr id="190483" name="Text Box 19"/>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恢复 </a:t>
            </a:r>
            <a:r>
              <a:rPr lang="en-US" sz="3600" b="1" dirty="0">
                <a:solidFill>
                  <a:srgbClr val="FFFFFF"/>
                </a:solidFill>
                <a:latin typeface="Times New Roman" pitchFamily="-111" charset="0"/>
                <a:ea typeface="+mn-ea"/>
                <a:cs typeface="+mn-cs"/>
              </a:rPr>
              <a:t>3-6</a:t>
            </a:r>
          </a:p>
        </p:txBody>
      </p:sp>
      <p:sp>
        <p:nvSpPr>
          <p:cNvPr id="190484" name="Text Box 20"/>
          <p:cNvSpPr txBox="1">
            <a:spLocks noChangeArrowheads="1"/>
          </p:cNvSpPr>
          <p:nvPr/>
        </p:nvSpPr>
        <p:spPr bwMode="auto">
          <a:xfrm>
            <a:off x="19812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重新定向</a:t>
            </a:r>
            <a:r>
              <a:rPr lang="en-US" altLang="ja-JP" b="1">
                <a:solidFill>
                  <a:srgbClr val="FFFFFF"/>
                </a:solidFill>
              </a:rPr>
              <a:t>     </a:t>
            </a:r>
            <a:br>
              <a:rPr lang="en-US" altLang="ja-JP" b="1">
                <a:solidFill>
                  <a:srgbClr val="FFFFFF"/>
                </a:solidFill>
              </a:rPr>
            </a:br>
            <a:r>
              <a:rPr lang="en-US" altLang="zh-TW" b="1">
                <a:solidFill>
                  <a:srgbClr val="FFFFFF"/>
                </a:solidFill>
              </a:rPr>
              <a:t>7</a:t>
            </a:r>
            <a:r>
              <a:rPr lang="en-US" altLang="ja-JP" b="1">
                <a:solidFill>
                  <a:srgbClr val="FFFFFF"/>
                </a:solidFill>
              </a:rPr>
              <a:t>-10</a:t>
            </a:r>
            <a:endParaRPr lang="en-US" b="1">
              <a:solidFill>
                <a:srgbClr val="FFFFFF"/>
              </a:solidFill>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6" name="Text Box 22"/>
          <p:cNvSpPr txBox="1">
            <a:spLocks noChangeArrowheads="1"/>
          </p:cNvSpPr>
          <p:nvPr/>
        </p:nvSpPr>
        <p:spPr bwMode="auto">
          <a:xfrm>
            <a:off x="2667000" y="5426075"/>
            <a:ext cx="12573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以斯拉</a:t>
            </a:r>
            <a:endParaRPr lang="en-US" b="1">
              <a:solidFill>
                <a:srgbClr val="FFFFFF"/>
              </a:solidFill>
            </a:endParaRPr>
          </a:p>
        </p:txBody>
      </p:sp>
      <p:sp>
        <p:nvSpPr>
          <p:cNvPr id="190487" name="Text Box 23"/>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t>所罗巴伯</a:t>
            </a:r>
            <a:endParaRPr lang="en-US" b="1">
              <a:solidFill>
                <a:srgbClr val="FFFFFF"/>
              </a:solidFill>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4" name="Text Box 30"/>
          <p:cNvSpPr txBox="1">
            <a:spLocks noChangeArrowheads="1"/>
          </p:cNvSpPr>
          <p:nvPr/>
        </p:nvSpPr>
        <p:spPr bwMode="auto">
          <a:xfrm>
            <a:off x="22860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dirty="0">
                <a:solidFill>
                  <a:srgbClr val="FFFFFF"/>
                </a:solidFill>
                <a:latin typeface="Times New Roman" pitchFamily="-111" charset="0"/>
                <a:ea typeface="+mn-ea"/>
                <a:cs typeface="+mn-cs"/>
              </a:rPr>
              <a:t>457</a:t>
            </a:r>
          </a:p>
        </p:txBody>
      </p:sp>
      <p:sp>
        <p:nvSpPr>
          <p:cNvPr id="190495" name="Text Box 31"/>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32" name="Title 31"/>
          <p:cNvSpPr>
            <a:spLocks noGrp="1"/>
          </p:cNvSpPr>
          <p:nvPr>
            <p:ph type="title" idx="4294967295"/>
          </p:nvPr>
        </p:nvSpPr>
        <p:spPr>
          <a:xfrm>
            <a:off x="0" y="260350"/>
            <a:ext cx="8305800" cy="685800"/>
          </a:xfrm>
        </p:spPr>
        <p:txBody>
          <a:bodyPr/>
          <a:lstStyle/>
          <a:p>
            <a:r>
              <a:rPr lang="zh-TW" altLang="en-US" sz="2800">
                <a:latin typeface="Impact" charset="0"/>
                <a:ea typeface="ＭＳ Ｐゴシック" charset="0"/>
                <a:cs typeface="ＭＳ Ｐゴシック" charset="0"/>
              </a:rPr>
              <a:t>以斯拉记</a:t>
            </a:r>
            <a:br>
              <a:rPr lang="en-US" altLang="zh-TW" sz="2800">
                <a:latin typeface="Impact" charset="0"/>
                <a:ea typeface="ＭＳ Ｐゴシック" charset="0"/>
                <a:cs typeface="ＭＳ Ｐゴシック" charset="0"/>
              </a:rPr>
            </a:br>
            <a:r>
              <a:rPr lang="en-US" altLang="ja-JP" sz="2800">
                <a:latin typeface="Impact" charset="0"/>
                <a:ea typeface="ＭＳ Ｐゴシック" charset="0"/>
                <a:cs typeface="ＭＳ Ｐゴシック" charset="0"/>
              </a:rPr>
              <a:t> 7-10</a:t>
            </a:r>
            <a:endParaRPr lang="en-US" sz="2800">
              <a:latin typeface="Impact" charset="0"/>
              <a:ea typeface="ＭＳ Ｐゴシック" charset="0"/>
              <a:cs typeface="ＭＳ Ｐゴシック" charset="0"/>
            </a:endParaRPr>
          </a:p>
        </p:txBody>
      </p:sp>
      <p:pic>
        <p:nvPicPr>
          <p:cNvPr id="119841" name="Picture 33" descr="ezra12507195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557338"/>
            <a:ext cx="4043362"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70068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pic>
        <p:nvPicPr>
          <p:cNvPr id="3" name="Picture 2"/>
          <p:cNvPicPr>
            <a:picLocks noChangeAspect="1"/>
          </p:cNvPicPr>
          <p:nvPr/>
        </p:nvPicPr>
        <p:blipFill>
          <a:blip r:embed="rId3"/>
          <a:stretch>
            <a:fillRect/>
          </a:stretch>
        </p:blipFill>
        <p:spPr>
          <a:xfrm>
            <a:off x="0" y="908721"/>
            <a:ext cx="4355976" cy="2895392"/>
          </a:xfrm>
          <a:prstGeom prst="rect">
            <a:avLst/>
          </a:prstGeom>
        </p:spPr>
      </p:pic>
      <p:sp>
        <p:nvSpPr>
          <p:cNvPr id="2" name="Title 1"/>
          <p:cNvSpPr>
            <a:spLocks noGrp="1"/>
          </p:cNvSpPr>
          <p:nvPr>
            <p:ph type="title"/>
          </p:nvPr>
        </p:nvSpPr>
        <p:spPr>
          <a:xfrm>
            <a:off x="-108520" y="116632"/>
            <a:ext cx="9225353" cy="1092078"/>
          </a:xfrm>
          <a:noFill/>
        </p:spPr>
        <p:txBody>
          <a:bodyPr/>
          <a:lstStyle/>
          <a:p>
            <a:r>
              <a:rPr lang="zh-CN" altLang="en-US" sz="4000" b="1" dirty="0">
                <a:effectLst>
                  <a:glow rad="228600">
                    <a:schemeClr val="tx1"/>
                  </a:glow>
                </a:effectLst>
              </a:rPr>
              <a:t>复兴的领导力</a:t>
            </a:r>
            <a:r>
              <a:rPr lang="en-US" sz="4000" b="1" dirty="0">
                <a:effectLst>
                  <a:glow rad="228600">
                    <a:schemeClr val="tx1"/>
                  </a:glow>
                </a:effectLst>
              </a:rPr>
              <a:t> </a:t>
            </a:r>
            <a:br>
              <a:rPr lang="en-US" sz="4000" b="1" dirty="0">
                <a:effectLst>
                  <a:glow rad="228600">
                    <a:schemeClr val="tx1"/>
                  </a:glow>
                </a:effectLst>
              </a:rPr>
            </a:b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8:15-20)</a:t>
            </a:r>
          </a:p>
        </p:txBody>
      </p:sp>
    </p:spTree>
    <p:extLst>
      <p:ext uri="{BB962C8B-B14F-4D97-AF65-F5344CB8AC3E}">
        <p14:creationId xmlns:p14="http://schemas.microsoft.com/office/powerpoint/2010/main" val="50261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4125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a:t>
            </a:r>
            <a:r>
              <a:rPr lang="zh-CN" altLang="en-US" sz="4000" b="1" dirty="0">
                <a:latin typeface="Helvetica" charset="0"/>
                <a:ea typeface="Osaka" charset="0"/>
                <a:cs typeface="Osaka" charset="0"/>
              </a:rPr>
              <a:t>宣告禁食</a:t>
            </a:r>
            <a:br>
              <a:rPr lang="en-US" sz="4000" b="1" dirty="0">
                <a:latin typeface="Helvetica" charset="0"/>
                <a:ea typeface="Osaka" charset="0"/>
                <a:cs typeface="Osaka" charset="0"/>
              </a:rPr>
            </a:br>
            <a:r>
              <a:rPr lang="en-US" sz="4000" b="1" dirty="0">
                <a:latin typeface="Helvetica" charset="0"/>
                <a:ea typeface="Osaka" charset="0"/>
                <a:cs typeface="Osaka" charset="0"/>
              </a:rPr>
              <a:t>(</a:t>
            </a:r>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8:21)</a:t>
            </a:r>
          </a:p>
        </p:txBody>
      </p:sp>
    </p:spTree>
    <p:extLst>
      <p:ext uri="{BB962C8B-B14F-4D97-AF65-F5344CB8AC3E}">
        <p14:creationId xmlns:p14="http://schemas.microsoft.com/office/powerpoint/2010/main" val="4105505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8847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500" y="0"/>
            <a:ext cx="9003323" cy="6858000"/>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zh-CN" altLang="en-US" b="1" dirty="0">
                <a:effectLst>
                  <a:glow rad="228600">
                    <a:schemeClr val="tx1"/>
                  </a:glow>
                </a:effectLst>
              </a:rPr>
              <a:t>内部反对派</a:t>
            </a:r>
            <a:r>
              <a:rPr lang="en-US" b="1" dirty="0">
                <a:effectLst>
                  <a:glow rad="228600">
                    <a:schemeClr val="tx1"/>
                  </a:glow>
                </a:effectLst>
              </a:rPr>
              <a:t>(</a:t>
            </a:r>
            <a:r>
              <a:rPr lang="ko-KR" altLang="en-US" b="1" dirty="0" err="1">
                <a:effectLst>
                  <a:glow rad="228600">
                    <a:schemeClr val="tx1"/>
                  </a:glow>
                </a:effectLst>
              </a:rPr>
              <a:t>以斯拉</a:t>
            </a:r>
            <a:r>
              <a:rPr lang="en-US" b="1" dirty="0">
                <a:effectLst>
                  <a:glow rad="228600">
                    <a:schemeClr val="tx1"/>
                  </a:glow>
                </a:effectLst>
              </a:rPr>
              <a:t> 9)</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10110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72618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ko-KR" altLang="en-US" sz="4000" b="1" dirty="0" err="1">
                <a:effectLst>
                  <a:glow rad="228600">
                    <a:schemeClr val="tx1"/>
                  </a:glow>
                </a:effectLst>
              </a:rPr>
              <a:t>宣读律法带来了复兴</a:t>
            </a:r>
            <a:r>
              <a:rPr lang="en-US" altLang="ko-KR" sz="4000" b="1" dirty="0">
                <a:effectLst>
                  <a:glow rad="228600">
                    <a:schemeClr val="tx1"/>
                  </a:glow>
                </a:effectLst>
              </a:rPr>
              <a:t> </a:t>
            </a: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10)</a:t>
            </a:r>
          </a:p>
        </p:txBody>
      </p:sp>
    </p:spTree>
    <p:extLst>
      <p:ext uri="{BB962C8B-B14F-4D97-AF65-F5344CB8AC3E}">
        <p14:creationId xmlns:p14="http://schemas.microsoft.com/office/powerpoint/2010/main" val="1034450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r>
              <a:rPr lang="zh-CN" altLang="en-US" sz="3600" b="1">
                <a:solidFill>
                  <a:schemeClr val="bg1"/>
                </a:solidFill>
                <a:latin typeface="Arial Black" charset="0"/>
                <a:ea typeface="ＭＳ Ｐゴシック" charset="0"/>
                <a:cs typeface="Times New Roman" charset="0"/>
              </a:rPr>
              <a:t>神在以斯拉记中准许离婚</a:t>
            </a:r>
            <a:r>
              <a:rPr lang="en-US" altLang="zh-CN" sz="3600" b="1">
                <a:solidFill>
                  <a:schemeClr val="bg1"/>
                </a:solidFill>
                <a:latin typeface="Arial Black" charset="0"/>
                <a:ea typeface="ＭＳ Ｐゴシック" charset="0"/>
                <a:cs typeface="Times New Roman" charset="0"/>
              </a:rPr>
              <a:t>?</a:t>
            </a:r>
            <a:endParaRPr lang="en-US" sz="3600" b="1">
              <a:solidFill>
                <a:schemeClr val="bg1"/>
              </a:solidFill>
              <a:latin typeface="Arial Black" charset="0"/>
              <a:ea typeface="ＭＳ Ｐゴシック" charset="0"/>
              <a:cs typeface="Times New Roman" charset="0"/>
            </a:endParaRPr>
          </a:p>
        </p:txBody>
      </p:sp>
      <p:sp>
        <p:nvSpPr>
          <p:cNvPr id="12288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solidFill>
                  <a:schemeClr val="bg2"/>
                </a:solidFill>
              </a:rPr>
              <a:t>该经文没有具体说上帝批准离婚。一种解决方案可能为让</a:t>
            </a:r>
            <a:r>
              <a:rPr lang="en-US" altLang="zh-CN">
                <a:solidFill>
                  <a:schemeClr val="bg2"/>
                </a:solidFill>
              </a:rPr>
              <a:t>113</a:t>
            </a:r>
            <a:r>
              <a:rPr lang="zh-CN" altLang="en-US">
                <a:solidFill>
                  <a:schemeClr val="bg2"/>
                </a:solidFill>
              </a:rPr>
              <a:t>人和他们的家人离开这社区。然而</a:t>
            </a:r>
            <a:r>
              <a:rPr lang="en-US" altLang="zh-CN">
                <a:solidFill>
                  <a:schemeClr val="bg2"/>
                </a:solidFill>
              </a:rPr>
              <a:t>,</a:t>
            </a:r>
            <a:r>
              <a:rPr lang="zh-CN" altLang="en-US">
                <a:solidFill>
                  <a:schemeClr val="bg2"/>
                </a:solidFill>
              </a:rPr>
              <a:t>对于论证起见</a:t>
            </a:r>
            <a:r>
              <a:rPr lang="en-US" altLang="zh-CN">
                <a:solidFill>
                  <a:schemeClr val="bg2"/>
                </a:solidFill>
              </a:rPr>
              <a:t>,</a:t>
            </a:r>
            <a:r>
              <a:rPr lang="zh-CN" altLang="en-US">
                <a:solidFill>
                  <a:schemeClr val="bg2"/>
                </a:solidFill>
              </a:rPr>
              <a:t>下面提供了其他原因</a:t>
            </a:r>
            <a:r>
              <a:rPr lang="en-US" altLang="zh-CN">
                <a:solidFill>
                  <a:schemeClr val="bg2"/>
                </a:solidFill>
              </a:rPr>
              <a:t>...  </a:t>
            </a:r>
          </a:p>
          <a:p>
            <a:endParaRPr lang="en-US" altLang="zh-CN">
              <a:solidFill>
                <a:schemeClr val="bg2"/>
              </a:solidFill>
            </a:endParaRPr>
          </a:p>
          <a:p>
            <a:r>
              <a:rPr lang="zh-CN" altLang="en-US">
                <a:solidFill>
                  <a:schemeClr val="bg2"/>
                </a:solidFill>
              </a:rPr>
              <a:t>该记录足以说明维持神的约民的纯洁甚至比保持某些个别家庭完整更重要。 </a:t>
            </a:r>
            <a:endParaRPr lang="en-US" altLang="zh-CN">
              <a:solidFill>
                <a:schemeClr val="bg2"/>
              </a:solidFill>
            </a:endParaRPr>
          </a:p>
          <a:p>
            <a:endParaRPr lang="en-US" altLang="zh-CN">
              <a:solidFill>
                <a:schemeClr val="bg2"/>
              </a:solidFill>
            </a:endParaRPr>
          </a:p>
          <a:p>
            <a:r>
              <a:rPr lang="zh-CN" altLang="en-US">
                <a:solidFill>
                  <a:schemeClr val="bg2"/>
                </a:solidFill>
              </a:rPr>
              <a:t>尽管</a:t>
            </a:r>
            <a:r>
              <a:rPr lang="en-US" altLang="zh-CN">
                <a:solidFill>
                  <a:schemeClr val="bg2"/>
                </a:solidFill>
              </a:rPr>
              <a:t>113</a:t>
            </a:r>
            <a:r>
              <a:rPr lang="zh-CN" altLang="en-US">
                <a:solidFill>
                  <a:schemeClr val="bg2"/>
                </a:solidFill>
              </a:rPr>
              <a:t>个男子似乎是一个小数目</a:t>
            </a:r>
            <a:r>
              <a:rPr lang="en-US" altLang="zh-CN">
                <a:solidFill>
                  <a:schemeClr val="bg2"/>
                </a:solidFill>
              </a:rPr>
              <a:t>,</a:t>
            </a:r>
            <a:r>
              <a:rPr lang="zh-CN" altLang="en-US">
                <a:solidFill>
                  <a:schemeClr val="bg2"/>
                </a:solidFill>
              </a:rPr>
              <a:t>但因包括了领导人</a:t>
            </a:r>
            <a:r>
              <a:rPr lang="en-US" altLang="zh-CN">
                <a:solidFill>
                  <a:schemeClr val="bg2"/>
                </a:solidFill>
              </a:rPr>
              <a:t>,</a:t>
            </a:r>
            <a:r>
              <a:rPr lang="zh-CN" altLang="en-US">
                <a:solidFill>
                  <a:schemeClr val="bg2"/>
                </a:solidFill>
              </a:rPr>
              <a:t>通婚是肯定会进一步蔓延到所有平民</a:t>
            </a:r>
            <a:r>
              <a:rPr lang="en-US" altLang="zh-CN">
                <a:solidFill>
                  <a:schemeClr val="bg2"/>
                </a:solidFill>
              </a:rPr>
              <a:t>,</a:t>
            </a:r>
            <a:r>
              <a:rPr lang="zh-CN" altLang="en-US">
                <a:solidFill>
                  <a:schemeClr val="bg2"/>
                </a:solidFill>
              </a:rPr>
              <a:t>正如曾在埃及与以色列王国的北部犹太人社区发生的事情。</a:t>
            </a:r>
          </a:p>
        </p:txBody>
      </p:sp>
      <p:sp>
        <p:nvSpPr>
          <p:cNvPr id="122885"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pPr>
            <a:r>
              <a:rPr lang="zh-TW" altLang="en-US" b="1" i="1">
                <a:solidFill>
                  <a:srgbClr val="FFFFFF"/>
                </a:solidFill>
                <a:latin typeface="Arial Narrow" charset="0"/>
                <a:cs typeface="Times New Roman" charset="0"/>
              </a:rPr>
              <a:t>問題</a:t>
            </a:r>
            <a:r>
              <a:rPr lang="en-US" altLang="zh-CN" b="1" i="1">
                <a:solidFill>
                  <a:srgbClr val="FFFFFF"/>
                </a:solidFill>
                <a:latin typeface="Arial Narrow" charset="0"/>
                <a:cs typeface="Times New Roman" charset="0"/>
              </a:rPr>
              <a:t>:</a:t>
            </a:r>
            <a:r>
              <a:rPr lang="zh-CN" altLang="en-US"/>
              <a:t>神怎能他在其他地方不赞成离婚</a:t>
            </a:r>
            <a:r>
              <a:rPr lang="zh-TW" altLang="en-US"/>
              <a:t>，</a:t>
            </a:r>
            <a:r>
              <a:rPr lang="zh-CN" altLang="en-US"/>
              <a:t>甚至明确地说，</a:t>
            </a:r>
            <a:r>
              <a:rPr lang="zh-TW" altLang="en-US"/>
              <a:t>「</a:t>
            </a:r>
            <a:r>
              <a:rPr lang="zh-CN" altLang="en-US"/>
              <a:t>我讨厌离婚</a:t>
            </a:r>
            <a:r>
              <a:rPr lang="zh-TW" altLang="en-US"/>
              <a:t>」，卻又在</a:t>
            </a:r>
            <a:r>
              <a:rPr lang="zh-CN" altLang="en-US"/>
              <a:t>这里批准</a:t>
            </a:r>
            <a:r>
              <a:rPr lang="en-US" altLang="zh-CN" b="1" i="1">
                <a:solidFill>
                  <a:srgbClr val="FFFFFF"/>
                </a:solidFill>
                <a:latin typeface="Arial Narrow" charset="0"/>
                <a:cs typeface="Times New Roman" charset="0"/>
              </a:rPr>
              <a:t>(</a:t>
            </a:r>
            <a:r>
              <a:rPr lang="zh-TW" altLang="en-US" b="1" i="1">
                <a:solidFill>
                  <a:srgbClr val="FFFFFF"/>
                </a:solidFill>
                <a:latin typeface="Arial Narrow" charset="0"/>
                <a:cs typeface="Times New Roman" charset="0"/>
              </a:rPr>
              <a:t>馬拉基</a:t>
            </a:r>
            <a:r>
              <a:rPr lang="en-US" altLang="zh-CN" b="1" i="1">
                <a:solidFill>
                  <a:srgbClr val="FFFFFF"/>
                </a:solidFill>
                <a:latin typeface="Arial Narrow" charset="0"/>
                <a:cs typeface="Times New Roman" charset="0"/>
              </a:rPr>
              <a:t>. 2:16; </a:t>
            </a:r>
            <a:r>
              <a:rPr lang="zh-TW" altLang="en-US" b="1" i="1">
                <a:solidFill>
                  <a:srgbClr val="FFFFFF"/>
                </a:solidFill>
                <a:latin typeface="Arial Narrow" charset="0"/>
                <a:cs typeface="Times New Roman" charset="0"/>
              </a:rPr>
              <a:t>參馬太福音</a:t>
            </a:r>
            <a:r>
              <a:rPr lang="en-US" altLang="zh-CN" b="1" i="1">
                <a:solidFill>
                  <a:srgbClr val="FFFFFF"/>
                </a:solidFill>
                <a:latin typeface="Arial Narrow" charset="0"/>
                <a:cs typeface="Times New Roman" charset="0"/>
              </a:rPr>
              <a:t>. 19:8)?</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2" end="2"/>
                                            </p:txEl>
                                          </p:spTgt>
                                        </p:tgtEl>
                                        <p:attrNameLst>
                                          <p:attrName>style.visibility</p:attrName>
                                        </p:attrNameLst>
                                      </p:cBhvr>
                                      <p:to>
                                        <p:strVal val="visible"/>
                                      </p:to>
                                    </p:set>
                                    <p:anim calcmode="lin" valueType="num">
                                      <p:cBhvr additive="base">
                                        <p:cTn id="13"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4" end="4"/>
                                            </p:txEl>
                                          </p:spTgt>
                                        </p:tgtEl>
                                        <p:attrNameLst>
                                          <p:attrName>style.visibility</p:attrName>
                                        </p:attrNameLst>
                                      </p:cBhvr>
                                      <p:to>
                                        <p:strVal val="visible"/>
                                      </p:to>
                                    </p:set>
                                    <p:anim calcmode="lin" valueType="num">
                                      <p:cBhvr additive="base">
                                        <p:cTn id="19" dur="500" fill="hold"/>
                                        <p:tgtEl>
                                          <p:spTgt spid="3175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5" name="Title 4"/>
          <p:cNvSpPr>
            <a:spLocks noGrp="1"/>
          </p:cNvSpPr>
          <p:nvPr>
            <p:ph type="title" idx="4294967295"/>
          </p:nvPr>
        </p:nvSpPr>
        <p:spPr>
          <a:xfrm>
            <a:off x="0" y="44624"/>
            <a:ext cx="9144000" cy="936104"/>
          </a:xfrm>
        </p:spPr>
        <p:txBody>
          <a:bodyPr/>
          <a:lstStyle/>
          <a:p>
            <a:pPr algn="ctr">
              <a:defRPr/>
            </a:pPr>
            <a:r>
              <a:rPr lang="zh-CN" altLang="en-US" sz="2800" b="1" dirty="0">
                <a:solidFill>
                  <a:srgbClr val="FFFFFF"/>
                </a:solidFill>
                <a:latin typeface="Arial" charset="0"/>
                <a:ea typeface="ＭＳ Ｐゴシック" charset="0"/>
                <a:cs typeface="Arial" charset="0"/>
              </a:rPr>
              <a:t>这个小小的开端促成了公元一世纪耶路撒冷的重建</a:t>
            </a:r>
            <a:endParaRPr lang="en-US" sz="2800" b="1" dirty="0">
              <a:solidFill>
                <a:srgbClr val="FFFFFF"/>
              </a:solidFill>
              <a:latin typeface="Arial" charset="0"/>
              <a:ea typeface="ＭＳ Ｐゴシック" charset="0"/>
              <a:cs typeface="Arial"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4206781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267769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623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Times New Roman"/>
                <a:ea typeface="ＭＳ Ｐゴシック" charset="0"/>
                <a:cs typeface="Times New Roman"/>
              </a:rPr>
              <a:t>上帝知道我们成为假神奴隶有多么可怕。</a:t>
            </a:r>
            <a:endParaRPr lang="en-US" sz="4800" b="1" dirty="0">
              <a:effectLst>
                <a:glow rad="127000">
                  <a:schemeClr val="tx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000000"/>
                </a:solidFill>
                <a:effectLst/>
                <a:uLnTx/>
                <a:uFillTx/>
                <a:latin typeface="Times New Roman"/>
                <a:ea typeface="ＭＳ Ｐゴシック" charset="0"/>
                <a:cs typeface="Times New Roman"/>
              </a:rPr>
              <a:t>打破束缚</a:t>
            </a:r>
            <a:endParaRPr kumimoji="0" lang="en-US" sz="4800" b="1" i="1"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3106697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zh-CN" altLang="en-US" b="1" dirty="0">
                <a:effectLst>
                  <a:glow rad="228600">
                    <a:schemeClr val="tx1"/>
                  </a:glow>
                </a:effectLst>
              </a:rPr>
              <a:t>以色列搞砸了。</a:t>
            </a:r>
            <a:endParaRPr lang="en-US" b="1"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228600">
                    <a:srgbClr val="000000"/>
                  </a:glow>
                </a:effectLst>
              </a:rPr>
              <a:t>犹太人需要复兴</a:t>
            </a:r>
            <a:endParaRPr lang="en-US" b="1" dirty="0">
              <a:solidFill>
                <a:srgbClr val="FFFFFF"/>
              </a:solidFill>
              <a:effectLst>
                <a:glow rad="228600">
                  <a:srgbClr val="000000"/>
                </a:glow>
              </a:effectLst>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228600">
                    <a:srgbClr val="000000"/>
                  </a:glow>
                </a:effectLst>
              </a:rPr>
              <a:t>只有上帝才能恢复它们。</a:t>
            </a:r>
            <a:endParaRPr lang="en-US" b="1" dirty="0">
              <a:solidFill>
                <a:srgbClr val="FFFFFF"/>
              </a:solidFill>
              <a:effectLst>
                <a:glow rad="228600">
                  <a:srgbClr val="000000"/>
                </a:glow>
              </a:effectLst>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1232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你需要从罪的奴役中被恢复吗？</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981200"/>
            <a:ext cx="9144000" cy="4876800"/>
          </a:xfrm>
          <a:prstGeom prst="rect">
            <a:avLst/>
          </a:prstGeom>
        </p:spPr>
      </p:pic>
      <p:sp>
        <p:nvSpPr>
          <p:cNvPr id="2" name="TextBox 1">
            <a:extLst>
              <a:ext uri="{FF2B5EF4-FFF2-40B4-BE49-F238E27FC236}">
                <a16:creationId xmlns:a16="http://schemas.microsoft.com/office/drawing/2014/main" id="{31D25C5F-E090-95E7-80C9-AD61276AC237}"/>
              </a:ext>
            </a:extLst>
          </p:cNvPr>
          <p:cNvSpPr txBox="1"/>
          <p:nvPr/>
        </p:nvSpPr>
        <p:spPr>
          <a:xfrm>
            <a:off x="3203848" y="2924944"/>
            <a:ext cx="2492990" cy="646331"/>
          </a:xfrm>
          <a:prstGeom prst="rect">
            <a:avLst/>
          </a:prstGeom>
          <a:noFill/>
        </p:spPr>
        <p:txBody>
          <a:bodyPr wrap="none" rtlCol="0">
            <a:spAutoFit/>
          </a:bodyPr>
          <a:lstStyle/>
          <a:p>
            <a:r>
              <a:rPr lang="en-US" sz="3600" dirty="0" err="1">
                <a:solidFill>
                  <a:schemeClr val="bg1"/>
                </a:solidFill>
              </a:rPr>
              <a:t>崇拜的演变</a:t>
            </a:r>
            <a:endParaRPr lang="en-US" sz="3600" dirty="0">
              <a:solidFill>
                <a:schemeClr val="bg1"/>
              </a:solidFill>
            </a:endParaRPr>
          </a:p>
        </p:txBody>
      </p:sp>
      <p:sp>
        <p:nvSpPr>
          <p:cNvPr id="5" name="TextBox 4">
            <a:extLst>
              <a:ext uri="{FF2B5EF4-FFF2-40B4-BE49-F238E27FC236}">
                <a16:creationId xmlns:a16="http://schemas.microsoft.com/office/drawing/2014/main" id="{6593DC93-C9AA-5A7D-560F-B9F025F2AE3F}"/>
              </a:ext>
            </a:extLst>
          </p:cNvPr>
          <p:cNvSpPr txBox="1"/>
          <p:nvPr/>
        </p:nvSpPr>
        <p:spPr>
          <a:xfrm>
            <a:off x="467544" y="5733256"/>
            <a:ext cx="1440160" cy="430887"/>
          </a:xfrm>
          <a:prstGeom prst="rect">
            <a:avLst/>
          </a:prstGeom>
          <a:noFill/>
        </p:spPr>
        <p:txBody>
          <a:bodyPr wrap="square">
            <a:spAutoFit/>
          </a:bodyPr>
          <a:lstStyle/>
          <a:p>
            <a:r>
              <a:rPr lang="zh-CN" altLang="en-US" sz="1100" b="1" dirty="0"/>
              <a:t>阶段 </a:t>
            </a:r>
            <a:r>
              <a:rPr lang="en-US" altLang="zh-CN" sz="1100" b="1" dirty="0"/>
              <a:t>1</a:t>
            </a:r>
            <a:r>
              <a:rPr lang="zh-CN" altLang="en-US" sz="1100" dirty="0"/>
              <a:t> </a:t>
            </a:r>
            <a:endParaRPr lang="en-US" altLang="zh-CN" sz="1100" dirty="0"/>
          </a:p>
          <a:p>
            <a:r>
              <a:rPr lang="zh-CN" altLang="en-US" sz="1100" dirty="0"/>
              <a:t>纯洁和尊严的崇拜</a:t>
            </a:r>
            <a:endParaRPr lang="en-US" sz="1100" dirty="0"/>
          </a:p>
        </p:txBody>
      </p:sp>
      <p:sp>
        <p:nvSpPr>
          <p:cNvPr id="6" name="TextBox 5">
            <a:extLst>
              <a:ext uri="{FF2B5EF4-FFF2-40B4-BE49-F238E27FC236}">
                <a16:creationId xmlns:a16="http://schemas.microsoft.com/office/drawing/2014/main" id="{53EFFA9E-3EE8-F9BC-6F9D-0C8AFE0A53A2}"/>
              </a:ext>
            </a:extLst>
          </p:cNvPr>
          <p:cNvSpPr txBox="1"/>
          <p:nvPr/>
        </p:nvSpPr>
        <p:spPr>
          <a:xfrm>
            <a:off x="2051720" y="5733256"/>
            <a:ext cx="1440160" cy="600164"/>
          </a:xfrm>
          <a:prstGeom prst="rect">
            <a:avLst/>
          </a:prstGeom>
          <a:noFill/>
        </p:spPr>
        <p:txBody>
          <a:bodyPr wrap="square">
            <a:spAutoFit/>
          </a:bodyPr>
          <a:lstStyle/>
          <a:p>
            <a:r>
              <a:rPr lang="zh-CN" altLang="en-US" sz="1100" b="1" dirty="0"/>
              <a:t>阶段 </a:t>
            </a:r>
            <a:r>
              <a:rPr lang="en-US" altLang="zh-CN" sz="1100" b="1" dirty="0"/>
              <a:t>2</a:t>
            </a:r>
            <a:r>
              <a:rPr lang="zh-CN" altLang="en-US" sz="1100" dirty="0"/>
              <a:t> </a:t>
            </a:r>
            <a:endParaRPr lang="en-US" altLang="zh-CN" sz="1100" dirty="0"/>
          </a:p>
          <a:p>
            <a:r>
              <a:rPr lang="zh-CN" altLang="en-US" sz="1100" dirty="0"/>
              <a:t>对上帝的依赖和一颗感恩的心</a:t>
            </a:r>
          </a:p>
        </p:txBody>
      </p:sp>
      <p:sp>
        <p:nvSpPr>
          <p:cNvPr id="7" name="TextBox 6">
            <a:extLst>
              <a:ext uri="{FF2B5EF4-FFF2-40B4-BE49-F238E27FC236}">
                <a16:creationId xmlns:a16="http://schemas.microsoft.com/office/drawing/2014/main" id="{96986280-F4CB-13BD-C93B-9E8A8FF8B677}"/>
              </a:ext>
            </a:extLst>
          </p:cNvPr>
          <p:cNvSpPr txBox="1"/>
          <p:nvPr/>
        </p:nvSpPr>
        <p:spPr>
          <a:xfrm>
            <a:off x="3491880" y="5733256"/>
            <a:ext cx="1440160" cy="430887"/>
          </a:xfrm>
          <a:prstGeom prst="rect">
            <a:avLst/>
          </a:prstGeom>
          <a:noFill/>
        </p:spPr>
        <p:txBody>
          <a:bodyPr wrap="square">
            <a:spAutoFit/>
          </a:bodyPr>
          <a:lstStyle/>
          <a:p>
            <a:r>
              <a:rPr lang="zh-CN" altLang="en-US" sz="1100" b="1" dirty="0"/>
              <a:t>阶段 </a:t>
            </a:r>
            <a:r>
              <a:rPr lang="en-US" altLang="zh-CN" sz="1100" b="1" dirty="0"/>
              <a:t>3</a:t>
            </a:r>
            <a:r>
              <a:rPr lang="zh-CN" altLang="en-US" sz="1100" dirty="0"/>
              <a:t> </a:t>
            </a:r>
            <a:endParaRPr lang="en-US" altLang="zh-CN" sz="1100" dirty="0"/>
          </a:p>
          <a:p>
            <a:r>
              <a:rPr lang="zh-CN" altLang="en-US" sz="1100" dirty="0"/>
              <a:t>服务的态度</a:t>
            </a:r>
          </a:p>
        </p:txBody>
      </p:sp>
      <p:sp>
        <p:nvSpPr>
          <p:cNvPr id="8" name="TextBox 7">
            <a:extLst>
              <a:ext uri="{FF2B5EF4-FFF2-40B4-BE49-F238E27FC236}">
                <a16:creationId xmlns:a16="http://schemas.microsoft.com/office/drawing/2014/main" id="{E5EA87FA-B139-0CF2-4428-CCD693F953F5}"/>
              </a:ext>
            </a:extLst>
          </p:cNvPr>
          <p:cNvSpPr txBox="1"/>
          <p:nvPr/>
        </p:nvSpPr>
        <p:spPr>
          <a:xfrm>
            <a:off x="4627946" y="5779422"/>
            <a:ext cx="1440160" cy="600164"/>
          </a:xfrm>
          <a:prstGeom prst="rect">
            <a:avLst/>
          </a:prstGeom>
          <a:noFill/>
        </p:spPr>
        <p:txBody>
          <a:bodyPr wrap="square">
            <a:spAutoFit/>
          </a:bodyPr>
          <a:lstStyle/>
          <a:p>
            <a:r>
              <a:rPr lang="zh-CN" altLang="en-US" sz="1100" b="1" dirty="0"/>
              <a:t>阶段 </a:t>
            </a:r>
            <a:r>
              <a:rPr lang="en-US" altLang="zh-CN" sz="1100" b="1" dirty="0"/>
              <a:t>4</a:t>
            </a:r>
            <a:r>
              <a:rPr lang="zh-CN" altLang="en-US" sz="1100" dirty="0"/>
              <a:t> </a:t>
            </a:r>
            <a:endParaRPr lang="en-US" altLang="zh-CN" sz="1100" dirty="0"/>
          </a:p>
          <a:p>
            <a:r>
              <a:rPr lang="zh-CN" altLang="en-US" sz="1100" dirty="0"/>
              <a:t>独立性、个性和愿景的变化</a:t>
            </a:r>
          </a:p>
        </p:txBody>
      </p:sp>
      <p:sp>
        <p:nvSpPr>
          <p:cNvPr id="9" name="TextBox 8">
            <a:extLst>
              <a:ext uri="{FF2B5EF4-FFF2-40B4-BE49-F238E27FC236}">
                <a16:creationId xmlns:a16="http://schemas.microsoft.com/office/drawing/2014/main" id="{D3589C5A-6C73-4EF9-4B26-2FF32F04B2F3}"/>
              </a:ext>
            </a:extLst>
          </p:cNvPr>
          <p:cNvSpPr txBox="1"/>
          <p:nvPr/>
        </p:nvSpPr>
        <p:spPr>
          <a:xfrm>
            <a:off x="5940152" y="5779422"/>
            <a:ext cx="1440160" cy="430887"/>
          </a:xfrm>
          <a:prstGeom prst="rect">
            <a:avLst/>
          </a:prstGeom>
          <a:noFill/>
        </p:spPr>
        <p:txBody>
          <a:bodyPr wrap="square">
            <a:spAutoFit/>
          </a:bodyPr>
          <a:lstStyle/>
          <a:p>
            <a:r>
              <a:rPr lang="zh-CN" altLang="en-US" sz="1100" b="1" dirty="0"/>
              <a:t>阶段 </a:t>
            </a:r>
            <a:r>
              <a:rPr lang="en-US" altLang="zh-CN" sz="1100" b="1" dirty="0"/>
              <a:t>5</a:t>
            </a:r>
            <a:r>
              <a:rPr lang="zh-CN" altLang="en-US" sz="1100" dirty="0"/>
              <a:t> </a:t>
            </a:r>
            <a:endParaRPr lang="en-US" altLang="zh-CN" sz="1100" dirty="0"/>
          </a:p>
          <a:p>
            <a:r>
              <a:rPr lang="zh-CN" altLang="en-US" sz="1100" dirty="0"/>
              <a:t>不满足和自我满足</a:t>
            </a:r>
          </a:p>
        </p:txBody>
      </p:sp>
      <p:sp>
        <p:nvSpPr>
          <p:cNvPr id="10" name="TextBox 9">
            <a:extLst>
              <a:ext uri="{FF2B5EF4-FFF2-40B4-BE49-F238E27FC236}">
                <a16:creationId xmlns:a16="http://schemas.microsoft.com/office/drawing/2014/main" id="{1216E258-CBB2-D8CB-C3D9-357B7770AF54}"/>
              </a:ext>
            </a:extLst>
          </p:cNvPr>
          <p:cNvSpPr txBox="1"/>
          <p:nvPr/>
        </p:nvSpPr>
        <p:spPr>
          <a:xfrm>
            <a:off x="7395014" y="5779422"/>
            <a:ext cx="1440160" cy="600164"/>
          </a:xfrm>
          <a:prstGeom prst="rect">
            <a:avLst/>
          </a:prstGeom>
          <a:noFill/>
        </p:spPr>
        <p:txBody>
          <a:bodyPr wrap="square">
            <a:spAutoFit/>
          </a:bodyPr>
          <a:lstStyle/>
          <a:p>
            <a:pPr>
              <a:buFont typeface="Arial" panose="020B0604020202020204" pitchFamily="34" charset="0"/>
              <a:buChar char="•"/>
            </a:pPr>
            <a:r>
              <a:rPr lang="zh-CN" altLang="en-US" sz="1100" b="1" dirty="0"/>
              <a:t>阶段 </a:t>
            </a:r>
            <a:r>
              <a:rPr lang="en-US" altLang="zh-CN" sz="1100" b="1" dirty="0"/>
              <a:t>6</a:t>
            </a:r>
            <a:r>
              <a:rPr lang="zh-CN" altLang="en-US" sz="1100" dirty="0"/>
              <a:t> </a:t>
            </a:r>
            <a:endParaRPr lang="en-US" altLang="zh-CN" sz="1100" dirty="0"/>
          </a:p>
          <a:p>
            <a:pPr>
              <a:buFont typeface="Arial" panose="020B0604020202020204" pitchFamily="34" charset="0"/>
              <a:buChar char="•"/>
            </a:pPr>
            <a:r>
              <a:rPr lang="zh-CN" altLang="en-US" sz="1100" dirty="0"/>
              <a:t>傲慢和一颗不感恩的心</a:t>
            </a:r>
          </a:p>
        </p:txBody>
      </p:sp>
      <p:sp>
        <p:nvSpPr>
          <p:cNvPr id="12" name="TextBox 11">
            <a:extLst>
              <a:ext uri="{FF2B5EF4-FFF2-40B4-BE49-F238E27FC236}">
                <a16:creationId xmlns:a16="http://schemas.microsoft.com/office/drawing/2014/main" id="{036377BD-870F-F634-1B16-FEC9141F2005}"/>
              </a:ext>
            </a:extLst>
          </p:cNvPr>
          <p:cNvSpPr txBox="1"/>
          <p:nvPr/>
        </p:nvSpPr>
        <p:spPr>
          <a:xfrm>
            <a:off x="3627801" y="6300276"/>
            <a:ext cx="4880610" cy="461665"/>
          </a:xfrm>
          <a:prstGeom prst="rect">
            <a:avLst/>
          </a:prstGeom>
          <a:noFill/>
        </p:spPr>
        <p:txBody>
          <a:bodyPr wrap="square">
            <a:spAutoFit/>
          </a:bodyPr>
          <a:lstStyle/>
          <a:p>
            <a:r>
              <a:rPr lang="zh-CN" altLang="en-US" sz="1200" dirty="0">
                <a:solidFill>
                  <a:schemeClr val="bg1"/>
                </a:solidFill>
              </a:rPr>
              <a:t>来自书籍</a:t>
            </a:r>
            <a:r>
              <a:rPr lang="en-US" altLang="zh-CN" sz="1200" dirty="0">
                <a:solidFill>
                  <a:schemeClr val="bg1"/>
                </a:solidFill>
              </a:rPr>
              <a:t>《</a:t>
            </a:r>
            <a:r>
              <a:rPr lang="zh-CN" altLang="en-US" sz="1200" dirty="0">
                <a:solidFill>
                  <a:schemeClr val="bg1"/>
                </a:solidFill>
              </a:rPr>
              <a:t>大卫的帐幕今日</a:t>
            </a:r>
            <a:r>
              <a:rPr lang="en-US" altLang="zh-CN" sz="1200" dirty="0">
                <a:solidFill>
                  <a:schemeClr val="bg1"/>
                </a:solidFill>
              </a:rPr>
              <a:t>》 </a:t>
            </a:r>
          </a:p>
          <a:p>
            <a:r>
              <a:rPr lang="zh-CN" altLang="en-US" sz="1200" dirty="0">
                <a:solidFill>
                  <a:schemeClr val="bg1"/>
                </a:solidFill>
              </a:rPr>
              <a:t>作者：埃德加</a:t>
            </a:r>
            <a:r>
              <a:rPr lang="en-US" altLang="zh-CN" sz="1200" dirty="0">
                <a:solidFill>
                  <a:schemeClr val="bg1"/>
                </a:solidFill>
              </a:rPr>
              <a:t>·</a:t>
            </a:r>
            <a:r>
              <a:rPr lang="zh-CN" altLang="en-US" sz="1200" dirty="0">
                <a:solidFill>
                  <a:schemeClr val="bg1"/>
                </a:solidFill>
              </a:rPr>
              <a:t>温特 电子邮件：</a:t>
            </a:r>
            <a:r>
              <a:rPr lang="en-US" sz="1200" dirty="0" err="1">
                <a:solidFill>
                  <a:schemeClr val="bg1"/>
                </a:solidFill>
              </a:rPr>
              <a:t>edgarwinter@gmail.com</a:t>
            </a:r>
            <a:endParaRPr lang="en-US" sz="1200" dirty="0">
              <a:solidFill>
                <a:schemeClr val="bg1"/>
              </a:solidFill>
            </a:endParaRPr>
          </a:p>
        </p:txBody>
      </p:sp>
    </p:spTree>
    <p:extLst>
      <p:ext uri="{BB962C8B-B14F-4D97-AF65-F5344CB8AC3E}">
        <p14:creationId xmlns:p14="http://schemas.microsoft.com/office/powerpoint/2010/main" val="4044194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13825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以斯拉</a:t>
            </a:r>
            <a:r>
              <a:rPr lang="zh-CN" altLang="en-US" sz="5400" b="1" dirty="0">
                <a:effectLst>
                  <a:glow rad="127000">
                    <a:schemeClr val="tx1"/>
                  </a:glow>
                </a:effectLst>
                <a:latin typeface="Arial" charset="0"/>
                <a:ea typeface="ＭＳ Ｐゴシック" charset="0"/>
                <a:cs typeface="ＭＳ Ｐゴシック" charset="0"/>
              </a:rPr>
              <a:t>的主旨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神亲自转化</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1773238"/>
            <a:ext cx="2947593"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被掳子民</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敬拜者</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3059832" y="2723740"/>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成为</a:t>
            </a: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258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81345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zh-CN" altLang="en-US" b="1" dirty="0">
                <a:solidFill>
                  <a:schemeClr val="tx1"/>
                </a:solidFill>
                <a:latin typeface="Arial"/>
                <a:ea typeface="+mj-ea"/>
                <a:cs typeface="Arial"/>
              </a:rPr>
              <a:t>总结</a:t>
            </a:r>
            <a:endParaRPr lang="en-US" b="1" dirty="0">
              <a:solidFill>
                <a:schemeClr val="tx1"/>
              </a:solidFill>
              <a:latin typeface="Arial"/>
              <a:ea typeface="+mj-ea"/>
              <a:cs typeface="Arial"/>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zh-CN" altLang="en-US" sz="3200" b="1" i="1" dirty="0">
                <a:solidFill>
                  <a:srgbClr val="FFFFFF"/>
                </a:solidFill>
                <a:latin typeface="Arial" charset="0"/>
                <a:cs typeface="Times New Roman" charset="0"/>
              </a:rPr>
              <a:t>在罗巴伯和以斯拉下的</a:t>
            </a:r>
            <a:r>
              <a:rPr lang="zh-CN" altLang="en-US" sz="3200" b="1" i="1" dirty="0">
                <a:solidFill>
                  <a:srgbClr val="FFFF00"/>
                </a:solidFill>
                <a:latin typeface="Arial" charset="0"/>
                <a:cs typeface="Times New Roman" charset="0"/>
              </a:rPr>
              <a:t>圣殿和人民的修复</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记录了神信实和怜悯地履行他的诺言</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以</a:t>
            </a:r>
            <a:r>
              <a:rPr lang="zh-CN" altLang="en-US" sz="3200" b="1" i="1" dirty="0">
                <a:solidFill>
                  <a:srgbClr val="FFFF00"/>
                </a:solidFill>
                <a:latin typeface="Arial" charset="0"/>
                <a:cs typeface="Times New Roman" charset="0"/>
              </a:rPr>
              <a:t>鼓励遗留下来的人恢复真正圣殿崇拜</a:t>
            </a:r>
            <a:r>
              <a:rPr lang="zh-CN" altLang="en-US" sz="3200" b="1" i="1" dirty="0">
                <a:solidFill>
                  <a:srgbClr val="FFFFFF"/>
                </a:solidFill>
                <a:latin typeface="Arial" charset="0"/>
                <a:cs typeface="Times New Roman" charset="0"/>
              </a:rPr>
              <a:t>和服从契约。</a:t>
            </a: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4160183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571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我的敬拜之旅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1841490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当你的生命活着是为要敬拜神的时候，你的生命会有什么改变</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40579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p:txBody>
          <a:bodyPr/>
          <a:lstStyle/>
          <a:p>
            <a:pPr algn="ctr" eaLnBrk="1" hangingPunct="1">
              <a:defRPr/>
            </a:pPr>
            <a:r>
              <a:rPr lang="zh-CN" altLang="en-US" b="1" dirty="0">
                <a:solidFill>
                  <a:srgbClr val="FFFFFF"/>
                </a:solidFill>
                <a:effectLst>
                  <a:glow rad="228600">
                    <a:schemeClr val="bg2"/>
                  </a:glow>
                </a:effectLst>
                <a:latin typeface="Arial Black" pitchFamily="-111" charset="0"/>
                <a:ea typeface="+mj-ea"/>
                <a:cs typeface="+mj-cs"/>
              </a:rPr>
              <a:t>应用</a:t>
            </a:r>
            <a:endParaRPr lang="en-US" b="1" dirty="0">
              <a:solidFill>
                <a:srgbClr val="FFFFFF"/>
              </a:solidFill>
              <a:effectLst>
                <a:glow rad="228600">
                  <a:schemeClr val="bg2"/>
                </a:glow>
              </a:effectLst>
              <a:latin typeface="Arial Black" pitchFamily="-111" charset="0"/>
              <a:ea typeface="+mj-ea"/>
              <a:cs typeface="+mj-cs"/>
            </a:endParaRPr>
          </a:p>
        </p:txBody>
      </p:sp>
      <p:sp>
        <p:nvSpPr>
          <p:cNvPr id="151555" name="Rectangle 3"/>
          <p:cNvSpPr>
            <a:spLocks noGrp="1" noChangeArrowheads="1"/>
          </p:cNvSpPr>
          <p:nvPr>
            <p:ph type="body" idx="1"/>
          </p:nvPr>
        </p:nvSpPr>
        <p:spPr>
          <a:xfrm>
            <a:off x="3347864" y="2276872"/>
            <a:ext cx="5688632" cy="3312368"/>
          </a:xfrm>
        </p:spPr>
        <p:txBody>
          <a:bodyPr/>
          <a:lstStyle/>
          <a:p>
            <a:pPr algn="ctr" eaLnBrk="1" hangingPunct="1">
              <a:buNone/>
            </a:pPr>
            <a:r>
              <a:rPr lang="zh-CN" altLang="en-US" sz="4400" b="1" dirty="0">
                <a:solidFill>
                  <a:srgbClr val="FFFFFF"/>
                </a:solidFill>
                <a:effectLst>
                  <a:glow rad="228600">
                    <a:schemeClr val="bg2"/>
                  </a:glow>
                </a:effectLst>
                <a:latin typeface="Arial" charset="0"/>
                <a:ea typeface="ＭＳ Ｐゴシック" charset="0"/>
                <a:cs typeface="Arial" charset="0"/>
              </a:rPr>
              <a:t>忏悔的信徒需要</a:t>
            </a:r>
            <a:r>
              <a:rPr lang="zh-CN" altLang="en-US" sz="4400" b="1" dirty="0">
                <a:solidFill>
                  <a:srgbClr val="FFFF00"/>
                </a:solidFill>
                <a:effectLst>
                  <a:glow rad="228600">
                    <a:schemeClr val="bg2"/>
                  </a:glow>
                </a:effectLst>
                <a:latin typeface="Arial" charset="0"/>
                <a:ea typeface="ＭＳ Ｐゴシック" charset="0"/>
                <a:cs typeface="Arial" charset="0"/>
              </a:rPr>
              <a:t>采取行动</a:t>
            </a:r>
            <a:r>
              <a:rPr lang="zh-CN" altLang="en-US" sz="4400" b="1" dirty="0">
                <a:solidFill>
                  <a:srgbClr val="FFFFFF"/>
                </a:solidFill>
                <a:effectLst>
                  <a:glow rad="228600">
                    <a:schemeClr val="bg2"/>
                  </a:glow>
                </a:effectLst>
                <a:latin typeface="Arial" charset="0"/>
                <a:ea typeface="ＭＳ Ｐゴシック" charset="0"/>
                <a:cs typeface="Arial" charset="0"/>
              </a:rPr>
              <a:t>去恢复与神的关系。</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39668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67703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1219200" y="0"/>
            <a:ext cx="6629400" cy="1066800"/>
          </a:xfrm>
          <a:solidFill>
            <a:schemeClr val="bg1"/>
          </a:solidFill>
        </p:spPr>
        <p:txBody>
          <a:bodyPr/>
          <a:lstStyle/>
          <a:p>
            <a:pPr eaLnBrk="1" hangingPunct="1"/>
            <a:r>
              <a:rPr lang="en-US">
                <a:solidFill>
                  <a:schemeClr val="bg1"/>
                </a:solidFill>
                <a:latin typeface="Helvetica" charset="0"/>
                <a:ea typeface="Osaka" charset="0"/>
                <a:cs typeface="Osaka" charset="0"/>
              </a:rPr>
              <a:t>Two 70-Year Exiles</a:t>
            </a:r>
          </a:p>
        </p:txBody>
      </p:sp>
      <p:sp>
        <p:nvSpPr>
          <p:cNvPr id="460803" name="Rectangle 3"/>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4" name="Rectangle 4"/>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5"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Osaka" charset="0"/>
              </a:rPr>
              <a:t>560</a:t>
            </a:r>
          </a:p>
        </p:txBody>
      </p:sp>
      <p:sp>
        <p:nvSpPr>
          <p:cNvPr id="346118" name="Rectangle 6"/>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586</a:t>
            </a:r>
          </a:p>
        </p:txBody>
      </p:sp>
      <p:sp>
        <p:nvSpPr>
          <p:cNvPr id="89095" name="WordArt 7"/>
          <p:cNvSpPr>
            <a:spLocks noChangeArrowheads="1" noChangeShapeType="1" noTextEdit="1"/>
          </p:cNvSpPr>
          <p:nvPr/>
        </p:nvSpPr>
        <p:spPr bwMode="auto">
          <a:xfrm>
            <a:off x="1295400" y="114300"/>
            <a:ext cx="6553200" cy="1028700"/>
          </a:xfrm>
          <a:prstGeom prst="rect">
            <a:avLst/>
          </a:prstGeom>
        </p:spPr>
        <p:txBody>
          <a:bodyPr wrap="none" fromWordArt="1">
            <a:prstTxWarp prst="textPlain">
              <a:avLst>
                <a:gd name="adj" fmla="val 50000"/>
              </a:avLst>
            </a:prstTxWarp>
          </a:bodyPr>
          <a:lstStyle/>
          <a:p>
            <a:pPr algn="ctr">
              <a:defRPr/>
            </a:pP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两段</a:t>
            </a:r>
            <a:r>
              <a:rPr lang="en-US" altLang="zh-CN"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70</a:t>
            </a: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年的被虏时期</a:t>
            </a:r>
            <a:endPar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endParaRPr>
          </a:p>
        </p:txBody>
      </p:sp>
      <p:sp>
        <p:nvSpPr>
          <p:cNvPr id="346120" name="Rectangle 8"/>
          <p:cNvSpPr>
            <a:spLocks noChangeArrowheads="1"/>
          </p:cNvSpPr>
          <p:nvPr/>
        </p:nvSpPr>
        <p:spPr bwMode="auto">
          <a:xfrm>
            <a:off x="2590800" y="1524000"/>
            <a:ext cx="2057400"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defRPr/>
            </a:pPr>
            <a:r>
              <a:rPr lang="zh-CN" altLang="en-US" sz="3600" b="1">
                <a:solidFill>
                  <a:srgbClr val="FFFFFF"/>
                </a:solidFill>
                <a:ea typeface="Osaka" charset="0"/>
                <a:cs typeface="Arial" charset="0"/>
              </a:rPr>
              <a:t>百姓被虏</a:t>
            </a:r>
            <a:endParaRPr lang="en-US" sz="3600" b="1">
              <a:solidFill>
                <a:srgbClr val="FFFFFF"/>
              </a:solidFill>
              <a:ea typeface="Osaka" charset="0"/>
              <a:cs typeface="Arial" charset="0"/>
            </a:endParaRPr>
          </a:p>
        </p:txBody>
      </p:sp>
      <p:sp>
        <p:nvSpPr>
          <p:cNvPr id="346121" name="Rectangle 9"/>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600" b="1">
                <a:solidFill>
                  <a:srgbClr val="FFFF00"/>
                </a:solidFill>
                <a:ea typeface="Osaka" charset="0"/>
              </a:rPr>
              <a:t>圣殿被掳</a:t>
            </a:r>
            <a:endParaRPr lang="en-US" sz="3600" b="1">
              <a:solidFill>
                <a:srgbClr val="FFFF00"/>
              </a:solidFill>
              <a:ea typeface="Osaka" charset="0"/>
            </a:endParaRPr>
          </a:p>
        </p:txBody>
      </p:sp>
      <p:sp>
        <p:nvSpPr>
          <p:cNvPr id="346122" name="Rectangle 10"/>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539</a:t>
            </a:r>
          </a:p>
        </p:txBody>
      </p:sp>
      <p:sp>
        <p:nvSpPr>
          <p:cNvPr id="346123" name="Rectangle 11"/>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536</a:t>
            </a:r>
          </a:p>
        </p:txBody>
      </p:sp>
      <p:sp>
        <p:nvSpPr>
          <p:cNvPr id="346124" name="Rectangle 12"/>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516</a:t>
            </a:r>
          </a:p>
        </p:txBody>
      </p:sp>
      <p:sp>
        <p:nvSpPr>
          <p:cNvPr id="346125" name="Rectangle 13"/>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605</a:t>
            </a:r>
          </a:p>
        </p:txBody>
      </p:sp>
      <p:sp>
        <p:nvSpPr>
          <p:cNvPr id="346126" name="Line 14"/>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800">
              <a:solidFill>
                <a:srgbClr val="FFFFFF"/>
              </a:solidFill>
              <a:latin typeface="Arial" charset="0"/>
            </a:endParaRPr>
          </a:p>
        </p:txBody>
      </p:sp>
      <p:sp>
        <p:nvSpPr>
          <p:cNvPr id="346127" name="Line 15"/>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FFFFFF"/>
              </a:solidFill>
              <a:latin typeface="Arial" charset="0"/>
            </a:endParaRPr>
          </a:p>
        </p:txBody>
      </p:sp>
      <p:sp>
        <p:nvSpPr>
          <p:cNvPr id="16" name="Rectangle 7"/>
          <p:cNvSpPr>
            <a:spLocks noChangeArrowheads="1"/>
          </p:cNvSpPr>
          <p:nvPr/>
        </p:nvSpPr>
        <p:spPr bwMode="auto">
          <a:xfrm>
            <a:off x="-76200" y="4941168"/>
            <a:ext cx="9296400" cy="191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fontAlgn="auto">
              <a:spcBef>
                <a:spcPts val="0"/>
              </a:spcBef>
              <a:spcAft>
                <a:spcPts val="0"/>
              </a:spcAft>
              <a:defRPr/>
            </a:pPr>
            <a:r>
              <a:rPr lang="en-US" sz="1800" kern="0" baseline="30000" dirty="0">
                <a:solidFill>
                  <a:srgbClr val="FFFFFF"/>
                </a:solidFill>
                <a:latin typeface="Arial"/>
                <a:ea typeface="+mn-ea"/>
                <a:cs typeface="Arial"/>
              </a:rPr>
              <a:t>11</a:t>
            </a: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这地要全变为荒废，令人惊骇；这些国家要服事巴比伦王</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a:t>
            </a:r>
            <a:r>
              <a:rPr lang="en-US" sz="1800" kern="0" baseline="30000" dirty="0">
                <a:solidFill>
                  <a:srgbClr val="FFFFFF"/>
                </a:solidFill>
                <a:latin typeface="Arial"/>
                <a:ea typeface="+mn-ea"/>
                <a:cs typeface="Arial"/>
              </a:rPr>
              <a:t>12</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满了以后，我要按着他们的罪孽惩罚巴比伦王和那国，就是迦勒底人之地，使它永远荒凉。”这是耶和华的宣告。</a:t>
            </a:r>
            <a:r>
              <a:rPr lang="en-US" sz="1800" kern="0" dirty="0">
                <a:solidFill>
                  <a:srgbClr val="FFFFFF"/>
                </a:solidFill>
                <a:latin typeface="Arial"/>
                <a:ea typeface="+mn-ea"/>
                <a:cs typeface="Arial"/>
              </a:rPr>
              <a:t>” </a:t>
            </a:r>
            <a:br>
              <a:rPr lang="en-US" sz="1800" kern="0" dirty="0">
                <a:solidFill>
                  <a:srgbClr val="FFFFFF"/>
                </a:solidFill>
                <a:latin typeface="Arial"/>
                <a:ea typeface="+mn-ea"/>
                <a:cs typeface="Arial"/>
              </a:rPr>
            </a:b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耶利米</a:t>
            </a:r>
            <a:r>
              <a:rPr lang="en-US" sz="1800" kern="0" dirty="0">
                <a:solidFill>
                  <a:srgbClr val="FFFFFF"/>
                </a:solidFill>
                <a:latin typeface="Arial"/>
                <a:ea typeface="+mn-ea"/>
                <a:cs typeface="Arial"/>
              </a:rPr>
              <a:t> 25:11-12).</a:t>
            </a:r>
          </a:p>
        </p:txBody>
      </p:sp>
    </p:spTree>
    <p:extLst>
      <p:ext uri="{BB962C8B-B14F-4D97-AF65-F5344CB8AC3E}">
        <p14:creationId xmlns:p14="http://schemas.microsoft.com/office/powerpoint/2010/main" val="37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25"/>
                                        </p:tgtEl>
                                        <p:attrNameLst>
                                          <p:attrName>style.visibility</p:attrName>
                                        </p:attrNameLst>
                                      </p:cBhvr>
                                      <p:to>
                                        <p:strVal val="visible"/>
                                      </p:to>
                                    </p:set>
                                    <p:anim calcmode="lin" valueType="num">
                                      <p:cBhvr additive="base">
                                        <p:cTn id="7" dur="500" fill="hold"/>
                                        <p:tgtEl>
                                          <p:spTgt spid="346125"/>
                                        </p:tgtEl>
                                        <p:attrNameLst>
                                          <p:attrName>ppt_x</p:attrName>
                                        </p:attrNameLst>
                                      </p:cBhvr>
                                      <p:tavLst>
                                        <p:tav tm="0">
                                          <p:val>
                                            <p:strVal val="0-#ppt_w/2"/>
                                          </p:val>
                                        </p:tav>
                                        <p:tav tm="100000">
                                          <p:val>
                                            <p:strVal val="#ppt_x"/>
                                          </p:val>
                                        </p:tav>
                                      </p:tavLst>
                                    </p:anim>
                                    <p:anim calcmode="lin" valueType="num">
                                      <p:cBhvr additive="base">
                                        <p:cTn id="8" dur="500" fill="hold"/>
                                        <p:tgtEl>
                                          <p:spTgt spid="346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8"/>
                                        </p:tgtEl>
                                        <p:attrNameLst>
                                          <p:attrName>style.visibility</p:attrName>
                                        </p:attrNameLst>
                                      </p:cBhvr>
                                      <p:to>
                                        <p:strVal val="visible"/>
                                      </p:to>
                                    </p:set>
                                    <p:anim calcmode="lin" valueType="num">
                                      <p:cBhvr additive="base">
                                        <p:cTn id="13" dur="500" fill="hold"/>
                                        <p:tgtEl>
                                          <p:spTgt spid="346118"/>
                                        </p:tgtEl>
                                        <p:attrNameLst>
                                          <p:attrName>ppt_x</p:attrName>
                                        </p:attrNameLst>
                                      </p:cBhvr>
                                      <p:tavLst>
                                        <p:tav tm="0">
                                          <p:val>
                                            <p:strVal val="0-#ppt_w/2"/>
                                          </p:val>
                                        </p:tav>
                                        <p:tav tm="100000">
                                          <p:val>
                                            <p:strVal val="#ppt_x"/>
                                          </p:val>
                                        </p:tav>
                                      </p:tavLst>
                                    </p:anim>
                                    <p:anim calcmode="lin" valueType="num">
                                      <p:cBhvr additive="base">
                                        <p:cTn id="14" dur="500" fill="hold"/>
                                        <p:tgtEl>
                                          <p:spTgt spid="346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22"/>
                                        </p:tgtEl>
                                        <p:attrNameLst>
                                          <p:attrName>style.visibility</p:attrName>
                                        </p:attrNameLst>
                                      </p:cBhvr>
                                      <p:to>
                                        <p:strVal val="visible"/>
                                      </p:to>
                                    </p:set>
                                    <p:anim calcmode="lin" valueType="num">
                                      <p:cBhvr additive="base">
                                        <p:cTn id="19" dur="500" fill="hold"/>
                                        <p:tgtEl>
                                          <p:spTgt spid="346122"/>
                                        </p:tgtEl>
                                        <p:attrNameLst>
                                          <p:attrName>ppt_x</p:attrName>
                                        </p:attrNameLst>
                                      </p:cBhvr>
                                      <p:tavLst>
                                        <p:tav tm="0">
                                          <p:val>
                                            <p:strVal val="0-#ppt_w/2"/>
                                          </p:val>
                                        </p:tav>
                                        <p:tav tm="100000">
                                          <p:val>
                                            <p:strVal val="#ppt_x"/>
                                          </p:val>
                                        </p:tav>
                                      </p:tavLst>
                                    </p:anim>
                                    <p:anim calcmode="lin" valueType="num">
                                      <p:cBhvr additive="base">
                                        <p:cTn id="20" dur="500" fill="hold"/>
                                        <p:tgtEl>
                                          <p:spTgt spid="346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23"/>
                                        </p:tgtEl>
                                        <p:attrNameLst>
                                          <p:attrName>style.visibility</p:attrName>
                                        </p:attrNameLst>
                                      </p:cBhvr>
                                      <p:to>
                                        <p:strVal val="visible"/>
                                      </p:to>
                                    </p:set>
                                    <p:anim calcmode="lin" valueType="num">
                                      <p:cBhvr additive="base">
                                        <p:cTn id="25" dur="500" fill="hold"/>
                                        <p:tgtEl>
                                          <p:spTgt spid="346123"/>
                                        </p:tgtEl>
                                        <p:attrNameLst>
                                          <p:attrName>ppt_x</p:attrName>
                                        </p:attrNameLst>
                                      </p:cBhvr>
                                      <p:tavLst>
                                        <p:tav tm="0">
                                          <p:val>
                                            <p:strVal val="0-#ppt_w/2"/>
                                          </p:val>
                                        </p:tav>
                                        <p:tav tm="100000">
                                          <p:val>
                                            <p:strVal val="#ppt_x"/>
                                          </p:val>
                                        </p:tav>
                                      </p:tavLst>
                                    </p:anim>
                                    <p:anim calcmode="lin" valueType="num">
                                      <p:cBhvr additive="base">
                                        <p:cTn id="26" dur="500" fill="hold"/>
                                        <p:tgtEl>
                                          <p:spTgt spid="34612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anim calcmode="lin" valueType="num">
                                      <p:cBhvr additive="base">
                                        <p:cTn id="31" dur="500" fill="hold"/>
                                        <p:tgtEl>
                                          <p:spTgt spid="346124"/>
                                        </p:tgtEl>
                                        <p:attrNameLst>
                                          <p:attrName>ppt_x</p:attrName>
                                        </p:attrNameLst>
                                      </p:cBhvr>
                                      <p:tavLst>
                                        <p:tav tm="0">
                                          <p:val>
                                            <p:strVal val="0-#ppt_w/2"/>
                                          </p:val>
                                        </p:tav>
                                        <p:tav tm="100000">
                                          <p:val>
                                            <p:strVal val="#ppt_x"/>
                                          </p:val>
                                        </p:tav>
                                      </p:tavLst>
                                    </p:anim>
                                    <p:anim calcmode="lin" valueType="num">
                                      <p:cBhvr additive="base">
                                        <p:cTn id="32" dur="500" fill="hold"/>
                                        <p:tgtEl>
                                          <p:spTgt spid="3461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20"/>
                                        </p:tgtEl>
                                        <p:attrNameLst>
                                          <p:attrName>style.visibility</p:attrName>
                                        </p:attrNameLst>
                                      </p:cBhvr>
                                      <p:to>
                                        <p:strVal val="visible"/>
                                      </p:to>
                                    </p:set>
                                    <p:anim calcmode="lin" valueType="num">
                                      <p:cBhvr additive="base">
                                        <p:cTn id="37" dur="500" fill="hold"/>
                                        <p:tgtEl>
                                          <p:spTgt spid="346120"/>
                                        </p:tgtEl>
                                        <p:attrNameLst>
                                          <p:attrName>ppt_x</p:attrName>
                                        </p:attrNameLst>
                                      </p:cBhvr>
                                      <p:tavLst>
                                        <p:tav tm="0">
                                          <p:val>
                                            <p:strVal val="0-#ppt_w/2"/>
                                          </p:val>
                                        </p:tav>
                                        <p:tav tm="100000">
                                          <p:val>
                                            <p:strVal val="#ppt_x"/>
                                          </p:val>
                                        </p:tav>
                                      </p:tavLst>
                                    </p:anim>
                                    <p:anim calcmode="lin" valueType="num">
                                      <p:cBhvr additive="base">
                                        <p:cTn id="38" dur="500" fill="hold"/>
                                        <p:tgtEl>
                                          <p:spTgt spid="34612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46126"/>
                                        </p:tgtEl>
                                        <p:attrNameLst>
                                          <p:attrName>style.visibility</p:attrName>
                                        </p:attrNameLst>
                                      </p:cBhvr>
                                      <p:to>
                                        <p:strVal val="visible"/>
                                      </p:to>
                                    </p:set>
                                    <p:animEffect transition="in" filter="fade">
                                      <p:cBhvr>
                                        <p:cTn id="43" dur="500"/>
                                        <p:tgtEl>
                                          <p:spTgt spid="3461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46121"/>
                                        </p:tgtEl>
                                        <p:attrNameLst>
                                          <p:attrName>style.visibility</p:attrName>
                                        </p:attrNameLst>
                                      </p:cBhvr>
                                      <p:to>
                                        <p:strVal val="visible"/>
                                      </p:to>
                                    </p:set>
                                    <p:anim calcmode="lin" valueType="num">
                                      <p:cBhvr additive="base">
                                        <p:cTn id="48" dur="500" fill="hold"/>
                                        <p:tgtEl>
                                          <p:spTgt spid="346121"/>
                                        </p:tgtEl>
                                        <p:attrNameLst>
                                          <p:attrName>ppt_x</p:attrName>
                                        </p:attrNameLst>
                                      </p:cBhvr>
                                      <p:tavLst>
                                        <p:tav tm="0">
                                          <p:val>
                                            <p:strVal val="0-#ppt_w/2"/>
                                          </p:val>
                                        </p:tav>
                                        <p:tav tm="100000">
                                          <p:val>
                                            <p:strVal val="#ppt_x"/>
                                          </p:val>
                                        </p:tav>
                                      </p:tavLst>
                                    </p:anim>
                                    <p:anim calcmode="lin" valueType="num">
                                      <p:cBhvr additive="base">
                                        <p:cTn id="49" dur="500" fill="hold"/>
                                        <p:tgtEl>
                                          <p:spTgt spid="3461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6127"/>
                                        </p:tgtEl>
                                        <p:attrNameLst>
                                          <p:attrName>style.visibility</p:attrName>
                                        </p:attrNameLst>
                                      </p:cBhvr>
                                      <p:to>
                                        <p:strVal val="visible"/>
                                      </p:to>
                                    </p:set>
                                    <p:animEffect transition="in" filter="fade">
                                      <p:cBhvr>
                                        <p:cTn id="54" dur="500"/>
                                        <p:tgtEl>
                                          <p:spTgt spid="3461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utoUpdateAnimBg="0"/>
      <p:bldP spid="346120" grpId="0" autoUpdateAnimBg="0"/>
      <p:bldP spid="346121" grpId="0" autoUpdateAnimBg="0"/>
      <p:bldP spid="346122" grpId="0" autoUpdateAnimBg="0"/>
      <p:bldP spid="346123" grpId="0" autoUpdateAnimBg="0"/>
      <p:bldP spid="346124" grpId="0" autoUpdateAnimBg="0"/>
      <p:bldP spid="346125" grpId="0" autoUpdateAnimBg="0"/>
      <p:bldP spid="346127" grpId="0" animBg="1"/>
      <p:bldP spid="1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112" charset="0"/>
              </a:rPr>
              <a:t>The Postexilic Era</a:t>
            </a:r>
          </a:p>
        </p:txBody>
      </p:sp>
      <p:sp>
        <p:nvSpPr>
          <p:cNvPr id="921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9220"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264197" name="Text Box 5"/>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11" charset="0"/>
                <a:ea typeface="+mn-ea"/>
                <a:cs typeface="+mn-cs"/>
              </a:rPr>
              <a:t>560</a:t>
            </a:r>
          </a:p>
        </p:txBody>
      </p:sp>
      <p:sp>
        <p:nvSpPr>
          <p:cNvPr id="264198" name="Rectangle 6"/>
          <p:cNvSpPr>
            <a:spLocks noChangeArrowheads="1"/>
          </p:cNvSpPr>
          <p:nvPr/>
        </p:nvSpPr>
        <p:spPr bwMode="auto">
          <a:xfrm>
            <a:off x="838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586</a:t>
            </a:r>
          </a:p>
        </p:txBody>
      </p:sp>
      <p:sp>
        <p:nvSpPr>
          <p:cNvPr id="471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rPr>
              <a:t>被掳后时代</a:t>
            </a:r>
            <a:endPar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
        <p:nvSpPr>
          <p:cNvPr id="264200" name="Rectangle 8"/>
          <p:cNvSpPr>
            <a:spLocks noChangeArrowheads="1"/>
          </p:cNvSpPr>
          <p:nvPr/>
        </p:nvSpPr>
        <p:spPr bwMode="auto">
          <a:xfrm>
            <a:off x="2362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539</a:t>
            </a:r>
          </a:p>
        </p:txBody>
      </p:sp>
      <p:sp>
        <p:nvSpPr>
          <p:cNvPr id="264201" name="Rectangle 9"/>
          <p:cNvSpPr>
            <a:spLocks noChangeArrowheads="1"/>
          </p:cNvSpPr>
          <p:nvPr/>
        </p:nvSpPr>
        <p:spPr bwMode="auto">
          <a:xfrm>
            <a:off x="30480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536</a:t>
            </a:r>
          </a:p>
        </p:txBody>
      </p:sp>
      <p:sp>
        <p:nvSpPr>
          <p:cNvPr id="264202" name="Rectangle 10"/>
          <p:cNvSpPr>
            <a:spLocks noChangeArrowheads="1"/>
          </p:cNvSpPr>
          <p:nvPr/>
        </p:nvSpPr>
        <p:spPr bwMode="auto">
          <a:xfrm>
            <a:off x="48006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516</a:t>
            </a:r>
          </a:p>
        </p:txBody>
      </p:sp>
      <p:sp>
        <p:nvSpPr>
          <p:cNvPr id="264203" name="Rectangle 11"/>
          <p:cNvSpPr>
            <a:spLocks noChangeArrowheads="1"/>
          </p:cNvSpPr>
          <p:nvPr/>
        </p:nvSpPr>
        <p:spPr bwMode="auto">
          <a:xfrm>
            <a:off x="-76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605</a:t>
            </a:r>
          </a:p>
        </p:txBody>
      </p:sp>
      <p:sp>
        <p:nvSpPr>
          <p:cNvPr id="264204" name="Rectangle 12"/>
          <p:cNvSpPr>
            <a:spLocks noChangeArrowheads="1"/>
          </p:cNvSpPr>
          <p:nvPr/>
        </p:nvSpPr>
        <p:spPr bwMode="auto">
          <a:xfrm>
            <a:off x="4038600" y="18669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哈该</a:t>
            </a:r>
            <a:endParaRPr lang="en-US" sz="2800">
              <a:solidFill>
                <a:srgbClr val="FFFFFF"/>
              </a:solidFill>
              <a:ea typeface="Osaka" charset="0"/>
              <a:cs typeface="Osaka" charset="0"/>
            </a:endParaRPr>
          </a:p>
        </p:txBody>
      </p:sp>
      <p:sp>
        <p:nvSpPr>
          <p:cNvPr id="264205" name="Rectangle 13"/>
          <p:cNvSpPr>
            <a:spLocks noChangeArrowheads="1"/>
          </p:cNvSpPr>
          <p:nvPr/>
        </p:nvSpPr>
        <p:spPr bwMode="auto">
          <a:xfrm>
            <a:off x="4038600" y="2286000"/>
            <a:ext cx="19050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撒迦利亚</a:t>
            </a:r>
            <a:endParaRPr lang="en-US" sz="2800">
              <a:solidFill>
                <a:srgbClr val="FFFFFF"/>
              </a:solidFill>
              <a:ea typeface="Osaka" charset="0"/>
              <a:cs typeface="Osaka" charset="0"/>
            </a:endParaRPr>
          </a:p>
        </p:txBody>
      </p:sp>
      <p:sp>
        <p:nvSpPr>
          <p:cNvPr id="264206" name="Rectangle 14"/>
          <p:cNvSpPr>
            <a:spLocks noChangeArrowheads="1"/>
          </p:cNvSpPr>
          <p:nvPr/>
        </p:nvSpPr>
        <p:spPr bwMode="auto">
          <a:xfrm>
            <a:off x="7467600" y="22479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玛拉基</a:t>
            </a:r>
            <a:endParaRPr lang="en-US" sz="2800">
              <a:solidFill>
                <a:srgbClr val="FFFFFF"/>
              </a:solidFill>
              <a:ea typeface="Osaka" charset="0"/>
              <a:cs typeface="Osaka" charset="0"/>
            </a:endParaRPr>
          </a:p>
        </p:txBody>
      </p:sp>
      <p:sp>
        <p:nvSpPr>
          <p:cNvPr id="264207" name="Rectangle 15"/>
          <p:cNvSpPr>
            <a:spLocks noChangeArrowheads="1"/>
          </p:cNvSpPr>
          <p:nvPr/>
        </p:nvSpPr>
        <p:spPr bwMode="auto">
          <a:xfrm>
            <a:off x="38862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520</a:t>
            </a:r>
          </a:p>
        </p:txBody>
      </p:sp>
      <p:sp>
        <p:nvSpPr>
          <p:cNvPr id="264208" name="Rectangle 16"/>
          <p:cNvSpPr>
            <a:spLocks noChangeArrowheads="1"/>
          </p:cNvSpPr>
          <p:nvPr/>
        </p:nvSpPr>
        <p:spPr bwMode="auto">
          <a:xfrm>
            <a:off x="838200" y="1295400"/>
            <a:ext cx="2209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圣殿建造</a:t>
            </a:r>
            <a:endParaRPr lang="en-US" sz="2800">
              <a:solidFill>
                <a:srgbClr val="FFFFFF"/>
              </a:solidFill>
              <a:ea typeface="Osaka" charset="0"/>
              <a:cs typeface="Osaka" charset="0"/>
            </a:endParaRPr>
          </a:p>
        </p:txBody>
      </p:sp>
      <p:sp>
        <p:nvSpPr>
          <p:cNvPr id="264209" name="Rectangle 17"/>
          <p:cNvSpPr>
            <a:spLocks noChangeArrowheads="1"/>
          </p:cNvSpPr>
          <p:nvPr/>
        </p:nvSpPr>
        <p:spPr bwMode="auto">
          <a:xfrm>
            <a:off x="7053263" y="5105400"/>
            <a:ext cx="130492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以斯拉</a:t>
            </a:r>
            <a:endParaRPr lang="en-US" sz="2800">
              <a:solidFill>
                <a:srgbClr val="FFFFFF"/>
              </a:solidFill>
              <a:ea typeface="Osaka" charset="0"/>
              <a:cs typeface="Osaka" charset="0"/>
            </a:endParaRPr>
          </a:p>
        </p:txBody>
      </p:sp>
      <p:sp>
        <p:nvSpPr>
          <p:cNvPr id="264210" name="Rectangle 18"/>
          <p:cNvSpPr>
            <a:spLocks noChangeArrowheads="1"/>
          </p:cNvSpPr>
          <p:nvPr/>
        </p:nvSpPr>
        <p:spPr bwMode="auto">
          <a:xfrm>
            <a:off x="7543800" y="55626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尼希米</a:t>
            </a:r>
            <a:endParaRPr lang="en-US" sz="2800">
              <a:solidFill>
                <a:srgbClr val="FFFFFF"/>
              </a:solidFill>
              <a:ea typeface="Osaka" charset="0"/>
              <a:cs typeface="Osaka" charset="0"/>
            </a:endParaRPr>
          </a:p>
        </p:txBody>
      </p:sp>
      <p:sp>
        <p:nvSpPr>
          <p:cNvPr id="9235"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6"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7"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264214" name="Rectangle 22"/>
          <p:cNvSpPr>
            <a:spLocks noChangeArrowheads="1"/>
          </p:cNvSpPr>
          <p:nvPr/>
        </p:nvSpPr>
        <p:spPr bwMode="auto">
          <a:xfrm>
            <a:off x="2667000" y="51054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所罗巴伯</a:t>
            </a:r>
            <a:endParaRPr lang="en-US" sz="2800">
              <a:solidFill>
                <a:srgbClr val="FFFFFF"/>
              </a:solidFill>
              <a:ea typeface="Osaka" charset="0"/>
              <a:cs typeface="Osaka" charset="0"/>
            </a:endParaRPr>
          </a:p>
        </p:txBody>
      </p:sp>
      <p:sp>
        <p:nvSpPr>
          <p:cNvPr id="264215" name="Rectangle 23"/>
          <p:cNvSpPr>
            <a:spLocks noChangeArrowheads="1"/>
          </p:cNvSpPr>
          <p:nvPr/>
        </p:nvSpPr>
        <p:spPr bwMode="auto">
          <a:xfrm>
            <a:off x="7543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444-425</a:t>
            </a:r>
          </a:p>
        </p:txBody>
      </p:sp>
      <p:sp>
        <p:nvSpPr>
          <p:cNvPr id="264216" name="Rectangle 24"/>
          <p:cNvSpPr>
            <a:spLocks noChangeArrowheads="1"/>
          </p:cNvSpPr>
          <p:nvPr/>
        </p:nvSpPr>
        <p:spPr bwMode="auto">
          <a:xfrm>
            <a:off x="5867400" y="5105400"/>
            <a:ext cx="127635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以斯帖</a:t>
            </a:r>
            <a:endParaRPr lang="en-US" sz="2800">
              <a:solidFill>
                <a:srgbClr val="FFFFFF"/>
              </a:solidFill>
              <a:ea typeface="Osaka" charset="0"/>
              <a:cs typeface="Osaka" charset="0"/>
            </a:endParaRPr>
          </a:p>
        </p:txBody>
      </p:sp>
      <p:sp>
        <p:nvSpPr>
          <p:cNvPr id="264217" name="Rectangle 25"/>
          <p:cNvSpPr>
            <a:spLocks noChangeArrowheads="1"/>
          </p:cNvSpPr>
          <p:nvPr/>
        </p:nvSpPr>
        <p:spPr bwMode="auto">
          <a:xfrm>
            <a:off x="5638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483-473</a:t>
            </a:r>
          </a:p>
        </p:txBody>
      </p:sp>
      <p:sp>
        <p:nvSpPr>
          <p:cNvPr id="264218" name="Rectangle 26"/>
          <p:cNvSpPr>
            <a:spLocks noChangeArrowheads="1"/>
          </p:cNvSpPr>
          <p:nvPr/>
        </p:nvSpPr>
        <p:spPr bwMode="auto">
          <a:xfrm>
            <a:off x="76200" y="1981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先知</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19" name="Rectangle 27"/>
          <p:cNvSpPr>
            <a:spLocks noChangeArrowheads="1"/>
          </p:cNvSpPr>
          <p:nvPr/>
        </p:nvSpPr>
        <p:spPr bwMode="auto">
          <a:xfrm>
            <a:off x="76200" y="52197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其他</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0" name="Rectangle 28"/>
          <p:cNvSpPr>
            <a:spLocks noChangeArrowheads="1"/>
          </p:cNvSpPr>
          <p:nvPr/>
        </p:nvSpPr>
        <p:spPr bwMode="auto">
          <a:xfrm>
            <a:off x="0" y="6115050"/>
            <a:ext cx="2819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波斯国王</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1" name="Rectangle 29"/>
          <p:cNvSpPr>
            <a:spLocks noChangeArrowheads="1"/>
          </p:cNvSpPr>
          <p:nvPr/>
        </p:nvSpPr>
        <p:spPr bwMode="auto">
          <a:xfrm>
            <a:off x="22098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塞鲁士</a:t>
            </a:r>
            <a:endParaRPr lang="en-US" sz="2800">
              <a:solidFill>
                <a:srgbClr val="FFFFFF"/>
              </a:solidFill>
              <a:ea typeface="Osaka" charset="0"/>
              <a:cs typeface="Osaka" charset="0"/>
            </a:endParaRPr>
          </a:p>
        </p:txBody>
      </p:sp>
      <p:sp>
        <p:nvSpPr>
          <p:cNvPr id="264222" name="Rectangle 30"/>
          <p:cNvSpPr>
            <a:spLocks noChangeArrowheads="1"/>
          </p:cNvSpPr>
          <p:nvPr/>
        </p:nvSpPr>
        <p:spPr bwMode="auto">
          <a:xfrm>
            <a:off x="39624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大利乌</a:t>
            </a:r>
            <a:endParaRPr lang="en-US" sz="2800">
              <a:solidFill>
                <a:srgbClr val="FFFFFF"/>
              </a:solidFill>
              <a:ea typeface="Osaka" charset="0"/>
              <a:cs typeface="Osaka" charset="0"/>
            </a:endParaRPr>
          </a:p>
        </p:txBody>
      </p:sp>
      <p:sp>
        <p:nvSpPr>
          <p:cNvPr id="264223" name="Rectangle 31"/>
          <p:cNvSpPr>
            <a:spLocks noChangeArrowheads="1"/>
          </p:cNvSpPr>
          <p:nvPr/>
        </p:nvSpPr>
        <p:spPr bwMode="auto">
          <a:xfrm>
            <a:off x="53340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亚哈随鲁</a:t>
            </a:r>
            <a:endParaRPr lang="en-US" sz="2800">
              <a:solidFill>
                <a:srgbClr val="FFFFFF"/>
              </a:solidFill>
              <a:ea typeface="Osaka" charset="0"/>
              <a:cs typeface="Osaka" charset="0"/>
            </a:endParaRPr>
          </a:p>
        </p:txBody>
      </p:sp>
      <p:sp>
        <p:nvSpPr>
          <p:cNvPr id="264224" name="Rectangle 32"/>
          <p:cNvSpPr>
            <a:spLocks noChangeArrowheads="1"/>
          </p:cNvSpPr>
          <p:nvPr/>
        </p:nvSpPr>
        <p:spPr bwMode="auto">
          <a:xfrm>
            <a:off x="70104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亚达薛西</a:t>
            </a:r>
            <a:endParaRPr lang="en-US" sz="2800">
              <a:solidFill>
                <a:srgbClr val="FFFFFF"/>
              </a:solidFill>
              <a:ea typeface="Osaka" charset="0"/>
              <a:cs typeface="Osaka" charset="0"/>
            </a:endParaRPr>
          </a:p>
        </p:txBody>
      </p:sp>
      <p:pic>
        <p:nvPicPr>
          <p:cNvPr id="47137"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4203"/>
                                        </p:tgtEl>
                                        <p:attrNameLst>
                                          <p:attrName>style.visibility</p:attrName>
                                        </p:attrNameLst>
                                      </p:cBhvr>
                                      <p:to>
                                        <p:strVal val="visible"/>
                                      </p:to>
                                    </p:set>
                                    <p:anim calcmode="lin" valueType="num">
                                      <p:cBhvr additive="base">
                                        <p:cTn id="7" dur="500" fill="hold"/>
                                        <p:tgtEl>
                                          <p:spTgt spid="264203"/>
                                        </p:tgtEl>
                                        <p:attrNameLst>
                                          <p:attrName>ppt_x</p:attrName>
                                        </p:attrNameLst>
                                      </p:cBhvr>
                                      <p:tavLst>
                                        <p:tav tm="0">
                                          <p:val>
                                            <p:strVal val="0-#ppt_w/2"/>
                                          </p:val>
                                        </p:tav>
                                        <p:tav tm="100000">
                                          <p:val>
                                            <p:strVal val="#ppt_x"/>
                                          </p:val>
                                        </p:tav>
                                      </p:tavLst>
                                    </p:anim>
                                    <p:anim calcmode="lin" valueType="num">
                                      <p:cBhvr additive="base">
                                        <p:cTn id="8" dur="500" fill="hold"/>
                                        <p:tgtEl>
                                          <p:spTgt spid="264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4198"/>
                                        </p:tgtEl>
                                        <p:attrNameLst>
                                          <p:attrName>style.visibility</p:attrName>
                                        </p:attrNameLst>
                                      </p:cBhvr>
                                      <p:to>
                                        <p:strVal val="visible"/>
                                      </p:to>
                                    </p:set>
                                    <p:anim calcmode="lin" valueType="num">
                                      <p:cBhvr additive="base">
                                        <p:cTn id="13" dur="500" fill="hold"/>
                                        <p:tgtEl>
                                          <p:spTgt spid="264198"/>
                                        </p:tgtEl>
                                        <p:attrNameLst>
                                          <p:attrName>ppt_x</p:attrName>
                                        </p:attrNameLst>
                                      </p:cBhvr>
                                      <p:tavLst>
                                        <p:tav tm="0">
                                          <p:val>
                                            <p:strVal val="0-#ppt_w/2"/>
                                          </p:val>
                                        </p:tav>
                                        <p:tav tm="100000">
                                          <p:val>
                                            <p:strVal val="#ppt_x"/>
                                          </p:val>
                                        </p:tav>
                                      </p:tavLst>
                                    </p:anim>
                                    <p:anim calcmode="lin" valueType="num">
                                      <p:cBhvr additive="base">
                                        <p:cTn id="14"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500" fill="hold"/>
                                        <p:tgtEl>
                                          <p:spTgt spid="264200"/>
                                        </p:tgtEl>
                                        <p:attrNameLst>
                                          <p:attrName>ppt_x</p:attrName>
                                        </p:attrNameLst>
                                      </p:cBhvr>
                                      <p:tavLst>
                                        <p:tav tm="0">
                                          <p:val>
                                            <p:strVal val="0-#ppt_w/2"/>
                                          </p:val>
                                        </p:tav>
                                        <p:tav tm="100000">
                                          <p:val>
                                            <p:strVal val="#ppt_x"/>
                                          </p:val>
                                        </p:tav>
                                      </p:tavLst>
                                    </p:anim>
                                    <p:anim calcmode="lin" valueType="num">
                                      <p:cBhvr additive="base">
                                        <p:cTn id="20" dur="500" fill="hold"/>
                                        <p:tgtEl>
                                          <p:spTgt spid="26420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64214"/>
                                        </p:tgtEl>
                                        <p:attrNameLst>
                                          <p:attrName>style.visibility</p:attrName>
                                        </p:attrNameLst>
                                      </p:cBhvr>
                                      <p:to>
                                        <p:strVal val="visible"/>
                                      </p:to>
                                    </p:set>
                                    <p:anim calcmode="lin" valueType="num">
                                      <p:cBhvr additive="base">
                                        <p:cTn id="24" dur="500" fill="hold"/>
                                        <p:tgtEl>
                                          <p:spTgt spid="264214"/>
                                        </p:tgtEl>
                                        <p:attrNameLst>
                                          <p:attrName>ppt_x</p:attrName>
                                        </p:attrNameLst>
                                      </p:cBhvr>
                                      <p:tavLst>
                                        <p:tav tm="0">
                                          <p:val>
                                            <p:strVal val="0-#ppt_w/2"/>
                                          </p:val>
                                        </p:tav>
                                        <p:tav tm="100000">
                                          <p:val>
                                            <p:strVal val="#ppt_x"/>
                                          </p:val>
                                        </p:tav>
                                      </p:tavLst>
                                    </p:anim>
                                    <p:anim calcmode="lin" valueType="num">
                                      <p:cBhvr additive="base">
                                        <p:cTn id="25" dur="500" fill="hold"/>
                                        <p:tgtEl>
                                          <p:spTgt spid="2642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 calcmode="lin" valueType="num">
                                      <p:cBhvr additive="base">
                                        <p:cTn id="30" dur="500" fill="hold"/>
                                        <p:tgtEl>
                                          <p:spTgt spid="264201"/>
                                        </p:tgtEl>
                                        <p:attrNameLst>
                                          <p:attrName>ppt_x</p:attrName>
                                        </p:attrNameLst>
                                      </p:cBhvr>
                                      <p:tavLst>
                                        <p:tav tm="0">
                                          <p:val>
                                            <p:strVal val="0-#ppt_w/2"/>
                                          </p:val>
                                        </p:tav>
                                        <p:tav tm="100000">
                                          <p:val>
                                            <p:strVal val="#ppt_x"/>
                                          </p:val>
                                        </p:tav>
                                      </p:tavLst>
                                    </p:anim>
                                    <p:anim calcmode="lin" valueType="num">
                                      <p:cBhvr additive="base">
                                        <p:cTn id="31"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4207"/>
                                        </p:tgtEl>
                                        <p:attrNameLst>
                                          <p:attrName>style.visibility</p:attrName>
                                        </p:attrNameLst>
                                      </p:cBhvr>
                                      <p:to>
                                        <p:strVal val="visible"/>
                                      </p:to>
                                    </p:set>
                                    <p:anim calcmode="lin" valueType="num">
                                      <p:cBhvr additive="base">
                                        <p:cTn id="36" dur="500" fill="hold"/>
                                        <p:tgtEl>
                                          <p:spTgt spid="264207"/>
                                        </p:tgtEl>
                                        <p:attrNameLst>
                                          <p:attrName>ppt_x</p:attrName>
                                        </p:attrNameLst>
                                      </p:cBhvr>
                                      <p:tavLst>
                                        <p:tav tm="0">
                                          <p:val>
                                            <p:strVal val="0-#ppt_w/2"/>
                                          </p:val>
                                        </p:tav>
                                        <p:tav tm="100000">
                                          <p:val>
                                            <p:strVal val="#ppt_x"/>
                                          </p:val>
                                        </p:tav>
                                      </p:tavLst>
                                    </p:anim>
                                    <p:anim calcmode="lin" valueType="num">
                                      <p:cBhvr additive="base">
                                        <p:cTn id="37" dur="500" fill="hold"/>
                                        <p:tgtEl>
                                          <p:spTgt spid="264207"/>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64204"/>
                                        </p:tgtEl>
                                        <p:attrNameLst>
                                          <p:attrName>style.visibility</p:attrName>
                                        </p:attrNameLst>
                                      </p:cBhvr>
                                      <p:to>
                                        <p:strVal val="visible"/>
                                      </p:to>
                                    </p:set>
                                    <p:anim calcmode="lin" valueType="num">
                                      <p:cBhvr additive="base">
                                        <p:cTn id="41" dur="500" fill="hold"/>
                                        <p:tgtEl>
                                          <p:spTgt spid="264204"/>
                                        </p:tgtEl>
                                        <p:attrNameLst>
                                          <p:attrName>ppt_x</p:attrName>
                                        </p:attrNameLst>
                                      </p:cBhvr>
                                      <p:tavLst>
                                        <p:tav tm="0">
                                          <p:val>
                                            <p:strVal val="0-#ppt_w/2"/>
                                          </p:val>
                                        </p:tav>
                                        <p:tav tm="100000">
                                          <p:val>
                                            <p:strVal val="#ppt_x"/>
                                          </p:val>
                                        </p:tav>
                                      </p:tavLst>
                                    </p:anim>
                                    <p:anim calcmode="lin" valueType="num">
                                      <p:cBhvr additive="base">
                                        <p:cTn id="42" dur="500" fill="hold"/>
                                        <p:tgtEl>
                                          <p:spTgt spid="26420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64205"/>
                                        </p:tgtEl>
                                        <p:attrNameLst>
                                          <p:attrName>style.visibility</p:attrName>
                                        </p:attrNameLst>
                                      </p:cBhvr>
                                      <p:to>
                                        <p:strVal val="visible"/>
                                      </p:to>
                                    </p:set>
                                    <p:anim calcmode="lin" valueType="num">
                                      <p:cBhvr additive="base">
                                        <p:cTn id="46" dur="500" fill="hold"/>
                                        <p:tgtEl>
                                          <p:spTgt spid="264205"/>
                                        </p:tgtEl>
                                        <p:attrNameLst>
                                          <p:attrName>ppt_x</p:attrName>
                                        </p:attrNameLst>
                                      </p:cBhvr>
                                      <p:tavLst>
                                        <p:tav tm="0">
                                          <p:val>
                                            <p:strVal val="0-#ppt_w/2"/>
                                          </p:val>
                                        </p:tav>
                                        <p:tav tm="100000">
                                          <p:val>
                                            <p:strVal val="#ppt_x"/>
                                          </p:val>
                                        </p:tav>
                                      </p:tavLst>
                                    </p:anim>
                                    <p:anim calcmode="lin" valueType="num">
                                      <p:cBhvr additive="base">
                                        <p:cTn id="47" dur="500" fill="hold"/>
                                        <p:tgtEl>
                                          <p:spTgt spid="264205"/>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4202"/>
                                        </p:tgtEl>
                                        <p:attrNameLst>
                                          <p:attrName>style.visibility</p:attrName>
                                        </p:attrNameLst>
                                      </p:cBhvr>
                                      <p:to>
                                        <p:strVal val="visible"/>
                                      </p:to>
                                    </p:set>
                                    <p:anim calcmode="lin" valueType="num">
                                      <p:cBhvr additive="base">
                                        <p:cTn id="52" dur="500" fill="hold"/>
                                        <p:tgtEl>
                                          <p:spTgt spid="264202"/>
                                        </p:tgtEl>
                                        <p:attrNameLst>
                                          <p:attrName>ppt_x</p:attrName>
                                        </p:attrNameLst>
                                      </p:cBhvr>
                                      <p:tavLst>
                                        <p:tav tm="0">
                                          <p:val>
                                            <p:strVal val="0-#ppt_w/2"/>
                                          </p:val>
                                        </p:tav>
                                        <p:tav tm="100000">
                                          <p:val>
                                            <p:strVal val="#ppt_x"/>
                                          </p:val>
                                        </p:tav>
                                      </p:tavLst>
                                    </p:anim>
                                    <p:anim calcmode="lin" valueType="num">
                                      <p:cBhvr additive="base">
                                        <p:cTn id="53"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64217"/>
                                        </p:tgtEl>
                                        <p:attrNameLst>
                                          <p:attrName>style.visibility</p:attrName>
                                        </p:attrNameLst>
                                      </p:cBhvr>
                                      <p:to>
                                        <p:strVal val="visible"/>
                                      </p:to>
                                    </p:set>
                                    <p:anim calcmode="lin" valueType="num">
                                      <p:cBhvr additive="base">
                                        <p:cTn id="58" dur="500" fill="hold"/>
                                        <p:tgtEl>
                                          <p:spTgt spid="264217"/>
                                        </p:tgtEl>
                                        <p:attrNameLst>
                                          <p:attrName>ppt_x</p:attrName>
                                        </p:attrNameLst>
                                      </p:cBhvr>
                                      <p:tavLst>
                                        <p:tav tm="0">
                                          <p:val>
                                            <p:strVal val="0-#ppt_w/2"/>
                                          </p:val>
                                        </p:tav>
                                        <p:tav tm="100000">
                                          <p:val>
                                            <p:strVal val="#ppt_x"/>
                                          </p:val>
                                        </p:tav>
                                      </p:tavLst>
                                    </p:anim>
                                    <p:anim calcmode="lin" valueType="num">
                                      <p:cBhvr additive="base">
                                        <p:cTn id="59" dur="500" fill="hold"/>
                                        <p:tgtEl>
                                          <p:spTgt spid="264217"/>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4216"/>
                                        </p:tgtEl>
                                        <p:attrNameLst>
                                          <p:attrName>style.visibility</p:attrName>
                                        </p:attrNameLst>
                                      </p:cBhvr>
                                      <p:to>
                                        <p:strVal val="visible"/>
                                      </p:to>
                                    </p:set>
                                    <p:anim calcmode="lin" valueType="num">
                                      <p:cBhvr additive="base">
                                        <p:cTn id="63" dur="500" fill="hold"/>
                                        <p:tgtEl>
                                          <p:spTgt spid="264216"/>
                                        </p:tgtEl>
                                        <p:attrNameLst>
                                          <p:attrName>ppt_x</p:attrName>
                                        </p:attrNameLst>
                                      </p:cBhvr>
                                      <p:tavLst>
                                        <p:tav tm="0">
                                          <p:val>
                                            <p:strVal val="0-#ppt_w/2"/>
                                          </p:val>
                                        </p:tav>
                                        <p:tav tm="100000">
                                          <p:val>
                                            <p:strVal val="#ppt_x"/>
                                          </p:val>
                                        </p:tav>
                                      </p:tavLst>
                                    </p:anim>
                                    <p:anim calcmode="lin" valueType="num">
                                      <p:cBhvr additive="base">
                                        <p:cTn id="64" dur="500" fill="hold"/>
                                        <p:tgtEl>
                                          <p:spTgt spid="26421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64215"/>
                                        </p:tgtEl>
                                        <p:attrNameLst>
                                          <p:attrName>style.visibility</p:attrName>
                                        </p:attrNameLst>
                                      </p:cBhvr>
                                      <p:to>
                                        <p:strVal val="visible"/>
                                      </p:to>
                                    </p:set>
                                    <p:anim calcmode="lin" valueType="num">
                                      <p:cBhvr additive="base">
                                        <p:cTn id="69" dur="500" fill="hold"/>
                                        <p:tgtEl>
                                          <p:spTgt spid="264215"/>
                                        </p:tgtEl>
                                        <p:attrNameLst>
                                          <p:attrName>ppt_x</p:attrName>
                                        </p:attrNameLst>
                                      </p:cBhvr>
                                      <p:tavLst>
                                        <p:tav tm="0">
                                          <p:val>
                                            <p:strVal val="0-#ppt_w/2"/>
                                          </p:val>
                                        </p:tav>
                                        <p:tav tm="100000">
                                          <p:val>
                                            <p:strVal val="#ppt_x"/>
                                          </p:val>
                                        </p:tav>
                                      </p:tavLst>
                                    </p:anim>
                                    <p:anim calcmode="lin" valueType="num">
                                      <p:cBhvr additive="base">
                                        <p:cTn id="70" dur="500" fill="hold"/>
                                        <p:tgtEl>
                                          <p:spTgt spid="264215"/>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64209"/>
                                        </p:tgtEl>
                                        <p:attrNameLst>
                                          <p:attrName>style.visibility</p:attrName>
                                        </p:attrNameLst>
                                      </p:cBhvr>
                                      <p:to>
                                        <p:strVal val="visible"/>
                                      </p:to>
                                    </p:set>
                                    <p:anim calcmode="lin" valueType="num">
                                      <p:cBhvr additive="base">
                                        <p:cTn id="75" dur="500" fill="hold"/>
                                        <p:tgtEl>
                                          <p:spTgt spid="264209"/>
                                        </p:tgtEl>
                                        <p:attrNameLst>
                                          <p:attrName>ppt_x</p:attrName>
                                        </p:attrNameLst>
                                      </p:cBhvr>
                                      <p:tavLst>
                                        <p:tav tm="0">
                                          <p:val>
                                            <p:strVal val="0-#ppt_w/2"/>
                                          </p:val>
                                        </p:tav>
                                        <p:tav tm="100000">
                                          <p:val>
                                            <p:strVal val="#ppt_x"/>
                                          </p:val>
                                        </p:tav>
                                      </p:tavLst>
                                    </p:anim>
                                    <p:anim calcmode="lin" valueType="num">
                                      <p:cBhvr additive="base">
                                        <p:cTn id="76" dur="500" fill="hold"/>
                                        <p:tgtEl>
                                          <p:spTgt spid="26420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4210"/>
                                        </p:tgtEl>
                                        <p:attrNameLst>
                                          <p:attrName>style.visibility</p:attrName>
                                        </p:attrNameLst>
                                      </p:cBhvr>
                                      <p:to>
                                        <p:strVal val="visible"/>
                                      </p:to>
                                    </p:set>
                                    <p:anim calcmode="lin" valueType="num">
                                      <p:cBhvr additive="base">
                                        <p:cTn id="81" dur="500" fill="hold"/>
                                        <p:tgtEl>
                                          <p:spTgt spid="264210"/>
                                        </p:tgtEl>
                                        <p:attrNameLst>
                                          <p:attrName>ppt_x</p:attrName>
                                        </p:attrNameLst>
                                      </p:cBhvr>
                                      <p:tavLst>
                                        <p:tav tm="0">
                                          <p:val>
                                            <p:strVal val="0-#ppt_w/2"/>
                                          </p:val>
                                        </p:tav>
                                        <p:tav tm="100000">
                                          <p:val>
                                            <p:strVal val="#ppt_x"/>
                                          </p:val>
                                        </p:tav>
                                      </p:tavLst>
                                    </p:anim>
                                    <p:anim calcmode="lin" valueType="num">
                                      <p:cBhvr additive="base">
                                        <p:cTn id="82" dur="500" fill="hold"/>
                                        <p:tgtEl>
                                          <p:spTgt spid="26421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64206"/>
                                        </p:tgtEl>
                                        <p:attrNameLst>
                                          <p:attrName>style.visibility</p:attrName>
                                        </p:attrNameLst>
                                      </p:cBhvr>
                                      <p:to>
                                        <p:strVal val="visible"/>
                                      </p:to>
                                    </p:set>
                                    <p:anim calcmode="lin" valueType="num">
                                      <p:cBhvr additive="base">
                                        <p:cTn id="87" dur="500" fill="hold"/>
                                        <p:tgtEl>
                                          <p:spTgt spid="264206"/>
                                        </p:tgtEl>
                                        <p:attrNameLst>
                                          <p:attrName>ppt_x</p:attrName>
                                        </p:attrNameLst>
                                      </p:cBhvr>
                                      <p:tavLst>
                                        <p:tav tm="0">
                                          <p:val>
                                            <p:strVal val="0-#ppt_w/2"/>
                                          </p:val>
                                        </p:tav>
                                        <p:tav tm="100000">
                                          <p:val>
                                            <p:strVal val="#ppt_x"/>
                                          </p:val>
                                        </p:tav>
                                      </p:tavLst>
                                    </p:anim>
                                    <p:anim calcmode="lin" valueType="num">
                                      <p:cBhvr additive="base">
                                        <p:cTn id="88"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64221"/>
                                        </p:tgtEl>
                                        <p:attrNameLst>
                                          <p:attrName>style.visibility</p:attrName>
                                        </p:attrNameLst>
                                      </p:cBhvr>
                                      <p:to>
                                        <p:strVal val="visible"/>
                                      </p:to>
                                    </p:set>
                                    <p:anim calcmode="lin" valueType="num">
                                      <p:cBhvr additive="base">
                                        <p:cTn id="93" dur="500" fill="hold"/>
                                        <p:tgtEl>
                                          <p:spTgt spid="264221"/>
                                        </p:tgtEl>
                                        <p:attrNameLst>
                                          <p:attrName>ppt_x</p:attrName>
                                        </p:attrNameLst>
                                      </p:cBhvr>
                                      <p:tavLst>
                                        <p:tav tm="0">
                                          <p:val>
                                            <p:strVal val="0-#ppt_w/2"/>
                                          </p:val>
                                        </p:tav>
                                        <p:tav tm="100000">
                                          <p:val>
                                            <p:strVal val="#ppt_x"/>
                                          </p:val>
                                        </p:tav>
                                      </p:tavLst>
                                    </p:anim>
                                    <p:anim calcmode="lin" valueType="num">
                                      <p:cBhvr additive="base">
                                        <p:cTn id="94" dur="500" fill="hold"/>
                                        <p:tgtEl>
                                          <p:spTgt spid="264221"/>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64222"/>
                                        </p:tgtEl>
                                        <p:attrNameLst>
                                          <p:attrName>style.visibility</p:attrName>
                                        </p:attrNameLst>
                                      </p:cBhvr>
                                      <p:to>
                                        <p:strVal val="visible"/>
                                      </p:to>
                                    </p:set>
                                    <p:anim calcmode="lin" valueType="num">
                                      <p:cBhvr additive="base">
                                        <p:cTn id="99" dur="500" fill="hold"/>
                                        <p:tgtEl>
                                          <p:spTgt spid="264222"/>
                                        </p:tgtEl>
                                        <p:attrNameLst>
                                          <p:attrName>ppt_x</p:attrName>
                                        </p:attrNameLst>
                                      </p:cBhvr>
                                      <p:tavLst>
                                        <p:tav tm="0">
                                          <p:val>
                                            <p:strVal val="0-#ppt_w/2"/>
                                          </p:val>
                                        </p:tav>
                                        <p:tav tm="100000">
                                          <p:val>
                                            <p:strVal val="#ppt_x"/>
                                          </p:val>
                                        </p:tav>
                                      </p:tavLst>
                                    </p:anim>
                                    <p:anim calcmode="lin" valueType="num">
                                      <p:cBhvr additive="base">
                                        <p:cTn id="100" dur="500" fill="hold"/>
                                        <p:tgtEl>
                                          <p:spTgt spid="264222"/>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64223"/>
                                        </p:tgtEl>
                                        <p:attrNameLst>
                                          <p:attrName>style.visibility</p:attrName>
                                        </p:attrNameLst>
                                      </p:cBhvr>
                                      <p:to>
                                        <p:strVal val="visible"/>
                                      </p:to>
                                    </p:set>
                                    <p:anim calcmode="lin" valueType="num">
                                      <p:cBhvr additive="base">
                                        <p:cTn id="105" dur="500" fill="hold"/>
                                        <p:tgtEl>
                                          <p:spTgt spid="264223"/>
                                        </p:tgtEl>
                                        <p:attrNameLst>
                                          <p:attrName>ppt_x</p:attrName>
                                        </p:attrNameLst>
                                      </p:cBhvr>
                                      <p:tavLst>
                                        <p:tav tm="0">
                                          <p:val>
                                            <p:strVal val="0-#ppt_w/2"/>
                                          </p:val>
                                        </p:tav>
                                        <p:tav tm="100000">
                                          <p:val>
                                            <p:strVal val="#ppt_x"/>
                                          </p:val>
                                        </p:tav>
                                      </p:tavLst>
                                    </p:anim>
                                    <p:anim calcmode="lin" valueType="num">
                                      <p:cBhvr additive="base">
                                        <p:cTn id="106" dur="500" fill="hold"/>
                                        <p:tgtEl>
                                          <p:spTgt spid="264223"/>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64224"/>
                                        </p:tgtEl>
                                        <p:attrNameLst>
                                          <p:attrName>style.visibility</p:attrName>
                                        </p:attrNameLst>
                                      </p:cBhvr>
                                      <p:to>
                                        <p:strVal val="visible"/>
                                      </p:to>
                                    </p:set>
                                    <p:anim calcmode="lin" valueType="num">
                                      <p:cBhvr additive="base">
                                        <p:cTn id="111" dur="500" fill="hold"/>
                                        <p:tgtEl>
                                          <p:spTgt spid="264224"/>
                                        </p:tgtEl>
                                        <p:attrNameLst>
                                          <p:attrName>ppt_x</p:attrName>
                                        </p:attrNameLst>
                                      </p:cBhvr>
                                      <p:tavLst>
                                        <p:tav tm="0">
                                          <p:val>
                                            <p:strVal val="0-#ppt_w/2"/>
                                          </p:val>
                                        </p:tav>
                                        <p:tav tm="100000">
                                          <p:val>
                                            <p:strVal val="#ppt_x"/>
                                          </p:val>
                                        </p:tav>
                                      </p:tavLst>
                                    </p:anim>
                                    <p:anim calcmode="lin" valueType="num">
                                      <p:cBhvr additive="base">
                                        <p:cTn id="112" dur="500" fill="hold"/>
                                        <p:tgtEl>
                                          <p:spTgt spid="264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P spid="264200" grpId="0" autoUpdateAnimBg="0"/>
      <p:bldP spid="264201" grpId="0" autoUpdateAnimBg="0"/>
      <p:bldP spid="264202" grpId="0" autoUpdateAnimBg="0"/>
      <p:bldP spid="264203" grpId="0" autoUpdateAnimBg="0"/>
      <p:bldP spid="264204" grpId="0" autoUpdateAnimBg="0"/>
      <p:bldP spid="264205" grpId="0" autoUpdateAnimBg="0"/>
      <p:bldP spid="264206" grpId="0" autoUpdateAnimBg="0"/>
      <p:bldP spid="264207" grpId="0" autoUpdateAnimBg="0"/>
      <p:bldP spid="264209" grpId="0" autoUpdateAnimBg="0"/>
      <p:bldP spid="264210" grpId="0" autoUpdateAnimBg="0"/>
      <p:bldP spid="264214" grpId="0" autoUpdateAnimBg="0"/>
      <p:bldP spid="264215" grpId="0" autoUpdateAnimBg="0"/>
      <p:bldP spid="264216" grpId="0" autoUpdateAnimBg="0"/>
      <p:bldP spid="264217" grpId="0" autoUpdateAnimBg="0"/>
      <p:bldP spid="264221" grpId="0" autoUpdateAnimBg="0"/>
      <p:bldP spid="264222" grpId="0" autoUpdateAnimBg="0"/>
      <p:bldP spid="264223" grpId="0" autoUpdateAnimBg="0"/>
      <p:bldP spid="26422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2870</TotalTime>
  <Words>6526</Words>
  <Application>Microsoft Macintosh PowerPoint</Application>
  <PresentationFormat>On-screen Show (4:3)</PresentationFormat>
  <Paragraphs>821</Paragraphs>
  <Slides>80</Slides>
  <Notes>59</Notes>
  <HiddenSlides>0</HiddenSlides>
  <MMClips>0</MMClips>
  <ScaleCrop>false</ScaleCrop>
  <HeadingPairs>
    <vt:vector size="6" baseType="variant">
      <vt:variant>
        <vt:lpstr>Fonts Used</vt:lpstr>
      </vt:variant>
      <vt:variant>
        <vt:i4>19</vt:i4>
      </vt:variant>
      <vt:variant>
        <vt:lpstr>Theme</vt:lpstr>
      </vt:variant>
      <vt:variant>
        <vt:i4>24</vt:i4>
      </vt:variant>
      <vt:variant>
        <vt:lpstr>Slide Titles</vt:lpstr>
      </vt:variant>
      <vt:variant>
        <vt:i4>80</vt:i4>
      </vt:variant>
    </vt:vector>
  </HeadingPairs>
  <TitlesOfParts>
    <vt:vector size="123" baseType="lpstr">
      <vt:lpstr>B VAG Rounded Bold</vt:lpstr>
      <vt:lpstr>BONES</vt:lpstr>
      <vt:lpstr>Chicago</vt:lpstr>
      <vt:lpstr>Kosher-Normal</vt:lpstr>
      <vt:lpstr>ＭＳ Ｐゴシック</vt:lpstr>
      <vt:lpstr>Osaka</vt:lpstr>
      <vt:lpstr>Times</vt:lpstr>
      <vt:lpstr>Arial</vt:lpstr>
      <vt:lpstr>Arial Black</vt:lpstr>
      <vt:lpstr>Arial Narrow</vt:lpstr>
      <vt:lpstr>Calibri</vt:lpstr>
      <vt:lpstr>Comic Sans MS</vt:lpstr>
      <vt:lpstr>Helvetica</vt:lpstr>
      <vt:lpstr>Helvetica Neue Black Condensed</vt:lpstr>
      <vt:lpstr>Impact</vt:lpstr>
      <vt:lpstr>Monotype Sorts</vt:lpstr>
      <vt:lpstr>Times New Roman</vt:lpstr>
      <vt:lpstr>Trebuchet MS</vt:lpstr>
      <vt:lpstr>Wingdings</vt:lpstr>
      <vt:lpstr>Construction</vt:lpstr>
      <vt:lpstr>Crumple</vt:lpstr>
      <vt:lpstr>untitled 3</vt:lpstr>
      <vt:lpstr>49_Blank Presentation</vt:lpstr>
      <vt:lpstr>Blank Presentation</vt:lpstr>
      <vt:lpstr>White</vt:lpstr>
      <vt:lpstr>1_Blank Presentation</vt:lpstr>
      <vt:lpstr>4_Construction</vt:lpstr>
      <vt:lpstr>Project Overview (Standard)</vt:lpstr>
      <vt:lpstr>2_Blank Presentation</vt:lpstr>
      <vt:lpstr>3_Blank Presentation</vt:lpstr>
      <vt:lpstr>4_Blank Presentation</vt:lpstr>
      <vt:lpstr>5_Blank Presentation</vt:lpstr>
      <vt:lpstr>6_Blank Presentation</vt:lpstr>
      <vt:lpstr>7_Blank Presentation</vt:lpstr>
      <vt:lpstr>7_Construction</vt:lpstr>
      <vt:lpstr>2_Construction</vt:lpstr>
      <vt:lpstr>9_Construction</vt:lpstr>
      <vt:lpstr>6_Construction</vt:lpstr>
      <vt:lpstr>3_MEADOW</vt:lpstr>
      <vt:lpstr>1_Bar Code</vt:lpstr>
      <vt:lpstr>15_Default Design</vt:lpstr>
      <vt:lpstr>50_Blank Presentation</vt:lpstr>
      <vt:lpstr>25_Blank Presentation</vt:lpstr>
      <vt:lpstr>作个敬拜上帝的人</vt:lpstr>
      <vt:lpstr>黄页/商业名录</vt:lpstr>
      <vt:lpstr>为什么去教堂?</vt:lpstr>
      <vt:lpstr>为什么去教堂?</vt:lpstr>
      <vt:lpstr>神为什么要恢复我们?</vt:lpstr>
      <vt:lpstr>II. 神拯救我们脱离我们的捆绑，让我们可以敬拜他。</vt:lpstr>
      <vt:lpstr>以色列搞砸了。</vt:lpstr>
      <vt:lpstr>Two 70-Year Exiles</vt:lpstr>
      <vt:lpstr>The Postexilic Era</vt:lpstr>
      <vt:lpstr>犹大被保存!</vt:lpstr>
      <vt:lpstr>ARC</vt:lpstr>
      <vt:lpstr>巴比伦古城</vt:lpstr>
      <vt:lpstr>The Stage of the Action</vt:lpstr>
      <vt:lpstr>“Jews” “Synagogue”</vt:lpstr>
      <vt:lpstr> 让我们一起考察经文 </vt:lpstr>
      <vt:lpstr>神为什么要恢复我们?</vt:lpstr>
      <vt:lpstr>I. 神拯救了被掳的犹太人，让他们可以敬拜他。</vt:lpstr>
      <vt:lpstr>Slides on  以斯拉 1</vt:lpstr>
      <vt:lpstr>3  次跋涉归回</vt:lpstr>
      <vt:lpstr>100 YEARS / 50,000</vt:lpstr>
      <vt:lpstr>50,000 RETURNED!</vt:lpstr>
      <vt:lpstr>Z- E - N</vt:lpstr>
      <vt:lpstr>Z-E-N</vt:lpstr>
      <vt:lpstr>居鲁士大帝征服巴比伦</vt:lpstr>
      <vt:lpstr>居鲁士 敕令</vt:lpstr>
      <vt:lpstr>波丝帝国地图</vt:lpstr>
      <vt:lpstr>但为什么 重返以色列的土地如此重要？</vt:lpstr>
      <vt:lpstr>应许之地</vt:lpstr>
      <vt:lpstr>Bethlehem aerial from north</vt:lpstr>
      <vt:lpstr>Slides on  以斯拉 2</vt:lpstr>
      <vt:lpstr>被掳时期的年代表</vt:lpstr>
      <vt:lpstr>被掳时期的年代表</vt:lpstr>
      <vt:lpstr>以斯拉记—尼希米记年代表</vt:lpstr>
      <vt:lpstr>以斯拉记与以斯帖记的相互关系</vt:lpstr>
      <vt:lpstr>圣殿/圣民</vt:lpstr>
      <vt:lpstr>所罗巴伯的圣殿 The Bible Visual Resource Book, 95</vt:lpstr>
      <vt:lpstr>特点</vt:lpstr>
      <vt:lpstr>合成</vt:lpstr>
      <vt:lpstr>以斯拉記 1-6</vt:lpstr>
      <vt:lpstr>Slides on  以斯拉 3</vt:lpstr>
      <vt:lpstr>祭坛首先被重建（以斯拉3:1-6）</vt:lpstr>
      <vt:lpstr>Slides on  以斯拉 4</vt:lpstr>
      <vt:lpstr>神的工作受到反对（4:1-2）</vt:lpstr>
      <vt:lpstr>反对时间轴（以斯拉记4） </vt:lpstr>
      <vt:lpstr>Slides on  以斯拉 5</vt:lpstr>
      <vt:lpstr>神的工作总是受到反对</vt:lpstr>
      <vt:lpstr>以斯拉记与以斯帖记的相互关系</vt:lpstr>
      <vt:lpstr>Slides on  以斯拉 6</vt:lpstr>
      <vt:lpstr>完成圣殿(516 BC)</vt:lpstr>
      <vt:lpstr>总纲</vt:lpstr>
      <vt:lpstr>Slides on  以斯拉 7</vt:lpstr>
      <vt:lpstr>哪一个更重要？</vt:lpstr>
      <vt:lpstr>哪一个更重要？</vt:lpstr>
      <vt:lpstr>重建人民</vt:lpstr>
      <vt:lpstr>总纲</vt:lpstr>
      <vt:lpstr>“因为以斯拉专心寻求研究耶和华的律法，并且遵行，在以色列中教导律例和典章”  (以斯拉 7:10 CNVS).</vt:lpstr>
      <vt:lpstr>以斯拉记  7-10</vt:lpstr>
      <vt:lpstr>Slides on  以斯拉 8</vt:lpstr>
      <vt:lpstr>复兴的领导力  (以斯拉 8:15-20)</vt:lpstr>
      <vt:lpstr>以斯拉 宣告禁食 (以斯拉 8:21)</vt:lpstr>
      <vt:lpstr>Slides on  以斯拉 9</vt:lpstr>
      <vt:lpstr>内部反对派(以斯拉 9)</vt:lpstr>
      <vt:lpstr>Slides on  以斯拉 10</vt:lpstr>
      <vt:lpstr>宣读律法带来了复兴 (以斯拉 10)</vt:lpstr>
      <vt:lpstr>神在以斯拉记中准许离婚?</vt:lpstr>
      <vt:lpstr>这个小小的开端促成了公元一世纪耶路撒冷的重建</vt:lpstr>
      <vt:lpstr>神为什么要恢复我们?</vt:lpstr>
      <vt:lpstr>II. 神拯救我们脱离我们的捆绑，让我们可以敬拜他。</vt:lpstr>
      <vt:lpstr>上帝知道我们成为假神奴隶有多么可怕。</vt:lpstr>
      <vt:lpstr>你需要从罪的奴役中被恢复吗？</vt:lpstr>
      <vt:lpstr>神为什么要恢复我们?</vt:lpstr>
      <vt:lpstr>以斯拉的主旨</vt:lpstr>
      <vt:lpstr>I. 神拯救了被掳的犹太人，让他们可以敬拜他。</vt:lpstr>
      <vt:lpstr>总结</vt:lpstr>
      <vt:lpstr>II. 神拯救我们脱离我们的捆绑，让我们可以敬拜他。</vt:lpstr>
      <vt:lpstr>我的敬拜之旅</vt:lpstr>
      <vt:lpstr>当你的生命活着是为要敬拜神的时候，你的生命会有什么改变? </vt:lpstr>
      <vt:lpstr>应用</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218</cp:revision>
  <dcterms:created xsi:type="dcterms:W3CDTF">2003-09-12T14:00:07Z</dcterms:created>
  <dcterms:modified xsi:type="dcterms:W3CDTF">2024-08-20T15:46:40Z</dcterms:modified>
</cp:coreProperties>
</file>