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0.xml" ContentType="application/vnd.openxmlformats-officedocument.theme+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2.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4.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5.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0.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1.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7.xml" ContentType="application/vnd.openxmlformats-officedocument.themeOverride+xml"/>
  <Override PartName="/ppt/notesSlides/notesSlide66.xml" ContentType="application/vnd.openxmlformats-officedocument.presentationml.notesSlide+xml"/>
  <Override PartName="/ppt/theme/themeOverride8.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9.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0.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1.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4070" r:id="rId4"/>
    <p:sldMasterId id="2147484082" r:id="rId5"/>
    <p:sldMasterId id="2147484134" r:id="rId6"/>
    <p:sldMasterId id="2147484147" r:id="rId7"/>
    <p:sldMasterId id="2147484160" r:id="rId8"/>
    <p:sldMasterId id="2147484198" r:id="rId9"/>
    <p:sldMasterId id="2147484210" r:id="rId10"/>
    <p:sldMasterId id="2147484261" r:id="rId11"/>
    <p:sldMasterId id="2147484273" r:id="rId12"/>
    <p:sldMasterId id="2147484285" r:id="rId13"/>
    <p:sldMasterId id="2147484298" r:id="rId14"/>
    <p:sldMasterId id="2147484311" r:id="rId15"/>
    <p:sldMasterId id="2147484324" r:id="rId16"/>
    <p:sldMasterId id="2147484350" r:id="rId17"/>
    <p:sldMasterId id="2147484362" r:id="rId18"/>
    <p:sldMasterId id="2147484374" r:id="rId19"/>
    <p:sldMasterId id="2147484386" r:id="rId20"/>
    <p:sldMasterId id="2147484398" r:id="rId21"/>
    <p:sldMasterId id="2147484410" r:id="rId22"/>
    <p:sldMasterId id="2147484422" r:id="rId23"/>
    <p:sldMasterId id="2147484434" r:id="rId24"/>
    <p:sldMasterId id="2147484446" r:id="rId25"/>
    <p:sldMasterId id="2147484458" r:id="rId26"/>
    <p:sldMasterId id="2147484470" r:id="rId27"/>
    <p:sldMasterId id="2147484482" r:id="rId28"/>
    <p:sldMasterId id="2147484494" r:id="rId29"/>
    <p:sldMasterId id="2147484506" r:id="rId30"/>
    <p:sldMasterId id="2147484518" r:id="rId31"/>
    <p:sldMasterId id="2147484530" r:id="rId32"/>
    <p:sldMasterId id="2147484542" r:id="rId33"/>
    <p:sldMasterId id="2147484554" r:id="rId34"/>
    <p:sldMasterId id="2147484566" r:id="rId35"/>
    <p:sldMasterId id="2147484603" r:id="rId36"/>
    <p:sldMasterId id="2147484616" r:id="rId37"/>
    <p:sldMasterId id="2147484665" r:id="rId38"/>
    <p:sldMasterId id="2147484677" r:id="rId39"/>
    <p:sldMasterId id="2147484680" r:id="rId40"/>
    <p:sldMasterId id="2147484684" r:id="rId41"/>
    <p:sldMasterId id="2147484699" r:id="rId42"/>
    <p:sldMasterId id="2147484735" r:id="rId43"/>
    <p:sldMasterId id="2147484747" r:id="rId44"/>
    <p:sldMasterId id="2147484760" r:id="rId45"/>
    <p:sldMasterId id="2147484797" r:id="rId46"/>
    <p:sldMasterId id="2147484823" r:id="rId47"/>
    <p:sldMasterId id="2147484846" r:id="rId48"/>
    <p:sldMasterId id="2147484911" r:id="rId49"/>
    <p:sldMasterId id="2147484916" r:id="rId50"/>
    <p:sldMasterId id="2147484929" r:id="rId51"/>
    <p:sldMasterId id="2147484943" r:id="rId52"/>
  </p:sldMasterIdLst>
  <p:notesMasterIdLst>
    <p:notesMasterId r:id="rId211"/>
  </p:notesMasterIdLst>
  <p:sldIdLst>
    <p:sldId id="496" r:id="rId53"/>
    <p:sldId id="1977" r:id="rId54"/>
    <p:sldId id="498" r:id="rId55"/>
    <p:sldId id="499" r:id="rId56"/>
    <p:sldId id="500" r:id="rId57"/>
    <p:sldId id="501" r:id="rId58"/>
    <p:sldId id="2429" r:id="rId59"/>
    <p:sldId id="512" r:id="rId60"/>
    <p:sldId id="1981" r:id="rId61"/>
    <p:sldId id="1982" r:id="rId62"/>
    <p:sldId id="412" r:id="rId63"/>
    <p:sldId id="1983" r:id="rId64"/>
    <p:sldId id="510" r:id="rId65"/>
    <p:sldId id="511" r:id="rId66"/>
    <p:sldId id="419" r:id="rId67"/>
    <p:sldId id="513" r:id="rId68"/>
    <p:sldId id="481" r:id="rId69"/>
    <p:sldId id="848" r:id="rId70"/>
    <p:sldId id="345" r:id="rId71"/>
    <p:sldId id="277" r:id="rId72"/>
    <p:sldId id="363" r:id="rId73"/>
    <p:sldId id="420" r:id="rId74"/>
    <p:sldId id="459" r:id="rId75"/>
    <p:sldId id="458" r:id="rId76"/>
    <p:sldId id="421" r:id="rId77"/>
    <p:sldId id="276" r:id="rId78"/>
    <p:sldId id="2422" r:id="rId79"/>
    <p:sldId id="482" r:id="rId80"/>
    <p:sldId id="337" r:id="rId81"/>
    <p:sldId id="3691" r:id="rId82"/>
    <p:sldId id="483" r:id="rId83"/>
    <p:sldId id="422" r:id="rId84"/>
    <p:sldId id="457" r:id="rId85"/>
    <p:sldId id="423" r:id="rId86"/>
    <p:sldId id="460" r:id="rId87"/>
    <p:sldId id="456" r:id="rId88"/>
    <p:sldId id="3690" r:id="rId89"/>
    <p:sldId id="424" r:id="rId90"/>
    <p:sldId id="453" r:id="rId91"/>
    <p:sldId id="454" r:id="rId92"/>
    <p:sldId id="455" r:id="rId93"/>
    <p:sldId id="355" r:id="rId94"/>
    <p:sldId id="425" r:id="rId95"/>
    <p:sldId id="448" r:id="rId96"/>
    <p:sldId id="426" r:id="rId97"/>
    <p:sldId id="449" r:id="rId98"/>
    <p:sldId id="427" r:id="rId99"/>
    <p:sldId id="450" r:id="rId100"/>
    <p:sldId id="289" r:id="rId101"/>
    <p:sldId id="495" r:id="rId102"/>
    <p:sldId id="470" r:id="rId103"/>
    <p:sldId id="471" r:id="rId104"/>
    <p:sldId id="472" r:id="rId105"/>
    <p:sldId id="473" r:id="rId106"/>
    <p:sldId id="474" r:id="rId107"/>
    <p:sldId id="475" r:id="rId108"/>
    <p:sldId id="476" r:id="rId109"/>
    <p:sldId id="477" r:id="rId110"/>
    <p:sldId id="478" r:id="rId111"/>
    <p:sldId id="479" r:id="rId112"/>
    <p:sldId id="480" r:id="rId113"/>
    <p:sldId id="428" r:id="rId114"/>
    <p:sldId id="514" r:id="rId115"/>
    <p:sldId id="413" r:id="rId116"/>
    <p:sldId id="515" r:id="rId117"/>
    <p:sldId id="429" r:id="rId118"/>
    <p:sldId id="516" r:id="rId119"/>
    <p:sldId id="517" r:id="rId120"/>
    <p:sldId id="430" r:id="rId121"/>
    <p:sldId id="518" r:id="rId122"/>
    <p:sldId id="431" r:id="rId123"/>
    <p:sldId id="519" r:id="rId124"/>
    <p:sldId id="401" r:id="rId125"/>
    <p:sldId id="432" r:id="rId126"/>
    <p:sldId id="520" r:id="rId127"/>
    <p:sldId id="433" r:id="rId128"/>
    <p:sldId id="3692" r:id="rId129"/>
    <p:sldId id="434" r:id="rId130"/>
    <p:sldId id="3693" r:id="rId131"/>
    <p:sldId id="274" r:id="rId132"/>
    <p:sldId id="435" r:id="rId133"/>
    <p:sldId id="523" r:id="rId134"/>
    <p:sldId id="3694" r:id="rId135"/>
    <p:sldId id="436" r:id="rId136"/>
    <p:sldId id="521" r:id="rId137"/>
    <p:sldId id="437" r:id="rId138"/>
    <p:sldId id="522" r:id="rId139"/>
    <p:sldId id="438" r:id="rId140"/>
    <p:sldId id="524" r:id="rId141"/>
    <p:sldId id="525" r:id="rId142"/>
    <p:sldId id="439" r:id="rId143"/>
    <p:sldId id="526" r:id="rId144"/>
    <p:sldId id="527" r:id="rId145"/>
    <p:sldId id="528" r:id="rId146"/>
    <p:sldId id="529" r:id="rId147"/>
    <p:sldId id="530" r:id="rId148"/>
    <p:sldId id="414" r:id="rId149"/>
    <p:sldId id="440" r:id="rId150"/>
    <p:sldId id="531" r:id="rId151"/>
    <p:sldId id="417" r:id="rId152"/>
    <p:sldId id="441" r:id="rId153"/>
    <p:sldId id="415" r:id="rId154"/>
    <p:sldId id="442" r:id="rId155"/>
    <p:sldId id="532" r:id="rId156"/>
    <p:sldId id="443" r:id="rId157"/>
    <p:sldId id="533" r:id="rId158"/>
    <p:sldId id="534" r:id="rId159"/>
    <p:sldId id="444" r:id="rId160"/>
    <p:sldId id="535" r:id="rId161"/>
    <p:sldId id="445" r:id="rId162"/>
    <p:sldId id="416" r:id="rId163"/>
    <p:sldId id="446" r:id="rId164"/>
    <p:sldId id="536" r:id="rId165"/>
    <p:sldId id="537" r:id="rId166"/>
    <p:sldId id="447" r:id="rId167"/>
    <p:sldId id="538" r:id="rId168"/>
    <p:sldId id="539" r:id="rId169"/>
    <p:sldId id="1988" r:id="rId170"/>
    <p:sldId id="1989" r:id="rId171"/>
    <p:sldId id="542" r:id="rId172"/>
    <p:sldId id="543" r:id="rId173"/>
    <p:sldId id="544" r:id="rId174"/>
    <p:sldId id="563" r:id="rId175"/>
    <p:sldId id="546" r:id="rId176"/>
    <p:sldId id="547" r:id="rId177"/>
    <p:sldId id="548" r:id="rId178"/>
    <p:sldId id="549" r:id="rId179"/>
    <p:sldId id="550" r:id="rId180"/>
    <p:sldId id="551" r:id="rId181"/>
    <p:sldId id="552" r:id="rId182"/>
    <p:sldId id="553" r:id="rId183"/>
    <p:sldId id="554" r:id="rId184"/>
    <p:sldId id="555" r:id="rId185"/>
    <p:sldId id="556" r:id="rId186"/>
    <p:sldId id="557" r:id="rId187"/>
    <p:sldId id="558" r:id="rId188"/>
    <p:sldId id="559" r:id="rId189"/>
    <p:sldId id="560" r:id="rId190"/>
    <p:sldId id="561" r:id="rId191"/>
    <p:sldId id="589" r:id="rId192"/>
    <p:sldId id="780" r:id="rId193"/>
    <p:sldId id="564" r:id="rId194"/>
    <p:sldId id="1985" r:id="rId195"/>
    <p:sldId id="1987" r:id="rId196"/>
    <p:sldId id="1986" r:id="rId197"/>
    <p:sldId id="1984" r:id="rId198"/>
    <p:sldId id="569" r:id="rId199"/>
    <p:sldId id="570" r:id="rId200"/>
    <p:sldId id="571" r:id="rId201"/>
    <p:sldId id="572" r:id="rId202"/>
    <p:sldId id="573" r:id="rId203"/>
    <p:sldId id="574" r:id="rId204"/>
    <p:sldId id="575" r:id="rId205"/>
    <p:sldId id="576" r:id="rId206"/>
    <p:sldId id="577" r:id="rId207"/>
    <p:sldId id="578" r:id="rId208"/>
    <p:sldId id="586" r:id="rId209"/>
    <p:sldId id="3695" r:id="rId21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755FAFD-A8AB-5241-8C89-BE44692C4FAB}">
          <p14:sldIdLst>
            <p14:sldId id="496"/>
            <p14:sldId id="1977"/>
            <p14:sldId id="498"/>
            <p14:sldId id="499"/>
            <p14:sldId id="500"/>
            <p14:sldId id="501"/>
            <p14:sldId id="2429"/>
            <p14:sldId id="512"/>
            <p14:sldId id="1981"/>
            <p14:sldId id="1982"/>
            <p14:sldId id="412"/>
            <p14:sldId id="1983"/>
            <p14:sldId id="510"/>
            <p14:sldId id="511"/>
          </p14:sldIdLst>
        </p14:section>
        <p14:section name="Chapters" id="{C11D8636-F307-4AF1-83AF-655069595243}">
          <p14:sldIdLst>
            <p14:sldId id="419"/>
            <p14:sldId id="513"/>
            <p14:sldId id="481"/>
            <p14:sldId id="848"/>
            <p14:sldId id="345"/>
            <p14:sldId id="277"/>
            <p14:sldId id="363"/>
            <p14:sldId id="420"/>
            <p14:sldId id="459"/>
            <p14:sldId id="458"/>
            <p14:sldId id="421"/>
            <p14:sldId id="276"/>
            <p14:sldId id="2422"/>
            <p14:sldId id="482"/>
            <p14:sldId id="337"/>
            <p14:sldId id="3691"/>
            <p14:sldId id="483"/>
            <p14:sldId id="422"/>
            <p14:sldId id="457"/>
            <p14:sldId id="423"/>
            <p14:sldId id="460"/>
            <p14:sldId id="456"/>
            <p14:sldId id="3690"/>
            <p14:sldId id="424"/>
            <p14:sldId id="453"/>
            <p14:sldId id="454"/>
            <p14:sldId id="455"/>
            <p14:sldId id="355"/>
            <p14:sldId id="425"/>
            <p14:sldId id="448"/>
            <p14:sldId id="426"/>
            <p14:sldId id="449"/>
            <p14:sldId id="427"/>
            <p14:sldId id="450"/>
            <p14:sldId id="289"/>
            <p14:sldId id="495"/>
            <p14:sldId id="470"/>
            <p14:sldId id="471"/>
            <p14:sldId id="472"/>
            <p14:sldId id="473"/>
            <p14:sldId id="474"/>
            <p14:sldId id="475"/>
            <p14:sldId id="476"/>
            <p14:sldId id="477"/>
            <p14:sldId id="478"/>
            <p14:sldId id="479"/>
            <p14:sldId id="480"/>
            <p14:sldId id="428"/>
            <p14:sldId id="514"/>
            <p14:sldId id="413"/>
            <p14:sldId id="515"/>
            <p14:sldId id="429"/>
            <p14:sldId id="516"/>
            <p14:sldId id="517"/>
            <p14:sldId id="430"/>
            <p14:sldId id="518"/>
            <p14:sldId id="431"/>
            <p14:sldId id="519"/>
            <p14:sldId id="401"/>
            <p14:sldId id="432"/>
            <p14:sldId id="520"/>
            <p14:sldId id="433"/>
            <p14:sldId id="3692"/>
            <p14:sldId id="434"/>
            <p14:sldId id="3693"/>
            <p14:sldId id="274"/>
            <p14:sldId id="435"/>
            <p14:sldId id="523"/>
            <p14:sldId id="3694"/>
            <p14:sldId id="436"/>
            <p14:sldId id="521"/>
            <p14:sldId id="437"/>
            <p14:sldId id="522"/>
            <p14:sldId id="438"/>
            <p14:sldId id="524"/>
            <p14:sldId id="525"/>
            <p14:sldId id="439"/>
            <p14:sldId id="526"/>
            <p14:sldId id="527"/>
            <p14:sldId id="528"/>
            <p14:sldId id="529"/>
            <p14:sldId id="530"/>
            <p14:sldId id="414"/>
            <p14:sldId id="440"/>
            <p14:sldId id="531"/>
            <p14:sldId id="417"/>
            <p14:sldId id="441"/>
            <p14:sldId id="415"/>
            <p14:sldId id="442"/>
            <p14:sldId id="532"/>
            <p14:sldId id="443"/>
            <p14:sldId id="533"/>
            <p14:sldId id="534"/>
            <p14:sldId id="444"/>
            <p14:sldId id="535"/>
            <p14:sldId id="445"/>
            <p14:sldId id="416"/>
            <p14:sldId id="446"/>
            <p14:sldId id="536"/>
            <p14:sldId id="537"/>
            <p14:sldId id="447"/>
            <p14:sldId id="538"/>
            <p14:sldId id="539"/>
          </p14:sldIdLst>
        </p14:section>
        <p14:section name="Conclusion" id="{E0A967F2-F82B-4089-88AB-D7462DA921E0}">
          <p14:sldIdLst>
            <p14:sldId id="1988"/>
            <p14:sldId id="1989"/>
            <p14:sldId id="542"/>
            <p14:sldId id="543"/>
            <p14:sldId id="544"/>
            <p14:sldId id="563"/>
            <p14:sldId id="546"/>
            <p14:sldId id="547"/>
            <p14:sldId id="548"/>
            <p14:sldId id="549"/>
            <p14:sldId id="550"/>
            <p14:sldId id="551"/>
            <p14:sldId id="552"/>
            <p14:sldId id="553"/>
            <p14:sldId id="554"/>
            <p14:sldId id="555"/>
            <p14:sldId id="556"/>
            <p14:sldId id="557"/>
            <p14:sldId id="558"/>
            <p14:sldId id="559"/>
            <p14:sldId id="560"/>
            <p14:sldId id="561"/>
            <p14:sldId id="589"/>
            <p14:sldId id="780"/>
            <p14:sldId id="564"/>
            <p14:sldId id="1985"/>
            <p14:sldId id="1987"/>
            <p14:sldId id="1986"/>
            <p14:sldId id="1984"/>
            <p14:sldId id="569"/>
            <p14:sldId id="570"/>
            <p14:sldId id="571"/>
            <p14:sldId id="572"/>
            <p14:sldId id="573"/>
            <p14:sldId id="574"/>
            <p14:sldId id="575"/>
            <p14:sldId id="576"/>
            <p14:sldId id="577"/>
            <p14:sldId id="578"/>
            <p14:sldId id="586"/>
            <p14:sldId id="36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a:srgbClr val="FF0000"/>
    <a:srgbClr val="006600"/>
    <a:srgbClr val="0000FF"/>
    <a:srgbClr val="968640"/>
    <a:srgbClr val="7366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1"/>
    <p:restoredTop sz="90070" autoAdjust="0"/>
  </p:normalViewPr>
  <p:slideViewPr>
    <p:cSldViewPr>
      <p:cViewPr varScale="1">
        <p:scale>
          <a:sx n="110" d="100"/>
          <a:sy n="110" d="100"/>
        </p:scale>
        <p:origin x="1248" y="192"/>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p:scale>
        <a:sx n="100" d="100"/>
        <a:sy n="100" d="100"/>
      </p:scale>
      <p:origin x="0" y="-640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afn.org/~govern/index.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1934231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577556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extLst>
      <p:ext uri="{BB962C8B-B14F-4D97-AF65-F5344CB8AC3E}">
        <p14:creationId xmlns:p14="http://schemas.microsoft.com/office/powerpoint/2010/main" val="830311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25818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9D7924B-E917-824D-B398-755B76CC5FC7}" type="slidenum">
              <a:rPr lang="zh-CN" altLang="en-US" sz="1200">
                <a:solidFill>
                  <a:srgbClr val="000000"/>
                </a:solidFill>
              </a:rPr>
              <a:pPr eaLnBrk="1" hangingPunct="1"/>
              <a:t>17</a:t>
            </a:fld>
            <a:endParaRPr lang="en-US" altLang="zh-CN" sz="1200">
              <a:solidFill>
                <a:srgbClr val="000000"/>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8897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F4179-E76A-7941-8AE2-DC654A16A415}"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29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1672A-9176-C944-824C-FECF2A5ECEC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9" name="Rectangle 2"/>
          <p:cNvSpPr>
            <a:spLocks noGrp="1" noRot="1" noChangeAspect="1" noChangeArrowheads="1" noTextEdit="1"/>
          </p:cNvSpPr>
          <p:nvPr>
            <p:ph type="sldImg"/>
          </p:nvPr>
        </p:nvSpPr>
        <p:spPr>
          <a:xfrm>
            <a:off x="1130300" y="674688"/>
            <a:ext cx="4597400" cy="3448050"/>
          </a:xfrm>
          <a:ln/>
        </p:spPr>
      </p:sp>
      <p:sp>
        <p:nvSpPr>
          <p:cNvPr id="429060"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195701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20</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23</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26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zh-CN" altLang="en-US" dirty="0">
                <a:latin typeface="Times New Roman" charset="0"/>
                <a:ea typeface="ＭＳ Ｐゴシック" charset="0"/>
                <a:cs typeface="ＭＳ Ｐゴシック" charset="0"/>
              </a:rPr>
              <a:t>**祖先**（路得记 </a:t>
            </a:r>
            <a:r>
              <a:rPr lang="en-US" altLang="zh-CN" dirty="0">
                <a:latin typeface="Times New Roman" charset="0"/>
                <a:ea typeface="ＭＳ Ｐゴシック" charset="0"/>
                <a:cs typeface="ＭＳ Ｐゴシック" charset="0"/>
              </a:rPr>
              <a:t>4:18-22; </a:t>
            </a:r>
            <a:r>
              <a:rPr lang="zh-CN" altLang="en-US" dirty="0">
                <a:latin typeface="Times New Roman" charset="0"/>
                <a:ea typeface="ＭＳ Ｐゴシック" charset="0"/>
                <a:cs typeface="ＭＳ Ｐゴシック" charset="0"/>
              </a:rPr>
              <a:t>历代志上 </a:t>
            </a:r>
            <a:r>
              <a:rPr lang="en-US" altLang="zh-CN" dirty="0">
                <a:latin typeface="Times New Roman" charset="0"/>
                <a:ea typeface="ＭＳ Ｐゴシック" charset="0"/>
                <a:cs typeface="ＭＳ Ｐゴシック" charset="0"/>
              </a:rPr>
              <a:t>2:1-15</a:t>
            </a:r>
            <a:r>
              <a:rPr lang="zh-CN" altLang="en-US" dirty="0">
                <a:latin typeface="Times New Roman" charset="0"/>
                <a:ea typeface="ＭＳ Ｐゴシック" charset="0"/>
                <a:cs typeface="ＭＳ Ｐゴシック" charset="0"/>
              </a:rPr>
              <a:t>）</a:t>
            </a:r>
          </a:p>
          <a:p>
            <a:pPr eaLnBrk="1" hangingPunct="1"/>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始祖**：亚伯拉罕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以撒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雅各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犹大</a:t>
            </a: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埃及**：法勒斯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希斯仑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兰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亚米拿达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拿顺</a:t>
            </a: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征服与士师**：撒门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波阿斯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俄备得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耶西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大卫</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209281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382065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30</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86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35</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MS PGothic" charset="0"/>
                <a:cs typeface="MS PGothic" charset="0"/>
              </a:rPr>
              <a:t>01-Gen21-50-</a:t>
            </a:r>
          </a:p>
          <a:p>
            <a:pPr eaLnBrk="1" hangingPunct="1"/>
            <a:r>
              <a:rPr lang="en-US" altLang="zh-CN" dirty="0">
                <a:latin typeface="Times New Roman" charset="0"/>
                <a:ea typeface="MS PGothic" charset="0"/>
                <a:cs typeface="MS PGothic" charset="0"/>
              </a:rPr>
              <a:t>13-1Chron-74</a:t>
            </a:r>
            <a:endParaRPr lang="zh-CN" altLang="en-US" dirty="0">
              <a:latin typeface="Times New Roman" charset="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OS-01-Gen20-50-Slide348</a:t>
            </a:r>
          </a:p>
          <a:p>
            <a:pPr eaLnBrk="1" hangingPunct="1"/>
            <a:r>
              <a:rPr lang="en-US" altLang="zh-CN" dirty="0">
                <a:latin typeface="Times New Roman" charset="0"/>
                <a:ea typeface="ＭＳ Ｐゴシック" charset="0"/>
                <a:cs typeface="ＭＳ Ｐゴシック" charset="0"/>
              </a:rPr>
              <a:t>OS-26-Ezek40-48-slide101</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5086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41</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2162112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49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50</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51</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52</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53</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914400" y="4343400"/>
            <a:ext cx="5029200" cy="1854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Times New Roman" charset="0"/>
                <a:ea typeface="ＭＳ Ｐゴシック" charset="0"/>
                <a:cs typeface="ＭＳ Ｐゴシック" charset="0"/>
              </a:rPr>
              <a:t>http://</a:t>
            </a:r>
            <a:r>
              <a:rPr lang="en-US" b="1" dirty="0" err="1">
                <a:latin typeface="Times New Roman" charset="0"/>
                <a:ea typeface="ＭＳ Ｐゴシック" charset="0"/>
                <a:cs typeface="ＭＳ Ｐゴシック" charset="0"/>
              </a:rPr>
              <a:t>www.afn.org</a:t>
            </a:r>
            <a:r>
              <a:rPr lang="en-US" b="1" dirty="0">
                <a:latin typeface="Times New Roman" charset="0"/>
                <a:ea typeface="ＭＳ Ｐゴシック" charset="0"/>
                <a:cs typeface="ＭＳ Ｐゴシック" charset="0"/>
              </a:rPr>
              <a:t>/~govern/</a:t>
            </a:r>
            <a:r>
              <a:rPr lang="en-US" b="1" dirty="0" err="1">
                <a:latin typeface="Times New Roman" charset="0"/>
                <a:ea typeface="ＭＳ Ｐゴシック" charset="0"/>
                <a:cs typeface="ＭＳ Ｐゴシック" charset="0"/>
              </a:rPr>
              <a:t>Christian_Nation.html</a:t>
            </a:r>
            <a:r>
              <a:rPr lang="en-US" b="1" dirty="0">
                <a:latin typeface="Times New Roman" charset="0"/>
                <a:ea typeface="ＭＳ Ｐゴシック" charset="0"/>
                <a:cs typeface="ＭＳ Ｐゴシック" charset="0"/>
              </a:rPr>
              <a:t> says…</a:t>
            </a:r>
          </a:p>
          <a:p>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WAS THE UNITED STATES FOUNDED AS A CHRISTIAN NATION?</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dirty="0">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dirty="0">
                <a:latin typeface="Times New Roman" charset="0"/>
                <a:ea typeface="ＭＳ Ｐゴシック" charset="0"/>
                <a:cs typeface="ＭＳ Ｐゴシック" charset="0"/>
              </a:rPr>
              <a:t>it has pleased the almighty God </a:t>
            </a:r>
            <a:r>
              <a:rPr lang="en-US" dirty="0">
                <a:latin typeface="Times New Roman" charset="0"/>
                <a:ea typeface="ＭＳ Ｐゴシック" charset="0"/>
                <a:cs typeface="ＭＳ Ｐゴシック" charset="0"/>
              </a:rPr>
              <a:t>by the wise disposition of His Divine Providence…" </a:t>
            </a:r>
          </a:p>
          <a:p>
            <a:r>
              <a:rPr lang="en-US" dirty="0">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dirty="0">
                <a:latin typeface="Times New Roman" charset="0"/>
                <a:ea typeface="ＭＳ Ｐゴシック" charset="0"/>
                <a:cs typeface="ＭＳ Ｐゴシック" charset="0"/>
              </a:rPr>
              <a:t>Jesus Christ, Thy Son, our Savior. </a:t>
            </a:r>
            <a:r>
              <a:rPr lang="en-US" dirty="0">
                <a:latin typeface="Times New Roman" charset="0"/>
                <a:ea typeface="ＭＳ Ｐゴシック" charset="0"/>
                <a:cs typeface="ＭＳ Ｐゴシック" charset="0"/>
              </a:rPr>
              <a:t>Amen". Sounds Christian to me. </a:t>
            </a:r>
          </a:p>
          <a:p>
            <a:r>
              <a:rPr lang="en-US" dirty="0">
                <a:latin typeface="Times New Roman" charset="0"/>
                <a:ea typeface="ＭＳ Ｐゴシック" charset="0"/>
                <a:cs typeface="ＭＳ Ｐゴシック" charset="0"/>
              </a:rPr>
              <a:t>Ben Franklin, at the Constitutional Convention, said: "</a:t>
            </a:r>
            <a:r>
              <a:rPr lang="en-US" b="1" dirty="0">
                <a:latin typeface="Times New Roman" charset="0"/>
                <a:ea typeface="ＭＳ Ｐゴシック" charset="0"/>
                <a:cs typeface="ＭＳ Ｐゴシック" charset="0"/>
              </a:rPr>
              <a:t>...God governs in the affairs of men. </a:t>
            </a:r>
            <a:r>
              <a:rPr lang="en-US" dirty="0">
                <a:latin typeface="Times New Roman" charset="0"/>
                <a:ea typeface="ＭＳ Ｐゴシック" charset="0"/>
                <a:cs typeface="ＭＳ Ｐゴシック" charset="0"/>
              </a:rPr>
              <a:t>And if a sparrow cannot fall to the ground without His notice is it probable that an empire can rise </a:t>
            </a:r>
            <a:r>
              <a:rPr lang="en-US" b="1" dirty="0">
                <a:latin typeface="Times New Roman" charset="0"/>
                <a:ea typeface="ＭＳ Ｐゴシック" charset="0"/>
                <a:cs typeface="ＭＳ Ｐゴシック" charset="0"/>
              </a:rPr>
              <a:t>without His aid?"</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John Adams stated so eloquently during this period of time that; "The general principles </a:t>
            </a:r>
            <a:r>
              <a:rPr lang="en-US" b="1" dirty="0">
                <a:latin typeface="Times New Roman" charset="0"/>
                <a:ea typeface="ＭＳ Ｐゴシック" charset="0"/>
                <a:cs typeface="ＭＳ Ｐゴシック" charset="0"/>
              </a:rPr>
              <a:t>on which the fathers achieved Independence were ... the general principles of Christianity </a:t>
            </a:r>
            <a:r>
              <a:rPr lang="en-US" dirty="0">
                <a:latin typeface="Times New Roman" charset="0"/>
                <a:ea typeface="ＭＳ Ｐゴシック" charset="0"/>
                <a:cs typeface="ＭＳ Ｐゴシック" charset="0"/>
              </a:rPr>
              <a:t>... I will avow that I then believed, and now believe, that the general principles of Christianity are as </a:t>
            </a:r>
            <a:r>
              <a:rPr lang="en-US" dirty="0" err="1">
                <a:latin typeface="Times New Roman" charset="0"/>
                <a:ea typeface="ＭＳ Ｐゴシック" charset="0"/>
                <a:cs typeface="ＭＳ Ｐゴシック" charset="0"/>
              </a:rPr>
              <a:t>etemal</a:t>
            </a:r>
            <a:r>
              <a:rPr lang="en-US" dirty="0">
                <a:latin typeface="Times New Roman" charset="0"/>
                <a:ea typeface="ＭＳ Ｐゴシック" charset="0"/>
                <a:cs typeface="ＭＳ Ｐゴシック" charset="0"/>
              </a:rPr>
              <a:t> and immutable as the existence and attributes of God." </a:t>
            </a:r>
          </a:p>
          <a:p>
            <a:r>
              <a:rPr lang="en-US" dirty="0">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it not that the Declaration of Independence first organized </a:t>
            </a:r>
            <a:r>
              <a:rPr lang="en-US" b="1" dirty="0">
                <a:latin typeface="Times New Roman" charset="0"/>
                <a:ea typeface="ＭＳ Ｐゴシック" charset="0"/>
                <a:cs typeface="ＭＳ Ｐゴシック" charset="0"/>
              </a:rPr>
              <a:t>the social compact on the foundation of the Redeemer</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mission </a:t>
            </a:r>
            <a:r>
              <a:rPr lang="en-US" dirty="0">
                <a:latin typeface="Times New Roman" charset="0"/>
                <a:ea typeface="ＭＳ Ｐゴシック" charset="0"/>
                <a:cs typeface="ＭＳ Ｐゴシック" charset="0"/>
              </a:rPr>
              <a:t>upon earth? That it laid </a:t>
            </a:r>
            <a:r>
              <a:rPr lang="en-US" b="1" dirty="0">
                <a:latin typeface="Times New Roman" charset="0"/>
                <a:ea typeface="ＭＳ Ｐゴシック" charset="0"/>
                <a:cs typeface="ＭＳ Ｐゴシック" charset="0"/>
              </a:rPr>
              <a:t>the cornerstone of human government upon the first precepts of Christianity?" </a:t>
            </a:r>
            <a:r>
              <a:rPr lang="en-US" dirty="0">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dirty="0">
                <a:latin typeface="Times New Roman" charset="0"/>
                <a:ea typeface="ＭＳ Ｐゴシック" charset="0"/>
                <a:cs typeface="ＭＳ Ｐゴシック" charset="0"/>
              </a:rPr>
              <a:t>Christian principles and civil government would be tied together In what he called an "indissoluble" bond. </a:t>
            </a:r>
            <a:r>
              <a:rPr lang="en-US" dirty="0">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dirty="0">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National Denomination" (like the Church of England). As early as 1799 a court declared: </a:t>
            </a:r>
            <a:r>
              <a:rPr lang="en-US" b="1" dirty="0">
                <a:latin typeface="Times New Roman" charset="0"/>
                <a:ea typeface="ＭＳ Ｐゴシック" charset="0"/>
                <a:cs typeface="ＭＳ Ｐゴシック" charset="0"/>
              </a:rPr>
              <a:t>"By our form of government the Christian religion is the established religion; </a:t>
            </a:r>
            <a:r>
              <a:rPr lang="en-US" dirty="0">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dirty="0">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dirty="0">
                <a:latin typeface="Times New Roman" charset="0"/>
                <a:ea typeface="ＭＳ Ｐゴシック" charset="0"/>
                <a:cs typeface="ＭＳ Ｐゴシック" charset="0"/>
              </a:rPr>
              <a:t>religion and morality are indispensable supports. </a:t>
            </a:r>
            <a:r>
              <a:rPr lang="en-US" dirty="0">
                <a:latin typeface="Times New Roman" charset="0"/>
                <a:ea typeface="ＭＳ Ｐゴシック" charset="0"/>
                <a:cs typeface="ＭＳ Ｐゴシック" charset="0"/>
              </a:rPr>
              <a:t>In vain would that man claim the tribute of patriotism, </a:t>
            </a:r>
            <a:r>
              <a:rPr lang="en-US" b="1" dirty="0">
                <a:latin typeface="Times New Roman" charset="0"/>
                <a:ea typeface="ＭＳ Ｐゴシック" charset="0"/>
                <a:cs typeface="ＭＳ Ｐゴシック" charset="0"/>
              </a:rPr>
              <a:t>who should labor to subvert these great pillars." </a:t>
            </a:r>
            <a:r>
              <a:rPr lang="en-US" dirty="0">
                <a:latin typeface="Times New Roman" charset="0"/>
                <a:ea typeface="ＭＳ Ｐゴシック" charset="0"/>
                <a:cs typeface="ＭＳ Ｐゴシック" charset="0"/>
              </a:rPr>
              <a:t>Sure </a:t>
            </a:r>
            <a:r>
              <a:rPr lang="en-US" dirty="0" err="1">
                <a:latin typeface="Times New Roman" charset="0"/>
                <a:ea typeface="ＭＳ Ｐゴシック" charset="0"/>
                <a:cs typeface="ＭＳ Ｐゴシック" charset="0"/>
              </a:rPr>
              <a:t>doesn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sound like Washington was trying to separate religion and politics. </a:t>
            </a:r>
          </a:p>
          <a:p>
            <a:r>
              <a:rPr lang="en-US" dirty="0">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dirty="0">
                <a:latin typeface="Times New Roman" charset="0"/>
                <a:ea typeface="ＭＳ Ｐゴシック" charset="0"/>
                <a:cs typeface="ＭＳ Ｐゴシック" charset="0"/>
              </a:rPr>
              <a:t>"Providence has given to our people the choice of their rulers, and it is their duty-as well as privilege and interest- </a:t>
            </a:r>
            <a:r>
              <a:rPr lang="en-US" b="1" dirty="0">
                <a:latin typeface="Times New Roman" charset="0"/>
                <a:ea typeface="ＭＳ Ｐゴシック" charset="0"/>
                <a:cs typeface="ＭＳ Ｐゴシック" charset="0"/>
              </a:rPr>
              <a:t>of our Christian nation </a:t>
            </a:r>
            <a:r>
              <a:rPr lang="en-US" dirty="0">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dirty="0">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dirty="0">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dirty="0">
                <a:latin typeface="Times New Roman" charset="0"/>
                <a:ea typeface="ＭＳ Ｐゴシック" charset="0"/>
                <a:cs typeface="ＭＳ Ｐゴシック" charset="0"/>
              </a:rPr>
              <a:t>...This is a Christian nation." </a:t>
            </a:r>
            <a:r>
              <a:rPr lang="en-US" dirty="0">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dirty="0">
                <a:latin typeface="Times New Roman" charset="0"/>
                <a:ea typeface="ＭＳ Ｐゴシック" charset="0"/>
                <a:cs typeface="ＭＳ Ｐゴシック" charset="0"/>
              </a:rPr>
              <a:t>In 1854, the House Judiciary Committee said: "in this age, there is </a:t>
            </a:r>
            <a:r>
              <a:rPr lang="en-US" b="1" dirty="0">
                <a:latin typeface="Times New Roman" charset="0"/>
                <a:ea typeface="ＭＳ Ｐゴシック" charset="0"/>
                <a:cs typeface="ＭＳ Ｐゴシック" charset="0"/>
              </a:rPr>
              <a:t>no substitute for Christianity...That was the religion of the founders </a:t>
            </a:r>
            <a:r>
              <a:rPr lang="en-US" dirty="0">
                <a:latin typeface="Times New Roman" charset="0"/>
                <a:ea typeface="ＭＳ Ｐゴシック" charset="0"/>
                <a:cs typeface="ＭＳ Ｐゴシック" charset="0"/>
              </a:rPr>
              <a:t>of the republic, and they expected it to remain the religion of their descendants.</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It should be noted here that even as late as 1958 a dissenting judge warned in Baer v. </a:t>
            </a:r>
            <a:r>
              <a:rPr lang="en-US" dirty="0" err="1">
                <a:latin typeface="Times New Roman" charset="0"/>
                <a:ea typeface="ＭＳ Ｐゴシック" charset="0"/>
                <a:cs typeface="ＭＳ Ｐゴシック" charset="0"/>
              </a:rPr>
              <a:t>Kolmorgen</a:t>
            </a:r>
            <a:r>
              <a:rPr lang="en-US" dirty="0">
                <a:latin typeface="Times New Roman" charset="0"/>
                <a:ea typeface="ＭＳ Ｐゴシック" charset="0"/>
                <a:cs typeface="ＭＳ Ｐゴシック" charset="0"/>
              </a:rPr>
              <a:t> that if the court did not stop talking about the "separation of Church and State", people were going to start thinking it was part of the Constitution. </a:t>
            </a:r>
          </a:p>
          <a:p>
            <a:r>
              <a:rPr lang="en-US" dirty="0">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dirty="0">
                <a:latin typeface="Times New Roman" charset="0"/>
                <a:ea typeface="ＭＳ Ｐゴシック" charset="0"/>
                <a:cs typeface="ＭＳ Ｐゴシック" charset="0"/>
              </a:rPr>
              <a:t>When we read articles such as "What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dirty="0">
                <a:latin typeface="Times New Roman" charset="0"/>
                <a:ea typeface="ＭＳ Ｐゴシック" charset="0"/>
                <a:cs typeface="ＭＳ Ｐゴシック" charset="0"/>
              </a:rPr>
              <a:t>Tex Browning </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hlinkClick r:id="rId3"/>
              </a:rPr>
              <a:t>Back to Citizens for Better Government</a:t>
            </a:r>
            <a:r>
              <a:rPr lang="en-US" dirty="0">
                <a:latin typeface="Times New Roman" charset="0"/>
                <a:ea typeface="ＭＳ Ｐゴシック" charset="0"/>
                <a:cs typeface="ＭＳ Ｐゴシック" charset="0"/>
              </a:rPr>
              <a:t> </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Last Modified May 1, 2003 </a:t>
            </a:r>
          </a:p>
          <a:p>
            <a:endParaRPr lang="en-US" dirty="0">
              <a:latin typeface="Times New Roman" charset="0"/>
              <a:ea typeface="ＭＳ Ｐゴシック" charset="0"/>
              <a:cs typeface="ＭＳ Ｐゴシック" charset="0"/>
            </a:endParaRPr>
          </a:p>
          <a:p>
            <a:r>
              <a:rPr lang="zh-CN" altLang="en-US" dirty="0"/>
              <a:t>美国是以基督教国家为基础成立的吗？最近，许多作者对这个问题进行了讨论。我希望提供一些来自我们的建国时代的历史引言，以支持我们确实是作为一个基督教国家成立的假设。的确，宪法中没有提到上帝，但在宪法最终措辞之前的每一份重要文件中都提到了他。例如，康涅狄格州仍然被称为“宪法州”，因为它的殖民地宪法曾被用作美国宪法的模板。它的开头是：“因为上帝通过他神圣的智慧安排让人感到高兴</a:t>
            </a:r>
            <a:r>
              <a:rPr lang="en-US" altLang="zh-CN" dirty="0"/>
              <a:t>......” </a:t>
            </a:r>
            <a:r>
              <a:rPr lang="zh-CN" altLang="en-US" dirty="0"/>
              <a:t>大多数参与制定宪法的</a:t>
            </a:r>
            <a:r>
              <a:rPr lang="en-US" altLang="zh-CN" dirty="0"/>
              <a:t>55</a:t>
            </a:r>
            <a:r>
              <a:rPr lang="zh-CN" altLang="en-US" dirty="0"/>
              <a:t>位建国之父都是正统基督教教堂的成员，许多人甚至是福音派基督徒。第一届大陆会议的首个官方行为是以基督教祈祷开始的，结束语是：“</a:t>
            </a:r>
            <a:r>
              <a:rPr lang="en-US" altLang="zh-CN" dirty="0"/>
              <a:t>......</a:t>
            </a:r>
            <a:r>
              <a:rPr lang="zh-CN" altLang="en-US" dirty="0"/>
              <a:t>通过耶稣基督的功劳，你的儿子，我们的救主。阿门。”这听起来很像基督教。本杰明</a:t>
            </a:r>
            <a:r>
              <a:rPr lang="en-US" altLang="zh-CN" dirty="0"/>
              <a:t>·</a:t>
            </a:r>
            <a:r>
              <a:rPr lang="zh-CN" altLang="en-US" dirty="0"/>
              <a:t>富兰克林在宪法会议上说：“</a:t>
            </a:r>
            <a:r>
              <a:rPr lang="en-US" altLang="zh-CN" dirty="0"/>
              <a:t>......</a:t>
            </a:r>
            <a:r>
              <a:rPr lang="zh-CN" altLang="en-US" dirty="0"/>
              <a:t>上帝在人的事务中施政。如果一只麻雀落地他都会注意到，那么一个帝国的崛起难道就能无他的帮助吗？”约翰</a:t>
            </a:r>
            <a:r>
              <a:rPr lang="en-US" altLang="zh-CN" dirty="0"/>
              <a:t>·</a:t>
            </a:r>
            <a:r>
              <a:rPr lang="zh-CN" altLang="en-US" dirty="0"/>
              <a:t>亚当斯在这一时期非常雄辩地声明：“父辈们实现独立的一般原则是</a:t>
            </a:r>
            <a:r>
              <a:rPr lang="en-US" altLang="zh-CN" dirty="0"/>
              <a:t>......</a:t>
            </a:r>
            <a:r>
              <a:rPr lang="zh-CN" altLang="en-US" dirty="0"/>
              <a:t>基督教的一般原则</a:t>
            </a:r>
            <a:r>
              <a:rPr lang="en-US" altLang="zh-CN" dirty="0"/>
              <a:t>......</a:t>
            </a:r>
            <a:r>
              <a:rPr lang="zh-CN" altLang="en-US" dirty="0"/>
              <a:t>我将承认，我那时相信，现在也相信，基督教的一般原则就像上帝的存在和属性一样永恒和不变。”稍后，约翰</a:t>
            </a:r>
            <a:r>
              <a:rPr lang="en-US" altLang="zh-CN" dirty="0"/>
              <a:t>·</a:t>
            </a:r>
            <a:r>
              <a:rPr lang="zh-CN" altLang="en-US" dirty="0"/>
              <a:t>昆西</a:t>
            </a:r>
            <a:r>
              <a:rPr lang="en-US" altLang="zh-CN" dirty="0"/>
              <a:t>·</a:t>
            </a:r>
            <a:r>
              <a:rPr lang="zh-CN" altLang="en-US" dirty="0"/>
              <a:t>亚当斯回答了为什么在圣诞节之后，七月四日是美国最欢乐和最受尊敬的日子。他回答说：“</a:t>
            </a:r>
            <a:r>
              <a:rPr lang="en-US" altLang="zh-CN" dirty="0"/>
              <a:t>......</a:t>
            </a:r>
            <a:r>
              <a:rPr lang="zh-CN" altLang="en-US" dirty="0"/>
              <a:t>这不是因为独立宣言首次在救世主在地球上的使命基础上组织了社会契约吗？它是不是在基督教的首要原则上奠定了人类政府的基石？”这听起来像是一个基督教国家的创立。约翰</a:t>
            </a:r>
            <a:r>
              <a:rPr lang="en-US" altLang="zh-CN" dirty="0"/>
              <a:t>·</a:t>
            </a:r>
            <a:r>
              <a:rPr lang="zh-CN" altLang="en-US" dirty="0"/>
              <a:t>昆西</a:t>
            </a:r>
            <a:r>
              <a:rPr lang="en-US" altLang="zh-CN" dirty="0"/>
              <a:t>·</a:t>
            </a:r>
            <a:r>
              <a:rPr lang="zh-CN" altLang="en-US" dirty="0"/>
              <a:t>亚当斯接着说，在美国革命中赢得的最大胜利是基督教原则和民事政府将以他所说的“不可分割”的方式结合在一起。开国元勋们理解宗教是我们国家和政府不可分割的一部分。在我们政府中实践基督教宗教不仅受到欢迎，而且被鼓励。第一修正案的意图在我们国家的创立期间被很好地理解。第一修正案的目的不是将宗教排除在政府之外。而是为了防止政府设立“国家教派”（如英格兰教会）。早在</a:t>
            </a:r>
            <a:r>
              <a:rPr lang="en-US" altLang="zh-CN" dirty="0"/>
              <a:t>1799</a:t>
            </a:r>
            <a:r>
              <a:rPr lang="zh-CN" altLang="en-US" dirty="0"/>
              <a:t>年，一家法院宣布：“根据我们的政府形式，基督教是设立的宗教；所有基督教派别和教派都处于同等地位。”即使在托马斯</a:t>
            </a:r>
            <a:r>
              <a:rPr lang="en-US" altLang="zh-CN" dirty="0"/>
              <a:t>·</a:t>
            </a:r>
            <a:r>
              <a:rPr lang="zh-CN" altLang="en-US" dirty="0"/>
              <a:t>杰斐逊写给康涅狄格州丹伯里的浸信会的信中（我们从中得出“教会与国家分离”的术语），他也非常清楚地表明，分离的墙是为了确保政府永远不会干涉宗教活动，因为宗教自由来自上帝，而不是来自政府。即使是乔治</a:t>
            </a:r>
            <a:r>
              <a:rPr lang="en-US" altLang="zh-CN" dirty="0"/>
              <a:t>·</a:t>
            </a:r>
            <a:r>
              <a:rPr lang="zh-CN" altLang="en-US" dirty="0"/>
              <a:t>华盛顿，他肯定知道宪法和权利法案的意图，因为他主持了它们的形成，他在他的“告别演说”中说：“在所有导致政治繁荣的性情和习惯中，宗教和道德是不可或缺的支柱。那个试图颠覆这些伟大支柱的人，徒劳地声称自己的爱国主义。”这绝对不像是华盛顿试图将宗教和政治分开。约翰</a:t>
            </a:r>
            <a:r>
              <a:rPr lang="en-US" altLang="zh-CN" dirty="0"/>
              <a:t>·</a:t>
            </a:r>
            <a:r>
              <a:rPr lang="zh-CN" altLang="en-US" dirty="0"/>
              <a:t>杰伊，美国最高法院的首席大法官，以及制定宪法最主要的三人之一宣称：“上帝赋予了我们人民选择统治者的权力，选择和偏爱基督徒作为统治者是我们基督教国家的责任，也是特权和利益。”这仍然听起来像是开国元勋们知道这是一个基督教国家。这种认为我们是一个基督教国家的观点持续了近</a:t>
            </a:r>
            <a:r>
              <a:rPr lang="en-US" altLang="zh-CN" dirty="0"/>
              <a:t>150</a:t>
            </a:r>
            <a:r>
              <a:rPr lang="zh-CN" altLang="en-US" dirty="0"/>
              <a:t>年，直到</a:t>
            </a:r>
            <a:r>
              <a:rPr lang="en-US" altLang="zh-CN" dirty="0"/>
              <a:t>1947</a:t>
            </a:r>
            <a:r>
              <a:rPr lang="zh-CN" altLang="en-US" dirty="0"/>
              <a:t>年的</a:t>
            </a:r>
            <a:r>
              <a:rPr lang="en-US" dirty="0"/>
              <a:t>Everson</a:t>
            </a:r>
            <a:r>
              <a:rPr lang="zh-CN" altLang="en-US" dirty="0"/>
              <a:t>诉教育委员会案。在这个重大裁决之前，即使是最高法院也知道我们是一个基督教国家。在</a:t>
            </a:r>
            <a:r>
              <a:rPr lang="en-US" altLang="zh-CN" dirty="0"/>
              <a:t>1892</a:t>
            </a:r>
            <a:r>
              <a:rPr lang="zh-CN" altLang="en-US" dirty="0"/>
              <a:t>年，法院表示：“任何针对宗教的行动都不能归咎于任何立法，无论是州级还是国家级，因为这是一个宗教性的人民</a:t>
            </a:r>
            <a:r>
              <a:rPr lang="en-US" altLang="zh-CN" dirty="0"/>
              <a:t>......</a:t>
            </a:r>
            <a:r>
              <a:rPr lang="zh-CN" altLang="en-US" dirty="0"/>
              <a:t>这是一个基督教国家。”美国最高法院再次提到！这个法院引用了</a:t>
            </a:r>
            <a:r>
              <a:rPr lang="en-US" altLang="zh-CN" dirty="0"/>
              <a:t>87</a:t>
            </a:r>
            <a:r>
              <a:rPr lang="zh-CN" altLang="en-US" dirty="0"/>
              <a:t>个先例（先前的行动、言论和裁决）得出结论这是一个“基督教国家”。在</a:t>
            </a:r>
            <a:r>
              <a:rPr lang="en-US" altLang="zh-CN" dirty="0"/>
              <a:t>1854</a:t>
            </a:r>
            <a:r>
              <a:rPr lang="zh-CN" altLang="en-US" dirty="0"/>
              <a:t>年，众议院司法委员会说：“在这个时代，没有什么能取代基督教</a:t>
            </a:r>
            <a:r>
              <a:rPr lang="en-US" altLang="zh-CN" dirty="0"/>
              <a:t>......</a:t>
            </a:r>
            <a:r>
              <a:rPr lang="zh-CN" altLang="en-US" dirty="0"/>
              <a:t>这是共和国创始人的宗教，他们期望它将保持为他们后代的宗教。”值得注意的是，即使在</a:t>
            </a:r>
            <a:r>
              <a:rPr lang="en-US" altLang="zh-CN" dirty="0"/>
              <a:t>1958</a:t>
            </a:r>
            <a:r>
              <a:rPr lang="zh-CN" altLang="en-US" dirty="0"/>
              <a:t>年，一位持不同政见的法官在</a:t>
            </a:r>
            <a:r>
              <a:rPr lang="en-US" dirty="0"/>
              <a:t>Baer</a:t>
            </a:r>
            <a:r>
              <a:rPr lang="zh-CN" altLang="en-US" dirty="0"/>
              <a:t>诉</a:t>
            </a:r>
            <a:r>
              <a:rPr lang="en-US" dirty="0" err="1"/>
              <a:t>Kolmorgen</a:t>
            </a:r>
            <a:r>
              <a:rPr lang="zh-CN" altLang="en-US" dirty="0"/>
              <a:t>案中警告说，如果法院不停止谈论“教会与国家的分离”，人们会开始认为这是宪法的一部分。从本杰明</a:t>
            </a:r>
            <a:r>
              <a:rPr lang="en-US" altLang="zh-CN" dirty="0"/>
              <a:t>·</a:t>
            </a:r>
            <a:r>
              <a:rPr lang="zh-CN" altLang="en-US" dirty="0"/>
              <a:t>富兰克林、乔治</a:t>
            </a:r>
            <a:r>
              <a:rPr lang="en-US" altLang="zh-CN" dirty="0"/>
              <a:t>·</a:t>
            </a:r>
            <a:r>
              <a:rPr lang="zh-CN" altLang="en-US" dirty="0"/>
              <a:t>华盛顿和约翰</a:t>
            </a:r>
            <a:r>
              <a:rPr lang="en-US" altLang="zh-CN" dirty="0"/>
              <a:t>·</a:t>
            </a:r>
            <a:r>
              <a:rPr lang="zh-CN" altLang="en-US" dirty="0"/>
              <a:t>亚当斯，到众议院和最高法院，我们的建国元勋对政治和宗教的混合表达了他们的看法。当我们阅读诸如“上帝与它有什么关系？”（</a:t>
            </a:r>
            <a:r>
              <a:rPr lang="en-US" dirty="0"/>
              <a:t>Primack, 5/4）</a:t>
            </a:r>
            <a:r>
              <a:rPr lang="zh-CN" altLang="en-US" dirty="0"/>
              <a:t>和“国家与教会之间的墙不得被打破”（</a:t>
            </a:r>
            <a:r>
              <a:rPr lang="en-US" dirty="0"/>
              <a:t>Tager, 5/7）</a:t>
            </a:r>
            <a:r>
              <a:rPr lang="zh-CN" altLang="en-US" dirty="0"/>
              <a:t>这样的文章时，它只是再次证明了即使是聪明的人也对我们伟大共和国的创立知之甚少。说这个国家不是作为一个基督教国家成立的，或者说宪法不是基于基督教原则成立的，这完全与历史事实相悖。</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54</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39980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55</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In God We Trust.</a:t>
            </a:r>
            <a:r>
              <a:rPr lang="en-US" altLang="ja-JP" dirty="0">
                <a:latin typeface="Arial" charset="0"/>
                <a:ea typeface="ＭＳ Ｐゴシック" charset="0"/>
                <a:cs typeface="ＭＳ Ｐゴシック" charset="0"/>
              </a:rPr>
              <a:t>”</a:t>
            </a:r>
          </a:p>
          <a:p>
            <a:pPr eaLnBrk="1" hangingPunct="1"/>
            <a:endParaRPr lang="zh-CN" altLang="en-US" dirty="0">
              <a:latin typeface="Arial" charset="0"/>
              <a:ea typeface="ＭＳ Ｐゴシック" charset="0"/>
              <a:cs typeface="ＭＳ Ｐゴシック" charset="0"/>
            </a:endParaRPr>
          </a:p>
          <a:p>
            <a:pPr eaLnBrk="1" hangingPunct="1"/>
            <a:r>
              <a:rPr lang="zh-CN" altLang="en-US" dirty="0">
                <a:latin typeface="Arial" charset="0"/>
                <a:ea typeface="ＭＳ Ｐゴシック" charset="0"/>
                <a:cs typeface="ＭＳ Ｐゴシック" charset="0"/>
              </a:rPr>
              <a:t>“</a:t>
            </a:r>
            <a:r>
              <a:rPr lang="en-US" altLang="zh-CN" dirty="0">
                <a:latin typeface="Arial" charset="0"/>
                <a:ea typeface="ＭＳ Ｐゴシック" charset="0"/>
                <a:cs typeface="ＭＳ Ｐゴシック" charset="0"/>
              </a:rPr>
              <a:t>200</a:t>
            </a:r>
            <a:r>
              <a:rPr lang="zh-CN" altLang="en-US" dirty="0">
                <a:latin typeface="Arial" charset="0"/>
                <a:ea typeface="ＭＳ Ｐゴシック" charset="0"/>
                <a:cs typeface="ＭＳ Ｐゴシック" charset="0"/>
              </a:rPr>
              <a:t>多年来，美国在各种形式的货币</a:t>
            </a:r>
            <a:r>
              <a:rPr lang="en-US" altLang="zh-CN" dirty="0">
                <a:latin typeface="Arial" charset="0"/>
                <a:ea typeface="ＭＳ Ｐゴシック" charset="0"/>
                <a:cs typeface="ＭＳ Ｐゴシック" charset="0"/>
              </a:rPr>
              <a:t>——</a:t>
            </a:r>
            <a:r>
              <a:rPr lang="zh-CN" altLang="en-US" dirty="0">
                <a:latin typeface="Arial" charset="0"/>
                <a:ea typeface="ＭＳ Ｐゴシック" charset="0"/>
                <a:cs typeface="ＭＳ Ｐゴシック" charset="0"/>
              </a:rPr>
              <a:t>纸币和硬币上均毫不羞愧地宣称对上帝的信任。自</a:t>
            </a:r>
            <a:r>
              <a:rPr lang="en-US" altLang="zh-CN" dirty="0">
                <a:latin typeface="Arial" charset="0"/>
                <a:ea typeface="ＭＳ Ｐゴシック" charset="0"/>
                <a:cs typeface="ＭＳ Ｐゴシック" charset="0"/>
              </a:rPr>
              <a:t>1954</a:t>
            </a:r>
            <a:r>
              <a:rPr lang="zh-CN" altLang="en-US" dirty="0">
                <a:latin typeface="Arial" charset="0"/>
                <a:ea typeface="ＭＳ Ｐゴシック" charset="0"/>
                <a:cs typeface="ＭＳ Ｐゴシック" charset="0"/>
              </a:rPr>
              <a:t>年起，法律规定每一种货币和硬币上必须写上‘我们信仰上帝’。”</a:t>
            </a:r>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56</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a:p>
            <a:pPr eaLnBrk="1" hangingPunct="1"/>
            <a:endParaRPr lang="en-US" dirty="0">
              <a:latin typeface="Arial" charset="0"/>
              <a:ea typeface="ＭＳ Ｐゴシック" charset="0"/>
              <a:cs typeface="ＭＳ Ｐゴシック" charset="0"/>
            </a:endParaRPr>
          </a:p>
          <a:p>
            <a:pPr eaLnBrk="1" hangingPunct="1"/>
            <a:r>
              <a:rPr lang="zh-CN" altLang="en-US" dirty="0"/>
              <a:t>但我们真的信仰上帝吗？（点击）我发现</a:t>
            </a:r>
            <a:r>
              <a:rPr lang="en-US" altLang="zh-CN" dirty="0"/>
              <a:t>2007</a:t>
            </a:r>
            <a:r>
              <a:rPr lang="zh-CN" altLang="en-US" dirty="0"/>
              <a:t>年的新闻很有趣，报道称上个月生产的新一美元硬币实际上在正反两面都没有这句话。有些人说这句话根本就没有出现在硬币上</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57</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914400" y="4343400"/>
            <a:ext cx="5029200" cy="1387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a:p>
            <a:pPr eaLnBrk="1" hangingPunct="1"/>
            <a:endParaRPr lang="en-US" dirty="0">
              <a:latin typeface="Arial" charset="0"/>
              <a:ea typeface="ＭＳ Ｐゴシック" charset="0"/>
              <a:cs typeface="ＭＳ Ｐゴシック" charset="0"/>
            </a:endParaRPr>
          </a:p>
          <a:p>
            <a:pPr eaLnBrk="1" hangingPunct="1"/>
            <a:r>
              <a:rPr lang="zh-CN" altLang="en-US" dirty="0"/>
              <a:t>但这个短语确实出现了</a:t>
            </a:r>
            <a:r>
              <a:rPr lang="en-US" altLang="zh-CN" dirty="0"/>
              <a:t>——</a:t>
            </a:r>
            <a:r>
              <a:rPr lang="zh-CN" altLang="en-US" dirty="0"/>
              <a:t>只是在边上</a:t>
            </a:r>
            <a:r>
              <a:rPr lang="en-US" altLang="zh-CN" dirty="0"/>
              <a:t>——</a:t>
            </a:r>
            <a:r>
              <a:rPr lang="zh-CN" altLang="en-US" dirty="0"/>
              <a:t>至少在铸造的</a:t>
            </a:r>
            <a:r>
              <a:rPr lang="en-US" altLang="zh-CN" dirty="0"/>
              <a:t>3</a:t>
            </a:r>
            <a:r>
              <a:rPr lang="zh-CN" altLang="en-US" dirty="0"/>
              <a:t>亿枚硬币中的大多数上是这样！新闻报道说有不确定数量的硬币完全缺少这个短语。有趣的是，这些硬币更有价值，最初在</a:t>
            </a:r>
            <a:r>
              <a:rPr lang="en-US" dirty="0"/>
              <a:t>eBay</a:t>
            </a:r>
            <a:r>
              <a:rPr lang="zh-CN" altLang="en-US" dirty="0"/>
              <a:t>上售价为</a:t>
            </a:r>
            <a:r>
              <a:rPr lang="en-US" altLang="zh-CN" dirty="0"/>
              <a:t>600</a:t>
            </a:r>
            <a:r>
              <a:rPr lang="zh-CN" altLang="en-US" dirty="0"/>
              <a:t>美元。现在我们知道有多达</a:t>
            </a:r>
            <a:r>
              <a:rPr lang="en-US" altLang="zh-CN" dirty="0"/>
              <a:t>100,000</a:t>
            </a:r>
            <a:r>
              <a:rPr lang="zh-CN" altLang="en-US" dirty="0"/>
              <a:t>枚这样的硬币，价格已经降至</a:t>
            </a:r>
            <a:r>
              <a:rPr lang="en-US" altLang="zh-CN" dirty="0"/>
              <a:t>50</a:t>
            </a:r>
            <a:r>
              <a:rPr lang="zh-CN" altLang="en-US" dirty="0"/>
              <a:t>美元。看来我们对基督感到太尴尬，不再愿意把这个短语放在前面或后面了</a:t>
            </a:r>
            <a:endParaRPr lang="en-US" dirty="0">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58</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914400" y="4343400"/>
            <a:ext cx="5029200" cy="6492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a:p>
            <a:pPr eaLnBrk="1" hangingPunct="1"/>
            <a:endParaRPr lang="en-US" dirty="0">
              <a:latin typeface="Arial" charset="0"/>
              <a:ea typeface="ＭＳ Ｐゴシック" charset="0"/>
              <a:cs typeface="ＭＳ Ｐゴシック" charset="0"/>
            </a:endParaRPr>
          </a:p>
          <a:p>
            <a:pPr eaLnBrk="1" hangingPunct="1"/>
            <a:r>
              <a:rPr lang="zh-CN" altLang="en-US" dirty="0"/>
              <a:t>这让我想起了一些基督徒。问他们是否是信徒，他们想知道你为什么想知道！更糟的是，他们不承认他们信靠基督。</a:t>
            </a:r>
            <a:endParaRPr lang="en-US"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59</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60</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61</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79479-5BDF-5D48-867D-C679C16A3BEA}" type="slidenum">
              <a:rPr lang="en-US">
                <a:solidFill>
                  <a:prstClr val="black"/>
                </a:solidFill>
              </a:rPr>
              <a:pPr/>
              <a:t>64</a:t>
            </a:fld>
            <a:endParaRPr lang="en-US">
              <a:solidFill>
                <a:prstClr val="black"/>
              </a:solidFill>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defRPr/>
            </a:pPr>
            <a:fld id="{92443CAC-29E8-F84D-9154-B00997D66581}" type="slidenum">
              <a:rPr lang="en-US" sz="1200">
                <a:solidFill>
                  <a:srgbClr val="000000"/>
                </a:solidFill>
                <a:latin typeface="Arial" charset="0"/>
              </a:rPr>
              <a:pPr eaLnBrk="1" hangingPunct="1">
                <a:defRPr/>
              </a:pPr>
              <a:t>8</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4175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73</a:t>
            </a:fld>
            <a:endParaRPr lang="en-US"/>
          </a:p>
        </p:txBody>
      </p:sp>
    </p:spTree>
    <p:extLst>
      <p:ext uri="{BB962C8B-B14F-4D97-AF65-F5344CB8AC3E}">
        <p14:creationId xmlns:p14="http://schemas.microsoft.com/office/powerpoint/2010/main" val="1099580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32425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753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80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3523861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06303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 this photo taken Wednesday Aug. 24, 2011, </a:t>
            </a:r>
            <a:r>
              <a:rPr lang="en-US" dirty="0" err="1"/>
              <a:t>Yoandri</a:t>
            </a:r>
            <a:r>
              <a:rPr lang="en-US" dirty="0"/>
              <a:t> Hernandez Garrido, 37</a:t>
            </a:r>
          </a:p>
          <a:p>
            <a:endParaRPr lang="en-US" dirty="0"/>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a:p>
            <a:r>
              <a:rPr lang="zh-CN" altLang="en-US" dirty="0"/>
              <a:t>在这张摄于</a:t>
            </a:r>
            <a:r>
              <a:rPr lang="en-US" altLang="zh-CN" dirty="0"/>
              <a:t>2011</a:t>
            </a:r>
            <a:r>
              <a:rPr lang="zh-CN" altLang="en-US" dirty="0"/>
              <a:t>年</a:t>
            </a:r>
            <a:r>
              <a:rPr lang="en-US" altLang="zh-CN" dirty="0"/>
              <a:t>8</a:t>
            </a:r>
            <a:r>
              <a:rPr lang="zh-CN" altLang="en-US" dirty="0"/>
              <a:t>月</a:t>
            </a:r>
            <a:r>
              <a:rPr lang="en-US" altLang="zh-CN" dirty="0"/>
              <a:t>24</a:t>
            </a:r>
            <a:r>
              <a:rPr lang="zh-CN" altLang="en-US" dirty="0"/>
              <a:t>日星期三的照片中，</a:t>
            </a:r>
            <a:r>
              <a:rPr lang="en-US" altLang="zh-CN" dirty="0"/>
              <a:t>37</a:t>
            </a:r>
            <a:r>
              <a:rPr lang="zh-CN" altLang="en-US" dirty="0"/>
              <a:t>岁的</a:t>
            </a:r>
            <a:r>
              <a:rPr lang="en-US" dirty="0" err="1"/>
              <a:t>Yoandri</a:t>
            </a:r>
            <a:r>
              <a:rPr lang="en-US" dirty="0"/>
              <a:t> Hernandez Garrido。</a:t>
            </a:r>
          </a:p>
          <a:p>
            <a:endParaRPr lang="en-US" dirty="0"/>
          </a:p>
          <a:p>
            <a:r>
              <a:rPr lang="zh-CN" altLang="en-US" dirty="0"/>
              <a:t>存在巨人！</a:t>
            </a:r>
          </a:p>
          <a:p>
            <a:r>
              <a:rPr lang="zh-CN" altLang="en-US" dirty="0"/>
              <a:t>发表于</a:t>
            </a:r>
            <a:r>
              <a:rPr lang="en-US" altLang="zh-CN" dirty="0"/>
              <a:t>2015</a:t>
            </a:r>
            <a:r>
              <a:rPr lang="zh-CN" altLang="en-US" dirty="0"/>
              <a:t>年</a:t>
            </a:r>
            <a:r>
              <a:rPr lang="en-US" altLang="zh-CN" dirty="0"/>
              <a:t>10</a:t>
            </a:r>
            <a:r>
              <a:rPr lang="zh-CN" altLang="en-US" dirty="0"/>
              <a:t>月</a:t>
            </a:r>
            <a:r>
              <a:rPr lang="en-US" altLang="zh-CN" dirty="0"/>
              <a:t>6</a:t>
            </a:r>
            <a:r>
              <a:rPr lang="zh-CN" altLang="en-US" dirty="0"/>
              <a:t>日，作者</a:t>
            </a:r>
            <a:r>
              <a:rPr lang="en-US" dirty="0" err="1"/>
              <a:t>TheMeltingThought</a:t>
            </a:r>
            <a:endParaRPr lang="en-US" dirty="0"/>
          </a:p>
          <a:p>
            <a:r>
              <a:rPr lang="zh-CN" altLang="en-US" dirty="0"/>
              <a:t>链接：</a:t>
            </a:r>
            <a:r>
              <a:rPr lang="en-US" altLang="zh-CN" dirty="0"/>
              <a:t>[</a:t>
            </a:r>
            <a:r>
              <a:rPr lang="en-US" dirty="0"/>
              <a:t>https://themeltingthought2000.wordpress.com/2015/10/06/there-be-giants/](https://themeltingthought2000.wordpress.com/2015/10/06/there-be-giants/)</a:t>
            </a:r>
          </a:p>
          <a:p>
            <a:r>
              <a:rPr lang="zh-CN" altLang="en-US" dirty="0"/>
              <a:t>访问日期：</a:t>
            </a:r>
            <a:r>
              <a:rPr lang="en-US" altLang="zh-CN" dirty="0"/>
              <a:t>2018</a:t>
            </a:r>
            <a:r>
              <a:rPr lang="zh-CN" altLang="en-US" dirty="0"/>
              <a:t>年</a:t>
            </a:r>
            <a:r>
              <a:rPr lang="en-US" altLang="zh-CN" dirty="0"/>
              <a:t>1</a:t>
            </a:r>
            <a:r>
              <a:rPr lang="zh-CN" altLang="en-US" dirty="0"/>
              <a:t>月</a:t>
            </a:r>
            <a:r>
              <a:rPr lang="en-US" altLang="zh-CN" dirty="0"/>
              <a:t>21</a:t>
            </a:r>
            <a:r>
              <a:rPr lang="zh-CN" altLang="en-US" dirty="0"/>
              <a:t>日</a:t>
            </a:r>
            <a:endParaRPr lang="en-US" dirty="0"/>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D4896-FCD6-1E47-9B5B-708EDE8CB317}" type="slidenum">
              <a:rPr lang="en-US">
                <a:solidFill>
                  <a:prstClr val="black"/>
                </a:solidFill>
              </a:rPr>
              <a:pPr/>
              <a:t>11</a:t>
            </a:fld>
            <a:endParaRPr lang="en-US">
              <a:solidFill>
                <a:prstClr val="black"/>
              </a:solidFill>
            </a:endParaRPr>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97</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100</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101</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102</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111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耶和华高举大卫，因为大卫高举了上帝。</a:t>
            </a:r>
            <a:endParaRPr lang="en-US" dirty="0">
              <a:latin typeface="Arial"/>
              <a:cs typeface="Arial"/>
            </a:endParaRPr>
          </a:p>
        </p:txBody>
      </p:sp>
    </p:spTree>
    <p:extLst>
      <p:ext uri="{BB962C8B-B14F-4D97-AF65-F5344CB8AC3E}">
        <p14:creationId xmlns:p14="http://schemas.microsoft.com/office/powerpoint/2010/main" val="22796977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214A0D-2B24-964D-B67D-C8E2525705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44671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117</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耶和华尊崇大卫，因为大卫尊崇上帝。</a:t>
            </a:r>
            <a:endParaRPr lang="en-US" dirty="0">
              <a:latin typeface="Arial"/>
              <a:cs typeface="Arial"/>
            </a:endParaRPr>
          </a:p>
        </p:txBody>
      </p:sp>
    </p:spTree>
    <p:extLst>
      <p:ext uri="{BB962C8B-B14F-4D97-AF65-F5344CB8AC3E}">
        <p14:creationId xmlns:p14="http://schemas.microsoft.com/office/powerpoint/2010/main" val="21743667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466925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xmlns="">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cs typeface="+mn-cs"/>
            </a:endParaRPr>
          </a:p>
        </p:txBody>
      </p:sp>
      <p:pic>
        <p:nvPicPr>
          <p:cNvPr id="7173"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B6ACF18A-6676-F44D-B6B4-DE5280BA5A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3454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EB644E-B90F-BB44-8643-10F366BE0A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7776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5CF70-58FE-E94D-BDC5-56A67D925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6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E8CE05-669C-9140-BE63-EA601C6F8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587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3BA48DA-FEC5-B647-BDEE-69BC1C3C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1238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15FC839-07A8-F64F-9CB4-FB5AFA0E4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042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F797AB-C201-6444-B929-BF48647F84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7883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E35591-0D08-094C-AF64-3A75B6C23B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6522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09C424-576D-F64B-8D7F-766193305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938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4F83FF-3726-A746-BBB9-8D1125910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24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E5E986-A0DC-C94D-80EF-2DE55439C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4948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C1A2C79B-5898-614C-A99C-269554200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251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20527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16433"/>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06618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03653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53548"/>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40896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80430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5927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08448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894755"/>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38349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4365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87873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21488"/>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85076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88970"/>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32936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43540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8903"/>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6601457"/>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914007"/>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02459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441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8925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56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820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552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3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5382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003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681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8817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439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3755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9556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878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98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265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6101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4315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9901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7313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9183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9775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47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4297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8007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4449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0652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5384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6654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3389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0225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45354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39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5892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802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1946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353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1504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9955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9388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212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94026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2527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26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8421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8503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76343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8651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8040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6022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0563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7963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32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5945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1920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8331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1938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5457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82833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8554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5669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8135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403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7196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56998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4898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437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9655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2409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6023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9977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1082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02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412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4715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3438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4911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17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8905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34681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902100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7266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33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7867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3399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6750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79553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0734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6916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6985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6631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7427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862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38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3494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915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040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831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772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4843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7945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9921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796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308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5602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86216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6581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8342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3485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0280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3120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1575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325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1103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8631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4548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6606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5383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4558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903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8818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82437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3518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392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47758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430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0763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3306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9941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085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5657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522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009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0505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9498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6211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2920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1663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08979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8787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09021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418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0477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6127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0458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3620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8863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3264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3735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81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0522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50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0944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6362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7511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8666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54788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505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412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8218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6404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789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7061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919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960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556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2218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1281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662781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7130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75852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659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2582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9040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0534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41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726703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1936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05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22109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5926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4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7475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030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8989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6455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500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1674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54675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3217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24543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855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41840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631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4524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8175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65863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07840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729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987904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3622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11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929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23277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62645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97774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7087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2314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3198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58841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4668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95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857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4777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18252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47203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98164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49074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00426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125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26416006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17782648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426966533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7068652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9821765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40570385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3978957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136075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285739590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51997455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07658612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8544C64-2E54-CE4B-B9A7-33C074DE9E7B}" type="slidenum">
              <a:rPr lang="en-US"/>
              <a:pPr/>
              <a:t>‹#›</a:t>
            </a:fld>
            <a:endParaRPr lang="en-US"/>
          </a:p>
        </p:txBody>
      </p:sp>
    </p:spTree>
    <p:extLst>
      <p:ext uri="{BB962C8B-B14F-4D97-AF65-F5344CB8AC3E}">
        <p14:creationId xmlns:p14="http://schemas.microsoft.com/office/powerpoint/2010/main" val="44706949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BFD29DC-43C8-0F42-93C2-804DFF2CB3DA}" type="slidenum">
              <a:rPr lang="en-US"/>
              <a:pPr/>
              <a:t>‹#›</a:t>
            </a:fld>
            <a:endParaRPr lang="en-US"/>
          </a:p>
        </p:txBody>
      </p:sp>
    </p:spTree>
    <p:extLst>
      <p:ext uri="{BB962C8B-B14F-4D97-AF65-F5344CB8AC3E}">
        <p14:creationId xmlns:p14="http://schemas.microsoft.com/office/powerpoint/2010/main" val="69287525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19096701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14861967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42484428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0783453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653336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41871422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98540292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350976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3962688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62676434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11365418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01238910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1883806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13518227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2573792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005428"/>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08061"/>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349729"/>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62272"/>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725646"/>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73528"/>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987897"/>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100847"/>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532147"/>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07713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980785"/>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7153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5688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70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93950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97034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24942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40553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731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812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66716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3167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6320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48463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3858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86514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40654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90884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0221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515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7691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51409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2389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835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2989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9313727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9740548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29254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242791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9248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07332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324693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680312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7966970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645313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031777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03590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401544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790134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07788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47459821"/>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6477021"/>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7314296"/>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0508025"/>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69162960"/>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562959"/>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92594693"/>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8223549"/>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4105616"/>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93069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575878"/>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3932956"/>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3423227"/>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9822523"/>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08410828"/>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7678605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0059602"/>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370921"/>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7644707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43272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4774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1588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3513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4548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9687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2748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4831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13387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13295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567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63589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5353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2547174599"/>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228475-9F2E-D448-BB68-E794713222DB}" type="slidenum">
              <a:rPr lang="zh-CN" altLang="en-US"/>
              <a:pPr>
                <a:defRPr/>
              </a:pPr>
              <a:t>‹#›</a:t>
            </a:fld>
            <a:endParaRPr lang="en-US" altLang="zh-CN"/>
          </a:p>
        </p:txBody>
      </p:sp>
    </p:spTree>
    <p:extLst>
      <p:ext uri="{BB962C8B-B14F-4D97-AF65-F5344CB8AC3E}">
        <p14:creationId xmlns:p14="http://schemas.microsoft.com/office/powerpoint/2010/main" val="1380979959"/>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3021204339"/>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BB670-0CF5-554C-9066-A49950803A22}" type="slidenum">
              <a:rPr lang="zh-CN" altLang="en-US"/>
              <a:pPr>
                <a:defRPr/>
              </a:pPr>
              <a:t>‹#›</a:t>
            </a:fld>
            <a:endParaRPr lang="en-US" altLang="zh-CN"/>
          </a:p>
        </p:txBody>
      </p:sp>
    </p:spTree>
    <p:extLst>
      <p:ext uri="{BB962C8B-B14F-4D97-AF65-F5344CB8AC3E}">
        <p14:creationId xmlns:p14="http://schemas.microsoft.com/office/powerpoint/2010/main" val="4153376688"/>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3012465156"/>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1590959975"/>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4040998492"/>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4068291691"/>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846007957"/>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823226584"/>
      </p:ext>
    </p:extLst>
  </p:cSld>
  <p:clrMapOvr>
    <a:masterClrMapping/>
  </p:clrMapOvr>
  <p:transition spd="med">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4038342346"/>
      </p:ext>
    </p:extLst>
  </p:cSld>
  <p:clrMapOvr>
    <a:masterClrMapping/>
  </p:clrMapOvr>
  <p:transition spd="med">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323366214"/>
      </p:ext>
    </p:extLst>
  </p:cSld>
  <p:clrMapOvr>
    <a:masterClrMapping/>
  </p:clrMapOvr>
  <p:transition spd="med">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785391266"/>
      </p:ext>
    </p:extLst>
  </p:cSld>
  <p:clrMapOvr>
    <a:masterClrMapping/>
  </p:clrMapOvr>
  <p:transition spd="med">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452742178"/>
      </p:ext>
    </p:extLst>
  </p:cSld>
  <p:clrMapOvr>
    <a:masterClrMapping/>
  </p:clrMapOvr>
  <p:transition spd="med">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074081381"/>
      </p:ext>
    </p:extLst>
  </p:cSld>
  <p:clrMapOvr>
    <a:masterClrMapping/>
  </p:clrMapOvr>
  <p:transition spd="med">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3300061056"/>
      </p:ext>
    </p:extLst>
  </p:cSld>
  <p:clrMapOvr>
    <a:masterClrMapping/>
  </p:clrMapOvr>
  <p:transition spd="med">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7125868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11597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0934584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973195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425535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4477997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4950225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894281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320642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3153810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1865990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45334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4128179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40294687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5057421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47754197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72127242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87475102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36734656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743646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25938781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033215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31955675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7744276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90588334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041090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5.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1.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2.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4.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6.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3.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8.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34.xml"/><Relationship Id="rId1" Type="http://schemas.openxmlformats.org/officeDocument/2006/relationships/slideLayout" Target="../slideLayouts/slideLayout4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437.xml"/><Relationship Id="rId7" Type="http://schemas.openxmlformats.org/officeDocument/2006/relationships/image" Target="../media/image6.png"/><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3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1.pn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2.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3.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4.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theme" Target="../theme/theme4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18" Type="http://schemas.openxmlformats.org/officeDocument/2006/relationships/slideLayout" Target="../slideLayouts/slideLayout515.xml"/><Relationship Id="rId3" Type="http://schemas.openxmlformats.org/officeDocument/2006/relationships/slideLayout" Target="../slideLayouts/slideLayout500.xml"/><Relationship Id="rId21" Type="http://schemas.openxmlformats.org/officeDocument/2006/relationships/slideLayout" Target="../slideLayouts/slideLayout518.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17" Type="http://schemas.openxmlformats.org/officeDocument/2006/relationships/slideLayout" Target="../slideLayouts/slideLayout514.xml"/><Relationship Id="rId2" Type="http://schemas.openxmlformats.org/officeDocument/2006/relationships/slideLayout" Target="../slideLayouts/slideLayout499.xml"/><Relationship Id="rId16" Type="http://schemas.openxmlformats.org/officeDocument/2006/relationships/slideLayout" Target="../slideLayouts/slideLayout513.xml"/><Relationship Id="rId20" Type="http://schemas.openxmlformats.org/officeDocument/2006/relationships/slideLayout" Target="../slideLayouts/slideLayout517.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5" Type="http://schemas.openxmlformats.org/officeDocument/2006/relationships/slideLayout" Target="../slideLayouts/slideLayout512.xml"/><Relationship Id="rId23" Type="http://schemas.openxmlformats.org/officeDocument/2006/relationships/theme" Target="../theme/theme47.xml"/><Relationship Id="rId10" Type="http://schemas.openxmlformats.org/officeDocument/2006/relationships/slideLayout" Target="../slideLayouts/slideLayout507.xml"/><Relationship Id="rId19" Type="http://schemas.openxmlformats.org/officeDocument/2006/relationships/slideLayout" Target="../slideLayouts/slideLayout516.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slideLayout" Target="../slideLayouts/slideLayout511.xml"/><Relationship Id="rId22"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theme" Target="../theme/theme48.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34.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5" Type="http://schemas.openxmlformats.org/officeDocument/2006/relationships/theme" Target="../theme/theme49.xml"/><Relationship Id="rId4" Type="http://schemas.openxmlformats.org/officeDocument/2006/relationships/slideLayout" Target="../slideLayouts/slideLayout5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theme" Target="../theme/theme50.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slideLayout" Target="../slideLayouts/slideLayout560.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theme" Target="../theme/theme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cs typeface="+mn-cs"/>
            </a:endParaRPr>
          </a:p>
        </p:txBody>
      </p:sp>
      <p:pic>
        <p:nvPicPr>
          <p:cNvPr id="614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C29E6E15-4679-3E49-9090-6858A974CEF6}"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50807247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96675355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29733673"/>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95245"/>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6412016"/>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9768044"/>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415262"/>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44875973"/>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8435696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187489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355941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6280935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7894483"/>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328235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90587979"/>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797568"/>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74392880"/>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6763493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6978772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6065952"/>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02805399"/>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7627213"/>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77510951"/>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1BF667A6-CA6B-0D4A-AD69-455559ACCEB7}" type="slidenum">
              <a:rPr lang="en-US" smtClean="0"/>
              <a:pPr/>
              <a:t>‹#›</a:t>
            </a:fld>
            <a:endParaRPr lang="en-US"/>
          </a:p>
        </p:txBody>
      </p:sp>
    </p:spTree>
    <p:extLst>
      <p:ext uri="{BB962C8B-B14F-4D97-AF65-F5344CB8AC3E}">
        <p14:creationId xmlns:p14="http://schemas.microsoft.com/office/powerpoint/2010/main" val="3488611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9D271FEF-FB58-C744-A6E4-410585B3E99C}" type="slidenum">
              <a:rPr lang="en-US" smtClean="0"/>
              <a:pPr/>
              <a:t>‹#›</a:t>
            </a:fld>
            <a:endParaRPr lang="en-US"/>
          </a:p>
        </p:txBody>
      </p:sp>
    </p:spTree>
    <p:extLst>
      <p:ext uri="{BB962C8B-B14F-4D97-AF65-F5344CB8AC3E}">
        <p14:creationId xmlns:p14="http://schemas.microsoft.com/office/powerpoint/2010/main" val="2725864805"/>
      </p:ext>
    </p:extLst>
  </p:cSld>
  <p:clrMap bg1="dk2" tx1="lt1" bg2="dk1" tx2="lt2" accent1="accent1" accent2="accent2" accent3="accent3" accent4="accent4" accent5="accent5" accent6="accent6" hlink="hlink" folHlink="folHlink"/>
  <p:sldLayoutIdLst>
    <p:sldLayoutId id="2147484678" r:id="rId1"/>
    <p:sldLayoutId id="21474846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A0CB09DE-BAAE-1942-80C3-569F53AE87BB}" type="slidenum">
              <a:rPr lang="en-US" smtClean="0"/>
              <a:pPr/>
              <a:t>‹#›</a:t>
            </a:fld>
            <a:endParaRPr lang="en-US"/>
          </a:p>
        </p:txBody>
      </p:sp>
    </p:spTree>
    <p:extLst>
      <p:ext uri="{BB962C8B-B14F-4D97-AF65-F5344CB8AC3E}">
        <p14:creationId xmlns:p14="http://schemas.microsoft.com/office/powerpoint/2010/main" val="1768454849"/>
      </p:ext>
    </p:extLst>
  </p:cSld>
  <p:clrMap bg1="dk2" tx1="lt1" bg2="dk1" tx2="lt2" accent1="accent1" accent2="accent2" accent3="accent3" accent4="accent4" accent5="accent5" accent6="accent6" hlink="hlink" folHlink="folHlink"/>
  <p:sldLayoutIdLst>
    <p:sldLayoutId id="2147484681" r:id="rId1"/>
    <p:sldLayoutId id="2147484682" r:id="rId2"/>
    <p:sldLayoutId id="214748468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1501361101"/>
      </p:ext>
    </p:extLst>
  </p:cSld>
  <p:clrMap bg1="dk2" tx1="lt1" bg2="dk1" tx2="lt2" accent1="accent1" accent2="accent2" accent3="accent3" accent4="accent4" accent5="accent5" accent6="accent6" hlink="hlink" folHlink="folHlink"/>
  <p:sldLayoutIdLst>
    <p:sldLayoutId id="214748468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1249701946"/>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312643"/>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986565"/>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 id="214748475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35014401"/>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22655867"/>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 id="21474848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856336566"/>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 id="2147484836" r:id="rId13"/>
    <p:sldLayoutId id="2147484837" r:id="rId14"/>
    <p:sldLayoutId id="2147484838" r:id="rId15"/>
    <p:sldLayoutId id="2147484839" r:id="rId16"/>
    <p:sldLayoutId id="2147484840" r:id="rId17"/>
    <p:sldLayoutId id="2147484841" r:id="rId18"/>
    <p:sldLayoutId id="2147484842" r:id="rId19"/>
    <p:sldLayoutId id="2147484843" r:id="rId20"/>
    <p:sldLayoutId id="2147484844" r:id="rId21"/>
    <p:sldLayoutId id="214748484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425284"/>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2BB46F47-D42C-394C-8233-BC9BA22F8989}" type="slidenum">
              <a:rPr lang="zh-CN" altLang="en-US"/>
              <a:pPr>
                <a:defRPr/>
              </a:pPr>
              <a:t>‹#›</a:t>
            </a:fld>
            <a:endParaRPr lang="en-US" altLang="zh-CN"/>
          </a:p>
        </p:txBody>
      </p:sp>
    </p:spTree>
    <p:extLst>
      <p:ext uri="{BB962C8B-B14F-4D97-AF65-F5344CB8AC3E}">
        <p14:creationId xmlns:p14="http://schemas.microsoft.com/office/powerpoint/2010/main" val="2868829643"/>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26171657"/>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015405017"/>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 id="2147484941" r:id="rId12"/>
    <p:sldLayoutId id="21474849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536470208"/>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 id="2147484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7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37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376.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37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37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387.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38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6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20.xml"/><Relationship Id="rId4" Type="http://schemas.openxmlformats.org/officeDocument/2006/relationships/image" Target="../media/image83.jpeg"/></Relationships>
</file>

<file path=ppt/slides/_rels/slide1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479.xml"/></Relationships>
</file>

<file path=ppt/slides/_rels/slide1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479.xml"/></Relationships>
</file>

<file path=ppt/slides/_rels/slide1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479.xml"/></Relationships>
</file>

<file path=ppt/slides/_rels/slide1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479.xml"/></Relationships>
</file>

<file path=ppt/slides/_rels/slide1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479.xml"/></Relationships>
</file>

<file path=ppt/slides/_rels/slide1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4.xml"/><Relationship Id="rId1" Type="http://schemas.openxmlformats.org/officeDocument/2006/relationships/slideLayout" Target="../slideLayouts/slideLayout4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479.xml"/></Relationships>
</file>

<file path=ppt/slides/_rels/slide1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479.xml"/></Relationships>
</file>

<file path=ppt/slides/_rels/slide1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479.xml"/></Relationships>
</file>

<file path=ppt/slides/_rels/slide1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479.xml"/></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479.xml"/></Relationships>
</file>

<file path=ppt/slides/_rels/slide1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479.xml"/></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479.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479.xml"/></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479.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47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73.xml"/></Relationships>
</file>

<file path=ppt/slides/_rels/slide1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0.jpeg"/><Relationship Id="rId1" Type="http://schemas.openxmlformats.org/officeDocument/2006/relationships/slideLayout" Target="../slideLayouts/slideLayout498.xml"/><Relationship Id="rId4" Type="http://schemas.openxmlformats.org/officeDocument/2006/relationships/hyperlink" Target="http://www.lumoproject.com/"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4.xml"/><Relationship Id="rId1" Type="http://schemas.openxmlformats.org/officeDocument/2006/relationships/themeOverride" Target="../theme/themeOverride11.xml"/><Relationship Id="rId4" Type="http://schemas.openxmlformats.org/officeDocument/2006/relationships/image" Target="../media/image103.png"/></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0.xml"/><Relationship Id="rId1" Type="http://schemas.openxmlformats.org/officeDocument/2006/relationships/slideLayout" Target="../slideLayouts/slideLayout561.xml"/><Relationship Id="rId4"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xml"/><Relationship Id="rId1" Type="http://schemas.openxmlformats.org/officeDocument/2006/relationships/slideLayout" Target="../slideLayouts/slideLayout438.xml"/><Relationship Id="rId6"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5" Type="http://schemas.openxmlformats.org/officeDocument/2006/relationships/hyperlink" Target="../OTB%20PPT/Chronology.ppt#-1,10,The Mystery of the Genesis  5 "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4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3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4.xml"/><Relationship Id="rId1" Type="http://schemas.openxmlformats.org/officeDocument/2006/relationships/themeOverride" Target="../theme/themeOverride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4.xml"/><Relationship Id="rId1" Type="http://schemas.openxmlformats.org/officeDocument/2006/relationships/themeOverride" Target="../theme/themeOverride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27.xml"/><Relationship Id="rId1" Type="http://schemas.openxmlformats.org/officeDocument/2006/relationships/slideLayout" Target="../slideLayouts/slideLayout84.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55.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23.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2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23.xml"/><Relationship Id="rId1" Type="http://schemas.openxmlformats.org/officeDocument/2006/relationships/themeOverride" Target="../theme/themeOverride5.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423.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433.xm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33.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434.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435.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42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5.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23.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42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36.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9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9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05.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48.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9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9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3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4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34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xml"/><Relationship Id="rId1" Type="http://schemas.openxmlformats.org/officeDocument/2006/relationships/themeOverride" Target="../theme/themeOverride8.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4.xml"/><Relationship Id="rId1" Type="http://schemas.openxmlformats.org/officeDocument/2006/relationships/themeOverride" Target="../theme/themeOverride9.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60.xml"/><Relationship Id="rId1" Type="http://schemas.openxmlformats.org/officeDocument/2006/relationships/themeOverride" Target="../theme/themeOverride10.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历代志上</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作个持守建立的人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450921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zh-CN" altLang="en-US" sz="4000" b="1" dirty="0">
                <a:solidFill>
                  <a:schemeClr val="bg1"/>
                </a:solidFill>
                <a:latin typeface="Arial"/>
                <a:cs typeface="Arial"/>
              </a:rPr>
              <a:t>以两个历史角度去看同样的事件</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接近事件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发生时期的</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历史记述</a:t>
            </a:r>
            <a:endParaRPr lang="en-US" sz="4000" b="1" dirty="0">
              <a:solidFill>
                <a:srgbClr val="FFFFFF"/>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离开事件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发生时期久远的历史记述</a:t>
            </a:r>
            <a:endParaRPr lang="en-US" sz="4000" b="1" dirty="0">
              <a:solidFill>
                <a:srgbClr val="FFFFFF"/>
              </a:solidFill>
              <a:latin typeface="Arial"/>
              <a:cs typeface="Arial"/>
            </a:endParaRPr>
          </a:p>
        </p:txBody>
      </p:sp>
      <p:sp>
        <p:nvSpPr>
          <p:cNvPr id="5" name="Cloud 4"/>
          <p:cNvSpPr/>
          <p:nvPr/>
        </p:nvSpPr>
        <p:spPr bwMode="auto">
          <a:xfrm>
            <a:off x="3419872" y="1844824"/>
            <a:ext cx="2304256" cy="2232248"/>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a:r>
              <a:rPr lang="zh-CN" altLang="en-US" sz="3200" b="1" dirty="0">
                <a:solidFill>
                  <a:srgbClr val="000000"/>
                </a:solidFill>
                <a:latin typeface="Arial"/>
                <a:cs typeface="Arial"/>
              </a:rPr>
              <a:t>深刻反思</a:t>
            </a:r>
            <a:endParaRPr lang="en-SG" altLang="zh-CN" sz="3200" b="1" dirty="0">
              <a:solidFill>
                <a:srgbClr val="000000"/>
              </a:solidFill>
              <a:latin typeface="Arial"/>
              <a:cs typeface="Arial"/>
            </a:endParaRPr>
          </a:p>
          <a:p>
            <a:pPr algn="ctr"/>
            <a:r>
              <a:rPr lang="zh-CN" altLang="en-US" sz="3200" b="1" dirty="0">
                <a:solidFill>
                  <a:srgbClr val="000000"/>
                </a:solidFill>
                <a:latin typeface="Arial"/>
                <a:cs typeface="Arial"/>
              </a:rPr>
              <a:t>的时间</a:t>
            </a:r>
            <a:endParaRPr lang="en-US" sz="3200" b="1" dirty="0">
              <a:solidFill>
                <a:srgbClr val="000000"/>
              </a:solidFill>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列王纪上下</a:t>
            </a:r>
            <a:endParaRPr lang="en-US" sz="4000" b="1" dirty="0">
              <a:solidFill>
                <a:srgbClr val="FFFFFF"/>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历代志上下</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186295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2373101"/>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扫罗的追杀</a:t>
                  </a:r>
                  <a:endParaRPr lang="en-US" altLang="zh-CN" sz="2000" b="1" kern="0">
                    <a:solidFill>
                      <a:srgbClr val="000000"/>
                    </a:solidFill>
                    <a:latin typeface="Arial Narrow" charset="0"/>
                    <a:ea typeface="宋体" charset="0"/>
                    <a:cs typeface="Times New Roman" charset="0"/>
                  </a:endParaRP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撒母耳记上</a:t>
                  </a:r>
                  <a:r>
                    <a:rPr lang="en-US" altLang="zh-CN" sz="2000" b="1" kern="0">
                      <a:solidFill>
                        <a:srgbClr val="000000"/>
                      </a:solidFill>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犹大的亚比雅因为荣耀圣殿而打败了以色列的耶罗波安 </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历代志下</a:t>
                  </a:r>
                  <a:r>
                    <a:rPr lang="en-US" altLang="zh-CN" sz="2000" b="1" kern="0">
                      <a:solidFill>
                        <a:srgbClr val="000000"/>
                      </a:solidFill>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亚多尼雅反叛他的父亲大卫</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列王记上第一章</a:t>
                  </a:r>
                  <a:r>
                    <a:rPr lang="en-US" altLang="zh-CN" sz="2000" b="1" kern="0">
                      <a:solidFill>
                        <a:srgbClr val="000000"/>
                      </a:solidFill>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犹大国六个王朝，都是大卫的“儿子”</a:t>
                  </a:r>
                  <a:endParaRPr lang="en-US" altLang="zh-CN" sz="2000" b="1" kern="0">
                    <a:solidFill>
                      <a:srgbClr val="000000"/>
                    </a:solidFill>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大卫对所罗门的教训要他对敌对他的人进行报复</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大卫对所罗门的教训要他修建圣殿</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历代志上</a:t>
                  </a:r>
                  <a:r>
                    <a:rPr lang="en-US" altLang="zh-CN" sz="2000" b="1" kern="0">
                      <a:solidFill>
                        <a:srgbClr val="000000"/>
                      </a:solidFill>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有关以色列诸王的负面的记载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例如列王记上</a:t>
                  </a:r>
                  <a:r>
                    <a:rPr lang="en-US" altLang="zh-CN" sz="2000" b="1" kern="0">
                      <a:solidFill>
                        <a:srgbClr val="000000"/>
                      </a:solidFill>
                      <a:latin typeface="Arial Narrow" charset="0"/>
                      <a:ea typeface="宋体" charset="0"/>
                      <a:cs typeface="Times New Roman" charset="0"/>
                    </a:rPr>
                    <a:t>13:1–14:20</a:t>
                  </a:r>
                  <a:r>
                    <a:rPr lang="zh-CN" altLang="en-US" sz="2000" b="1" kern="0">
                      <a:solidFill>
                        <a:srgbClr val="000000"/>
                      </a:solidFill>
                      <a:latin typeface="Arial Narrow" charset="0"/>
                      <a:ea typeface="宋体" charset="0"/>
                      <a:cs typeface="Times New Roman" charset="0"/>
                    </a:rPr>
                    <a:t>对耶罗波安的记载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别的王的记载</a:t>
                  </a:r>
                  <a:r>
                    <a:rPr lang="en-US" altLang="zh-CN" sz="2000" b="1" kern="0">
                      <a:solidFill>
                        <a:srgbClr val="000000"/>
                      </a:solidFill>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1800" b="1" kern="0">
                      <a:solidFill>
                        <a:srgbClr val="000000"/>
                      </a:solidFill>
                      <a:latin typeface="Arial Narrow" charset="0"/>
                      <a:ea typeface="宋体" charset="0"/>
                      <a:cs typeface="Times New Roman" charset="0"/>
                    </a:rPr>
                    <a:t>有关犹大诸王的正面的记载：例如亚撒</a:t>
                  </a:r>
                  <a:r>
                    <a:rPr lang="en-US" altLang="zh-CN" sz="1900" b="1" kern="0">
                      <a:solidFill>
                        <a:srgbClr val="000000"/>
                      </a:solidFill>
                      <a:latin typeface="Arial Narrow" charset="0"/>
                      <a:ea typeface="宋体" charset="0"/>
                      <a:cs typeface="Times New Roman" charset="0"/>
                    </a:rPr>
                    <a:t> (</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14:6–15:15), </a:t>
                  </a:r>
                  <a:r>
                    <a:rPr lang="zh-CN" altLang="en-US" sz="1900" b="1" kern="0">
                      <a:solidFill>
                        <a:srgbClr val="000000"/>
                      </a:solidFill>
                      <a:latin typeface="Arial Narrow" charset="0"/>
                      <a:ea typeface="宋体" charset="0"/>
                      <a:cs typeface="Times New Roman" charset="0"/>
                    </a:rPr>
                    <a:t>约沙法</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17:1-19), </a:t>
                  </a:r>
                  <a:r>
                    <a:rPr lang="zh-CN" altLang="en-US" sz="1900" b="1" kern="0">
                      <a:solidFill>
                        <a:srgbClr val="000000"/>
                      </a:solidFill>
                      <a:latin typeface="Arial Narrow" charset="0"/>
                      <a:ea typeface="宋体" charset="0"/>
                      <a:cs typeface="Times New Roman" charset="0"/>
                    </a:rPr>
                    <a:t>希西家</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32:27-30), </a:t>
                  </a:r>
                  <a:r>
                    <a:rPr lang="zh-CN" altLang="en-US" sz="1900" b="1" kern="0">
                      <a:solidFill>
                        <a:srgbClr val="000000"/>
                      </a:solidFill>
                      <a:latin typeface="Arial Narrow" charset="0"/>
                      <a:ea typeface="宋体" charset="0"/>
                      <a:cs typeface="Times New Roman" charset="0"/>
                    </a:rPr>
                    <a:t>等等</a:t>
                  </a:r>
                  <a:endParaRPr lang="en-US" altLang="zh-CN" sz="1900" b="1" kern="0">
                    <a:solidFill>
                      <a:srgbClr val="000000"/>
                    </a:solidFill>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以利亚的故事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和以利沙的故事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2:1–8:15; 13:14-25)</a:t>
                  </a:r>
                  <a:r>
                    <a:rPr lang="zh-CN" altLang="en-US" sz="2000" b="1" kern="0">
                      <a:solidFill>
                        <a:srgbClr val="000000"/>
                      </a:solidFill>
                      <a:latin typeface="Arial Narrow" charset="0"/>
                      <a:ea typeface="宋体" charset="0"/>
                      <a:cs typeface="Times New Roman" charset="0"/>
                    </a:rPr>
                    <a:t>，因为主要是在以色列事奉</a:t>
                  </a:r>
                  <a:endParaRPr lang="en-US" altLang="zh-CN" sz="2000" b="1" kern="0">
                    <a:solidFill>
                      <a:srgbClr val="000000"/>
                    </a:solidFill>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上帝用瘟疫和外敌入侵对犹大的约兰恶行施行惩罚</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历代志上</a:t>
                  </a:r>
                  <a:r>
                    <a:rPr lang="en-US" altLang="zh-CN" sz="2000" b="1" kern="0">
                      <a:solidFill>
                        <a:srgbClr val="000000"/>
                      </a:solidFill>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犹大灭国之后的负面记载</a:t>
                  </a:r>
                  <a:r>
                    <a:rPr lang="en-US" altLang="zh-CN" sz="2000" b="1" kern="0">
                      <a:solidFill>
                        <a:srgbClr val="000000"/>
                      </a:solidFill>
                      <a:latin typeface="Arial Narrow" charset="0"/>
                      <a:ea typeface="宋体" charset="0"/>
                      <a:cs typeface="Times New Roman" charset="0"/>
                    </a:rPr>
                    <a:t> </a:t>
                  </a: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dirty="0">
                      <a:solidFill>
                        <a:srgbClr val="000000"/>
                      </a:solidFill>
                      <a:latin typeface="Arial Narrow" charset="0"/>
                      <a:ea typeface="宋体" charset="0"/>
                      <a:cs typeface="Times New Roman" charset="0"/>
                    </a:rPr>
                    <a:t>恢复逾越节</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30) </a:t>
                  </a:r>
                  <a:r>
                    <a:rPr lang="zh-CN" altLang="en-US" sz="2000" b="1" kern="0" dirty="0">
                      <a:solidFill>
                        <a:srgbClr val="000000"/>
                      </a:solidFill>
                      <a:latin typeface="Arial Narrow" charset="0"/>
                      <a:ea typeface="宋体" charset="0"/>
                      <a:cs typeface="Times New Roman" charset="0"/>
                    </a:rPr>
                    <a:t>和别的崇拜方面的改革</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以色列的两次灭国</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列王纪下 </a:t>
                  </a:r>
                  <a:r>
                    <a:rPr lang="en-US" altLang="zh-CN" sz="2000" b="1" kern="0">
                      <a:solidFill>
                        <a:srgbClr val="000000"/>
                      </a:solidFill>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犹大被放逐的结尾</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spTree>
    <p:extLst>
      <p:ext uri="{BB962C8B-B14F-4D97-AF65-F5344CB8AC3E}">
        <p14:creationId xmlns:p14="http://schemas.microsoft.com/office/powerpoint/2010/main" val="38777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495149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88941" y="4430663"/>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3983621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zh-CN" altLang="en-US" sz="3600" dirty="0">
                <a:effectLst>
                  <a:glow rad="127000">
                    <a:schemeClr val="tx1"/>
                  </a:glow>
                </a:effectLst>
                <a:latin typeface="Arial" charset="0"/>
                <a:ea typeface="ＭＳ Ｐゴシック" charset="0"/>
                <a:cs typeface="ＭＳ Ｐゴシック" charset="0"/>
              </a:rPr>
              <a:t>祭司们分成二十四班，每年两周轮流在耶和华面前献祭</a:t>
            </a:r>
            <a:endParaRPr lang="en-US" sz="36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24</a:t>
            </a:r>
          </a:p>
        </p:txBody>
      </p:sp>
    </p:spTree>
    <p:extLst>
      <p:ext uri="{BB962C8B-B14F-4D97-AF65-F5344CB8AC3E}">
        <p14:creationId xmlns:p14="http://schemas.microsoft.com/office/powerpoint/2010/main" val="401873669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6294783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大卫组织了音乐家</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25</a:t>
            </a:r>
          </a:p>
        </p:txBody>
      </p:sp>
    </p:spTree>
    <p:extLst>
      <p:ext uri="{BB962C8B-B14F-4D97-AF65-F5344CB8AC3E}">
        <p14:creationId xmlns:p14="http://schemas.microsoft.com/office/powerpoint/2010/main" val="256951211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音乐家被组织成乐器演奏者和歌手，在预言的事工中向主献上赞美（历代志上 </a:t>
            </a:r>
            <a:r>
              <a:rPr lang="en-US" altLang="zh-CN" sz="2800" dirty="0"/>
              <a:t>25</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34856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8673778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圣殿官员被组织成守门人、司库和行政人员，以确保圣殿的顺利运转（历代志上 </a:t>
            </a:r>
            <a:r>
              <a:rPr lang="en-US" altLang="zh-CN" sz="2800" dirty="0"/>
              <a:t>26</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31182268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9091" name="Text Box 3"/>
          <p:cNvSpPr txBox="1">
            <a:spLocks noChangeArrowheads="1"/>
          </p:cNvSpPr>
          <p:nvPr/>
        </p:nvSpPr>
        <p:spPr bwMode="auto">
          <a:xfrm>
            <a:off x="6476256" y="6238875"/>
            <a:ext cx="25922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pPr>
            <a:r>
              <a:rPr lang="zh-CN" altLang="en-US" b="1" dirty="0">
                <a:solidFill>
                  <a:srgbClr val="FFFFFF"/>
                </a:solidFill>
                <a:cs typeface="+mn-cs"/>
              </a:rPr>
              <a:t>走进圣经 </a:t>
            </a:r>
            <a:r>
              <a:rPr lang="en-US" altLang="zh-CN" b="1" dirty="0">
                <a:solidFill>
                  <a:srgbClr val="FFFFFF"/>
                </a:solidFill>
                <a:cs typeface="+mn-cs"/>
              </a:rPr>
              <a:t>©1989</a:t>
            </a:r>
            <a:endParaRPr lang="en-US" b="1" dirty="0">
              <a:solidFill>
                <a:srgbClr val="FFFFFF"/>
              </a:solidFill>
              <a:cs typeface="+mn-cs"/>
            </a:endParaRPr>
          </a:p>
        </p:txBody>
      </p:sp>
      <p:sp>
        <p:nvSpPr>
          <p:cNvPr id="89092" name="Text Box 4"/>
          <p:cNvSpPr txBox="1">
            <a:spLocks noChangeArrowheads="1"/>
          </p:cNvSpPr>
          <p:nvPr/>
        </p:nvSpPr>
        <p:spPr bwMode="auto">
          <a:xfrm>
            <a:off x="952500" y="76200"/>
            <a:ext cx="4381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历代志下</a:t>
            </a:r>
            <a:r>
              <a:rPr lang="en-US" sz="4800" b="1">
                <a:solidFill>
                  <a:srgbClr val="FFFFFF"/>
                </a:solidFill>
                <a:cs typeface="+mn-cs"/>
              </a:rPr>
              <a:t>:</a:t>
            </a:r>
          </a:p>
        </p:txBody>
      </p:sp>
      <p:sp>
        <p:nvSpPr>
          <p:cNvPr id="89093" name="Text Box 5"/>
          <p:cNvSpPr txBox="1">
            <a:spLocks noChangeArrowheads="1"/>
          </p:cNvSpPr>
          <p:nvPr/>
        </p:nvSpPr>
        <p:spPr bwMode="auto">
          <a:xfrm>
            <a:off x="4211638" y="0"/>
            <a:ext cx="7086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犹大社论</a:t>
            </a:r>
            <a:endParaRPr lang="en-US" sz="4800" b="1">
              <a:solidFill>
                <a:srgbClr val="FFFFFF"/>
              </a:solidFill>
              <a:ea typeface="宋体" charset="0"/>
              <a:cs typeface="宋体" charset="0"/>
            </a:endParaRPr>
          </a:p>
        </p:txBody>
      </p:sp>
      <p:pic>
        <p:nvPicPr>
          <p:cNvPr id="89094" name="Picture 6" descr="1 Chronicles"/>
          <p:cNvPicPr>
            <a:picLocks noChangeAspect="1" noChangeArrowheads="1"/>
          </p:cNvPicPr>
          <p:nvPr/>
        </p:nvPicPr>
        <p:blipFill>
          <a:blip r:embed="rId4">
            <a:extLst>
              <a:ext uri="{28A0092B-C50C-407E-A947-70E740481C1C}">
                <a14:useLocalDpi xmlns:a14="http://schemas.microsoft.com/office/drawing/2010/main" val="0"/>
              </a:ext>
            </a:extLst>
          </a:blip>
          <a:srcRect r="3334" b="1666"/>
          <a:stretch>
            <a:fillRect/>
          </a:stretch>
        </p:blipFill>
        <p:spPr bwMode="auto">
          <a:xfrm>
            <a:off x="1143000" y="857250"/>
            <a:ext cx="6629400" cy="5057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399364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20694073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5157192"/>
            <a:ext cx="5328592" cy="1232545"/>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477806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3200" dirty="0"/>
              <a:t>"</a:t>
            </a:r>
            <a:r>
              <a:rPr lang="zh-CN" altLang="en-US" sz="3200" dirty="0"/>
              <a:t> 大卫将殿的走廊、房舍、库房、楼房、内室和安放施恩座的圣所的图样都交给所罗门， </a:t>
            </a:r>
            <a:r>
              <a:rPr lang="en-US" altLang="zh-CN" sz="3200" baseline="30000" dirty="0"/>
              <a:t>12</a:t>
            </a:r>
            <a:r>
              <a:rPr lang="en-US" altLang="zh-CN" sz="3200" dirty="0"/>
              <a:t> </a:t>
            </a:r>
            <a:r>
              <a:rPr lang="zh-CN" altLang="en-US" sz="3200" dirty="0"/>
              <a:t>又将心里构想的耶和华殿的院子、四周的房屋、殿的库房和圣物库房的图样都交给他。</a:t>
            </a:r>
            <a:r>
              <a:rPr lang="en-US" sz="3200" dirty="0"/>
              <a:t>" (28:11-12)</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56956003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大卫委托以色列和所罗门遵循上帝的设计建造圣殿，并由利未人和祭司进行服务（历代志上 </a:t>
            </a:r>
            <a:r>
              <a:rPr lang="en-US" altLang="zh-CN" sz="2800" dirty="0"/>
              <a:t>28</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altLang="zh-CN" sz="2800" dirty="0"/>
              <a:t>《</a:t>
            </a:r>
            <a:r>
              <a:rPr lang="zh-CN" altLang="en-US" sz="2800" dirty="0"/>
              <a:t>唱诗班</a:t>
            </a:r>
            <a:r>
              <a:rPr lang="en-US" altLang="zh-CN" sz="2800" dirty="0"/>
              <a:t>》</a:t>
            </a:r>
            <a:r>
              <a:rPr lang="zh-CN" altLang="en-US" sz="2800" dirty="0"/>
              <a:t>，詹姆斯</a:t>
            </a:r>
            <a:r>
              <a:rPr lang="en-US" altLang="zh-CN" sz="2800" dirty="0"/>
              <a:t>·</a:t>
            </a:r>
            <a:r>
              <a:rPr lang="zh-CN" altLang="en-US" sz="2800" dirty="0"/>
              <a:t>蒂索 </a:t>
            </a:r>
            <a:r>
              <a:rPr lang="en-US" altLang="zh-CN" sz="2800" dirty="0"/>
              <a:t>(</a:t>
            </a:r>
            <a:r>
              <a:rPr lang="en-US" sz="2800" dirty="0"/>
              <a:t>James Tissot) </a:t>
            </a:r>
            <a:r>
              <a:rPr lang="zh-CN" altLang="en-US" sz="2800" dirty="0"/>
              <a:t>著，</a:t>
            </a:r>
            <a:r>
              <a:rPr lang="en-US" altLang="zh-CN" sz="2800" dirty="0"/>
              <a:t>1896-1900 </a:t>
            </a:r>
            <a:r>
              <a:rPr lang="zh-CN" altLang="en-US" sz="2800" dirty="0"/>
              <a:t>年</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182618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8193819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extLst>
            <a:ext uri="{909E8E84-426E-40dd-AFC4-6F175D3DCCD1}">
              <a14:hiddenFill xmlns:a14="http://schemas.microsoft.com/office/drawing/2010/main" xmlns="">
                <a:solidFill>
                  <a:srgbClr val="FFFFFF"/>
                </a:solidFill>
              </a14:hiddenFill>
            </a:ext>
          </a:extLst>
        </p:spPr>
      </p:pic>
      <p:sp>
        <p:nvSpPr>
          <p:cNvPr id="156675" name="Text Box 3"/>
          <p:cNvSpPr txBox="1">
            <a:spLocks noChangeArrowheads="1"/>
          </p:cNvSpPr>
          <p:nvPr/>
        </p:nvSpPr>
        <p:spPr bwMode="auto">
          <a:xfrm>
            <a:off x="8763000" y="0"/>
            <a:ext cx="762000" cy="4572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n-cs"/>
              </a:rPr>
              <a:t>262</a:t>
            </a:r>
          </a:p>
        </p:txBody>
      </p:sp>
      <p:grpSp>
        <p:nvGrpSpPr>
          <p:cNvPr id="156676"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4000" b="1" i="0" u="none" strike="noStrike" kern="1200" cap="none" spc="0" normalizeH="0" baseline="0" noProof="0">
                  <a:ln>
                    <a:noFill/>
                  </a:ln>
                  <a:solidFill>
                    <a:srgbClr val="FEFDE3"/>
                  </a:solidFill>
                  <a:effectLst/>
                  <a:uLnTx/>
                  <a:uFillTx/>
                  <a:latin typeface="Arial Narrow" charset="0"/>
                  <a:ea typeface="宋体" charset="0"/>
                  <a:cs typeface="宋体" charset="0"/>
                </a:rPr>
                <a:t>大卫谱系的建立</a:t>
              </a:r>
              <a:endParaRPr kumimoji="0" lang="zh-CN" altLang="en-US" sz="4000" b="1" i="0" u="none" strike="noStrike" kern="1200" cap="none" spc="0" normalizeH="0" baseline="0" noProof="0" dirty="0">
                <a:ln>
                  <a:noFill/>
                </a:ln>
                <a:solidFill>
                  <a:srgbClr val="FEFDE3"/>
                </a:solidFill>
                <a:effectLst/>
                <a:uLnTx/>
                <a:uFillTx/>
                <a:latin typeface="Arial Narrow" charset="0"/>
                <a:ea typeface="宋体" charset="0"/>
                <a:cs typeface="宋体" charset="0"/>
              </a:endParaRPr>
            </a:p>
          </p:txBody>
        </p:sp>
        <p:sp>
          <p:nvSpPr>
            <p:cNvPr id="156678"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79" name="Group 7"/>
          <p:cNvGrpSpPr>
            <a:grpSpLocks/>
          </p:cNvGrpSpPr>
          <p:nvPr/>
        </p:nvGrpSpPr>
        <p:grpSpPr bwMode="auto">
          <a:xfrm>
            <a:off x="0" y="1397000"/>
            <a:ext cx="4605338" cy="744538"/>
            <a:chOff x="0" y="671"/>
            <a:chExt cx="2196" cy="633"/>
          </a:xfrm>
        </p:grpSpPr>
        <p:sp>
          <p:nvSpPr>
            <p:cNvPr id="156680" name="Rectangle 8"/>
            <p:cNvSpPr>
              <a:spLocks noChangeArrowheads="1"/>
            </p:cNvSpPr>
            <p:nvPr/>
          </p:nvSpPr>
          <p:spPr bwMode="auto">
            <a:xfrm>
              <a:off x="32" y="671"/>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大卫的谱系</a:t>
              </a:r>
            </a:p>
          </p:txBody>
        </p:sp>
        <p:sp>
          <p:nvSpPr>
            <p:cNvPr id="15668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2" name="Group 10"/>
          <p:cNvGrpSpPr>
            <a:grpSpLocks/>
          </p:cNvGrpSpPr>
          <p:nvPr/>
        </p:nvGrpSpPr>
        <p:grpSpPr bwMode="auto">
          <a:xfrm>
            <a:off x="4605338" y="1397000"/>
            <a:ext cx="4538662" cy="744538"/>
            <a:chOff x="2196" y="671"/>
            <a:chExt cx="2164" cy="633"/>
          </a:xfrm>
        </p:grpSpPr>
        <p:sp>
          <p:nvSpPr>
            <p:cNvPr id="156683" name="Rectangle 11"/>
            <p:cNvSpPr>
              <a:spLocks noChangeArrowheads="1"/>
            </p:cNvSpPr>
            <p:nvPr/>
          </p:nvSpPr>
          <p:spPr bwMode="auto">
            <a:xfrm>
              <a:off x="2228" y="671"/>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大卫的关注</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约柜 </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684"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5" name="Group 13"/>
          <p:cNvGrpSpPr>
            <a:grpSpLocks/>
          </p:cNvGrpSpPr>
          <p:nvPr/>
        </p:nvGrpSpPr>
        <p:grpSpPr bwMode="auto">
          <a:xfrm>
            <a:off x="0" y="2141538"/>
            <a:ext cx="4605338" cy="742950"/>
            <a:chOff x="0" y="1304"/>
            <a:chExt cx="2196" cy="633"/>
          </a:xfrm>
        </p:grpSpPr>
        <p:sp>
          <p:nvSpPr>
            <p:cNvPr id="156686" name="Rectangle 14"/>
            <p:cNvSpPr>
              <a:spLocks noChangeArrowheads="1"/>
            </p:cNvSpPr>
            <p:nvPr/>
          </p:nvSpPr>
          <p:spPr bwMode="auto">
            <a:xfrm>
              <a:off x="32" y="1304"/>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第一 及 九章</a:t>
              </a:r>
              <a:endParaRPr kumimoji="0" lang="en-US" altLang="zh-CN" sz="32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68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8" name="Group 16"/>
          <p:cNvGrpSpPr>
            <a:grpSpLocks/>
          </p:cNvGrpSpPr>
          <p:nvPr/>
        </p:nvGrpSpPr>
        <p:grpSpPr bwMode="auto">
          <a:xfrm>
            <a:off x="4605338" y="2141538"/>
            <a:ext cx="4538662" cy="742950"/>
            <a:chOff x="2196" y="1304"/>
            <a:chExt cx="2164" cy="633"/>
          </a:xfrm>
        </p:grpSpPr>
        <p:sp>
          <p:nvSpPr>
            <p:cNvPr id="156689" name="Rectangle 17"/>
            <p:cNvSpPr>
              <a:spLocks noChangeArrowheads="1"/>
            </p:cNvSpPr>
            <p:nvPr/>
          </p:nvSpPr>
          <p:spPr bwMode="auto">
            <a:xfrm>
              <a:off x="2228" y="1304"/>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Times New Roman" charset="0"/>
                  <a:ea typeface="宋体" charset="0"/>
                  <a:cs typeface="宋体" charset="0"/>
                </a:rPr>
                <a:t>第十 及 二十九章</a:t>
              </a:r>
              <a:endParaRPr kumimoji="0" lang="en-US" altLang="zh-CN" sz="3200" b="1" i="0" u="none" strike="noStrike" kern="1200" cap="none" spc="0" normalizeH="0" baseline="0" noProof="0">
                <a:ln>
                  <a:noFill/>
                </a:ln>
                <a:solidFill>
                  <a:srgbClr val="FEFDE3"/>
                </a:solidFill>
                <a:effectLst/>
                <a:uLnTx/>
                <a:uFillTx/>
                <a:latin typeface="Times New Roman" charset="0"/>
                <a:ea typeface="宋体" charset="0"/>
                <a:cs typeface="宋体" charset="0"/>
              </a:endParaRPr>
            </a:p>
          </p:txBody>
        </p:sp>
        <p:sp>
          <p:nvSpPr>
            <p:cNvPr id="156690"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1" name="Group 19"/>
          <p:cNvGrpSpPr>
            <a:grpSpLocks/>
          </p:cNvGrpSpPr>
          <p:nvPr/>
        </p:nvGrpSpPr>
        <p:grpSpPr bwMode="auto">
          <a:xfrm>
            <a:off x="0" y="2884488"/>
            <a:ext cx="4605338" cy="742950"/>
            <a:chOff x="0" y="1937"/>
            <a:chExt cx="2196" cy="633"/>
          </a:xfrm>
        </p:grpSpPr>
        <p:sp>
          <p:nvSpPr>
            <p:cNvPr id="156692" name="Rectangle 20"/>
            <p:cNvSpPr>
              <a:spLocks noChangeArrowheads="1"/>
            </p:cNvSpPr>
            <p:nvPr/>
          </p:nvSpPr>
          <p:spPr bwMode="auto">
            <a:xfrm>
              <a:off x="32" y="1937"/>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家谱</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p>
          </p:txBody>
        </p:sp>
        <p:sp>
          <p:nvSpPr>
            <p:cNvPr id="15669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4" name="Group 22"/>
          <p:cNvGrpSpPr>
            <a:grpSpLocks/>
          </p:cNvGrpSpPr>
          <p:nvPr/>
        </p:nvGrpSpPr>
        <p:grpSpPr bwMode="auto">
          <a:xfrm>
            <a:off x="4605338" y="2884488"/>
            <a:ext cx="4538662" cy="742950"/>
            <a:chOff x="2196" y="1937"/>
            <a:chExt cx="2164" cy="633"/>
          </a:xfrm>
        </p:grpSpPr>
        <p:sp>
          <p:nvSpPr>
            <p:cNvPr id="156695" name="Rectangle 23"/>
            <p:cNvSpPr>
              <a:spLocks noChangeArrowheads="1"/>
            </p:cNvSpPr>
            <p:nvPr/>
          </p:nvSpPr>
          <p:spPr bwMode="auto">
            <a:xfrm>
              <a:off x="2228" y="1937"/>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厉史</a:t>
              </a:r>
            </a:p>
          </p:txBody>
        </p:sp>
        <p:sp>
          <p:nvSpPr>
            <p:cNvPr id="156696"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7" name="Group 25"/>
          <p:cNvGrpSpPr>
            <a:grpSpLocks/>
          </p:cNvGrpSpPr>
          <p:nvPr/>
        </p:nvGrpSpPr>
        <p:grpSpPr bwMode="auto">
          <a:xfrm>
            <a:off x="0" y="3627438"/>
            <a:ext cx="4605338" cy="742950"/>
            <a:chOff x="0" y="2570"/>
            <a:chExt cx="2196" cy="633"/>
          </a:xfrm>
        </p:grpSpPr>
        <p:sp>
          <p:nvSpPr>
            <p:cNvPr id="156698" name="Rectangle 26"/>
            <p:cNvSpPr>
              <a:spLocks noChangeArrowheads="1"/>
            </p:cNvSpPr>
            <p:nvPr/>
          </p:nvSpPr>
          <p:spPr bwMode="auto">
            <a:xfrm>
              <a:off x="32" y="2570"/>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祖先</a:t>
              </a:r>
            </a:p>
          </p:txBody>
        </p:sp>
        <p:sp>
          <p:nvSpPr>
            <p:cNvPr id="15669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0" name="Group 28"/>
          <p:cNvGrpSpPr>
            <a:grpSpLocks/>
          </p:cNvGrpSpPr>
          <p:nvPr/>
        </p:nvGrpSpPr>
        <p:grpSpPr bwMode="auto">
          <a:xfrm>
            <a:off x="4605338" y="3627438"/>
            <a:ext cx="4538662" cy="742950"/>
            <a:chOff x="2196" y="2570"/>
            <a:chExt cx="2164" cy="633"/>
          </a:xfrm>
        </p:grpSpPr>
        <p:sp>
          <p:nvSpPr>
            <p:cNvPr id="156701" name="Rectangle 29"/>
            <p:cNvSpPr>
              <a:spLocks noChangeArrowheads="1"/>
            </p:cNvSpPr>
            <p:nvPr/>
          </p:nvSpPr>
          <p:spPr bwMode="auto">
            <a:xfrm>
              <a:off x="2228" y="2570"/>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活动</a:t>
              </a:r>
            </a:p>
          </p:txBody>
        </p:sp>
        <p:sp>
          <p:nvSpPr>
            <p:cNvPr id="156702"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3" name="Group 31"/>
          <p:cNvGrpSpPr>
            <a:grpSpLocks/>
          </p:cNvGrpSpPr>
          <p:nvPr/>
        </p:nvGrpSpPr>
        <p:grpSpPr bwMode="auto">
          <a:xfrm>
            <a:off x="0" y="4370388"/>
            <a:ext cx="4605338" cy="744537"/>
            <a:chOff x="0" y="3203"/>
            <a:chExt cx="2196" cy="633"/>
          </a:xfrm>
        </p:grpSpPr>
        <p:sp>
          <p:nvSpPr>
            <p:cNvPr id="156704" name="Rectangle 32"/>
            <p:cNvSpPr>
              <a:spLocks noChangeArrowheads="1"/>
            </p:cNvSpPr>
            <p:nvPr/>
          </p:nvSpPr>
          <p:spPr bwMode="auto">
            <a:xfrm>
              <a:off x="32" y="3203"/>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扫罗的王位至大卫</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6" name="Group 34"/>
          <p:cNvGrpSpPr>
            <a:grpSpLocks/>
          </p:cNvGrpSpPr>
          <p:nvPr/>
        </p:nvGrpSpPr>
        <p:grpSpPr bwMode="auto">
          <a:xfrm>
            <a:off x="4605338" y="4370388"/>
            <a:ext cx="4538662" cy="744537"/>
            <a:chOff x="2196" y="3203"/>
            <a:chExt cx="2164" cy="633"/>
          </a:xfrm>
        </p:grpSpPr>
        <p:sp>
          <p:nvSpPr>
            <p:cNvPr id="156707" name="Rectangle 35"/>
            <p:cNvSpPr>
              <a:spLocks noChangeArrowheads="1"/>
            </p:cNvSpPr>
            <p:nvPr/>
          </p:nvSpPr>
          <p:spPr bwMode="auto">
            <a:xfrm>
              <a:off x="2228" y="3203"/>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大卫的王位至所罗门</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8"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9" name="Group 37"/>
          <p:cNvGrpSpPr>
            <a:grpSpLocks/>
          </p:cNvGrpSpPr>
          <p:nvPr/>
        </p:nvGrpSpPr>
        <p:grpSpPr bwMode="auto">
          <a:xfrm>
            <a:off x="0" y="5114925"/>
            <a:ext cx="4605338" cy="742950"/>
            <a:chOff x="0" y="3836"/>
            <a:chExt cx="2196" cy="633"/>
          </a:xfrm>
        </p:grpSpPr>
        <p:sp>
          <p:nvSpPr>
            <p:cNvPr id="156710" name="Rectangle 38"/>
            <p:cNvSpPr>
              <a:spLocks noChangeArrowheads="1"/>
            </p:cNvSpPr>
            <p:nvPr/>
          </p:nvSpPr>
          <p:spPr bwMode="auto">
            <a:xfrm>
              <a:off x="32" y="3836"/>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4143-1011 BC (3132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2" name="Group 40"/>
          <p:cNvGrpSpPr>
            <a:grpSpLocks/>
          </p:cNvGrpSpPr>
          <p:nvPr/>
        </p:nvGrpSpPr>
        <p:grpSpPr bwMode="auto">
          <a:xfrm>
            <a:off x="4605338" y="5114925"/>
            <a:ext cx="4538662" cy="742950"/>
            <a:chOff x="2196" y="3836"/>
            <a:chExt cx="2164" cy="633"/>
          </a:xfrm>
        </p:grpSpPr>
        <p:sp>
          <p:nvSpPr>
            <p:cNvPr id="156713" name="Rectangle 41"/>
            <p:cNvSpPr>
              <a:spLocks noChangeArrowheads="1"/>
            </p:cNvSpPr>
            <p:nvPr/>
          </p:nvSpPr>
          <p:spPr bwMode="auto">
            <a:xfrm>
              <a:off x="2228" y="3836"/>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1011-971 BC (40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4"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5" name="Group 43"/>
          <p:cNvGrpSpPr>
            <a:grpSpLocks/>
          </p:cNvGrpSpPr>
          <p:nvPr/>
        </p:nvGrpSpPr>
        <p:grpSpPr bwMode="auto">
          <a:xfrm>
            <a:off x="0" y="5857875"/>
            <a:ext cx="1073150" cy="923925"/>
            <a:chOff x="0" y="4469"/>
            <a:chExt cx="512" cy="787"/>
          </a:xfrm>
        </p:grpSpPr>
        <p:sp>
          <p:nvSpPr>
            <p:cNvPr id="156716" name="Rectangle 44"/>
            <p:cNvSpPr>
              <a:spLocks noChangeArrowheads="1"/>
            </p:cNvSpPr>
            <p:nvPr/>
          </p:nvSpPr>
          <p:spPr bwMode="auto">
            <a:xfrm>
              <a:off x="32" y="4469"/>
              <a:ext cx="44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谱系</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a:t>
              </a:r>
            </a:p>
          </p:txBody>
        </p:sp>
        <p:sp>
          <p:nvSpPr>
            <p:cNvPr id="15671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8" name="Group 46"/>
          <p:cNvGrpSpPr>
            <a:grpSpLocks/>
          </p:cNvGrpSpPr>
          <p:nvPr/>
        </p:nvGrpSpPr>
        <p:grpSpPr bwMode="auto">
          <a:xfrm>
            <a:off x="1073150" y="5857875"/>
            <a:ext cx="1090613" cy="923925"/>
            <a:chOff x="512" y="4469"/>
            <a:chExt cx="520" cy="787"/>
          </a:xfrm>
        </p:grpSpPr>
        <p:sp>
          <p:nvSpPr>
            <p:cNvPr id="156719" name="Rectangle 47"/>
            <p:cNvSpPr>
              <a:spLocks noChangeArrowheads="1"/>
            </p:cNvSpPr>
            <p:nvPr/>
          </p:nvSpPr>
          <p:spPr bwMode="auto">
            <a:xfrm>
              <a:off x="544" y="4469"/>
              <a:ext cx="456"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支派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4—8</a:t>
              </a:r>
            </a:p>
          </p:txBody>
        </p:sp>
        <p:sp>
          <p:nvSpPr>
            <p:cNvPr id="156720"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1" name="Group 49"/>
          <p:cNvGrpSpPr>
            <a:grpSpLocks/>
          </p:cNvGrpSpPr>
          <p:nvPr/>
        </p:nvGrpSpPr>
        <p:grpSpPr bwMode="auto">
          <a:xfrm>
            <a:off x="2163763" y="5857875"/>
            <a:ext cx="1250950" cy="923925"/>
            <a:chOff x="1032" y="4469"/>
            <a:chExt cx="596" cy="787"/>
          </a:xfrm>
        </p:grpSpPr>
        <p:sp>
          <p:nvSpPr>
            <p:cNvPr id="156722" name="Rectangle 50"/>
            <p:cNvSpPr>
              <a:spLocks noChangeArrowheads="1"/>
            </p:cNvSpPr>
            <p:nvPr/>
          </p:nvSpPr>
          <p:spPr bwMode="auto">
            <a:xfrm>
              <a:off x="1064" y="4469"/>
              <a:ext cx="532"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大祭司 </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利未人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9:1-34</a:t>
              </a:r>
            </a:p>
          </p:txBody>
        </p:sp>
        <p:sp>
          <p:nvSpPr>
            <p:cNvPr id="15672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4" name="Group 52"/>
          <p:cNvGrpSpPr>
            <a:grpSpLocks/>
          </p:cNvGrpSpPr>
          <p:nvPr/>
        </p:nvGrpSpPr>
        <p:grpSpPr bwMode="auto">
          <a:xfrm>
            <a:off x="3414713" y="5857875"/>
            <a:ext cx="1190625" cy="923925"/>
            <a:chOff x="1628" y="4469"/>
            <a:chExt cx="568" cy="787"/>
          </a:xfrm>
        </p:grpSpPr>
        <p:sp>
          <p:nvSpPr>
            <p:cNvPr id="156725" name="Rectangle 53"/>
            <p:cNvSpPr>
              <a:spLocks noChangeArrowheads="1"/>
            </p:cNvSpPr>
            <p:nvPr/>
          </p:nvSpPr>
          <p:spPr bwMode="auto">
            <a:xfrm>
              <a:off x="1660"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扫罗的谱系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9:35-44</a:t>
              </a:r>
            </a:p>
          </p:txBody>
        </p:sp>
        <p:sp>
          <p:nvSpPr>
            <p:cNvPr id="156726"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7" name="Group 55"/>
          <p:cNvGrpSpPr>
            <a:grpSpLocks/>
          </p:cNvGrpSpPr>
          <p:nvPr/>
        </p:nvGrpSpPr>
        <p:grpSpPr bwMode="auto">
          <a:xfrm>
            <a:off x="4605338" y="5857875"/>
            <a:ext cx="1192212" cy="923925"/>
            <a:chOff x="2196" y="4469"/>
            <a:chExt cx="568" cy="787"/>
          </a:xfrm>
        </p:grpSpPr>
        <p:sp>
          <p:nvSpPr>
            <p:cNvPr id="156728" name="Rectangle 56"/>
            <p:cNvSpPr>
              <a:spLocks noChangeArrowheads="1"/>
            </p:cNvSpPr>
            <p:nvPr/>
          </p:nvSpPr>
          <p:spPr bwMode="auto">
            <a:xfrm>
              <a:off x="2228"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荣升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王座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10—12</a:t>
              </a:r>
            </a:p>
          </p:txBody>
        </p:sp>
        <p:sp>
          <p:nvSpPr>
            <p:cNvPr id="156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0" name="Rectangle 58"/>
          <p:cNvSpPr>
            <a:spLocks noChangeArrowheads="1"/>
          </p:cNvSpPr>
          <p:nvPr/>
        </p:nvSpPr>
        <p:spPr bwMode="auto">
          <a:xfrm>
            <a:off x="5791200" y="5857875"/>
            <a:ext cx="9906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对约柜的尊敬</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13—17</a:t>
            </a:r>
          </a:p>
        </p:txBody>
      </p:sp>
      <p:sp>
        <p:nvSpPr>
          <p:cNvPr id="156731"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156732" name="Group 60"/>
          <p:cNvGrpSpPr>
            <a:grpSpLocks/>
          </p:cNvGrpSpPr>
          <p:nvPr/>
        </p:nvGrpSpPr>
        <p:grpSpPr bwMode="auto">
          <a:xfrm>
            <a:off x="6837363" y="5857875"/>
            <a:ext cx="1116012" cy="923925"/>
            <a:chOff x="3260" y="4469"/>
            <a:chExt cx="532" cy="787"/>
          </a:xfrm>
        </p:grpSpPr>
        <p:sp>
          <p:nvSpPr>
            <p:cNvPr id="156733" name="Rectangle 61"/>
            <p:cNvSpPr>
              <a:spLocks noChangeArrowheads="1"/>
            </p:cNvSpPr>
            <p:nvPr/>
          </p:nvSpPr>
          <p:spPr bwMode="auto">
            <a:xfrm>
              <a:off x="3292" y="4469"/>
              <a:ext cx="46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军事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胜利</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18—20</a:t>
              </a:r>
            </a:p>
          </p:txBody>
        </p:sp>
        <p:sp>
          <p:nvSpPr>
            <p:cNvPr id="156734"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35" name="Group 63"/>
          <p:cNvGrpSpPr>
            <a:grpSpLocks/>
          </p:cNvGrpSpPr>
          <p:nvPr/>
        </p:nvGrpSpPr>
        <p:grpSpPr bwMode="auto">
          <a:xfrm>
            <a:off x="7953375" y="5857875"/>
            <a:ext cx="1190625" cy="923925"/>
            <a:chOff x="3792" y="4469"/>
            <a:chExt cx="568" cy="787"/>
          </a:xfrm>
        </p:grpSpPr>
        <p:sp>
          <p:nvSpPr>
            <p:cNvPr id="156736" name="Rectangle 64"/>
            <p:cNvSpPr>
              <a:spLocks noChangeArrowheads="1"/>
            </p:cNvSpPr>
            <p:nvPr/>
          </p:nvSpPr>
          <p:spPr bwMode="auto">
            <a:xfrm>
              <a:off x="3824"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预备</a:t>
              </a:r>
              <a:endParaRPr kumimoji="0" lang="en-GB"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21—29</a:t>
              </a:r>
            </a:p>
          </p:txBody>
        </p:sp>
        <p:sp>
          <p:nvSpPr>
            <p:cNvPr id="156737"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8"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历代志上</a:t>
            </a:r>
            <a:endParaRPr kumimoji="0" 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40600412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zh-TW" altLang="en-US" b="1">
                <a:solidFill>
                  <a:schemeClr val="tx1"/>
                </a:solidFill>
                <a:latin typeface="Arial"/>
                <a:ea typeface="ＭＳ Ｐゴシック" charset="0"/>
                <a:cs typeface="Arial"/>
              </a:rPr>
              <a:t>历代志上</a:t>
            </a:r>
            <a:r>
              <a:rPr lang="en-US" altLang="zh-TW" b="1">
                <a:solidFill>
                  <a:schemeClr val="tx1"/>
                </a:solidFill>
                <a:latin typeface="Arial"/>
                <a:ea typeface="ＭＳ Ｐゴシック" charset="0"/>
                <a:cs typeface="Arial"/>
              </a:rPr>
              <a:t> </a:t>
            </a:r>
            <a:r>
              <a:rPr lang="zh-TW" altLang="en-US" b="1">
                <a:solidFill>
                  <a:schemeClr val="tx1"/>
                </a:solidFill>
                <a:latin typeface="Arial"/>
                <a:ea typeface="ＭＳ Ｐゴシック" charset="0"/>
                <a:cs typeface="Arial"/>
              </a:rPr>
              <a:t>信息声明</a:t>
            </a:r>
            <a:endParaRPr lang="en-US" b="1">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zh-TW" altLang="en-US" sz="3600" b="1">
                <a:solidFill>
                  <a:srgbClr val="FFFFFF"/>
                </a:solidFill>
                <a:latin typeface="Arial"/>
                <a:ea typeface="宋体" charset="0"/>
                <a:cs typeface="Arial"/>
              </a:rPr>
              <a:t>从属灵角度看大卫王国的建立是为了鼓励以色列剩余的子民。让他们知道上帝的旨意是要保全大卫的后代，并要劝勉警告他们要有合宜的圣殿崇拜 </a:t>
            </a:r>
          </a:p>
          <a:p>
            <a:pPr algn="ctr" eaLnBrk="1" hangingPunct="1">
              <a:lnSpc>
                <a:spcPct val="90000"/>
              </a:lnSpc>
              <a:spcBef>
                <a:spcPct val="20000"/>
              </a:spcBef>
            </a:pPr>
            <a:r>
              <a:rPr lang="en-US" altLang="zh-TW" sz="3600" b="1">
                <a:solidFill>
                  <a:srgbClr val="FFFFFF"/>
                </a:solidFill>
                <a:latin typeface="Arial"/>
                <a:ea typeface="宋体" charset="0"/>
                <a:cs typeface="Arial"/>
              </a:rPr>
              <a:t>—</a:t>
            </a:r>
            <a:r>
              <a:rPr lang="zh-TW" altLang="en-US" sz="3600" b="1">
                <a:solidFill>
                  <a:srgbClr val="FFFFFF"/>
                </a:solidFill>
                <a:latin typeface="Arial"/>
                <a:ea typeface="宋体" charset="0"/>
                <a:cs typeface="Arial"/>
              </a:rPr>
              <a:t>而不是过去的偶像崇拜。</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79014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081167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03565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20222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那座圣殿很辉煌</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531633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但是那座圣殿呢？</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94785421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zh-CN" altLang="en-US" sz="4000" dirty="0">
                <a:effectLst>
                  <a:glow rad="127000">
                    <a:schemeClr val="tx1"/>
                  </a:glow>
                </a:effectLst>
                <a:latin typeface="Arial" charset="0"/>
                <a:ea typeface="ＭＳ Ｐゴシック" charset="0"/>
                <a:cs typeface="ＭＳ Ｐゴシック" charset="0"/>
              </a:rPr>
              <a:t>甚至在</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历代志</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时期重建的圣殿后来也被毁坏了</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那么现在的圣殿崇拜又如何呢？</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40735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42614564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犹太人的逾越节快到了，于是耶稣去了耶路撒冷。</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636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在圣殿区，他看到商人出售用于祭祀的牛、羊和鸽子。</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448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他还看到经销商在桌子上兑换外币。</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56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67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耶稣用绳子做了一根鞭子，把他们全部赶出了圣殿。</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5221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他赶走了牛羊，把兑换银钱的人的钱币散落在地上</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058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建立</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51797233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11663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并掀翻了他们的桌子。</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3656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然后，他走到卖鸽子的人面前，告诉他们</a:t>
            </a:r>
            <a:r>
              <a:rPr lang="en-US" altLang="zh-CN" sz="3600" dirty="0">
                <a:solidFill>
                  <a:srgbClr val="FFFFFF"/>
                </a:solidFill>
                <a:effectLst>
                  <a:glow rad="127000">
                    <a:srgbClr val="000000"/>
                  </a:glow>
                </a:effectLst>
                <a:latin typeface="Arial" charset="0"/>
                <a:ea typeface="ＭＳ Ｐゴシック" charset="0"/>
                <a:cs typeface="ＭＳ Ｐゴシック" charset="0"/>
              </a:rPr>
              <a:t>……</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2575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753" y="332656"/>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200" dirty="0">
                <a:solidFill>
                  <a:srgbClr val="FFFFFF"/>
                </a:solidFill>
                <a:effectLst>
                  <a:glow rad="127000">
                    <a:srgbClr val="000000"/>
                  </a:glow>
                </a:effectLst>
                <a:latin typeface="Arial" charset="0"/>
                <a:ea typeface="ＭＳ Ｐゴシック" charset="0"/>
                <a:cs typeface="ＭＳ Ｐゴシック" charset="0"/>
              </a:rPr>
              <a:t>“把这些东西拿走。别把我父亲的房子变成市场！”</a:t>
            </a:r>
            <a:endParaRPr lang="en-US" sz="32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373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然后，他的门徒想起了圣经中的这个预言：</a:t>
            </a:r>
            <a:endParaRPr lang="en-US" altLang="zh-CN" sz="3600" dirty="0">
              <a:solidFill>
                <a:srgbClr val="FFFFFF"/>
              </a:solidFill>
              <a:effectLst>
                <a:glow rad="127000">
                  <a:srgbClr val="000000"/>
                </a:glow>
              </a:effectLst>
              <a:latin typeface="Arial" charset="0"/>
              <a:ea typeface="ＭＳ Ｐゴシック" charset="0"/>
              <a:cs typeface="ＭＳ Ｐゴシック" charset="0"/>
            </a:endParaRPr>
          </a:p>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“对神的殿的热情将吞噬我。”</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416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7827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但犹太人的领袖们质问道：“你们在做什么？如果上帝授权你们这样做，就给我们显个神迹来证明吧。”</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0361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耶稣回答说：“好的。你们拆毁这座圣殿，我三天之内要再把它重建起来。”</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1566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“什么！”他们惊呼道。“这座圣殿花了四十六年才建成，你却能在三天内重建它？”</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688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但是当耶稣说“这座圣殿”时，他指的是他自己的身体。</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9845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耶稣从死里复活以后，门徒就想起他说过这话，便相信了圣经和耶稣所说的话。</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3302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大卫谱系的建立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4418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fontAlgn="auto">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fontAlgn="auto">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168545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515302238"/>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3097549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你如何能够在动荡不安的世界中被稳固地建立起来</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749625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51920" y="5877272"/>
            <a:ext cx="529208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以</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基督</a:t>
            </a:r>
            <a:r>
              <a:rPr lang="zh-CN" altLang="en-US" sz="5400" b="1" dirty="0">
                <a:effectLst>
                  <a:glow rad="127000">
                    <a:srgbClr val="000000"/>
                  </a:glow>
                </a:effectLst>
                <a:latin typeface="Arial" charset="0"/>
                <a:ea typeface="ＭＳ Ｐゴシック" charset="0"/>
                <a:cs typeface="ＭＳ Ｐゴシック" charset="0"/>
              </a:rPr>
              <a:t>为</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你的根基而被建立</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30994416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83938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576556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err="1">
                <a:effectLst>
                  <a:glow rad="127000">
                    <a:schemeClr val="tx1"/>
                  </a:glow>
                </a:effectLst>
                <a:latin typeface="Arial" charset="0"/>
                <a:ea typeface="ＭＳ Ｐゴシック" charset="0"/>
                <a:cs typeface="ＭＳ Ｐゴシック" charset="0"/>
              </a:rPr>
              <a:t>哥林多前书</a:t>
            </a:r>
            <a:r>
              <a:rPr lang="en-US" sz="2800" b="1" dirty="0">
                <a:effectLst>
                  <a:glow rad="127000">
                    <a:schemeClr val="tx1"/>
                  </a:glow>
                </a:effectLst>
                <a:latin typeface="Arial" charset="0"/>
                <a:ea typeface="ＭＳ Ｐゴシック" charset="0"/>
                <a:cs typeface="ＭＳ Ｐゴシック" charset="0"/>
              </a:rPr>
              <a:t>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latin typeface="Arial" charset="0"/>
                <a:ea typeface="ＭＳ Ｐゴシック" charset="0"/>
                <a:cs typeface="ＭＳ Ｐゴシック" charset="0"/>
              </a:rPr>
              <a:t>“因为那已经立好的根基就是耶稣基督，此外没有人能立别的根基。”</a:t>
            </a:r>
            <a:endParaRPr lang="en-US" sz="36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8258122"/>
      </p:ext>
    </p:extLst>
  </p:cSld>
  <p:clrMapOvr>
    <a:overrideClrMapping bg1="lt1" tx1="dk1" bg2="lt2" tx2="dk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188640"/>
            <a:ext cx="8412363" cy="3312368"/>
          </a:xfrm>
          <a:prstGeom prst="rect">
            <a:avLst/>
          </a:prstGeom>
        </p:spPr>
      </p:pic>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你的基础又如何呢？</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61006071-CC9C-2EFB-3904-BF01359B871F}"/>
              </a:ext>
            </a:extLst>
          </p:cNvPr>
          <p:cNvSpPr txBox="1"/>
          <p:nvPr/>
        </p:nvSpPr>
        <p:spPr>
          <a:xfrm>
            <a:off x="2657788" y="3212976"/>
            <a:ext cx="4031873" cy="1015663"/>
          </a:xfrm>
          <a:prstGeom prst="rect">
            <a:avLst/>
          </a:prstGeom>
          <a:noFill/>
        </p:spPr>
        <p:txBody>
          <a:bodyPr wrap="none" rtlCol="0">
            <a:spAutoFit/>
          </a:bodyPr>
          <a:lstStyle/>
          <a:p>
            <a:r>
              <a:rPr lang="zh-CN" altLang="en-US" sz="6000" dirty="0">
                <a:solidFill>
                  <a:schemeClr val="bg1"/>
                </a:solidFill>
              </a:rPr>
              <a:t>坚实的基础</a:t>
            </a:r>
            <a:endParaRPr lang="en-US" sz="6000" dirty="0">
              <a:solidFill>
                <a:schemeClr val="bg1"/>
              </a:solidFill>
            </a:endParaRPr>
          </a:p>
        </p:txBody>
      </p:sp>
    </p:spTree>
    <p:extLst>
      <p:ext uri="{BB962C8B-B14F-4D97-AF65-F5344CB8AC3E}">
        <p14:creationId xmlns:p14="http://schemas.microsoft.com/office/powerpoint/2010/main" val="13645883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52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1450422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7841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16425875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ja-JP" altLang="en-US" sz="4800" b="1" dirty="0">
                <a:effectLst>
                  <a:glow rad="127000">
                    <a:schemeClr val="tx1"/>
                  </a:glow>
                </a:effectLst>
                <a:latin typeface="Arial" charset="0"/>
                <a:ea typeface="ＭＳ Ｐゴシック" charset="0"/>
                <a:cs typeface="ＭＳ Ｐゴシック" charset="0"/>
              </a:rPr>
              <a:t>坚实的基础</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6814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38440524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73715"/>
            <a:ext cx="9144000" cy="156681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24048459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err="1">
                <a:solidFill>
                  <a:schemeClr val="tx2"/>
                </a:solidFill>
                <a:effectLst>
                  <a:glow rad="127000">
                    <a:schemeClr val="bg1"/>
                  </a:glow>
                </a:effectLst>
                <a:latin typeface="Arial" charset="0"/>
                <a:ea typeface="ＭＳ Ｐゴシック" charset="0"/>
                <a:cs typeface="ＭＳ Ｐゴシック" charset="0"/>
              </a:rPr>
              <a:t>神的话语</a:t>
            </a:r>
            <a:endParaRPr lang="en-US" sz="8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000000"/>
                </a:solidFill>
                <a:effectLst>
                  <a:glow rad="127000">
                    <a:srgbClr val="FFFFFF"/>
                  </a:glow>
                </a:effectLst>
                <a:latin typeface="Arial" charset="0"/>
                <a:ea typeface="ＭＳ Ｐゴシック" charset="0"/>
                <a:cs typeface="ＭＳ Ｐゴシック" charset="0"/>
              </a:rPr>
              <a:t>坚实的基础</a:t>
            </a:r>
            <a:endParaRPr lang="en-US" sz="4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383476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建立在您的基础上</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99624753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3638569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17004"/>
            <a:ext cx="9144000" cy="2607443"/>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从亚当到公元前</a:t>
            </a:r>
            <a:r>
              <a:rPr lang="en-US" altLang="zh-CN" sz="3600" b="1" dirty="0">
                <a:effectLst>
                  <a:glow rad="127000">
                    <a:schemeClr val="tx1"/>
                  </a:glow>
                </a:effectLst>
                <a:latin typeface="Arial" charset="0"/>
                <a:ea typeface="ＭＳ Ｐゴシック" charset="0"/>
                <a:cs typeface="ＭＳ Ｐゴシック" charset="0"/>
              </a:rPr>
              <a:t>450</a:t>
            </a:r>
            <a:r>
              <a:rPr lang="zh-CN" altLang="en-US" sz="3600" b="1" dirty="0">
                <a:effectLst>
                  <a:glow rad="127000">
                    <a:schemeClr val="tx1"/>
                  </a:glow>
                </a:effectLst>
                <a:latin typeface="Arial" charset="0"/>
                <a:ea typeface="ＭＳ Ｐゴシック" charset="0"/>
                <a:cs typeface="ＭＳ Ｐゴシック" charset="0"/>
              </a:rPr>
              <a:t>年的家谱显示，尽管大卫的王位不再存在，但他的血脉因上帝的恩典仍然延续（历代志上</a:t>
            </a:r>
            <a:r>
              <a:rPr lang="en-US" altLang="zh-CN" sz="3600" b="1" dirty="0">
                <a:effectLst>
                  <a:glow rad="127000">
                    <a:schemeClr val="tx1"/>
                  </a:glow>
                </a:effectLst>
                <a:latin typeface="Arial" charset="0"/>
                <a:ea typeface="ＭＳ Ｐゴシック" charset="0"/>
                <a:cs typeface="ＭＳ Ｐゴシック" charset="0"/>
              </a:rPr>
              <a:t>1-9</a:t>
            </a:r>
            <a:r>
              <a:rPr lang="zh-CN" altLang="en-US" sz="3600" b="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16451082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
        <p:nvSpPr>
          <p:cNvPr id="418820" name="Rectangle 4"/>
          <p:cNvSpPr>
            <a:spLocks noGrp="1" noChangeArrowheads="1"/>
          </p:cNvSpPr>
          <p:nvPr>
            <p:ph type="ctrTitle"/>
          </p:nvPr>
        </p:nvSpPr>
        <p:spPr>
          <a:xfrm>
            <a:off x="-36512" y="-27384"/>
            <a:ext cx="8763000" cy="990600"/>
          </a:xfrm>
        </p:spPr>
        <p:txBody>
          <a:bodyPr/>
          <a:lstStyle/>
          <a:p>
            <a:pPr eaLnBrk="1" hangingPunct="1">
              <a:defRPr/>
            </a:pPr>
            <a:r>
              <a:rPr lang="zh-CN" altLang="en-US" sz="3600">
                <a:solidFill>
                  <a:schemeClr val="tx1"/>
                </a:solidFill>
                <a:effectLst>
                  <a:outerShdw blurRad="38100" dist="38100" dir="2700000" algn="tl">
                    <a:srgbClr val="000000">
                      <a:alpha val="43137"/>
                    </a:srgbClr>
                  </a:outerShdw>
                </a:effectLst>
                <a:latin typeface="Arial" charset="0"/>
              </a:rPr>
              <a:t>创世纪第五章中的家谱</a:t>
            </a:r>
            <a:r>
              <a:rPr lang="en-US" altLang="zh-CN" sz="3600">
                <a:solidFill>
                  <a:schemeClr val="tx1"/>
                </a:solidFill>
                <a:effectLst>
                  <a:outerShdw blurRad="38100" dist="38100" dir="2700000" algn="tl">
                    <a:srgbClr val="000000">
                      <a:alpha val="43137"/>
                    </a:srgbClr>
                  </a:outerShdw>
                </a:effectLst>
                <a:latin typeface="Arial" charset="0"/>
              </a:rPr>
              <a:t> </a:t>
            </a:r>
            <a:r>
              <a:rPr lang="en-US" sz="3600" b="1" dirty="0">
                <a:solidFill>
                  <a:schemeClr val="tx1"/>
                </a:solidFill>
                <a:effectLst/>
                <a:latin typeface="Arial" charset="0"/>
              </a:rPr>
              <a:t>(</a:t>
            </a:r>
            <a:r>
              <a:rPr lang="zh-CN" altLang="en-US" sz="3600" b="1" dirty="0">
                <a:solidFill>
                  <a:srgbClr val="FFFFFF"/>
                </a:solidFill>
                <a:effectLst>
                  <a:glow rad="127000">
                    <a:srgbClr val="000000"/>
                  </a:glow>
                </a:effectLst>
                <a:latin typeface="Arial" charset="0"/>
              </a:rPr>
              <a:t>历代志上</a:t>
            </a:r>
            <a:r>
              <a:rPr lang="en-US" sz="3600" b="1" dirty="0">
                <a:solidFill>
                  <a:schemeClr val="tx1"/>
                </a:solidFill>
                <a:effectLst/>
                <a:latin typeface="Arial" charset="0"/>
              </a:rPr>
              <a:t> 1:1-4)</a:t>
            </a:r>
            <a:endParaRPr lang="zh-CN" altLang="en-US" sz="3600">
              <a:solidFill>
                <a:schemeClr val="tx1"/>
              </a:solidFill>
              <a:effectLst>
                <a:outerShdw blurRad="38100" dist="38100" dir="2700000" algn="tl">
                  <a:srgbClr val="000000">
                    <a:alpha val="43137"/>
                  </a:srgbClr>
                </a:outerShdw>
              </a:effectLst>
              <a:latin typeface="Arial" charset="0"/>
            </a:endParaRPr>
          </a:p>
        </p:txBody>
      </p:sp>
      <p:sp>
        <p:nvSpPr>
          <p:cNvPr id="418821"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zh-CN" altLang="en-US">
                <a:latin typeface="Arial" charset="0"/>
              </a:rPr>
              <a:t>亚当</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塞特</a:t>
            </a: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以挪士</a:t>
            </a: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该南</a:t>
            </a: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玛勒列</a:t>
            </a: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雅列</a:t>
            </a:r>
          </a:p>
        </p:txBody>
      </p:sp>
      <p:sp>
        <p:nvSpPr>
          <p:cNvPr id="418827" name="Rectangle 11">
            <a:hlinkClick r:id="rId5"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rPr>
              <a:t>以诺</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玛土撒拉</a:t>
            </a: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拉麦</a:t>
            </a:r>
          </a:p>
        </p:txBody>
      </p:sp>
      <p:sp>
        <p:nvSpPr>
          <p:cNvPr id="418830" name="Rectangle 14">
            <a:hlinkClick r:id="rId6"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挪亚</a:t>
            </a:r>
          </a:p>
        </p:txBody>
      </p:sp>
      <p:sp>
        <p:nvSpPr>
          <p:cNvPr id="15" name="Rectangle 4"/>
          <p:cNvSpPr txBox="1">
            <a:spLocks noChangeArrowheads="1"/>
          </p:cNvSpPr>
          <p:nvPr/>
        </p:nvSpPr>
        <p:spPr bwMode="auto">
          <a:xfrm>
            <a:off x="4826784" y="5867400"/>
            <a:ext cx="4316536" cy="9906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a:lstStyle>
          <a:p>
            <a:pPr algn="r" eaLnBrk="1" hangingPunct="1">
              <a:defRPr/>
            </a:pPr>
            <a:r>
              <a:rPr lang="en-US" altLang="zh-CN" sz="3600">
                <a:solidFill>
                  <a:schemeClr val="tx1"/>
                </a:solidFill>
                <a:effectLst>
                  <a:outerShdw blurRad="38100" dist="38100" dir="2700000" algn="tl">
                    <a:srgbClr val="000000">
                      <a:alpha val="43137"/>
                    </a:srgbClr>
                  </a:outerShdw>
                </a:effectLst>
                <a:latin typeface="Arial" charset="0"/>
              </a:rPr>
              <a:t>=</a:t>
            </a:r>
            <a:r>
              <a:rPr lang="zh-TW" altLang="en-US" sz="3600">
                <a:solidFill>
                  <a:schemeClr val="tx1"/>
                </a:solidFill>
                <a:effectLst>
                  <a:outerShdw blurRad="38100" dist="38100" dir="2700000" algn="tl">
                    <a:srgbClr val="000000">
                      <a:alpha val="43137"/>
                    </a:srgbClr>
                  </a:outerShdw>
                </a:effectLst>
                <a:latin typeface="Arial" charset="0"/>
              </a:rPr>
              <a:t>创世记 </a:t>
            </a:r>
            <a:r>
              <a:rPr lang="en-US" altLang="zh-TW" sz="3600">
                <a:solidFill>
                  <a:schemeClr val="tx1"/>
                </a:solidFill>
                <a:effectLst>
                  <a:outerShdw blurRad="38100" dist="38100" dir="2700000" algn="tl">
                    <a:srgbClr val="000000">
                      <a:alpha val="43137"/>
                    </a:srgbClr>
                  </a:outerShdw>
                </a:effectLst>
                <a:latin typeface="Arial" charset="0"/>
              </a:rPr>
              <a:t>5</a:t>
            </a:r>
            <a:endParaRPr lang="zh-CN" altLang="en-US" sz="3600">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44444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mn-cs"/>
              </a:rPr>
              <a:t>挪亚</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54583" y="3124200"/>
            <a:ext cx="100860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雅弗</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22075" y="3124200"/>
            <a:ext cx="59663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含</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701790"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白种人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12484"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迦南人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48976" y="4038600"/>
            <a:ext cx="1830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闪米特人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503742"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东印度人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16023"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 亚洲人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97617" y="5105400"/>
            <a:ext cx="194636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 阿拉伯人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309739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the ppl of 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550"/>
            <a:ext cx="9144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title" idx="4294967295"/>
          </p:nvPr>
        </p:nvSpPr>
        <p:spPr>
          <a:xfrm>
            <a:off x="0" y="0"/>
            <a:ext cx="7772400" cy="762000"/>
          </a:xfrm>
        </p:spPr>
        <p:txBody>
          <a:bodyPr/>
          <a:lstStyle/>
          <a:p>
            <a:pPr algn="l" eaLnBrk="1" hangingPunct="1"/>
            <a:r>
              <a:rPr lang="zh-CN" altLang="en-US">
                <a:solidFill>
                  <a:schemeClr val="bg1"/>
                </a:solidFill>
                <a:latin typeface="Times New Roman" charset="0"/>
                <a:ea typeface="SimSun" charset="0"/>
                <a:cs typeface="SimSun" charset="0"/>
              </a:rPr>
              <a:t>列祖之家谱</a:t>
            </a:r>
            <a:endParaRPr lang="en-US" altLang="zh-CN">
              <a:solidFill>
                <a:schemeClr val="bg1"/>
              </a:solidFill>
              <a:latin typeface="Times New Roman" charset="0"/>
              <a:ea typeface="SimSun" charset="0"/>
              <a:cs typeface="SimSun" charset="0"/>
            </a:endParaRPr>
          </a:p>
        </p:txBody>
      </p:sp>
      <p:sp>
        <p:nvSpPr>
          <p:cNvPr id="42803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91</a:t>
            </a:r>
          </a:p>
        </p:txBody>
      </p:sp>
      <p:sp>
        <p:nvSpPr>
          <p:cNvPr id="647173" name="Oval 5"/>
          <p:cNvSpPr>
            <a:spLocks noChangeArrowheads="1"/>
          </p:cNvSpPr>
          <p:nvPr/>
        </p:nvSpPr>
        <p:spPr bwMode="auto">
          <a:xfrm>
            <a:off x="-396875" y="24638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4" name="Oval 6"/>
          <p:cNvSpPr>
            <a:spLocks noChangeArrowheads="1"/>
          </p:cNvSpPr>
          <p:nvPr/>
        </p:nvSpPr>
        <p:spPr bwMode="auto">
          <a:xfrm>
            <a:off x="1403350" y="3040063"/>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5" name="Oval 7"/>
          <p:cNvSpPr>
            <a:spLocks noChangeArrowheads="1"/>
          </p:cNvSpPr>
          <p:nvPr/>
        </p:nvSpPr>
        <p:spPr bwMode="auto">
          <a:xfrm>
            <a:off x="2700338" y="38322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6" name="Oval 8"/>
          <p:cNvSpPr>
            <a:spLocks noChangeArrowheads="1"/>
          </p:cNvSpPr>
          <p:nvPr/>
        </p:nvSpPr>
        <p:spPr bwMode="auto">
          <a:xfrm>
            <a:off x="5364163" y="55594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428040" name="TextBox 8"/>
          <p:cNvSpPr txBox="1">
            <a:spLocks noChangeArrowheads="1"/>
          </p:cNvSpPr>
          <p:nvPr/>
        </p:nvSpPr>
        <p:spPr bwMode="auto">
          <a:xfrm>
            <a:off x="1116013" y="2420938"/>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亚伯拉罕</a:t>
            </a:r>
          </a:p>
        </p:txBody>
      </p:sp>
      <p:sp>
        <p:nvSpPr>
          <p:cNvPr id="428041" name="TextBox 9"/>
          <p:cNvSpPr txBox="1">
            <a:spLocks noChangeArrowheads="1"/>
          </p:cNvSpPr>
          <p:nvPr/>
        </p:nvSpPr>
        <p:spPr bwMode="auto">
          <a:xfrm>
            <a:off x="2700338" y="3141663"/>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以撒</a:t>
            </a:r>
          </a:p>
        </p:txBody>
      </p:sp>
      <p:sp>
        <p:nvSpPr>
          <p:cNvPr id="428042" name="TextBox 9"/>
          <p:cNvSpPr txBox="1">
            <a:spLocks noChangeArrowheads="1"/>
          </p:cNvSpPr>
          <p:nvPr/>
        </p:nvSpPr>
        <p:spPr bwMode="auto">
          <a:xfrm>
            <a:off x="4211638" y="38608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雅各</a:t>
            </a:r>
          </a:p>
        </p:txBody>
      </p:sp>
      <p:sp>
        <p:nvSpPr>
          <p:cNvPr id="428043" name="TextBox 9"/>
          <p:cNvSpPr txBox="1">
            <a:spLocks noChangeArrowheads="1"/>
          </p:cNvSpPr>
          <p:nvPr/>
        </p:nvSpPr>
        <p:spPr bwMode="auto">
          <a:xfrm>
            <a:off x="6804025" y="570865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约瑟</a:t>
            </a:r>
          </a:p>
        </p:txBody>
      </p:sp>
      <p:sp>
        <p:nvSpPr>
          <p:cNvPr id="558093" name="Text Box 13"/>
          <p:cNvSpPr txBox="1">
            <a:spLocks noChangeArrowheads="1"/>
          </p:cNvSpPr>
          <p:nvPr/>
        </p:nvSpPr>
        <p:spPr bwMode="auto">
          <a:xfrm>
            <a:off x="0" y="1087438"/>
            <a:ext cx="9144000" cy="457200"/>
          </a:xfrm>
          <a:prstGeom prst="rect">
            <a:avLst/>
          </a:prstGeom>
          <a:solidFill>
            <a:srgbClr val="FF99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rPr>
              <a:t>创世纪的主要人物</a:t>
            </a:r>
          </a:p>
        </p:txBody>
      </p:sp>
    </p:spTree>
    <p:extLst>
      <p:ext uri="{BB962C8B-B14F-4D97-AF65-F5344CB8AC3E}">
        <p14:creationId xmlns:p14="http://schemas.microsoft.com/office/powerpoint/2010/main" val="2001805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4786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父系家谱</a:t>
            </a:r>
            <a:endParaRPr lang="en-US" sz="2000" b="1" dirty="0">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269</a:t>
            </a:r>
          </a:p>
        </p:txBody>
      </p:sp>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dirty="0">
                <a:solidFill>
                  <a:srgbClr val="FFFFFF"/>
                </a:solidFill>
                <a:latin typeface="Arial" charset="0"/>
                <a:cs typeface="Arial" charset="0"/>
              </a:rPr>
              <a:t>John H. Walton, </a:t>
            </a:r>
            <a:r>
              <a:rPr lang="en-US" altLang="zh-CN" sz="1600" b="1" i="1" dirty="0">
                <a:solidFill>
                  <a:srgbClr val="FFFFFF"/>
                </a:solidFill>
                <a:latin typeface="Arial" charset="0"/>
                <a:cs typeface="Arial" charset="0"/>
              </a:rPr>
              <a:t>Chronological and Background Charts of the OT</a:t>
            </a:r>
            <a:r>
              <a:rPr lang="en-US" altLang="zh-CN" sz="1600" b="1" dirty="0">
                <a:solidFill>
                  <a:srgbClr val="FFFFFF"/>
                </a:solidFill>
                <a:latin typeface="Arial" charset="0"/>
                <a:cs typeface="Arial" charset="0"/>
              </a:rPr>
              <a:t> </a:t>
            </a:r>
            <a:endParaRPr lang="en-US" sz="1600" dirty="0">
              <a:latin typeface="Arial" charset="0"/>
              <a:cs typeface="Arial" charset="0"/>
            </a:endParaRPr>
          </a:p>
        </p:txBody>
      </p:sp>
      <p:grpSp>
        <p:nvGrpSpPr>
          <p:cNvPr id="32" name="Group 31">
            <a:extLst>
              <a:ext uri="{FF2B5EF4-FFF2-40B4-BE49-F238E27FC236}">
                <a16:creationId xmlns:a16="http://schemas.microsoft.com/office/drawing/2014/main" id="{42AFC3A0-6BB8-2F47-1FA3-2CD18F3487F5}"/>
              </a:ext>
            </a:extLst>
          </p:cNvPr>
          <p:cNvGrpSpPr/>
          <p:nvPr/>
        </p:nvGrpSpPr>
        <p:grpSpPr>
          <a:xfrm>
            <a:off x="76200" y="0"/>
            <a:ext cx="5397500" cy="6858000"/>
            <a:chOff x="76200" y="0"/>
            <a:chExt cx="5397500" cy="6858000"/>
          </a:xfrm>
        </p:grpSpPr>
        <p:pic>
          <p:nvPicPr>
            <p:cNvPr id="90116" name="Pictur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D8336466-A4BC-E31C-AE65-64431A409CCF}"/>
                </a:ext>
              </a:extLst>
            </p:cNvPr>
            <p:cNvGrpSpPr/>
            <p:nvPr/>
          </p:nvGrpSpPr>
          <p:grpSpPr>
            <a:xfrm>
              <a:off x="539552" y="396309"/>
              <a:ext cx="4870648" cy="6248471"/>
              <a:chOff x="539552" y="396309"/>
              <a:chExt cx="4870648" cy="6248471"/>
            </a:xfrm>
          </p:grpSpPr>
          <p:sp>
            <p:nvSpPr>
              <p:cNvPr id="2" name="TextBox 1">
                <a:extLst>
                  <a:ext uri="{FF2B5EF4-FFF2-40B4-BE49-F238E27FC236}">
                    <a16:creationId xmlns:a16="http://schemas.microsoft.com/office/drawing/2014/main" id="{A04F239C-409B-8587-89C2-BEF7FF13896F}"/>
                  </a:ext>
                </a:extLst>
              </p:cNvPr>
              <p:cNvSpPr txBox="1"/>
              <p:nvPr/>
            </p:nvSpPr>
            <p:spPr>
              <a:xfrm>
                <a:off x="2451784" y="396309"/>
                <a:ext cx="646331" cy="369332"/>
              </a:xfrm>
              <a:prstGeom prst="rect">
                <a:avLst/>
              </a:prstGeom>
              <a:solidFill>
                <a:srgbClr val="FFFFFF"/>
              </a:solidFill>
            </p:spPr>
            <p:txBody>
              <a:bodyPr wrap="none" rtlCol="0">
                <a:spAutoFit/>
              </a:bodyPr>
              <a:lstStyle/>
              <a:p>
                <a:r>
                  <a:rPr lang="en-US" sz="1800" dirty="0" err="1"/>
                  <a:t>他拉</a:t>
                </a:r>
                <a:endParaRPr lang="en-US" sz="1800" dirty="0"/>
              </a:p>
            </p:txBody>
          </p:sp>
          <p:sp>
            <p:nvSpPr>
              <p:cNvPr id="3" name="TextBox 2">
                <a:extLst>
                  <a:ext uri="{FF2B5EF4-FFF2-40B4-BE49-F238E27FC236}">
                    <a16:creationId xmlns:a16="http://schemas.microsoft.com/office/drawing/2014/main" id="{81ABB1AB-DB5F-170C-82DC-02AE41015EC1}"/>
                  </a:ext>
                </a:extLst>
              </p:cNvPr>
              <p:cNvSpPr txBox="1"/>
              <p:nvPr/>
            </p:nvSpPr>
            <p:spPr>
              <a:xfrm>
                <a:off x="1187624" y="908720"/>
                <a:ext cx="615747" cy="307777"/>
              </a:xfrm>
              <a:prstGeom prst="rect">
                <a:avLst/>
              </a:prstGeom>
              <a:solidFill>
                <a:srgbClr val="FFFFFF"/>
              </a:solidFill>
            </p:spPr>
            <p:txBody>
              <a:bodyPr wrap="square" rtlCol="0">
                <a:spAutoFit/>
              </a:bodyPr>
              <a:lstStyle/>
              <a:p>
                <a:r>
                  <a:rPr lang="en-US" sz="1400" dirty="0" err="1"/>
                  <a:t>哈兰</a:t>
                </a:r>
                <a:endParaRPr lang="en-US" sz="1400" dirty="0"/>
              </a:p>
            </p:txBody>
          </p:sp>
          <p:sp>
            <p:nvSpPr>
              <p:cNvPr id="4" name="TextBox 3">
                <a:extLst>
                  <a:ext uri="{FF2B5EF4-FFF2-40B4-BE49-F238E27FC236}">
                    <a16:creationId xmlns:a16="http://schemas.microsoft.com/office/drawing/2014/main" id="{B4A8282D-4839-FA7B-2147-3BF97C398D89}"/>
                  </a:ext>
                </a:extLst>
              </p:cNvPr>
              <p:cNvSpPr txBox="1"/>
              <p:nvPr/>
            </p:nvSpPr>
            <p:spPr>
              <a:xfrm>
                <a:off x="2503080" y="908719"/>
                <a:ext cx="556563" cy="307777"/>
              </a:xfrm>
              <a:prstGeom prst="rect">
                <a:avLst/>
              </a:prstGeom>
              <a:solidFill>
                <a:srgbClr val="FFFFFF"/>
              </a:solidFill>
            </p:spPr>
            <p:txBody>
              <a:bodyPr wrap="none" rtlCol="0">
                <a:spAutoFit/>
              </a:bodyPr>
              <a:lstStyle/>
              <a:p>
                <a:r>
                  <a:rPr lang="en-US" sz="1400" dirty="0" err="1"/>
                  <a:t>拿鹤</a:t>
                </a:r>
                <a:endParaRPr lang="en-US" sz="1400" dirty="0"/>
              </a:p>
            </p:txBody>
          </p:sp>
          <p:sp>
            <p:nvSpPr>
              <p:cNvPr id="5" name="TextBox 4">
                <a:extLst>
                  <a:ext uri="{FF2B5EF4-FFF2-40B4-BE49-F238E27FC236}">
                    <a16:creationId xmlns:a16="http://schemas.microsoft.com/office/drawing/2014/main" id="{E5F04210-31EC-97BB-CE74-A00620E93E7D}"/>
                  </a:ext>
                </a:extLst>
              </p:cNvPr>
              <p:cNvSpPr txBox="1"/>
              <p:nvPr/>
            </p:nvSpPr>
            <p:spPr>
              <a:xfrm>
                <a:off x="3635896" y="908719"/>
                <a:ext cx="1040203" cy="307777"/>
              </a:xfrm>
              <a:prstGeom prst="rect">
                <a:avLst/>
              </a:prstGeom>
              <a:solidFill>
                <a:srgbClr val="FFFFFF"/>
              </a:solidFill>
            </p:spPr>
            <p:txBody>
              <a:bodyPr wrap="square" rtlCol="0">
                <a:spAutoFit/>
              </a:bodyPr>
              <a:lstStyle/>
              <a:p>
                <a:r>
                  <a:rPr lang="en-US" sz="1400" dirty="0" err="1"/>
                  <a:t>亚伯拉罕</a:t>
                </a:r>
                <a:endParaRPr lang="en-US" sz="1400" dirty="0"/>
              </a:p>
            </p:txBody>
          </p:sp>
          <p:sp>
            <p:nvSpPr>
              <p:cNvPr id="6" name="TextBox 5">
                <a:extLst>
                  <a:ext uri="{FF2B5EF4-FFF2-40B4-BE49-F238E27FC236}">
                    <a16:creationId xmlns:a16="http://schemas.microsoft.com/office/drawing/2014/main" id="{AF267CE6-CC25-8E43-7530-C097A6D786C9}"/>
                  </a:ext>
                </a:extLst>
              </p:cNvPr>
              <p:cNvSpPr txBox="1"/>
              <p:nvPr/>
            </p:nvSpPr>
            <p:spPr>
              <a:xfrm>
                <a:off x="539552" y="1484784"/>
                <a:ext cx="1728192" cy="261610"/>
              </a:xfrm>
              <a:prstGeom prst="rect">
                <a:avLst/>
              </a:prstGeom>
              <a:solidFill>
                <a:srgbClr val="FFFFFF"/>
              </a:solidFill>
            </p:spPr>
            <p:txBody>
              <a:bodyPr wrap="square" rtlCol="0">
                <a:spAutoFit/>
              </a:bodyPr>
              <a:lstStyle/>
              <a:p>
                <a:pPr algn="ctr"/>
                <a:r>
                  <a:rPr lang="zh-CN" altLang="en-US" sz="1100" dirty="0"/>
                  <a:t>以斯迦</a:t>
                </a:r>
                <a:r>
                  <a:rPr lang="en-US" altLang="zh-CN" sz="1100" dirty="0"/>
                  <a:t>,</a:t>
                </a:r>
                <a:r>
                  <a:rPr lang="zh-CN" altLang="en-US" sz="1100" dirty="0"/>
                  <a:t> 米迦</a:t>
                </a:r>
                <a:r>
                  <a:rPr lang="en-US" altLang="zh-CN" sz="1100" dirty="0"/>
                  <a:t>,</a:t>
                </a:r>
                <a:r>
                  <a:rPr lang="zh-CN" altLang="en-US" sz="1100" dirty="0"/>
                  <a:t>罗得</a:t>
                </a:r>
                <a:endParaRPr lang="en-US" sz="1400" dirty="0"/>
              </a:p>
            </p:txBody>
          </p:sp>
          <p:sp>
            <p:nvSpPr>
              <p:cNvPr id="7" name="TextBox 3">
                <a:extLst>
                  <a:ext uri="{FF2B5EF4-FFF2-40B4-BE49-F238E27FC236}">
                    <a16:creationId xmlns:a16="http://schemas.microsoft.com/office/drawing/2014/main" id="{B4A8282D-4839-FA7B-2147-3BF97C398D89}"/>
                  </a:ext>
                </a:extLst>
              </p:cNvPr>
              <p:cNvSpPr txBox="1"/>
              <p:nvPr/>
            </p:nvSpPr>
            <p:spPr>
              <a:xfrm>
                <a:off x="3282409" y="3791694"/>
                <a:ext cx="1261884"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400" dirty="0" err="1"/>
                  <a:t>雅各</a:t>
                </a:r>
                <a:r>
                  <a:rPr lang="zh-CN" altLang="en-US" sz="1400" dirty="0"/>
                  <a:t>（以色列）</a:t>
                </a:r>
                <a:endParaRPr lang="en-US" sz="1400" dirty="0"/>
              </a:p>
            </p:txBody>
          </p:sp>
          <p:sp>
            <p:nvSpPr>
              <p:cNvPr id="8" name="TextBox 7">
                <a:extLst>
                  <a:ext uri="{FF2B5EF4-FFF2-40B4-BE49-F238E27FC236}">
                    <a16:creationId xmlns:a16="http://schemas.microsoft.com/office/drawing/2014/main" id="{2C856274-2A82-4160-24CC-3337AD7C0826}"/>
                  </a:ext>
                </a:extLst>
              </p:cNvPr>
              <p:cNvSpPr txBox="1"/>
              <p:nvPr/>
            </p:nvSpPr>
            <p:spPr>
              <a:xfrm>
                <a:off x="2262471" y="1492478"/>
                <a:ext cx="902568" cy="246221"/>
              </a:xfrm>
              <a:prstGeom prst="rect">
                <a:avLst/>
              </a:prstGeom>
              <a:solidFill>
                <a:srgbClr val="FFFFFF"/>
              </a:solidFill>
            </p:spPr>
            <p:txBody>
              <a:bodyPr wrap="square" rtlCol="0">
                <a:spAutoFit/>
              </a:bodyPr>
              <a:lstStyle/>
              <a:p>
                <a:pPr algn="ctr"/>
                <a:r>
                  <a:rPr lang="zh-CN" altLang="en-US" sz="1000" dirty="0"/>
                  <a:t>伯土利</a:t>
                </a:r>
                <a:endParaRPr lang="en-US" sz="1400" dirty="0"/>
              </a:p>
            </p:txBody>
          </p:sp>
          <p:sp>
            <p:nvSpPr>
              <p:cNvPr id="9" name="TextBox 8">
                <a:extLst>
                  <a:ext uri="{FF2B5EF4-FFF2-40B4-BE49-F238E27FC236}">
                    <a16:creationId xmlns:a16="http://schemas.microsoft.com/office/drawing/2014/main" id="{A749238D-1D41-8F12-C08C-05775CCE9F80}"/>
                  </a:ext>
                </a:extLst>
              </p:cNvPr>
              <p:cNvSpPr txBox="1"/>
              <p:nvPr/>
            </p:nvSpPr>
            <p:spPr>
              <a:xfrm>
                <a:off x="3267208" y="1524447"/>
                <a:ext cx="902568" cy="369332"/>
              </a:xfrm>
              <a:prstGeom prst="rect">
                <a:avLst/>
              </a:prstGeom>
              <a:solidFill>
                <a:srgbClr val="FFFFFF"/>
              </a:solidFill>
            </p:spPr>
            <p:txBody>
              <a:bodyPr wrap="square" rtlCol="0">
                <a:spAutoFit/>
              </a:bodyPr>
              <a:lstStyle/>
              <a:p>
                <a:pPr algn="ctr"/>
                <a:r>
                  <a:rPr lang="zh-CN" altLang="en-US" sz="900" dirty="0"/>
                  <a:t>与</a:t>
                </a:r>
                <a:r>
                  <a:rPr lang="zh-CN" altLang="en-US" sz="900" b="1" dirty="0"/>
                  <a:t>夏甲</a:t>
                </a:r>
                <a:r>
                  <a:rPr lang="zh-CN" altLang="en-US" sz="900" dirty="0"/>
                  <a:t>的儿子：</a:t>
                </a:r>
                <a:r>
                  <a:rPr lang="zh-CN" altLang="en-US" sz="900" b="1" dirty="0"/>
                  <a:t>以实玛利</a:t>
                </a:r>
                <a:endParaRPr lang="en-US" sz="1600" dirty="0"/>
              </a:p>
            </p:txBody>
          </p:sp>
          <p:sp>
            <p:nvSpPr>
              <p:cNvPr id="10" name="TextBox 9">
                <a:extLst>
                  <a:ext uri="{FF2B5EF4-FFF2-40B4-BE49-F238E27FC236}">
                    <a16:creationId xmlns:a16="http://schemas.microsoft.com/office/drawing/2014/main" id="{AEF9D719-9203-844E-598D-B54BD2BE8063}"/>
                  </a:ext>
                </a:extLst>
              </p:cNvPr>
              <p:cNvSpPr txBox="1"/>
              <p:nvPr/>
            </p:nvSpPr>
            <p:spPr>
              <a:xfrm>
                <a:off x="4076099" y="1493669"/>
                <a:ext cx="902568" cy="369332"/>
              </a:xfrm>
              <a:prstGeom prst="rect">
                <a:avLst/>
              </a:prstGeom>
              <a:solidFill>
                <a:srgbClr val="FFFFFF"/>
              </a:solidFill>
            </p:spPr>
            <p:txBody>
              <a:bodyPr wrap="square" rtlCol="0">
                <a:spAutoFit/>
              </a:bodyPr>
              <a:lstStyle/>
              <a:p>
                <a:pPr algn="ctr"/>
                <a:r>
                  <a:rPr lang="zh-CN" altLang="en-US" sz="900" dirty="0"/>
                  <a:t>与</a:t>
                </a:r>
                <a:r>
                  <a:rPr lang="zh-CN" altLang="en-US" sz="900" b="1" dirty="0"/>
                  <a:t>撒拉</a:t>
                </a:r>
                <a:r>
                  <a:rPr lang="zh-CN" altLang="en-US" sz="900" dirty="0"/>
                  <a:t>的儿子：</a:t>
                </a:r>
                <a:r>
                  <a:rPr lang="zh-CN" altLang="en-US" sz="900" b="1" dirty="0"/>
                  <a:t>以撒</a:t>
                </a:r>
                <a:endParaRPr lang="en-US" sz="1600" dirty="0"/>
              </a:p>
            </p:txBody>
          </p:sp>
          <p:sp>
            <p:nvSpPr>
              <p:cNvPr id="11" name="TextBox 10">
                <a:extLst>
                  <a:ext uri="{FF2B5EF4-FFF2-40B4-BE49-F238E27FC236}">
                    <a16:creationId xmlns:a16="http://schemas.microsoft.com/office/drawing/2014/main" id="{4AB34CE3-17AF-DBD2-E286-1EB10F2D0BF2}"/>
                  </a:ext>
                </a:extLst>
              </p:cNvPr>
              <p:cNvSpPr txBox="1"/>
              <p:nvPr/>
            </p:nvSpPr>
            <p:spPr>
              <a:xfrm>
                <a:off x="2051720" y="2014992"/>
                <a:ext cx="1440160" cy="276999"/>
              </a:xfrm>
              <a:prstGeom prst="rect">
                <a:avLst/>
              </a:prstGeom>
              <a:solidFill>
                <a:srgbClr val="FFFFFF"/>
              </a:solidFill>
            </p:spPr>
            <p:txBody>
              <a:bodyPr wrap="square" rtlCol="0">
                <a:spAutoFit/>
              </a:bodyPr>
              <a:lstStyle/>
              <a:p>
                <a:pPr algn="ctr"/>
                <a:r>
                  <a:rPr lang="zh-CN" altLang="en-US" sz="1200" dirty="0"/>
                  <a:t>拉班，利百加</a:t>
                </a:r>
                <a:endParaRPr lang="en-US" sz="2800" dirty="0"/>
              </a:p>
            </p:txBody>
          </p:sp>
          <p:sp>
            <p:nvSpPr>
              <p:cNvPr id="12" name="TextBox 11">
                <a:extLst>
                  <a:ext uri="{FF2B5EF4-FFF2-40B4-BE49-F238E27FC236}">
                    <a16:creationId xmlns:a16="http://schemas.microsoft.com/office/drawing/2014/main" id="{9AC5D265-463A-DB54-45C1-1C01971BAEE2}"/>
                  </a:ext>
                </a:extLst>
              </p:cNvPr>
              <p:cNvSpPr txBox="1"/>
              <p:nvPr/>
            </p:nvSpPr>
            <p:spPr>
              <a:xfrm>
                <a:off x="1769273" y="2517516"/>
                <a:ext cx="1290370" cy="276999"/>
              </a:xfrm>
              <a:prstGeom prst="rect">
                <a:avLst/>
              </a:prstGeom>
              <a:solidFill>
                <a:srgbClr val="FFFFFF"/>
              </a:solidFill>
            </p:spPr>
            <p:txBody>
              <a:bodyPr wrap="square" rtlCol="0">
                <a:spAutoFit/>
              </a:bodyPr>
              <a:lstStyle/>
              <a:p>
                <a:pPr algn="ctr"/>
                <a:r>
                  <a:rPr lang="zh-CN" altLang="en-US" sz="1200" dirty="0"/>
                  <a:t>利亚，拉结</a:t>
                </a:r>
                <a:endParaRPr lang="en-US" sz="2800" dirty="0"/>
              </a:p>
            </p:txBody>
          </p:sp>
          <p:sp>
            <p:nvSpPr>
              <p:cNvPr id="13" name="TextBox 12">
                <a:extLst>
                  <a:ext uri="{FF2B5EF4-FFF2-40B4-BE49-F238E27FC236}">
                    <a16:creationId xmlns:a16="http://schemas.microsoft.com/office/drawing/2014/main" id="{7F89C5FA-3980-4180-6FFA-E90A2445817C}"/>
                  </a:ext>
                </a:extLst>
              </p:cNvPr>
              <p:cNvSpPr txBox="1"/>
              <p:nvPr/>
            </p:nvSpPr>
            <p:spPr>
              <a:xfrm>
                <a:off x="850312" y="3045229"/>
                <a:ext cx="1290370" cy="276999"/>
              </a:xfrm>
              <a:prstGeom prst="rect">
                <a:avLst/>
              </a:prstGeom>
              <a:solidFill>
                <a:srgbClr val="FFFFFF"/>
              </a:solidFill>
            </p:spPr>
            <p:txBody>
              <a:bodyPr wrap="square" rtlCol="0">
                <a:spAutoFit/>
              </a:bodyPr>
              <a:lstStyle/>
              <a:p>
                <a:pPr algn="ctr"/>
                <a:r>
                  <a:rPr lang="en-US" sz="1200" dirty="0" err="1"/>
                  <a:t>摩押</a:t>
                </a:r>
                <a:r>
                  <a:rPr lang="zh-CN" altLang="en-US" sz="1200" dirty="0"/>
                  <a:t>，亚兰</a:t>
                </a:r>
                <a:endParaRPr lang="en-US" sz="2800" dirty="0"/>
              </a:p>
            </p:txBody>
          </p:sp>
          <p:sp>
            <p:nvSpPr>
              <p:cNvPr id="14" name="TextBox 13">
                <a:extLst>
                  <a:ext uri="{FF2B5EF4-FFF2-40B4-BE49-F238E27FC236}">
                    <a16:creationId xmlns:a16="http://schemas.microsoft.com/office/drawing/2014/main" id="{7B0EAF01-F02A-DA04-C3F4-D7A5776E79BD}"/>
                  </a:ext>
                </a:extLst>
              </p:cNvPr>
              <p:cNvSpPr txBox="1"/>
              <p:nvPr/>
            </p:nvSpPr>
            <p:spPr>
              <a:xfrm>
                <a:off x="3003348" y="3218170"/>
                <a:ext cx="1290370" cy="276999"/>
              </a:xfrm>
              <a:prstGeom prst="rect">
                <a:avLst/>
              </a:prstGeom>
              <a:solidFill>
                <a:srgbClr val="FFFFFF"/>
              </a:solidFill>
            </p:spPr>
            <p:txBody>
              <a:bodyPr wrap="square" rtlCol="0">
                <a:spAutoFit/>
              </a:bodyPr>
              <a:lstStyle/>
              <a:p>
                <a:pPr algn="ctr"/>
                <a:r>
                  <a:rPr lang="en-US" sz="1200" dirty="0" err="1"/>
                  <a:t>由</a:t>
                </a:r>
                <a:r>
                  <a:rPr lang="zh-CN" altLang="en-US" sz="1200" dirty="0"/>
                  <a:t> 利百加</a:t>
                </a:r>
                <a:endParaRPr lang="en-US" sz="2800" dirty="0"/>
              </a:p>
            </p:txBody>
          </p:sp>
          <p:sp>
            <p:nvSpPr>
              <p:cNvPr id="15" name="TextBox 3">
                <a:extLst>
                  <a:ext uri="{FF2B5EF4-FFF2-40B4-BE49-F238E27FC236}">
                    <a16:creationId xmlns:a16="http://schemas.microsoft.com/office/drawing/2014/main" id="{59291DF0-50F3-2958-A79D-0A5F71A48D40}"/>
                  </a:ext>
                </a:extLst>
              </p:cNvPr>
              <p:cNvSpPr txBox="1"/>
              <p:nvPr/>
            </p:nvSpPr>
            <p:spPr>
              <a:xfrm>
                <a:off x="1151680" y="3836771"/>
                <a:ext cx="1082348"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400" dirty="0" err="1"/>
                  <a:t>以扫</a:t>
                </a:r>
                <a:r>
                  <a:rPr lang="zh-CN" altLang="en-US" sz="1400" dirty="0"/>
                  <a:t>（以东）</a:t>
                </a:r>
                <a:endParaRPr lang="en-US" sz="1400" dirty="0"/>
              </a:p>
            </p:txBody>
          </p:sp>
          <p:sp>
            <p:nvSpPr>
              <p:cNvPr id="16" name="TextBox 3">
                <a:extLst>
                  <a:ext uri="{FF2B5EF4-FFF2-40B4-BE49-F238E27FC236}">
                    <a16:creationId xmlns:a16="http://schemas.microsoft.com/office/drawing/2014/main" id="{7B9FC18B-B603-7535-A6F0-ACDCF25957B1}"/>
                  </a:ext>
                </a:extLst>
              </p:cNvPr>
              <p:cNvSpPr txBox="1"/>
              <p:nvPr/>
            </p:nvSpPr>
            <p:spPr>
              <a:xfrm>
                <a:off x="820754" y="4307034"/>
                <a:ext cx="723275"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400" dirty="0" err="1"/>
                  <a:t>由利亚</a:t>
                </a:r>
                <a:endParaRPr lang="en-US" sz="1400" dirty="0"/>
              </a:p>
            </p:txBody>
          </p:sp>
          <p:sp>
            <p:nvSpPr>
              <p:cNvPr id="18" name="TextBox 3">
                <a:extLst>
                  <a:ext uri="{FF2B5EF4-FFF2-40B4-BE49-F238E27FC236}">
                    <a16:creationId xmlns:a16="http://schemas.microsoft.com/office/drawing/2014/main" id="{64A08751-5210-B49F-0F39-902F262018D4}"/>
                  </a:ext>
                </a:extLst>
              </p:cNvPr>
              <p:cNvSpPr txBox="1"/>
              <p:nvPr/>
            </p:nvSpPr>
            <p:spPr>
              <a:xfrm>
                <a:off x="1975562" y="4306983"/>
                <a:ext cx="614271" cy="261610"/>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zh-CN" altLang="en-US" sz="1100" dirty="0"/>
                  <a:t>与</a:t>
                </a:r>
                <a:r>
                  <a:rPr lang="zh-CN" altLang="en-US" sz="1100" b="1" dirty="0"/>
                  <a:t>悉帕</a:t>
                </a:r>
                <a:endParaRPr lang="en-US" sz="1400" dirty="0"/>
              </a:p>
            </p:txBody>
          </p:sp>
          <p:sp>
            <p:nvSpPr>
              <p:cNvPr id="19" name="TextBox 3">
                <a:extLst>
                  <a:ext uri="{FF2B5EF4-FFF2-40B4-BE49-F238E27FC236}">
                    <a16:creationId xmlns:a16="http://schemas.microsoft.com/office/drawing/2014/main" id="{55B83699-D140-B4E3-B897-7CD116083668}"/>
                  </a:ext>
                </a:extLst>
              </p:cNvPr>
              <p:cNvSpPr txBox="1"/>
              <p:nvPr/>
            </p:nvSpPr>
            <p:spPr>
              <a:xfrm>
                <a:off x="3003348" y="4337811"/>
                <a:ext cx="632548"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zh-CN" altLang="en-US" sz="1000" dirty="0"/>
                  <a:t>由辟拉</a:t>
                </a:r>
                <a:endParaRPr lang="en-US" sz="1400" dirty="0"/>
              </a:p>
            </p:txBody>
          </p:sp>
          <p:sp>
            <p:nvSpPr>
              <p:cNvPr id="20" name="TextBox 3">
                <a:extLst>
                  <a:ext uri="{FF2B5EF4-FFF2-40B4-BE49-F238E27FC236}">
                    <a16:creationId xmlns:a16="http://schemas.microsoft.com/office/drawing/2014/main" id="{59E9C546-A995-8338-3F9D-09D206FDE1A1}"/>
                  </a:ext>
                </a:extLst>
              </p:cNvPr>
              <p:cNvSpPr txBox="1"/>
              <p:nvPr/>
            </p:nvSpPr>
            <p:spPr>
              <a:xfrm>
                <a:off x="4047862" y="4327270"/>
                <a:ext cx="704515"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zh-CN" altLang="en-US" sz="1000" dirty="0"/>
                  <a:t>由拉结</a:t>
                </a:r>
                <a:endParaRPr lang="en-US" sz="1400" dirty="0"/>
              </a:p>
            </p:txBody>
          </p:sp>
          <p:sp>
            <p:nvSpPr>
              <p:cNvPr id="21" name="TextBox 3">
                <a:extLst>
                  <a:ext uri="{FF2B5EF4-FFF2-40B4-BE49-F238E27FC236}">
                    <a16:creationId xmlns:a16="http://schemas.microsoft.com/office/drawing/2014/main" id="{F5745F49-6B26-5196-A1AD-697AF32ACD6D}"/>
                  </a:ext>
                </a:extLst>
              </p:cNvPr>
              <p:cNvSpPr txBox="1"/>
              <p:nvPr/>
            </p:nvSpPr>
            <p:spPr>
              <a:xfrm>
                <a:off x="4095064" y="4794945"/>
                <a:ext cx="131513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1000" dirty="0"/>
                  <a:t>约瑟，便雅悯</a:t>
                </a:r>
                <a:endParaRPr lang="en-US" sz="1400" dirty="0"/>
              </a:p>
            </p:txBody>
          </p:sp>
          <p:sp>
            <p:nvSpPr>
              <p:cNvPr id="22" name="TextBox 3">
                <a:extLst>
                  <a:ext uri="{FF2B5EF4-FFF2-40B4-BE49-F238E27FC236}">
                    <a16:creationId xmlns:a16="http://schemas.microsoft.com/office/drawing/2014/main" id="{7B71E21E-8CFA-67ED-BD44-4315BF855176}"/>
                  </a:ext>
                </a:extLst>
              </p:cNvPr>
              <p:cNvSpPr txBox="1"/>
              <p:nvPr/>
            </p:nvSpPr>
            <p:spPr>
              <a:xfrm>
                <a:off x="2731616" y="4854245"/>
                <a:ext cx="119701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en-US" sz="1000" dirty="0" err="1"/>
                  <a:t>但</a:t>
                </a:r>
                <a:r>
                  <a:rPr lang="zh-CN" altLang="en-US" sz="1000" dirty="0"/>
                  <a:t>，拿弗他利</a:t>
                </a:r>
                <a:endParaRPr lang="en-US" sz="1400" dirty="0"/>
              </a:p>
            </p:txBody>
          </p:sp>
          <p:sp>
            <p:nvSpPr>
              <p:cNvPr id="23" name="TextBox 3">
                <a:extLst>
                  <a:ext uri="{FF2B5EF4-FFF2-40B4-BE49-F238E27FC236}">
                    <a16:creationId xmlns:a16="http://schemas.microsoft.com/office/drawing/2014/main" id="{6A3A9979-66C4-F09F-F697-5B51FE6BB802}"/>
                  </a:ext>
                </a:extLst>
              </p:cNvPr>
              <p:cNvSpPr txBox="1"/>
              <p:nvPr/>
            </p:nvSpPr>
            <p:spPr>
              <a:xfrm>
                <a:off x="1755243" y="4877614"/>
                <a:ext cx="119701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en-US" sz="1000" dirty="0" err="1"/>
                  <a:t>迦得</a:t>
                </a:r>
                <a:r>
                  <a:rPr lang="zh-CN" altLang="en-US" sz="1000" dirty="0"/>
                  <a:t>，亚设</a:t>
                </a:r>
                <a:endParaRPr lang="en-US" sz="1400" dirty="0"/>
              </a:p>
            </p:txBody>
          </p:sp>
          <p:sp>
            <p:nvSpPr>
              <p:cNvPr id="24" name="TextBox 3">
                <a:extLst>
                  <a:ext uri="{FF2B5EF4-FFF2-40B4-BE49-F238E27FC236}">
                    <a16:creationId xmlns:a16="http://schemas.microsoft.com/office/drawing/2014/main" id="{C09A2443-2FE8-A402-4A53-42E8C026BD23}"/>
                  </a:ext>
                </a:extLst>
              </p:cNvPr>
              <p:cNvSpPr txBox="1"/>
              <p:nvPr/>
            </p:nvSpPr>
            <p:spPr>
              <a:xfrm>
                <a:off x="606355" y="4877614"/>
                <a:ext cx="1197016" cy="553998"/>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en-US" sz="1000" dirty="0" err="1"/>
                  <a:t>流便</a:t>
                </a:r>
                <a:r>
                  <a:rPr lang="zh-CN" altLang="en-US" sz="1000" dirty="0"/>
                  <a:t>，西面，以萨迦，西布伦，利未，犹大</a:t>
                </a:r>
                <a:endParaRPr lang="en-US" sz="1400" dirty="0"/>
              </a:p>
            </p:txBody>
          </p:sp>
          <p:sp>
            <p:nvSpPr>
              <p:cNvPr id="25" name="TextBox 3">
                <a:extLst>
                  <a:ext uri="{FF2B5EF4-FFF2-40B4-BE49-F238E27FC236}">
                    <a16:creationId xmlns:a16="http://schemas.microsoft.com/office/drawing/2014/main" id="{2F0623AA-9317-285C-084E-BCF0FEE2B717}"/>
                  </a:ext>
                </a:extLst>
              </p:cNvPr>
              <p:cNvSpPr txBox="1"/>
              <p:nvPr/>
            </p:nvSpPr>
            <p:spPr>
              <a:xfrm>
                <a:off x="649016" y="5571304"/>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1000" dirty="0"/>
                  <a:t>哥辖</a:t>
                </a:r>
                <a:endParaRPr lang="en-US" sz="1800" dirty="0"/>
              </a:p>
            </p:txBody>
          </p:sp>
          <p:sp>
            <p:nvSpPr>
              <p:cNvPr id="26" name="TextBox 3">
                <a:extLst>
                  <a:ext uri="{FF2B5EF4-FFF2-40B4-BE49-F238E27FC236}">
                    <a16:creationId xmlns:a16="http://schemas.microsoft.com/office/drawing/2014/main" id="{E4402F93-7235-2F5E-6024-2ED821EB7F1B}"/>
                  </a:ext>
                </a:extLst>
              </p:cNvPr>
              <p:cNvSpPr txBox="1"/>
              <p:nvPr/>
            </p:nvSpPr>
            <p:spPr>
              <a:xfrm>
                <a:off x="657724" y="5945772"/>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1000" dirty="0"/>
                  <a:t>亚兰</a:t>
                </a:r>
                <a:endParaRPr lang="en-US" sz="1800" dirty="0"/>
              </a:p>
            </p:txBody>
          </p:sp>
          <p:sp>
            <p:nvSpPr>
              <p:cNvPr id="27" name="TextBox 3">
                <a:extLst>
                  <a:ext uri="{FF2B5EF4-FFF2-40B4-BE49-F238E27FC236}">
                    <a16:creationId xmlns:a16="http://schemas.microsoft.com/office/drawing/2014/main" id="{ACC62609-AD21-51CB-E080-F0C43B3C8EAE}"/>
                  </a:ext>
                </a:extLst>
              </p:cNvPr>
              <p:cNvSpPr txBox="1"/>
              <p:nvPr/>
            </p:nvSpPr>
            <p:spPr>
              <a:xfrm>
                <a:off x="657724" y="6328950"/>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1000" dirty="0"/>
                  <a:t>摩西</a:t>
                </a:r>
                <a:endParaRPr lang="en-US" sz="1800" dirty="0"/>
              </a:p>
            </p:txBody>
          </p:sp>
          <p:sp>
            <p:nvSpPr>
              <p:cNvPr id="28" name="TextBox 3">
                <a:extLst>
                  <a:ext uri="{FF2B5EF4-FFF2-40B4-BE49-F238E27FC236}">
                    <a16:creationId xmlns:a16="http://schemas.microsoft.com/office/drawing/2014/main" id="{A3AFD406-E710-44D2-E935-8AF4C73C4C35}"/>
                  </a:ext>
                </a:extLst>
              </p:cNvPr>
              <p:cNvSpPr txBox="1"/>
              <p:nvPr/>
            </p:nvSpPr>
            <p:spPr>
              <a:xfrm>
                <a:off x="1545925" y="6244670"/>
                <a:ext cx="3864275" cy="400110"/>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1000" dirty="0"/>
                  <a:t>法勒斯，希斯伦，兰，亚米拿达，拿顺，撒门，博阿斯，俄备得，耶西，</a:t>
                </a:r>
                <a:r>
                  <a:rPr lang="zh-CN" altLang="en-US" sz="1000" b="1" dirty="0"/>
                  <a:t>大卫</a:t>
                </a:r>
                <a:endParaRPr lang="en-US" sz="1800" b="1" dirty="0"/>
              </a:p>
            </p:txBody>
          </p:sp>
          <p:sp>
            <p:nvSpPr>
              <p:cNvPr id="30" name="TextBox 3">
                <a:extLst>
                  <a:ext uri="{FF2B5EF4-FFF2-40B4-BE49-F238E27FC236}">
                    <a16:creationId xmlns:a16="http://schemas.microsoft.com/office/drawing/2014/main" id="{BB8280DC-B59A-FD28-9848-AF73DCF99D55}"/>
                  </a:ext>
                </a:extLst>
              </p:cNvPr>
              <p:cNvSpPr txBox="1"/>
              <p:nvPr/>
            </p:nvSpPr>
            <p:spPr>
              <a:xfrm>
                <a:off x="3635896" y="5524429"/>
                <a:ext cx="144016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en-US" sz="1000" dirty="0" err="1"/>
                  <a:t>以法莲</a:t>
                </a:r>
                <a:r>
                  <a:rPr lang="zh-CN" altLang="en-US" sz="1000" dirty="0"/>
                  <a:t>，玛拿西</a:t>
                </a:r>
                <a:endParaRPr lang="en-US" sz="1400" dirty="0"/>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分裂王国时期的东部部落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犹大</a:t>
            </a:r>
            <a:endParaRPr lang="en-US" sz="32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以色列</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TW" sz="2400" b="1" i="1" dirty="0">
                <a:solidFill>
                  <a:srgbClr val="FFFFFF"/>
                </a:solidFill>
                <a:effectLst>
                  <a:glow rad="127000">
                    <a:srgbClr val="000000"/>
                  </a:glow>
                </a:effectLst>
                <a:latin typeface="Arial" charset="0"/>
                <a:ea typeface="ＭＳ Ｐゴシック" charset="0"/>
                <a:cs typeface="ＭＳ Ｐゴシック" charset="0"/>
              </a:rPr>
              <a:t>1:35-54</a:t>
            </a: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（以东）</a:t>
            </a:r>
          </a:p>
          <a:p>
            <a:pPr algn="l" defTabSz="457200">
              <a:defRPr/>
            </a:pP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列王纪上 </a:t>
            </a:r>
            <a:r>
              <a:rPr lang="en-US" altLang="zh-TW" sz="2400" b="1" i="1" dirty="0">
                <a:solidFill>
                  <a:srgbClr val="FFFFFF"/>
                </a:solidFill>
                <a:effectLst>
                  <a:glow rad="127000">
                    <a:srgbClr val="000000"/>
                  </a:glow>
                </a:effectLst>
                <a:latin typeface="Arial" charset="0"/>
                <a:ea typeface="ＭＳ Ｐゴシック" charset="0"/>
                <a:cs typeface="ＭＳ Ｐゴシック" charset="0"/>
              </a:rPr>
              <a:t>12</a:t>
            </a: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章至列王纪下 </a:t>
            </a:r>
            <a:r>
              <a:rPr lang="en-US" altLang="zh-TW" sz="2400" b="1" i="1" dirty="0">
                <a:solidFill>
                  <a:srgbClr val="FFFFFF"/>
                </a:solidFill>
                <a:effectLst>
                  <a:glow rad="127000">
                    <a:srgbClr val="000000"/>
                  </a:glow>
                </a:effectLst>
                <a:latin typeface="Arial" charset="0"/>
                <a:ea typeface="ＭＳ Ｐゴシック" charset="0"/>
                <a:cs typeface="ＭＳ Ｐゴシック" charset="0"/>
              </a:rPr>
              <a:t>17</a:t>
            </a: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章</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亚扪</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mn-ea"/>
                <a:cs typeface="Arial"/>
              </a:rPr>
              <a:t>亚兰</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以东</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摩押</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埃及</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非利士</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ea typeface="+mn-ea"/>
                <a:cs typeface="Arial"/>
              </a:rPr>
              <a:t>腓尼基</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5979000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800" b="1" dirty="0">
                <a:solidFill>
                  <a:srgbClr val="FFFFFF"/>
                </a:solidFill>
                <a:effectLst>
                  <a:glow rad="101600">
                    <a:srgbClr val="000000">
                      <a:alpha val="75000"/>
                    </a:srgbClr>
                  </a:glow>
                </a:effectLst>
                <a:latin typeface="Arial"/>
                <a:cs typeface="Arial"/>
              </a:rPr>
              <a:t>犹大</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76,500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19896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GB" sz="2400" b="1" i="1" dirty="0">
                <a:solidFill>
                  <a:srgbClr val="FFFFFF"/>
                </a:solidFill>
                <a:effectLst>
                  <a:glow rad="127000">
                    <a:srgbClr val="000000"/>
                  </a:glow>
                </a:effectLst>
                <a:latin typeface="Arial" charset="0"/>
                <a:ea typeface="ＭＳ Ｐゴシック" charset="0"/>
                <a:cs typeface="ＭＳ Ｐゴシック" charset="0"/>
              </a:rPr>
              <a:t>2:3-55</a:t>
            </a:r>
          </a:p>
          <a:p>
            <a:pPr algn="l" defTabSz="457200">
              <a:defRPr/>
            </a:pPr>
            <a:r>
              <a:rPr lang="en-GB" sz="2400" b="1" i="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（犹大，希斯仑，迦勒，户珥）</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Tree>
    <p:extLst>
      <p:ext uri="{BB962C8B-B14F-4D97-AF65-F5344CB8AC3E}">
        <p14:creationId xmlns:p14="http://schemas.microsoft.com/office/powerpoint/2010/main" val="208559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06925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大卫的家族和血统</a:t>
            </a:r>
            <a:endParaRPr lang="en-US" sz="1800" b="1" dirty="0">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rgbClr val="FFFFFF"/>
                </a:solidFill>
                <a:latin typeface="Arial" charset="0"/>
                <a:cs typeface="Arial" charset="0"/>
              </a:rPr>
              <a:t>John H. Walton</a:t>
            </a:r>
            <a:r>
              <a:rPr lang="zh-CN" altLang="en-US" sz="1800" b="1" dirty="0">
                <a:solidFill>
                  <a:srgbClr val="FFFFFF"/>
                </a:solidFill>
                <a:latin typeface="Arial" charset="0"/>
                <a:cs typeface="Arial" charset="0"/>
              </a:rPr>
              <a:t>，</a:t>
            </a:r>
            <a:r>
              <a:rPr lang="en-US" altLang="zh-CN" sz="1800" b="1" dirty="0">
                <a:solidFill>
                  <a:srgbClr val="FFFFFF"/>
                </a:solidFill>
                <a:latin typeface="Arial" charset="0"/>
                <a:cs typeface="Arial" charset="0"/>
              </a:rPr>
              <a:t>《</a:t>
            </a:r>
            <a:r>
              <a:rPr lang="zh-CN" altLang="en-US" sz="1800" b="1" dirty="0">
                <a:solidFill>
                  <a:srgbClr val="FFFFFF"/>
                </a:solidFill>
                <a:latin typeface="Arial" charset="0"/>
                <a:cs typeface="Arial" charset="0"/>
              </a:rPr>
              <a:t>旧约年代和背景图表</a:t>
            </a:r>
            <a:r>
              <a:rPr lang="en-US" altLang="zh-CN" sz="1800" b="1" dirty="0">
                <a:solidFill>
                  <a:srgbClr val="FFFFFF"/>
                </a:solidFill>
                <a:latin typeface="Arial" charset="0"/>
                <a:cs typeface="Arial" charset="0"/>
              </a:rPr>
              <a:t>》</a:t>
            </a:r>
            <a:endParaRPr lang="en-US" sz="1800" dirty="0">
              <a:latin typeface="Arial" charset="0"/>
              <a:cs typeface="Arial" charset="0"/>
            </a:endParaRPr>
          </a:p>
        </p:txBody>
      </p:sp>
      <p:grpSp>
        <p:nvGrpSpPr>
          <p:cNvPr id="9" name="Group 8">
            <a:extLst>
              <a:ext uri="{FF2B5EF4-FFF2-40B4-BE49-F238E27FC236}">
                <a16:creationId xmlns:a16="http://schemas.microsoft.com/office/drawing/2014/main" id="{265D7482-6469-8A3A-2B01-3B19FE1E4B3B}"/>
              </a:ext>
            </a:extLst>
          </p:cNvPr>
          <p:cNvGrpSpPr/>
          <p:nvPr/>
        </p:nvGrpSpPr>
        <p:grpSpPr>
          <a:xfrm>
            <a:off x="50494" y="2105025"/>
            <a:ext cx="9144000" cy="3987800"/>
            <a:chOff x="50494" y="2105025"/>
            <a:chExt cx="9144000" cy="3987800"/>
          </a:xfrm>
        </p:grpSpPr>
        <p:pic>
          <p:nvPicPr>
            <p:cNvPr id="92164" name="Picture 52"/>
            <p:cNvPicPr>
              <a:picLocks noChangeAspect="1" noChangeArrowheads="1"/>
            </p:cNvPicPr>
            <p:nvPr/>
          </p:nvPicPr>
          <p:blipFill>
            <a:blip r:embed="rId3"/>
            <a:srcRect/>
            <a:stretch/>
          </p:blipFill>
          <p:spPr bwMode="auto">
            <a:xfrm>
              <a:off x="50494" y="2105025"/>
              <a:ext cx="9144000" cy="3987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940C8C35-C8E7-B214-F217-D8F9B31D4131}"/>
                </a:ext>
              </a:extLst>
            </p:cNvPr>
            <p:cNvSpPr txBox="1"/>
            <p:nvPr/>
          </p:nvSpPr>
          <p:spPr>
            <a:xfrm>
              <a:off x="3110326" y="5229200"/>
              <a:ext cx="800219" cy="461665"/>
            </a:xfrm>
            <a:prstGeom prst="rect">
              <a:avLst/>
            </a:prstGeom>
            <a:solidFill>
              <a:srgbClr val="FFFFFF"/>
            </a:solidFill>
          </p:spPr>
          <p:txBody>
            <a:bodyPr wrap="none" rtlCol="0">
              <a:spAutoFit/>
            </a:bodyPr>
            <a:lstStyle/>
            <a:p>
              <a:r>
                <a:rPr lang="en-US" dirty="0" err="1"/>
                <a:t>撒门</a:t>
              </a:r>
              <a:endParaRPr lang="en-US" dirty="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683" name="Group 4"/>
          <p:cNvGrpSpPr>
            <a:grpSpLocks/>
          </p:cNvGrpSpPr>
          <p:nvPr/>
        </p:nvGrpSpPr>
        <p:grpSpPr bwMode="auto">
          <a:xfrm>
            <a:off x="228600" y="692150"/>
            <a:ext cx="5086350" cy="5930901"/>
            <a:chOff x="0" y="314"/>
            <a:chExt cx="3204" cy="3736"/>
          </a:xfrm>
        </p:grpSpPr>
        <p:sp>
          <p:nvSpPr>
            <p:cNvPr id="71745" name="Text Box 5"/>
            <p:cNvSpPr txBox="1">
              <a:spLocks noChangeArrowheads="1"/>
            </p:cNvSpPr>
            <p:nvPr/>
          </p:nvSpPr>
          <p:spPr bwMode="auto">
            <a:xfrm>
              <a:off x="0" y="314"/>
              <a:ext cx="80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spcBef>
                  <a:spcPct val="50000"/>
                </a:spcBef>
                <a:defRPr sz="1800" b="1">
                  <a:solidFill>
                    <a:srgbClr val="FFFFFF"/>
                  </a:solidFill>
                  <a:effectLst>
                    <a:glow rad="228600">
                      <a:srgbClr val="000000">
                        <a:lumMod val="95000"/>
                        <a:lumOff val="5000"/>
                      </a:srgbClr>
                    </a:glow>
                  </a:effectLst>
                  <a:latin typeface="Arial" charset="0"/>
                  <a:cs typeface="Times New Roman" charset="0"/>
                </a:defRPr>
              </a:lvl1pPr>
              <a:lvl2pPr marL="742950" indent="-285750" eaLnBrk="0" hangingPunct="0">
                <a:defRPr>
                  <a:latin typeface="Lucida Console" charset="0"/>
                  <a:ea typeface="SimSun" charset="0"/>
                  <a:cs typeface="SimSun" charset="0"/>
                </a:defRPr>
              </a:lvl2pPr>
              <a:lvl3pPr marL="1143000" indent="-228600" eaLnBrk="0" hangingPunct="0">
                <a:defRPr>
                  <a:latin typeface="Lucida Console" charset="0"/>
                  <a:ea typeface="SimSun" charset="0"/>
                  <a:cs typeface="SimSun" charset="0"/>
                </a:defRPr>
              </a:lvl3pPr>
              <a:lvl4pPr marL="1600200" indent="-228600" eaLnBrk="0" hangingPunct="0">
                <a:defRPr>
                  <a:latin typeface="Lucida Console" charset="0"/>
                  <a:ea typeface="SimSun" charset="0"/>
                  <a:cs typeface="SimSun" charset="0"/>
                </a:defRPr>
              </a:lvl4pPr>
              <a:lvl5pPr marL="2057400" indent="-228600" eaLnBrk="0" hangingPunct="0">
                <a:defRPr>
                  <a:latin typeface="Lucida Console" charset="0"/>
                  <a:ea typeface="SimSun" charset="0"/>
                  <a:cs typeface="SimSun" charset="0"/>
                </a:defRPr>
              </a:lvl5pPr>
              <a:lvl6pPr marL="2514600" indent="-228600" eaLnBrk="0" fontAlgn="base" hangingPunct="0">
                <a:spcBef>
                  <a:spcPct val="0"/>
                </a:spcBef>
                <a:spcAft>
                  <a:spcPct val="0"/>
                </a:spcAft>
                <a:defRPr>
                  <a:latin typeface="Lucida Console" charset="0"/>
                  <a:ea typeface="SimSun" charset="0"/>
                  <a:cs typeface="SimSun" charset="0"/>
                </a:defRPr>
              </a:lvl6pPr>
              <a:lvl7pPr marL="2971800" indent="-228600" eaLnBrk="0" fontAlgn="base" hangingPunct="0">
                <a:spcBef>
                  <a:spcPct val="0"/>
                </a:spcBef>
                <a:spcAft>
                  <a:spcPct val="0"/>
                </a:spcAft>
                <a:defRPr>
                  <a:latin typeface="Lucida Console" charset="0"/>
                  <a:ea typeface="SimSun" charset="0"/>
                  <a:cs typeface="SimSun" charset="0"/>
                </a:defRPr>
              </a:lvl7pPr>
              <a:lvl8pPr marL="3429000" indent="-228600" eaLnBrk="0" fontAlgn="base" hangingPunct="0">
                <a:spcBef>
                  <a:spcPct val="0"/>
                </a:spcBef>
                <a:spcAft>
                  <a:spcPct val="0"/>
                </a:spcAft>
                <a:defRPr>
                  <a:latin typeface="Lucida Console" charset="0"/>
                  <a:ea typeface="SimSun" charset="0"/>
                  <a:cs typeface="SimSun" charset="0"/>
                </a:defRPr>
              </a:lvl8pPr>
              <a:lvl9pPr marL="3886200" indent="-228600" eaLnBrk="0" fontAlgn="base" hangingPunct="0">
                <a:spcBef>
                  <a:spcPct val="0"/>
                </a:spcBef>
                <a:spcAft>
                  <a:spcPct val="0"/>
                </a:spcAft>
                <a:defRPr>
                  <a:latin typeface="Lucida Console" charset="0"/>
                  <a:ea typeface="SimSun" charset="0"/>
                  <a:cs typeface="SimSun" charset="0"/>
                </a:defRPr>
              </a:lvl9pPr>
            </a:lstStyle>
            <a:p>
              <a:r>
                <a:rPr lang="zh-CN" altLang="en-GB" dirty="0"/>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9301" name="Text Box 85"/>
          <p:cNvSpPr txBox="1">
            <a:spLocks noChangeArrowheads="1"/>
          </p:cNvSpPr>
          <p:nvPr/>
        </p:nvSpPr>
        <p:spPr bwMode="auto">
          <a:xfrm>
            <a:off x="4788024" y="260648"/>
            <a:ext cx="4355976"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4" name="Text Box 88"/>
          <p:cNvSpPr txBox="1">
            <a:spLocks noChangeArrowheads="1"/>
          </p:cNvSpPr>
          <p:nvPr/>
        </p:nvSpPr>
        <p:spPr bwMode="auto">
          <a:xfrm>
            <a:off x="88217" y="6055023"/>
            <a:ext cx="3035983"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66908249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304"/>
                                        </p:tgtEl>
                                        <p:attrNameLst>
                                          <p:attrName>style.visibility</p:attrName>
                                        </p:attrNameLst>
                                      </p:cBhvr>
                                      <p:to>
                                        <p:strVal val="visible"/>
                                      </p:to>
                                    </p:set>
                                    <p:anim calcmode="lin" valueType="num">
                                      <p:cBhvr additive="base">
                                        <p:cTn id="7" dur="500" fill="hold"/>
                                        <p:tgtEl>
                                          <p:spTgt spid="9304"/>
                                        </p:tgtEl>
                                        <p:attrNameLst>
                                          <p:attrName>ppt_x</p:attrName>
                                        </p:attrNameLst>
                                      </p:cBhvr>
                                      <p:tavLst>
                                        <p:tav tm="0">
                                          <p:val>
                                            <p:strVal val="#ppt_x"/>
                                          </p:val>
                                        </p:tav>
                                        <p:tav tm="100000">
                                          <p:val>
                                            <p:strVal val="#ppt_x"/>
                                          </p:val>
                                        </p:tav>
                                      </p:tavLst>
                                    </p:anim>
                                    <p:anim calcmode="lin" valueType="num">
                                      <p:cBhvr additive="base">
                                        <p:cTn id="8" dur="500" fill="hold"/>
                                        <p:tgtEl>
                                          <p:spTgt spid="93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32222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zh-CN" altLang="en-US" sz="4000" b="1" dirty="0">
                <a:solidFill>
                  <a:schemeClr val="bg1"/>
                </a:solidFill>
                <a:latin typeface="Arial"/>
                <a:cs typeface="Arial"/>
              </a:rPr>
              <a:t>哦，大卫，为什么有这么多妻子？</a:t>
            </a:r>
            <a:endParaRPr lang="en-US" sz="4000" b="1" dirty="0">
              <a:solidFill>
                <a:schemeClr val="bg1"/>
              </a:solidFill>
              <a:latin typeface="Arial"/>
              <a:cs typeface="Arial"/>
            </a:endParaRPr>
          </a:p>
        </p:txBody>
      </p:sp>
      <p:pic>
        <p:nvPicPr>
          <p:cNvPr id="3" name="Picture 2"/>
          <p:cNvPicPr>
            <a:picLocks noChangeAspect="1"/>
          </p:cNvPicPr>
          <p:nvPr/>
        </p:nvPicPr>
        <p:blipFill>
          <a:blip r:embed="rId2"/>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zh-CN" altLang="en-US" sz="4000" b="1" kern="1200" dirty="0">
                <a:solidFill>
                  <a:srgbClr val="FFFFFF"/>
                </a:solidFill>
                <a:latin typeface="Arial"/>
                <a:cs typeface="Arial"/>
              </a:rPr>
              <a:t>哦哦，不</a:t>
            </a:r>
            <a:r>
              <a:rPr lang="en-US" altLang="zh-CN" sz="4000" b="1" kern="1200" dirty="0">
                <a:solidFill>
                  <a:srgbClr val="FFFFFF"/>
                </a:solidFill>
                <a:latin typeface="Arial"/>
                <a:cs typeface="Arial"/>
              </a:rPr>
              <a:t>……</a:t>
            </a:r>
            <a:r>
              <a:rPr lang="zh-CN" altLang="en-US" sz="4000" b="1" kern="1200" dirty="0">
                <a:solidFill>
                  <a:srgbClr val="FFFFFF"/>
                </a:solidFill>
                <a:latin typeface="Arial"/>
                <a:cs typeface="Arial"/>
              </a:rPr>
              <a:t>我在我的通读圣经计划中</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又遇到了族谱</a:t>
            </a:r>
            <a:r>
              <a:rPr lang="en-US" altLang="zh-CN" sz="4000" b="1" dirty="0">
                <a:solidFill>
                  <a:srgbClr val="FFFFFF"/>
                </a:solidFill>
                <a:latin typeface="Arial"/>
                <a:cs typeface="Arial"/>
              </a:rPr>
              <a:t>……</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3442097942"/>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大卫的家族和血统</a:t>
            </a:r>
            <a:endParaRPr lang="en-US" sz="2000" b="1" dirty="0">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rgbClr val="FFFFFF"/>
                </a:solidFill>
                <a:latin typeface="Arial" charset="0"/>
                <a:cs typeface="Arial" charset="0"/>
              </a:rPr>
              <a:t>John H. Walton</a:t>
            </a:r>
            <a:r>
              <a:rPr lang="zh-CN" altLang="en-US" sz="1800" b="1" dirty="0">
                <a:solidFill>
                  <a:srgbClr val="FFFFFF"/>
                </a:solidFill>
                <a:latin typeface="Arial" charset="0"/>
                <a:cs typeface="Arial" charset="0"/>
              </a:rPr>
              <a:t>，</a:t>
            </a:r>
            <a:r>
              <a:rPr lang="en-US" altLang="zh-CN" sz="1800" b="1" dirty="0">
                <a:solidFill>
                  <a:srgbClr val="FFFFFF"/>
                </a:solidFill>
                <a:latin typeface="Arial" charset="0"/>
                <a:cs typeface="Arial" charset="0"/>
              </a:rPr>
              <a:t>《</a:t>
            </a:r>
            <a:r>
              <a:rPr lang="zh-CN" altLang="en-US" sz="1800" b="1" dirty="0">
                <a:solidFill>
                  <a:srgbClr val="FFFFFF"/>
                </a:solidFill>
                <a:latin typeface="Arial" charset="0"/>
                <a:cs typeface="Arial" charset="0"/>
              </a:rPr>
              <a:t>旧约年代和背景图表</a:t>
            </a:r>
            <a:r>
              <a:rPr lang="en-US" altLang="zh-CN" sz="1800" b="1" dirty="0">
                <a:solidFill>
                  <a:srgbClr val="FFFFFF"/>
                </a:solidFill>
                <a:latin typeface="Arial" charset="0"/>
                <a:cs typeface="Arial" charset="0"/>
              </a:rPr>
              <a:t>》</a:t>
            </a:r>
            <a:endParaRPr lang="en-US" sz="1800" dirty="0">
              <a:latin typeface="Arial" charset="0"/>
              <a:cs typeface="Arial" charset="0"/>
            </a:endParaRPr>
          </a:p>
        </p:txBody>
      </p:sp>
      <p:sp>
        <p:nvSpPr>
          <p:cNvPr id="6" name="Text Box 62"/>
          <p:cNvSpPr txBox="1">
            <a:spLocks noChangeArrowheads="1"/>
          </p:cNvSpPr>
          <p:nvPr/>
        </p:nvSpPr>
        <p:spPr bwMode="auto">
          <a:xfrm>
            <a:off x="5580112" y="980728"/>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cs typeface="Arial" charset="0"/>
              </a:rPr>
              <a:t>历代志上 </a:t>
            </a:r>
            <a:r>
              <a:rPr lang="en-US" altLang="zh-CN" sz="2800" b="1" dirty="0">
                <a:solidFill>
                  <a:srgbClr val="FFFFFF"/>
                </a:solidFill>
                <a:cs typeface="Arial" charset="0"/>
              </a:rPr>
              <a:t>3:5-8</a:t>
            </a:r>
          </a:p>
        </p:txBody>
      </p:sp>
      <p:sp>
        <p:nvSpPr>
          <p:cNvPr id="2" name="TextBox 1">
            <a:extLst>
              <a:ext uri="{FF2B5EF4-FFF2-40B4-BE49-F238E27FC236}">
                <a16:creationId xmlns:a16="http://schemas.microsoft.com/office/drawing/2014/main" id="{E8F26107-CDA9-6765-3148-E4CB76385349}"/>
              </a:ext>
            </a:extLst>
          </p:cNvPr>
          <p:cNvSpPr txBox="1"/>
          <p:nvPr/>
        </p:nvSpPr>
        <p:spPr>
          <a:xfrm>
            <a:off x="661012" y="1762699"/>
            <a:ext cx="184731" cy="461665"/>
          </a:xfrm>
          <a:prstGeom prst="rect">
            <a:avLst/>
          </a:prstGeom>
          <a:noFill/>
        </p:spPr>
        <p:txBody>
          <a:bodyPr wrap="none" rtlCol="0">
            <a:spAutoFit/>
          </a:bodyPr>
          <a:lstStyle/>
          <a:p>
            <a:endParaRPr lang="en-US" dirty="0"/>
          </a:p>
        </p:txBody>
      </p:sp>
      <p:graphicFrame>
        <p:nvGraphicFramePr>
          <p:cNvPr id="26" name="Table 25">
            <a:extLst>
              <a:ext uri="{FF2B5EF4-FFF2-40B4-BE49-F238E27FC236}">
                <a16:creationId xmlns:a16="http://schemas.microsoft.com/office/drawing/2014/main" id="{C298C440-7158-9229-178B-3B411CE6839D}"/>
              </a:ext>
            </a:extLst>
          </p:cNvPr>
          <p:cNvGraphicFramePr>
            <a:graphicFrameLocks noGrp="1"/>
          </p:cNvGraphicFramePr>
          <p:nvPr>
            <p:extLst>
              <p:ext uri="{D42A27DB-BD31-4B8C-83A1-F6EECF244321}">
                <p14:modId xmlns:p14="http://schemas.microsoft.com/office/powerpoint/2010/main" val="1037021231"/>
              </p:ext>
            </p:extLst>
          </p:nvPr>
        </p:nvGraphicFramePr>
        <p:xfrm>
          <a:off x="624744" y="1616320"/>
          <a:ext cx="7842447" cy="5046993"/>
        </p:xfrm>
        <a:graphic>
          <a:graphicData uri="http://schemas.openxmlformats.org/drawingml/2006/table">
            <a:tbl>
              <a:tblPr>
                <a:tableStyleId>{284E427A-3D55-4303-BF80-6455036E1DE7}</a:tableStyleId>
              </a:tblPr>
              <a:tblGrid>
                <a:gridCol w="1411179">
                  <a:extLst>
                    <a:ext uri="{9D8B030D-6E8A-4147-A177-3AD203B41FA5}">
                      <a16:colId xmlns:a16="http://schemas.microsoft.com/office/drawing/2014/main" val="1460703210"/>
                    </a:ext>
                  </a:extLst>
                </a:gridCol>
                <a:gridCol w="1392229">
                  <a:extLst>
                    <a:ext uri="{9D8B030D-6E8A-4147-A177-3AD203B41FA5}">
                      <a16:colId xmlns:a16="http://schemas.microsoft.com/office/drawing/2014/main" val="2688662984"/>
                    </a:ext>
                  </a:extLst>
                </a:gridCol>
                <a:gridCol w="5039039">
                  <a:extLst>
                    <a:ext uri="{9D8B030D-6E8A-4147-A177-3AD203B41FA5}">
                      <a16:colId xmlns:a16="http://schemas.microsoft.com/office/drawing/2014/main" val="4037799200"/>
                    </a:ext>
                  </a:extLst>
                </a:gridCol>
              </a:tblGrid>
              <a:tr h="444834">
                <a:tc gridSpan="3">
                  <a:txBody>
                    <a:bodyPr/>
                    <a:lstStyle/>
                    <a:p>
                      <a:pPr algn="ctr" fontAlgn="b"/>
                      <a:r>
                        <a:rPr lang="zh-CN" altLang="en-US" sz="1800" b="1" dirty="0"/>
                        <a:t>家庭（撒母耳记下 </a:t>
                      </a:r>
                      <a:r>
                        <a:rPr lang="en-US" altLang="zh-CN" sz="1800" b="1" dirty="0"/>
                        <a:t>3:2-5</a:t>
                      </a:r>
                      <a:r>
                        <a:rPr lang="zh-CN" altLang="en-US" sz="1800" b="1" dirty="0"/>
                        <a:t>；</a:t>
                      </a:r>
                      <a:r>
                        <a:rPr lang="en-US" altLang="zh-CN" sz="1800" b="1" dirty="0"/>
                        <a:t>5:14-16</a:t>
                      </a:r>
                      <a:r>
                        <a:rPr lang="zh-CN" altLang="en-US" sz="1800" b="1" dirty="0"/>
                        <a:t>；历代志上 </a:t>
                      </a:r>
                      <a:r>
                        <a:rPr lang="en-US" altLang="zh-CN" sz="1800" b="1" dirty="0"/>
                        <a:t>3:5-8</a:t>
                      </a:r>
                      <a:r>
                        <a:rPr lang="zh-CN" altLang="en-US" sz="1800" b="1" dirty="0"/>
                        <a:t>）</a:t>
                      </a:r>
                      <a:endParaRPr lang="zh-CN" altLang="en-US" sz="1800" b="1"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1712"/>
                  </a:ext>
                </a:extLst>
              </a:tr>
              <a:tr h="444834">
                <a:tc>
                  <a:txBody>
                    <a:bodyPr/>
                    <a:lstStyle/>
                    <a:p>
                      <a:pPr algn="ctr" fontAlgn="b"/>
                      <a:r>
                        <a:rPr lang="zh-CN" altLang="en-US" sz="1100" u="none" strike="noStrike" dirty="0">
                          <a:effectLst/>
                        </a:rPr>
                        <a:t>耶西的儿子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大卫的妻子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大卫的儿子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647019"/>
                  </a:ext>
                </a:extLst>
              </a:tr>
              <a:tr h="444834">
                <a:tc>
                  <a:txBody>
                    <a:bodyPr/>
                    <a:lstStyle/>
                    <a:p>
                      <a:pPr algn="ctr" fontAlgn="b"/>
                      <a:r>
                        <a:rPr lang="zh-CN" altLang="en-US" sz="1100" u="none" strike="noStrike">
                          <a:effectLst/>
                        </a:rPr>
                        <a:t>以利押 </a:t>
                      </a:r>
                      <a:r>
                        <a:rPr lang="en-US" sz="1100" u="none" strike="noStrike">
                          <a:effectLst/>
                        </a:rPr>
                        <a:t>Eliab</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亚希暖 </a:t>
                      </a:r>
                      <a:r>
                        <a:rPr lang="en-US" sz="1100" u="none" strike="noStrike" dirty="0" err="1">
                          <a:effectLst/>
                        </a:rPr>
                        <a:t>Ahinoam</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暗嫩 </a:t>
                      </a:r>
                      <a:r>
                        <a:rPr lang="en-US" sz="1100" u="none" strike="noStrike" dirty="0">
                          <a:effectLst/>
                        </a:rPr>
                        <a:t>Amnon (</a:t>
                      </a:r>
                      <a:r>
                        <a:rPr lang="zh-CN" altLang="en-US" sz="1100" u="none" strike="noStrike" dirty="0">
                          <a:effectLst/>
                        </a:rPr>
                        <a:t>被押沙龙杀害</a:t>
                      </a:r>
                      <a:r>
                        <a:rPr lang="en-US" altLang="zh-CN" sz="1100" u="none" strike="noStrike" dirty="0">
                          <a:effectLst/>
                        </a:rPr>
                        <a:t>)</a:t>
                      </a:r>
                      <a:endParaRPr lang="en-US" altLang="zh-CN"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568793"/>
                  </a:ext>
                </a:extLst>
              </a:tr>
              <a:tr h="444834">
                <a:tc>
                  <a:txBody>
                    <a:bodyPr/>
                    <a:lstStyle/>
                    <a:p>
                      <a:pPr algn="ctr" fontAlgn="b"/>
                      <a:r>
                        <a:rPr lang="zh-CN" altLang="en-US" sz="1100" u="none" strike="noStrike">
                          <a:effectLst/>
                        </a:rPr>
                        <a:t>亚比拿达 </a:t>
                      </a:r>
                      <a:r>
                        <a:rPr lang="en-US" sz="1100" u="none" strike="noStrike">
                          <a:effectLst/>
                        </a:rPr>
                        <a:t>Abinadab</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亚比该 </a:t>
                      </a:r>
                      <a:r>
                        <a:rPr lang="en-US" sz="1100" u="none" strike="noStrike" dirty="0">
                          <a:effectLst/>
                        </a:rPr>
                        <a:t>Abigail</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基利押 </a:t>
                      </a:r>
                      <a:r>
                        <a:rPr lang="en-US" sz="1100" u="none" strike="noStrike">
                          <a:effectLst/>
                        </a:rPr>
                        <a:t>Chileab (</a:t>
                      </a:r>
                      <a:r>
                        <a:rPr lang="zh-CN" altLang="en-US" sz="1100" u="none" strike="noStrike">
                          <a:effectLst/>
                        </a:rPr>
                        <a:t>少年早逝</a:t>
                      </a:r>
                      <a:r>
                        <a:rPr lang="en-US" altLang="zh-CN" sz="1100" u="none" strike="noStrike">
                          <a:effectLst/>
                        </a:rPr>
                        <a:t>)</a:t>
                      </a:r>
                      <a:endParaRPr lang="en-US" altLang="zh-CN"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2995330"/>
                  </a:ext>
                </a:extLst>
              </a:tr>
              <a:tr h="444834">
                <a:tc>
                  <a:txBody>
                    <a:bodyPr/>
                    <a:lstStyle/>
                    <a:p>
                      <a:pPr algn="ctr" fontAlgn="b"/>
                      <a:r>
                        <a:rPr lang="zh-CN" altLang="en-US" sz="1100" u="none" strike="noStrike" dirty="0">
                          <a:effectLst/>
                        </a:rPr>
                        <a:t>沙母亚 </a:t>
                      </a:r>
                      <a:r>
                        <a:rPr lang="en-US" sz="1100" u="none" strike="noStrike" dirty="0">
                          <a:effectLst/>
                        </a:rPr>
                        <a:t>Shammah</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玛迦 </a:t>
                      </a:r>
                      <a:r>
                        <a:rPr lang="en-US" sz="1100" u="none" strike="noStrike" dirty="0" err="1">
                          <a:effectLst/>
                        </a:rPr>
                        <a:t>Maacah</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押沙龙 </a:t>
                      </a:r>
                      <a:r>
                        <a:rPr lang="en-US" sz="1100" u="none" strike="noStrike">
                          <a:effectLst/>
                        </a:rPr>
                        <a:t>Absalom (</a:t>
                      </a:r>
                      <a:r>
                        <a:rPr lang="zh-CN" altLang="en-US" sz="1100" u="none" strike="noStrike">
                          <a:effectLst/>
                        </a:rPr>
                        <a:t>被约押杀害</a:t>
                      </a:r>
                      <a:r>
                        <a:rPr lang="en-US" altLang="zh-CN" sz="1100" u="none" strike="noStrike">
                          <a:effectLst/>
                        </a:rPr>
                        <a:t>)</a:t>
                      </a:r>
                      <a:endParaRPr lang="en-US" altLang="zh-CN"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918752"/>
                  </a:ext>
                </a:extLst>
              </a:tr>
              <a:tr h="444834">
                <a:tc>
                  <a:txBody>
                    <a:bodyPr/>
                    <a:lstStyle/>
                    <a:p>
                      <a:pPr algn="ctr" fontAlgn="b"/>
                      <a:r>
                        <a:rPr lang="zh-CN" altLang="en-US" sz="1100" u="none" strike="noStrike">
                          <a:effectLst/>
                        </a:rPr>
                        <a:t>拿坦业 </a:t>
                      </a:r>
                      <a:r>
                        <a:rPr lang="en-US" sz="1100" u="none" strike="noStrike">
                          <a:effectLst/>
                        </a:rPr>
                        <a:t>Nathanel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哈及 </a:t>
                      </a:r>
                      <a:r>
                        <a:rPr lang="en-US" sz="1100" u="none" strike="noStrike">
                          <a:effectLst/>
                        </a:rPr>
                        <a:t>Haggith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亚多尼雅 </a:t>
                      </a:r>
                      <a:r>
                        <a:rPr lang="en-US" sz="1100" u="none" strike="noStrike" dirty="0">
                          <a:effectLst/>
                        </a:rPr>
                        <a:t>Adonijah (</a:t>
                      </a:r>
                      <a:r>
                        <a:rPr lang="zh-CN" altLang="en-US" sz="1100" u="none" strike="noStrike" dirty="0">
                          <a:effectLst/>
                        </a:rPr>
                        <a:t>被所罗门废黜</a:t>
                      </a:r>
                      <a:r>
                        <a:rPr lang="en-US" altLang="zh-CN" sz="1100" u="none" strike="noStrike" dirty="0">
                          <a:effectLst/>
                        </a:rPr>
                        <a:t>)</a:t>
                      </a:r>
                      <a:endParaRPr lang="en-US" altLang="zh-CN"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8846629"/>
                  </a:ext>
                </a:extLst>
              </a:tr>
              <a:tr h="444834">
                <a:tc>
                  <a:txBody>
                    <a:bodyPr/>
                    <a:lstStyle/>
                    <a:p>
                      <a:pPr algn="ctr" fontAlgn="b"/>
                      <a:r>
                        <a:rPr lang="zh-CN" altLang="en-US" sz="1100" u="none" strike="noStrike">
                          <a:effectLst/>
                        </a:rPr>
                        <a:t>拉代 </a:t>
                      </a:r>
                      <a:r>
                        <a:rPr lang="en-US" sz="1100" u="none" strike="noStrike">
                          <a:effectLst/>
                        </a:rPr>
                        <a:t>Raddai</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亚比他 </a:t>
                      </a:r>
                      <a:r>
                        <a:rPr lang="en-US" sz="1100" u="none" strike="noStrike">
                          <a:effectLst/>
                        </a:rPr>
                        <a:t>Abital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示法提雅 </a:t>
                      </a:r>
                      <a:r>
                        <a:rPr lang="en-US" sz="1100" u="none" strike="noStrike">
                          <a:effectLst/>
                        </a:rPr>
                        <a:t>Shephatiah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438483"/>
                  </a:ext>
                </a:extLst>
              </a:tr>
              <a:tr h="444834">
                <a:tc>
                  <a:txBody>
                    <a:bodyPr/>
                    <a:lstStyle/>
                    <a:p>
                      <a:pPr algn="ctr" fontAlgn="b"/>
                      <a:r>
                        <a:rPr lang="zh-CN" altLang="en-US" sz="1100" u="none" strike="noStrike">
                          <a:effectLst/>
                        </a:rPr>
                        <a:t>阿鲜 </a:t>
                      </a:r>
                      <a:r>
                        <a:rPr lang="en-US" sz="1100" u="none" strike="noStrike">
                          <a:effectLst/>
                        </a:rPr>
                        <a:t>Ozem</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以格拉 </a:t>
                      </a:r>
                      <a:r>
                        <a:rPr lang="en-US" sz="1100" u="none" strike="noStrike">
                          <a:effectLst/>
                        </a:rPr>
                        <a:t>Eglah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以特念 </a:t>
                      </a:r>
                      <a:r>
                        <a:rPr lang="en-US" sz="1100" u="none" strike="noStrike">
                          <a:effectLst/>
                        </a:rPr>
                        <a:t>Ithream</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5714025"/>
                  </a:ext>
                </a:extLst>
              </a:tr>
              <a:tr h="444834">
                <a:tc>
                  <a:txBody>
                    <a:bodyPr/>
                    <a:lstStyle/>
                    <a:p>
                      <a:pPr algn="ctr" fontAlgn="b"/>
                      <a:r>
                        <a:rPr lang="zh-CN" altLang="en-US" sz="1100" u="none" strike="noStrike">
                          <a:effectLst/>
                        </a:rPr>
                        <a:t>大卫 </a:t>
                      </a:r>
                      <a:r>
                        <a:rPr lang="en-US" sz="1100" u="none" strike="noStrike">
                          <a:effectLst/>
                        </a:rPr>
                        <a:t>David</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拔示巴 </a:t>
                      </a:r>
                      <a:r>
                        <a:rPr lang="en-US" sz="1100" u="none" strike="noStrike">
                          <a:effectLst/>
                        </a:rPr>
                        <a:t>Bathsheba</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所罗门 </a:t>
                      </a:r>
                      <a:r>
                        <a:rPr lang="en-US" sz="1100" u="none" strike="noStrike">
                          <a:effectLst/>
                        </a:rPr>
                        <a:t>Solomon, </a:t>
                      </a:r>
                      <a:r>
                        <a:rPr lang="zh-CN" altLang="en-US" sz="1100" u="none" strike="noStrike">
                          <a:effectLst/>
                        </a:rPr>
                        <a:t>示每 </a:t>
                      </a:r>
                      <a:r>
                        <a:rPr lang="en-US" sz="1100" u="none" strike="noStrike">
                          <a:effectLst/>
                        </a:rPr>
                        <a:t>Shimea, </a:t>
                      </a:r>
                      <a:r>
                        <a:rPr lang="zh-CN" altLang="en-US" sz="1100" u="none" strike="noStrike">
                          <a:effectLst/>
                        </a:rPr>
                        <a:t>示罗巴 </a:t>
                      </a:r>
                      <a:r>
                        <a:rPr lang="en-US" sz="1100" u="none" strike="noStrike">
                          <a:effectLst/>
                        </a:rPr>
                        <a:t>Shobab, </a:t>
                      </a:r>
                      <a:r>
                        <a:rPr lang="zh-CN" altLang="en-US" sz="1100" u="none" strike="noStrike">
                          <a:effectLst/>
                        </a:rPr>
                        <a:t>拿单 </a:t>
                      </a:r>
                      <a:r>
                        <a:rPr lang="en-US" sz="1100" u="none" strike="noStrike">
                          <a:effectLst/>
                        </a:rPr>
                        <a:t>Nathan</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3955997"/>
                  </a:ext>
                </a:extLst>
              </a:tr>
              <a:tr h="598653">
                <a:tc>
                  <a:txBody>
                    <a:bodyPr/>
                    <a:lstStyle/>
                    <a:p>
                      <a:pPr algn="l" fontAlgn="b"/>
                      <a:r>
                        <a:rPr lang="zh-CN" altLang="en-US" sz="1100" dirty="0"/>
                        <a:t>女儿</a:t>
                      </a:r>
                      <a:endParaRPr lang="en-US" altLang="zh-CN" sz="1100" dirty="0"/>
                    </a:p>
                    <a:p>
                      <a:pPr algn="ctr" fontAlgn="b"/>
                      <a:r>
                        <a:rPr lang="zh-CN" altLang="en-US" sz="1100" dirty="0"/>
                        <a:t>洗鲁雅 </a:t>
                      </a:r>
                      <a:r>
                        <a:rPr lang="en-US" altLang="zh-CN" sz="1100" dirty="0" err="1"/>
                        <a:t>Zeruiah</a:t>
                      </a:r>
                      <a:endParaRPr lang="en-US" altLang="zh-CN" sz="1100" dirty="0"/>
                    </a:p>
                    <a:p>
                      <a:pPr algn="ctr" fontAlgn="b"/>
                      <a:r>
                        <a:rPr lang="zh-CN" altLang="en-US" sz="700" dirty="0"/>
                        <a:t>（约押、亚比筛、亚撒黑的母亲）</a:t>
                      </a:r>
                      <a:endParaRPr lang="en-US" sz="7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米甲 </a:t>
                      </a:r>
                      <a:r>
                        <a:rPr lang="en-US" sz="1100" u="none" strike="noStrike">
                          <a:effectLst/>
                        </a:rPr>
                        <a:t>Michal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无 </a:t>
                      </a:r>
                      <a:r>
                        <a:rPr lang="en-US" sz="1100" u="none" strike="noStrike">
                          <a:effectLst/>
                        </a:rPr>
                        <a:t>None</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287111"/>
                  </a:ext>
                </a:extLst>
              </a:tr>
              <a:tr h="444834">
                <a:tc>
                  <a:txBody>
                    <a:bodyPr/>
                    <a:lstStyle/>
                    <a:p>
                      <a:pPr algn="ctr" fontAlgn="b"/>
                      <a:r>
                        <a:rPr lang="zh-CN" altLang="en-US" sz="1100" b="0" i="0" u="none" strike="noStrike" dirty="0">
                          <a:solidFill>
                            <a:srgbClr val="000000"/>
                          </a:solidFill>
                          <a:effectLst/>
                          <a:latin typeface="Calibri" panose="020F0502020204030204" pitchFamily="34" charset="0"/>
                        </a:rPr>
                        <a:t>亚比该 </a:t>
                      </a:r>
                      <a:r>
                        <a:rPr lang="en-US" altLang="zh-CN" sz="1100" b="0" i="0" u="none" strike="noStrike" dirty="0">
                          <a:solidFill>
                            <a:srgbClr val="000000"/>
                          </a:solidFill>
                          <a:effectLst/>
                          <a:latin typeface="Calibri" panose="020F0502020204030204" pitchFamily="34" charset="0"/>
                        </a:rPr>
                        <a:t>Abigail</a:t>
                      </a:r>
                    </a:p>
                    <a:p>
                      <a:pPr algn="ctr" fontAlgn="b"/>
                      <a:r>
                        <a:rPr lang="zh-CN" altLang="en-US" sz="1100" dirty="0"/>
                        <a:t>（亚玛撒的母亲）</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各妾 </a:t>
                      </a:r>
                      <a:r>
                        <a:rPr lang="en-US" sz="1100" u="none" strike="noStrike">
                          <a:effectLst/>
                        </a:rPr>
                        <a:t>Various Concubines</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以比哈</a:t>
                      </a:r>
                      <a:r>
                        <a:rPr lang="en-US" altLang="zh-CN" sz="1100" u="none" strike="noStrike" dirty="0">
                          <a:effectLst/>
                        </a:rPr>
                        <a:t>, </a:t>
                      </a:r>
                      <a:r>
                        <a:rPr lang="zh-CN" altLang="en-US" sz="1100" u="none" strike="noStrike" dirty="0">
                          <a:effectLst/>
                        </a:rPr>
                        <a:t>以利沙玛</a:t>
                      </a:r>
                      <a:r>
                        <a:rPr lang="en-US" altLang="zh-CN" sz="1100" u="none" strike="noStrike" dirty="0">
                          <a:effectLst/>
                        </a:rPr>
                        <a:t>, </a:t>
                      </a:r>
                      <a:r>
                        <a:rPr lang="zh-CN" altLang="en-US" sz="1100" u="none" strike="noStrike" dirty="0">
                          <a:effectLst/>
                        </a:rPr>
                        <a:t>以利法勒</a:t>
                      </a:r>
                      <a:r>
                        <a:rPr lang="en-US" altLang="zh-CN" sz="1100" u="none" strike="noStrike" dirty="0">
                          <a:effectLst/>
                        </a:rPr>
                        <a:t>, </a:t>
                      </a:r>
                      <a:r>
                        <a:rPr lang="zh-CN" altLang="en-US" sz="1100" u="none" strike="noStrike" dirty="0">
                          <a:effectLst/>
                        </a:rPr>
                        <a:t>挪迦</a:t>
                      </a:r>
                      <a:r>
                        <a:rPr lang="en-US" altLang="zh-CN" sz="1100" u="none" strike="noStrike" dirty="0">
                          <a:effectLst/>
                        </a:rPr>
                        <a:t>, </a:t>
                      </a:r>
                      <a:r>
                        <a:rPr lang="zh-CN" altLang="en-US" sz="1100" u="none" strike="noStrike" dirty="0">
                          <a:effectLst/>
                        </a:rPr>
                        <a:t>尼斐</a:t>
                      </a:r>
                      <a:r>
                        <a:rPr lang="en-US" altLang="zh-CN" sz="1100" u="none" strike="noStrike" dirty="0">
                          <a:effectLst/>
                        </a:rPr>
                        <a:t>, </a:t>
                      </a:r>
                      <a:r>
                        <a:rPr lang="zh-CN" altLang="en-US" sz="1100" u="none" strike="noStrike" dirty="0">
                          <a:effectLst/>
                        </a:rPr>
                        <a:t>雅非亚</a:t>
                      </a:r>
                      <a:r>
                        <a:rPr lang="en-US" altLang="zh-CN" sz="1100" u="none" strike="noStrike" dirty="0">
                          <a:effectLst/>
                        </a:rPr>
                        <a:t>, </a:t>
                      </a:r>
                      <a:r>
                        <a:rPr lang="zh-CN" altLang="en-US" sz="1100" u="none" strike="noStrike" dirty="0">
                          <a:effectLst/>
                        </a:rPr>
                        <a:t>以利亚大</a:t>
                      </a:r>
                      <a:r>
                        <a:rPr lang="en-US" altLang="zh-CN" sz="1100" u="none" strike="noStrike" dirty="0">
                          <a:effectLst/>
                        </a:rPr>
                        <a:t>, </a:t>
                      </a:r>
                      <a:r>
                        <a:rPr lang="zh-CN" altLang="en-US" sz="1100" u="none" strike="noStrike" dirty="0">
                          <a:effectLst/>
                        </a:rPr>
                        <a:t>以利沙玛</a:t>
                      </a:r>
                      <a:r>
                        <a:rPr lang="en-US" altLang="zh-CN" sz="1100" u="none" strike="noStrike" dirty="0">
                          <a:effectLst/>
                        </a:rPr>
                        <a:t>, </a:t>
                      </a:r>
                      <a:r>
                        <a:rPr lang="zh-CN" altLang="en-US" sz="1100" u="none" strike="noStrike" dirty="0">
                          <a:effectLst/>
                        </a:rPr>
                        <a:t>以利法勒</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770504"/>
                  </a:ext>
                </a:extLst>
              </a:tr>
            </a:tbl>
          </a:graphicData>
        </a:graphic>
      </p:graphicFrame>
    </p:spTree>
    <p:extLst>
      <p:ext uri="{BB962C8B-B14F-4D97-AF65-F5344CB8AC3E}">
        <p14:creationId xmlns:p14="http://schemas.microsoft.com/office/powerpoint/2010/main" val="2971968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1" name="Text Box 2"/>
          <p:cNvSpPr txBox="1">
            <a:spLocks noChangeArrowheads="1"/>
          </p:cNvSpPr>
          <p:nvPr/>
        </p:nvSpPr>
        <p:spPr bwMode="auto">
          <a:xfrm>
            <a:off x="8382000" y="5483225"/>
            <a:ext cx="76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马利亚</a:t>
            </a:r>
          </a:p>
        </p:txBody>
      </p:sp>
      <p:sp>
        <p:nvSpPr>
          <p:cNvPr id="71682" name="Text Box 3"/>
          <p:cNvSpPr txBox="1">
            <a:spLocks noChangeArrowheads="1"/>
          </p:cNvSpPr>
          <p:nvPr/>
        </p:nvSpPr>
        <p:spPr bwMode="auto">
          <a:xfrm>
            <a:off x="0" y="2740025"/>
            <a:ext cx="1752600" cy="3000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这样，</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从亚伯拉罕到大卫，共有十四代；从大卫到迁至巴比伦的时候，</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也有十四代；从迁至巴比伦的时候到基督，又有十四代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GB" altLang="ja-JP"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p>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马太福音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17</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nvGrpSpPr>
          <p:cNvPr id="71683" name="Group 4"/>
          <p:cNvGrpSpPr>
            <a:grpSpLocks/>
          </p:cNvGrpSpPr>
          <p:nvPr/>
        </p:nvGrpSpPr>
        <p:grpSpPr bwMode="auto">
          <a:xfrm>
            <a:off x="228600" y="727075"/>
            <a:ext cx="5086350" cy="5895976"/>
            <a:chOff x="0" y="336"/>
            <a:chExt cx="3204" cy="3714"/>
          </a:xfrm>
        </p:grpSpPr>
        <p:sp>
          <p:nvSpPr>
            <p:cNvPr id="71745" name="Text Box 5"/>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600" dirty="0">
                  <a:solidFill>
                    <a:srgbClr val="FFFFFF"/>
                  </a:solidFill>
                  <a:latin typeface="Tahoma" charset="0"/>
                </a:rPr>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71684" name="Text Box 33"/>
          <p:cNvSpPr txBox="1">
            <a:spLocks noChangeArrowheads="1"/>
          </p:cNvSpPr>
          <p:nvPr/>
        </p:nvSpPr>
        <p:spPr bwMode="auto">
          <a:xfrm>
            <a:off x="2438400" y="835025"/>
            <a:ext cx="1260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所罗门</a:t>
            </a:r>
          </a:p>
        </p:txBody>
      </p:sp>
      <p:cxnSp>
        <p:nvCxnSpPr>
          <p:cNvPr id="71685" name="AutoShape 34"/>
          <p:cNvCxnSpPr>
            <a:cxnSpLocks noChangeShapeType="1"/>
          </p:cNvCxnSpPr>
          <p:nvPr/>
        </p:nvCxnSpPr>
        <p:spPr bwMode="auto">
          <a:xfrm>
            <a:off x="3302000"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86" name="Text Box 35"/>
          <p:cNvSpPr txBox="1">
            <a:spLocks noChangeArrowheads="1"/>
          </p:cNvSpPr>
          <p:nvPr/>
        </p:nvSpPr>
        <p:spPr bwMode="auto">
          <a:xfrm>
            <a:off x="3584575" y="1073150"/>
            <a:ext cx="12557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罗波安</a:t>
            </a:r>
          </a:p>
        </p:txBody>
      </p:sp>
      <p:cxnSp>
        <p:nvCxnSpPr>
          <p:cNvPr id="71687"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88"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亚比雅</a:t>
            </a:r>
          </a:p>
        </p:txBody>
      </p:sp>
      <p:cxnSp>
        <p:nvCxnSpPr>
          <p:cNvPr id="71689"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0"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亚撒</a:t>
            </a:r>
          </a:p>
        </p:txBody>
      </p:sp>
      <p:cxnSp>
        <p:nvCxnSpPr>
          <p:cNvPr id="71691"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2"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约沙法</a:t>
            </a:r>
          </a:p>
        </p:txBody>
      </p:sp>
      <p:cxnSp>
        <p:nvCxnSpPr>
          <p:cNvPr id="71693"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4"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约兰</a:t>
            </a:r>
          </a:p>
        </p:txBody>
      </p:sp>
      <p:cxnSp>
        <p:nvCxnSpPr>
          <p:cNvPr id="71695"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6" name="Text Box 45"/>
          <p:cNvSpPr txBox="1">
            <a:spLocks noChangeArrowheads="1"/>
          </p:cNvSpPr>
          <p:nvPr/>
        </p:nvSpPr>
        <p:spPr bwMode="auto">
          <a:xfrm>
            <a:off x="4594225" y="3305175"/>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乌西亚</a:t>
            </a:r>
          </a:p>
        </p:txBody>
      </p:sp>
      <p:cxnSp>
        <p:nvCxnSpPr>
          <p:cNvPr id="71697"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8"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约坦</a:t>
            </a:r>
          </a:p>
        </p:txBody>
      </p:sp>
      <p:cxnSp>
        <p:nvCxnSpPr>
          <p:cNvPr id="71699"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0"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亚哈斯</a:t>
            </a:r>
          </a:p>
        </p:txBody>
      </p:sp>
      <p:cxnSp>
        <p:nvCxnSpPr>
          <p:cNvPr id="71701"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2"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希西家</a:t>
            </a:r>
          </a:p>
        </p:txBody>
      </p:sp>
      <p:cxnSp>
        <p:nvCxnSpPr>
          <p:cNvPr id="71703"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4"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玛拿西</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05"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6"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亚们</a:t>
            </a:r>
          </a:p>
        </p:txBody>
      </p:sp>
      <p:cxnSp>
        <p:nvCxnSpPr>
          <p:cNvPr id="71707"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8"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约西亚</a:t>
            </a:r>
          </a:p>
        </p:txBody>
      </p:sp>
      <p:cxnSp>
        <p:nvCxnSpPr>
          <p:cNvPr id="71709"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0" name="Text Box 59"/>
          <p:cNvSpPr txBox="1">
            <a:spLocks noChangeArrowheads="1"/>
          </p:cNvSpPr>
          <p:nvPr/>
        </p:nvSpPr>
        <p:spPr bwMode="auto">
          <a:xfrm>
            <a:off x="5562600" y="6321425"/>
            <a:ext cx="1905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耶哥尼雅</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迁至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11" name="Text Box 60"/>
          <p:cNvSpPr txBox="1">
            <a:spLocks noChangeArrowheads="1"/>
          </p:cNvSpPr>
          <p:nvPr/>
        </p:nvSpPr>
        <p:spPr bwMode="auto">
          <a:xfrm>
            <a:off x="4783137" y="911225"/>
            <a:ext cx="1260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撒拉铁</a:t>
            </a:r>
          </a:p>
        </p:txBody>
      </p:sp>
      <p:cxnSp>
        <p:nvCxnSpPr>
          <p:cNvPr id="71712" name="AutoShape 61"/>
          <p:cNvCxnSpPr>
            <a:cxnSpLocks noChangeShapeType="1"/>
          </p:cNvCxnSpPr>
          <p:nvPr/>
        </p:nvCxnSpPr>
        <p:spPr bwMode="auto">
          <a:xfrm>
            <a:off x="5616575"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3"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400">
                <a:solidFill>
                  <a:srgbClr val="FFFFFF"/>
                </a:solidFill>
                <a:latin typeface="Arial" charset="0"/>
              </a:rPr>
              <a:t>所罗巴伯</a:t>
            </a:r>
          </a:p>
        </p:txBody>
      </p:sp>
      <p:cxnSp>
        <p:nvCxnSpPr>
          <p:cNvPr id="71714"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5"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亚比玉</a:t>
            </a:r>
          </a:p>
        </p:txBody>
      </p:sp>
      <p:cxnSp>
        <p:nvCxnSpPr>
          <p:cNvPr id="71716"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7" name="Text Box 66"/>
          <p:cNvSpPr txBox="1">
            <a:spLocks noChangeArrowheads="1"/>
          </p:cNvSpPr>
          <p:nvPr/>
        </p:nvSpPr>
        <p:spPr bwMode="auto">
          <a:xfrm>
            <a:off x="6305550" y="1981200"/>
            <a:ext cx="9683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a:t>
            </a:r>
            <a:r>
              <a:rPr lang="zh-CN" altLang="en-GB" sz="1400" dirty="0">
                <a:solidFill>
                  <a:srgbClr val="FFFFFF"/>
                </a:solidFill>
                <a:latin typeface="Arial" charset="0"/>
              </a:rPr>
              <a:t>敬</a:t>
            </a:r>
          </a:p>
        </p:txBody>
      </p:sp>
      <p:cxnSp>
        <p:nvCxnSpPr>
          <p:cNvPr id="71718"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9"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亚所</a:t>
            </a:r>
          </a:p>
        </p:txBody>
      </p:sp>
      <p:cxnSp>
        <p:nvCxnSpPr>
          <p:cNvPr id="71720"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1"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撒督</a:t>
            </a:r>
          </a:p>
        </p:txBody>
      </p:sp>
      <p:cxnSp>
        <p:nvCxnSpPr>
          <p:cNvPr id="71722"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3"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亚金</a:t>
            </a:r>
          </a:p>
        </p:txBody>
      </p:sp>
      <p:cxnSp>
        <p:nvCxnSpPr>
          <p:cNvPr id="71724"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5" name="Text Box 74"/>
          <p:cNvSpPr txBox="1">
            <a:spLocks noChangeArrowheads="1"/>
          </p:cNvSpPr>
          <p:nvPr/>
        </p:nvSpPr>
        <p:spPr bwMode="auto">
          <a:xfrm>
            <a:off x="7101681" y="3734594"/>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以律</a:t>
            </a:r>
          </a:p>
        </p:txBody>
      </p:sp>
      <p:cxnSp>
        <p:nvCxnSpPr>
          <p:cNvPr id="71726"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7"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以利亚撒</a:t>
            </a:r>
          </a:p>
        </p:txBody>
      </p:sp>
      <p:cxnSp>
        <p:nvCxnSpPr>
          <p:cNvPr id="71728"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9"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马但</a:t>
            </a:r>
          </a:p>
        </p:txBody>
      </p:sp>
      <p:cxnSp>
        <p:nvCxnSpPr>
          <p:cNvPr id="71730"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31"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32"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33" name="Text Box 82"/>
          <p:cNvSpPr txBox="1">
            <a:spLocks noChangeArrowheads="1"/>
          </p:cNvSpPr>
          <p:nvPr/>
        </p:nvSpPr>
        <p:spPr bwMode="auto">
          <a:xfrm>
            <a:off x="7543800" y="5483225"/>
            <a:ext cx="9461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约瑟</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endParaRPr 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4" name="Text Box 83"/>
          <p:cNvSpPr txBox="1">
            <a:spLocks noChangeArrowheads="1"/>
          </p:cNvSpPr>
          <p:nvPr/>
        </p:nvSpPr>
        <p:spPr bwMode="auto">
          <a:xfrm>
            <a:off x="7610475" y="6321425"/>
            <a:ext cx="15335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基督</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35"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9301" name="Text Box 85"/>
          <p:cNvSpPr txBox="1">
            <a:spLocks noChangeArrowheads="1"/>
          </p:cNvSpPr>
          <p:nvPr/>
        </p:nvSpPr>
        <p:spPr bwMode="auto">
          <a:xfrm>
            <a:off x="6629400" y="377825"/>
            <a:ext cx="2514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7" name="Line 86"/>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latin typeface="Lucida Console" charset="0"/>
              <a:ea typeface="SimSun" charset="0"/>
              <a:cs typeface="SimSun" charset="0"/>
            </a:endParaRPr>
          </a:p>
        </p:txBody>
      </p:sp>
      <p:sp>
        <p:nvSpPr>
          <p:cNvPr id="71738" name="Line 87"/>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latin typeface="Lucida Console" charset="0"/>
              <a:ea typeface="SimSun" charset="0"/>
              <a:cs typeface="SimSun" charset="0"/>
            </a:endParaRPr>
          </a:p>
        </p:txBody>
      </p:sp>
      <p:sp>
        <p:nvSpPr>
          <p:cNvPr id="9304" name="Text Box 88"/>
          <p:cNvSpPr txBox="1">
            <a:spLocks noChangeArrowheads="1"/>
          </p:cNvSpPr>
          <p:nvPr/>
        </p:nvSpPr>
        <p:spPr bwMode="auto">
          <a:xfrm>
            <a:off x="1371600" y="6172200"/>
            <a:ext cx="1752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5" name="Text Box 89"/>
          <p:cNvSpPr txBox="1">
            <a:spLocks noChangeArrowheads="1"/>
          </p:cNvSpPr>
          <p:nvPr/>
        </p:nvSpPr>
        <p:spPr bwMode="auto">
          <a:xfrm>
            <a:off x="1958975" y="377825"/>
            <a:ext cx="3962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rgbClr val="FFFFFF"/>
                </a:solidFill>
                <a:latin typeface="Copperplate Gothic Bold" charset="0"/>
              </a:rPr>
              <a:t>王国的堕落</a:t>
            </a:r>
            <a:endParaRPr lang="en-US" altLang="zh-CN" sz="3200" b="1">
              <a:solidFill>
                <a:srgbClr val="FFFFFF"/>
              </a:solidFill>
              <a:latin typeface="Copperplate Gothic Bold" charset="0"/>
            </a:endParaRPr>
          </a:p>
        </p:txBody>
      </p:sp>
      <p:sp>
        <p:nvSpPr>
          <p:cNvPr id="9306"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p:spPr>
        <p:txBody>
          <a:bodyPr wrap="none" anchor="ctr"/>
          <a:lstStyle/>
          <a:p>
            <a:endParaRPr lang="en-US">
              <a:solidFill>
                <a:srgbClr val="FFFFFF"/>
              </a:solidFill>
              <a:latin typeface="Lucida Console" charset="0"/>
              <a:ea typeface="SimSun" charset="0"/>
              <a:cs typeface="SimSun" charset="0"/>
            </a:endParaRPr>
          </a:p>
        </p:txBody>
      </p:sp>
      <p:sp>
        <p:nvSpPr>
          <p:cNvPr id="9307" name="Oval 91"/>
          <p:cNvSpPr>
            <a:spLocks noChangeArrowheads="1"/>
          </p:cNvSpPr>
          <p:nvPr/>
        </p:nvSpPr>
        <p:spPr bwMode="auto">
          <a:xfrm rot="-2026311">
            <a:off x="4059059" y="225426"/>
            <a:ext cx="1863725" cy="7394575"/>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9308"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71744" name="Rectangle 93"/>
          <p:cNvSpPr>
            <a:spLocks noGrp="1" noChangeArrowheads="1"/>
          </p:cNvSpPr>
          <p:nvPr>
            <p:ph type="title" idx="4294967295"/>
          </p:nvPr>
        </p:nvSpPr>
        <p:spPr>
          <a:xfrm>
            <a:off x="0" y="0"/>
            <a:ext cx="5257800" cy="457200"/>
          </a:xfrm>
        </p:spPr>
        <p:txBody>
          <a:bodyPr/>
          <a:lstStyle/>
          <a:p>
            <a:pPr eaLnBrk="1" hangingPunct="1"/>
            <a:r>
              <a:rPr lang="zh-CN" altLang="en-US" sz="2400" i="1">
                <a:latin typeface="Arial" charset="0"/>
              </a:rPr>
              <a:t>马太福音</a:t>
            </a:r>
            <a:r>
              <a:rPr lang="en-US" altLang="zh-CN" sz="2400" i="1">
                <a:latin typeface="Arial" charset="0"/>
              </a:rPr>
              <a:t>1 </a:t>
            </a:r>
            <a:r>
              <a:rPr lang="zh-CN" altLang="en-US" sz="2400" i="1">
                <a:latin typeface="Arial" charset="0"/>
              </a:rPr>
              <a:t>章的王国</a:t>
            </a:r>
            <a:endParaRPr lang="en-US" altLang="zh-CN" sz="2400" i="1">
              <a:latin typeface="Arial" charset="0"/>
            </a:endParaRPr>
          </a:p>
        </p:txBody>
      </p:sp>
    </p:spTree>
    <p:extLst>
      <p:ext uri="{BB962C8B-B14F-4D97-AF65-F5344CB8AC3E}">
        <p14:creationId xmlns:p14="http://schemas.microsoft.com/office/powerpoint/2010/main" val="114435222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06"/>
                                        </p:tgtEl>
                                        <p:attrNameLst>
                                          <p:attrName>style.visibility</p:attrName>
                                        </p:attrNameLst>
                                      </p:cBhvr>
                                      <p:to>
                                        <p:strVal val="visible"/>
                                      </p:to>
                                    </p:set>
                                    <p:animEffect transition="in" filter="diamond(in)">
                                      <p:cBhvr>
                                        <p:cTn id="7" dur="2000"/>
                                        <p:tgtEl>
                                          <p:spTgt spid="9306"/>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9304"/>
                                        </p:tgtEl>
                                        <p:attrNameLst>
                                          <p:attrName>style.visibility</p:attrName>
                                        </p:attrNameLst>
                                      </p:cBhvr>
                                      <p:to>
                                        <p:strVal val="visible"/>
                                      </p:to>
                                    </p:set>
                                    <p:anim calcmode="lin" valueType="num">
                                      <p:cBhvr additive="base">
                                        <p:cTn id="11" dur="500" fill="hold"/>
                                        <p:tgtEl>
                                          <p:spTgt spid="9304"/>
                                        </p:tgtEl>
                                        <p:attrNameLst>
                                          <p:attrName>ppt_x</p:attrName>
                                        </p:attrNameLst>
                                      </p:cBhvr>
                                      <p:tavLst>
                                        <p:tav tm="0">
                                          <p:val>
                                            <p:strVal val="#ppt_x"/>
                                          </p:val>
                                        </p:tav>
                                        <p:tav tm="100000">
                                          <p:val>
                                            <p:strVal val="#ppt_x"/>
                                          </p:val>
                                        </p:tav>
                                      </p:tavLst>
                                    </p:anim>
                                    <p:anim calcmode="lin" valueType="num">
                                      <p:cBhvr additive="base">
                                        <p:cTn id="12" dur="500" fill="hold"/>
                                        <p:tgtEl>
                                          <p:spTgt spid="93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307"/>
                                        </p:tgtEl>
                                        <p:attrNameLst>
                                          <p:attrName>style.visibility</p:attrName>
                                        </p:attrNameLst>
                                      </p:cBhvr>
                                      <p:to>
                                        <p:strVal val="visible"/>
                                      </p:to>
                                    </p:set>
                                    <p:animEffect transition="in" filter="fade">
                                      <p:cBhvr>
                                        <p:cTn id="17" dur="800" decel="100000"/>
                                        <p:tgtEl>
                                          <p:spTgt spid="9307"/>
                                        </p:tgtEl>
                                      </p:cBhvr>
                                    </p:animEffect>
                                    <p:anim calcmode="lin" valueType="num">
                                      <p:cBhvr>
                                        <p:cTn id="18" dur="800" decel="100000" fill="hold"/>
                                        <p:tgtEl>
                                          <p:spTgt spid="9307"/>
                                        </p:tgtEl>
                                        <p:attrNameLst>
                                          <p:attrName>style.rotation</p:attrName>
                                        </p:attrNameLst>
                                      </p:cBhvr>
                                      <p:tavLst>
                                        <p:tav tm="0">
                                          <p:val>
                                            <p:fltVal val="-90"/>
                                          </p:val>
                                        </p:tav>
                                        <p:tav tm="100000">
                                          <p:val>
                                            <p:fltVal val="0"/>
                                          </p:val>
                                        </p:tav>
                                      </p:tavLst>
                                    </p:anim>
                                    <p:anim calcmode="lin" valueType="num">
                                      <p:cBhvr>
                                        <p:cTn id="19" dur="800" decel="100000" fill="hold"/>
                                        <p:tgtEl>
                                          <p:spTgt spid="9307"/>
                                        </p:tgtEl>
                                        <p:attrNameLst>
                                          <p:attrName>ppt_x</p:attrName>
                                        </p:attrNameLst>
                                      </p:cBhvr>
                                      <p:tavLst>
                                        <p:tav tm="0">
                                          <p:val>
                                            <p:strVal val="#ppt_x+0.4"/>
                                          </p:val>
                                        </p:tav>
                                        <p:tav tm="100000">
                                          <p:val>
                                            <p:strVal val="#ppt_x-0.05"/>
                                          </p:val>
                                        </p:tav>
                                      </p:tavLst>
                                    </p:anim>
                                    <p:anim calcmode="lin" valueType="num">
                                      <p:cBhvr>
                                        <p:cTn id="20" dur="800" decel="100000" fill="hold"/>
                                        <p:tgtEl>
                                          <p:spTgt spid="930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30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307"/>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930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9308"/>
                                        </p:tgtEl>
                                        <p:attrNameLst>
                                          <p:attrName>style.visibility</p:attrName>
                                        </p:attrNameLst>
                                      </p:cBhvr>
                                      <p:to>
                                        <p:strVal val="visible"/>
                                      </p:to>
                                    </p:set>
                                    <p:animEffect transition="in" filter="fade">
                                      <p:cBhvr>
                                        <p:cTn id="30" dur="800" decel="100000"/>
                                        <p:tgtEl>
                                          <p:spTgt spid="9308"/>
                                        </p:tgtEl>
                                      </p:cBhvr>
                                    </p:animEffect>
                                    <p:anim calcmode="lin" valueType="num">
                                      <p:cBhvr>
                                        <p:cTn id="31" dur="800" decel="100000" fill="hold"/>
                                        <p:tgtEl>
                                          <p:spTgt spid="9308"/>
                                        </p:tgtEl>
                                        <p:attrNameLst>
                                          <p:attrName>style.rotation</p:attrName>
                                        </p:attrNameLst>
                                      </p:cBhvr>
                                      <p:tavLst>
                                        <p:tav tm="0">
                                          <p:val>
                                            <p:fltVal val="-90"/>
                                          </p:val>
                                        </p:tav>
                                        <p:tav tm="100000">
                                          <p:val>
                                            <p:fltVal val="0"/>
                                          </p:val>
                                        </p:tav>
                                      </p:tavLst>
                                    </p:anim>
                                    <p:anim calcmode="lin" valueType="num">
                                      <p:cBhvr>
                                        <p:cTn id="32" dur="800" decel="100000" fill="hold"/>
                                        <p:tgtEl>
                                          <p:spTgt spid="9308"/>
                                        </p:tgtEl>
                                        <p:attrNameLst>
                                          <p:attrName>ppt_x</p:attrName>
                                        </p:attrNameLst>
                                      </p:cBhvr>
                                      <p:tavLst>
                                        <p:tav tm="0">
                                          <p:val>
                                            <p:strVal val="#ppt_x+0.4"/>
                                          </p:val>
                                        </p:tav>
                                        <p:tav tm="100000">
                                          <p:val>
                                            <p:strVal val="#ppt_x-0.05"/>
                                          </p:val>
                                        </p:tav>
                                      </p:tavLst>
                                    </p:anim>
                                    <p:anim calcmode="lin" valueType="num">
                                      <p:cBhvr>
                                        <p:cTn id="33" dur="800" decel="100000" fill="hold"/>
                                        <p:tgtEl>
                                          <p:spTgt spid="930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30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308"/>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P spid="9305" grpId="0"/>
      <p:bldP spid="9306" grpId="0" animBg="1"/>
      <p:bldP spid="9307" grpId="0" animBg="1"/>
      <p:bldP spid="930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426766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293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4</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（犹大与西缅）</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559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643764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2941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5</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流本，迦得，玛拿西</a:t>
            </a:r>
            <a:r>
              <a:rPr lang="en-US" sz="2400" b="1" i="1" dirty="0">
                <a:solidFill>
                  <a:srgbClr val="FFFFFF"/>
                </a:solidFill>
                <a:effectLst>
                  <a:glow rad="127000">
                    <a:srgbClr val="000000"/>
                  </a:glow>
                </a:effectLst>
                <a:latin typeface="Arial" charset="0"/>
                <a:ea typeface="ＭＳ Ｐゴシック" charset="0"/>
                <a:cs typeface="ＭＳ Ｐゴシック" charset="0"/>
              </a:rPr>
              <a:t>)</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688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zh-CN" altLang="en-US" sz="2800" b="1" dirty="0">
                <a:solidFill>
                  <a:schemeClr val="tx1"/>
                </a:solidFill>
                <a:latin typeface="Arial" charset="0"/>
                <a:ea typeface="ＭＳ Ｐゴシック" charset="0"/>
              </a:rPr>
              <a:t>摩西五经的家谱</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他拉</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哈兰</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拿鹤</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8" name="Text Box 6"/>
          <p:cNvSpPr txBox="1">
            <a:spLocks noChangeArrowheads="1"/>
          </p:cNvSpPr>
          <p:nvPr/>
        </p:nvSpPr>
        <p:spPr bwMode="auto">
          <a:xfrm>
            <a:off x="6400800" y="1251780"/>
            <a:ext cx="1828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亚伯兰罕</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罗得</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0" name="Text Box 8"/>
          <p:cNvSpPr txBox="1">
            <a:spLocks noChangeArrowheads="1"/>
          </p:cNvSpPr>
          <p:nvPr/>
        </p:nvSpPr>
        <p:spPr bwMode="auto">
          <a:xfrm>
            <a:off x="3505200" y="1937580"/>
            <a:ext cx="1371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Arial" charset="0"/>
                <a:ea typeface="ＭＳ Ｐゴシック" charset="0"/>
              </a:rPr>
              <a:t>彼土利</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en-US" sz="2400" b="1" i="0"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哈该的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以实玛利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撒拉的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以撒</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83" name="Text Box 11"/>
          <p:cNvSpPr txBox="1">
            <a:spLocks noChangeArrowheads="1"/>
          </p:cNvSpPr>
          <p:nvPr/>
        </p:nvSpPr>
        <p:spPr bwMode="auto">
          <a:xfrm>
            <a:off x="2743200" y="277578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拉班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利百加</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利亚</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已扫</a:t>
            </a:r>
            <a:endParaRPr kumimoji="0" lang="en-US" altLang="zh-CN" sz="2400" b="1" i="0"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412686" name="Text Box 14"/>
          <p:cNvSpPr txBox="1">
            <a:spLocks noChangeArrowheads="1"/>
          </p:cNvSpPr>
          <p:nvPr/>
        </p:nvSpPr>
        <p:spPr bwMode="auto">
          <a:xfrm>
            <a:off x="76200" y="4147380"/>
            <a:ext cx="1981200" cy="212365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利亚的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吕便</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西蒙</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利未</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以萨迦</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西布伦</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0" i="0" u="none" strike="noStrike" kern="1200" cap="none" spc="0" normalizeH="0" baseline="0" noProof="0" dirty="0">
                <a:ln>
                  <a:noFill/>
                </a:ln>
                <a:solidFill>
                  <a:srgbClr val="FF00D5"/>
                </a:solidFill>
                <a:effectLst/>
                <a:uLnTx/>
                <a:uFillTx/>
                <a:latin typeface="Arial" charset="0"/>
                <a:ea typeface="ＭＳ Ｐゴシック" charset="0"/>
              </a:rPr>
              <a:t>悉帕的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迦得</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亚瑟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00B9"/>
                </a:solidFill>
                <a:effectLst/>
                <a:uLnTx/>
                <a:uFillTx/>
                <a:latin typeface="Arial" charset="0"/>
                <a:ea typeface="ＭＳ Ｐゴシック" charset="0"/>
              </a:rPr>
              <a:t>比哈的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纳法他利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9" name="Text Box 17"/>
          <p:cNvSpPr txBox="1">
            <a:spLocks noChangeArrowheads="1"/>
          </p:cNvSpPr>
          <p:nvPr/>
        </p:nvSpPr>
        <p:spPr bwMode="auto">
          <a:xfrm>
            <a:off x="6096000" y="4147380"/>
            <a:ext cx="28194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拉结的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便雅悯</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约瑟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0" name="Text Box 18"/>
          <p:cNvSpPr txBox="1">
            <a:spLocks noChangeArrowheads="1"/>
          </p:cNvSpPr>
          <p:nvPr/>
        </p:nvSpPr>
        <p:spPr bwMode="auto">
          <a:xfrm>
            <a:off x="7661275" y="5420555"/>
            <a:ext cx="1447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以法莲</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拉结</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玛拿西</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君王的家族</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91</a:t>
            </a:r>
          </a:p>
        </p:txBody>
      </p:sp>
      <p:sp>
        <p:nvSpPr>
          <p:cNvPr id="412725" name="Text Box 62"/>
          <p:cNvSpPr txBox="1">
            <a:spLocks noChangeArrowheads="1"/>
          </p:cNvSpPr>
          <p:nvPr/>
        </p:nvSpPr>
        <p:spPr bwMode="auto">
          <a:xfrm>
            <a:off x="2123728" y="5976180"/>
            <a:ext cx="70202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红色的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犹大不是头生的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雅各也不是，以色列的王是从犹大出来的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创</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49:10).</a:t>
            </a:r>
          </a:p>
        </p:txBody>
      </p:sp>
      <p:sp>
        <p:nvSpPr>
          <p:cNvPr id="412726" name="Text Box 63"/>
          <p:cNvSpPr txBox="1">
            <a:spLocks noChangeArrowheads="1"/>
          </p:cNvSpPr>
          <p:nvPr/>
        </p:nvSpPr>
        <p:spPr bwMode="auto">
          <a:xfrm>
            <a:off x="5521059" y="2817849"/>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夫妇</a:t>
            </a:r>
            <a:endParaRPr kumimoji="0" lang="en-US" altLang="zh-CN" sz="1800" b="1" i="1"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0033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76410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zh-CN" altLang="en-US" sz="3600" b="1" dirty="0">
                <a:solidFill>
                  <a:schemeClr val="tx1"/>
                </a:solidFill>
                <a:latin typeface="Arial" charset="0"/>
                <a:ea typeface="ＭＳ Ｐゴシック" charset="0"/>
              </a:rPr>
              <a:t>对比利未人和祭司</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9495" name="Text Box 39"/>
          <p:cNvSpPr txBox="1">
            <a:spLocks noChangeArrowheads="1"/>
          </p:cNvSpPr>
          <p:nvPr/>
        </p:nvSpPr>
        <p:spPr bwMode="auto">
          <a:xfrm>
            <a:off x="4323695" y="1295400"/>
            <a:ext cx="1415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亚伯拉罕</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68765" y="2182813"/>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以撒</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9565" y="2895600"/>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Times New Roman" charset="0"/>
              </a:rPr>
              <a:t>雅各</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altLang="zh-CN" sz="2200" dirty="0">
                <a:solidFill>
                  <a:srgbClr val="FFFFFF"/>
                </a:solidFill>
                <a:latin typeface="Arial Black" charset="0"/>
              </a:rPr>
              <a:t>12</a:t>
            </a:r>
            <a:r>
              <a:rPr lang="zh-CN" altLang="en-US" sz="2200" dirty="0">
                <a:solidFill>
                  <a:srgbClr val="FFFFFF"/>
                </a:solidFill>
                <a:latin typeface="Arial Black" charset="0"/>
              </a:rPr>
              <a:t>个支派</a:t>
            </a:r>
            <a:r>
              <a:rPr lang="en-US" altLang="zh-CN" sz="2200" dirty="0">
                <a:solidFill>
                  <a:srgbClr val="FFFFFF"/>
                </a:solidFill>
                <a:latin typeface="Arial Black" charset="0"/>
              </a:rPr>
              <a:t>: </a:t>
            </a:r>
            <a:r>
              <a:rPr lang="zh-CN" altLang="en-US" sz="2200" dirty="0">
                <a:solidFill>
                  <a:srgbClr val="FFFFFF"/>
                </a:solidFill>
                <a:latin typeface="Arial Black" charset="0"/>
              </a:rPr>
              <a:t>流本</a:t>
            </a:r>
            <a:r>
              <a:rPr lang="en-US" altLang="zh-CN" sz="2200" dirty="0">
                <a:solidFill>
                  <a:srgbClr val="FFFFFF"/>
                </a:solidFill>
                <a:latin typeface="Arial Black" charset="0"/>
              </a:rPr>
              <a:t>—</a:t>
            </a:r>
            <a:r>
              <a:rPr lang="zh-CN" altLang="en-US" sz="2200" dirty="0">
                <a:solidFill>
                  <a:srgbClr val="FFFFFF"/>
                </a:solidFill>
                <a:latin typeface="Arial Black" charset="0"/>
              </a:rPr>
              <a:t>西缅</a:t>
            </a:r>
            <a:r>
              <a:rPr lang="en-US" altLang="zh-CN" sz="2200" dirty="0">
                <a:solidFill>
                  <a:srgbClr val="FFFFFF"/>
                </a:solidFill>
                <a:latin typeface="Arial Black" charset="0"/>
              </a:rPr>
              <a:t>—</a:t>
            </a:r>
            <a:r>
              <a:rPr lang="zh-CN" altLang="en-US" sz="2200" dirty="0">
                <a:solidFill>
                  <a:srgbClr val="FFFFFF"/>
                </a:solidFill>
                <a:latin typeface="Arial Black" charset="0"/>
              </a:rPr>
              <a:t>利未</a:t>
            </a:r>
            <a:r>
              <a:rPr lang="en-US" altLang="zh-CN" sz="2200" dirty="0">
                <a:solidFill>
                  <a:srgbClr val="FFFFFF"/>
                </a:solidFill>
                <a:latin typeface="Arial Black" charset="0"/>
              </a:rPr>
              <a:t>—</a:t>
            </a:r>
            <a:r>
              <a:rPr lang="zh-CN" altLang="en-US" sz="2200" dirty="0">
                <a:solidFill>
                  <a:srgbClr val="FFFFFF"/>
                </a:solidFill>
                <a:latin typeface="Arial Black" charset="0"/>
              </a:rPr>
              <a:t>犹大</a:t>
            </a:r>
            <a:r>
              <a:rPr lang="en-US" altLang="zh-CN" sz="2200" dirty="0">
                <a:solidFill>
                  <a:srgbClr val="FFFFFF"/>
                </a:solidFill>
                <a:latin typeface="Arial Black" charset="0"/>
              </a:rPr>
              <a:t>— </a:t>
            </a:r>
            <a:r>
              <a:rPr lang="zh-CN" altLang="en-US" sz="2200" dirty="0">
                <a:solidFill>
                  <a:srgbClr val="FFFFFF"/>
                </a:solidFill>
                <a:latin typeface="Arial Black" charset="0"/>
              </a:rPr>
              <a:t>等等</a:t>
            </a:r>
          </a:p>
        </p:txBody>
      </p:sp>
      <p:sp>
        <p:nvSpPr>
          <p:cNvPr id="19501" name="Text Box 45"/>
          <p:cNvSpPr txBox="1">
            <a:spLocks noChangeArrowheads="1"/>
          </p:cNvSpPr>
          <p:nvPr/>
        </p:nvSpPr>
        <p:spPr bwMode="auto">
          <a:xfrm>
            <a:off x="2438400" y="4724400"/>
            <a:ext cx="36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 所有其他族系	 亚伦</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3352800" y="5516563"/>
            <a:ext cx="27930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利未人       祭司</a:t>
            </a:r>
          </a:p>
          <a:p>
            <a:pPr eaLnBrk="0" hangingPunct="0"/>
            <a:r>
              <a:rPr lang="zh-CN" altLang="en-US" sz="2400" dirty="0">
                <a:solidFill>
                  <a:srgbClr val="FFFFFF"/>
                </a:solidFill>
                <a:latin typeface="Arial Black" charset="0"/>
              </a:rPr>
              <a:t> </a:t>
            </a:r>
            <a:r>
              <a:rPr lang="zh-CN" altLang="en-US" dirty="0">
                <a:solidFill>
                  <a:srgbClr val="FFFFFF"/>
                </a:solidFill>
                <a:latin typeface="Arial Black" charset="0"/>
              </a:rPr>
              <a:t>参考 </a:t>
            </a:r>
            <a:r>
              <a:rPr lang="en-US" dirty="0">
                <a:solidFill>
                  <a:srgbClr val="FFFFFF"/>
                </a:solidFill>
                <a:latin typeface="Arial Black" charset="0"/>
              </a:rPr>
              <a:t>p. 171a      </a:t>
            </a:r>
            <a:r>
              <a:rPr lang="zh-CN" altLang="en-US" dirty="0">
                <a:solidFill>
                  <a:srgbClr val="FFFFFF"/>
                </a:solidFill>
                <a:latin typeface="Arial Black" charset="0"/>
              </a:rPr>
              <a:t>参考 </a:t>
            </a:r>
            <a:r>
              <a:rPr lang="en-US" dirty="0">
                <a:solidFill>
                  <a:srgbClr val="FFFFFF"/>
                </a:solidFill>
                <a:latin typeface="Arial Black" charset="0"/>
              </a:rPr>
              <a:t>p. 202</a:t>
            </a:r>
            <a:endParaRPr lang="en-US" sz="2400" dirty="0">
              <a:solidFill>
                <a:srgbClr val="FFFFFF"/>
              </a:solidFill>
              <a:latin typeface="Arial Black"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6898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zh-CN" altLang="en-US" sz="4000" b="1" i="1" dirty="0">
                <a:solidFill>
                  <a:schemeClr val="bg1"/>
                </a:solidFill>
                <a:latin typeface="Arial"/>
                <a:cs typeface="Arial"/>
              </a:rPr>
              <a:t>重点是什么？</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8800" b="1" dirty="0">
                <a:solidFill>
                  <a:srgbClr val="FFFFFF"/>
                </a:solidFill>
                <a:latin typeface="Arial"/>
                <a:cs typeface="Arial"/>
              </a:rPr>
              <a:t>族谱</a:t>
            </a:r>
            <a:endParaRPr lang="en-US" sz="8800" b="1" dirty="0">
              <a:solidFill>
                <a:srgbClr val="FFFFFF"/>
              </a:solidFill>
              <a:latin typeface="Arial"/>
              <a:cs typeface="Arial"/>
            </a:endParaRPr>
          </a:p>
        </p:txBody>
      </p:sp>
    </p:spTree>
    <p:extLst>
      <p:ext uri="{BB962C8B-B14F-4D97-AF65-F5344CB8AC3E}">
        <p14:creationId xmlns:p14="http://schemas.microsoft.com/office/powerpoint/2010/main" val="2387680330"/>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zh-CN" altLang="en-US" sz="3600" b="1" dirty="0">
                <a:solidFill>
                  <a:srgbClr val="FFFFFF"/>
                </a:solidFill>
                <a:latin typeface="Arial" charset="0"/>
                <a:ea typeface="ＭＳ Ｐゴシック" charset="0"/>
              </a:rPr>
              <a:t>对比利未人和祭司</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列祖。。。</a:t>
              </a:r>
              <a:endParaRPr lang="en-US" altLang="zh-CN"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 </a:t>
              </a:r>
              <a:r>
                <a:rPr lang="zh-CN" altLang="en-US" sz="2000" dirty="0">
                  <a:solidFill>
                    <a:srgbClr val="FFFFFF"/>
                  </a:solidFill>
                  <a:latin typeface="Arial Narrow" charset="0"/>
                  <a:ea typeface="SimSun" charset="0"/>
                  <a:cs typeface="SimSun" charset="0"/>
                </a:rPr>
                <a:t> 利未（雅各之子）</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亚伦</a:t>
              </a:r>
            </a:p>
            <a:p>
              <a:pPr algn="ctr"/>
              <a:r>
                <a:rPr lang="zh-CN" altLang="en-US" sz="2000" dirty="0">
                  <a:solidFill>
                    <a:srgbClr val="FFFFFF"/>
                  </a:solidFill>
                  <a:latin typeface="Arial Narrow" charset="0"/>
                  <a:ea typeface="SimSun" charset="0"/>
                  <a:cs typeface="SimSun" charset="0"/>
                </a:rPr>
                <a:t>（也是利未的子孙）</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人口</a:t>
              </a:r>
              <a:endParaRPr lang="en-US" altLang="zh-CN"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较多（大的群体）</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少数（利未人的一部，</a:t>
              </a:r>
            </a:p>
            <a:p>
              <a:pPr algn="ctr"/>
              <a:r>
                <a:rPr lang="zh-CN" altLang="en-US" sz="2000" dirty="0">
                  <a:solidFill>
                    <a:srgbClr val="FFFFFF"/>
                  </a:solidFill>
                  <a:latin typeface="Arial Narrow" charset="0"/>
                  <a:ea typeface="SimSun" charset="0"/>
                  <a:cs typeface="SimSun" charset="0"/>
                </a:rPr>
                <a:t>书 </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角色</a:t>
              </a:r>
              <a:endParaRPr lang="en-US" altLang="zh-CN"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协助祭司和监督在至圣所外许可的宗教仪式：教导、唱诗、带领敬拜、官员、行政、审判、看门</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上帝与以色列之间的中保</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ea typeface="SimSun" charset="0"/>
                  <a:cs typeface="SimSun" charset="0"/>
                </a:rPr>
                <a:t>献祭的角色</a:t>
              </a: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不献祭但烧香（申 </a:t>
              </a:r>
              <a:r>
                <a:rPr lang="en-US" altLang="zh-CN" sz="2000" dirty="0">
                  <a:solidFill>
                    <a:srgbClr val="FFFFFF"/>
                  </a:solidFill>
                  <a:latin typeface="Arial Narrow" charset="0"/>
                  <a:ea typeface="SimSun" charset="0"/>
                  <a:cs typeface="SimSun" charset="0"/>
                </a:rPr>
                <a:t>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献祭（申</a:t>
              </a:r>
              <a:r>
                <a:rPr lang="en-US" altLang="zh-CN" sz="2000" dirty="0">
                  <a:solidFill>
                    <a:srgbClr val="FFFFFF"/>
                  </a:solidFill>
                  <a:latin typeface="Arial Narrow" charset="0"/>
                  <a:ea typeface="SimSun" charset="0"/>
                  <a:cs typeface="SimSun" charset="0"/>
                </a:rPr>
                <a:t>33</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10b</a:t>
              </a:r>
              <a:r>
                <a:rPr lang="zh-CN" altLang="en-US" sz="2000" dirty="0">
                  <a:solidFill>
                    <a:srgbClr val="FFFFFF"/>
                  </a:solidFill>
                  <a:latin typeface="Arial Narrow" charset="0"/>
                  <a:ea typeface="SimSun" charset="0"/>
                  <a:cs typeface="SimSun" charset="0"/>
                </a:rPr>
                <a:t>）</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居所位置</a:t>
              </a:r>
              <a:endParaRPr lang="en-US" altLang="zh-CN"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散布不同宗族的</a:t>
              </a:r>
              <a:r>
                <a:rPr lang="en-US" altLang="zh-CN" sz="2000" dirty="0">
                  <a:solidFill>
                    <a:srgbClr val="FFFFFF"/>
                  </a:solidFill>
                  <a:latin typeface="Arial Narrow" charset="0"/>
                  <a:ea typeface="SimSun" charset="0"/>
                  <a:cs typeface="SimSun" charset="0"/>
                </a:rPr>
                <a:t>35</a:t>
              </a:r>
              <a:r>
                <a:rPr lang="zh-CN" altLang="en-US" sz="2000" dirty="0">
                  <a:solidFill>
                    <a:srgbClr val="FFFFFF"/>
                  </a:solidFill>
                  <a:latin typeface="Arial Narrow" charset="0"/>
                  <a:ea typeface="SimSun" charset="0"/>
                  <a:cs typeface="SimSun" charset="0"/>
                </a:rPr>
                <a:t>个城市，在以色列的中部、北部、和东部都有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5-7</a:t>
              </a:r>
              <a:r>
                <a:rPr lang="zh-CN" altLang="en-US" sz="2000" dirty="0">
                  <a:solidFill>
                    <a:srgbClr val="FFFFFF"/>
                  </a:solidFill>
                  <a:latin typeface="Arial Narrow" charset="0"/>
                  <a:ea typeface="SimSun" charset="0"/>
                  <a:cs typeface="SimSun" charset="0"/>
                </a:rPr>
                <a:t>）</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受限在靠近圣殿的犹大、西缅和便雅悯的十三个城市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9-13</a:t>
              </a:r>
              <a:r>
                <a:rPr lang="zh-CN" altLang="en-US" sz="2000" dirty="0">
                  <a:solidFill>
                    <a:srgbClr val="FFFFFF"/>
                  </a:solidFill>
                  <a:latin typeface="Arial Narrow" charset="0"/>
                  <a:ea typeface="SimSun" charset="0"/>
                  <a:cs typeface="SimSun" charset="0"/>
                </a:rPr>
                <a:t>）</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利未人</a:t>
                </a: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祭司</a:t>
                </a:r>
              </a:p>
              <a:p>
                <a:pPr algn="ctr">
                  <a:defRPr/>
                </a:pP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spTree>
    <p:extLst>
      <p:ext uri="{BB962C8B-B14F-4D97-AF65-F5344CB8AC3E}">
        <p14:creationId xmlns:p14="http://schemas.microsoft.com/office/powerpoint/2010/main" val="106913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cs typeface="Times New Roman"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zh-CN" alt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利未人家谱</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利未</a:t>
            </a:r>
            <a:endParaRPr lang="en-US" sz="1800" b="1" dirty="0">
              <a:solidFill>
                <a:srgbClr val="000000"/>
              </a:solidFill>
              <a:latin typeface="Century Gothic" charset="0"/>
              <a:cs typeface="Times New Roman"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革顺</a:t>
            </a:r>
            <a:endParaRPr lang="en-US" sz="1800" b="1" dirty="0">
              <a:solidFill>
                <a:srgbClr val="000000"/>
              </a:solidFill>
              <a:latin typeface="Century Gothic" charset="0"/>
              <a:cs typeface="Times New Roman"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哥辖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米拉利</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米利暗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摩西</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亚伦</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暗兰</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拿答</a:t>
            </a:r>
            <a:r>
              <a:rPr lang="en-US" sz="1800" b="1" dirty="0">
                <a:solidFill>
                  <a:srgbClr val="000000"/>
                </a:solidFill>
                <a:latin typeface="Arial" charset="0"/>
                <a:cs typeface="Times New Roman"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亚比户</a:t>
            </a:r>
            <a:r>
              <a:rPr lang="en-US" sz="1800" b="1" dirty="0">
                <a:solidFill>
                  <a:srgbClr val="000000"/>
                </a:solidFill>
                <a:latin typeface="Arial" charset="0"/>
                <a:cs typeface="Times New Roman"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以利亚撒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以他玛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cs typeface="Times New Roman"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1" name="Text Box 40"/>
          <p:cNvSpPr txBox="1">
            <a:spLocks noChangeArrowheads="1"/>
          </p:cNvSpPr>
          <p:nvPr/>
        </p:nvSpPr>
        <p:spPr bwMode="auto">
          <a:xfrm>
            <a:off x="7316788" y="26670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利未人</a:t>
            </a:r>
            <a:endParaRPr lang="en-US" b="1" dirty="0">
              <a:latin typeface="Century Gothic" charset="0"/>
            </a:endParaRPr>
          </a:p>
        </p:txBody>
      </p:sp>
      <p:sp>
        <p:nvSpPr>
          <p:cNvPr id="269352" name="Text Box 41"/>
          <p:cNvSpPr txBox="1">
            <a:spLocks noChangeArrowheads="1"/>
          </p:cNvSpPr>
          <p:nvPr/>
        </p:nvSpPr>
        <p:spPr bwMode="auto">
          <a:xfrm>
            <a:off x="7310438" y="3352800"/>
            <a:ext cx="5437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祭司</a:t>
            </a:r>
          </a:p>
        </p:txBody>
      </p:sp>
      <p:sp>
        <p:nvSpPr>
          <p:cNvPr id="269353" name="Text Box 42"/>
          <p:cNvSpPr txBox="1">
            <a:spLocks noChangeArrowheads="1"/>
          </p:cNvSpPr>
          <p:nvPr/>
        </p:nvSpPr>
        <p:spPr bwMode="auto">
          <a:xfrm>
            <a:off x="7315200" y="40386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大祭司</a:t>
            </a:r>
          </a:p>
        </p:txBody>
      </p:sp>
      <p:sp>
        <p:nvSpPr>
          <p:cNvPr id="269354" name="Text Box 43"/>
          <p:cNvSpPr txBox="1">
            <a:spLocks noChangeArrowheads="1"/>
          </p:cNvSpPr>
          <p:nvPr/>
        </p:nvSpPr>
        <p:spPr bwMode="auto">
          <a:xfrm>
            <a:off x="7319963" y="4572000"/>
            <a:ext cx="82586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sz="1000" b="1" dirty="0">
                <a:latin typeface="Century Gothic" charset="0"/>
              </a:rPr>
              <a:t>擅自献火祭</a:t>
            </a:r>
          </a:p>
          <a:p>
            <a:r>
              <a:rPr lang="zh-CN" altLang="en-US" sz="1000" b="1" dirty="0">
                <a:latin typeface="Century Gothic" charset="0"/>
              </a:rPr>
              <a:t>被神所杀</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Tree>
    <p:extLst>
      <p:ext uri="{BB962C8B-B14F-4D97-AF65-F5344CB8AC3E}">
        <p14:creationId xmlns:p14="http://schemas.microsoft.com/office/powerpoint/2010/main" val="818154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t="6956" r="30403" b="151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altLang="zh-CN" sz="2400" b="1" dirty="0">
                <a:effectLst>
                  <a:glow rad="127000">
                    <a:schemeClr val="tx1"/>
                  </a:glow>
                </a:effectLst>
                <a:latin typeface="Arial" charset="0"/>
                <a:ea typeface="ＭＳ Ｐゴシック" charset="0"/>
                <a:cs typeface="ＭＳ Ｐゴシック" charset="0"/>
              </a:rPr>
              <a:t>48</a:t>
            </a:r>
            <a:r>
              <a:rPr lang="zh-CN" altLang="en-US" sz="2400" b="1" dirty="0">
                <a:effectLst>
                  <a:glow rad="127000">
                    <a:schemeClr val="tx1"/>
                  </a:glow>
                </a:effectLst>
                <a:latin typeface="Arial" charset="0"/>
                <a:ea typeface="ＭＳ Ｐゴシック" charset="0"/>
                <a:cs typeface="ＭＳ Ｐゴシック" charset="0"/>
              </a:rPr>
              <a:t>座利未城</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altLang="zh-CN" sz="2400" b="1" dirty="0">
                <a:solidFill>
                  <a:srgbClr val="FFFFFF"/>
                </a:solidFill>
                <a:effectLst>
                  <a:glow rad="127000">
                    <a:srgbClr val="000000"/>
                  </a:glow>
                </a:effectLst>
                <a:latin typeface="Arial" charset="0"/>
                <a:ea typeface="ＭＳ Ｐゴシック" charset="0"/>
                <a:cs typeface="ＭＳ Ｐゴシック" charset="0"/>
              </a:rPr>
              <a:t>6</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座避难城</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6:54-80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哥辖族 </a:t>
            </a:r>
            <a:r>
              <a:rPr lang="en-US" sz="3600" b="1" i="1" dirty="0">
                <a:solidFill>
                  <a:srgbClr val="FFFFFF"/>
                </a:solidFill>
                <a:effectLst>
                  <a:glow rad="127000">
                    <a:srgbClr val="000000"/>
                  </a:glow>
                </a:effectLst>
                <a:latin typeface="Arial" charset="0"/>
                <a:ea typeface="ＭＳ Ｐゴシック" charset="0"/>
                <a:cs typeface="ＭＳ Ｐゴシック" charset="0"/>
              </a:rPr>
              <a:t>(6:54-61)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err="1">
                <a:solidFill>
                  <a:srgbClr val="FFFFFF"/>
                </a:solidFill>
                <a:effectLst>
                  <a:glow rad="127000">
                    <a:srgbClr val="000000"/>
                  </a:glow>
                </a:effectLst>
                <a:latin typeface="Arial" charset="0"/>
                <a:ea typeface="ＭＳ Ｐゴシック" charset="0"/>
                <a:cs typeface="ＭＳ Ｐゴシック" charset="0"/>
              </a:rPr>
              <a:t>革顺族</a:t>
            </a:r>
            <a:r>
              <a:rPr lang="en-US" sz="3600" b="1" i="1" dirty="0">
                <a:solidFill>
                  <a:srgbClr val="FFFFFF"/>
                </a:solidFill>
                <a:effectLst>
                  <a:glow rad="127000">
                    <a:srgbClr val="000000"/>
                  </a:glow>
                </a:effectLst>
                <a:latin typeface="Arial" charset="0"/>
                <a:ea typeface="ＭＳ Ｐゴシック" charset="0"/>
                <a:cs typeface="ＭＳ Ｐゴシック" charset="0"/>
              </a:rPr>
              <a:t> (6:62)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米拉利族 </a:t>
            </a:r>
            <a:r>
              <a:rPr lang="en-US" sz="3600" b="1" i="1" dirty="0">
                <a:solidFill>
                  <a:srgbClr val="FFFFFF"/>
                </a:solidFill>
                <a:effectLst>
                  <a:glow rad="127000">
                    <a:srgbClr val="000000"/>
                  </a:glow>
                </a:effectLst>
                <a:latin typeface="Arial" charset="0"/>
                <a:ea typeface="ＭＳ Ｐゴシック" charset="0"/>
                <a:cs typeface="ＭＳ Ｐゴシック" charset="0"/>
              </a:rPr>
              <a:t>(6:63,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哥辖族 </a:t>
            </a:r>
            <a:r>
              <a:rPr lang="en-US" sz="3600" b="1" i="1" dirty="0">
                <a:solidFill>
                  <a:srgbClr val="FFFFFF"/>
                </a:solidFill>
                <a:effectLst>
                  <a:glow rad="127000">
                    <a:srgbClr val="000000"/>
                  </a:glow>
                </a:effectLst>
                <a:latin typeface="Arial" charset="0"/>
                <a:ea typeface="ＭＳ Ｐゴシック" charset="0"/>
                <a:cs typeface="ＭＳ Ｐゴシック" charset="0"/>
              </a:rPr>
              <a:t>(6:66-70)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err="1">
                <a:solidFill>
                  <a:srgbClr val="FFFFFF"/>
                </a:solidFill>
                <a:effectLst>
                  <a:glow rad="127000">
                    <a:srgbClr val="000000"/>
                  </a:glow>
                </a:effectLst>
                <a:latin typeface="Arial" charset="0"/>
                <a:ea typeface="ＭＳ Ｐゴシック" charset="0"/>
                <a:cs typeface="ＭＳ Ｐゴシック" charset="0"/>
              </a:rPr>
              <a:t>米拉利族</a:t>
            </a:r>
            <a:r>
              <a:rPr lang="en-US" sz="3600" b="1" i="1" dirty="0">
                <a:solidFill>
                  <a:srgbClr val="FFFFFF"/>
                </a:solidFill>
                <a:effectLst>
                  <a:glow rad="127000">
                    <a:srgbClr val="000000"/>
                  </a:glow>
                </a:effectLst>
                <a:latin typeface="Arial" charset="0"/>
                <a:ea typeface="ＭＳ Ｐゴシック" charset="0"/>
                <a:cs typeface="ＭＳ Ｐゴシック" charset="0"/>
              </a:rPr>
              <a:t>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49092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部落的人就</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7</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2453930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716745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21710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犹大</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以法莲</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玛拿西</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便雅悯</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3321160" y="923323"/>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r>
              <a:rPr kumimoji="0" lang="en-US" sz="2400" b="1" i="0" u="none" strike="noStrike" kern="0" cap="none" spc="0" normalizeH="0" baseline="0" noProof="0" dirty="0">
                <a:ln>
                  <a:noFill/>
                </a:ln>
                <a:solidFill>
                  <a:srgbClr val="FFFFFF"/>
                </a:solidFill>
                <a:effectLst/>
                <a:uLnTx/>
                <a:uFillTx/>
              </a:rPr>
              <a:t>“</a:t>
            </a:r>
            <a:r>
              <a:rPr lang="zh-CN" altLang="en-US" sz="2400" b="1" kern="0" dirty="0">
                <a:solidFill>
                  <a:srgbClr val="FFFFFF"/>
                </a:solidFill>
              </a:rPr>
              <a:t>那些最先回来，住在自己的地业、自己的城中的，有以色列人、祭司、利未人和作殿役的。在耶路撒冷居住的，有</a:t>
            </a:r>
            <a:r>
              <a:rPr lang="zh-CN" altLang="en-US" sz="2400" b="1" kern="0" dirty="0">
                <a:solidFill>
                  <a:srgbClr val="FFFF00"/>
                </a:solidFill>
              </a:rPr>
              <a:t>犹大支派、便雅悯支派、以法莲支派和玛拿西支派</a:t>
            </a:r>
            <a:r>
              <a:rPr lang="zh-CN" altLang="en-US" sz="2400" b="1" kern="0" dirty="0">
                <a:solidFill>
                  <a:srgbClr val="FFFFFF"/>
                </a:solidFill>
              </a:rPr>
              <a:t>的人。</a:t>
            </a:r>
            <a:r>
              <a:rPr kumimoji="0" lang="en-US" sz="2400" b="1" i="0" u="none" strike="noStrike" kern="0" cap="none" spc="0" normalizeH="0" baseline="0" noProof="0" dirty="0">
                <a:ln>
                  <a:noFill/>
                </a:ln>
                <a:solidFill>
                  <a:srgbClr val="FFFFFF"/>
                </a:solidFill>
                <a:effectLst/>
                <a:uLnTx/>
                <a:uFillTx/>
              </a:rPr>
              <a:t>”</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 </a:t>
            </a:r>
            <a:b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b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(9:2-3 </a:t>
            </a:r>
            <a:r>
              <a:rPr lang="en-US" sz="2000" b="1" kern="0" dirty="0">
                <a:solidFill>
                  <a:srgbClr val="FFFFFF"/>
                </a:solidFill>
              </a:rPr>
              <a:t>CNVS</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i="1" dirty="0">
                <a:solidFill>
                  <a:schemeClr val="bg1"/>
                </a:solidFill>
                <a:latin typeface="Arial"/>
                <a:ea typeface="+mn-ea"/>
                <a:cs typeface="Arial"/>
              </a:rPr>
              <a:t>我的子民若是</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b="1" dirty="0">
                <a:solidFill>
                  <a:schemeClr val="bg1"/>
                </a:solidFill>
                <a:latin typeface="Arial"/>
                <a:cs typeface="Arial"/>
              </a:rPr>
              <a:t>上帝的主权 		</a:t>
            </a:r>
            <a:r>
              <a:rPr lang="en-US" altLang="zh-CN"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b="1" dirty="0">
                <a:solidFill>
                  <a:schemeClr val="bg1"/>
                </a:solidFill>
                <a:latin typeface="Arial"/>
                <a:ea typeface="+mn-ea"/>
                <a:cs typeface="Arial"/>
              </a:rPr>
              <a:t>家谱</a:t>
            </a:r>
          </a:p>
          <a:p>
            <a:pPr algn="ctr">
              <a:spcBef>
                <a:spcPct val="50000"/>
              </a:spcBef>
              <a:defRPr/>
            </a:pPr>
            <a:endParaRPr lang="en-US" b="1" dirty="0">
              <a:solidFill>
                <a:schemeClr val="bg1"/>
              </a:solidFill>
              <a:latin typeface="Arial"/>
              <a:ea typeface="+mn-ea"/>
              <a:cs typeface="Arial"/>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dirty="0">
                <a:solidFill>
                  <a:schemeClr val="bg1"/>
                </a:solidFill>
                <a:latin typeface="Arial"/>
                <a:ea typeface="+mn-ea"/>
                <a:cs typeface="Arial"/>
              </a:rPr>
              <a:t>历代志上</a:t>
            </a:r>
          </a:p>
        </p:txBody>
      </p:sp>
      <p:sp>
        <p:nvSpPr>
          <p:cNvPr id="90140" name="Text Box 28"/>
          <p:cNvSpPr txBox="1">
            <a:spLocks noChangeArrowheads="1"/>
          </p:cNvSpPr>
          <p:nvPr/>
        </p:nvSpPr>
        <p:spPr bwMode="auto">
          <a:xfrm>
            <a:off x="533400" y="5054600"/>
            <a:ext cx="19050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b="1" dirty="0">
                <a:solidFill>
                  <a:schemeClr val="bg1"/>
                </a:solidFill>
                <a:latin typeface="Arial"/>
                <a:ea typeface="+mn-ea"/>
                <a:cs typeface="Arial"/>
              </a:rPr>
              <a:t>预备</a:t>
            </a:r>
          </a:p>
          <a:p>
            <a:pPr algn="ctr">
              <a:spcBef>
                <a:spcPct val="50000"/>
              </a:spcBef>
              <a:defRPr/>
            </a:pPr>
            <a:endParaRPr lang="en-US" sz="2800" b="1" dirty="0">
              <a:solidFill>
                <a:schemeClr val="bg1"/>
              </a:solidFill>
              <a:latin typeface="Arial"/>
              <a:ea typeface="+mn-ea"/>
              <a:cs typeface="Arial"/>
            </a:endParaRP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zh-CN" altLang="en-US" sz="4000" b="1" dirty="0">
                <a:solidFill>
                  <a:schemeClr val="bg1"/>
                </a:solidFill>
                <a:latin typeface="Arial"/>
                <a:cs typeface="Arial"/>
              </a:rPr>
              <a:t>这有什么意义？</a:t>
            </a:r>
            <a:endParaRPr lang="en-US" sz="4000" b="1" dirty="0">
              <a:solidFill>
                <a:schemeClr val="bg1"/>
              </a:solidFill>
              <a:latin typeface="Arial"/>
              <a:cs typeface="Arial"/>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3200" b="1" dirty="0">
                <a:solidFill>
                  <a:srgbClr val="FFFFFF"/>
                </a:solidFill>
                <a:latin typeface="Arial"/>
                <a:cs typeface="Arial"/>
              </a:rPr>
              <a:t>这是补充睡眠的好方法吗？</a:t>
            </a:r>
            <a:endParaRPr lang="en-US" sz="3200" b="1" dirty="0">
              <a:solidFill>
                <a:srgbClr val="FFFFFF"/>
              </a:solidFill>
              <a:latin typeface="Arial"/>
              <a:cs typeface="Arial"/>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1317382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5537272"/>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普利茅斯朝圣者</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992554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a:solidFill>
                  <a:srgbClr val="FFFFFF"/>
                </a:solidFill>
                <a:latin typeface="Times New Roman" charset="0"/>
                <a:ea typeface="ＭＳ Ｐゴシック" charset="0"/>
              </a:rPr>
              <a:t>Pequot</a:t>
            </a:r>
            <a:r>
              <a:rPr lang="zh-CN" altLang="en-US" sz="3600" b="1" dirty="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1927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eaLnBrk="0" hangingPunct="0">
              <a:buFont typeface="Arial"/>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年（见</a:t>
            </a:r>
            <a:r>
              <a:rPr lang="en-US" sz="4000" dirty="0"/>
              <a:t>http://</a:t>
            </a:r>
            <a:r>
              <a:rPr lang="en-US" sz="4000" dirty="0" err="1"/>
              <a:t>www.afn.org</a:t>
            </a:r>
            <a:r>
              <a:rPr lang="en-US" sz="4000" dirty="0"/>
              <a:t>/~govern/</a:t>
            </a:r>
            <a:r>
              <a:rPr lang="en-US" sz="4000" dirty="0" err="1"/>
              <a:t>Christian_Nation.htm</a:t>
            </a:r>
            <a:r>
              <a:rPr lang="zh-CN" altLang="en-US" sz="4000" dirty="0"/>
              <a:t>）</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30294824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美国作为一个基督教国家开始</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813276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1549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a:effectLst>
                  <a:outerShdw blurRad="38100" dist="38100" dir="2700000" algn="tl">
                    <a:srgbClr val="000000">
                      <a:alpha val="43137"/>
                    </a:srgbClr>
                  </a:outerShdw>
                </a:effectLst>
              </a:rPr>
              <a:t>我们相信上帝吗？</a:t>
            </a:r>
            <a:endParaRPr lang="en-US" sz="48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299380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a:effectLst>
                  <a:outerShdw blurRad="38100" dist="38100" dir="2700000" algn="tl">
                    <a:srgbClr val="000000">
                      <a:alpha val="43137"/>
                    </a:srgbClr>
                  </a:outerShdw>
                </a:effectLst>
              </a:rPr>
              <a:t>你在上帝的信任不为难你吗？</a:t>
            </a:r>
            <a:endParaRPr lang="en-US" sz="4800" b="1" dirty="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9207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 typeface="Arial" charset="0"/>
              <a:buNone/>
            </a:pPr>
            <a:r>
              <a:rPr lang="zh-CN" altLang="en-US" sz="3600" dirty="0">
                <a:solidFill>
                  <a:srgbClr val="FFFFFF"/>
                </a:solidFill>
                <a:latin typeface="Tahoma" charset="0"/>
              </a:rPr>
              <a:t>“是谁，我很好，我不是说我是克里斯蒂娜？，但我不说，我与相邻</a:t>
            </a:r>
            <a:r>
              <a:rPr lang="en-US" altLang="zh-CN" sz="3600" dirty="0">
                <a:solidFill>
                  <a:srgbClr val="FFFFFF"/>
                </a:solidFill>
                <a:latin typeface="Tahoma"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512742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eaLnBrk="0" hangingPunct="0"/>
            <a:r>
              <a:rPr lang="zh-CN" altLang="en-US" sz="3600" dirty="0">
                <a:solidFill>
                  <a:srgbClr val="FFFFFF"/>
                </a:solidFill>
                <a:latin typeface="Comic Sans MS" charset="0"/>
              </a:rPr>
              <a:t>奥巴马电子邮件向</a:t>
            </a:r>
            <a:r>
              <a:rPr lang="en-US" altLang="zh-CN" sz="3600" dirty="0">
                <a:solidFill>
                  <a:srgbClr val="FFFFFF"/>
                </a:solidFill>
                <a:latin typeface="Comic Sans MS" charset="0"/>
              </a:rPr>
              <a:t>CBN</a:t>
            </a:r>
            <a:r>
              <a:rPr lang="zh-CN" altLang="en-US" sz="3600" dirty="0">
                <a:solidFill>
                  <a:srgbClr val="FFFFFF"/>
                </a:solidFill>
                <a:latin typeface="Comic Sans MS" charset="0"/>
              </a:rPr>
              <a:t>新闻“无论我们曾经是，我们不再仅仅是一个基督教国家，我们也是一个犹太国家，一个穆斯林国家，一个佛教国家，一个印度教国家，以及非信徒组成的国家</a:t>
            </a:r>
            <a:endParaRPr lang="en-US" sz="3600" dirty="0">
              <a:solidFill>
                <a:srgbClr val="FFFFFF"/>
              </a:solidFill>
            </a:endParaRPr>
          </a:p>
        </p:txBody>
      </p:sp>
    </p:spTree>
    <p:extLst>
      <p:ext uri="{BB962C8B-B14F-4D97-AF65-F5344CB8AC3E}">
        <p14:creationId xmlns:p14="http://schemas.microsoft.com/office/powerpoint/2010/main" val="417172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zh-CN" altLang="en-US" sz="4000" b="1" i="1" dirty="0">
                <a:solidFill>
                  <a:schemeClr val="bg1"/>
                </a:solidFill>
                <a:latin typeface="Arial"/>
                <a:cs typeface="Arial"/>
              </a:rPr>
              <a:t>这有什么意义？</a:t>
            </a:r>
            <a:endParaRPr lang="en-US" sz="4000" b="1" i="1" dirty="0">
              <a:solidFill>
                <a:schemeClr val="bg1"/>
              </a:solidFill>
              <a:latin typeface="Arial"/>
              <a:cs typeface="Arial"/>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2400" b="1" dirty="0">
                <a:solidFill>
                  <a:srgbClr val="FFFFFF"/>
                </a:solidFill>
                <a:latin typeface="Arial"/>
                <a:cs typeface="Arial"/>
              </a:rPr>
              <a:t>王位空了，但大卫的后代仍在继续</a:t>
            </a:r>
            <a:endParaRPr lang="en-US" sz="2400" b="1" dirty="0">
              <a:solidFill>
                <a:srgbClr val="FFFFFF"/>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8800" b="1" dirty="0">
                <a:solidFill>
                  <a:srgbClr val="FFFFFF"/>
                </a:solidFill>
                <a:latin typeface="Arial"/>
                <a:cs typeface="Arial"/>
              </a:rPr>
              <a:t>族谱</a:t>
            </a:r>
            <a:endParaRPr lang="en-US" sz="8800" b="1" dirty="0">
              <a:solidFill>
                <a:srgbClr val="FFFFFF"/>
              </a:solidFill>
              <a:latin typeface="Arial"/>
              <a:cs typeface="Arial"/>
            </a:endParaRPr>
          </a:p>
        </p:txBody>
      </p:sp>
    </p:spTree>
    <p:extLst>
      <p:ext uri="{BB962C8B-B14F-4D97-AF65-F5344CB8AC3E}">
        <p14:creationId xmlns:p14="http://schemas.microsoft.com/office/powerpoint/2010/main" val="2052883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28600" y="381000"/>
            <a:ext cx="5619750"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r>
              <a:rPr lang="zh-CN" altLang="en-US" sz="3600" b="1" dirty="0">
                <a:solidFill>
                  <a:srgbClr val="FFFF00"/>
                </a:solidFill>
                <a:latin typeface="Comic Sans MS" charset="0"/>
              </a:rPr>
              <a:t>“我们不再是一个基督教国家”</a:t>
            </a:r>
            <a:endParaRPr lang="en-US" altLang="zh-CN" sz="3600" b="1" dirty="0">
              <a:solidFill>
                <a:srgbClr val="FFFF00"/>
              </a:solidFill>
              <a:latin typeface="Comic Sans MS" charset="0"/>
            </a:endParaRPr>
          </a:p>
          <a:p>
            <a:pPr algn="r" eaLnBrk="0" hangingPunct="0"/>
            <a:r>
              <a:rPr lang="zh-CN" altLang="en-US" sz="3600" b="1" dirty="0">
                <a:solidFill>
                  <a:srgbClr val="FFFFFF"/>
                </a:solidFill>
                <a:latin typeface="Comic Sans MS" charset="0"/>
              </a:rPr>
              <a:t>奥巴马</a:t>
            </a:r>
            <a:endParaRPr lang="en-US" altLang="zh-CN" sz="3600" b="1" dirty="0">
              <a:solidFill>
                <a:srgbClr val="FFFFFF"/>
              </a:solidFill>
              <a:latin typeface="Comic Sans MS" charset="0"/>
            </a:endParaRPr>
          </a:p>
          <a:p>
            <a:pPr algn="ctr" eaLnBrk="0" hangingPunct="0"/>
            <a:endParaRPr lang="en-US" altLang="zh-CN" sz="3600" b="1" dirty="0">
              <a:solidFill>
                <a:srgbClr val="FFFF00"/>
              </a:solidFill>
              <a:latin typeface="Comic Sans MS" charset="0"/>
            </a:endParaRPr>
          </a:p>
          <a:p>
            <a:pPr algn="ctr" eaLnBrk="0" hangingPunct="0"/>
            <a:r>
              <a:rPr lang="zh-CN" altLang="en-US" b="1" dirty="0">
                <a:solidFill>
                  <a:srgbClr val="FF0000"/>
                </a:solidFill>
                <a:latin typeface="Comic Sans MS" charset="0"/>
              </a:rPr>
              <a:t>全</a:t>
            </a:r>
            <a:r>
              <a:rPr lang="zh-CN" altLang="en-US" b="1" dirty="0">
                <a:solidFill>
                  <a:srgbClr val="0066CC"/>
                </a:solidFill>
                <a:latin typeface="Comic Sans MS" charset="0"/>
              </a:rPr>
              <a:t>美</a:t>
            </a:r>
            <a:r>
              <a:rPr lang="zh-CN" altLang="en-US" b="1" dirty="0">
                <a:solidFill>
                  <a:srgbClr val="FF0000"/>
                </a:solidFill>
                <a:latin typeface="Comic Sans MS" charset="0"/>
              </a:rPr>
              <a:t>自</a:t>
            </a:r>
            <a:r>
              <a:rPr lang="zh-CN" altLang="en-US" b="1" dirty="0">
                <a:solidFill>
                  <a:srgbClr val="0066FF"/>
                </a:solidFill>
                <a:latin typeface="Comic Sans MS" charset="0"/>
              </a:rPr>
              <a:t>由</a:t>
            </a:r>
            <a:r>
              <a:rPr lang="zh-CN" altLang="en-US" b="1" dirty="0">
                <a:solidFill>
                  <a:srgbClr val="FF0000"/>
                </a:solidFill>
                <a:latin typeface="Comic Sans MS" charset="0"/>
              </a:rPr>
              <a:t>板</a:t>
            </a:r>
            <a:endParaRPr lang="en-US" b="1" dirty="0">
              <a:solidFill>
                <a:srgbClr val="FF0000"/>
              </a:solidFill>
            </a:endParaRPr>
          </a:p>
        </p:txBody>
      </p:sp>
    </p:spTree>
    <p:extLst>
      <p:ext uri="{BB962C8B-B14F-4D97-AF65-F5344CB8AC3E}">
        <p14:creationId xmlns:p14="http://schemas.microsoft.com/office/powerpoint/2010/main" val="3771818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a:t>
            </a:r>
            <a:r>
              <a:rPr lang="zh-CN" altLang="en-US" sz="3600" b="1" dirty="0">
                <a:solidFill>
                  <a:srgbClr val="FFFFFF"/>
                </a:solidFill>
                <a:effectLst>
                  <a:outerShdw blurRad="38100" dist="38100" dir="2700000" algn="tl">
                    <a:srgbClr val="000000">
                      <a:alpha val="43137"/>
                    </a:srgbClr>
                  </a:outerShdw>
                </a:effectLst>
              </a:rPr>
              <a:t>激烈的辩论！</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endParaRPr lang="en-US" altLang="zh-CN" sz="3200" b="1">
              <a:solidFill>
                <a:srgbClr val="FFFFFF"/>
              </a:solidFill>
              <a:effectLst>
                <a:outerShdw blurRad="38100" dist="38100" dir="2700000" algn="tl">
                  <a:srgbClr val="808080"/>
                </a:outerShdw>
              </a:effectLst>
              <a:latin typeface="Comic Sans MS" charset="0"/>
            </a:endParaRPr>
          </a:p>
          <a:p>
            <a:pPr algn="ctr" eaLnBrk="0" hangingPunct="0"/>
            <a:r>
              <a:rPr lang="zh-CN" altLang="en-US" sz="3200" b="1">
                <a:solidFill>
                  <a:srgbClr val="FFFFFF"/>
                </a:solidFill>
                <a:effectLst>
                  <a:outerShdw blurRad="38100" dist="38100" dir="2700000" algn="tl">
                    <a:srgbClr val="808080"/>
                  </a:outerShdw>
                </a:effectLst>
                <a:latin typeface="Comic Sans MS" charset="0"/>
              </a:rPr>
              <a:t>美国是一个基督教国家！</a:t>
            </a:r>
            <a:endParaRPr lang="en-US" sz="3200" b="1">
              <a:solidFill>
                <a:srgbClr val="FFFFFF"/>
              </a:solidFill>
              <a:effectLst>
                <a:outerShdw blurRad="38100" dist="38100" dir="2700000" algn="tl">
                  <a:srgbClr val="808080"/>
                </a:outerShdw>
              </a:effectLst>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美国</a:t>
            </a:r>
            <a:endParaRPr lang="en-US" altLang="zh-CN"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基督教国家</a:t>
            </a:r>
            <a:endParaRPr lang="en-SG" dirty="0">
              <a:solidFill>
                <a:srgbClr val="000000"/>
              </a:solidFill>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新闻周刊</a:t>
            </a:r>
            <a:endParaRPr lang="en-SG" sz="4800" b="1" dirty="0">
              <a:solidFill>
                <a:srgbClr val="FFFFFF"/>
              </a:solidFill>
              <a:effectLst>
                <a:outerShdw blurRad="38100" dist="38100" dir="2700000" algn="tl">
                  <a:srgbClr val="000000">
                    <a:alpha val="43137"/>
                  </a:srgbClr>
                </a:outerShdw>
              </a:effectLst>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ea typeface="ＭＳ Ｐゴシック" pitchFamily="34" charset="-128"/>
              </a:rPr>
              <a:t>基督教美国的衰亡</a:t>
            </a:r>
            <a:endParaRPr lang="en-SG" sz="8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428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569410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10939"/>
            <a:ext cx="9144000" cy="145531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“上帝赐福给大卫，使以色列人模仿他对圣殿崇拜的热情（历代志上</a:t>
            </a:r>
            <a:r>
              <a:rPr lang="en-US" altLang="zh-CN" sz="3600" b="1" dirty="0">
                <a:effectLst>
                  <a:glow rad="127000">
                    <a:schemeClr val="tx1"/>
                  </a:glow>
                </a:effectLst>
                <a:latin typeface="Arial" charset="0"/>
                <a:ea typeface="ＭＳ Ｐゴシック" charset="0"/>
                <a:cs typeface="ＭＳ Ｐゴシック" charset="0"/>
              </a:rPr>
              <a:t>10-29</a:t>
            </a:r>
            <a:r>
              <a:rPr lang="zh-CN" altLang="en-US" sz="3600" b="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19389735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grpSp>
        <p:nvGrpSpPr>
          <p:cNvPr id="91139"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nvGrpSpPr>
            <p:cNvPr id="91141"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3" name="Line 7"/>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5" name="Text Box 9"/>
          <p:cNvSpPr txBox="1">
            <a:spLocks noChangeArrowheads="1"/>
          </p:cNvSpPr>
          <p:nvPr/>
        </p:nvSpPr>
        <p:spPr bwMode="auto">
          <a:xfrm>
            <a:off x="1295400" y="76200"/>
            <a:ext cx="7162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b="1" i="1">
                <a:solidFill>
                  <a:srgbClr val="FFFFFF"/>
                </a:solidFill>
                <a:ea typeface="宋体" charset="0"/>
                <a:cs typeface="宋体" charset="0"/>
              </a:rPr>
              <a:t>我的子民若是</a:t>
            </a:r>
            <a:endParaRPr lang="en-US" sz="4400" b="1" i="1">
              <a:solidFill>
                <a:srgbClr val="FFFFFF"/>
              </a:solidFill>
              <a:ea typeface="宋体" charset="0"/>
              <a:cs typeface="宋体" charset="0"/>
            </a:endParaRPr>
          </a:p>
        </p:txBody>
      </p:sp>
      <p:sp>
        <p:nvSpPr>
          <p:cNvPr id="91146" name="Text Box 10"/>
          <p:cNvSpPr txBox="1">
            <a:spLocks noChangeArrowheads="1"/>
          </p:cNvSpPr>
          <p:nvPr/>
        </p:nvSpPr>
        <p:spPr bwMode="auto">
          <a:xfrm rot="-4573660">
            <a:off x="330201" y="2603500"/>
            <a:ext cx="30861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上帝的主权</a:t>
            </a:r>
            <a:r>
              <a:rPr lang="zh-CN" altLang="en-US" sz="2800" b="1">
                <a:solidFill>
                  <a:srgbClr val="FFFFFF"/>
                </a:solidFill>
                <a:ea typeface="宋体" charset="0"/>
                <a:cs typeface="宋体" charset="0"/>
              </a:rPr>
              <a:t> 		</a:t>
            </a:r>
            <a:r>
              <a:rPr lang="en-US" sz="2800" b="1">
                <a:solidFill>
                  <a:srgbClr val="FFFFFF"/>
                </a:solidFill>
                <a:cs typeface="+mn-cs"/>
              </a:rPr>
              <a:t>1-9</a:t>
            </a:r>
          </a:p>
        </p:txBody>
      </p:sp>
      <p:sp>
        <p:nvSpPr>
          <p:cNvPr id="91147" name="Text Box 11"/>
          <p:cNvSpPr txBox="1">
            <a:spLocks noChangeArrowheads="1"/>
          </p:cNvSpPr>
          <p:nvPr/>
        </p:nvSpPr>
        <p:spPr bwMode="auto">
          <a:xfrm>
            <a:off x="3810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家谱</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54" name="Text Box 18"/>
          <p:cNvSpPr txBox="1">
            <a:spLocks noChangeArrowheads="1"/>
          </p:cNvSpPr>
          <p:nvPr/>
        </p:nvSpPr>
        <p:spPr bwMode="auto">
          <a:xfrm>
            <a:off x="3562350" y="5054600"/>
            <a:ext cx="15621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联合</a:t>
            </a:r>
          </a:p>
        </p:txBody>
      </p:sp>
      <p:sp>
        <p:nvSpPr>
          <p:cNvPr id="91155" name="Text Box 19"/>
          <p:cNvSpPr txBox="1">
            <a:spLocks noChangeArrowheads="1"/>
          </p:cNvSpPr>
          <p:nvPr/>
        </p:nvSpPr>
        <p:spPr bwMode="auto">
          <a:xfrm>
            <a:off x="533400" y="5602288"/>
            <a:ext cx="18288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US" u="sng">
              <a:solidFill>
                <a:srgbClr val="000000"/>
              </a:solidFill>
              <a:cs typeface="+mn-cs"/>
            </a:endParaRPr>
          </a:p>
        </p:txBody>
      </p:sp>
      <p:grpSp>
        <p:nvGrpSpPr>
          <p:cNvPr id="91158"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nvGrpSpPr>
            <p:cNvPr id="91160"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62" name="Line 26"/>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64" name="Text Box 28"/>
          <p:cNvSpPr txBox="1">
            <a:spLocks noChangeArrowheads="1"/>
          </p:cNvSpPr>
          <p:nvPr/>
        </p:nvSpPr>
        <p:spPr bwMode="auto">
          <a:xfrm>
            <a:off x="1447800" y="909638"/>
            <a:ext cx="3095625"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000" b="1">
                <a:solidFill>
                  <a:srgbClr val="FFFFFF"/>
                </a:solidFill>
                <a:ea typeface="宋体" charset="0"/>
                <a:cs typeface="宋体" charset="0"/>
              </a:rPr>
              <a:t>历代志上</a:t>
            </a:r>
          </a:p>
        </p:txBody>
      </p:sp>
      <p:sp>
        <p:nvSpPr>
          <p:cNvPr id="91165" name="Text Box 29"/>
          <p:cNvSpPr txBox="1">
            <a:spLocks noChangeArrowheads="1"/>
          </p:cNvSpPr>
          <p:nvPr/>
        </p:nvSpPr>
        <p:spPr bwMode="auto">
          <a:xfrm rot="-4573660">
            <a:off x="2222501" y="2528887"/>
            <a:ext cx="3048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大卫服务</a:t>
            </a:r>
            <a:r>
              <a:rPr lang="zh-CN" altLang="en-US" sz="2800" b="1">
                <a:solidFill>
                  <a:srgbClr val="FFFFFF"/>
                </a:solidFill>
                <a:ea typeface="宋体" charset="0"/>
                <a:cs typeface="宋体" charset="0"/>
              </a:rPr>
              <a:t> 			</a:t>
            </a:r>
            <a:r>
              <a:rPr lang="en-US" sz="2800" b="1">
                <a:solidFill>
                  <a:srgbClr val="FFFFFF"/>
                </a:solidFill>
                <a:cs typeface="+mn-cs"/>
              </a:rPr>
              <a:t>10-29</a:t>
            </a:r>
          </a:p>
        </p:txBody>
      </p:sp>
      <p:sp>
        <p:nvSpPr>
          <p:cNvPr id="91166" name="Text Box 30"/>
          <p:cNvSpPr txBox="1">
            <a:spLocks noChangeArrowheads="1"/>
          </p:cNvSpPr>
          <p:nvPr/>
        </p:nvSpPr>
        <p:spPr bwMode="auto">
          <a:xfrm>
            <a:off x="39624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历史</a:t>
            </a:r>
          </a:p>
        </p:txBody>
      </p:sp>
      <p:sp>
        <p:nvSpPr>
          <p:cNvPr id="91167" name="Text Box 31"/>
          <p:cNvSpPr txBox="1">
            <a:spLocks noChangeArrowheads="1"/>
          </p:cNvSpPr>
          <p:nvPr/>
        </p:nvSpPr>
        <p:spPr bwMode="auto">
          <a:xfrm>
            <a:off x="3429000" y="5603875"/>
            <a:ext cx="1828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1011-930</a:t>
            </a:r>
          </a:p>
        </p:txBody>
      </p:sp>
      <p:sp>
        <p:nvSpPr>
          <p:cNvPr id="91168" name="Text Box 32"/>
          <p:cNvSpPr txBox="1">
            <a:spLocks noChangeArrowheads="1"/>
          </p:cNvSpPr>
          <p:nvPr/>
        </p:nvSpPr>
        <p:spPr bwMode="auto">
          <a:xfrm>
            <a:off x="533400" y="5054600"/>
            <a:ext cx="1905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预备</a:t>
            </a:r>
          </a:p>
        </p:txBody>
      </p:sp>
      <p:sp>
        <p:nvSpPr>
          <p:cNvPr id="33" name="Title 32"/>
          <p:cNvSpPr txBox="1">
            <a:spLocks/>
          </p:cNvSpPr>
          <p:nvPr/>
        </p:nvSpPr>
        <p:spPr bwMode="auto">
          <a:xfrm>
            <a:off x="0" y="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a:defRPr/>
            </a:pPr>
            <a:r>
              <a:rPr lang="en-US" sz="3200" b="1" kern="0">
                <a:solidFill>
                  <a:srgbClr val="FFFFFF"/>
                </a:solidFill>
                <a:effectLst>
                  <a:outerShdw blurRad="38100" dist="38100" dir="2700000" algn="tl">
                    <a:srgbClr val="808080"/>
                  </a:outerShdw>
                </a:effectLst>
                <a:latin typeface="Arial"/>
                <a:ea typeface="ＭＳ Ｐゴシック" charset="0"/>
                <a:cs typeface="Arial"/>
              </a:rPr>
              <a:t>Focus on David</a:t>
            </a:r>
            <a:endParaRPr lang="en-US" sz="3200" b="1" kern="0" dirty="0">
              <a:solidFill>
                <a:srgbClr val="FFFFFF"/>
              </a:solidFill>
              <a:effectLst>
                <a:outerShdw blurRad="38100" dist="38100" dir="2700000" algn="tl">
                  <a:srgbClr val="808080"/>
                </a:outerShdw>
              </a:effectLst>
              <a:latin typeface="Arial"/>
              <a:ea typeface="ＭＳ Ｐゴシック" charset="0"/>
              <a:cs typeface="Arial"/>
            </a:endParaRPr>
          </a:p>
        </p:txBody>
      </p:sp>
    </p:spTree>
    <p:extLst>
      <p:ext uri="{BB962C8B-B14F-4D97-AF65-F5344CB8AC3E}">
        <p14:creationId xmlns:p14="http://schemas.microsoft.com/office/powerpoint/2010/main" val="2383906760"/>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1396069"/>
          </a:xfrm>
          <a:effectLst>
            <a:outerShdw blurRad="63500" dist="35921" dir="2700000" algn="ctr" rotWithShape="0">
              <a:schemeClr val="tx2">
                <a:alpha val="74998"/>
              </a:schemeClr>
            </a:outerShdw>
          </a:effectLst>
        </p:spPr>
        <p:txBody>
          <a:bodyPr anchor="t"/>
          <a:lstStyle/>
          <a:p>
            <a:pPr>
              <a:defRPr/>
            </a:pPr>
            <a:r>
              <a:rPr lang="zh-CN" altLang="en-US" sz="3200" b="1" i="1" dirty="0">
                <a:solidFill>
                  <a:srgbClr val="FFFF00"/>
                </a:solidFill>
                <a:effectLst>
                  <a:glow rad="127000">
                    <a:schemeClr val="tx1"/>
                  </a:glow>
                </a:effectLst>
                <a:latin typeface="Arial" charset="0"/>
                <a:ea typeface="ＭＳ Ｐゴシック" charset="0"/>
                <a:cs typeface="ＭＳ Ｐゴシック" charset="0"/>
              </a:rPr>
              <a:t>上帝</a:t>
            </a:r>
            <a:r>
              <a:rPr lang="zh-CN" altLang="en-US" sz="3200" b="1" i="1" dirty="0">
                <a:effectLst>
                  <a:glow rad="127000">
                    <a:schemeClr val="tx1"/>
                  </a:glow>
                </a:effectLst>
                <a:latin typeface="Arial" charset="0"/>
                <a:ea typeface="ＭＳ Ｐゴシック" charset="0"/>
                <a:cs typeface="ＭＳ Ｐゴシック" charset="0"/>
              </a:rPr>
              <a:t>因扫罗不适合王位而废黜他，</a:t>
            </a:r>
            <a:r>
              <a:rPr lang="zh-CN" altLang="en-US" sz="3200" b="1" i="1" dirty="0">
                <a:solidFill>
                  <a:srgbClr val="FFFF00"/>
                </a:solidFill>
                <a:effectLst>
                  <a:glow rad="127000">
                    <a:schemeClr val="tx1"/>
                  </a:glow>
                </a:effectLst>
                <a:latin typeface="Arial" charset="0"/>
                <a:ea typeface="ＭＳ Ｐゴシック" charset="0"/>
                <a:cs typeface="ＭＳ Ｐゴシック" charset="0"/>
              </a:rPr>
              <a:t>立大卫为王</a:t>
            </a:r>
            <a:r>
              <a:rPr lang="zh-CN" altLang="en-US" sz="3200" b="1" i="1" dirty="0">
                <a:effectLst>
                  <a:glow rad="127000">
                    <a:schemeClr val="tx1"/>
                  </a:glow>
                </a:effectLst>
                <a:latin typeface="Arial" charset="0"/>
                <a:ea typeface="ＭＳ Ｐゴシック" charset="0"/>
                <a:cs typeface="ＭＳ Ｐゴシック" charset="0"/>
              </a:rPr>
              <a:t>，以显示大卫是理想的君王（历代志上</a:t>
            </a:r>
            <a:r>
              <a:rPr lang="en-US" altLang="zh-CN" sz="3200" b="1" i="1" dirty="0">
                <a:effectLst>
                  <a:glow rad="127000">
                    <a:schemeClr val="tx1"/>
                  </a:glow>
                </a:effectLst>
                <a:latin typeface="Arial" charset="0"/>
                <a:ea typeface="ＭＳ Ｐゴシック" charset="0"/>
                <a:cs typeface="ＭＳ Ｐゴシック" charset="0"/>
              </a:rPr>
              <a:t>10-12</a:t>
            </a:r>
            <a:r>
              <a:rPr lang="zh-CN" altLang="en-US" sz="3200" b="1" i="1" dirty="0">
                <a:effectLst>
                  <a:glow rad="127000">
                    <a:schemeClr val="tx1"/>
                  </a:glow>
                </a:effectLst>
                <a:latin typeface="Arial" charset="0"/>
                <a:ea typeface="ＭＳ Ｐゴシック" charset="0"/>
                <a:cs typeface="ＭＳ Ｐゴシック" charset="0"/>
              </a:rPr>
              <a:t>章）。</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578948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84405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sz="3600" dirty="0" err="1">
                <a:effectLst>
                  <a:glow rad="127000">
                    <a:schemeClr val="tx1"/>
                  </a:glow>
                </a:effectLst>
                <a:latin typeface="Arial" charset="0"/>
                <a:ea typeface="ＭＳ Ｐゴシック" charset="0"/>
                <a:cs typeface="ＭＳ Ｐゴシック" charset="0"/>
              </a:rPr>
              <a:t>历代志上</a:t>
            </a:r>
            <a:r>
              <a:rPr lang="ko-KR" altLang="en-US" sz="3600" dirty="0">
                <a:effectLst>
                  <a:glow rad="127000">
                    <a:schemeClr val="tx1"/>
                  </a:glow>
                </a:effectLst>
                <a:latin typeface="Arial" charset="0"/>
                <a:ea typeface="ＭＳ Ｐゴシック" charset="0"/>
                <a:cs typeface="ＭＳ Ｐゴシック" charset="0"/>
              </a:rPr>
              <a:t> </a:t>
            </a:r>
            <a:r>
              <a:rPr lang="en-US" altLang="ko-KR" sz="3600" dirty="0">
                <a:effectLst>
                  <a:glow rad="127000">
                    <a:schemeClr val="tx1"/>
                  </a:glow>
                </a:effectLst>
                <a:latin typeface="Arial" charset="0"/>
                <a:ea typeface="ＭＳ Ｐゴシック" charset="0"/>
                <a:cs typeface="ＭＳ Ｐゴシック" charset="0"/>
              </a:rPr>
              <a:t>11:10-19</a:t>
            </a:r>
            <a:r>
              <a:rPr lang="ko-KR" altLang="en-US" sz="3600" dirty="0">
                <a:effectLst>
                  <a:glow rad="127000">
                    <a:schemeClr val="tx1"/>
                  </a:glow>
                </a:effectLst>
                <a:latin typeface="Arial" charset="0"/>
                <a:ea typeface="ＭＳ Ｐゴシック" charset="0"/>
                <a:cs typeface="ＭＳ Ｐゴシック" charset="0"/>
              </a:rPr>
              <a:t>；</a:t>
            </a:r>
            <a:r>
              <a:rPr lang="ko-KR" altLang="en-US" sz="3600" dirty="0" err="1">
                <a:effectLst>
                  <a:glow rad="127000">
                    <a:schemeClr val="tx1"/>
                  </a:glow>
                </a:effectLst>
                <a:latin typeface="Arial" charset="0"/>
                <a:ea typeface="ＭＳ Ｐゴシック" charset="0"/>
                <a:cs typeface="ＭＳ Ｐゴシック" charset="0"/>
              </a:rPr>
              <a:t>撒母耳记下</a:t>
            </a:r>
            <a:r>
              <a:rPr lang="ko-KR" altLang="en-US" sz="3600" dirty="0">
                <a:effectLst>
                  <a:glow rad="127000">
                    <a:schemeClr val="tx1"/>
                  </a:glow>
                </a:effectLst>
                <a:latin typeface="Arial" charset="0"/>
                <a:ea typeface="ＭＳ Ｐゴシック" charset="0"/>
                <a:cs typeface="ＭＳ Ｐゴシック" charset="0"/>
              </a:rPr>
              <a:t> </a:t>
            </a:r>
            <a:r>
              <a:rPr lang="en-US" altLang="ko-KR" sz="3600" dirty="0">
                <a:effectLst>
                  <a:glow rad="127000">
                    <a:schemeClr val="tx1"/>
                  </a:glow>
                </a:effectLst>
                <a:latin typeface="Arial" charset="0"/>
                <a:ea typeface="ＭＳ Ｐゴシック" charset="0"/>
                <a:cs typeface="ＭＳ Ｐゴシック" charset="0"/>
              </a:rPr>
              <a:t>23:11</a:t>
            </a:r>
            <a:endParaRPr lang="en-US" sz="360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884" y="390525"/>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zh-CN" altLang="en-US" sz="4000" dirty="0">
                <a:effectLst>
                  <a:glow rad="127000">
                    <a:schemeClr val="tx1"/>
                  </a:glow>
                </a:effectLst>
                <a:latin typeface="Arial" charset="0"/>
                <a:ea typeface="ＭＳ Ｐゴシック" charset="0"/>
                <a:cs typeface="ＭＳ Ｐゴシック" charset="0"/>
              </a:rPr>
              <a:t>“三人组”：</a:t>
            </a:r>
            <a:br>
              <a:rPr lang="en-US" altLang="zh-CN" sz="4000" dirty="0">
                <a:effectLst>
                  <a:glow rad="127000">
                    <a:schemeClr val="tx1"/>
                  </a:glow>
                </a:effectLst>
                <a:latin typeface="Arial" charset="0"/>
                <a:ea typeface="ＭＳ Ｐゴシック" charset="0"/>
                <a:cs typeface="ＭＳ Ｐゴシック" charset="0"/>
              </a:rPr>
            </a:br>
            <a:r>
              <a:rPr lang="zh-CN" altLang="en-US" sz="4000" dirty="0">
                <a:effectLst>
                  <a:glow rad="127000">
                    <a:schemeClr val="tx1"/>
                  </a:glow>
                </a:effectLst>
                <a:latin typeface="Arial" charset="0"/>
                <a:ea typeface="ＭＳ Ｐゴシック" charset="0"/>
                <a:cs typeface="ＭＳ Ｐゴシック" charset="0"/>
              </a:rPr>
              <a:t>雅述比暗、以利亚撒、沙玛</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78343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詹姆斯</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提索的 </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大卫的勇士们</a:t>
            </a:r>
            <a:r>
              <a:rPr lang="en-US" altLang="zh-C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11:26-47</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181660952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86616384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221072" y="133427"/>
            <a:ext cx="3452843" cy="2203339"/>
          </a:xfrm>
          <a:effectLst>
            <a:outerShdw blurRad="63500" dist="35921" dir="2700000" algn="ctr" rotWithShape="0">
              <a:schemeClr val="tx2">
                <a:alpha val="74998"/>
              </a:schemeClr>
            </a:outerShdw>
          </a:effectLst>
        </p:spPr>
        <p:txBody>
          <a:bodyPr anchor="t"/>
          <a:lstStyle/>
          <a:p>
            <a:pPr algn="l">
              <a:defRPr/>
            </a:pPr>
            <a:r>
              <a:rPr lang="en-US" b="1" dirty="0" err="1">
                <a:effectLst>
                  <a:glow rad="127000">
                    <a:schemeClr val="tx1"/>
                  </a:glow>
                </a:effectLst>
                <a:latin typeface="Arial" charset="0"/>
                <a:ea typeface="ＭＳ Ｐゴシック" charset="0"/>
                <a:cs typeface="ＭＳ Ｐゴシック" charset="0"/>
              </a:rPr>
              <a:t>英国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410228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a:t>
            </a:r>
          </a:p>
          <a:p>
            <a:pPr marL="0" marR="0" lvl="0" indent="0" algn="l" defTabSz="457200" rtl="0" eaLnBrk="0" fontAlgn="base" latinLnBrk="0" hangingPunct="0">
              <a:lnSpc>
                <a:spcPct val="100000"/>
              </a:lnSpc>
              <a:spcBef>
                <a:spcPct val="0"/>
              </a:spcBef>
              <a:spcAft>
                <a:spcPct val="0"/>
              </a:spcAft>
              <a:buClrTx/>
              <a:buSzTx/>
              <a:buFontTx/>
              <a:buNone/>
              <a:tabLst/>
              <a:defRPr/>
            </a:pPr>
            <a:r>
              <a:rPr lang="ko-KR" altLang="en-US" sz="2800" b="1" i="1" dirty="0" err="1">
                <a:solidFill>
                  <a:srgbClr val="FFFFFF"/>
                </a:solidFill>
                <a:effectLst>
                  <a:glow rad="127000">
                    <a:srgbClr val="000000"/>
                  </a:glow>
                </a:effectLst>
                <a:latin typeface="Arial" charset="0"/>
                <a:ea typeface="ＭＳ Ｐゴシック" charset="0"/>
                <a:cs typeface="ＭＳ Ｐゴシック" charset="0"/>
              </a:rPr>
              <a:t>历代志上</a:t>
            </a:r>
            <a:r>
              <a:rPr lang="en-US" sz="2800" b="1" i="1" dirty="0">
                <a:solidFill>
                  <a:srgbClr val="FFFFFF"/>
                </a:solidFill>
                <a:effectLst>
                  <a:glow rad="127000">
                    <a:srgbClr val="000000"/>
                  </a:glow>
                </a:effectLst>
                <a:latin typeface="Arial" charset="0"/>
                <a:ea typeface="ＭＳ Ｐゴシック" charset="0"/>
                <a:cs typeface="ＭＳ Ｐゴシック" charset="0"/>
              </a:rPr>
              <a:t> 1—</a:t>
            </a:r>
            <a:r>
              <a:rPr lang="zh-CN" altLang="en-US" sz="2800" b="1" i="1" dirty="0">
                <a:solidFill>
                  <a:srgbClr val="FFFFFF"/>
                </a:solidFill>
                <a:effectLst>
                  <a:glow rad="127000">
                    <a:srgbClr val="000000"/>
                  </a:glow>
                </a:effectLst>
                <a:latin typeface="Arial" charset="0"/>
                <a:ea typeface="ＭＳ Ｐゴシック" charset="0"/>
                <a:cs typeface="ＭＳ Ｐゴシック" charset="0"/>
              </a:rPr>
              <a:t>历代志下 </a:t>
            </a:r>
            <a:r>
              <a:rPr lang="en-US" altLang="zh-CN" sz="2800" b="1" i="1" dirty="0">
                <a:solidFill>
                  <a:srgbClr val="FFFFFF"/>
                </a:solidFill>
                <a:effectLst>
                  <a:glow rad="127000">
                    <a:srgbClr val="000000"/>
                  </a:glow>
                </a:effectLst>
                <a:latin typeface="Arial" charset="0"/>
                <a:ea typeface="ＭＳ Ｐゴシック" charset="0"/>
                <a:cs typeface="ＭＳ Ｐゴシック" charset="0"/>
              </a:rPr>
              <a:t>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6"/>
          <p:cNvSpPr txBox="1">
            <a:spLocks noChangeArrowheads="1"/>
          </p:cNvSpPr>
          <p:nvPr/>
        </p:nvSpPr>
        <p:spPr bwMode="auto">
          <a:xfrm>
            <a:off x="7247466" y="5193280"/>
            <a:ext cx="1842397"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红色为大卫征服的王国</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mn-cs"/>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54825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模范国王</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i="1" dirty="0">
                <a:effectLst>
                  <a:glow rad="127000">
                    <a:schemeClr val="tx1"/>
                  </a:glow>
                </a:effectLst>
                <a:latin typeface="Arial" charset="0"/>
                <a:ea typeface="ＭＳ Ｐゴシック" charset="0"/>
                <a:cs typeface="ＭＳ Ｐゴシック" charset="0"/>
              </a:rPr>
              <a:t>这与扫罗形成了鲜明的对比</a:t>
            </a:r>
            <a:r>
              <a:rPr lang="en-US" altLang="zh-CN" i="1" dirty="0">
                <a:effectLst>
                  <a:glow rad="127000">
                    <a:schemeClr val="tx1"/>
                  </a:glow>
                </a:effectLst>
                <a:latin typeface="Arial" charset="0"/>
                <a:ea typeface="ＭＳ Ｐゴシック" charset="0"/>
                <a:cs typeface="ＭＳ Ｐゴシック" charset="0"/>
              </a:rPr>
              <a:t>……</a:t>
            </a:r>
            <a:endParaRPr lang="en-US" i="1" dirty="0">
              <a:effectLst>
                <a:glow rad="127000">
                  <a:schemeClr val="tx1"/>
                </a:glow>
              </a:effectLst>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EF8640ED-30EC-634D-EABF-B8EBF05F2103}"/>
              </a:ext>
            </a:extLst>
          </p:cNvPr>
          <p:cNvSpPr txBox="1"/>
          <p:nvPr/>
        </p:nvSpPr>
        <p:spPr>
          <a:xfrm>
            <a:off x="4952446" y="1290271"/>
            <a:ext cx="2677804" cy="1015663"/>
          </a:xfrm>
          <a:prstGeom prst="rect">
            <a:avLst/>
          </a:prstGeom>
          <a:noFill/>
        </p:spPr>
        <p:txBody>
          <a:bodyPr wrap="square">
            <a:spAutoFit/>
          </a:bodyPr>
          <a:lstStyle/>
          <a:p>
            <a:pPr algn="ctr"/>
            <a:r>
              <a:rPr lang="en-US" sz="4000" dirty="0" err="1"/>
              <a:t>大卫王</a:t>
            </a:r>
            <a:endParaRPr lang="en-US" sz="4000" dirty="0"/>
          </a:p>
          <a:p>
            <a:pPr algn="ctr"/>
            <a:r>
              <a:rPr lang="en-US" sz="2000" dirty="0" err="1"/>
              <a:t>一位合神心意的人</a:t>
            </a:r>
            <a:endParaRPr lang="en-US" sz="2000" dirty="0"/>
          </a:p>
        </p:txBody>
      </p:sp>
    </p:spTree>
    <p:extLst>
      <p:ext uri="{BB962C8B-B14F-4D97-AF65-F5344CB8AC3E}">
        <p14:creationId xmlns:p14="http://schemas.microsoft.com/office/powerpoint/2010/main" val="186694800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71420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2247403"/>
          </a:xfrm>
          <a:effectLst>
            <a:outerShdw blurRad="63500" dist="35921" dir="2700000" algn="ctr" rotWithShape="0">
              <a:schemeClr val="tx2">
                <a:alpha val="74998"/>
              </a:schemeClr>
            </a:outerShdw>
          </a:effectLst>
        </p:spPr>
        <p:txBody>
          <a:bodyPr anchor="t"/>
          <a:lstStyle/>
          <a:p>
            <a:pPr>
              <a:defRPr/>
            </a:pPr>
            <a:r>
              <a:rPr lang="zh-CN" altLang="en-US" sz="3600" b="1" i="1" dirty="0">
                <a:solidFill>
                  <a:srgbClr val="FFFF00"/>
                </a:solidFill>
                <a:effectLst>
                  <a:glow rad="127000">
                    <a:schemeClr val="tx1"/>
                  </a:glow>
                </a:effectLst>
                <a:latin typeface="Arial" charset="0"/>
                <a:ea typeface="ＭＳ Ｐゴシック" charset="0"/>
                <a:cs typeface="ＭＳ Ｐゴシック" charset="0"/>
              </a:rPr>
              <a:t>上帝奖赏了大卫对约柜的尊重，</a:t>
            </a:r>
            <a:r>
              <a:rPr lang="zh-CN" altLang="en-US" sz="3600" b="1" i="1" dirty="0">
                <a:effectLst>
                  <a:glow rad="127000">
                    <a:schemeClr val="tx1"/>
                  </a:glow>
                </a:effectLst>
                <a:latin typeface="Arial" charset="0"/>
                <a:ea typeface="ＭＳ Ｐゴシック" charset="0"/>
                <a:cs typeface="ＭＳ Ｐゴシック" charset="0"/>
              </a:rPr>
              <a:t>许诺大卫之约将给大卫王朝带来永久的延续，以表明顺从会带来祝福（历代志上 </a:t>
            </a:r>
            <a:r>
              <a:rPr lang="en-US" altLang="zh-CN" sz="3600" b="1" i="1" dirty="0">
                <a:effectLst>
                  <a:glow rad="127000">
                    <a:schemeClr val="tx1"/>
                  </a:glow>
                </a:effectLst>
                <a:latin typeface="Arial" charset="0"/>
                <a:ea typeface="ＭＳ Ｐゴシック" charset="0"/>
                <a:cs typeface="ＭＳ Ｐゴシック" charset="0"/>
              </a:rPr>
              <a:t>13-17</a:t>
            </a:r>
            <a:r>
              <a:rPr lang="zh-CN" altLang="en-US" sz="3600" b="1" i="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40829164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zh-CN" altLang="en-US" dirty="0"/>
                  <a:t>大卫</a:t>
                </a:r>
                <a:endParaRPr lang="en-US" altLang="zh-CN" dirty="0"/>
              </a:p>
              <a:p>
                <a:pPr algn="ctr"/>
                <a:r>
                  <a:rPr lang="zh-CN" altLang="en-US" dirty="0"/>
                  <a:t>（历代志上）：</a:t>
                </a:r>
                <a:endParaRPr lang="en-US" b="1" dirty="0">
                  <a:solidFill>
                    <a:srgbClr val="FFFFFF"/>
                  </a:solidFill>
                  <a:latin typeface="Arial Narrow"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dirty="0"/>
                  <a:t>所罗门</a:t>
                </a:r>
                <a:endParaRPr lang="en-US" altLang="zh-CN" dirty="0"/>
              </a:p>
              <a:p>
                <a:pPr algn="ctr"/>
                <a:r>
                  <a:rPr lang="zh-CN" altLang="en-US" dirty="0"/>
                  <a:t>（历代志下）</a:t>
                </a:r>
                <a:endParaRPr lang="en-US" b="1" dirty="0">
                  <a:solidFill>
                    <a:srgbClr val="FFFFFF"/>
                  </a:solidFill>
                  <a:latin typeface="Arial Narrow"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约柜转移前的位置</a:t>
                </a:r>
                <a:r>
                  <a:rPr lang="zh-CN" altLang="en-US" dirty="0"/>
                  <a:t>：</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dirty="0"/>
                  <a:t>基列耶琳</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dirty="0"/>
                  <a:t>大卫城</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约柜转移后的位置</a:t>
                </a:r>
                <a:r>
                  <a:rPr lang="zh-CN" altLang="en-US" dirty="0"/>
                  <a:t>：</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zh-CN" altLang="en-US" dirty="0"/>
                  <a:t>俄别以东家附近的大卫城</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zh-CN" altLang="en-US" sz="1600" dirty="0"/>
                  <a:t>摩利亚山的殿（亚劳拿禾场原址）</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与以色列的领袖协商及全国游行</a:t>
                </a:r>
                <a:r>
                  <a:rPr lang="zh-CN" altLang="en-US" dirty="0"/>
                  <a:t>：</a:t>
                </a:r>
                <a:endParaRPr lang="en-US" b="1" dirty="0">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正确运输约柜</a:t>
                </a:r>
                <a:r>
                  <a:rPr lang="zh-CN" altLang="en-US" dirty="0"/>
                  <a:t>：</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到达时的赞美庆典</a:t>
                </a:r>
                <a:r>
                  <a:rPr lang="zh-CN" altLang="en-US" dirty="0"/>
                  <a:t>：</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建立常规的礼拜系统</a:t>
                </a:r>
                <a:r>
                  <a:rPr lang="zh-CN" altLang="en-US" dirty="0"/>
                  <a:t>：</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神的启示</a:t>
                </a:r>
                <a:r>
                  <a:rPr lang="zh-CN" altLang="en-US" dirty="0"/>
                  <a:t>：</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zh-CN" altLang="en-US" b="1" dirty="0"/>
                  <a:t>王的祷告</a:t>
                </a:r>
                <a:r>
                  <a:rPr lang="zh-CN" altLang="en-US" dirty="0"/>
                  <a:t>：</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737163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上帝赐福给大卫，让他成为国王，给他安排了宫殿、众多的妻子和儿女，并让他战胜了非利士人（</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历代志上</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第 </a:t>
            </a:r>
            <a:r>
              <a:rPr lang="en-US" altLang="zh-CN" sz="2800" b="1" dirty="0">
                <a:effectLst>
                  <a:glow rad="127000">
                    <a:schemeClr val="tx1"/>
                  </a:glow>
                </a:effectLst>
                <a:latin typeface="Arial" charset="0"/>
                <a:ea typeface="ＭＳ Ｐゴシック" charset="0"/>
                <a:cs typeface="ＭＳ Ｐゴシック" charset="0"/>
              </a:rPr>
              <a:t>14 </a:t>
            </a:r>
            <a:r>
              <a:rPr lang="zh-CN" altLang="en-US" sz="2800" b="1" dirty="0">
                <a:effectLst>
                  <a:glow rad="127000">
                    <a:schemeClr val="tx1"/>
                  </a:glow>
                </a:effectLst>
                <a:latin typeface="Arial" charset="0"/>
                <a:ea typeface="ＭＳ Ｐゴシック" charset="0"/>
                <a:cs typeface="ＭＳ Ｐゴシック" charset="0"/>
              </a:rPr>
              <a:t>章）。</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30825056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068529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3" name="Notched Right Arrow 2"/>
          <p:cNvSpPr/>
          <p:nvPr/>
        </p:nvSpPr>
        <p:spPr bwMode="auto">
          <a:xfrm>
            <a:off x="5265069" y="3956335"/>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9737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495694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2" name="Notched Right Arrow 1">
            <a:extLst>
              <a:ext uri="{FF2B5EF4-FFF2-40B4-BE49-F238E27FC236}">
                <a16:creationId xmlns:a16="http://schemas.microsoft.com/office/drawing/2014/main" id="{86860F58-BA00-87C3-4F63-75BFA1BC2FCE}"/>
              </a:ext>
            </a:extLst>
          </p:cNvPr>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348793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书</a:t>
            </a:r>
            <a:endParaRPr lang="en-US" sz="2000" b="1"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国王</a:t>
            </a:r>
            <a:endParaRPr lang="en-US" sz="2000" b="1"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扫罗</a:t>
            </a:r>
            <a:endParaRPr lang="en-US" sz="2000" b="1"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大卫</a:t>
            </a:r>
            <a:endParaRPr lang="en-US" sz="2000" b="1"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日期</a:t>
            </a:r>
            <a:endParaRPr lang="en-US" sz="2000" b="1"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sz="2000" b="1">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1600" b="1">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1600" b="1" dirty="0">
                <a:solidFill>
                  <a:srgbClr val="000000"/>
                </a:solidFill>
                <a:latin typeface="Arial Narrow" charset="0"/>
                <a:cs typeface="Times New Roman" charset="0"/>
              </a:rPr>
              <a:t>国度</a:t>
            </a:r>
            <a:endParaRPr lang="en-US" sz="1600" b="1"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联合</a:t>
            </a:r>
            <a:r>
              <a:rPr lang="en-US" sz="2000" b="1"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分裂</a:t>
            </a:r>
            <a:r>
              <a:rPr lang="en-US" sz="2000" b="1"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sz="1700" b="1" dirty="0">
                <a:solidFill>
                  <a:srgbClr val="000000"/>
                </a:solidFill>
                <a:latin typeface="Arial Narrow" charset="0"/>
                <a:cs typeface="Times New Roman" charset="0"/>
              </a:rPr>
              <a:t>幸存</a:t>
            </a:r>
            <a:endParaRPr lang="en-US" sz="1700" b="1"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返回</a:t>
            </a:r>
            <a:r>
              <a:rPr lang="en-US" altLang="zh-CN" sz="2000" b="1" dirty="0">
                <a:solidFill>
                  <a:srgbClr val="000000"/>
                </a:solidFill>
                <a:latin typeface="Arial Narrow" charset="0"/>
                <a:cs typeface="Times New Roman" charset="0"/>
              </a:rPr>
              <a:t>-</a:t>
            </a:r>
            <a:endParaRPr lang="en-US" sz="2000" b="1"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2000" b="1" dirty="0">
                <a:solidFill>
                  <a:srgbClr val="FEFDE3"/>
                </a:solidFill>
                <a:latin typeface="Arial Narrow" charset="0"/>
                <a:cs typeface="Times New Roman" charset="0"/>
              </a:endParaRPr>
            </a:p>
            <a:p>
              <a:pPr algn="ctr">
                <a:defRPr/>
              </a:pPr>
              <a:r>
                <a:rPr lang="zh-CN" altLang="en-US" sz="2000" b="1" dirty="0">
                  <a:solidFill>
                    <a:srgbClr val="FEFDE3"/>
                  </a:solidFill>
                  <a:latin typeface="Arial Narrow" charset="0"/>
                  <a:cs typeface="Times New Roman" charset="0"/>
                </a:rPr>
                <a:t>历代志上</a:t>
              </a:r>
              <a:endParaRPr lang="en-US" sz="2000" b="1"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历代志下</a:t>
              </a:r>
              <a:endParaRPr lang="en-US" b="1"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defRPr/>
              </a:pPr>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撒母耳记上</a:t>
              </a:r>
              <a:endParaRPr lang="en-US" b="1"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撒母耳记下</a:t>
            </a:r>
            <a:endParaRPr lang="en-US" b="1"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列王纪上</a:t>
              </a:r>
              <a:endParaRPr lang="en-US" b="1"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列王纪下</a:t>
              </a:r>
              <a:endParaRPr lang="en-US" b="1"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solidFill>
                  <a:srgbClr val="000000"/>
                </a:solidFill>
                <a:latin typeface="Arial" charset="0"/>
                <a:cs typeface="Arial" charset="0"/>
              </a:rPr>
              <a:t>220</a:t>
            </a:r>
            <a:br>
              <a:rPr lang="en-US" sz="2400" b="1">
                <a:solidFill>
                  <a:srgbClr val="000000"/>
                </a:solidFill>
                <a:latin typeface="Arial" charset="0"/>
                <a:cs typeface="Arial" charset="0"/>
              </a:rPr>
            </a:br>
            <a:r>
              <a:rPr lang="en-US" sz="2400" b="1">
                <a:solidFill>
                  <a:srgbClr val="000000"/>
                </a:solidFill>
                <a:latin typeface="Arial" charset="0"/>
                <a:cs typeface="Arial" charset="0"/>
              </a:rPr>
              <a:t>264</a:t>
            </a:r>
          </a:p>
        </p:txBody>
      </p:sp>
    </p:spTree>
    <p:extLst>
      <p:ext uri="{BB962C8B-B14F-4D97-AF65-F5344CB8AC3E}">
        <p14:creationId xmlns:p14="http://schemas.microsoft.com/office/powerpoint/2010/main" val="3838569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历代志 </a:t>
            </a:r>
            <a:r>
              <a:rPr kumimoji="0" lang="zh-CN" altLang="en-US" sz="3200" b="1" i="0" u="none" strike="noStrike" kern="0" cap="none" spc="0" normalizeH="0" baseline="0" noProof="0">
                <a:ln>
                  <a:noFill/>
                </a:ln>
                <a:solidFill>
                  <a:srgbClr val="FFFFFF"/>
                </a:solidFill>
                <a:effectLst/>
                <a:uLnTx/>
                <a:uFillTx/>
                <a:latin typeface="Arial Black" charset="0"/>
                <a:ea typeface="宋体" charset="0"/>
                <a:cs typeface="宋体" charset="0"/>
              </a:rPr>
              <a:t>对比</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 撒母耳记 </a:t>
            </a:r>
            <a:r>
              <a:rPr kumimoji="0" lang="en-US" altLang="zh-CN" sz="40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列王记</a:t>
            </a:r>
            <a:endParaRPr kumimoji="0" lang="zh-CN" altLang="en-US" sz="4000" b="1" i="0" u="none" strike="noStrike" kern="0" cap="none" spc="0" normalizeH="0" baseline="0" noProof="0" dirty="0">
              <a:ln>
                <a:noFill/>
              </a:ln>
              <a:solidFill>
                <a:srgbClr val="FFFFFF"/>
              </a:solidFill>
              <a:effectLst/>
              <a:uLnTx/>
              <a:uFillTx/>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什麽在历代志中被省略而在 撒母耳记 </a:t>
              </a:r>
              <a:r>
                <a:rPr kumimoji="0" lang="en-US" altLang="zh-CN" sz="2800" b="1" i="0" u="none" strike="noStrike" kern="0" cap="none" spc="0" normalizeH="0" baseline="0" noProof="0" dirty="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列王记中被记录</a:t>
              </a:r>
              <a:r>
                <a:rPr kumimoji="0" lang="en-US" altLang="zh-CN" sz="2500" b="1" i="0" u="none" strike="noStrike" kern="0" cap="none" spc="0" normalizeH="0" baseline="0" noProof="0" dirty="0">
                  <a:ln>
                    <a:noFill/>
                  </a:ln>
                  <a:solidFill>
                    <a:srgbClr val="FFFFFF"/>
                  </a:solidFill>
                  <a:effectLst/>
                  <a:uLnTx/>
                  <a:uFillTx/>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什麽在撒母耳记 </a:t>
                  </a:r>
                  <a:r>
                    <a:rPr kumimoji="0" lang="en-US" altLang="zh-CN" sz="28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列王记中被省略而在历代志中被记录</a:t>
                  </a: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a:t>
                  </a:r>
                  <a:endParaRPr kumimoji="0" lang="en-US" altLang="zh-CN" sz="25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那些一般说来是负面的，或和以色列和王室有关的因素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那些一般说来是正面的，或和犹大以色列和圣殿王室有关的因素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米甲轻蔑大卫在约柜前跳舞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在约柜前荣耀神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大卫之约中有关纪律方面的事情</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b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b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上帝惩罚大卫那骄傲的普查但允许大卫确立圣殿的位置</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21:27–22:1;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参考撒母耳记下</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大卫和拔示巴行淫，谋杀乌利亚，和面对先知拿单</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利未人的分裂</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大卫和押沙龙之间的麻烦</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大卫对以色列人和所罗门的教训，以及他的祷告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平定士巴叛乱 </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罗波安修筑城池</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191197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dirty="0"/>
              <a:t>“</a:t>
            </a:r>
            <a:r>
              <a:rPr lang="zh-CN" altLang="en-US" sz="2800" dirty="0"/>
              <a:t>耶和华必为你建立家室。</a:t>
            </a:r>
            <a:r>
              <a:rPr lang="en-US" altLang="zh-CN" sz="2800" dirty="0"/>
              <a:t> </a:t>
            </a:r>
            <a:r>
              <a:rPr lang="zh-CN" altLang="en-US" sz="2800" dirty="0"/>
              <a:t>你的寿数满足，归你列祖那里的时候，我必兴起你的后裔接替你，他是你的众子中的一位；我必坚立他的国。他要为我建造殿宇，我必坚立他的王位，直到永远。我要作他的父亲，他要作我的儿子；我的慈爱必不离开他，像离开在你以前的那位一样； </a:t>
            </a:r>
            <a:r>
              <a:rPr lang="en-US" altLang="zh-CN" sz="2800" dirty="0"/>
              <a:t>14 </a:t>
            </a:r>
            <a:r>
              <a:rPr lang="zh-CN" altLang="en-US" sz="2800" dirty="0"/>
              <a:t>我却要把他坚立在我的家里和我的国里，直到永远；他的王位必永远坚立。</a:t>
            </a:r>
            <a:r>
              <a:rPr lang="ru-RU" sz="2800" dirty="0"/>
              <a:t>”</a:t>
            </a:r>
            <a:r>
              <a:rPr lang="en-US" sz="2800" dirty="0"/>
              <a:t> </a:t>
            </a:r>
          </a:p>
          <a:p>
            <a:pPr algn="ctr" defTabSz="457200"/>
            <a:r>
              <a:rPr lang="en-US" sz="2800" dirty="0"/>
              <a:t>(</a:t>
            </a:r>
            <a:r>
              <a:rPr lang="zh-CN" altLang="en-US" sz="2800" dirty="0"/>
              <a:t>历代志上</a:t>
            </a:r>
            <a:r>
              <a:rPr lang="en-US" sz="2800" dirty="0"/>
              <a:t>17:10b-14)</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0332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2" name="Notched Right Arrow 1">
            <a:extLst>
              <a:ext uri="{FF2B5EF4-FFF2-40B4-BE49-F238E27FC236}">
                <a16:creationId xmlns:a16="http://schemas.microsoft.com/office/drawing/2014/main" id="{86860F58-BA00-87C3-4F63-75BFA1BC2FCE}"/>
              </a:ext>
            </a:extLst>
          </p:cNvPr>
          <p:cNvSpPr/>
          <p:nvPr/>
        </p:nvSpPr>
        <p:spPr bwMode="auto">
          <a:xfrm>
            <a:off x="5245592" y="5486918"/>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6844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224102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21301" y="252054"/>
            <a:ext cx="4337539"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大卫的新附庸国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err="1">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撒母耳记下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10</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亚兰</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摩押</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埃及</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腓尼基</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非利士</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仄巴</a:t>
            </a:r>
            <a:endParaRPr lang="en-US" sz="3200" b="1" dirty="0">
              <a:solidFill>
                <a:srgbClr val="FFFFFF"/>
              </a:solidFill>
              <a:effectLst>
                <a:glow rad="101600">
                  <a:srgbClr val="000000">
                    <a:alpha val="75000"/>
                  </a:srgbClr>
                </a:glow>
              </a:effectLst>
              <a:latin typeface="Arial"/>
              <a:cs typeface="Arial"/>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00"/>
                </a:solidFill>
                <a:effectLst>
                  <a:glow rad="127000">
                    <a:srgbClr val="000000"/>
                  </a:glow>
                </a:effectLst>
                <a:latin typeface="Arial" charset="0"/>
                <a:ea typeface="ＭＳ Ｐゴシック" charset="0"/>
                <a:cs typeface="ＭＳ Ｐゴシック" charset="0"/>
              </a:rPr>
              <a:t>上帝赐给大卫战胜非利士人及其他国家的胜利</a:t>
            </a:r>
            <a:r>
              <a:rPr lang="zh-CN" altLang="en-US" sz="2400" b="1" i="1" dirty="0">
                <a:effectLst>
                  <a:glow rad="127000">
                    <a:srgbClr val="000000"/>
                  </a:glow>
                </a:effectLst>
                <a:latin typeface="Arial" charset="0"/>
                <a:ea typeface="ＭＳ Ｐゴシック" charset="0"/>
                <a:cs typeface="ＭＳ Ｐゴシック" charset="0"/>
              </a:rPr>
              <a:t>，显示他是一位正义的君王，上帝应许他有永远的王朝</a:t>
            </a:r>
            <a:endParaRPr lang="en-US" altLang="zh-CN" sz="2400" b="1" i="1" dirty="0">
              <a:effectLst>
                <a:glow rad="127000">
                  <a:srgbClr val="000000"/>
                </a:glow>
              </a:effectLst>
              <a:latin typeface="Arial" charset="0"/>
              <a:ea typeface="ＭＳ Ｐゴシック" charset="0"/>
              <a:cs typeface="ＭＳ Ｐゴシック" charset="0"/>
            </a:endParaRPr>
          </a:p>
          <a:p>
            <a:pPr algn="l" defTabSz="457200">
              <a:defRPr/>
            </a:pPr>
            <a:r>
              <a:rPr lang="zh-CN" altLang="en-US" sz="2400" b="1" i="1" dirty="0">
                <a:effectLst>
                  <a:glow rad="127000">
                    <a:srgbClr val="000000"/>
                  </a:glow>
                </a:effectLst>
                <a:latin typeface="Arial" charset="0"/>
                <a:ea typeface="ＭＳ Ｐゴシック" charset="0"/>
                <a:cs typeface="ＭＳ Ｐゴシック" charset="0"/>
              </a:rPr>
              <a:t>（历代志上</a:t>
            </a:r>
            <a:r>
              <a:rPr lang="en-US" altLang="zh-CN" sz="2400" b="1" i="1" dirty="0">
                <a:effectLst>
                  <a:glow rad="127000">
                    <a:srgbClr val="000000"/>
                  </a:glow>
                </a:effectLst>
                <a:latin typeface="Arial" charset="0"/>
                <a:ea typeface="ＭＳ Ｐゴシック" charset="0"/>
                <a:cs typeface="ＭＳ Ｐゴシック" charset="0"/>
              </a:rPr>
              <a:t>18-20</a:t>
            </a:r>
            <a:r>
              <a:rPr lang="zh-CN" altLang="en-US" sz="2400" b="1" i="1" dirty="0">
                <a:effectLst>
                  <a:glow rad="127000">
                    <a:srgbClr val="000000"/>
                  </a:glow>
                </a:effectLst>
                <a:latin typeface="Arial" charset="0"/>
                <a:ea typeface="ＭＳ Ｐゴシック" charset="0"/>
                <a:cs typeface="ＭＳ Ｐゴシック" charset="0"/>
              </a:rPr>
              <a:t>章）。</a:t>
            </a:r>
            <a:endParaRPr lang="en-US" sz="2400" b="1" dirty="0">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09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363180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0" y="131557"/>
            <a:ext cx="5076057"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战胜亚兰和亚扪</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err="1">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ko-KR" altLang="en-US" sz="2400" b="1" i="1" dirty="0" err="1">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亚扪</a:t>
            </a:r>
            <a:endParaRPr 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亚兰</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摩押</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埃及</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腓尼基</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非利士</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仄巴 </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3796814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8512456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后来，以色列人又与非利士人交战，雅珥的儿子伊勒哈难杀了迦特人歌利亚的兄弟拉哈米，拉哈米的枪杆粗如织布机的轴。</a:t>
            </a:r>
            <a:r>
              <a:rPr lang="en-US" sz="2800" b="1" dirty="0">
                <a:effectLst>
                  <a:glow rad="127000">
                    <a:schemeClr val="tx1"/>
                  </a:glow>
                </a:effectLst>
                <a:latin typeface="Arial" charset="0"/>
                <a:ea typeface="ＭＳ Ｐゴシック" charset="0"/>
                <a:cs typeface="ＭＳ Ｐゴシック" charset="0"/>
              </a:rPr>
              <a:t>” (</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20:5 CCB).</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39567051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为什么神要花六本书的篇幅记载大卫的事迹</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27213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lgn="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此后，在迦特又起了战事，那里有个身材高大的人，是巨人的后代。他每只手脚各有六个手指和脚趾，共二十四个手指和脚趾。</a:t>
            </a:r>
            <a:r>
              <a:rPr lang="zh-CN" altLang="en-US" sz="2800" baseline="30000" dirty="0">
                <a:effectLst>
                  <a:glow rad="127000">
                    <a:schemeClr val="tx1"/>
                  </a:glow>
                </a:effectLst>
                <a:latin typeface="Arial" charset="0"/>
                <a:ea typeface="ＭＳ Ｐゴシック" charset="0"/>
                <a:cs typeface="ＭＳ Ｐゴシック" charset="0"/>
              </a:rPr>
              <a:t> </a:t>
            </a:r>
            <a:r>
              <a:rPr lang="en-US" altLang="zh-CN" sz="2800" baseline="30000" dirty="0">
                <a:effectLst>
                  <a:glow rad="127000">
                    <a:schemeClr val="tx1"/>
                  </a:glow>
                </a:effectLst>
                <a:latin typeface="Arial" charset="0"/>
                <a:ea typeface="ＭＳ Ｐゴシック" charset="0"/>
                <a:cs typeface="ＭＳ Ｐゴシック" charset="0"/>
              </a:rPr>
              <a:t>7 </a:t>
            </a:r>
            <a:r>
              <a:rPr lang="zh-CN" altLang="en-US" sz="2800" dirty="0">
                <a:effectLst>
                  <a:glow rad="127000">
                    <a:schemeClr val="tx1"/>
                  </a:glow>
                </a:effectLst>
                <a:latin typeface="Arial" charset="0"/>
                <a:ea typeface="ＭＳ Ｐゴシック" charset="0"/>
                <a:cs typeface="ＭＳ Ｐゴシック" charset="0"/>
              </a:rPr>
              <a:t>他向以色列人骂阵，大卫的哥哥示米亚的儿子约拿单杀了他</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20:6-7 CCB).</a:t>
            </a:r>
          </a:p>
        </p:txBody>
      </p:sp>
    </p:spTree>
    <p:extLst>
      <p:ext uri="{BB962C8B-B14F-4D97-AF65-F5344CB8AC3E}">
        <p14:creationId xmlns:p14="http://schemas.microsoft.com/office/powerpoint/2010/main" val="64340784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612518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2895475"/>
          </a:xfrm>
          <a:effectLst>
            <a:outerShdw blurRad="63500" dist="35921" dir="2700000" algn="ctr" rotWithShape="0">
              <a:schemeClr val="tx2">
                <a:alpha val="74998"/>
              </a:schemeClr>
            </a:outerShdw>
          </a:effectLst>
        </p:spPr>
        <p:txBody>
          <a:bodyPr anchor="t"/>
          <a:lstStyle/>
          <a:p>
            <a:pPr>
              <a:defRPr/>
            </a:pPr>
            <a:r>
              <a:rPr lang="zh-CN" altLang="en-US" sz="3600" b="1" i="1" dirty="0">
                <a:solidFill>
                  <a:srgbClr val="FFFF00"/>
                </a:solidFill>
                <a:effectLst>
                  <a:glow rad="127000">
                    <a:schemeClr val="tx1"/>
                  </a:glow>
                </a:effectLst>
                <a:latin typeface="Arial" charset="0"/>
                <a:ea typeface="ＭＳ Ｐゴシック" charset="0"/>
                <a:cs typeface="ＭＳ Ｐゴシック" charset="0"/>
              </a:rPr>
              <a:t>上帝</a:t>
            </a:r>
            <a:r>
              <a:rPr lang="zh-CN" altLang="en-US" sz="3600" b="1" i="1" dirty="0">
                <a:effectLst>
                  <a:glow rad="127000">
                    <a:schemeClr val="tx1"/>
                  </a:glow>
                </a:effectLst>
                <a:latin typeface="Arial" charset="0"/>
                <a:ea typeface="ＭＳ Ｐゴシック" charset="0"/>
                <a:cs typeface="ＭＳ Ｐゴシック" charset="0"/>
              </a:rPr>
              <a:t>通过选择圣殿的地点、组织材料和领导者以及委派工作，</a:t>
            </a:r>
            <a:r>
              <a:rPr lang="zh-CN" altLang="en-US" sz="3600" b="1" i="1" dirty="0">
                <a:solidFill>
                  <a:srgbClr val="FFFF00"/>
                </a:solidFill>
                <a:effectLst>
                  <a:glow rad="127000">
                    <a:schemeClr val="tx1"/>
                  </a:glow>
                </a:effectLst>
                <a:latin typeface="Arial" charset="0"/>
                <a:ea typeface="ＭＳ Ｐゴシック" charset="0"/>
                <a:cs typeface="ＭＳ Ｐゴシック" charset="0"/>
              </a:rPr>
              <a:t>祝福了大卫的崇拜，</a:t>
            </a:r>
            <a:r>
              <a:rPr lang="zh-CN" altLang="en-US" sz="3600" b="1" i="1" dirty="0">
                <a:effectLst>
                  <a:glow rad="127000">
                    <a:schemeClr val="tx1"/>
                  </a:glow>
                </a:effectLst>
                <a:latin typeface="Arial" charset="0"/>
                <a:ea typeface="ＭＳ Ｐゴシック" charset="0"/>
                <a:cs typeface="ＭＳ Ｐゴシック" charset="0"/>
              </a:rPr>
              <a:t>以鼓励圣殿崇拜（历代志上</a:t>
            </a:r>
            <a:r>
              <a:rPr lang="en-US" altLang="zh-CN" sz="3600" b="1" i="1" dirty="0">
                <a:effectLst>
                  <a:glow rad="127000">
                    <a:schemeClr val="tx1"/>
                  </a:glow>
                </a:effectLst>
                <a:latin typeface="Arial" charset="0"/>
                <a:ea typeface="ＭＳ Ｐゴシック" charset="0"/>
                <a:cs typeface="ＭＳ Ｐゴシック" charset="0"/>
              </a:rPr>
              <a:t>21-29</a:t>
            </a:r>
            <a:r>
              <a:rPr lang="zh-CN" altLang="en-US" sz="3600" b="1" i="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039879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zh-CN" altLang="en-US" b="1" dirty="0">
                <a:effectLst/>
                <a:latin typeface="Arial" charset="0"/>
                <a:ea typeface="ＭＳ Ｐゴシック" charset="0"/>
                <a:cs typeface="ＭＳ Ｐゴシック" charset="0"/>
              </a:rPr>
              <a:t>圣殿遗址</a:t>
            </a:r>
            <a:endParaRPr lang="en-US" b="1" dirty="0">
              <a:effectLst/>
              <a:latin typeface="Arial" charset="0"/>
              <a:ea typeface="ＭＳ Ｐゴシック" charset="0"/>
              <a:cs typeface="ＭＳ Ｐゴシック" charset="0"/>
            </a:endParaRP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5" name="TextBox 4">
            <a:extLst>
              <a:ext uri="{FF2B5EF4-FFF2-40B4-BE49-F238E27FC236}">
                <a16:creationId xmlns:a16="http://schemas.microsoft.com/office/drawing/2014/main" id="{F661DA00-A903-3740-96A4-2AFC0F0E5A91}"/>
              </a:ext>
            </a:extLst>
          </p:cNvPr>
          <p:cNvSpPr txBox="1"/>
          <p:nvPr/>
        </p:nvSpPr>
        <p:spPr>
          <a:xfrm>
            <a:off x="8308641" y="444315"/>
            <a:ext cx="864096" cy="461665"/>
          </a:xfrm>
          <a:prstGeom prst="rect">
            <a:avLst/>
          </a:prstGeom>
          <a:noFill/>
        </p:spPr>
        <p:txBody>
          <a:bodyPr wrap="square">
            <a:spAutoFit/>
          </a:bodyPr>
          <a:lstStyle/>
          <a:p>
            <a:r>
              <a:rPr lang="en-US" dirty="0" err="1">
                <a:solidFill>
                  <a:schemeClr val="bg1"/>
                </a:solidFill>
              </a:rPr>
              <a:t>北</a:t>
            </a:r>
            <a:endParaRPr lang="en-US" dirty="0">
              <a:solidFill>
                <a:schemeClr val="bg1"/>
              </a:solidFill>
            </a:endParaRPr>
          </a:p>
        </p:txBody>
      </p:sp>
      <p:sp>
        <p:nvSpPr>
          <p:cNvPr id="6" name="TextBox 5">
            <a:extLst>
              <a:ext uri="{FF2B5EF4-FFF2-40B4-BE49-F238E27FC236}">
                <a16:creationId xmlns:a16="http://schemas.microsoft.com/office/drawing/2014/main" id="{386A133D-E684-13A7-0ADB-24428E04FE46}"/>
              </a:ext>
            </a:extLst>
          </p:cNvPr>
          <p:cNvSpPr txBox="1"/>
          <p:nvPr/>
        </p:nvSpPr>
        <p:spPr>
          <a:xfrm>
            <a:off x="279735" y="5927296"/>
            <a:ext cx="864096" cy="461665"/>
          </a:xfrm>
          <a:prstGeom prst="rect">
            <a:avLst/>
          </a:prstGeom>
          <a:noFill/>
        </p:spPr>
        <p:txBody>
          <a:bodyPr wrap="square">
            <a:spAutoFit/>
          </a:bodyPr>
          <a:lstStyle/>
          <a:p>
            <a:r>
              <a:rPr lang="en-US" dirty="0" err="1">
                <a:solidFill>
                  <a:schemeClr val="bg1"/>
                </a:solidFill>
              </a:rPr>
              <a:t>南</a:t>
            </a:r>
            <a:endParaRPr lang="en-US" dirty="0">
              <a:solidFill>
                <a:schemeClr val="bg1"/>
              </a:solidFill>
            </a:endParaRPr>
          </a:p>
        </p:txBody>
      </p:sp>
    </p:spTree>
    <p:extLst>
      <p:ext uri="{BB962C8B-B14F-4D97-AF65-F5344CB8AC3E}">
        <p14:creationId xmlns:p14="http://schemas.microsoft.com/office/powerpoint/2010/main" val="3952313467"/>
      </p:ext>
    </p:extLst>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zh-CN" altLang="en-US" b="1" dirty="0">
                <a:effectLst/>
                <a:latin typeface="Arial" charset="0"/>
                <a:ea typeface="ＭＳ Ｐゴシック" charset="0"/>
                <a:cs typeface="ＭＳ Ｐゴシック" charset="0"/>
              </a:rPr>
              <a:t>阿珥楠的禾场 </a:t>
            </a:r>
            <a:endParaRPr lang="en-US"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b="1" dirty="0" err="1">
                <a:solidFill>
                  <a:srgbClr val="FFFFFF"/>
                </a:solidFill>
                <a:latin typeface="Arial" charset="0"/>
                <a:ea typeface="ＭＳ Ｐゴシック" charset="0"/>
                <a:cs typeface="ＭＳ Ｐゴシック" charset="0"/>
              </a:rPr>
              <a:t>历代志上</a:t>
            </a:r>
            <a:r>
              <a:rPr lang="en-US" b="1" dirty="0">
                <a:solidFill>
                  <a:srgbClr val="FFFFFF"/>
                </a:solidFill>
                <a:latin typeface="Arial" charset="0"/>
                <a:ea typeface="ＭＳ Ｐゴシック" charset="0"/>
                <a:cs typeface="ＭＳ Ｐゴシック" charset="0"/>
              </a:rPr>
              <a:t> 21:15, 18</a:t>
            </a:r>
          </a:p>
        </p:txBody>
      </p:sp>
    </p:spTree>
    <p:extLst>
      <p:ext uri="{BB962C8B-B14F-4D97-AF65-F5344CB8AC3E}">
        <p14:creationId xmlns:p14="http://schemas.microsoft.com/office/powerpoint/2010/main" val="1321730583"/>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zh-CN" altLang="en-US" b="1" dirty="0">
                <a:solidFill>
                  <a:srgbClr val="000000"/>
                </a:solidFill>
                <a:effectLst/>
                <a:latin typeface="Arial" charset="0"/>
                <a:ea typeface="ＭＳ Ｐゴシック" charset="0"/>
                <a:cs typeface="ＭＳ Ｐゴシック" charset="0"/>
              </a:rPr>
              <a:t>圣殿遗址（历代志上 </a:t>
            </a:r>
            <a:r>
              <a:rPr lang="en-US" altLang="zh-CN" b="1" dirty="0">
                <a:solidFill>
                  <a:srgbClr val="000000"/>
                </a:solidFill>
                <a:effectLst/>
                <a:latin typeface="Arial" charset="0"/>
                <a:ea typeface="ＭＳ Ｐゴシック" charset="0"/>
                <a:cs typeface="ＭＳ Ｐゴシック" charset="0"/>
              </a:rPr>
              <a:t>21</a:t>
            </a:r>
            <a:r>
              <a:rPr lang="zh-CN" altLang="en-US" b="1" dirty="0">
                <a:solidFill>
                  <a:srgbClr val="000000"/>
                </a:solidFill>
                <a:effectLst/>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4" name="TextBox 3">
            <a:extLst>
              <a:ext uri="{FF2B5EF4-FFF2-40B4-BE49-F238E27FC236}">
                <a16:creationId xmlns:a16="http://schemas.microsoft.com/office/drawing/2014/main" id="{866E14E0-C392-CC83-DB08-F4A0756FC331}"/>
              </a:ext>
            </a:extLst>
          </p:cNvPr>
          <p:cNvSpPr txBox="1"/>
          <p:nvPr/>
        </p:nvSpPr>
        <p:spPr>
          <a:xfrm>
            <a:off x="5004048" y="1541983"/>
            <a:ext cx="5354196" cy="461665"/>
          </a:xfrm>
          <a:prstGeom prst="rect">
            <a:avLst/>
          </a:prstGeom>
          <a:noFill/>
        </p:spPr>
        <p:txBody>
          <a:bodyPr wrap="square">
            <a:spAutoFit/>
          </a:bodyPr>
          <a:lstStyle/>
          <a:p>
            <a:r>
              <a:rPr lang="en-US" dirty="0" err="1"/>
              <a:t>圆顶清真寺（安东尼亚堡</a:t>
            </a:r>
            <a:r>
              <a:rPr lang="en-US" dirty="0"/>
              <a:t>）</a:t>
            </a:r>
          </a:p>
        </p:txBody>
      </p:sp>
      <p:sp>
        <p:nvSpPr>
          <p:cNvPr id="5" name="TextBox 4">
            <a:extLst>
              <a:ext uri="{FF2B5EF4-FFF2-40B4-BE49-F238E27FC236}">
                <a16:creationId xmlns:a16="http://schemas.microsoft.com/office/drawing/2014/main" id="{60374AC3-4F54-35E2-6EAB-3D8EA2C73331}"/>
              </a:ext>
            </a:extLst>
          </p:cNvPr>
          <p:cNvSpPr txBox="1"/>
          <p:nvPr/>
        </p:nvSpPr>
        <p:spPr>
          <a:xfrm>
            <a:off x="1835696" y="2492896"/>
            <a:ext cx="1944216" cy="461665"/>
          </a:xfrm>
          <a:prstGeom prst="rect">
            <a:avLst/>
          </a:prstGeom>
          <a:noFill/>
        </p:spPr>
        <p:txBody>
          <a:bodyPr wrap="square">
            <a:spAutoFit/>
          </a:bodyPr>
          <a:lstStyle/>
          <a:p>
            <a:r>
              <a:rPr lang="zh-CN" altLang="en-US" dirty="0"/>
              <a:t>打谷场</a:t>
            </a:r>
            <a:endParaRPr lang="en-US" dirty="0"/>
          </a:p>
        </p:txBody>
      </p:sp>
    </p:spTree>
    <p:extLst>
      <p:ext uri="{BB962C8B-B14F-4D97-AF65-F5344CB8AC3E}">
        <p14:creationId xmlns:p14="http://schemas.microsoft.com/office/powerpoint/2010/main" val="14905848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zh-CN" altLang="en-US" b="1" dirty="0">
                <a:effectLst/>
                <a:latin typeface="Arial" charset="0"/>
                <a:ea typeface="ＭＳ Ｐゴシック" charset="0"/>
                <a:cs typeface="ＭＳ Ｐゴシック" charset="0"/>
              </a:rPr>
              <a:t>圣殿遗址</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869933"/>
      </p:ext>
    </p:extLst>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3174206"/>
            <a:ext cx="5328592" cy="16229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0993940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大卫与所罗门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432924"/>
      </p:ext>
    </p:extLst>
  </p:cSld>
  <p:clrMapOvr>
    <a:masterClrMapping/>
  </p:clrMapOvr>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4.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4422</TotalTime>
  <Words>9425</Words>
  <Application>Microsoft Macintosh PowerPoint</Application>
  <PresentationFormat>On-screen Show (4:3)</PresentationFormat>
  <Paragraphs>1190</Paragraphs>
  <Slides>158</Slides>
  <Notes>120</Notes>
  <HiddenSlides>0</HiddenSlides>
  <MMClips>0</MMClips>
  <ScaleCrop>false</ScaleCrop>
  <HeadingPairs>
    <vt:vector size="6" baseType="variant">
      <vt:variant>
        <vt:lpstr>Fonts Used</vt:lpstr>
      </vt:variant>
      <vt:variant>
        <vt:i4>20</vt:i4>
      </vt:variant>
      <vt:variant>
        <vt:lpstr>Theme</vt:lpstr>
      </vt:variant>
      <vt:variant>
        <vt:i4>52</vt:i4>
      </vt:variant>
      <vt:variant>
        <vt:lpstr>Slide Titles</vt:lpstr>
      </vt:variant>
      <vt:variant>
        <vt:i4>158</vt:i4>
      </vt:variant>
    </vt:vector>
  </HeadingPairs>
  <TitlesOfParts>
    <vt:vector size="230" baseType="lpstr">
      <vt:lpstr>KaiTi</vt:lpstr>
      <vt:lpstr>MS PGothic</vt:lpstr>
      <vt:lpstr>MS PGothic</vt:lpstr>
      <vt:lpstr>Osaka</vt:lpstr>
      <vt:lpstr>宋体</vt:lpstr>
      <vt:lpstr>Times</vt:lpstr>
      <vt:lpstr>Arial</vt:lpstr>
      <vt:lpstr>Arial Black</vt:lpstr>
      <vt:lpstr>Arial Narrow</vt:lpstr>
      <vt:lpstr>Calibri</vt:lpstr>
      <vt:lpstr>Century Gothic</vt:lpstr>
      <vt:lpstr>Comic Sans MS</vt:lpstr>
      <vt:lpstr>Copperplate Gothic Bold</vt:lpstr>
      <vt:lpstr>Franklin Gothic Medium</vt:lpstr>
      <vt:lpstr>Helvetica</vt:lpstr>
      <vt:lpstr>Impact</vt:lpstr>
      <vt:lpstr>Lucida Console</vt:lpstr>
      <vt:lpstr>Tahoma</vt:lpstr>
      <vt:lpstr>Times New Roman</vt:lpstr>
      <vt:lpstr>Wingdings</vt:lpstr>
      <vt:lpstr>Notebook</vt:lpstr>
      <vt:lpstr>Default Design</vt:lpstr>
      <vt:lpstr>49_Blank Presentation</vt:lpstr>
      <vt:lpstr>Blank Presentation</vt:lpstr>
      <vt:lpstr>1_Fireworks</vt:lpstr>
      <vt:lpstr>5_Default Design</vt:lpstr>
      <vt:lpstr>2_Contemporary</vt:lpstr>
      <vt:lpstr>6_Default Design</vt:lpstr>
      <vt:lpstr>1_Contemporary</vt:lpstr>
      <vt:lpstr>4_Notebook</vt:lpstr>
      <vt:lpstr>8_Default Design</vt:lpstr>
      <vt:lpstr>9_Default Design</vt:lpstr>
      <vt:lpstr>7_Notebook</vt:lpstr>
      <vt:lpstr>8_Notebook</vt:lpstr>
      <vt:lpstr>9_Notebook</vt:lpstr>
      <vt:lpstr>2_Notebook</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10_Default Design</vt:lpstr>
      <vt:lpstr>11_Default Design</vt:lpstr>
      <vt:lpstr>12_Default Design</vt:lpstr>
      <vt:lpstr>1_Blank Presentation</vt:lpstr>
      <vt:lpstr>5_Beam</vt:lpstr>
      <vt:lpstr>1_Orbit</vt:lpstr>
      <vt:lpstr>13_Notebook</vt:lpstr>
      <vt:lpstr>4_Default Design</vt:lpstr>
      <vt:lpstr>14_Notebook</vt:lpstr>
      <vt:lpstr>13_Default Design</vt:lpstr>
      <vt:lpstr>50_Blank Presentation</vt:lpstr>
      <vt:lpstr>2_Office Theme</vt:lpstr>
      <vt:lpstr>14_Default Design</vt:lpstr>
      <vt:lpstr>15_Default Design</vt:lpstr>
      <vt:lpstr>32_Default Design</vt:lpstr>
      <vt:lpstr>70_Blank Presentation</vt:lpstr>
      <vt:lpstr>25_Blank Presentation</vt:lpstr>
      <vt:lpstr>作个持守建立的人</vt:lpstr>
      <vt:lpstr> 让我们一起考察经文 </vt:lpstr>
      <vt:lpstr>哦哦，不……我在我的通读圣经计划中</vt:lpstr>
      <vt:lpstr>重点是什么？</vt:lpstr>
      <vt:lpstr>这有什么意义？</vt:lpstr>
      <vt:lpstr>这有什么意义？</vt:lpstr>
      <vt:lpstr>英国</vt:lpstr>
      <vt:lpstr>决策撒母耳记，列王纪与历代志的意义</vt:lpstr>
      <vt:lpstr>为什么神要花六本书的篇幅记载大卫的事迹?</vt:lpstr>
      <vt:lpstr>以两个历史角度去看同样的事件</vt:lpstr>
      <vt:lpstr>PowerPoint Presentation</vt:lpstr>
      <vt:lpstr>I. 神建立大卫的王国为要倡导圣殿敬拜，废除偶像敬拜。</vt:lpstr>
      <vt:lpstr>关键字</vt:lpstr>
      <vt:lpstr>主题</vt:lpstr>
      <vt:lpstr>Slides on  历代志上 1</vt:lpstr>
      <vt:lpstr>从亚当到公元前450年的家谱显示，尽管大卫的王位不再存在，但他的血脉因上帝的恩典仍然延续（历代志上1-9章）。</vt:lpstr>
      <vt:lpstr>创世纪第五章中的家谱 (历代志上 1:1-4)</vt:lpstr>
      <vt:lpstr>国家表</vt:lpstr>
      <vt:lpstr>列祖之家谱</vt:lpstr>
      <vt:lpstr>父系家谱</vt:lpstr>
      <vt:lpstr>分裂王国时期的东部部落</vt:lpstr>
      <vt:lpstr>Slides on  历代志上 2</vt:lpstr>
      <vt:lpstr>Patriarchal Family Tree</vt:lpstr>
      <vt:lpstr>部落的人口</vt:lpstr>
      <vt:lpstr>Slides on  历代志上 3</vt:lpstr>
      <vt:lpstr>大卫的家族和血统</vt:lpstr>
      <vt:lpstr>PowerPoint Presentation</vt:lpstr>
      <vt:lpstr>马太福音:基督是君王</vt:lpstr>
      <vt:lpstr>哦，大卫，为什么有这么多妻子？</vt:lpstr>
      <vt:lpstr>大卫的家族和血统</vt:lpstr>
      <vt:lpstr>马太福音1 章的王国</vt:lpstr>
      <vt:lpstr>Slides on  历代志上 4</vt:lpstr>
      <vt:lpstr>部落的人口</vt:lpstr>
      <vt:lpstr>Slides on  历代志上 5</vt:lpstr>
      <vt:lpstr>Patriarchal Family Tree</vt:lpstr>
      <vt:lpstr>部落的人口</vt:lpstr>
      <vt:lpstr>摩西五经的家谱</vt:lpstr>
      <vt:lpstr>Slides on  历代志上 6</vt:lpstr>
      <vt:lpstr>对比利未人和祭司</vt:lpstr>
      <vt:lpstr>对比利未人和祭司</vt:lpstr>
      <vt:lpstr>Levi's Family Tree</vt:lpstr>
      <vt:lpstr>48座利未城</vt:lpstr>
      <vt:lpstr>Slides on  历代志上 7</vt:lpstr>
      <vt:lpstr>部落的人就</vt:lpstr>
      <vt:lpstr>Slides on  历代志上 8</vt:lpstr>
      <vt:lpstr>部落的人口</vt:lpstr>
      <vt:lpstr>Slides on  历代志上 9</vt:lpstr>
      <vt:lpstr>部落的人口</vt:lpstr>
      <vt:lpstr>Why the Genealogies?</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Slides on  历代志上 10</vt:lpstr>
      <vt:lpstr>“上帝赐福给大卫，使以色列人模仿他对圣殿崇拜的热情（历代志上10-29章）。”</vt:lpstr>
      <vt:lpstr>PowerPoint Presentation</vt:lpstr>
      <vt:lpstr>上帝因扫罗不适合王位而废黜他，立大卫为王，以显示大卫是理想的君王（历代志上10-12章）。</vt:lpstr>
      <vt:lpstr>Slides on  历代志上 11</vt:lpstr>
      <vt:lpstr>“三人组”： 雅述比暗、以利亚撒、沙玛</vt:lpstr>
      <vt:lpstr>詹姆斯·提索的 《大卫的勇士们》</vt:lpstr>
      <vt:lpstr>Slides on  历代志上 12</vt:lpstr>
      <vt:lpstr>模范国王</vt:lpstr>
      <vt:lpstr>Slides on  历代志上 13</vt:lpstr>
      <vt:lpstr>上帝奖赏了大卫对约柜的尊重，许诺大卫之约将给大卫王朝带来永久的延续，以表明顺从会带来祝福（历代志上 13-17）。</vt:lpstr>
      <vt:lpstr>大卫和所罗门转移约柜的相似之处</vt:lpstr>
      <vt:lpstr>Slides on  历代志上 14</vt:lpstr>
      <vt:lpstr>上帝赐福给大卫，让他成为国王，给他安排了宫殿、众多的妻子和儿女，并让他战胜了非利士人（《历代志上》第 14 章）。</vt:lpstr>
      <vt:lpstr>Slides on  历代志上 15</vt:lpstr>
      <vt:lpstr>大卫和所罗门转移约柜的相似之处</vt:lpstr>
      <vt:lpstr>Slides on  历代志上 16</vt:lpstr>
      <vt:lpstr>大卫和所罗门转移约柜的相似之处</vt:lpstr>
      <vt:lpstr>PowerPoint Presentation</vt:lpstr>
      <vt:lpstr>Slides on  历代志上 17</vt:lpstr>
      <vt:lpstr>关键节</vt:lpstr>
      <vt:lpstr>大卫和所罗门转移约柜的相似之处</vt:lpstr>
      <vt:lpstr>Slides on  历代志上 18</vt:lpstr>
      <vt:lpstr>大卫的新附庸国</vt:lpstr>
      <vt:lpstr>Slides on  历代志上 19</vt:lpstr>
      <vt:lpstr>战胜亚兰和亚扪</vt:lpstr>
      <vt:lpstr>Slides on  历代志上 20</vt:lpstr>
      <vt:lpstr>“后来，以色列人又与非利士人交战，雅珥的儿子伊勒哈难杀了迦特人歌利亚的兄弟拉哈米，拉哈米的枪杆粗如织布机的轴。” (历代志上 20:5 CCB).</vt:lpstr>
      <vt:lpstr>“此后，在迦特又起了战事，那里有个身材高大的人，是巨人的后代。他每只手脚各有六个手指和脚趾，共二十四个手指和脚趾。 7 他向以色列人骂阵，大卫的哥哥示米亚的儿子约拿单杀了他”  (历代志上 20:6-7 CCB).</vt:lpstr>
      <vt:lpstr>Slides on  历代志上 21</vt:lpstr>
      <vt:lpstr>上帝通过选择圣殿的地点、组织材料和领导者以及委派工作，祝福了大卫的崇拜，以鼓励圣殿崇拜（历代志上21-29章）。</vt:lpstr>
      <vt:lpstr>圣殿遗址</vt:lpstr>
      <vt:lpstr>阿珥楠的禾场 </vt:lpstr>
      <vt:lpstr>圣殿遗址（历代志上 21）</vt:lpstr>
      <vt:lpstr>圣殿遗址</vt:lpstr>
      <vt:lpstr>PowerPoint Presentation</vt:lpstr>
      <vt:lpstr>Slides on  历代志上 22</vt:lpstr>
      <vt:lpstr>大卫与所罗门</vt:lpstr>
      <vt:lpstr>PowerPoint Presentation</vt:lpstr>
      <vt:lpstr>Slides on  历代志上 23</vt:lpstr>
      <vt:lpstr>PowerPoint Presentation</vt:lpstr>
      <vt:lpstr>Slides on  历代志上 24</vt:lpstr>
      <vt:lpstr>祭司们分成二十四班，每年两周轮流在耶和华面前献祭</vt:lpstr>
      <vt:lpstr>Slides on  历代志上 25</vt:lpstr>
      <vt:lpstr>大卫组织了音乐家</vt:lpstr>
      <vt:lpstr>音乐家被组织成乐器演奏者和歌手，在预言的事工中向主献上赞美（历代志上 25）。</vt:lpstr>
      <vt:lpstr>Slides on  历代志上 26</vt:lpstr>
      <vt:lpstr>圣殿官员被组织成守门人、司库和行政人员，以确保圣殿的顺利运转（历代志上 26）。</vt:lpstr>
      <vt:lpstr>Slides on  历代志上 27</vt:lpstr>
      <vt:lpstr>PowerPoint Presentation</vt:lpstr>
      <vt:lpstr>Slides on  历代志上 28</vt:lpstr>
      <vt:lpstr>" 大卫将殿的走廊、房舍、库房、楼房、内室和安放施恩座的圣所的图样都交给所罗门， 12 又将心里构想的耶和华殿的院子、四周的房屋、殿的库房和圣物库房的图样都交给他。" (28:11-12)</vt:lpstr>
      <vt:lpstr>大卫委托以色列和所罗门遵循上帝的设计建造圣殿，并由利未人和祭司进行服务（历代志上 28）。</vt:lpstr>
      <vt:lpstr>Slides on  历代志上 29</vt:lpstr>
      <vt:lpstr>PowerPoint Presentation</vt:lpstr>
      <vt:lpstr>历代志上 信息声明</vt:lpstr>
      <vt:lpstr>I. 神建立大卫的王国为要倡导圣殿敬拜，废除偶像敬拜。</vt:lpstr>
      <vt:lpstr>II. 因敬拜耶稣为大卫的后裔而被建立。</vt:lpstr>
      <vt:lpstr>那座圣殿很辉煌</vt:lpstr>
      <vt:lpstr>但是那座圣殿呢？</vt:lpstr>
      <vt:lpstr>甚至在《历代志》时期重建的圣殿后来也被毁坏了——那么现在的圣殿崇拜又如何呢？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你如何能够在动荡不安的世界中被稳固地建立起来? </vt:lpstr>
      <vt:lpstr>主旨</vt:lpstr>
      <vt:lpstr>I. 神建立大卫的王国为要倡导圣殿敬拜，废除偶像敬拜。</vt:lpstr>
      <vt:lpstr>II. 因敬拜耶稣为大卫的后裔而被建立。</vt:lpstr>
      <vt:lpstr>哥林多前书 3:11</vt:lpstr>
      <vt:lpstr>你的基础又如何呢？</vt:lpstr>
      <vt:lpstr>坚实的基础</vt:lpstr>
      <vt:lpstr>坚实的基础</vt:lpstr>
      <vt:lpstr>作个持守建立的人</vt:lpstr>
      <vt:lpstr>坚实的基础</vt:lpstr>
      <vt:lpstr>坚实的基础</vt:lpstr>
      <vt:lpstr>作个持守建立的人</vt:lpstr>
      <vt:lpstr>神的话语</vt:lpstr>
      <vt:lpstr>建立在您的基础上</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195</cp:revision>
  <dcterms:created xsi:type="dcterms:W3CDTF">2003-08-18T11:31:03Z</dcterms:created>
  <dcterms:modified xsi:type="dcterms:W3CDTF">2024-08-20T12:48:18Z</dcterms:modified>
</cp:coreProperties>
</file>