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 id="2147483749" r:id="rId2"/>
  </p:sldMasterIdLst>
  <p:notesMasterIdLst>
    <p:notesMasterId r:id="rId290"/>
  </p:notesMasterIdLst>
  <p:sldIdLst>
    <p:sldId id="260" r:id="rId3"/>
    <p:sldId id="622" r:id="rId4"/>
    <p:sldId id="322" r:id="rId5"/>
    <p:sldId id="323" r:id="rId6"/>
    <p:sldId id="325" r:id="rId7"/>
    <p:sldId id="326" r:id="rId8"/>
    <p:sldId id="327" r:id="rId9"/>
    <p:sldId id="329" r:id="rId10"/>
    <p:sldId id="283" r:id="rId11"/>
    <p:sldId id="328" r:id="rId12"/>
    <p:sldId id="284" r:id="rId13"/>
    <p:sldId id="285" r:id="rId14"/>
    <p:sldId id="286" r:id="rId15"/>
    <p:sldId id="282" r:id="rId16"/>
    <p:sldId id="330" r:id="rId17"/>
    <p:sldId id="288" r:id="rId18"/>
    <p:sldId id="331" r:id="rId19"/>
    <p:sldId id="332" r:id="rId20"/>
    <p:sldId id="333" r:id="rId21"/>
    <p:sldId id="334" r:id="rId22"/>
    <p:sldId id="335" r:id="rId23"/>
    <p:sldId id="336" r:id="rId24"/>
    <p:sldId id="289" r:id="rId25"/>
    <p:sldId id="337" r:id="rId26"/>
    <p:sldId id="338" r:id="rId27"/>
    <p:sldId id="339" r:id="rId28"/>
    <p:sldId id="340" r:id="rId29"/>
    <p:sldId id="341" r:id="rId30"/>
    <p:sldId id="342" r:id="rId31"/>
    <p:sldId id="343" r:id="rId32"/>
    <p:sldId id="344" r:id="rId33"/>
    <p:sldId id="345" r:id="rId34"/>
    <p:sldId id="346" r:id="rId35"/>
    <p:sldId id="290" r:id="rId36"/>
    <p:sldId id="347" r:id="rId37"/>
    <p:sldId id="618" r:id="rId38"/>
    <p:sldId id="292" r:id="rId39"/>
    <p:sldId id="620" r:id="rId40"/>
    <p:sldId id="293" r:id="rId41"/>
    <p:sldId id="348" r:id="rId42"/>
    <p:sldId id="619" r:id="rId43"/>
    <p:sldId id="621" r:id="rId44"/>
    <p:sldId id="349" r:id="rId45"/>
    <p:sldId id="520" r:id="rId46"/>
    <p:sldId id="624" r:id="rId47"/>
    <p:sldId id="522" r:id="rId48"/>
    <p:sldId id="296" r:id="rId49"/>
    <p:sldId id="297" r:id="rId50"/>
    <p:sldId id="352" r:id="rId51"/>
    <p:sldId id="351" r:id="rId52"/>
    <p:sldId id="298" r:id="rId53"/>
    <p:sldId id="431" r:id="rId54"/>
    <p:sldId id="372" r:id="rId55"/>
    <p:sldId id="373" r:id="rId56"/>
    <p:sldId id="374" r:id="rId57"/>
    <p:sldId id="300" r:id="rId58"/>
    <p:sldId id="301" r:id="rId59"/>
    <p:sldId id="302" r:id="rId60"/>
    <p:sldId id="313" r:id="rId61"/>
    <p:sldId id="314" r:id="rId62"/>
    <p:sldId id="304" r:id="rId63"/>
    <p:sldId id="623" r:id="rId64"/>
    <p:sldId id="353" r:id="rId65"/>
    <p:sldId id="354" r:id="rId66"/>
    <p:sldId id="355" r:id="rId67"/>
    <p:sldId id="356" r:id="rId68"/>
    <p:sldId id="316" r:id="rId69"/>
    <p:sldId id="357" r:id="rId70"/>
    <p:sldId id="523" r:id="rId71"/>
    <p:sldId id="315" r:id="rId72"/>
    <p:sldId id="358" r:id="rId73"/>
    <p:sldId id="397" r:id="rId74"/>
    <p:sldId id="359" r:id="rId75"/>
    <p:sldId id="360" r:id="rId76"/>
    <p:sldId id="362" r:id="rId77"/>
    <p:sldId id="432" r:id="rId78"/>
    <p:sldId id="433" r:id="rId79"/>
    <p:sldId id="320" r:id="rId80"/>
    <p:sldId id="319" r:id="rId81"/>
    <p:sldId id="363" r:id="rId82"/>
    <p:sldId id="364" r:id="rId83"/>
    <p:sldId id="438" r:id="rId84"/>
    <p:sldId id="365" r:id="rId85"/>
    <p:sldId id="366" r:id="rId86"/>
    <p:sldId id="367" r:id="rId87"/>
    <p:sldId id="400" r:id="rId88"/>
    <p:sldId id="377" r:id="rId89"/>
    <p:sldId id="306" r:id="rId90"/>
    <p:sldId id="439" r:id="rId91"/>
    <p:sldId id="370" r:id="rId92"/>
    <p:sldId id="456" r:id="rId93"/>
    <p:sldId id="434" r:id="rId94"/>
    <p:sldId id="371" r:id="rId95"/>
    <p:sldId id="457" r:id="rId96"/>
    <p:sldId id="458" r:id="rId97"/>
    <p:sldId id="459" r:id="rId98"/>
    <p:sldId id="443" r:id="rId99"/>
    <p:sldId id="401" r:id="rId100"/>
    <p:sldId id="402" r:id="rId101"/>
    <p:sldId id="403" r:id="rId102"/>
    <p:sldId id="381" r:id="rId103"/>
    <p:sldId id="440" r:id="rId104"/>
    <p:sldId id="441" r:id="rId105"/>
    <p:sldId id="442" r:id="rId106"/>
    <p:sldId id="455" r:id="rId107"/>
    <p:sldId id="435" r:id="rId108"/>
    <p:sldId id="460" r:id="rId109"/>
    <p:sldId id="436" r:id="rId110"/>
    <p:sldId id="437" r:id="rId111"/>
    <p:sldId id="461" r:id="rId112"/>
    <p:sldId id="462" r:id="rId113"/>
    <p:sldId id="463" r:id="rId114"/>
    <p:sldId id="464" r:id="rId115"/>
    <p:sldId id="465" r:id="rId116"/>
    <p:sldId id="571" r:id="rId117"/>
    <p:sldId id="561" r:id="rId118"/>
    <p:sldId id="563" r:id="rId119"/>
    <p:sldId id="390" r:id="rId120"/>
    <p:sldId id="396" r:id="rId121"/>
    <p:sldId id="394" r:id="rId122"/>
    <p:sldId id="564" r:id="rId123"/>
    <p:sldId id="565" r:id="rId124"/>
    <p:sldId id="566" r:id="rId125"/>
    <p:sldId id="567" r:id="rId126"/>
    <p:sldId id="382" r:id="rId127"/>
    <p:sldId id="454" r:id="rId128"/>
    <p:sldId id="450" r:id="rId129"/>
    <p:sldId id="524" r:id="rId130"/>
    <p:sldId id="525" r:id="rId131"/>
    <p:sldId id="526" r:id="rId132"/>
    <p:sldId id="527" r:id="rId133"/>
    <p:sldId id="568" r:id="rId134"/>
    <p:sldId id="528" r:id="rId135"/>
    <p:sldId id="387" r:id="rId136"/>
    <p:sldId id="451" r:id="rId137"/>
    <p:sldId id="725" r:id="rId138"/>
    <p:sldId id="386" r:id="rId139"/>
    <p:sldId id="413" r:id="rId140"/>
    <p:sldId id="414" r:id="rId141"/>
    <p:sldId id="415" r:id="rId142"/>
    <p:sldId id="416" r:id="rId143"/>
    <p:sldId id="418" r:id="rId144"/>
    <p:sldId id="408" r:id="rId145"/>
    <p:sldId id="411" r:id="rId146"/>
    <p:sldId id="529" r:id="rId147"/>
    <p:sldId id="419" r:id="rId148"/>
    <p:sldId id="412" r:id="rId149"/>
    <p:sldId id="420" r:id="rId150"/>
    <p:sldId id="422" r:id="rId151"/>
    <p:sldId id="424" r:id="rId152"/>
    <p:sldId id="423" r:id="rId153"/>
    <p:sldId id="425" r:id="rId154"/>
    <p:sldId id="426" r:id="rId155"/>
    <p:sldId id="427" r:id="rId156"/>
    <p:sldId id="421" r:id="rId157"/>
    <p:sldId id="530" r:id="rId158"/>
    <p:sldId id="616" r:id="rId159"/>
    <p:sldId id="428" r:id="rId160"/>
    <p:sldId id="429" r:id="rId161"/>
    <p:sldId id="444" r:id="rId162"/>
    <p:sldId id="467" r:id="rId163"/>
    <p:sldId id="481" r:id="rId164"/>
    <p:sldId id="445" r:id="rId165"/>
    <p:sldId id="409" r:id="rId166"/>
    <p:sldId id="446" r:id="rId167"/>
    <p:sldId id="479" r:id="rId168"/>
    <p:sldId id="532" r:id="rId169"/>
    <p:sldId id="466" r:id="rId170"/>
    <p:sldId id="475" r:id="rId171"/>
    <p:sldId id="476" r:id="rId172"/>
    <p:sldId id="468" r:id="rId173"/>
    <p:sldId id="477" r:id="rId174"/>
    <p:sldId id="391" r:id="rId175"/>
    <p:sldId id="469" r:id="rId176"/>
    <p:sldId id="474" r:id="rId177"/>
    <p:sldId id="480" r:id="rId178"/>
    <p:sldId id="470" r:id="rId179"/>
    <p:sldId id="388" r:id="rId180"/>
    <p:sldId id="478" r:id="rId181"/>
    <p:sldId id="430" r:id="rId182"/>
    <p:sldId id="448" r:id="rId183"/>
    <p:sldId id="406" r:id="rId184"/>
    <p:sldId id="617" r:id="rId185"/>
    <p:sldId id="482" r:id="rId186"/>
    <p:sldId id="517" r:id="rId187"/>
    <p:sldId id="518" r:id="rId188"/>
    <p:sldId id="483" r:id="rId189"/>
    <p:sldId id="484" r:id="rId190"/>
    <p:sldId id="485" r:id="rId191"/>
    <p:sldId id="486" r:id="rId192"/>
    <p:sldId id="626" r:id="rId193"/>
    <p:sldId id="627" r:id="rId194"/>
    <p:sldId id="628" r:id="rId195"/>
    <p:sldId id="629" r:id="rId196"/>
    <p:sldId id="630" r:id="rId197"/>
    <p:sldId id="631" r:id="rId198"/>
    <p:sldId id="632" r:id="rId199"/>
    <p:sldId id="633" r:id="rId200"/>
    <p:sldId id="634" r:id="rId201"/>
    <p:sldId id="635" r:id="rId202"/>
    <p:sldId id="636" r:id="rId203"/>
    <p:sldId id="637" r:id="rId204"/>
    <p:sldId id="638" r:id="rId205"/>
    <p:sldId id="639" r:id="rId206"/>
    <p:sldId id="640" r:id="rId207"/>
    <p:sldId id="641" r:id="rId208"/>
    <p:sldId id="642" r:id="rId209"/>
    <p:sldId id="643" r:id="rId210"/>
    <p:sldId id="644" r:id="rId211"/>
    <p:sldId id="645" r:id="rId212"/>
    <p:sldId id="646" r:id="rId213"/>
    <p:sldId id="647" r:id="rId214"/>
    <p:sldId id="648" r:id="rId215"/>
    <p:sldId id="649" r:id="rId216"/>
    <p:sldId id="650" r:id="rId217"/>
    <p:sldId id="651" r:id="rId218"/>
    <p:sldId id="652" r:id="rId219"/>
    <p:sldId id="653" r:id="rId220"/>
    <p:sldId id="654" r:id="rId221"/>
    <p:sldId id="655" r:id="rId222"/>
    <p:sldId id="656" r:id="rId223"/>
    <p:sldId id="657" r:id="rId224"/>
    <p:sldId id="658" r:id="rId225"/>
    <p:sldId id="659" r:id="rId226"/>
    <p:sldId id="660" r:id="rId227"/>
    <p:sldId id="661" r:id="rId228"/>
    <p:sldId id="662" r:id="rId229"/>
    <p:sldId id="663" r:id="rId230"/>
    <p:sldId id="664" r:id="rId231"/>
    <p:sldId id="665" r:id="rId232"/>
    <p:sldId id="666" r:id="rId233"/>
    <p:sldId id="667" r:id="rId234"/>
    <p:sldId id="668" r:id="rId235"/>
    <p:sldId id="669" r:id="rId236"/>
    <p:sldId id="670" r:id="rId237"/>
    <p:sldId id="671" r:id="rId238"/>
    <p:sldId id="672" r:id="rId239"/>
    <p:sldId id="673" r:id="rId240"/>
    <p:sldId id="674" r:id="rId241"/>
    <p:sldId id="675" r:id="rId242"/>
    <p:sldId id="676" r:id="rId243"/>
    <p:sldId id="677" r:id="rId244"/>
    <p:sldId id="678" r:id="rId245"/>
    <p:sldId id="679" r:id="rId246"/>
    <p:sldId id="680" r:id="rId247"/>
    <p:sldId id="681" r:id="rId248"/>
    <p:sldId id="682" r:id="rId249"/>
    <p:sldId id="683" r:id="rId250"/>
    <p:sldId id="684" r:id="rId251"/>
    <p:sldId id="685" r:id="rId252"/>
    <p:sldId id="686" r:id="rId253"/>
    <p:sldId id="687" r:id="rId254"/>
    <p:sldId id="688" r:id="rId255"/>
    <p:sldId id="689" r:id="rId256"/>
    <p:sldId id="690" r:id="rId257"/>
    <p:sldId id="691" r:id="rId258"/>
    <p:sldId id="692" r:id="rId259"/>
    <p:sldId id="693" r:id="rId260"/>
    <p:sldId id="694" r:id="rId261"/>
    <p:sldId id="695" r:id="rId262"/>
    <p:sldId id="696" r:id="rId263"/>
    <p:sldId id="697" r:id="rId264"/>
    <p:sldId id="698" r:id="rId265"/>
    <p:sldId id="699" r:id="rId266"/>
    <p:sldId id="700" r:id="rId267"/>
    <p:sldId id="701" r:id="rId268"/>
    <p:sldId id="702" r:id="rId269"/>
    <p:sldId id="703" r:id="rId270"/>
    <p:sldId id="704" r:id="rId271"/>
    <p:sldId id="705" r:id="rId272"/>
    <p:sldId id="706" r:id="rId273"/>
    <p:sldId id="707" r:id="rId274"/>
    <p:sldId id="708" r:id="rId275"/>
    <p:sldId id="709" r:id="rId276"/>
    <p:sldId id="710" r:id="rId277"/>
    <p:sldId id="711" r:id="rId278"/>
    <p:sldId id="712" r:id="rId279"/>
    <p:sldId id="713" r:id="rId280"/>
    <p:sldId id="714" r:id="rId281"/>
    <p:sldId id="715" r:id="rId282"/>
    <p:sldId id="716" r:id="rId283"/>
    <p:sldId id="717" r:id="rId284"/>
    <p:sldId id="718" r:id="rId285"/>
    <p:sldId id="719" r:id="rId286"/>
    <p:sldId id="721" r:id="rId287"/>
    <p:sldId id="723" r:id="rId288"/>
    <p:sldId id="724" r:id="rId28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Garamond"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Garamond"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Garamond"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Garamond"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Garamond" charset="0"/>
        <a:ea typeface="ＭＳ Ｐゴシック" charset="0"/>
        <a:cs typeface="ＭＳ Ｐゴシック" charset="0"/>
      </a:defRPr>
    </a:lvl5pPr>
    <a:lvl6pPr marL="2286000" algn="l" defTabSz="457200" rtl="0" eaLnBrk="1" latinLnBrk="0" hangingPunct="1">
      <a:defRPr kern="1200">
        <a:solidFill>
          <a:schemeClr val="tx1"/>
        </a:solidFill>
        <a:latin typeface="Garamond" charset="0"/>
        <a:ea typeface="ＭＳ Ｐゴシック" charset="0"/>
        <a:cs typeface="ＭＳ Ｐゴシック" charset="0"/>
      </a:defRPr>
    </a:lvl6pPr>
    <a:lvl7pPr marL="2743200" algn="l" defTabSz="457200" rtl="0" eaLnBrk="1" latinLnBrk="0" hangingPunct="1">
      <a:defRPr kern="1200">
        <a:solidFill>
          <a:schemeClr val="tx1"/>
        </a:solidFill>
        <a:latin typeface="Garamond" charset="0"/>
        <a:ea typeface="ＭＳ Ｐゴシック" charset="0"/>
        <a:cs typeface="ＭＳ Ｐゴシック" charset="0"/>
      </a:defRPr>
    </a:lvl7pPr>
    <a:lvl8pPr marL="3200400" algn="l" defTabSz="457200" rtl="0" eaLnBrk="1" latinLnBrk="0" hangingPunct="1">
      <a:defRPr kern="1200">
        <a:solidFill>
          <a:schemeClr val="tx1"/>
        </a:solidFill>
        <a:latin typeface="Garamond" charset="0"/>
        <a:ea typeface="ＭＳ Ｐゴシック" charset="0"/>
        <a:cs typeface="ＭＳ Ｐゴシック" charset="0"/>
      </a:defRPr>
    </a:lvl8pPr>
    <a:lvl9pPr marL="3657600" algn="l" defTabSz="457200" rtl="0" eaLnBrk="1" latinLnBrk="0" hangingPunct="1">
      <a:defRPr kern="1200">
        <a:solidFill>
          <a:schemeClr val="tx1"/>
        </a:solidFill>
        <a:latin typeface="Garamond"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51" userDrawn="1">
          <p15:clr>
            <a:srgbClr val="A4A3A4"/>
          </p15:clr>
        </p15:guide>
        <p15:guide id="2" pos="294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66CCFF"/>
    <a:srgbClr val="CCFF66"/>
    <a:srgbClr val="66FF66"/>
    <a:srgbClr val="21FF80"/>
    <a:srgbClr val="80FF07"/>
    <a:srgbClr val="0F80FF"/>
    <a:srgbClr val="808003"/>
    <a:srgbClr val="FECC66"/>
    <a:srgbClr val="E8C83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871" autoAdjust="0"/>
    <p:restoredTop sz="86333" autoAdjust="0"/>
  </p:normalViewPr>
  <p:slideViewPr>
    <p:cSldViewPr showGuides="1">
      <p:cViewPr>
        <p:scale>
          <a:sx n="202" d="100"/>
          <a:sy n="202" d="100"/>
        </p:scale>
        <p:origin x="-2608" y="-2224"/>
      </p:cViewPr>
      <p:guideLst>
        <p:guide orient="horz" pos="2351"/>
        <p:guide pos="2943"/>
      </p:guideLst>
    </p:cSldViewPr>
  </p:slideViewPr>
  <p:outlineViewPr>
    <p:cViewPr>
      <p:scale>
        <a:sx n="33" d="100"/>
        <a:sy n="33" d="100"/>
      </p:scale>
      <p:origin x="0" y="47632"/>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notesMaster" Target="notesMasters/notesMaster1.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248" Type="http://schemas.openxmlformats.org/officeDocument/2006/relationships/slide" Target="slides/slide246.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280" Type="http://schemas.openxmlformats.org/officeDocument/2006/relationships/slide" Target="slides/slide278.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291" Type="http://schemas.openxmlformats.org/officeDocument/2006/relationships/presProps" Target="presProps.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281" Type="http://schemas.openxmlformats.org/officeDocument/2006/relationships/slide" Target="slides/slide279.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71" Type="http://schemas.openxmlformats.org/officeDocument/2006/relationships/slide" Target="slides/slide269.xml"/><Relationship Id="rId292" Type="http://schemas.openxmlformats.org/officeDocument/2006/relationships/viewProps" Target="viewProps.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slide" Target="slides/slide270.xml"/><Relationship Id="rId293" Type="http://schemas.openxmlformats.org/officeDocument/2006/relationships/theme" Target="theme/theme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slide" Target="slides/slide281.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tableStyles" Target="tableStyles.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EFE707-32D7-E24B-91D8-E672AA523424}" type="datetimeFigureOut">
              <a:rPr lang="en-US" smtClean="0"/>
              <a:t>11/12/19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2EA868-8A29-7149-91A2-81BA343E81CA}" type="slidenum">
              <a:rPr lang="en-US" smtClean="0"/>
              <a:t>‹#›</a:t>
            </a:fld>
            <a:endParaRPr lang="en-US"/>
          </a:p>
        </p:txBody>
      </p:sp>
    </p:spTree>
    <p:extLst>
      <p:ext uri="{BB962C8B-B14F-4D97-AF65-F5344CB8AC3E}">
        <p14:creationId xmlns:p14="http://schemas.microsoft.com/office/powerpoint/2010/main" val="244431668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fld id="{702EA868-8A29-7149-91A2-81BA343E81CA}" type="slidenum">
              <a:rPr lang="en-US" smtClean="0"/>
              <a:t>1</a:t>
            </a:fld>
            <a:endParaRPr lang="en-US"/>
          </a:p>
        </p:txBody>
      </p:sp>
    </p:spTree>
    <p:extLst>
      <p:ext uri="{BB962C8B-B14F-4D97-AF65-F5344CB8AC3E}">
        <p14:creationId xmlns:p14="http://schemas.microsoft.com/office/powerpoint/2010/main" val="565421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fld id="{702EA868-8A29-7149-91A2-81BA343E81CA}" type="slidenum">
              <a:rPr lang="en-US" smtClean="0"/>
              <a:t>29</a:t>
            </a:fld>
            <a:endParaRPr lang="en-US"/>
          </a:p>
        </p:txBody>
      </p:sp>
    </p:spTree>
    <p:extLst>
      <p:ext uri="{BB962C8B-B14F-4D97-AF65-F5344CB8AC3E}">
        <p14:creationId xmlns:p14="http://schemas.microsoft.com/office/powerpoint/2010/main" val="370144468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2E841B-2F85-DD46-96D6-388F1A98D2EB}" type="slidenum">
              <a:rPr kumimoji="0" lang="en-US" sz="1200" b="0" i="0" u="none" strike="noStrike" kern="1200" cap="none" spc="0" normalizeH="0" baseline="0" noProof="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277</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CHURCH PLANTING MOVEMENTS</a:t>
            </a:r>
          </a:p>
          <a:p>
            <a:r>
              <a:rPr lang="zh-TW" altLang="en-US" dirty="0"/>
              <a:t>植堂運動</a:t>
            </a:r>
            <a:endParaRPr lang="en-US" dirty="0"/>
          </a:p>
        </p:txBody>
      </p:sp>
    </p:spTree>
    <p:extLst>
      <p:ext uri="{BB962C8B-B14F-4D97-AF65-F5344CB8AC3E}">
        <p14:creationId xmlns:p14="http://schemas.microsoft.com/office/powerpoint/2010/main" val="425627526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2E841B-2F85-DD46-96D6-388F1A98D2EB}" type="slidenum">
              <a:rPr kumimoji="0" lang="en-US" sz="1200" b="0" i="0" u="none" strike="noStrike" kern="1200" cap="none" spc="0" normalizeH="0" baseline="0" noProof="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278</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CHURCH PLANTING MOVEMENTS</a:t>
            </a:r>
          </a:p>
          <a:p>
            <a:pPr marL="0" marR="0" indent="0" algn="l" defTabSz="457200" rtl="0" eaLnBrk="1" fontAlgn="auto" latinLnBrk="0" hangingPunct="1">
              <a:lnSpc>
                <a:spcPct val="100000"/>
              </a:lnSpc>
              <a:spcBef>
                <a:spcPts val="0"/>
              </a:spcBef>
              <a:spcAft>
                <a:spcPts val="0"/>
              </a:spcAft>
              <a:buClrTx/>
              <a:buSzTx/>
              <a:buFontTx/>
              <a:buNone/>
              <a:tabLst/>
              <a:defRPr/>
            </a:pPr>
            <a:r>
              <a:rPr lang="zh-TW" altLang="en-US" dirty="0"/>
              <a:t>植堂運動</a:t>
            </a:r>
            <a:endParaRPr lang="en-US" altLang="zh-TW" dirty="0"/>
          </a:p>
          <a:p>
            <a:endParaRPr lang="en-US" dirty="0"/>
          </a:p>
          <a:p>
            <a:r>
              <a:rPr lang="en-US" altLang="zh-TW" sz="1200" b="0" i="0" kern="1200" dirty="0">
                <a:solidFill>
                  <a:schemeClr val="tx1"/>
                </a:solidFill>
                <a:effectLst/>
                <a:latin typeface="+mn-lt"/>
                <a:ea typeface="+mn-ea"/>
                <a:cs typeface="+mn-cs"/>
              </a:rPr>
              <a:t>“But whatever house you enter, first say, ‘Peace to this house.’ 6 And if a son of peace is there, your peace will rest on it; if not, it will return to you. 7 And remain in the same house … Do not go from house to house.8 Whatever city you enter, and they receive you, eat such things as are set before you. 9 And heal the sick there, and say to them, ‘The kingdom of God has come near to </a:t>
            </a:r>
            <a:r>
              <a:rPr lang="en-US" altLang="zh-TW" sz="1200" b="0" i="0" kern="1200" dirty="0" err="1">
                <a:solidFill>
                  <a:schemeClr val="tx1"/>
                </a:solidFill>
                <a:effectLst/>
                <a:latin typeface="+mn-lt"/>
                <a:ea typeface="+mn-ea"/>
                <a:cs typeface="+mn-cs"/>
              </a:rPr>
              <a:t>you.”Luke</a:t>
            </a:r>
            <a:r>
              <a:rPr lang="en-US" altLang="zh-TW" sz="1200" b="0" i="0" kern="1200" dirty="0">
                <a:solidFill>
                  <a:schemeClr val="tx1"/>
                </a:solidFill>
                <a:effectLst/>
                <a:latin typeface="+mn-lt"/>
                <a:ea typeface="+mn-ea"/>
                <a:cs typeface="+mn-cs"/>
              </a:rPr>
              <a:t> 10:5-9</a:t>
            </a:r>
          </a:p>
          <a:p>
            <a:endParaRPr lang="en-US" altLang="zh-TW" sz="1200" b="0" i="0" kern="1200" dirty="0">
              <a:solidFill>
                <a:schemeClr val="tx1"/>
              </a:solidFill>
              <a:effectLst/>
              <a:latin typeface="+mn-lt"/>
              <a:ea typeface="+mn-ea"/>
              <a:cs typeface="+mn-cs"/>
            </a:endParaRPr>
          </a:p>
          <a:p>
            <a:r>
              <a:rPr lang="en-US" altLang="zh-TW" sz="1200" b="0" i="0" kern="1200" dirty="0">
                <a:solidFill>
                  <a:schemeClr val="tx1"/>
                </a:solidFill>
                <a:effectLst/>
                <a:latin typeface="+mn-lt"/>
                <a:ea typeface="+mn-ea"/>
                <a:cs typeface="+mn-cs"/>
              </a:rPr>
              <a:t>5</a:t>
            </a:r>
            <a:r>
              <a:rPr lang="zh-TW" altLang="en-US" sz="1200" b="0" i="0" kern="1200" dirty="0">
                <a:solidFill>
                  <a:schemeClr val="tx1"/>
                </a:solidFill>
                <a:effectLst/>
                <a:latin typeface="+mn-lt"/>
                <a:ea typeface="+mn-ea"/>
                <a:cs typeface="+mn-cs"/>
              </a:rPr>
              <a:t> 無 論 進 那 一 家 ， 先 要 說 ： 願 這 一 家 平 安 。</a:t>
            </a:r>
          </a:p>
          <a:p>
            <a:r>
              <a:rPr lang="en-US" altLang="zh-TW" sz="1200" b="0" i="0" kern="1200" dirty="0">
                <a:solidFill>
                  <a:schemeClr val="tx1"/>
                </a:solidFill>
                <a:effectLst/>
                <a:latin typeface="+mn-lt"/>
                <a:ea typeface="+mn-ea"/>
                <a:cs typeface="+mn-cs"/>
              </a:rPr>
              <a:t>6</a:t>
            </a:r>
            <a:r>
              <a:rPr lang="zh-TW" altLang="en-US" sz="1200" b="0" i="0" kern="1200" dirty="0">
                <a:solidFill>
                  <a:schemeClr val="tx1"/>
                </a:solidFill>
                <a:effectLst/>
                <a:latin typeface="+mn-lt"/>
                <a:ea typeface="+mn-ea"/>
                <a:cs typeface="+mn-cs"/>
              </a:rPr>
              <a:t> 那 裡 若 有 當 得 平 安 的 ， 你 們 所 求 的 平 安 就 必 臨 到 那 家 ； 不 然 ， 就 歸 與 你 們 了 。</a:t>
            </a:r>
          </a:p>
          <a:p>
            <a:r>
              <a:rPr lang="en-US" altLang="zh-TW" sz="1200" b="0" i="0" kern="1200" dirty="0">
                <a:solidFill>
                  <a:schemeClr val="tx1"/>
                </a:solidFill>
                <a:effectLst/>
                <a:latin typeface="+mn-lt"/>
                <a:ea typeface="+mn-ea"/>
                <a:cs typeface="+mn-cs"/>
              </a:rPr>
              <a:t>7</a:t>
            </a:r>
            <a:r>
              <a:rPr lang="zh-TW" altLang="en-US" sz="1200" b="0" i="0" kern="1200" dirty="0">
                <a:solidFill>
                  <a:schemeClr val="tx1"/>
                </a:solidFill>
                <a:effectLst/>
                <a:latin typeface="+mn-lt"/>
                <a:ea typeface="+mn-ea"/>
                <a:cs typeface="+mn-cs"/>
              </a:rPr>
              <a:t> 你 們 要 住 在 那 家 </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 ； 不 要 從 這 家 搬 到 那 家 。</a:t>
            </a:r>
          </a:p>
          <a:p>
            <a:r>
              <a:rPr lang="en-US" altLang="zh-TW" sz="1200" b="0" i="0" kern="1200" dirty="0">
                <a:solidFill>
                  <a:schemeClr val="tx1"/>
                </a:solidFill>
                <a:effectLst/>
                <a:latin typeface="+mn-lt"/>
                <a:ea typeface="+mn-ea"/>
                <a:cs typeface="+mn-cs"/>
              </a:rPr>
              <a:t>8</a:t>
            </a:r>
            <a:r>
              <a:rPr lang="zh-TW" altLang="en-US" sz="1200" b="0" i="0" kern="1200" dirty="0">
                <a:solidFill>
                  <a:schemeClr val="tx1"/>
                </a:solidFill>
                <a:effectLst/>
                <a:latin typeface="+mn-lt"/>
                <a:ea typeface="+mn-ea"/>
                <a:cs typeface="+mn-cs"/>
              </a:rPr>
              <a:t> 無 論 進 那 一 城 ， 人 若 接 待 你 們 ， 給 你 們 擺 上 甚 麼 ， 你 們 就 吃 甚 麼 。</a:t>
            </a:r>
          </a:p>
          <a:p>
            <a:r>
              <a:rPr lang="en-US" altLang="zh-TW" sz="1200" b="0" i="0" kern="1200" baseline="0" dirty="0">
                <a:solidFill>
                  <a:schemeClr val="tx1"/>
                </a:solidFill>
                <a:effectLst/>
                <a:latin typeface="+mn-lt"/>
                <a:ea typeface="+mn-ea"/>
                <a:cs typeface="+mn-cs"/>
              </a:rPr>
              <a:t>9 </a:t>
            </a:r>
            <a:r>
              <a:rPr lang="zh-TW" altLang="en-US" sz="1200" b="0" i="0" kern="1200" dirty="0">
                <a:solidFill>
                  <a:schemeClr val="tx1"/>
                </a:solidFill>
                <a:effectLst/>
                <a:latin typeface="+mn-lt"/>
                <a:ea typeface="+mn-ea"/>
                <a:cs typeface="+mn-cs"/>
              </a:rPr>
              <a:t>要 醫 治 那 城 裡 的 病 人 ， 對 他 們 說 ： 神 的 國 臨 近 你 們 了 。</a:t>
            </a:r>
          </a:p>
          <a:p>
            <a:endParaRPr lang="en-US" dirty="0"/>
          </a:p>
          <a:p>
            <a:endParaRPr lang="en-US" dirty="0"/>
          </a:p>
        </p:txBody>
      </p:sp>
    </p:spTree>
    <p:extLst>
      <p:ext uri="{BB962C8B-B14F-4D97-AF65-F5344CB8AC3E}">
        <p14:creationId xmlns:p14="http://schemas.microsoft.com/office/powerpoint/2010/main" val="150847730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BIRTHPLACES OF WORLD RELIGIONS</a:t>
            </a:r>
          </a:p>
          <a:p>
            <a:r>
              <a:rPr lang="zh-TW" altLang="en-US" dirty="0"/>
              <a:t>世界宗教的發源地</a:t>
            </a:r>
            <a:endParaRPr lang="en-US" altLang="zh-TW" dirty="0"/>
          </a:p>
          <a:p>
            <a:endParaRPr lang="en-US" altLang="zh-TW" dirty="0"/>
          </a:p>
          <a:p>
            <a:r>
              <a:rPr lang="en-US" altLang="zh-TW" dirty="0"/>
              <a:t>All the great religions of the world were born in Asia.</a:t>
            </a:r>
          </a:p>
          <a:p>
            <a:r>
              <a:rPr lang="zh-TW" altLang="en-US" dirty="0"/>
              <a:t>所有偉大宗教的發源地都在亞洲發源地</a:t>
            </a:r>
            <a:endParaRPr lang="en-US" altLang="zh-TW" dirty="0"/>
          </a:p>
          <a:p>
            <a:endParaRPr lang="en-US" altLang="zh-TW" dirty="0"/>
          </a:p>
          <a:p>
            <a:r>
              <a:rPr lang="en-US" altLang="zh-TW" dirty="0"/>
              <a:t>The cities</a:t>
            </a:r>
            <a:r>
              <a:rPr lang="en-US" altLang="zh-TW" baseline="0" dirty="0"/>
              <a:t> being circled from east to west are </a:t>
            </a:r>
            <a:r>
              <a:rPr lang="en-US" altLang="zh-TW" baseline="0" dirty="0" err="1"/>
              <a:t>Qufu,CHINA</a:t>
            </a:r>
            <a:r>
              <a:rPr lang="en-US" altLang="zh-TW" baseline="0" dirty="0"/>
              <a:t>; </a:t>
            </a:r>
            <a:r>
              <a:rPr lang="en-US" altLang="zh-TW" baseline="0" dirty="0" err="1"/>
              <a:t>Lumbini</a:t>
            </a:r>
            <a:r>
              <a:rPr lang="en-US" altLang="zh-TW" baseline="0" dirty="0"/>
              <a:t>, NEPAL; </a:t>
            </a:r>
            <a:r>
              <a:rPr lang="en-US" altLang="zh-TW" baseline="0" dirty="0" err="1"/>
              <a:t>Ayodhya</a:t>
            </a:r>
            <a:r>
              <a:rPr lang="en-US" altLang="zh-TW" baseline="0" dirty="0"/>
              <a:t>, INDIA; Ur, IRAQ; Mecca, SAUDI ARABIA; and Bethlehem, ISRAEL.</a:t>
            </a:r>
            <a:endParaRPr lang="en-US" altLang="zh-TW" dirty="0"/>
          </a:p>
          <a:p>
            <a:r>
              <a:rPr lang="zh-TW" altLang="en-US" dirty="0"/>
              <a:t>圓框地區由右至左為中國曲阜、尼泊爾藍毘尼、印度阿約亞提、伊拉克吾珥、沙烏地阿拉伯麥加、以色列伯利恆</a:t>
            </a:r>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279</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158202430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尼泊爾藍毘尼 </a:t>
            </a:r>
            <a:r>
              <a:rPr lang="en-US" altLang="zh-TW" sz="1200" b="0" i="0" kern="1200" dirty="0">
                <a:solidFill>
                  <a:schemeClr val="tx1"/>
                </a:solidFill>
                <a:effectLst/>
                <a:latin typeface="+mn-lt"/>
                <a:ea typeface="+mn-ea"/>
                <a:cs typeface="+mn-cs"/>
              </a:rPr>
              <a:t>–</a:t>
            </a:r>
            <a:r>
              <a:rPr lang="zh-TW" altLang="en-US" sz="1200" b="0" i="0" kern="1200" baseline="0" dirty="0">
                <a:solidFill>
                  <a:schemeClr val="tx1"/>
                </a:solidFill>
                <a:effectLst/>
                <a:latin typeface="+mn-lt"/>
                <a:ea typeface="+mn-ea"/>
                <a:cs typeface="+mn-cs"/>
              </a:rPr>
              <a:t> </a:t>
            </a:r>
            <a:r>
              <a:rPr lang="zh-TW" altLang="en-US" sz="1200" b="0" i="0" kern="1200" dirty="0">
                <a:solidFill>
                  <a:schemeClr val="tx1"/>
                </a:solidFill>
                <a:effectLst/>
                <a:latin typeface="+mn-lt"/>
                <a:ea typeface="+mn-ea"/>
                <a:cs typeface="+mn-cs"/>
              </a:rPr>
              <a:t>佛教 </a:t>
            </a:r>
            <a:r>
              <a:rPr lang="en-US" altLang="zh-TW" baseline="0" dirty="0" err="1"/>
              <a:t>Lumbini</a:t>
            </a:r>
            <a:r>
              <a:rPr lang="en-US" altLang="zh-TW" baseline="0" dirty="0"/>
              <a:t>, NEPAL - Buddhism</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印度阿約提雅 </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 印度教 </a:t>
            </a:r>
            <a:r>
              <a:rPr lang="en-US" altLang="zh-TW" baseline="0" dirty="0" err="1"/>
              <a:t>Lumbini</a:t>
            </a:r>
            <a:r>
              <a:rPr lang="en-US" altLang="zh-TW" baseline="0" dirty="0"/>
              <a:t>, NEPAL; </a:t>
            </a:r>
            <a:r>
              <a:rPr lang="en-US" altLang="zh-TW" baseline="0" dirty="0" err="1"/>
              <a:t>Ayodhya</a:t>
            </a:r>
            <a:r>
              <a:rPr lang="en-US" altLang="zh-TW" baseline="0" dirty="0"/>
              <a:t>, INDIA - Hinduism</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280</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120931079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0" i="0" u="none" kern="1200" dirty="0">
                <a:solidFill>
                  <a:schemeClr val="tx1"/>
                </a:solidFill>
                <a:effectLst/>
                <a:latin typeface="+mn-lt"/>
                <a:ea typeface="+mn-ea"/>
                <a:cs typeface="+mn-cs"/>
              </a:rPr>
              <a:t>CRU </a:t>
            </a:r>
            <a:r>
              <a:rPr lang="zh-TW" altLang="en-US" sz="1200" b="0" i="0" u="none" kern="1200" dirty="0">
                <a:solidFill>
                  <a:schemeClr val="tx1"/>
                </a:solidFill>
                <a:effectLst/>
                <a:latin typeface="+mn-lt"/>
                <a:ea typeface="+mn-ea"/>
                <a:cs typeface="+mn-cs"/>
              </a:rPr>
              <a:t>學園傳道會</a:t>
            </a:r>
            <a:endParaRPr lang="en-US" altLang="zh-TW" sz="1200" b="0" i="0" u="none"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TW" sz="1200" b="0" i="0" u="none"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0" i="0" u="none" kern="1200" dirty="0">
                <a:solidFill>
                  <a:schemeClr val="tx1"/>
                </a:solidFill>
                <a:effectLst/>
                <a:latin typeface="+mn-lt"/>
                <a:ea typeface="+mn-ea"/>
                <a:cs typeface="+mn-cs"/>
              </a:rPr>
              <a:t>REACH CAMPUS TODAY … REACH THE WORLD TOMORROW </a:t>
            </a:r>
          </a:p>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200" b="0" i="0" u="none" kern="1200" dirty="0">
                <a:solidFill>
                  <a:schemeClr val="tx1"/>
                </a:solidFill>
                <a:effectLst/>
                <a:latin typeface="+mn-lt"/>
                <a:ea typeface="+mn-ea"/>
                <a:cs typeface="+mn-cs"/>
              </a:rPr>
              <a:t>今日到校園</a:t>
            </a:r>
            <a:r>
              <a:rPr lang="en-US" altLang="zh-TW" sz="1200" b="0" i="0" u="none" kern="1200" dirty="0">
                <a:solidFill>
                  <a:schemeClr val="tx1"/>
                </a:solidFill>
                <a:effectLst/>
                <a:latin typeface="+mn-lt"/>
                <a:ea typeface="+mn-ea"/>
                <a:cs typeface="+mn-cs"/>
              </a:rPr>
              <a:t>…</a:t>
            </a:r>
            <a:r>
              <a:rPr lang="zh-TW" altLang="en-US" sz="1200" b="0" i="0" u="none" kern="1200" dirty="0">
                <a:solidFill>
                  <a:schemeClr val="tx1"/>
                </a:solidFill>
                <a:effectLst/>
                <a:latin typeface="+mn-lt"/>
                <a:ea typeface="+mn-ea"/>
                <a:cs typeface="+mn-cs"/>
              </a:rPr>
              <a:t>明日到世界</a:t>
            </a:r>
            <a:endParaRPr lang="zh-TW" altLang="en-US" b="0" dirty="0"/>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281</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302294718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2E841B-2F85-DD46-96D6-388F1A98D2EB}" type="slidenum">
              <a:rPr kumimoji="0" lang="en-US" sz="1200" b="0" i="0" u="none" strike="noStrike" kern="1200" cap="none" spc="0" normalizeH="0" baseline="0" noProof="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282</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dirty="0">
                <a:ln w="25400">
                  <a:solidFill>
                    <a:srgbClr val="000000"/>
                  </a:solidFill>
                </a:ln>
                <a:effectLst>
                  <a:outerShdw blurRad="50800" dist="50800" dir="2700000" algn="tl" rotWithShape="0">
                    <a:srgbClr val="000000">
                      <a:alpha val="43000"/>
                    </a:srgbClr>
                  </a:outerShdw>
                </a:effectLst>
                <a:latin typeface="Futura XBlk BT Extra Black"/>
              </a:rPr>
              <a:t>REACHING LEADERS FOR CHRIST</a:t>
            </a:r>
          </a:p>
          <a:p>
            <a:r>
              <a:rPr lang="zh-TW" altLang="en-US" dirty="0"/>
              <a:t>為基督傳給領導者</a:t>
            </a:r>
            <a:endParaRPr lang="en-US" dirty="0"/>
          </a:p>
        </p:txBody>
      </p:sp>
    </p:spTree>
    <p:extLst>
      <p:ext uri="{BB962C8B-B14F-4D97-AF65-F5344CB8AC3E}">
        <p14:creationId xmlns:p14="http://schemas.microsoft.com/office/powerpoint/2010/main" val="247669679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2E841B-2F85-DD46-96D6-388F1A98D2EB}" type="slidenum">
              <a:rPr kumimoji="0" lang="en-US" sz="1200" b="0" i="0" u="none" strike="noStrike" kern="1200" cap="none" spc="0" normalizeH="0" baseline="0" noProof="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283</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r>
              <a:rPr lang="en-US" altLang="zh-TW" dirty="0"/>
              <a:t>INTERNATIONAL WORD OF LIFE FELLOWSHIP</a:t>
            </a:r>
          </a:p>
          <a:p>
            <a:r>
              <a:rPr lang="zh-TW" altLang="en-US" dirty="0"/>
              <a:t>基督教真道生命團契</a:t>
            </a:r>
            <a:endParaRPr lang="en-US" altLang="zh-TW" dirty="0"/>
          </a:p>
          <a:p>
            <a:endParaRPr lang="en-US" dirty="0"/>
          </a:p>
          <a:p>
            <a:r>
              <a:rPr lang="en-US" dirty="0"/>
              <a:t>Reaching</a:t>
            </a:r>
            <a:r>
              <a:rPr lang="en-US" baseline="0" dirty="0"/>
              <a:t> Youth with the Gospel of Christ</a:t>
            </a:r>
            <a:endParaRPr lang="en-US" dirty="0"/>
          </a:p>
          <a:p>
            <a:r>
              <a:rPr lang="zh-TW" altLang="en-US" dirty="0"/>
              <a:t>將基督福音傳給年輕人</a:t>
            </a:r>
            <a:endParaRPr lang="en-US" dirty="0"/>
          </a:p>
        </p:txBody>
      </p:sp>
    </p:spTree>
    <p:extLst>
      <p:ext uri="{BB962C8B-B14F-4D97-AF65-F5344CB8AC3E}">
        <p14:creationId xmlns:p14="http://schemas.microsoft.com/office/powerpoint/2010/main" val="204918372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ASIAN CHURCH HISTORY TIMELINE</a:t>
            </a:r>
          </a:p>
          <a:p>
            <a:r>
              <a:rPr lang="zh-TW" altLang="en-US" dirty="0"/>
              <a:t>亞洲教會發展歷史光譜</a:t>
            </a:r>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284</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260714031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solidFill>
                    <a:srgbClr val="000000"/>
                  </a:solidFill>
                </a:ln>
                <a:latin typeface="Arial"/>
                <a:cs typeface="Arial"/>
              </a:rPr>
              <a:t>ASIAN CHURCH MAP</a:t>
            </a:r>
          </a:p>
          <a:p>
            <a:r>
              <a:rPr lang="zh-TW" altLang="en-US" dirty="0"/>
              <a:t>亞洲教會分布圖</a:t>
            </a:r>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285</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198376237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Bible</a:t>
            </a:r>
            <a:r>
              <a:rPr lang="is-IS" dirty="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507907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fld id="{702EA868-8A29-7149-91A2-81BA343E81CA}" type="slidenum">
              <a:rPr lang="en-US" smtClean="0"/>
              <a:t>30</a:t>
            </a:fld>
            <a:endParaRPr lang="en-US"/>
          </a:p>
        </p:txBody>
      </p:sp>
    </p:spTree>
    <p:extLst>
      <p:ext uri="{BB962C8B-B14F-4D97-AF65-F5344CB8AC3E}">
        <p14:creationId xmlns:p14="http://schemas.microsoft.com/office/powerpoint/2010/main" val="1779987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fld id="{702EA868-8A29-7149-91A2-81BA343E81CA}" type="slidenum">
              <a:rPr lang="en-US" smtClean="0"/>
              <a:t>33</a:t>
            </a:fld>
            <a:endParaRPr lang="en-US"/>
          </a:p>
        </p:txBody>
      </p:sp>
    </p:spTree>
    <p:extLst>
      <p:ext uri="{BB962C8B-B14F-4D97-AF65-F5344CB8AC3E}">
        <p14:creationId xmlns:p14="http://schemas.microsoft.com/office/powerpoint/2010/main" val="2918890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fld id="{702EA868-8A29-7149-91A2-81BA343E81CA}" type="slidenum">
              <a:rPr lang="en-US" smtClean="0"/>
              <a:t>37</a:t>
            </a:fld>
            <a:endParaRPr lang="en-US"/>
          </a:p>
        </p:txBody>
      </p:sp>
    </p:spTree>
    <p:extLst>
      <p:ext uri="{BB962C8B-B14F-4D97-AF65-F5344CB8AC3E}">
        <p14:creationId xmlns:p14="http://schemas.microsoft.com/office/powerpoint/2010/main" val="2861004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fld id="{702EA868-8A29-7149-91A2-81BA343E81CA}" type="slidenum">
              <a:rPr lang="en-US" smtClean="0"/>
              <a:t>46</a:t>
            </a:fld>
            <a:endParaRPr lang="en-US"/>
          </a:p>
        </p:txBody>
      </p:sp>
    </p:spTree>
    <p:extLst>
      <p:ext uri="{BB962C8B-B14F-4D97-AF65-F5344CB8AC3E}">
        <p14:creationId xmlns:p14="http://schemas.microsoft.com/office/powerpoint/2010/main" val="4131413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fld id="{702EA868-8A29-7149-91A2-81BA343E81CA}" type="slidenum">
              <a:rPr lang="en-US" smtClean="0"/>
              <a:t>56</a:t>
            </a:fld>
            <a:endParaRPr lang="en-US"/>
          </a:p>
        </p:txBody>
      </p:sp>
    </p:spTree>
    <p:extLst>
      <p:ext uri="{BB962C8B-B14F-4D97-AF65-F5344CB8AC3E}">
        <p14:creationId xmlns:p14="http://schemas.microsoft.com/office/powerpoint/2010/main" val="2316947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noFill/>
                </a:ln>
                <a:solidFill>
                  <a:srgbClr val="FFFFFF"/>
                </a:solidFill>
                <a:effectLst>
                  <a:glow rad="228600">
                    <a:schemeClr val="bg2"/>
                  </a:glow>
                </a:effectLst>
                <a:latin typeface="Arial"/>
                <a:cs typeface="Arial"/>
              </a:rPr>
              <a:t>MING DYNASTY</a:t>
            </a:r>
            <a:r>
              <a:rPr lang="zh-TW" altLang="en-US" sz="1200" b="1" baseline="0" dirty="0">
                <a:ln w="25400">
                  <a:noFill/>
                </a:ln>
                <a:solidFill>
                  <a:srgbClr val="FFFFFF"/>
                </a:solidFill>
                <a:effectLst>
                  <a:glow rad="228600">
                    <a:schemeClr val="bg2"/>
                  </a:glow>
                </a:effectLst>
                <a:latin typeface="Arial"/>
                <a:cs typeface="Arial"/>
              </a:rPr>
              <a:t> </a:t>
            </a:r>
            <a:endParaRPr lang="en-US" altLang="zh-TW" sz="1200" b="1" baseline="0" dirty="0">
              <a:ln w="25400">
                <a:noFill/>
              </a:ln>
              <a:solidFill>
                <a:srgbClr val="FFFFFF"/>
              </a:solidFill>
              <a:effectLst>
                <a:glow rad="228600">
                  <a:schemeClr val="bg2"/>
                </a:glow>
              </a:effectLst>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zh-TW" altLang="en-US" dirty="0"/>
              <a:t>明朝</a:t>
            </a:r>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3350896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noFill/>
                </a:ln>
                <a:solidFill>
                  <a:srgbClr val="FFFFFF"/>
                </a:solidFill>
                <a:effectLst>
                  <a:glow rad="228600">
                    <a:schemeClr val="bg2"/>
                  </a:glow>
                </a:effectLst>
                <a:latin typeface="Arial"/>
                <a:cs typeface="Arial"/>
              </a:rPr>
              <a:t>After 1500 years of Christianity in Asia, only two small groups were left… in India and in the mountains of Kurdistan.</a:t>
            </a:r>
          </a:p>
          <a:p>
            <a:r>
              <a:rPr lang="zh-TW" altLang="en-US" dirty="0"/>
              <a:t>在基督教進入亞洲</a:t>
            </a:r>
            <a:r>
              <a:rPr lang="en-US" altLang="zh-TW" dirty="0"/>
              <a:t>1500</a:t>
            </a:r>
            <a:r>
              <a:rPr lang="zh-TW" altLang="en-US" dirty="0"/>
              <a:t>年後，僅有兩組信徒留下來；分別在印度及庫爾德斯坦山區。</a:t>
            </a:r>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3307631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noFill/>
                </a:ln>
                <a:solidFill>
                  <a:srgbClr val="FFFFFF"/>
                </a:solidFill>
                <a:effectLst>
                  <a:glow rad="228600">
                    <a:schemeClr val="bg2"/>
                  </a:glow>
                </a:effectLst>
                <a:latin typeface="Arial"/>
                <a:cs typeface="Arial"/>
              </a:rPr>
              <a:t>SHIMUN FAMILY</a:t>
            </a:r>
          </a:p>
          <a:p>
            <a:r>
              <a:rPr lang="zh-TW" altLang="en-US" dirty="0"/>
              <a:t>施盟家族</a:t>
            </a:r>
            <a:endParaRPr lang="en-US" altLang="zh-TW" dirty="0"/>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1133167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noFill/>
                </a:ln>
                <a:solidFill>
                  <a:srgbClr val="FFFFFF"/>
                </a:solidFill>
                <a:effectLst>
                  <a:glow rad="228600">
                    <a:schemeClr val="bg2"/>
                  </a:glow>
                </a:effectLst>
                <a:latin typeface="Arial"/>
                <a:cs typeface="Arial"/>
              </a:rPr>
              <a:t>MAR SHIMUN 22</a:t>
            </a:r>
          </a:p>
          <a:p>
            <a:r>
              <a:rPr lang="zh-TW" altLang="en-US" dirty="0"/>
              <a:t>馬世盟  </a:t>
            </a:r>
            <a:r>
              <a:rPr lang="en-US" altLang="zh-TW" dirty="0"/>
              <a:t>22</a:t>
            </a:r>
            <a:r>
              <a:rPr lang="zh-TW" altLang="en-US" dirty="0"/>
              <a:t> 世</a:t>
            </a:r>
            <a:endParaRPr lang="en-US" altLang="zh-TW" dirty="0"/>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31663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fld id="{702EA868-8A29-7149-91A2-81BA343E81CA}" type="slidenum">
              <a:rPr lang="en-US" smtClean="0"/>
              <a:t>18</a:t>
            </a:fld>
            <a:endParaRPr lang="en-US"/>
          </a:p>
        </p:txBody>
      </p:sp>
    </p:spTree>
    <p:extLst>
      <p:ext uri="{BB962C8B-B14F-4D97-AF65-F5344CB8AC3E}">
        <p14:creationId xmlns:p14="http://schemas.microsoft.com/office/powerpoint/2010/main" val="23449740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馬世盟 </a:t>
            </a:r>
            <a:r>
              <a:rPr lang="en-US" altLang="zh-TW" dirty="0"/>
              <a:t>23</a:t>
            </a:r>
            <a:r>
              <a:rPr lang="zh-TW" altLang="en-US" dirty="0"/>
              <a:t> 世訪問印度 （</a:t>
            </a:r>
            <a:r>
              <a:rPr lang="en-US" altLang="zh-TW" dirty="0"/>
              <a:t>1970</a:t>
            </a:r>
            <a:r>
              <a:rPr lang="zh-TW" altLang="en-US" dirty="0"/>
              <a:t>年）</a:t>
            </a:r>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969808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FRANCIS XAVIER</a:t>
            </a:r>
          </a:p>
          <a:p>
            <a:r>
              <a:rPr lang="zh-TW" altLang="en-US" dirty="0"/>
              <a:t>方濟 </a:t>
            </a:r>
            <a:r>
              <a:rPr lang="zh-TW" altLang="en-US" dirty="0">
                <a:sym typeface="Wingdings"/>
              </a:rPr>
              <a:t> </a:t>
            </a:r>
            <a:r>
              <a:rPr lang="zh-TW" altLang="en-US" sz="1200" b="0" i="0" kern="1200" dirty="0">
                <a:solidFill>
                  <a:schemeClr val="tx1"/>
                </a:solidFill>
                <a:effectLst/>
                <a:latin typeface="+mn-lt"/>
                <a:ea typeface="+mn-ea"/>
                <a:cs typeface="+mn-cs"/>
              </a:rPr>
              <a:t>沙勿略</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1648334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noFill/>
                </a:ln>
                <a:solidFill>
                  <a:srgbClr val="FFFFFF"/>
                </a:solidFill>
                <a:effectLst>
                  <a:glow rad="228600">
                    <a:schemeClr val="bg2"/>
                  </a:glow>
                </a:effectLst>
                <a:latin typeface="Arial"/>
                <a:cs typeface="Arial"/>
              </a:rPr>
              <a:t>ANJIRO, XAVIER &amp; KAGOSHIMA</a:t>
            </a:r>
          </a:p>
          <a:p>
            <a:r>
              <a:rPr lang="zh-TW" altLang="en-US" dirty="0"/>
              <a:t>安伽略、</a:t>
            </a:r>
            <a:r>
              <a:rPr lang="zh-TW" altLang="en-US" sz="1200" b="0" i="0" kern="1200" dirty="0">
                <a:solidFill>
                  <a:schemeClr val="tx1"/>
                </a:solidFill>
                <a:effectLst/>
                <a:latin typeface="+mn-lt"/>
                <a:ea typeface="+mn-ea"/>
                <a:cs typeface="+mn-cs"/>
              </a:rPr>
              <a:t>沙勿略</a:t>
            </a:r>
            <a:r>
              <a:rPr lang="zh-TW" altLang="en-US" dirty="0"/>
              <a:t>、鹿兒島</a:t>
            </a:r>
            <a:endParaRPr lang="en-US" altLang="zh-TW" dirty="0"/>
          </a:p>
          <a:p>
            <a:endParaRPr lang="en-US" altLang="zh-TW"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dirty="0">
                <a:solidFill>
                  <a:schemeClr val="bg2"/>
                </a:solidFill>
                <a:latin typeface="Arial Black"/>
                <a:cs typeface="Arial Black"/>
              </a:rPr>
              <a:t>“I asked him whether if I went back with him to his country, the Japanese would become Christians, and he said they would not do so until they had asked me many questions and had seen by the way I answered how much I knew.”</a:t>
            </a:r>
          </a:p>
          <a:p>
            <a:r>
              <a:rPr lang="zh-TW" altLang="en-US" dirty="0"/>
              <a:t>我問他，如果我和他一起回到他的國家，日本人是否會成為基督徒，他說他們不會這樣做，直到他們問我很多問題，並端視我的回答方式及內容而定</a:t>
            </a:r>
            <a:endParaRPr lang="en-US" altLang="zh-TW" dirty="0"/>
          </a:p>
          <a:p>
            <a:endParaRPr lang="en-US" altLang="zh-TW"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i="1" dirty="0">
                <a:latin typeface="Arial Black" charset="0"/>
                <a:cs typeface="Arial Black" charset="0"/>
              </a:rPr>
              <a:t>Statues of Christians leaders in Kagoshima, Japan</a:t>
            </a:r>
          </a:p>
          <a:p>
            <a:r>
              <a:rPr lang="zh-TW" altLang="en-US" dirty="0"/>
              <a:t>日本鹿耳島縣基督徒領袖雕像</a:t>
            </a:r>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6460359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noFill/>
                </a:ln>
                <a:solidFill>
                  <a:srgbClr val="FFFFFF"/>
                </a:solidFill>
                <a:effectLst>
                  <a:glow rad="228600">
                    <a:schemeClr val="bg2"/>
                  </a:glow>
                </a:effectLst>
                <a:latin typeface="Arial"/>
                <a:cs typeface="Arial"/>
              </a:rPr>
              <a:t>ANJIRO, XAVIER &amp; KAGOSHIMA</a:t>
            </a:r>
          </a:p>
          <a:p>
            <a:pPr marL="0" marR="0" indent="0" algn="l" defTabSz="457200" rtl="0" eaLnBrk="1" fontAlgn="auto" latinLnBrk="0" hangingPunct="1">
              <a:lnSpc>
                <a:spcPct val="100000"/>
              </a:lnSpc>
              <a:spcBef>
                <a:spcPts val="0"/>
              </a:spcBef>
              <a:spcAft>
                <a:spcPts val="0"/>
              </a:spcAft>
              <a:buClrTx/>
              <a:buSzTx/>
              <a:buFontTx/>
              <a:buNone/>
              <a:tabLst/>
              <a:defRPr/>
            </a:pPr>
            <a:r>
              <a:rPr lang="zh-TW" altLang="en-US" dirty="0"/>
              <a:t>安伽略、</a:t>
            </a:r>
            <a:r>
              <a:rPr lang="zh-TW" altLang="en-US" sz="1200" b="0" i="0" kern="1200" dirty="0">
                <a:solidFill>
                  <a:schemeClr val="tx1"/>
                </a:solidFill>
                <a:effectLst/>
                <a:latin typeface="+mn-lt"/>
                <a:ea typeface="+mn-ea"/>
                <a:cs typeface="+mn-cs"/>
              </a:rPr>
              <a:t>沙勿略</a:t>
            </a:r>
            <a:r>
              <a:rPr lang="zh-TW" altLang="en-US" dirty="0"/>
              <a:t>、鹿兒島</a:t>
            </a:r>
            <a:endParaRPr lang="en-US" altLang="zh-TW" dirty="0"/>
          </a:p>
          <a:p>
            <a:endParaRPr lang="en-US" altLang="zh-TW"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dirty="0">
                <a:solidFill>
                  <a:schemeClr val="bg2"/>
                </a:solidFill>
                <a:latin typeface="Arial Black"/>
                <a:cs typeface="Arial Black"/>
              </a:rPr>
              <a:t>“Most of all, they would want to see if I practiced what I preached and believed… then, after watching me for 6 months, the king, the nobility, and all other people of discretion would become Christians, for the Japanese, he said, are totally guided by the law of reason.”</a:t>
            </a:r>
          </a:p>
          <a:p>
            <a:r>
              <a:rPr lang="zh-TW" altLang="en-US" dirty="0"/>
              <a:t>最重要的是他們想看看我是否實踐了我所傳和信的</a:t>
            </a:r>
            <a:r>
              <a:rPr lang="en-US" altLang="zh-TW" dirty="0"/>
              <a:t>...</a:t>
            </a:r>
            <a:r>
              <a:rPr lang="zh-TW" altLang="en-US" dirty="0"/>
              <a:t>然後，在觀察我 </a:t>
            </a:r>
            <a:r>
              <a:rPr lang="en-US" altLang="zh-TW" dirty="0"/>
              <a:t>6</a:t>
            </a:r>
            <a:r>
              <a:rPr lang="zh-TW" altLang="en-US" dirty="0"/>
              <a:t> 個月之後，國王、貴族和所有其他有自由意識的人才會成為基督徒；因為日本人，如他所說，係完全受理性法則所引導的。</a:t>
            </a:r>
            <a:endParaRPr lang="en-US" altLang="zh-TW" dirty="0"/>
          </a:p>
          <a:p>
            <a:endParaRPr lang="en-US" altLang="zh-TW"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i="1" dirty="0">
                <a:latin typeface="Arial Black" charset="0"/>
                <a:cs typeface="Arial Black" charset="0"/>
              </a:rPr>
              <a:t>Statues of Christians leaders in Kagoshima, Japan</a:t>
            </a:r>
          </a:p>
          <a:p>
            <a:r>
              <a:rPr lang="zh-TW" altLang="en-US" dirty="0"/>
              <a:t>日本鹿耳島縣基督徒領袖雕像</a:t>
            </a:r>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3711968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noFill/>
                </a:ln>
                <a:solidFill>
                  <a:srgbClr val="FFFFFF"/>
                </a:solidFill>
                <a:effectLst>
                  <a:glow rad="228600">
                    <a:schemeClr val="bg2"/>
                  </a:glow>
                </a:effectLst>
                <a:latin typeface="Arial"/>
                <a:cs typeface="Arial"/>
              </a:rPr>
              <a:t>FRANCIS XAVIER</a:t>
            </a:r>
          </a:p>
          <a:p>
            <a:r>
              <a:rPr lang="zh-TW" altLang="en-US" dirty="0"/>
              <a:t>聖方濟 </a:t>
            </a:r>
            <a:r>
              <a:rPr lang="zh-TW" altLang="en-US" dirty="0">
                <a:sym typeface="Wingdings"/>
              </a:rPr>
              <a:t> </a:t>
            </a:r>
            <a:r>
              <a:rPr lang="zh-TW" altLang="en-US" sz="1200" b="0" i="0" kern="1200" dirty="0">
                <a:solidFill>
                  <a:schemeClr val="tx1"/>
                </a:solidFill>
                <a:effectLst/>
                <a:latin typeface="+mn-lt"/>
                <a:ea typeface="+mn-ea"/>
                <a:cs typeface="+mn-cs"/>
              </a:rPr>
              <a:t>沙勿略</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8704216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noFill/>
                </a:ln>
                <a:solidFill>
                  <a:srgbClr val="FFFFFF"/>
                </a:solidFill>
                <a:effectLst>
                  <a:glow rad="228600">
                    <a:schemeClr val="bg2"/>
                  </a:glow>
                </a:effectLst>
                <a:latin typeface="Arial"/>
                <a:cs typeface="Arial"/>
              </a:rPr>
              <a:t>TOYOTAMI HIDEYOSHI</a:t>
            </a:r>
          </a:p>
          <a:p>
            <a:r>
              <a:rPr lang="zh-TW" altLang="en-US" dirty="0"/>
              <a:t>豐臣秀吉</a:t>
            </a:r>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22600638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noFill/>
                </a:ln>
                <a:solidFill>
                  <a:srgbClr val="FFFFFF"/>
                </a:solidFill>
                <a:effectLst>
                  <a:glow rad="228600">
                    <a:schemeClr val="bg2"/>
                  </a:glow>
                </a:effectLst>
                <a:latin typeface="Arial"/>
                <a:cs typeface="Arial"/>
              </a:rPr>
              <a:t>26 MARTYRS MEMORIAL</a:t>
            </a:r>
          </a:p>
          <a:p>
            <a:r>
              <a:rPr lang="en-US" altLang="zh-TW" dirty="0"/>
              <a:t>26</a:t>
            </a:r>
            <a:r>
              <a:rPr lang="zh-TW" altLang="en-US" dirty="0"/>
              <a:t> 聖人紀念館</a:t>
            </a:r>
            <a:endParaRPr lang="en-US" altLang="zh-TW" dirty="0"/>
          </a:p>
          <a:p>
            <a:endParaRPr lang="en-US" altLang="zh-TW"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noFill/>
                </a:ln>
                <a:solidFill>
                  <a:srgbClr val="FFFFFF"/>
                </a:solidFill>
                <a:effectLst>
                  <a:glow rad="228600">
                    <a:schemeClr val="bg2"/>
                  </a:glow>
                </a:effectLst>
                <a:latin typeface="Arial"/>
                <a:cs typeface="Arial"/>
              </a:rPr>
              <a:t>In 1597 in Nagasaki 26 Japanese Christians and foreign missionaries (including three young boys) were tied to crosses, speared and left to hang for 9 months.</a:t>
            </a:r>
          </a:p>
          <a:p>
            <a:r>
              <a:rPr lang="en-US" altLang="zh-TW" dirty="0"/>
              <a:t>1597</a:t>
            </a:r>
            <a:r>
              <a:rPr lang="zh-TW" altLang="en-US" dirty="0"/>
              <a:t>年，</a:t>
            </a:r>
            <a:r>
              <a:rPr lang="en-US" altLang="zh-TW" dirty="0"/>
              <a:t>26</a:t>
            </a:r>
            <a:r>
              <a:rPr lang="zh-TW" altLang="en-US" dirty="0"/>
              <a:t>名日本基督徒和外國傳教士（包括三名小男孩）被綁在十字架上為長矛刺死後，遭吊掛長達九個月。</a:t>
            </a:r>
            <a:endParaRPr lang="en-US" altLang="zh-TW" dirty="0"/>
          </a:p>
          <a:p>
            <a:endParaRPr lang="en-US" altLang="zh-TW"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i="1" dirty="0">
                <a:latin typeface="Arial Black" charset="0"/>
                <a:cs typeface="Arial Black" charset="0"/>
              </a:rPr>
              <a:t>Nagasaki, Japan</a:t>
            </a:r>
          </a:p>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200" i="1" dirty="0">
                <a:latin typeface="Arial Black" charset="0"/>
                <a:cs typeface="Arial Black" charset="0"/>
              </a:rPr>
              <a:t>日本長崎</a:t>
            </a:r>
            <a:endParaRPr lang="en-US" altLang="zh-TW" sz="1200" i="1" dirty="0">
              <a:latin typeface="Arial Black" charset="0"/>
              <a:cs typeface="Arial Black" charset="0"/>
            </a:endParaRPr>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35203308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1" dirty="0">
                <a:ln w="25400">
                  <a:noFill/>
                </a:ln>
                <a:solidFill>
                  <a:srgbClr val="FFFFFF"/>
                </a:solidFill>
                <a:effectLst>
                  <a:glow rad="228600">
                    <a:schemeClr val="bg2"/>
                  </a:glow>
                </a:effectLst>
                <a:latin typeface="Arial"/>
                <a:cs typeface="Arial"/>
              </a:rPr>
              <a:t>TOKUGAWA IEYASU (1543-1616</a:t>
            </a:r>
          </a:p>
          <a:p>
            <a:r>
              <a:rPr lang="zh-TW" altLang="en-US" dirty="0"/>
              <a:t>德川家康（</a:t>
            </a:r>
            <a:r>
              <a:rPr lang="en-US" altLang="zh-TW" dirty="0"/>
              <a:t>1543-1616</a:t>
            </a:r>
            <a:r>
              <a:rPr lang="zh-TW" altLang="en-US" dirty="0"/>
              <a:t>）</a:t>
            </a:r>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35041415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noFill/>
                </a:ln>
                <a:solidFill>
                  <a:srgbClr val="FFFFFF"/>
                </a:solidFill>
                <a:effectLst>
                  <a:glow rad="228600">
                    <a:schemeClr val="bg2"/>
                  </a:glow>
                </a:effectLst>
                <a:latin typeface="Arial"/>
                <a:cs typeface="Arial"/>
              </a:rPr>
              <a:t>TOKUGAWA HIDETADA (1579-1632)</a:t>
            </a:r>
          </a:p>
          <a:p>
            <a:r>
              <a:rPr lang="zh-TW" altLang="en-US" dirty="0"/>
              <a:t>德川秀忠（</a:t>
            </a:r>
            <a:r>
              <a:rPr lang="en-US" altLang="zh-TW" dirty="0"/>
              <a:t>1579-1632</a:t>
            </a:r>
            <a:r>
              <a:rPr lang="zh-TW" altLang="en-US" dirty="0"/>
              <a:t>）</a:t>
            </a:r>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16008868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noFill/>
                </a:ln>
                <a:solidFill>
                  <a:srgbClr val="FFFFFF"/>
                </a:solidFill>
                <a:effectLst>
                  <a:glow rad="228600">
                    <a:schemeClr val="bg2"/>
                  </a:glow>
                </a:effectLst>
                <a:latin typeface="Arial"/>
                <a:cs typeface="Arial"/>
              </a:rPr>
              <a:t>TOKUGAWA IEMITSU (1604-1651)</a:t>
            </a:r>
          </a:p>
          <a:p>
            <a:r>
              <a:rPr lang="zh-TW" altLang="en-US" sz="1200" b="0" i="0" kern="1200" dirty="0">
                <a:solidFill>
                  <a:schemeClr val="tx1"/>
                </a:solidFill>
                <a:effectLst/>
                <a:latin typeface="+mn-lt"/>
                <a:ea typeface="+mn-ea"/>
                <a:cs typeface="+mn-cs"/>
              </a:rPr>
              <a:t>德川家光（</a:t>
            </a:r>
            <a:r>
              <a:rPr lang="en-US" altLang="zh-TW" sz="1200" b="0" i="0" kern="1200" dirty="0">
                <a:solidFill>
                  <a:schemeClr val="tx1"/>
                </a:solidFill>
                <a:effectLst/>
                <a:latin typeface="+mn-lt"/>
                <a:ea typeface="+mn-ea"/>
                <a:cs typeface="+mn-cs"/>
              </a:rPr>
              <a:t>1604-1651</a:t>
            </a:r>
            <a:r>
              <a:rPr lang="zh-TW" altLang="en-US" sz="1200" b="0" i="0" kern="1200" dirty="0">
                <a:solidFill>
                  <a:schemeClr val="tx1"/>
                </a:solidFill>
                <a:effectLst/>
                <a:latin typeface="+mn-lt"/>
                <a:ea typeface="+mn-ea"/>
                <a:cs typeface="+mn-cs"/>
              </a:rPr>
              <a:t>）</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204</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3052235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fld id="{702EA868-8A29-7149-91A2-81BA343E81CA}" type="slidenum">
              <a:rPr lang="en-US" smtClean="0"/>
              <a:t>19</a:t>
            </a:fld>
            <a:endParaRPr lang="en-US"/>
          </a:p>
        </p:txBody>
      </p:sp>
    </p:spTree>
    <p:extLst>
      <p:ext uri="{BB962C8B-B14F-4D97-AF65-F5344CB8AC3E}">
        <p14:creationId xmlns:p14="http://schemas.microsoft.com/office/powerpoint/2010/main" val="5604321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noFill/>
                </a:ln>
                <a:solidFill>
                  <a:srgbClr val="FFFFFF"/>
                </a:solidFill>
                <a:effectLst>
                  <a:glow rad="228600">
                    <a:schemeClr val="bg2"/>
                  </a:glow>
                </a:effectLst>
                <a:latin typeface="Arial"/>
                <a:cs typeface="Arial"/>
              </a:rPr>
              <a:t>1637 ARIMA FARMERS</a:t>
            </a:r>
          </a:p>
          <a:p>
            <a:r>
              <a:rPr lang="en-US" altLang="zh-TW" dirty="0"/>
              <a:t>1637</a:t>
            </a:r>
            <a:r>
              <a:rPr lang="zh-TW" altLang="en-US" dirty="0"/>
              <a:t>年有馬之農民</a:t>
            </a:r>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32939982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noFill/>
                </a:ln>
                <a:solidFill>
                  <a:srgbClr val="FFFFFF"/>
                </a:solidFill>
                <a:effectLst>
                  <a:glow rad="228600">
                    <a:schemeClr val="bg2"/>
                  </a:glow>
                </a:effectLst>
                <a:latin typeface="Arial"/>
                <a:cs typeface="Arial"/>
              </a:rPr>
              <a:t>COMMODORE PERRY 1853</a:t>
            </a:r>
          </a:p>
          <a:p>
            <a:r>
              <a:rPr lang="en-US" altLang="zh-TW" dirty="0"/>
              <a:t>1853</a:t>
            </a:r>
            <a:r>
              <a:rPr lang="zh-TW" altLang="en-US" dirty="0"/>
              <a:t>年馬修培理准將造訪日本江戶幕府</a:t>
            </a:r>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40855164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noFill/>
                </a:ln>
                <a:solidFill>
                  <a:srgbClr val="FFFFFF"/>
                </a:solidFill>
                <a:effectLst>
                  <a:glow rad="228600">
                    <a:schemeClr val="bg2"/>
                  </a:glow>
                </a:effectLst>
                <a:latin typeface="Arial"/>
                <a:cs typeface="Arial"/>
              </a:rPr>
              <a:t>URAKAMI CHURCH REBUILT</a:t>
            </a:r>
          </a:p>
          <a:p>
            <a:r>
              <a:rPr lang="zh-TW" altLang="en-US" sz="1200" b="0" i="0" kern="1200" dirty="0">
                <a:solidFill>
                  <a:schemeClr val="tx1"/>
                </a:solidFill>
                <a:effectLst/>
                <a:latin typeface="+mn-lt"/>
                <a:ea typeface="+mn-ea"/>
                <a:cs typeface="+mn-cs"/>
              </a:rPr>
              <a:t>浦上天主堂重建</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23062735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noFill/>
                </a:ln>
                <a:solidFill>
                  <a:srgbClr val="FFFFFF"/>
                </a:solidFill>
                <a:effectLst>
                  <a:glow rad="228600">
                    <a:schemeClr val="bg2"/>
                  </a:glow>
                </a:effectLst>
                <a:latin typeface="Arial"/>
                <a:cs typeface="Arial"/>
              </a:rPr>
              <a:t>BERNARD PETITJEAN</a:t>
            </a:r>
          </a:p>
          <a:p>
            <a:r>
              <a:rPr lang="zh-TW" altLang="en-US" sz="1200" b="0" i="0" kern="1200" dirty="0">
                <a:solidFill>
                  <a:schemeClr val="tx1"/>
                </a:solidFill>
                <a:effectLst/>
                <a:latin typeface="+mn-lt"/>
                <a:ea typeface="+mn-ea"/>
                <a:cs typeface="+mn-cs"/>
              </a:rPr>
              <a:t>貝爾納 </a:t>
            </a:r>
            <a:r>
              <a:rPr lang="en-US" altLang="zh-TW" sz="1200" b="0" i="0" kern="1200" dirty="0">
                <a:solidFill>
                  <a:schemeClr val="tx1"/>
                </a:solidFill>
                <a:effectLst/>
                <a:latin typeface="+mn-lt"/>
                <a:ea typeface="+mn-ea"/>
                <a:cs typeface="+mn-cs"/>
                <a:sym typeface="Wingdings"/>
              </a:rPr>
              <a:t></a:t>
            </a:r>
            <a:r>
              <a:rPr lang="zh-TW" altLang="en-US" sz="1200" b="0" i="0" kern="1200" dirty="0">
                <a:solidFill>
                  <a:schemeClr val="tx1"/>
                </a:solidFill>
                <a:effectLst/>
                <a:latin typeface="+mn-lt"/>
                <a:ea typeface="+mn-ea"/>
                <a:cs typeface="+mn-cs"/>
                <a:sym typeface="Wingdings"/>
              </a:rPr>
              <a:t> </a:t>
            </a:r>
            <a:r>
              <a:rPr lang="zh-TW" altLang="en-US" sz="1200" b="0" i="0" kern="1200" dirty="0">
                <a:solidFill>
                  <a:schemeClr val="tx1"/>
                </a:solidFill>
                <a:effectLst/>
                <a:latin typeface="+mn-lt"/>
                <a:ea typeface="+mn-ea"/>
                <a:cs typeface="+mn-cs"/>
              </a:rPr>
              <a:t>珀蒂讓</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25522652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noFill/>
                </a:ln>
                <a:solidFill>
                  <a:srgbClr val="FFFFFF"/>
                </a:solidFill>
                <a:effectLst>
                  <a:glow rad="228600">
                    <a:schemeClr val="bg2"/>
                  </a:glow>
                </a:effectLst>
                <a:latin typeface="Arial"/>
                <a:cs typeface="Arial"/>
              </a:rPr>
              <a:t>JAPAN’S HIDDEN CHRISTIANS</a:t>
            </a:r>
          </a:p>
          <a:p>
            <a:r>
              <a:rPr lang="zh-TW" altLang="en-US" dirty="0"/>
              <a:t>日本的隱藏基督徒</a:t>
            </a:r>
            <a:endParaRPr lang="en-US" altLang="zh-TW" dirty="0"/>
          </a:p>
          <a:p>
            <a:endParaRPr lang="en-US" altLang="zh-TW"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noFill/>
                </a:ln>
                <a:solidFill>
                  <a:srgbClr val="FFFFFF"/>
                </a:solidFill>
                <a:effectLst>
                  <a:glow rad="228600">
                    <a:schemeClr val="bg2"/>
                  </a:glow>
                </a:effectLst>
                <a:latin typeface="Arial"/>
                <a:cs typeface="Arial"/>
              </a:rPr>
              <a:t>In 1866 30,000 “hidden Christians” (</a:t>
            </a:r>
            <a:r>
              <a:rPr lang="en-US" altLang="zh-TW" sz="1200" b="1" dirty="0" err="1">
                <a:ln w="25400">
                  <a:noFill/>
                </a:ln>
                <a:solidFill>
                  <a:srgbClr val="FFFFFF"/>
                </a:solidFill>
                <a:effectLst>
                  <a:glow rad="228600">
                    <a:schemeClr val="bg2"/>
                  </a:glow>
                </a:effectLst>
                <a:latin typeface="Arial"/>
                <a:cs typeface="Arial"/>
              </a:rPr>
              <a:t>kakure</a:t>
            </a:r>
            <a:r>
              <a:rPr lang="en-US" altLang="zh-TW" sz="1200" b="1" dirty="0">
                <a:ln w="25400">
                  <a:noFill/>
                </a:ln>
                <a:solidFill>
                  <a:srgbClr val="FFFFFF"/>
                </a:solidFill>
                <a:effectLst>
                  <a:glow rad="228600">
                    <a:schemeClr val="bg2"/>
                  </a:glow>
                </a:effectLst>
                <a:latin typeface="Arial"/>
                <a:cs typeface="Arial"/>
              </a:rPr>
              <a:t> </a:t>
            </a:r>
            <a:r>
              <a:rPr lang="en-US" altLang="zh-TW" sz="1200" b="1" dirty="0" err="1">
                <a:ln w="25400">
                  <a:noFill/>
                </a:ln>
                <a:solidFill>
                  <a:srgbClr val="FFFFFF"/>
                </a:solidFill>
                <a:effectLst>
                  <a:glow rad="228600">
                    <a:schemeClr val="bg2"/>
                  </a:glow>
                </a:effectLst>
                <a:latin typeface="Arial"/>
                <a:cs typeface="Arial"/>
              </a:rPr>
              <a:t>krishitan</a:t>
            </a:r>
            <a:r>
              <a:rPr lang="en-US" altLang="zh-TW" sz="1200" b="1" dirty="0">
                <a:ln w="25400">
                  <a:noFill/>
                </a:ln>
                <a:solidFill>
                  <a:srgbClr val="FFFFFF"/>
                </a:solidFill>
                <a:effectLst>
                  <a:glow rad="228600">
                    <a:schemeClr val="bg2"/>
                  </a:glow>
                </a:effectLst>
                <a:latin typeface="Arial"/>
                <a:cs typeface="Arial"/>
              </a:rPr>
              <a:t>) came out and almost half joined the Catholic Church again.</a:t>
            </a:r>
          </a:p>
          <a:p>
            <a:r>
              <a:rPr lang="en-US" altLang="zh-TW" dirty="0"/>
              <a:t>1866</a:t>
            </a:r>
            <a:r>
              <a:rPr lang="zh-TW" altLang="en-US" dirty="0"/>
              <a:t>年有 </a:t>
            </a:r>
            <a:r>
              <a:rPr lang="en-US" altLang="zh-TW" dirty="0"/>
              <a:t>3</a:t>
            </a:r>
            <a:r>
              <a:rPr lang="zh-TW" altLang="en-US" dirty="0"/>
              <a:t> 萬名的日本隱藏基督徒（即隱藏</a:t>
            </a:r>
            <a:r>
              <a:rPr lang="zh-TW" altLang="en-US" sz="1200" b="0" i="0" kern="1200" dirty="0">
                <a:solidFill>
                  <a:schemeClr val="tx1"/>
                </a:solidFill>
                <a:effectLst/>
                <a:latin typeface="+mn-lt"/>
                <a:ea typeface="+mn-ea"/>
                <a:cs typeface="+mn-cs"/>
              </a:rPr>
              <a:t>吉利支丹</a:t>
            </a:r>
            <a:r>
              <a:rPr lang="zh-TW" altLang="en-US" dirty="0"/>
              <a:t>）顯明身分並有近半數加入天主教會</a:t>
            </a:r>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209</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19902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i="1" dirty="0">
                <a:latin typeface="Arial Black" charset="0"/>
                <a:cs typeface="Arial Black" charset="0"/>
              </a:rPr>
              <a:t>Original sign declaring Christianity was being outlawed</a:t>
            </a:r>
          </a:p>
          <a:p>
            <a:r>
              <a:rPr lang="zh-TW" altLang="en-US" dirty="0"/>
              <a:t>起初簽署表明為基督徒是違法的</a:t>
            </a:r>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210</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10533771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REASONS FOR PROTESTANT GROWTH (1889)</a:t>
            </a:r>
          </a:p>
          <a:p>
            <a:r>
              <a:rPr lang="zh-TW" altLang="en-US" dirty="0"/>
              <a:t>新教徒成長原因 </a:t>
            </a:r>
            <a:r>
              <a:rPr lang="en-US" altLang="zh-TW" dirty="0"/>
              <a:t>(1889)</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altLang="zh-TW" dirty="0"/>
              <a:t>EMPHASIS ON EDUCATION</a:t>
            </a:r>
            <a:r>
              <a:rPr lang="zh-TW" altLang="en-US" dirty="0"/>
              <a:t> </a:t>
            </a:r>
            <a:r>
              <a:rPr lang="zh-TW" altLang="en-US" baseline="0" dirty="0"/>
              <a:t>教育的強調</a:t>
            </a:r>
            <a:endParaRPr lang="en-US" altLang="zh-TW" baseline="0" dirty="0"/>
          </a:p>
          <a:p>
            <a:pPr marL="228600" indent="-228600">
              <a:buAutoNum type="arabicPeriod"/>
            </a:pPr>
            <a:r>
              <a:rPr lang="en-US" altLang="zh-TW" dirty="0"/>
              <a:t>QUALITY &amp; ZEAL OF LEADERS</a:t>
            </a:r>
            <a:r>
              <a:rPr lang="zh-TW" altLang="en-US" dirty="0"/>
              <a:t> 基督徒領袖們的行舉及熱誠</a:t>
            </a:r>
            <a:endParaRPr lang="en-US" altLang="zh-TW" dirty="0"/>
          </a:p>
          <a:p>
            <a:pPr marL="228600" indent="-228600">
              <a:buAutoNum type="arabicPeriod"/>
            </a:pPr>
            <a:r>
              <a:rPr lang="en-US" altLang="zh-TW" dirty="0"/>
              <a:t>BIBLE TRANSLATED INTO JAPANESE</a:t>
            </a:r>
            <a:r>
              <a:rPr lang="zh-TW" altLang="en-US" dirty="0"/>
              <a:t> 聖經被翻成日文</a:t>
            </a:r>
            <a:endParaRPr lang="en-US" altLang="zh-TW" dirty="0"/>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6864645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i="1" dirty="0">
                <a:latin typeface="Arial Black" charset="0"/>
                <a:cs typeface="Arial Black" charset="0"/>
              </a:rPr>
              <a:t>Fathers and seminarians in southern Japan 1881</a:t>
            </a:r>
          </a:p>
          <a:p>
            <a:r>
              <a:rPr lang="en-US" altLang="zh-TW" dirty="0"/>
              <a:t>1881</a:t>
            </a:r>
            <a:r>
              <a:rPr lang="zh-TW" altLang="en-US" dirty="0"/>
              <a:t>年日本南方的神父及宣教士</a:t>
            </a:r>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15851015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noFill/>
                </a:ln>
                <a:solidFill>
                  <a:srgbClr val="FFFFFF"/>
                </a:solidFill>
                <a:effectLst>
                  <a:glow rad="228600">
                    <a:schemeClr val="bg2"/>
                  </a:glow>
                </a:effectLst>
                <a:latin typeface="Arial"/>
                <a:cs typeface="Arial"/>
              </a:rPr>
              <a:t>ASIAN CHURCH HISTORY</a:t>
            </a:r>
          </a:p>
          <a:p>
            <a:r>
              <a:rPr lang="zh-TW" altLang="en-US" dirty="0"/>
              <a:t>亞洲教會歷史</a:t>
            </a:r>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214</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8164320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noFill/>
                </a:ln>
                <a:solidFill>
                  <a:srgbClr val="FFFFFF"/>
                </a:solidFill>
                <a:effectLst>
                  <a:glow rad="228600">
                    <a:schemeClr val="bg2"/>
                  </a:glow>
                </a:effectLst>
                <a:latin typeface="Arial"/>
                <a:cs typeface="Arial"/>
              </a:rPr>
              <a:t>MACAO</a:t>
            </a:r>
          </a:p>
          <a:p>
            <a:r>
              <a:rPr lang="zh-TW" altLang="en-US" dirty="0"/>
              <a:t>澳門為基地</a:t>
            </a:r>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215</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1723532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fld id="{702EA868-8A29-7149-91A2-81BA343E81CA}" type="slidenum">
              <a:rPr lang="en-US" smtClean="0"/>
              <a:t>20</a:t>
            </a:fld>
            <a:endParaRPr lang="en-US"/>
          </a:p>
        </p:txBody>
      </p:sp>
    </p:spTree>
    <p:extLst>
      <p:ext uri="{BB962C8B-B14F-4D97-AF65-F5344CB8AC3E}">
        <p14:creationId xmlns:p14="http://schemas.microsoft.com/office/powerpoint/2010/main" val="14522332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noFill/>
                </a:ln>
                <a:solidFill>
                  <a:srgbClr val="FFFFFF"/>
                </a:solidFill>
                <a:effectLst>
                  <a:glow rad="228600">
                    <a:schemeClr val="bg2"/>
                  </a:glow>
                </a:effectLst>
                <a:latin typeface="Arial"/>
                <a:cs typeface="Arial"/>
              </a:rPr>
              <a:t>MATTEO RICCI</a:t>
            </a:r>
          </a:p>
          <a:p>
            <a:r>
              <a:rPr lang="zh-TW" altLang="en-US" sz="1200" b="0" i="0" kern="1200" dirty="0">
                <a:solidFill>
                  <a:schemeClr val="tx1"/>
                </a:solidFill>
                <a:effectLst/>
                <a:latin typeface="+mn-lt"/>
                <a:ea typeface="+mn-ea"/>
                <a:cs typeface="+mn-cs"/>
              </a:rPr>
              <a:t>馬泰奧</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里奇（利瑪竇）</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216</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10844706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noFill/>
                </a:ln>
                <a:solidFill>
                  <a:srgbClr val="FFFFFF"/>
                </a:solidFill>
                <a:effectLst>
                  <a:glow rad="228600">
                    <a:schemeClr val="bg2"/>
                  </a:glow>
                </a:effectLst>
                <a:latin typeface="Arial"/>
                <a:cs typeface="Arial"/>
              </a:rPr>
              <a:t>MACAO</a:t>
            </a:r>
          </a:p>
          <a:p>
            <a:r>
              <a:rPr lang="zh-TW" altLang="en-US" dirty="0"/>
              <a:t>澳門</a:t>
            </a:r>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217</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39220686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noFill/>
                </a:ln>
                <a:solidFill>
                  <a:srgbClr val="FFFFFF"/>
                </a:solidFill>
                <a:effectLst>
                  <a:glow rad="228600">
                    <a:schemeClr val="bg2"/>
                  </a:glow>
                </a:effectLst>
                <a:latin typeface="Arial"/>
                <a:cs typeface="Arial"/>
              </a:rPr>
              <a:t>RICCI WORLD MAP</a:t>
            </a:r>
          </a:p>
          <a:p>
            <a:r>
              <a:rPr lang="zh-TW" altLang="en-US" dirty="0"/>
              <a:t>利瑪竇世界地圖</a:t>
            </a:r>
            <a:endParaRPr lang="en-US" altLang="zh-TW" dirty="0"/>
          </a:p>
          <a:p>
            <a:endParaRPr lang="en-US" altLang="zh-TW"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i="1" dirty="0" err="1">
                <a:latin typeface="Arial Black" charset="0"/>
                <a:cs typeface="Arial Black" charset="0"/>
              </a:rPr>
              <a:t>Kunyu</a:t>
            </a:r>
            <a:r>
              <a:rPr lang="en-US" altLang="zh-TW" sz="1200" i="1" dirty="0">
                <a:latin typeface="Arial Black" charset="0"/>
                <a:cs typeface="Arial Black" charset="0"/>
              </a:rPr>
              <a:t> </a:t>
            </a:r>
            <a:r>
              <a:rPr lang="en-US" altLang="zh-TW" sz="1200" i="1" dirty="0" err="1">
                <a:latin typeface="Arial Black" charset="0"/>
                <a:cs typeface="Arial Black" charset="0"/>
              </a:rPr>
              <a:t>Wanguo</a:t>
            </a:r>
            <a:r>
              <a:rPr lang="en-US" altLang="zh-TW" sz="1200" i="1" dirty="0">
                <a:latin typeface="Arial Black" charset="0"/>
                <a:cs typeface="Arial Black" charset="0"/>
              </a:rPr>
              <a:t> </a:t>
            </a:r>
            <a:r>
              <a:rPr lang="en-US" altLang="zh-TW" sz="1200" i="1" dirty="0" err="1">
                <a:latin typeface="Arial Black" charset="0"/>
                <a:cs typeface="Arial Black" charset="0"/>
              </a:rPr>
              <a:t>Quantu</a:t>
            </a:r>
            <a:r>
              <a:rPr lang="en-US" altLang="zh-TW" sz="1200" i="1" dirty="0">
                <a:latin typeface="Arial Black" charset="0"/>
                <a:cs typeface="Arial Black" charset="0"/>
              </a:rPr>
              <a:t>  Map of the Myriad Countries of the World) 1584</a:t>
            </a:r>
          </a:p>
          <a:p>
            <a:r>
              <a:rPr lang="zh-TW" altLang="en-US" dirty="0"/>
              <a:t>坤輿萬國全圖 </a:t>
            </a:r>
            <a:r>
              <a:rPr lang="en-US" altLang="zh-TW" dirty="0"/>
              <a:t>-</a:t>
            </a:r>
            <a:r>
              <a:rPr lang="zh-TW" altLang="en-US" dirty="0"/>
              <a:t> 世界萬國圖；繪製於 </a:t>
            </a:r>
            <a:r>
              <a:rPr lang="en-US" altLang="zh-TW" dirty="0"/>
              <a:t>1584</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218</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8581798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noFill/>
                </a:ln>
                <a:solidFill>
                  <a:srgbClr val="FFFFFF"/>
                </a:solidFill>
                <a:effectLst>
                  <a:glow rad="228600">
                    <a:schemeClr val="bg2"/>
                  </a:glow>
                </a:effectLst>
                <a:latin typeface="Arial"/>
                <a:cs typeface="Arial"/>
              </a:rPr>
              <a:t>RICCI &amp; XU GUANGQI</a:t>
            </a:r>
          </a:p>
          <a:p>
            <a:r>
              <a:rPr lang="zh-TW" altLang="en-US" dirty="0"/>
              <a:t>利瑪竇與徐光啟</a:t>
            </a:r>
            <a:endParaRPr lang="en-US" altLang="zh-TW" dirty="0"/>
          </a:p>
          <a:p>
            <a:endParaRPr lang="en-US" altLang="zh-TW"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i="1" dirty="0">
                <a:latin typeface="Arial Black" charset="0"/>
                <a:cs typeface="Arial Black" charset="0"/>
              </a:rPr>
              <a:t>Statute at the </a:t>
            </a:r>
            <a:r>
              <a:rPr lang="en-US" altLang="zh-TW" sz="1200" i="1" dirty="0" err="1">
                <a:latin typeface="Arial Black" charset="0"/>
                <a:cs typeface="Arial Black" charset="0"/>
              </a:rPr>
              <a:t>Guangqi</a:t>
            </a:r>
            <a:r>
              <a:rPr lang="en-US" altLang="zh-TW" sz="1200" i="1" dirty="0">
                <a:latin typeface="Arial Black" charset="0"/>
                <a:cs typeface="Arial Black" charset="0"/>
              </a:rPr>
              <a:t> park in Shanghai , China</a:t>
            </a:r>
          </a:p>
          <a:p>
            <a:r>
              <a:rPr lang="zh-TW" altLang="en-US" dirty="0"/>
              <a:t>位於中國上海光啟公園雕像</a:t>
            </a:r>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219</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16740781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noFill/>
                </a:ln>
                <a:solidFill>
                  <a:srgbClr val="FFFFFF"/>
                </a:solidFill>
                <a:effectLst>
                  <a:glow rad="228600">
                    <a:schemeClr val="bg2"/>
                  </a:glow>
                </a:effectLst>
                <a:latin typeface="Arial"/>
                <a:cs typeface="Arial"/>
              </a:rPr>
              <a:t>TRUE MEANING OF THE LORD OF HEAVEN</a:t>
            </a:r>
          </a:p>
          <a:p>
            <a:r>
              <a:rPr lang="zh-TW" altLang="en-US" dirty="0"/>
              <a:t>天主寶義</a:t>
            </a:r>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220</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23715087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noFill/>
                </a:ln>
                <a:solidFill>
                  <a:srgbClr val="FFFFFF"/>
                </a:solidFill>
                <a:effectLst>
                  <a:glow rad="228600">
                    <a:schemeClr val="bg2"/>
                  </a:glow>
                </a:effectLst>
                <a:latin typeface="Arial"/>
                <a:cs typeface="Arial"/>
              </a:rPr>
              <a:t>1682 MAP OF THE QING TARTARS</a:t>
            </a:r>
          </a:p>
          <a:p>
            <a:r>
              <a:rPr lang="en-US" altLang="zh-TW" dirty="0"/>
              <a:t>1682</a:t>
            </a:r>
            <a:r>
              <a:rPr lang="zh-TW" altLang="en-US" dirty="0"/>
              <a:t> 年清朝韃靼人分布</a:t>
            </a:r>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221</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4767118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noFill/>
                </a:ln>
                <a:solidFill>
                  <a:srgbClr val="FFFFFF"/>
                </a:solidFill>
                <a:effectLst>
                  <a:glow rad="228600">
                    <a:schemeClr val="bg2"/>
                  </a:glow>
                </a:effectLst>
                <a:latin typeface="Arial"/>
                <a:cs typeface="Arial"/>
              </a:rPr>
              <a:t>MANCHU HAIRCUT</a:t>
            </a:r>
          </a:p>
          <a:p>
            <a:r>
              <a:rPr lang="zh-TW" altLang="en-US" sz="1200" b="0" i="0" kern="1200" dirty="0">
                <a:solidFill>
                  <a:schemeClr val="tx1"/>
                </a:solidFill>
                <a:effectLst/>
                <a:latin typeface="+mn-lt"/>
                <a:ea typeface="+mn-ea"/>
                <a:cs typeface="+mn-cs"/>
              </a:rPr>
              <a:t>髡髮</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222</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29350494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noFill/>
                </a:ln>
                <a:solidFill>
                  <a:srgbClr val="FFFFFF"/>
                </a:solidFill>
                <a:effectLst>
                  <a:glow rad="228600">
                    <a:schemeClr val="bg2"/>
                  </a:glow>
                </a:effectLst>
                <a:latin typeface="Arial"/>
                <a:cs typeface="Arial"/>
              </a:rPr>
              <a:t>RITES CONTROVERSY</a:t>
            </a:r>
          </a:p>
          <a:p>
            <a:r>
              <a:rPr lang="zh-TW" altLang="en-US" dirty="0"/>
              <a:t>喪禮爭議</a:t>
            </a:r>
            <a:endParaRPr lang="en-US" altLang="zh-TW" dirty="0"/>
          </a:p>
          <a:p>
            <a:endParaRPr lang="en-US" altLang="zh-TW"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noFill/>
                </a:ln>
                <a:solidFill>
                  <a:srgbClr val="FFFFFF"/>
                </a:solidFill>
                <a:effectLst>
                  <a:glow rad="228600">
                    <a:schemeClr val="bg2"/>
                  </a:glow>
                </a:effectLst>
                <a:latin typeface="Arial"/>
                <a:cs typeface="Arial"/>
              </a:rPr>
              <a:t>Jesuits copied the Chinese and allowed them to bow and/or worship at their ancestor’s graves. </a:t>
            </a:r>
            <a:r>
              <a:rPr lang="zh-TW" altLang="en-US" sz="1200" b="1" dirty="0">
                <a:ln w="25400">
                  <a:noFill/>
                </a:ln>
                <a:solidFill>
                  <a:srgbClr val="FFFFFF"/>
                </a:solidFill>
                <a:effectLst>
                  <a:glow rad="228600">
                    <a:schemeClr val="bg2"/>
                  </a:glow>
                </a:effectLst>
                <a:latin typeface="Arial"/>
                <a:cs typeface="Arial"/>
              </a:rPr>
              <a:t> </a:t>
            </a:r>
            <a:r>
              <a:rPr lang="en-US" altLang="zh-TW" sz="1200" b="1" dirty="0">
                <a:ln w="25400">
                  <a:noFill/>
                </a:ln>
                <a:solidFill>
                  <a:srgbClr val="FFFFFF"/>
                </a:solidFill>
                <a:effectLst>
                  <a:glow rad="228600">
                    <a:schemeClr val="bg2"/>
                  </a:glow>
                </a:effectLst>
                <a:latin typeface="Arial"/>
                <a:cs typeface="Arial"/>
              </a:rPr>
              <a:t>So in 1773 the pope dissolved the Jesuits.</a:t>
            </a:r>
          </a:p>
          <a:p>
            <a:r>
              <a:rPr lang="zh-TW" altLang="en-US" dirty="0"/>
              <a:t>耶穌會允許傳襲華人傳統並讓信徒在墳前跪拜祖先。</a:t>
            </a:r>
            <a:r>
              <a:rPr lang="en-US" altLang="zh-TW" dirty="0"/>
              <a:t>1773</a:t>
            </a:r>
            <a:r>
              <a:rPr lang="zh-TW" altLang="en-US" dirty="0"/>
              <a:t>年教宗解散耶穌會。</a:t>
            </a:r>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223</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23813202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noFill/>
                </a:ln>
                <a:solidFill>
                  <a:srgbClr val="FFFFFF"/>
                </a:solidFill>
                <a:effectLst>
                  <a:glow rad="228600">
                    <a:schemeClr val="bg2"/>
                  </a:glow>
                </a:effectLst>
                <a:latin typeface="Arial"/>
                <a:cs typeface="Arial"/>
              </a:rPr>
              <a:t>THE FOUR BEIJING CHURCHES</a:t>
            </a:r>
          </a:p>
          <a:p>
            <a:r>
              <a:rPr lang="zh-TW" altLang="en-US" dirty="0"/>
              <a:t>四間北京教會</a:t>
            </a:r>
            <a:endParaRPr lang="en-US" altLang="zh-TW" dirty="0"/>
          </a:p>
          <a:p>
            <a:endParaRPr lang="en-US" altLang="zh-TW" dirty="0"/>
          </a:p>
          <a:p>
            <a:r>
              <a:rPr lang="en-US" altLang="zh-TW" sz="1200" b="0" i="0" kern="1200" dirty="0">
                <a:solidFill>
                  <a:schemeClr val="tx1"/>
                </a:solidFill>
                <a:effectLst/>
                <a:latin typeface="+mn-lt"/>
                <a:ea typeface="+mn-ea"/>
                <a:cs typeface="+mn-cs"/>
              </a:rPr>
              <a:t>Northern Church</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1703 (1985)</a:t>
            </a:r>
            <a:r>
              <a:rPr lang="zh-TW" altLang="en-US" sz="1200" b="0" i="0" kern="1200" dirty="0">
                <a:solidFill>
                  <a:schemeClr val="tx1"/>
                </a:solidFill>
                <a:effectLst/>
                <a:latin typeface="+mn-lt"/>
                <a:ea typeface="+mn-ea"/>
                <a:cs typeface="+mn-cs"/>
              </a:rPr>
              <a:t> 救世主天主堂</a:t>
            </a:r>
            <a:r>
              <a:rPr lang="zh-TW" altLang="en-US" dirty="0"/>
              <a:t> （北堂；建於</a:t>
            </a:r>
            <a:r>
              <a:rPr lang="en-US" altLang="zh-TW" dirty="0"/>
              <a:t>1703</a:t>
            </a:r>
            <a:r>
              <a:rPr lang="zh-TW" altLang="en-US" dirty="0"/>
              <a:t>年，修復於</a:t>
            </a:r>
            <a:r>
              <a:rPr lang="en-US" altLang="zh-TW" dirty="0"/>
              <a:t>1985</a:t>
            </a:r>
            <a:r>
              <a:rPr lang="zh-TW" altLang="en-US" dirty="0"/>
              <a:t>年）</a:t>
            </a:r>
            <a:endParaRPr lang="en-US" altLang="zh-TW"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0" i="0" kern="1200" dirty="0">
                <a:solidFill>
                  <a:schemeClr val="tx1"/>
                </a:solidFill>
                <a:effectLst/>
                <a:latin typeface="+mn-lt"/>
                <a:ea typeface="+mn-ea"/>
                <a:cs typeface="+mn-cs"/>
              </a:rPr>
              <a:t>Eastern Church</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1655 (1904)</a:t>
            </a:r>
            <a:r>
              <a:rPr lang="zh-TW" altLang="en-US" sz="1200" b="0" i="0" kern="1200" dirty="0">
                <a:solidFill>
                  <a:schemeClr val="tx1"/>
                </a:solidFill>
                <a:effectLst/>
                <a:latin typeface="+mn-lt"/>
                <a:ea typeface="+mn-ea"/>
                <a:cs typeface="+mn-cs"/>
              </a:rPr>
              <a:t> 聖約瑟夫教堂</a:t>
            </a:r>
            <a:r>
              <a:rPr lang="zh-TW" altLang="en-US" dirty="0"/>
              <a:t>（東堂；建於</a:t>
            </a:r>
            <a:r>
              <a:rPr lang="en-US" altLang="zh-TW" dirty="0"/>
              <a:t>1655</a:t>
            </a:r>
            <a:r>
              <a:rPr lang="zh-TW" altLang="en-US" dirty="0"/>
              <a:t>年，修復於</a:t>
            </a:r>
            <a:r>
              <a:rPr lang="en-US" altLang="zh-TW" dirty="0"/>
              <a:t>1904</a:t>
            </a:r>
            <a:r>
              <a:rPr lang="zh-TW" altLang="en-US" dirty="0"/>
              <a:t>年）</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0" i="0" kern="1200" dirty="0">
                <a:solidFill>
                  <a:schemeClr val="tx1"/>
                </a:solidFill>
                <a:effectLst/>
                <a:latin typeface="+mn-lt"/>
                <a:ea typeface="+mn-ea"/>
                <a:cs typeface="+mn-cs"/>
              </a:rPr>
              <a:t>Western Church</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1723 (1912)</a:t>
            </a:r>
            <a:r>
              <a:rPr lang="zh-TW" altLang="en-US" sz="1200" b="0" i="0" kern="1200" dirty="0">
                <a:solidFill>
                  <a:schemeClr val="tx1"/>
                </a:solidFill>
                <a:effectLst/>
                <a:latin typeface="+mn-lt"/>
                <a:ea typeface="+mn-ea"/>
                <a:cs typeface="+mn-cs"/>
              </a:rPr>
              <a:t> 西直門教堂</a:t>
            </a:r>
            <a:r>
              <a:rPr lang="zh-TW" altLang="en-US" dirty="0"/>
              <a:t>（西堂；建於</a:t>
            </a:r>
            <a:r>
              <a:rPr lang="en-US" altLang="zh-TW" dirty="0"/>
              <a:t>1723</a:t>
            </a:r>
            <a:r>
              <a:rPr lang="zh-TW" altLang="en-US" dirty="0"/>
              <a:t>年，修復於</a:t>
            </a:r>
            <a:r>
              <a:rPr lang="en-US" altLang="zh-TW" dirty="0"/>
              <a:t>1912</a:t>
            </a:r>
            <a:r>
              <a:rPr lang="zh-TW" altLang="en-US" dirty="0"/>
              <a:t>年；</a:t>
            </a:r>
            <a:r>
              <a:rPr lang="en-US" altLang="zh-TW" b="1" dirty="0">
                <a:solidFill>
                  <a:srgbClr val="0000FF"/>
                </a:solidFill>
              </a:rPr>
              <a:t>the original photo </a:t>
            </a:r>
            <a:r>
              <a:rPr lang="en-US" altLang="zh-TW" b="1" baseline="0" dirty="0">
                <a:solidFill>
                  <a:srgbClr val="0000FF"/>
                </a:solidFill>
              </a:rPr>
              <a:t>mistakenly used the one of Southern Church</a:t>
            </a:r>
            <a:r>
              <a:rPr lang="zh-TW" altLang="en-US" dirty="0"/>
              <a:t>）</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0" i="0" kern="1200" dirty="0">
                <a:solidFill>
                  <a:schemeClr val="tx1"/>
                </a:solidFill>
                <a:effectLst/>
                <a:latin typeface="+mn-lt"/>
                <a:ea typeface="+mn-ea"/>
                <a:cs typeface="+mn-cs"/>
              </a:rPr>
              <a:t>Southern Church</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1505 (1904)</a:t>
            </a:r>
            <a:r>
              <a:rPr lang="zh-TW" altLang="en-US" sz="1200" b="0" i="0" kern="1200" dirty="0">
                <a:solidFill>
                  <a:schemeClr val="tx1"/>
                </a:solidFill>
                <a:effectLst/>
                <a:latin typeface="+mn-lt"/>
                <a:ea typeface="+mn-ea"/>
                <a:cs typeface="+mn-cs"/>
              </a:rPr>
              <a:t> 聖母無原罪大教堂</a:t>
            </a:r>
            <a:r>
              <a:rPr lang="zh-TW" altLang="en-US" dirty="0"/>
              <a:t> （</a:t>
            </a:r>
            <a:r>
              <a:rPr lang="zh-TW" altLang="en-US" sz="1200" b="0" i="0" kern="1200" dirty="0">
                <a:solidFill>
                  <a:schemeClr val="tx1"/>
                </a:solidFill>
                <a:effectLst/>
                <a:latin typeface="+mn-lt"/>
                <a:ea typeface="+mn-ea"/>
                <a:cs typeface="+mn-cs"/>
              </a:rPr>
              <a:t>南堂；</a:t>
            </a:r>
            <a:r>
              <a:rPr lang="zh-TW" altLang="en-US" dirty="0"/>
              <a:t>建於</a:t>
            </a:r>
            <a:r>
              <a:rPr lang="en-US" altLang="zh-TW" dirty="0"/>
              <a:t>1505</a:t>
            </a:r>
            <a:r>
              <a:rPr lang="zh-TW" altLang="en-US" dirty="0"/>
              <a:t>年，修復於</a:t>
            </a:r>
            <a:r>
              <a:rPr lang="en-US" altLang="zh-TW" dirty="0"/>
              <a:t>1904</a:t>
            </a:r>
            <a:r>
              <a:rPr lang="zh-TW" altLang="en-US" dirty="0"/>
              <a:t>年）</a:t>
            </a:r>
          </a:p>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224</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19992910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dirty="0"/>
              <a:t>“I confidently believe that on this island of Formosa there may be established that which will become… the leading Christian community… there does not exist… a more willing nation to accept the gospel.”</a:t>
            </a:r>
          </a:p>
          <a:p>
            <a:r>
              <a:rPr lang="zh-TW" altLang="en-US" dirty="0"/>
              <a:t>我深切相信，在這個福爾摩沙島上， 將有可能成為前所未有福音發揚的國度！</a:t>
            </a:r>
            <a:endParaRPr lang="en-US" altLang="zh-TW" dirty="0"/>
          </a:p>
          <a:p>
            <a:endParaRPr lang="en-US" altLang="zh-TW"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noFill/>
                </a:ln>
                <a:solidFill>
                  <a:srgbClr val="FFFFFF"/>
                </a:solidFill>
                <a:effectLst>
                  <a:glow rad="228600">
                    <a:schemeClr val="bg2"/>
                  </a:glow>
                </a:effectLst>
                <a:latin typeface="Arial"/>
                <a:cs typeface="Arial"/>
              </a:rPr>
              <a:t>FORMOSA (TAIWAN) 1640 MAP</a:t>
            </a:r>
          </a:p>
          <a:p>
            <a:r>
              <a:rPr lang="zh-TW" altLang="en-US" dirty="0"/>
              <a:t>福爾摩沙（台灣）</a:t>
            </a:r>
            <a:r>
              <a:rPr lang="en-US" altLang="zh-TW" dirty="0"/>
              <a:t>1640</a:t>
            </a:r>
            <a:r>
              <a:rPr lang="zh-TW" altLang="en-US" dirty="0"/>
              <a:t>年地圖</a:t>
            </a:r>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225</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801949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fld id="{702EA868-8A29-7149-91A2-81BA343E81CA}" type="slidenum">
              <a:rPr lang="en-US" smtClean="0"/>
              <a:t>21</a:t>
            </a:fld>
            <a:endParaRPr lang="en-US"/>
          </a:p>
        </p:txBody>
      </p:sp>
    </p:spTree>
    <p:extLst>
      <p:ext uri="{BB962C8B-B14F-4D97-AF65-F5344CB8AC3E}">
        <p14:creationId xmlns:p14="http://schemas.microsoft.com/office/powerpoint/2010/main" val="7957710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noFill/>
                </a:ln>
                <a:solidFill>
                  <a:srgbClr val="FFFFFF"/>
                </a:solidFill>
                <a:effectLst>
                  <a:glow rad="228600">
                    <a:schemeClr val="bg2"/>
                  </a:glow>
                </a:effectLst>
                <a:latin typeface="Arial"/>
                <a:cs typeface="Arial"/>
              </a:rPr>
              <a:t>CHENG CHENG-KUNG</a:t>
            </a:r>
          </a:p>
          <a:p>
            <a:r>
              <a:rPr lang="zh-TW" altLang="en-US" dirty="0"/>
              <a:t>鄭成功</a:t>
            </a:r>
            <a:endParaRPr lang="en-US" altLang="zh-TW" dirty="0"/>
          </a:p>
          <a:p>
            <a:endParaRPr lang="en-US" altLang="zh-TW"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i="1" dirty="0">
                <a:latin typeface="Arial Black" charset="0"/>
                <a:cs typeface="Arial Black" charset="0"/>
              </a:rPr>
              <a:t>Statue of Cheng Cheng-Kung  on </a:t>
            </a:r>
            <a:r>
              <a:rPr lang="en-US" altLang="zh-TW" sz="1200" i="1" dirty="0" err="1">
                <a:latin typeface="Arial Black" charset="0"/>
                <a:cs typeface="Arial Black" charset="0"/>
              </a:rPr>
              <a:t>Gulanyu</a:t>
            </a:r>
            <a:r>
              <a:rPr lang="en-US" altLang="zh-TW" sz="1200" i="1" dirty="0">
                <a:latin typeface="Arial Black" charset="0"/>
                <a:cs typeface="Arial Black" charset="0"/>
              </a:rPr>
              <a:t>, Island near Xiamen, China</a:t>
            </a:r>
          </a:p>
          <a:p>
            <a:r>
              <a:rPr lang="zh-TW" altLang="en-US" dirty="0"/>
              <a:t>位於中國廈門鼓浪嶼之鄭成功雕像</a:t>
            </a:r>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226</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23125711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auto">
              <a:spcBef>
                <a:spcPts val="0"/>
              </a:spcBef>
              <a:spcAft>
                <a:spcPts val="0"/>
              </a:spcAft>
              <a:defRPr/>
            </a:pP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WILLIAM CAREY: INDIA</a:t>
            </a:r>
          </a:p>
          <a:p>
            <a:r>
              <a:rPr lang="zh-TW" altLang="en-US" sz="1200" b="0" i="0" kern="1200" dirty="0">
                <a:solidFill>
                  <a:schemeClr val="tx1"/>
                </a:solidFill>
                <a:effectLst/>
                <a:latin typeface="+mn-lt"/>
                <a:ea typeface="+mn-ea"/>
                <a:cs typeface="+mn-cs"/>
              </a:rPr>
              <a:t>威廉 </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克理</a:t>
            </a:r>
            <a:endParaRPr lang="en-US" altLang="zh-TW"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 Enquiry into the</a:t>
            </a:r>
            <a:r>
              <a:rPr lang="en-US" sz="1200" b="0" i="0" kern="1200" baseline="0" dirty="0">
                <a:solidFill>
                  <a:schemeClr val="tx1"/>
                </a:solidFill>
                <a:effectLst/>
                <a:latin typeface="+mn-lt"/>
                <a:ea typeface="+mn-ea"/>
                <a:cs typeface="+mn-cs"/>
              </a:rPr>
              <a:t> Obligations of Christians</a:t>
            </a:r>
            <a:endParaRPr lang="en-US"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基督徒責任的請教</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227</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16848724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zh-TW" dirty="0"/>
              <a:t>2007</a:t>
            </a:r>
            <a:r>
              <a:rPr lang="zh-TW" altLang="en-US" dirty="0"/>
              <a:t>年亞洲地區主要國家人口統計</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228</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14339159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auto">
              <a:spcBef>
                <a:spcPts val="0"/>
              </a:spcBef>
              <a:spcAft>
                <a:spcPts val="0"/>
              </a:spcAft>
              <a:defRPr/>
            </a:pP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William Carey is called “the Father of modern missions.”</a:t>
            </a:r>
          </a:p>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200" b="0" i="0" kern="1200" dirty="0">
                <a:solidFill>
                  <a:schemeClr val="tx1"/>
                </a:solidFill>
                <a:effectLst/>
                <a:latin typeface="+mn-lt"/>
                <a:ea typeface="+mn-ea"/>
                <a:cs typeface="+mn-cs"/>
              </a:rPr>
              <a:t>威廉 </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克理；被稱為「近代宣教士之父</a:t>
            </a:r>
            <a:r>
              <a:rPr lang="zh-TW" altLang="en-US" sz="1200" b="0" i="0" kern="1200" dirty="0">
                <a:solidFill>
                  <a:schemeClr val="tx1"/>
                </a:solidFill>
                <a:effectLst/>
                <a:latin typeface="微軟正黑體"/>
                <a:ea typeface="微軟正黑體"/>
                <a:cs typeface="+mn-cs"/>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229</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877140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zh-TW" sz="1200" b="0" i="0" kern="1200" dirty="0">
                <a:solidFill>
                  <a:schemeClr val="tx1"/>
                </a:solidFill>
                <a:effectLst/>
                <a:latin typeface="+mn-lt"/>
                <a:ea typeface="+mn-ea"/>
                <a:cs typeface="+mn-cs"/>
              </a:rPr>
              <a:t>ADONIRAM &amp; ANN JUDSON: BURMA</a:t>
            </a:r>
          </a:p>
          <a:p>
            <a:r>
              <a:rPr lang="zh-TW" altLang="en-US" sz="1200" b="0" i="0" kern="1200" dirty="0">
                <a:solidFill>
                  <a:schemeClr val="tx1"/>
                </a:solidFill>
                <a:effectLst/>
                <a:latin typeface="+mn-lt"/>
                <a:ea typeface="+mn-ea"/>
                <a:cs typeface="+mn-cs"/>
              </a:rPr>
              <a:t>艾多奈拉姆 </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 耶德遜及其夫人安 </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 耶德遜於緬甸</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230</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8763533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KAREN TRIBE</a:t>
            </a:r>
          </a:p>
          <a:p>
            <a:r>
              <a:rPr lang="zh-TW" altLang="en-US" dirty="0"/>
              <a:t>緬甸克倫族人</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231</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39933550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zh-TW" dirty="0"/>
              <a:t>ROBERT MORRISON: CHINA</a:t>
            </a:r>
          </a:p>
          <a:p>
            <a:r>
              <a:rPr lang="zh-TW" altLang="en-US" dirty="0"/>
              <a:t>羅伯特 </a:t>
            </a:r>
            <a:r>
              <a:rPr lang="zh-TW" altLang="en-US" dirty="0">
                <a:sym typeface="Wingdings"/>
              </a:rPr>
              <a:t> </a:t>
            </a:r>
            <a:r>
              <a:rPr lang="zh-TW" altLang="en-US" dirty="0"/>
              <a:t>馬禮遜：中國</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232</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7069856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MORRISON’S DICTIONARY (1822)</a:t>
            </a:r>
          </a:p>
          <a:p>
            <a:r>
              <a:rPr lang="zh-TW" altLang="en-US" dirty="0"/>
              <a:t>羅伯特 </a:t>
            </a:r>
            <a:r>
              <a:rPr lang="zh-TW" altLang="en-US" dirty="0">
                <a:sym typeface="Wingdings"/>
              </a:rPr>
              <a:t> </a:t>
            </a:r>
            <a:r>
              <a:rPr lang="zh-TW" altLang="en-US" dirty="0"/>
              <a:t>馬禮遜編譯的漢英字典（</a:t>
            </a:r>
            <a:r>
              <a:rPr lang="en-US" altLang="zh-TW" dirty="0"/>
              <a:t>1822</a:t>
            </a:r>
            <a:r>
              <a:rPr lang="zh-TW" altLang="en-US" dirty="0"/>
              <a:t>年）</a:t>
            </a:r>
            <a:endParaRPr lang="en-US" altLang="zh-TW"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233</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26450436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ROBERT MORRISON’S GRAVE</a:t>
            </a:r>
          </a:p>
          <a:p>
            <a:r>
              <a:rPr lang="zh-TW" altLang="en-US" dirty="0"/>
              <a:t>羅伯特 </a:t>
            </a:r>
            <a:r>
              <a:rPr lang="zh-TW" altLang="en-US" dirty="0">
                <a:sym typeface="Wingdings"/>
              </a:rPr>
              <a:t> </a:t>
            </a:r>
            <a:r>
              <a:rPr lang="zh-TW" altLang="en-US" dirty="0"/>
              <a:t>馬禮遜墓地</a:t>
            </a:r>
            <a:endParaRPr lang="en-US" altLang="zh-TW" dirty="0"/>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i="1" dirty="0">
                <a:latin typeface="Arial Black" charset="0"/>
                <a:cs typeface="Arial Black" charset="0"/>
              </a:rPr>
              <a:t>Old Protestant Cemetery, Macau, China </a:t>
            </a:r>
          </a:p>
          <a:p>
            <a:r>
              <a:rPr lang="zh-TW" altLang="en-US" dirty="0"/>
              <a:t>中國澳門基督教墓園</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234</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27511024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OPIUM WARS</a:t>
            </a:r>
          </a:p>
          <a:p>
            <a:r>
              <a:rPr lang="zh-TW" altLang="en-US" dirty="0"/>
              <a:t>鴉片戰爭</a:t>
            </a:r>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235</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3646468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fld id="{702EA868-8A29-7149-91A2-81BA343E81CA}" type="slidenum">
              <a:rPr lang="en-US" smtClean="0"/>
              <a:t>22</a:t>
            </a:fld>
            <a:endParaRPr lang="en-US"/>
          </a:p>
        </p:txBody>
      </p:sp>
    </p:spTree>
    <p:extLst>
      <p:ext uri="{BB962C8B-B14F-4D97-AF65-F5344CB8AC3E}">
        <p14:creationId xmlns:p14="http://schemas.microsoft.com/office/powerpoint/2010/main" val="22069144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Map of China</a:t>
            </a:r>
          </a:p>
          <a:p>
            <a:r>
              <a:rPr lang="zh-TW" altLang="en-US" dirty="0"/>
              <a:t>中國地圖</a:t>
            </a:r>
            <a:endParaRPr lang="en-US" altLang="zh-TW" dirty="0"/>
          </a:p>
          <a:p>
            <a:endParaRPr lang="en-US" altLang="zh-TW"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zh-TW" dirty="0"/>
              <a:t>Cities from North to South:</a:t>
            </a:r>
            <a:r>
              <a:rPr lang="en-US" altLang="zh-TW" baseline="0" dirty="0"/>
              <a:t> </a:t>
            </a:r>
            <a:r>
              <a:rPr lang="en-US" altLang="zh-TW" sz="1200" dirty="0">
                <a:solidFill>
                  <a:srgbClr val="FFFF00"/>
                </a:solidFill>
                <a:latin typeface="Abadi MT Condensed Extra Bold"/>
                <a:cs typeface="Abadi MT Condensed Extra Bold"/>
              </a:rPr>
              <a:t>SHANGH, NINGBO,</a:t>
            </a:r>
            <a:r>
              <a:rPr lang="en-US" altLang="zh-TW" sz="1200" baseline="0" dirty="0">
                <a:solidFill>
                  <a:srgbClr val="FFFF00"/>
                </a:solidFill>
                <a:latin typeface="Abadi MT Condensed Extra Bold"/>
                <a:cs typeface="Abadi MT Condensed Extra Bold"/>
              </a:rPr>
              <a:t> </a:t>
            </a:r>
            <a:r>
              <a:rPr lang="en-US" altLang="zh-TW" sz="1200" dirty="0">
                <a:solidFill>
                  <a:srgbClr val="FFFF00"/>
                </a:solidFill>
                <a:latin typeface="Abadi MT Condensed Extra Bold"/>
                <a:cs typeface="Abadi MT Condensed Extra Bold"/>
              </a:rPr>
              <a:t>FUZHOU,</a:t>
            </a:r>
            <a:r>
              <a:rPr lang="en-US" altLang="zh-TW" sz="1200" baseline="0" dirty="0">
                <a:solidFill>
                  <a:srgbClr val="FFFF00"/>
                </a:solidFill>
                <a:latin typeface="Abadi MT Condensed Extra Bold"/>
                <a:cs typeface="Abadi MT Condensed Extra Bold"/>
              </a:rPr>
              <a:t> </a:t>
            </a:r>
            <a:r>
              <a:rPr lang="en-US" altLang="zh-TW" sz="1200" dirty="0">
                <a:solidFill>
                  <a:srgbClr val="FFFF00"/>
                </a:solidFill>
                <a:latin typeface="Abadi MT Condensed Extra Bold"/>
                <a:cs typeface="Abadi MT Condensed Extra Bold"/>
              </a:rPr>
              <a:t>XIAMEN,</a:t>
            </a:r>
            <a:r>
              <a:rPr lang="en-US" altLang="zh-TW" sz="1200" baseline="0" dirty="0">
                <a:solidFill>
                  <a:srgbClr val="FFFF00"/>
                </a:solidFill>
                <a:latin typeface="Abadi MT Condensed Extra Bold"/>
                <a:cs typeface="Abadi MT Condensed Extra Bold"/>
              </a:rPr>
              <a:t> </a:t>
            </a:r>
            <a:r>
              <a:rPr lang="en-US" altLang="zh-TW" sz="1200" dirty="0">
                <a:solidFill>
                  <a:srgbClr val="FFFF00"/>
                </a:solidFill>
                <a:latin typeface="Abadi MT Condensed Extra Bold"/>
                <a:cs typeface="Abadi MT Condensed Extra Bold"/>
              </a:rPr>
              <a:t>GUANGZHOU</a:t>
            </a:r>
            <a:endParaRPr lang="en-US" altLang="zh-TW" dirty="0"/>
          </a:p>
          <a:p>
            <a:r>
              <a:rPr lang="zh-TW" altLang="en-US" dirty="0"/>
              <a:t>標示之城是由北而南為上海、寧波、福州、廈門、廣州</a:t>
            </a:r>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236</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3832459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HUDSON TAYLOR’S FIRST CHINA TEAM</a:t>
            </a:r>
          </a:p>
          <a:p>
            <a:r>
              <a:rPr lang="zh-TW" altLang="en-US" dirty="0"/>
              <a:t>戴德生在中國的第一個宣教團隊</a:t>
            </a:r>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237</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41154266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UNREACHED INLAND PROVINCES</a:t>
            </a:r>
          </a:p>
          <a:p>
            <a:r>
              <a:rPr lang="zh-TW" altLang="en-US" dirty="0"/>
              <a:t>未得之民省份分布</a:t>
            </a:r>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238</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7397932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HUDSON TAYLOR’S FIRST CHINA TEAM</a:t>
            </a:r>
          </a:p>
          <a:p>
            <a:r>
              <a:rPr lang="zh-TW" altLang="en-US" dirty="0"/>
              <a:t>戴德生在中國的第一個宣教團隊</a:t>
            </a:r>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239</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37572249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OPEN AIR PREACHING IN CHINA: HUDSON TAYLOR USED THE WORDLESS BOOK</a:t>
            </a:r>
          </a:p>
          <a:p>
            <a:r>
              <a:rPr lang="zh-TW" altLang="en-US" dirty="0"/>
              <a:t>開放氛圍之宣教在中國：戴德生所用之無字圖畫書</a:t>
            </a:r>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240</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1818817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HUDSON TAYLOR’S FIRST CHINA TEAM</a:t>
            </a:r>
          </a:p>
          <a:p>
            <a:pPr marL="0" marR="0" indent="0" algn="l" defTabSz="457200" rtl="0" eaLnBrk="1" fontAlgn="auto" latinLnBrk="0" hangingPunct="1">
              <a:lnSpc>
                <a:spcPct val="100000"/>
              </a:lnSpc>
              <a:spcBef>
                <a:spcPts val="0"/>
              </a:spcBef>
              <a:spcAft>
                <a:spcPts val="0"/>
              </a:spcAft>
              <a:buClrTx/>
              <a:buSzTx/>
              <a:buFontTx/>
              <a:buNone/>
              <a:tabLst/>
              <a:defRPr/>
            </a:pPr>
            <a:r>
              <a:rPr lang="zh-TW" altLang="en-US" dirty="0"/>
              <a:t>戴德生在中國的第一個宣教團隊</a:t>
            </a:r>
          </a:p>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241</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240960407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THE CAMBRIDGE SEVEN</a:t>
            </a:r>
          </a:p>
          <a:p>
            <a:r>
              <a:rPr lang="zh-TW" altLang="en-US" dirty="0"/>
              <a:t>劍橋七傑</a:t>
            </a:r>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242</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38444451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CHINA’S SPIRITUAL NEED CLAIMS</a:t>
            </a:r>
          </a:p>
          <a:p>
            <a:r>
              <a:rPr lang="zh-TW" altLang="en-US" dirty="0"/>
              <a:t>中國屬靈需求宣言（請助我儕 </a:t>
            </a:r>
            <a:r>
              <a:rPr lang="en-US" altLang="zh-TW" dirty="0"/>
              <a:t>– </a:t>
            </a:r>
            <a:r>
              <a:rPr lang="zh-TW" altLang="en-US" dirty="0"/>
              <a:t>呼籲「請幫助我們</a:t>
            </a:r>
            <a:r>
              <a:rPr lang="zh-TW" altLang="en-US" dirty="0">
                <a:latin typeface="微軟正黑體"/>
                <a:ea typeface="微軟正黑體"/>
              </a:rPr>
              <a:t>」</a:t>
            </a:r>
            <a:r>
              <a:rPr lang="zh-TW" altLang="en-US" dirty="0"/>
              <a:t>）</a:t>
            </a:r>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243</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1379778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100 MISSIONARIES WHO CAME IN 1888</a:t>
            </a:r>
          </a:p>
          <a:p>
            <a:r>
              <a:rPr lang="en-US" altLang="zh-TW" dirty="0"/>
              <a:t>1888</a:t>
            </a:r>
            <a:r>
              <a:rPr lang="zh-TW" altLang="en-US" dirty="0"/>
              <a:t>年</a:t>
            </a:r>
            <a:r>
              <a:rPr lang="en-US" altLang="zh-TW" dirty="0"/>
              <a:t>100</a:t>
            </a:r>
            <a:r>
              <a:rPr lang="zh-TW" altLang="en-US" dirty="0"/>
              <a:t>位來華的宣教士名單</a:t>
            </a:r>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244</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16884576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CIM STATIONS 1902</a:t>
            </a:r>
          </a:p>
          <a:p>
            <a:r>
              <a:rPr lang="en-US" altLang="zh-TW" sz="1200" b="0" i="0" kern="1200" dirty="0">
                <a:solidFill>
                  <a:schemeClr val="tx1"/>
                </a:solidFill>
                <a:effectLst/>
                <a:latin typeface="+mn-lt"/>
                <a:ea typeface="+mn-ea"/>
                <a:cs typeface="+mn-cs"/>
              </a:rPr>
              <a:t>1902</a:t>
            </a:r>
            <a:r>
              <a:rPr lang="zh-TW" altLang="en-US" sz="1200" b="0" i="0" kern="1200" dirty="0">
                <a:solidFill>
                  <a:schemeClr val="tx1"/>
                </a:solidFill>
                <a:effectLst/>
                <a:latin typeface="+mn-lt"/>
                <a:ea typeface="+mn-ea"/>
                <a:cs typeface="+mn-cs"/>
              </a:rPr>
              <a:t>年中國內地會宣教點分布圖</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245</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3958434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fld id="{702EA868-8A29-7149-91A2-81BA343E81CA}" type="slidenum">
              <a:rPr lang="en-US" smtClean="0"/>
              <a:t>24</a:t>
            </a:fld>
            <a:endParaRPr lang="en-US"/>
          </a:p>
        </p:txBody>
      </p:sp>
    </p:spTree>
    <p:extLst>
      <p:ext uri="{BB962C8B-B14F-4D97-AF65-F5344CB8AC3E}">
        <p14:creationId xmlns:p14="http://schemas.microsoft.com/office/powerpoint/2010/main" val="10657971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TIMOTHY RICHARD</a:t>
            </a:r>
          </a:p>
          <a:p>
            <a:r>
              <a:rPr lang="zh-TW" altLang="en-US" dirty="0"/>
              <a:t>提摩太理查</a:t>
            </a:r>
            <a:endParaRPr lang="en-US" altLang="zh-TW" dirty="0"/>
          </a:p>
          <a:p>
            <a:endParaRPr lang="en-US" altLang="zh-TW" dirty="0"/>
          </a:p>
          <a:p>
            <a:r>
              <a:rPr lang="en-US" altLang="zh-TW" dirty="0"/>
              <a:t>4 CHURCH PLANTING EMPHASES:</a:t>
            </a:r>
          </a:p>
          <a:p>
            <a:endParaRPr lang="en-US" altLang="zh-TW" dirty="0"/>
          </a:p>
          <a:p>
            <a:r>
              <a:rPr lang="en-US" altLang="zh-TW" dirty="0"/>
              <a:t>1. ADAPT TO CHINESE WAYS</a:t>
            </a:r>
          </a:p>
          <a:p>
            <a:r>
              <a:rPr lang="en-US" altLang="zh-TW" dirty="0"/>
              <a:t>2. TRAIN CHINESE LEADERSHIP</a:t>
            </a:r>
          </a:p>
          <a:p>
            <a:r>
              <a:rPr lang="en-US" altLang="zh-TW" dirty="0"/>
              <a:t>3. SELECT THE BEST EVANGELISTS</a:t>
            </a:r>
          </a:p>
          <a:p>
            <a:r>
              <a:rPr lang="en-US" altLang="zh-TW" dirty="0"/>
              <a:t>4. LOVE THE CHINESE</a:t>
            </a:r>
          </a:p>
          <a:p>
            <a:r>
              <a:rPr lang="zh-TW" altLang="en-US" dirty="0"/>
              <a:t>四個植堂重點</a:t>
            </a:r>
            <a:endParaRPr lang="en-US" altLang="zh-TW" dirty="0"/>
          </a:p>
          <a:p>
            <a:pPr marL="0" indent="0">
              <a:buNone/>
            </a:pPr>
            <a:r>
              <a:rPr lang="en-US" altLang="zh-TW" dirty="0"/>
              <a:t>1.</a:t>
            </a:r>
            <a:r>
              <a:rPr lang="zh-TW" altLang="en-US" dirty="0"/>
              <a:t> 適用華人的方法</a:t>
            </a:r>
            <a:endParaRPr lang="en-US" altLang="zh-TW" dirty="0"/>
          </a:p>
          <a:p>
            <a:pPr marL="0" indent="0">
              <a:buNone/>
            </a:pPr>
            <a:r>
              <a:rPr lang="en-US" altLang="zh-TW" dirty="0"/>
              <a:t>2.</a:t>
            </a:r>
            <a:r>
              <a:rPr lang="zh-TW" altLang="en-US" dirty="0"/>
              <a:t> 訓練華人領袖</a:t>
            </a:r>
            <a:endParaRPr lang="en-US" altLang="zh-TW" dirty="0"/>
          </a:p>
          <a:p>
            <a:pPr marL="0" indent="0">
              <a:buNone/>
            </a:pPr>
            <a:r>
              <a:rPr lang="en-US" altLang="zh-TW" dirty="0"/>
              <a:t>3.</a:t>
            </a:r>
            <a:r>
              <a:rPr lang="zh-TW" altLang="en-US" dirty="0"/>
              <a:t> 擇取最優秀傳教士</a:t>
            </a:r>
            <a:endParaRPr lang="en-US" altLang="zh-TW" dirty="0"/>
          </a:p>
          <a:p>
            <a:pPr marL="0" indent="0">
              <a:buNone/>
            </a:pPr>
            <a:r>
              <a:rPr lang="en-US" altLang="zh-TW" dirty="0"/>
              <a:t>4.</a:t>
            </a:r>
            <a:r>
              <a:rPr lang="zh-TW" altLang="en-US" dirty="0"/>
              <a:t> 愛護華人</a:t>
            </a:r>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246</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18868812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LOTTIE MOON</a:t>
            </a:r>
          </a:p>
          <a:p>
            <a:pPr marL="0" marR="0" indent="0" algn="l" defTabSz="457200" rtl="0" eaLnBrk="1" fontAlgn="auto" latinLnBrk="0" hangingPunct="1">
              <a:lnSpc>
                <a:spcPct val="100000"/>
              </a:lnSpc>
              <a:spcBef>
                <a:spcPts val="0"/>
              </a:spcBef>
              <a:spcAft>
                <a:spcPts val="0"/>
              </a:spcAft>
              <a:buClrTx/>
              <a:buSzTx/>
              <a:buFontTx/>
              <a:buNone/>
              <a:tabLst/>
              <a:defRPr/>
            </a:pPr>
            <a:r>
              <a:rPr lang="zh-TW" altLang="en-US" dirty="0"/>
              <a:t>慕拉蒂 </a:t>
            </a:r>
            <a:r>
              <a:rPr lang="zh-TW" altLang="en-US" dirty="0">
                <a:sym typeface="Wingdings"/>
              </a:rPr>
              <a:t></a:t>
            </a:r>
            <a:r>
              <a:rPr lang="zh-TW" altLang="en-US" baseline="0" dirty="0">
                <a:sym typeface="Wingdings"/>
              </a:rPr>
              <a:t> </a:t>
            </a:r>
            <a:r>
              <a:rPr lang="zh-TW" altLang="en-US" dirty="0"/>
              <a:t>蒙恩</a:t>
            </a:r>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247</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21718136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2E841B-2F85-DD46-96D6-388F1A98D2EB}" type="slidenum">
              <a:rPr kumimoji="0" lang="en-US" sz="1200" b="0" i="0" u="none" strike="noStrike" kern="1200" cap="none" spc="0" normalizeH="0" baseline="0" noProof="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248</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MT HERMON 100</a:t>
            </a:r>
          </a:p>
          <a:p>
            <a:r>
              <a:rPr lang="zh-TW" altLang="en-US" sz="1200" b="0" i="0" kern="1200" dirty="0">
                <a:solidFill>
                  <a:schemeClr val="tx1"/>
                </a:solidFill>
                <a:effectLst/>
                <a:latin typeface="+mn-lt"/>
                <a:ea typeface="+mn-ea"/>
                <a:cs typeface="+mn-cs"/>
              </a:rPr>
              <a:t>黑門山百人團（由慕迪在美國麻州黑門山呼召到中國宣教的百位學生）</a:t>
            </a:r>
            <a:endParaRPr lang="en-US" dirty="0"/>
          </a:p>
        </p:txBody>
      </p:sp>
    </p:spTree>
    <p:extLst>
      <p:ext uri="{BB962C8B-B14F-4D97-AF65-F5344CB8AC3E}">
        <p14:creationId xmlns:p14="http://schemas.microsoft.com/office/powerpoint/2010/main" val="36195736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kern="1200" dirty="0">
                <a:ln w="25400">
                  <a:solidFill>
                    <a:srgbClr val="000000"/>
                  </a:solidFill>
                </a:ln>
                <a:solidFill>
                  <a:schemeClr val="tx1"/>
                </a:solidFill>
                <a:effectLst>
                  <a:outerShdw blurRad="50800" dist="50800" dir="2700000" algn="tl" rotWithShape="0">
                    <a:srgbClr val="000000">
                      <a:alpha val="43000"/>
                    </a:srgbClr>
                  </a:outerShdw>
                </a:effectLst>
                <a:latin typeface="Arial"/>
                <a:ea typeface="ＭＳ Ｐゴシック" charset="0"/>
                <a:cs typeface="Arial"/>
              </a:rPr>
              <a:t>CHINESE MARTYRS</a:t>
            </a:r>
          </a:p>
          <a:p>
            <a:r>
              <a:rPr lang="zh-TW" altLang="en-US" dirty="0"/>
              <a:t>華人殉道家</a:t>
            </a:r>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249</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39494683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dirty="0"/>
              <a:t>CHINA STATS</a:t>
            </a:r>
          </a:p>
          <a:p>
            <a:r>
              <a:rPr lang="en-US" altLang="zh-TW" dirty="0"/>
              <a:t>1900</a:t>
            </a:r>
            <a:r>
              <a:rPr lang="zh-TW" altLang="en-US" dirty="0"/>
              <a:t>年及</a:t>
            </a:r>
            <a:r>
              <a:rPr lang="en-US" altLang="zh-TW" dirty="0"/>
              <a:t>2000</a:t>
            </a:r>
            <a:r>
              <a:rPr lang="zh-TW" altLang="en-US" dirty="0"/>
              <a:t>年之中國信仰統計</a:t>
            </a:r>
            <a:endParaRPr lang="en-US" altLang="zh-TW" dirty="0"/>
          </a:p>
          <a:p>
            <a:endParaRPr lang="en-US" altLang="zh-TW" dirty="0"/>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250</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277349140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2E841B-2F85-DD46-96D6-388F1A98D2EB}" type="slidenum">
              <a:rPr kumimoji="0" lang="en-US" sz="1200" b="0" i="0" u="none" strike="noStrike" kern="1200" cap="none" spc="0" normalizeH="0" baseline="0" noProof="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252</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ASIAN CHURCH HISTORY</a:t>
            </a:r>
          </a:p>
          <a:p>
            <a:r>
              <a:rPr lang="zh-TW" altLang="en-US" dirty="0"/>
              <a:t>亞洲教會歷史</a:t>
            </a:r>
            <a:endParaRPr lang="en-US" altLang="zh-TW" dirty="0"/>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i="1" dirty="0">
                <a:latin typeface="Arial Black" charset="0"/>
                <a:cs typeface="Arial Black" charset="0"/>
              </a:rPr>
              <a:t>1835 Japanese map based on old French document</a:t>
            </a:r>
          </a:p>
          <a:p>
            <a:r>
              <a:rPr lang="en-US" altLang="zh-TW" dirty="0"/>
              <a:t>1835</a:t>
            </a:r>
            <a:r>
              <a:rPr lang="zh-TW" altLang="en-US" dirty="0"/>
              <a:t>年取材自法國文稿所繪製之日本地圖</a:t>
            </a:r>
            <a:endParaRPr lang="en-US" dirty="0"/>
          </a:p>
        </p:txBody>
      </p:sp>
    </p:spTree>
    <p:extLst>
      <p:ext uri="{BB962C8B-B14F-4D97-AF65-F5344CB8AC3E}">
        <p14:creationId xmlns:p14="http://schemas.microsoft.com/office/powerpoint/2010/main" val="41506312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2E841B-2F85-DD46-96D6-388F1A98D2EB}" type="slidenum">
              <a:rPr kumimoji="0" lang="en-US" sz="1200" b="0" i="0" u="none" strike="noStrike" kern="1200" cap="none" spc="0" normalizeH="0" baseline="0" noProof="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253</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HENDRICK HAMEL’S SHIPWRECK</a:t>
            </a:r>
          </a:p>
          <a:p>
            <a:r>
              <a:rPr lang="zh-TW" altLang="en-US" sz="1200" b="0" i="0" kern="1200" dirty="0">
                <a:solidFill>
                  <a:schemeClr val="tx1"/>
                </a:solidFill>
                <a:effectLst/>
                <a:latin typeface="+mn-lt"/>
                <a:ea typeface="+mn-ea"/>
                <a:cs typeface="+mn-cs"/>
              </a:rPr>
              <a:t>罕德列 </a:t>
            </a:r>
            <a:r>
              <a:rPr lang="zh-TW" altLang="en-US" sz="1200" b="0" i="0" kern="1200" dirty="0">
                <a:solidFill>
                  <a:schemeClr val="tx1"/>
                </a:solidFill>
                <a:effectLst/>
                <a:latin typeface="+mn-lt"/>
                <a:ea typeface="+mn-ea"/>
                <a:cs typeface="+mn-cs"/>
                <a:sym typeface="Wingdings"/>
              </a:rPr>
              <a:t> </a:t>
            </a:r>
            <a:r>
              <a:rPr lang="zh-TW" altLang="en-US" sz="1200" b="0" i="0" kern="1200" dirty="0">
                <a:solidFill>
                  <a:schemeClr val="tx1"/>
                </a:solidFill>
                <a:effectLst/>
                <a:latin typeface="+mn-lt"/>
                <a:ea typeface="+mn-ea"/>
                <a:cs typeface="+mn-cs"/>
              </a:rPr>
              <a:t>哈默船難位置圖</a:t>
            </a:r>
            <a:endParaRPr lang="en-US" dirty="0"/>
          </a:p>
        </p:txBody>
      </p:sp>
    </p:spTree>
    <p:extLst>
      <p:ext uri="{BB962C8B-B14F-4D97-AF65-F5344CB8AC3E}">
        <p14:creationId xmlns:p14="http://schemas.microsoft.com/office/powerpoint/2010/main" val="182466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2E841B-2F85-DD46-96D6-388F1A98D2EB}" type="slidenum">
              <a:rPr kumimoji="0" lang="en-US" sz="1200" b="0" i="0" u="none" strike="noStrike" kern="1200" cap="none" spc="0" normalizeH="0" baseline="0" noProof="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254</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dirty="0">
                <a:ln w="25400">
                  <a:solidFill>
                    <a:srgbClr val="000000"/>
                  </a:solidFill>
                </a:ln>
                <a:solidFill>
                  <a:schemeClr val="bg2"/>
                </a:solidFill>
                <a:latin typeface="Arial"/>
                <a:cs typeface="Arial"/>
              </a:rPr>
              <a:t>HENDRICK HAMEL’S SHIPWRECK</a:t>
            </a:r>
          </a:p>
          <a:p>
            <a:r>
              <a:rPr lang="zh-TW" altLang="en-US" sz="1200" b="0" i="0" kern="1200" dirty="0">
                <a:solidFill>
                  <a:schemeClr val="tx1"/>
                </a:solidFill>
                <a:effectLst/>
                <a:latin typeface="+mn-lt"/>
                <a:ea typeface="+mn-ea"/>
                <a:cs typeface="+mn-cs"/>
              </a:rPr>
              <a:t>罕德列 </a:t>
            </a:r>
            <a:r>
              <a:rPr lang="zh-TW" altLang="en-US" sz="1200" b="0" i="0" kern="1200" dirty="0">
                <a:solidFill>
                  <a:schemeClr val="tx1"/>
                </a:solidFill>
                <a:effectLst/>
                <a:latin typeface="+mn-lt"/>
                <a:ea typeface="+mn-ea"/>
                <a:cs typeface="+mn-cs"/>
                <a:sym typeface="Wingdings"/>
              </a:rPr>
              <a:t> </a:t>
            </a:r>
            <a:r>
              <a:rPr lang="zh-TW" altLang="en-US" sz="1200" b="0" i="0" kern="1200" dirty="0">
                <a:solidFill>
                  <a:schemeClr val="tx1"/>
                </a:solidFill>
                <a:effectLst/>
                <a:latin typeface="+mn-lt"/>
                <a:ea typeface="+mn-ea"/>
                <a:cs typeface="+mn-cs"/>
              </a:rPr>
              <a:t>哈默船難</a:t>
            </a:r>
            <a:endParaRPr lang="en-US" altLang="zh-TW"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dirty="0" err="1">
                <a:ln w="25400">
                  <a:solidFill>
                    <a:srgbClr val="000000"/>
                  </a:solidFill>
                </a:ln>
                <a:solidFill>
                  <a:schemeClr val="bg2"/>
                </a:solidFill>
                <a:latin typeface="Arial"/>
                <a:cs typeface="Arial"/>
              </a:rPr>
              <a:t>Hendrick</a:t>
            </a:r>
            <a:r>
              <a:rPr lang="en-US" altLang="zh-TW" sz="1200" dirty="0">
                <a:ln w="25400">
                  <a:solidFill>
                    <a:srgbClr val="000000"/>
                  </a:solidFill>
                </a:ln>
                <a:solidFill>
                  <a:schemeClr val="bg2"/>
                </a:solidFill>
                <a:latin typeface="Arial"/>
                <a:cs typeface="Arial"/>
              </a:rPr>
              <a:t> Hamel was the first westerner to write about Korea with firsthand knowledge.</a:t>
            </a:r>
          </a:p>
          <a:p>
            <a:r>
              <a:rPr lang="zh-TW" altLang="en-US" sz="1200" b="0" i="0" kern="1200" dirty="0">
                <a:solidFill>
                  <a:schemeClr val="tx1"/>
                </a:solidFill>
                <a:effectLst/>
                <a:latin typeface="+mn-lt"/>
                <a:ea typeface="+mn-ea"/>
                <a:cs typeface="+mn-cs"/>
              </a:rPr>
              <a:t>罕德列 </a:t>
            </a:r>
            <a:r>
              <a:rPr lang="zh-TW" altLang="en-US" sz="1200" b="0" i="0" kern="1200" dirty="0">
                <a:solidFill>
                  <a:schemeClr val="tx1"/>
                </a:solidFill>
                <a:effectLst/>
                <a:latin typeface="+mn-lt"/>
                <a:ea typeface="+mn-ea"/>
                <a:cs typeface="+mn-cs"/>
                <a:sym typeface="Wingdings"/>
              </a:rPr>
              <a:t> </a:t>
            </a:r>
            <a:r>
              <a:rPr lang="zh-TW" altLang="en-US" sz="1200" b="0" i="0" kern="1200" dirty="0">
                <a:solidFill>
                  <a:schemeClr val="tx1"/>
                </a:solidFill>
                <a:effectLst/>
                <a:latin typeface="+mn-lt"/>
                <a:ea typeface="+mn-ea"/>
                <a:cs typeface="+mn-cs"/>
              </a:rPr>
              <a:t>哈默是第一個以親身經驗撰寫韓國發展的西方人</a:t>
            </a:r>
            <a:endParaRPr lang="en-US" dirty="0"/>
          </a:p>
        </p:txBody>
      </p:sp>
    </p:spTree>
    <p:extLst>
      <p:ext uri="{BB962C8B-B14F-4D97-AF65-F5344CB8AC3E}">
        <p14:creationId xmlns:p14="http://schemas.microsoft.com/office/powerpoint/2010/main" val="26524270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2E841B-2F85-DD46-96D6-388F1A98D2EB}" type="slidenum">
              <a:rPr kumimoji="0" lang="en-US" sz="1200" b="0" i="0" u="none" strike="noStrike" kern="1200" cap="none" spc="0" normalizeH="0" baseline="0" noProof="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255</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dirty="0">
                <a:ln w="25400">
                  <a:solidFill>
                    <a:srgbClr val="000000"/>
                  </a:solidFill>
                </a:ln>
                <a:solidFill>
                  <a:schemeClr val="bg2"/>
                </a:solidFill>
                <a:latin typeface="Arial"/>
                <a:cs typeface="Arial"/>
              </a:rPr>
              <a:t>CHARLES GUTZLAFF</a:t>
            </a:r>
          </a:p>
          <a:p>
            <a:r>
              <a:rPr lang="zh-TW" altLang="en-US" sz="1200" b="0" i="0" kern="1200" dirty="0">
                <a:solidFill>
                  <a:schemeClr val="tx1"/>
                </a:solidFill>
                <a:effectLst/>
                <a:latin typeface="+mn-lt"/>
                <a:ea typeface="+mn-ea"/>
                <a:cs typeface="+mn-cs"/>
              </a:rPr>
              <a:t>查理士 </a:t>
            </a:r>
            <a:r>
              <a:rPr lang="zh-TW" altLang="en-US" sz="1200" b="0" i="0" kern="1200" dirty="0">
                <a:solidFill>
                  <a:schemeClr val="tx1"/>
                </a:solidFill>
                <a:effectLst/>
                <a:latin typeface="+mn-lt"/>
                <a:ea typeface="+mn-ea"/>
                <a:cs typeface="+mn-cs"/>
                <a:sym typeface="Wingdings"/>
              </a:rPr>
              <a:t> </a:t>
            </a:r>
            <a:r>
              <a:rPr lang="zh-TW" altLang="en-US" sz="1200" b="0" i="0" kern="1200" dirty="0">
                <a:solidFill>
                  <a:schemeClr val="tx1"/>
                </a:solidFill>
                <a:effectLst/>
                <a:latin typeface="+mn-lt"/>
                <a:ea typeface="+mn-ea"/>
                <a:cs typeface="+mn-cs"/>
              </a:rPr>
              <a:t>郭士立</a:t>
            </a:r>
            <a:endParaRPr lang="en-US" dirty="0"/>
          </a:p>
        </p:txBody>
      </p:sp>
    </p:spTree>
    <p:extLst>
      <p:ext uri="{BB962C8B-B14F-4D97-AF65-F5344CB8AC3E}">
        <p14:creationId xmlns:p14="http://schemas.microsoft.com/office/powerpoint/2010/main" val="354314086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2E841B-2F85-DD46-96D6-388F1A98D2EB}" type="slidenum">
              <a:rPr kumimoji="0" lang="en-US" sz="1200" b="0" i="0" u="none" strike="noStrike" kern="1200" cap="none" spc="0" normalizeH="0" baseline="0" noProof="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256</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dirty="0">
                <a:ln w="25400">
                  <a:solidFill>
                    <a:srgbClr val="000000"/>
                  </a:solidFill>
                </a:ln>
                <a:solidFill>
                  <a:schemeClr val="bg2"/>
                </a:solidFill>
                <a:latin typeface="Arial"/>
                <a:cs typeface="Arial"/>
              </a:rPr>
              <a:t>QUELPORT (JEJU ISLAND)</a:t>
            </a:r>
          </a:p>
          <a:p>
            <a:r>
              <a:rPr lang="zh-TW" altLang="en-US" dirty="0"/>
              <a:t>歸浦（濟州島）</a:t>
            </a:r>
            <a:endParaRPr lang="en-US" altLang="zh-TW" dirty="0"/>
          </a:p>
          <a:p>
            <a:endParaRPr lang="en-US" altLang="zh-TW"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i="1" dirty="0">
                <a:latin typeface="Arial Black" charset="0"/>
                <a:cs typeface="Arial Black" charset="0"/>
              </a:rPr>
              <a:t>“The most southern </a:t>
            </a:r>
            <a:r>
              <a:rPr lang="en-US" altLang="zh-TW" sz="1200" i="1" dirty="0" err="1">
                <a:latin typeface="Arial Black" charset="0"/>
                <a:cs typeface="Arial Black" charset="0"/>
              </a:rPr>
              <a:t>Quelport</a:t>
            </a:r>
            <a:r>
              <a:rPr lang="en-US" altLang="zh-TW" sz="1200" i="1" dirty="0">
                <a:latin typeface="Arial Black" charset="0"/>
                <a:cs typeface="Arial Black" charset="0"/>
              </a:rPr>
              <a:t> is a charming spot. It is well cultivated, and so conveniently situated, that if a factory was established here we might trade with the greatest of ease to Japan, Korea, </a:t>
            </a:r>
            <a:r>
              <a:rPr lang="en-US" altLang="zh-TW" sz="1200" i="1" dirty="0" err="1">
                <a:latin typeface="Arial Black" charset="0"/>
                <a:cs typeface="Arial Black" charset="0"/>
              </a:rPr>
              <a:t>manchuria</a:t>
            </a:r>
            <a:r>
              <a:rPr lang="en-US" altLang="zh-TW" sz="1200" i="1" dirty="0">
                <a:latin typeface="Arial Black" charset="0"/>
                <a:cs typeface="Arial Black" charset="0"/>
              </a:rPr>
              <a:t> and China. But if this is not done, could not such an island become a missionary station?”</a:t>
            </a:r>
            <a:endParaRPr lang="en-US" altLang="zh-TW" sz="1000" i="1" dirty="0">
              <a:latin typeface="Arial Black" charset="0"/>
              <a:cs typeface="Arial Black" charset="0"/>
            </a:endParaRPr>
          </a:p>
          <a:p>
            <a:r>
              <a:rPr lang="zh-TW" altLang="en-US" dirty="0"/>
              <a:t>最南端的歸浦是一個迷人的地方。 它的耕作條件很好，位置也很便利；如果在這裡建立宣教工廠，我們可以輕鬆地與日本，韓國，滿洲和中國進行交通。 但若此行不通，我們是否也可將此一島嶼轉為宣教站？</a:t>
            </a:r>
            <a:endParaRPr lang="en-US" dirty="0"/>
          </a:p>
        </p:txBody>
      </p:sp>
    </p:spTree>
    <p:extLst>
      <p:ext uri="{BB962C8B-B14F-4D97-AF65-F5344CB8AC3E}">
        <p14:creationId xmlns:p14="http://schemas.microsoft.com/office/powerpoint/2010/main" val="28390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fld id="{702EA868-8A29-7149-91A2-81BA343E81CA}" type="slidenum">
              <a:rPr lang="en-US" smtClean="0"/>
              <a:t>25</a:t>
            </a:fld>
            <a:endParaRPr lang="en-US"/>
          </a:p>
        </p:txBody>
      </p:sp>
    </p:spTree>
    <p:extLst>
      <p:ext uri="{BB962C8B-B14F-4D97-AF65-F5344CB8AC3E}">
        <p14:creationId xmlns:p14="http://schemas.microsoft.com/office/powerpoint/2010/main" val="13418050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2E841B-2F85-DD46-96D6-388F1A98D2EB}" type="slidenum">
              <a:rPr kumimoji="0" lang="en-US" sz="1200" b="0" i="0" u="none" strike="noStrike" kern="1200" cap="none" spc="0" normalizeH="0" baseline="0" noProof="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257</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r>
              <a:rPr lang="en-US" altLang="zh-TW" dirty="0"/>
              <a:t>Robert Thomas</a:t>
            </a:r>
          </a:p>
          <a:p>
            <a:r>
              <a:rPr lang="zh-TW" altLang="en-US" dirty="0"/>
              <a:t>羅伯特 </a:t>
            </a:r>
            <a:r>
              <a:rPr lang="zh-TW" altLang="en-US" dirty="0">
                <a:sym typeface="Wingdings"/>
              </a:rPr>
              <a:t> </a:t>
            </a:r>
            <a:r>
              <a:rPr lang="zh-TW" altLang="en-US" dirty="0"/>
              <a:t>湯瑪斯（韓國第一位宣教士）</a:t>
            </a:r>
            <a:endParaRPr lang="en-US" dirty="0"/>
          </a:p>
        </p:txBody>
      </p:sp>
    </p:spTree>
    <p:extLst>
      <p:ext uri="{BB962C8B-B14F-4D97-AF65-F5344CB8AC3E}">
        <p14:creationId xmlns:p14="http://schemas.microsoft.com/office/powerpoint/2010/main" val="320867195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2E841B-2F85-DD46-96D6-388F1A98D2EB}" type="slidenum">
              <a:rPr kumimoji="0" lang="en-US" sz="1200" b="0" i="0" u="none" strike="noStrike" kern="1200" cap="none" spc="0" normalizeH="0" baseline="0" noProof="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258</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ATTACK ON GENERAL SHERMAN</a:t>
            </a:r>
          </a:p>
          <a:p>
            <a:r>
              <a:rPr lang="zh-TW" altLang="en-US" dirty="0"/>
              <a:t>對</a:t>
            </a:r>
            <a:r>
              <a:rPr lang="zh-TW" altLang="en-US" sz="1200" b="0" i="0" kern="1200" dirty="0">
                <a:solidFill>
                  <a:schemeClr val="tx1"/>
                </a:solidFill>
                <a:effectLst/>
                <a:latin typeface="+mn-lt"/>
                <a:ea typeface="+mn-ea"/>
                <a:cs typeface="+mn-cs"/>
              </a:rPr>
              <a:t>商船舍門將軍號的攻擊</a:t>
            </a:r>
            <a:endParaRPr lang="en-US" dirty="0"/>
          </a:p>
        </p:txBody>
      </p:sp>
    </p:spTree>
    <p:extLst>
      <p:ext uri="{BB962C8B-B14F-4D97-AF65-F5344CB8AC3E}">
        <p14:creationId xmlns:p14="http://schemas.microsoft.com/office/powerpoint/2010/main" val="23427286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2E841B-2F85-DD46-96D6-388F1A98D2EB}" type="slidenum">
              <a:rPr kumimoji="0" lang="en-US" sz="1200" b="0" i="0" u="none" strike="noStrike" kern="1200" cap="none" spc="0" normalizeH="0" baseline="0" noProof="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259</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GENERAL SHERMAN MONUMENT IN N.K.</a:t>
            </a:r>
          </a:p>
          <a:p>
            <a:pPr marL="0" marR="0" indent="0" algn="l" defTabSz="457200" rtl="0" eaLnBrk="1" fontAlgn="auto" latinLnBrk="0" hangingPunct="1">
              <a:lnSpc>
                <a:spcPct val="100000"/>
              </a:lnSpc>
              <a:spcBef>
                <a:spcPts val="0"/>
              </a:spcBef>
              <a:spcAft>
                <a:spcPts val="0"/>
              </a:spcAft>
              <a:buClrTx/>
              <a:buSzTx/>
              <a:buFontTx/>
              <a:buNone/>
              <a:tabLst/>
              <a:defRPr/>
            </a:pPr>
            <a:r>
              <a:rPr lang="zh-TW" altLang="en-US" dirty="0"/>
              <a:t>在北韓矗立之舍門將軍號紀念碑</a:t>
            </a:r>
            <a:endParaRPr lang="en-US" altLang="zh-TW"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zh-TW" dirty="0"/>
              <a:t>Robert Thomas was the first Protestant foreign missionary martyr to Korea.</a:t>
            </a:r>
          </a:p>
          <a:p>
            <a:pPr marL="0" marR="0" indent="0" algn="l" defTabSz="457200" rtl="0" eaLnBrk="1" fontAlgn="auto" latinLnBrk="0" hangingPunct="1">
              <a:lnSpc>
                <a:spcPct val="100000"/>
              </a:lnSpc>
              <a:spcBef>
                <a:spcPts val="0"/>
              </a:spcBef>
              <a:spcAft>
                <a:spcPts val="0"/>
              </a:spcAft>
              <a:buClrTx/>
              <a:buSzTx/>
              <a:buFontTx/>
              <a:buNone/>
              <a:tabLst/>
              <a:defRPr/>
            </a:pPr>
            <a:r>
              <a:rPr lang="zh-TW" altLang="en-US" dirty="0"/>
              <a:t>羅伯特 </a:t>
            </a:r>
            <a:r>
              <a:rPr lang="zh-TW" altLang="en-US" dirty="0">
                <a:sym typeface="Wingdings"/>
              </a:rPr>
              <a:t> </a:t>
            </a:r>
            <a:r>
              <a:rPr lang="zh-TW" altLang="en-US" dirty="0"/>
              <a:t>湯瑪斯是韓國第一位殉教外籍宣教士</a:t>
            </a:r>
            <a:endParaRPr lang="en-US" altLang="zh-TW" dirty="0"/>
          </a:p>
        </p:txBody>
      </p:sp>
    </p:spTree>
    <p:extLst>
      <p:ext uri="{BB962C8B-B14F-4D97-AF65-F5344CB8AC3E}">
        <p14:creationId xmlns:p14="http://schemas.microsoft.com/office/powerpoint/2010/main" val="33108628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2E841B-2F85-DD46-96D6-388F1A98D2EB}" type="slidenum">
              <a:rPr kumimoji="0" lang="en-US" sz="1200" b="0" i="0" u="none" strike="noStrike" kern="1200" cap="none" spc="0" normalizeH="0" baseline="0" noProof="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260</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JOHN ROSS</a:t>
            </a:r>
          </a:p>
          <a:p>
            <a:r>
              <a:rPr lang="zh-TW" altLang="en-US" dirty="0"/>
              <a:t>約翰 </a:t>
            </a:r>
            <a:r>
              <a:rPr lang="zh-TW" altLang="en-US" dirty="0">
                <a:sym typeface="Wingdings"/>
              </a:rPr>
              <a:t> 羅斯</a:t>
            </a:r>
            <a:endParaRPr lang="en-US" altLang="zh-TW" dirty="0">
              <a:sym typeface="Wingdings"/>
            </a:endParaRPr>
          </a:p>
          <a:p>
            <a:endParaRPr lang="en-US" dirty="0">
              <a:sym typeface="Wingding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zh-TW" dirty="0"/>
              <a:t>John Ross translated</a:t>
            </a:r>
            <a:r>
              <a:rPr lang="zh-TW" altLang="en-US" dirty="0"/>
              <a:t> </a:t>
            </a:r>
            <a:r>
              <a:rPr lang="en-US" altLang="zh-TW" dirty="0"/>
              <a:t>the first complete copy of the Korean New Testament.</a:t>
            </a:r>
          </a:p>
          <a:p>
            <a:pPr marL="0" marR="0" indent="0" algn="l" defTabSz="457200" rtl="0" eaLnBrk="1" fontAlgn="auto" latinLnBrk="0" hangingPunct="1">
              <a:lnSpc>
                <a:spcPct val="100000"/>
              </a:lnSpc>
              <a:spcBef>
                <a:spcPts val="0"/>
              </a:spcBef>
              <a:spcAft>
                <a:spcPts val="0"/>
              </a:spcAft>
              <a:buClrTx/>
              <a:buSzTx/>
              <a:buFontTx/>
              <a:buNone/>
              <a:tabLst/>
              <a:defRPr/>
            </a:pPr>
            <a:r>
              <a:rPr lang="zh-TW" altLang="en-US" dirty="0"/>
              <a:t>約翰 </a:t>
            </a:r>
            <a:r>
              <a:rPr lang="zh-TW" altLang="en-US" dirty="0">
                <a:sym typeface="Wingdings"/>
              </a:rPr>
              <a:t> 羅斯翻譯了第一本韓文新約聖經</a:t>
            </a:r>
            <a:endParaRPr lang="en-US" altLang="zh-TW" dirty="0">
              <a:sym typeface="Wingdings"/>
            </a:endParaRPr>
          </a:p>
        </p:txBody>
      </p:sp>
    </p:spTree>
    <p:extLst>
      <p:ext uri="{BB962C8B-B14F-4D97-AF65-F5344CB8AC3E}">
        <p14:creationId xmlns:p14="http://schemas.microsoft.com/office/powerpoint/2010/main" val="102389042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2E841B-2F85-DD46-96D6-388F1A98D2EB}" type="slidenum">
              <a:rPr kumimoji="0" lang="en-US" sz="1200" b="0" i="0" u="none" strike="noStrike" kern="1200" cap="none" spc="0" normalizeH="0" baseline="0" noProof="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261</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DR. HORACE ALLEN</a:t>
            </a:r>
          </a:p>
          <a:p>
            <a:r>
              <a:rPr lang="zh-TW" altLang="en-US" sz="1200" b="0" i="0" kern="1200" dirty="0">
                <a:solidFill>
                  <a:schemeClr val="tx1"/>
                </a:solidFill>
                <a:effectLst/>
                <a:latin typeface="+mn-lt"/>
                <a:ea typeface="+mn-ea"/>
                <a:cs typeface="+mn-cs"/>
              </a:rPr>
              <a:t>霍拉斯 </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N</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 艾倫博士</a:t>
            </a:r>
            <a:endParaRPr lang="en-US" altLang="zh-TW"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0" i="0" kern="1200" dirty="0">
                <a:solidFill>
                  <a:schemeClr val="tx1"/>
                </a:solidFill>
                <a:effectLst/>
                <a:latin typeface="+mn-lt"/>
                <a:ea typeface="+mn-ea"/>
                <a:cs typeface="+mn-cs"/>
              </a:rPr>
              <a:t>Dr. Horace Allen saved Prince Min’s life</a:t>
            </a:r>
          </a:p>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200" b="0" i="0" kern="1200" dirty="0">
                <a:solidFill>
                  <a:schemeClr val="tx1"/>
                </a:solidFill>
                <a:effectLst/>
                <a:latin typeface="+mn-lt"/>
                <a:ea typeface="+mn-ea"/>
                <a:cs typeface="+mn-cs"/>
              </a:rPr>
              <a:t>霍拉斯 </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N</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 艾倫博士救了被親日人士暗殺之閔泳翊王子的命（後者為明成皇后姪子，是朝鮮第一位出使美國的大使）</a:t>
            </a:r>
            <a:endParaRPr lang="en-US" altLang="zh-TW" dirty="0"/>
          </a:p>
          <a:p>
            <a:endParaRPr lang="en-US" dirty="0"/>
          </a:p>
        </p:txBody>
      </p:sp>
    </p:spTree>
    <p:extLst>
      <p:ext uri="{BB962C8B-B14F-4D97-AF65-F5344CB8AC3E}">
        <p14:creationId xmlns:p14="http://schemas.microsoft.com/office/powerpoint/2010/main" val="320185664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2E841B-2F85-DD46-96D6-388F1A98D2EB}" type="slidenum">
              <a:rPr kumimoji="0" lang="en-US" sz="1200" b="0" i="0" u="none" strike="noStrike" kern="1200" cap="none" spc="0" normalizeH="0" baseline="0" noProof="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262</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KOREA’S FIRST MEDICAL CENTER</a:t>
            </a:r>
          </a:p>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200" b="0" i="0" kern="1200" dirty="0">
                <a:solidFill>
                  <a:schemeClr val="tx1"/>
                </a:solidFill>
                <a:effectLst/>
                <a:latin typeface="+mn-lt"/>
                <a:ea typeface="+mn-ea"/>
                <a:cs typeface="+mn-cs"/>
              </a:rPr>
              <a:t>由霍拉斯 </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N</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 艾倫博士協助成立的</a:t>
            </a:r>
            <a:r>
              <a:rPr lang="zh-TW" altLang="en-US" dirty="0"/>
              <a:t>韓國第一家醫院</a:t>
            </a:r>
            <a:endParaRPr lang="en-US" dirty="0"/>
          </a:p>
        </p:txBody>
      </p:sp>
    </p:spTree>
    <p:extLst>
      <p:ext uri="{BB962C8B-B14F-4D97-AF65-F5344CB8AC3E}">
        <p14:creationId xmlns:p14="http://schemas.microsoft.com/office/powerpoint/2010/main" val="23809586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2E841B-2F85-DD46-96D6-388F1A98D2EB}" type="slidenum">
              <a:rPr kumimoji="0" lang="en-US" sz="1200" b="0" i="0" u="none" strike="noStrike" kern="1200" cap="none" spc="0" normalizeH="0" baseline="0" noProof="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263</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HENRY APPENZELLER</a:t>
            </a:r>
          </a:p>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200" b="0" i="0" kern="1200" dirty="0">
                <a:solidFill>
                  <a:schemeClr val="tx1"/>
                </a:solidFill>
                <a:effectLst/>
                <a:latin typeface="+mn-lt"/>
                <a:ea typeface="+mn-ea"/>
                <a:cs typeface="+mn-cs"/>
              </a:rPr>
              <a:t>亨利 </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 阿本策勒</a:t>
            </a:r>
            <a:endParaRPr lang="en-US" altLang="zh-TW" dirty="0"/>
          </a:p>
        </p:txBody>
      </p:sp>
    </p:spTree>
    <p:extLst>
      <p:ext uri="{BB962C8B-B14F-4D97-AF65-F5344CB8AC3E}">
        <p14:creationId xmlns:p14="http://schemas.microsoft.com/office/powerpoint/2010/main" val="339715078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2E841B-2F85-DD46-96D6-388F1A98D2EB}" type="slidenum">
              <a:rPr kumimoji="0" lang="en-US" sz="1200" b="0" i="0" u="none" strike="noStrike" kern="1200" cap="none" spc="0" normalizeH="0" baseline="0" noProof="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264</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BAEKJAE SCHOOL</a:t>
            </a:r>
          </a:p>
          <a:p>
            <a:r>
              <a:rPr lang="zh-TW" altLang="en-US" dirty="0"/>
              <a:t>培材學堂</a:t>
            </a:r>
            <a:endParaRPr lang="en-US" dirty="0"/>
          </a:p>
        </p:txBody>
      </p:sp>
    </p:spTree>
    <p:extLst>
      <p:ext uri="{BB962C8B-B14F-4D97-AF65-F5344CB8AC3E}">
        <p14:creationId xmlns:p14="http://schemas.microsoft.com/office/powerpoint/2010/main" val="400257891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2E841B-2F85-DD46-96D6-388F1A98D2EB}" type="slidenum">
              <a:rPr kumimoji="0" lang="en-US" sz="1200" b="0" i="0" u="none" strike="noStrike" kern="1200" cap="none" spc="0" normalizeH="0" baseline="0" noProof="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265</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HORACE</a:t>
            </a:r>
            <a:r>
              <a:rPr lang="en-US" altLang="zh-TW" sz="1100" dirty="0">
                <a:ln w="25400">
                  <a:solidFill>
                    <a:srgbClr val="000000"/>
                  </a:solidFill>
                </a:ln>
                <a:effectLst>
                  <a:outerShdw blurRad="50800" dist="50800" dir="2700000" algn="tl" rotWithShape="0">
                    <a:srgbClr val="000000">
                      <a:alpha val="43000"/>
                    </a:srgbClr>
                  </a:outerShdw>
                </a:effectLst>
                <a:latin typeface="Futura XBlk BT Extra Black"/>
              </a:rPr>
              <a:t> </a:t>
            </a: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UNDERWOOD</a:t>
            </a:r>
          </a:p>
          <a:p>
            <a:r>
              <a:rPr lang="zh-TW" altLang="en-US" sz="1200" b="0" i="0" kern="1200" dirty="0">
                <a:solidFill>
                  <a:schemeClr val="tx1"/>
                </a:solidFill>
                <a:effectLst/>
                <a:latin typeface="+mn-lt"/>
                <a:ea typeface="+mn-ea"/>
                <a:cs typeface="+mn-cs"/>
              </a:rPr>
              <a:t>霍雷斯</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安德伍德</a:t>
            </a:r>
            <a:endParaRPr lang="en-US" dirty="0"/>
          </a:p>
        </p:txBody>
      </p:sp>
    </p:spTree>
    <p:extLst>
      <p:ext uri="{BB962C8B-B14F-4D97-AF65-F5344CB8AC3E}">
        <p14:creationId xmlns:p14="http://schemas.microsoft.com/office/powerpoint/2010/main" val="223115343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2E841B-2F85-DD46-96D6-388F1A98D2EB}" type="slidenum">
              <a:rPr kumimoji="0" lang="en-US" sz="1200" b="0" i="0" u="none" strike="noStrike" kern="1200" cap="none" spc="0" normalizeH="0" baseline="0" noProof="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266</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15 YEARS AMONG THE TOP-KNOTS</a:t>
            </a:r>
          </a:p>
          <a:p>
            <a:r>
              <a:rPr lang="zh-TW" altLang="en-US" dirty="0"/>
              <a:t>韓國風俗中的</a:t>
            </a:r>
            <a:r>
              <a:rPr lang="en-US" altLang="zh-TW" dirty="0"/>
              <a:t>15</a:t>
            </a:r>
            <a:r>
              <a:rPr lang="zh-TW" altLang="en-US" dirty="0"/>
              <a:t>年</a:t>
            </a:r>
            <a:endParaRPr lang="en-US" dirty="0"/>
          </a:p>
        </p:txBody>
      </p:sp>
    </p:spTree>
    <p:extLst>
      <p:ext uri="{BB962C8B-B14F-4D97-AF65-F5344CB8AC3E}">
        <p14:creationId xmlns:p14="http://schemas.microsoft.com/office/powerpoint/2010/main" val="3655108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fld id="{702EA868-8A29-7149-91A2-81BA343E81CA}" type="slidenum">
              <a:rPr lang="en-US" smtClean="0"/>
              <a:t>28</a:t>
            </a:fld>
            <a:endParaRPr lang="en-US"/>
          </a:p>
        </p:txBody>
      </p:sp>
    </p:spTree>
    <p:extLst>
      <p:ext uri="{BB962C8B-B14F-4D97-AF65-F5344CB8AC3E}">
        <p14:creationId xmlns:p14="http://schemas.microsoft.com/office/powerpoint/2010/main" val="86073356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2E841B-2F85-DD46-96D6-388F1A98D2EB}" type="slidenum">
              <a:rPr kumimoji="0" lang="en-US" sz="1200" b="0" i="0" u="none" strike="noStrike" kern="1200" cap="none" spc="0" normalizeH="0" baseline="0" noProof="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267</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JOHN NEVIUS</a:t>
            </a:r>
          </a:p>
          <a:p>
            <a:r>
              <a:rPr lang="zh-TW" altLang="en-US" dirty="0"/>
              <a:t>約翰 </a:t>
            </a:r>
            <a:r>
              <a:rPr lang="zh-TW" altLang="en-US" dirty="0">
                <a:sym typeface="Wingdings"/>
              </a:rPr>
              <a:t> </a:t>
            </a:r>
            <a:r>
              <a:rPr lang="zh-TW" altLang="en-US" dirty="0"/>
              <a:t>倪維斯</a:t>
            </a:r>
            <a:endParaRPr lang="en-US" altLang="zh-TW" dirty="0"/>
          </a:p>
          <a:p>
            <a:endParaRPr lang="en-US" dirty="0"/>
          </a:p>
          <a:p>
            <a:pPr fontAlgn="auto">
              <a:spcBef>
                <a:spcPts val="0"/>
              </a:spcBef>
              <a:spcAft>
                <a:spcPts val="0"/>
              </a:spcAft>
            </a:pP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John </a:t>
            </a:r>
            <a:r>
              <a:rPr lang="en-US" altLang="zh-TW" sz="1200" b="1" dirty="0" err="1">
                <a:ln w="25400">
                  <a:solidFill>
                    <a:srgbClr val="000000"/>
                  </a:solidFill>
                </a:ln>
                <a:effectLst>
                  <a:outerShdw blurRad="50800" dist="50800" dir="2700000" algn="tl" rotWithShape="0">
                    <a:srgbClr val="000000">
                      <a:alpha val="43000"/>
                    </a:srgbClr>
                  </a:outerShdw>
                </a:effectLst>
                <a:latin typeface="Arial"/>
                <a:cs typeface="Arial"/>
              </a:rPr>
              <a:t>Nevius</a:t>
            </a: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 not only emphasized evangelism and Bible study but taught the 3-self principles of church growth: </a:t>
            </a:r>
          </a:p>
          <a:p>
            <a:pPr marL="0" indent="0" fontAlgn="auto">
              <a:spcBef>
                <a:spcPts val="0"/>
              </a:spcBef>
              <a:spcAft>
                <a:spcPts val="0"/>
              </a:spcAft>
              <a:buFont typeface="+mj-lt"/>
              <a:buNone/>
            </a:pP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1.</a:t>
            </a:r>
            <a:r>
              <a:rPr lang="zh-TW" altLang="en-US" sz="1200" b="1" dirty="0">
                <a:ln w="25400">
                  <a:solidFill>
                    <a:srgbClr val="000000"/>
                  </a:solidFill>
                </a:ln>
                <a:effectLst>
                  <a:outerShdw blurRad="50800" dist="50800" dir="2700000" algn="tl" rotWithShape="0">
                    <a:srgbClr val="000000">
                      <a:alpha val="43000"/>
                    </a:srgbClr>
                  </a:outerShdw>
                </a:effectLst>
                <a:latin typeface="Arial"/>
                <a:cs typeface="Arial"/>
              </a:rPr>
              <a:t> </a:t>
            </a: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self propagating, </a:t>
            </a:r>
          </a:p>
          <a:p>
            <a:pPr marL="0" indent="0" fontAlgn="auto">
              <a:spcBef>
                <a:spcPts val="0"/>
              </a:spcBef>
              <a:spcAft>
                <a:spcPts val="0"/>
              </a:spcAft>
              <a:buFont typeface="+mj-lt"/>
              <a:buNone/>
            </a:pP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2.</a:t>
            </a:r>
            <a:r>
              <a:rPr lang="zh-TW" altLang="en-US" sz="1200" b="1" dirty="0">
                <a:ln w="25400">
                  <a:solidFill>
                    <a:srgbClr val="000000"/>
                  </a:solidFill>
                </a:ln>
                <a:effectLst>
                  <a:outerShdw blurRad="50800" dist="50800" dir="2700000" algn="tl" rotWithShape="0">
                    <a:srgbClr val="000000">
                      <a:alpha val="43000"/>
                    </a:srgbClr>
                  </a:outerShdw>
                </a:effectLst>
                <a:latin typeface="Arial"/>
                <a:cs typeface="Arial"/>
              </a:rPr>
              <a:t> </a:t>
            </a: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self governing &amp; </a:t>
            </a:r>
          </a:p>
          <a:p>
            <a:pPr marL="0" indent="0" fontAlgn="auto">
              <a:spcBef>
                <a:spcPts val="0"/>
              </a:spcBef>
              <a:spcAft>
                <a:spcPts val="0"/>
              </a:spcAft>
              <a:buFont typeface="+mj-lt"/>
              <a:buNone/>
            </a:pP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3.</a:t>
            </a:r>
            <a:r>
              <a:rPr lang="zh-TW" altLang="en-US" sz="1200" b="1" dirty="0">
                <a:ln w="25400">
                  <a:solidFill>
                    <a:srgbClr val="000000"/>
                  </a:solidFill>
                </a:ln>
                <a:effectLst>
                  <a:outerShdw blurRad="50800" dist="50800" dir="2700000" algn="tl" rotWithShape="0">
                    <a:srgbClr val="000000">
                      <a:alpha val="43000"/>
                    </a:srgbClr>
                  </a:outerShdw>
                </a:effectLst>
                <a:latin typeface="Arial"/>
                <a:cs typeface="Arial"/>
              </a:rPr>
              <a:t> </a:t>
            </a: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self-supporting.</a:t>
            </a:r>
          </a:p>
          <a:p>
            <a:pPr marL="0" indent="0" fontAlgn="auto">
              <a:spcBef>
                <a:spcPts val="0"/>
              </a:spcBef>
              <a:spcAft>
                <a:spcPts val="0"/>
              </a:spcAft>
              <a:buFont typeface="+mj-lt"/>
              <a:buNone/>
            </a:pPr>
            <a:endPar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zh-TW" altLang="en-US" dirty="0"/>
              <a:t>約翰 </a:t>
            </a:r>
            <a:r>
              <a:rPr lang="zh-TW" altLang="en-US" dirty="0">
                <a:sym typeface="Wingdings"/>
              </a:rPr>
              <a:t> </a:t>
            </a:r>
            <a:r>
              <a:rPr lang="zh-TW" altLang="en-US" dirty="0"/>
              <a:t>倪維斯不僅強調傳教與聖經研讀的重要性，也教導三個教會成長的原則</a:t>
            </a:r>
            <a:endParaRPr lang="en-US" altLang="zh-TW" dirty="0"/>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zh-TW" altLang="en-US" dirty="0"/>
              <a:t>自傳</a:t>
            </a:r>
            <a:endParaRPr lang="en-US" altLang="zh-TW" dirty="0"/>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zh-TW" altLang="en-US" dirty="0"/>
              <a:t>自治</a:t>
            </a:r>
            <a:endParaRPr lang="en-US" altLang="zh-TW" dirty="0"/>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zh-TW" altLang="en-US" dirty="0"/>
              <a:t>自給自足</a:t>
            </a:r>
            <a:endParaRPr lang="en-US" altLang="zh-TW" dirty="0"/>
          </a:p>
          <a:p>
            <a:endParaRPr lang="en-US" dirty="0"/>
          </a:p>
        </p:txBody>
      </p:sp>
    </p:spTree>
    <p:extLst>
      <p:ext uri="{BB962C8B-B14F-4D97-AF65-F5344CB8AC3E}">
        <p14:creationId xmlns:p14="http://schemas.microsoft.com/office/powerpoint/2010/main" val="14444823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2E841B-2F85-DD46-96D6-388F1A98D2EB}" type="slidenum">
              <a:rPr kumimoji="0" lang="en-US" sz="1200" b="0" i="0" u="none" strike="noStrike" kern="1200" cap="none" spc="0" normalizeH="0" baseline="0" noProof="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268</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r>
              <a:rPr lang="en-US" altLang="zh-TW" dirty="0"/>
              <a:t>THE</a:t>
            </a:r>
            <a:r>
              <a:rPr lang="en-US" altLang="zh-TW" baseline="0" dirty="0"/>
              <a:t> KOREAN PENTECOST &amp; SIFFERINGS WHICH FOLLOWED WILLIAM BLAIR &amp; BRUCE HUNT</a:t>
            </a:r>
          </a:p>
          <a:p>
            <a:r>
              <a:rPr lang="zh-TW" altLang="en-US" dirty="0"/>
              <a:t>韓國大復興與追隨</a:t>
            </a:r>
            <a:r>
              <a:rPr lang="zh-TW" altLang="en-US" sz="1200" b="0" i="0" kern="1200" dirty="0">
                <a:solidFill>
                  <a:schemeClr val="tx1"/>
                </a:solidFill>
                <a:effectLst/>
                <a:latin typeface="+mn-lt"/>
                <a:ea typeface="+mn-ea"/>
                <a:cs typeface="+mn-cs"/>
              </a:rPr>
              <a:t>威廉</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布雷爾及布魯斯</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亨特的苦難（橄欖基金會譯為野火燎原 － 韓國大復興報導）</a:t>
            </a:r>
            <a:endParaRPr lang="en-US" dirty="0"/>
          </a:p>
        </p:txBody>
      </p:sp>
    </p:spTree>
    <p:extLst>
      <p:ext uri="{BB962C8B-B14F-4D97-AF65-F5344CB8AC3E}">
        <p14:creationId xmlns:p14="http://schemas.microsoft.com/office/powerpoint/2010/main" val="138124538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2E841B-2F85-DD46-96D6-388F1A98D2EB}" type="slidenum">
              <a:rPr kumimoji="0" lang="en-US" sz="1200" b="0" i="0" u="none" strike="noStrike" kern="1200" cap="none" spc="0" normalizeH="0" baseline="0" noProof="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269</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1907 PYONGYANG REVIVAL EVANGELISTS</a:t>
            </a:r>
          </a:p>
          <a:p>
            <a:r>
              <a:rPr lang="en-US" altLang="zh-TW" dirty="0"/>
              <a:t>1907</a:t>
            </a:r>
            <a:r>
              <a:rPr lang="zh-TW" altLang="en-US" dirty="0"/>
              <a:t> 年平壤復興傳教士</a:t>
            </a:r>
            <a:endParaRPr lang="en-US" altLang="zh-TW" dirty="0"/>
          </a:p>
          <a:p>
            <a:endParaRPr lang="en-US" dirty="0"/>
          </a:p>
          <a:p>
            <a:r>
              <a:rPr lang="en-US" altLang="zh-TW" dirty="0"/>
              <a:t>The Pyongyang revival included sincere prayer, a desire to be close to God, confession of sin with a humble mind &amp; being others-centered.</a:t>
            </a:r>
          </a:p>
          <a:p>
            <a:r>
              <a:rPr lang="zh-TW" altLang="en-US" dirty="0"/>
              <a:t>平壤復興隱喻迫切禱告、親近主、刻苦己心認罪及關懷世人</a:t>
            </a:r>
            <a:endParaRPr lang="en-US" altLang="zh-TW" dirty="0"/>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i="1" dirty="0">
                <a:latin typeface="Arial Black" charset="0"/>
                <a:cs typeface="Arial Black" charset="0"/>
              </a:rPr>
              <a:t>First Graduating Class, Pyongyang Seminary (1907)</a:t>
            </a:r>
          </a:p>
          <a:p>
            <a:r>
              <a:rPr lang="en-US" altLang="zh-TW" dirty="0"/>
              <a:t>1907</a:t>
            </a:r>
            <a:r>
              <a:rPr lang="zh-TW" altLang="en-US" dirty="0"/>
              <a:t>年平壤神學院第一屆畢業生</a:t>
            </a:r>
            <a:endParaRPr lang="en-US" dirty="0"/>
          </a:p>
        </p:txBody>
      </p:sp>
    </p:spTree>
    <p:extLst>
      <p:ext uri="{BB962C8B-B14F-4D97-AF65-F5344CB8AC3E}">
        <p14:creationId xmlns:p14="http://schemas.microsoft.com/office/powerpoint/2010/main" val="22308098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2E841B-2F85-DD46-96D6-388F1A98D2EB}" type="slidenum">
              <a:rPr kumimoji="0" lang="en-US" sz="1200" b="0" i="0" u="none" strike="noStrike" kern="1200" cap="none" spc="0" normalizeH="0" baseline="0" noProof="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270</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Yi </a:t>
            </a:r>
            <a:r>
              <a:rPr lang="en-US" altLang="zh-TW" sz="1200" b="1" dirty="0" err="1">
                <a:ln w="25400">
                  <a:solidFill>
                    <a:srgbClr val="000000"/>
                  </a:solidFill>
                </a:ln>
                <a:effectLst>
                  <a:outerShdw blurRad="50800" dist="50800" dir="2700000" algn="tl" rotWithShape="0">
                    <a:srgbClr val="000000">
                      <a:alpha val="43000"/>
                    </a:srgbClr>
                  </a:outerShdw>
                </a:effectLst>
                <a:latin typeface="Arial"/>
                <a:cs typeface="Arial"/>
              </a:rPr>
              <a:t>Gi-Pung</a:t>
            </a: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 was Korea’s first missionary. He went to </a:t>
            </a:r>
            <a:r>
              <a:rPr lang="en-US" altLang="zh-TW" sz="1200" b="1" dirty="0" err="1">
                <a:ln w="25400">
                  <a:solidFill>
                    <a:srgbClr val="000000"/>
                  </a:solidFill>
                </a:ln>
                <a:effectLst>
                  <a:outerShdw blurRad="50800" dist="50800" dir="2700000" algn="tl" rotWithShape="0">
                    <a:srgbClr val="000000">
                      <a:alpha val="43000"/>
                    </a:srgbClr>
                  </a:outerShdw>
                </a:effectLst>
                <a:latin typeface="Arial"/>
                <a:cs typeface="Arial"/>
              </a:rPr>
              <a:t>Jeju</a:t>
            </a: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 Island.</a:t>
            </a:r>
          </a:p>
          <a:p>
            <a:r>
              <a:rPr lang="en-US" altLang="zh-TW" sz="1200" b="0" dirty="0">
                <a:ln w="25400">
                  <a:solidFill>
                    <a:srgbClr val="000000"/>
                  </a:solidFill>
                </a:ln>
                <a:effectLst/>
                <a:latin typeface="Arial"/>
                <a:cs typeface="Arial"/>
              </a:rPr>
              <a:t>Yi </a:t>
            </a:r>
            <a:r>
              <a:rPr lang="en-US" altLang="zh-TW" sz="1200" b="0" dirty="0" err="1">
                <a:ln w="25400">
                  <a:solidFill>
                    <a:srgbClr val="000000"/>
                  </a:solidFill>
                </a:ln>
                <a:effectLst/>
                <a:latin typeface="Arial"/>
                <a:cs typeface="Arial"/>
              </a:rPr>
              <a:t>Gi-Pung</a:t>
            </a:r>
            <a:r>
              <a:rPr lang="en-US" altLang="zh-TW" sz="1200" b="0" dirty="0">
                <a:ln w="25400">
                  <a:solidFill>
                    <a:srgbClr val="000000"/>
                  </a:solidFill>
                </a:ln>
                <a:effectLst/>
                <a:latin typeface="Arial"/>
                <a:cs typeface="Arial"/>
              </a:rPr>
              <a:t> </a:t>
            </a:r>
            <a:r>
              <a:rPr lang="zh-TW" altLang="en-US" sz="1200" b="0" dirty="0">
                <a:ln w="25400">
                  <a:solidFill>
                    <a:srgbClr val="000000"/>
                  </a:solidFill>
                </a:ln>
                <a:effectLst/>
                <a:latin typeface="Arial"/>
                <a:cs typeface="Arial"/>
              </a:rPr>
              <a:t> 是第一位韓國宣教士；他到濟州島。</a:t>
            </a:r>
            <a:endParaRPr lang="en-US" b="0" dirty="0">
              <a:effectLst/>
            </a:endParaRPr>
          </a:p>
        </p:txBody>
      </p:sp>
    </p:spTree>
    <p:extLst>
      <p:ext uri="{BB962C8B-B14F-4D97-AF65-F5344CB8AC3E}">
        <p14:creationId xmlns:p14="http://schemas.microsoft.com/office/powerpoint/2010/main" val="220809530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2E841B-2F85-DD46-96D6-388F1A98D2EB}" type="slidenum">
              <a:rPr kumimoji="0" lang="en-US" sz="1200" b="0" i="0" u="none" strike="noStrike" kern="1200" cap="none" spc="0" normalizeH="0" baseline="0" noProof="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271</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KOREAN MISSION TEAM - AFGHANISTAN</a:t>
            </a:r>
          </a:p>
          <a:p>
            <a:r>
              <a:rPr lang="zh-TW" altLang="en-US" dirty="0"/>
              <a:t>韓國宣教團 </a:t>
            </a:r>
            <a:r>
              <a:rPr lang="en-US" altLang="zh-TW" dirty="0"/>
              <a:t>– </a:t>
            </a:r>
            <a:r>
              <a:rPr lang="zh-TW" altLang="en-US" dirty="0"/>
              <a:t>阿富汗</a:t>
            </a:r>
            <a:endParaRPr lang="en-US" altLang="zh-TW" dirty="0"/>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“Dying for Christ is a glorious thing. Don’t cry for me if I die in service to my Lord. Put on my tombstone, “He died training young people to make a difference in the world.”</a:t>
            </a:r>
          </a:p>
          <a:p>
            <a:r>
              <a:rPr lang="zh-TW" altLang="en-US" dirty="0"/>
              <a:t>為基督而死是光榮的事情。 如果我為我的主而死，請不要為我哭泣。 我的墓誌銘：“他死於訓練改變世界的年輕人”。</a:t>
            </a:r>
            <a:endParaRPr lang="en-US" dirty="0"/>
          </a:p>
        </p:txBody>
      </p:sp>
    </p:spTree>
    <p:extLst>
      <p:ext uri="{BB962C8B-B14F-4D97-AF65-F5344CB8AC3E}">
        <p14:creationId xmlns:p14="http://schemas.microsoft.com/office/powerpoint/2010/main" val="152652880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2E841B-2F85-DD46-96D6-388F1A98D2EB}" type="slidenum">
              <a:rPr kumimoji="0" lang="en-US" sz="1200" b="0" i="0" u="none" strike="noStrike" kern="1200" cap="none" spc="0" normalizeH="0" baseline="0" noProof="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272</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solidFill>
                    <a:srgbClr val="000000"/>
                  </a:solidFill>
                </a:ln>
                <a:solidFill>
                  <a:srgbClr val="FFFFFF"/>
                </a:solidFill>
                <a:latin typeface="Arial"/>
                <a:cs typeface="Arial"/>
              </a:rPr>
              <a:t>5 GENERALIZATIONS ABOUT ASIAN CHURCH HISTORY IN THE 1800s</a:t>
            </a:r>
          </a:p>
          <a:p>
            <a:r>
              <a:rPr lang="en-US" altLang="zh-TW" dirty="0"/>
              <a:t>1800</a:t>
            </a:r>
            <a:r>
              <a:rPr lang="zh-TW" altLang="en-US" dirty="0"/>
              <a:t>年代亞洲教會歷史的五個總結</a:t>
            </a:r>
            <a:endParaRPr lang="en-US" altLang="zh-TW" dirty="0"/>
          </a:p>
          <a:p>
            <a:pPr marL="228600" indent="-228600">
              <a:buAutoNum type="arabicPeriod"/>
            </a:pPr>
            <a:r>
              <a:rPr lang="en-US" altLang="zh-TW" sz="1200" b="1" dirty="0">
                <a:ln w="25400">
                  <a:solidFill>
                    <a:srgbClr val="000000"/>
                  </a:solidFill>
                </a:ln>
                <a:solidFill>
                  <a:srgbClr val="FFFFFF"/>
                </a:solidFill>
                <a:latin typeface="Arial"/>
                <a:cs typeface="Arial"/>
              </a:rPr>
              <a:t>A TIME OF CHURCH GROWTH </a:t>
            </a:r>
            <a:r>
              <a:rPr lang="zh-TW" altLang="en-US" dirty="0"/>
              <a:t>教會成長的時代</a:t>
            </a:r>
            <a:endParaRPr lang="en-US" altLang="zh-TW" dirty="0"/>
          </a:p>
          <a:p>
            <a:pPr marL="228600" indent="-228600">
              <a:buAutoNum type="arabicPeriod"/>
            </a:pPr>
            <a:r>
              <a:rPr lang="en-US" altLang="zh-TW" sz="1200" b="1" dirty="0">
                <a:ln w="25400">
                  <a:solidFill>
                    <a:srgbClr val="000000"/>
                  </a:solidFill>
                </a:ln>
                <a:solidFill>
                  <a:srgbClr val="FFFFFF"/>
                </a:solidFill>
                <a:latin typeface="Arial"/>
                <a:cs typeface="Arial"/>
              </a:rPr>
              <a:t>A TIME OF PROTESTANT MISSIONS </a:t>
            </a:r>
            <a:r>
              <a:rPr lang="zh-TW" altLang="en-US" dirty="0"/>
              <a:t>新教宣教的時代</a:t>
            </a:r>
            <a:endParaRPr lang="en-US" altLang="zh-TW" dirty="0"/>
          </a:p>
          <a:p>
            <a:pPr marL="228600" indent="-228600">
              <a:buAutoNum type="arabicPeriod"/>
            </a:pPr>
            <a:r>
              <a:rPr lang="en-US" altLang="zh-TW" sz="1200" b="1" dirty="0">
                <a:ln w="25400">
                  <a:solidFill>
                    <a:srgbClr val="000000"/>
                  </a:solidFill>
                </a:ln>
                <a:solidFill>
                  <a:srgbClr val="FFFFFF"/>
                </a:solidFill>
                <a:latin typeface="Arial"/>
                <a:cs typeface="Arial"/>
              </a:rPr>
              <a:t>A TIME OF EVANGELISM </a:t>
            </a:r>
            <a:r>
              <a:rPr lang="zh-TW" altLang="en-US" dirty="0"/>
              <a:t>傳揚福音的時代</a:t>
            </a:r>
            <a:endParaRPr lang="en-US" altLang="zh-TW" dirty="0"/>
          </a:p>
          <a:p>
            <a:pPr marL="228600" indent="-228600">
              <a:buAutoNum type="arabicPeriod"/>
            </a:pPr>
            <a:r>
              <a:rPr lang="en-US" altLang="zh-TW" sz="1200" b="1" dirty="0">
                <a:ln w="25400">
                  <a:solidFill>
                    <a:srgbClr val="000000"/>
                  </a:solidFill>
                </a:ln>
                <a:solidFill>
                  <a:srgbClr val="FFFFFF"/>
                </a:solidFill>
                <a:latin typeface="Arial"/>
                <a:cs typeface="Arial"/>
              </a:rPr>
              <a:t>A TIME OF WOMEN IN MISSION </a:t>
            </a:r>
            <a:r>
              <a:rPr lang="zh-TW" altLang="en-US" dirty="0"/>
              <a:t>女性宣教的時代</a:t>
            </a:r>
            <a:endParaRPr lang="en-US" altLang="zh-TW" dirty="0"/>
          </a:p>
          <a:p>
            <a:pPr marL="228600" indent="-228600">
              <a:buAutoNum type="arabicPeriod"/>
            </a:pPr>
            <a:r>
              <a:rPr lang="en-US" altLang="zh-TW" sz="1200" b="1" dirty="0">
                <a:ln w="25400">
                  <a:solidFill>
                    <a:srgbClr val="000000"/>
                  </a:solidFill>
                </a:ln>
                <a:solidFill>
                  <a:srgbClr val="FFFFFF"/>
                </a:solidFill>
                <a:latin typeface="Arial"/>
                <a:cs typeface="Arial"/>
              </a:rPr>
              <a:t>A TIME OF VOLUNTEERS </a:t>
            </a:r>
            <a:r>
              <a:rPr lang="zh-TW" altLang="en-US" dirty="0"/>
              <a:t>志工發展的時代</a:t>
            </a:r>
            <a:endParaRPr lang="en-US" altLang="zh-TW" dirty="0"/>
          </a:p>
          <a:p>
            <a:pPr marL="228600" indent="-228600">
              <a:buAutoNum type="arabicPeriod"/>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i="1" dirty="0">
                <a:latin typeface="Arial Black" charset="0"/>
                <a:cs typeface="Arial Black" charset="0"/>
              </a:rPr>
              <a:t>1835 Japanese map based on old French document</a:t>
            </a:r>
          </a:p>
          <a:p>
            <a:pPr marL="0" indent="0">
              <a:buNone/>
            </a:pPr>
            <a:r>
              <a:rPr lang="zh-TW" altLang="en-US" dirty="0"/>
              <a:t>底圖為 </a:t>
            </a:r>
            <a:r>
              <a:rPr lang="en-US" altLang="zh-TW" dirty="0"/>
              <a:t>1835 </a:t>
            </a:r>
            <a:r>
              <a:rPr lang="zh-TW" altLang="en-US" dirty="0"/>
              <a:t>年以法國文稿繪製的日本地圖</a:t>
            </a:r>
            <a:endParaRPr lang="en-US" dirty="0"/>
          </a:p>
        </p:txBody>
      </p:sp>
    </p:spTree>
    <p:extLst>
      <p:ext uri="{BB962C8B-B14F-4D97-AF65-F5344CB8AC3E}">
        <p14:creationId xmlns:p14="http://schemas.microsoft.com/office/powerpoint/2010/main" val="256160600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0" dirty="0"/>
              <a:t>亞洲教會歷史的階段</a:t>
            </a:r>
            <a:endParaRPr lang="en-US" altLang="zh-TW" b="0" dirty="0"/>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altLang="zh-TW" sz="1200" b="0" dirty="0">
                <a:ln w="25400">
                  <a:solidFill>
                    <a:srgbClr val="000000"/>
                  </a:solidFill>
                </a:ln>
                <a:solidFill>
                  <a:srgbClr val="FFFFFF"/>
                </a:solidFill>
                <a:latin typeface="Arial"/>
                <a:cs typeface="Arial"/>
              </a:rPr>
              <a:t>THE SYRIAN TRADITION (50-225) </a:t>
            </a:r>
            <a:r>
              <a:rPr lang="zh-TW" altLang="en-US" b="0" dirty="0"/>
              <a:t>敘利亞傳統 （西元 </a:t>
            </a:r>
            <a:r>
              <a:rPr lang="en-US" altLang="zh-TW" b="0" dirty="0"/>
              <a:t>50</a:t>
            </a:r>
            <a:r>
              <a:rPr lang="zh-TW" altLang="en-US" b="0" dirty="0"/>
              <a:t> </a:t>
            </a:r>
            <a:r>
              <a:rPr lang="en-US" altLang="zh-TW" b="0" dirty="0"/>
              <a:t>–</a:t>
            </a:r>
            <a:r>
              <a:rPr lang="zh-TW" altLang="en-US" b="0" dirty="0"/>
              <a:t> </a:t>
            </a:r>
            <a:r>
              <a:rPr lang="en-US" altLang="zh-TW" b="0" dirty="0"/>
              <a:t>225</a:t>
            </a:r>
            <a:r>
              <a:rPr lang="zh-TW" altLang="en-US" b="0" dirty="0"/>
              <a:t> 年）</a:t>
            </a:r>
            <a:endParaRPr lang="en-US" altLang="zh-TW" b="0" dirty="0"/>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altLang="zh-TW" sz="1200" b="0" dirty="0">
                <a:ln w="25400">
                  <a:solidFill>
                    <a:srgbClr val="000000"/>
                  </a:solidFill>
                </a:ln>
                <a:solidFill>
                  <a:srgbClr val="FFFFFF"/>
                </a:solidFill>
                <a:latin typeface="Arial"/>
                <a:cs typeface="Arial"/>
              </a:rPr>
              <a:t>THE OLD SILK ROAD (225-1000) </a:t>
            </a:r>
            <a:r>
              <a:rPr lang="zh-TW" altLang="en-US" b="0" dirty="0"/>
              <a:t>舊絲路（西元 </a:t>
            </a:r>
            <a:r>
              <a:rPr lang="en-US" altLang="zh-TW" b="0" dirty="0"/>
              <a:t>225</a:t>
            </a:r>
            <a:r>
              <a:rPr lang="zh-TW" altLang="en-US" b="0" dirty="0"/>
              <a:t> </a:t>
            </a:r>
            <a:r>
              <a:rPr lang="en-US" altLang="zh-TW" b="0" dirty="0"/>
              <a:t>–</a:t>
            </a:r>
            <a:r>
              <a:rPr lang="zh-TW" altLang="en-US" b="0" dirty="0"/>
              <a:t> </a:t>
            </a:r>
            <a:r>
              <a:rPr lang="en-US" altLang="zh-TW" b="0" dirty="0"/>
              <a:t>1000</a:t>
            </a:r>
            <a:r>
              <a:rPr lang="zh-TW" altLang="en-US" b="0" dirty="0"/>
              <a:t> 年）</a:t>
            </a:r>
            <a:endParaRPr lang="en-US" altLang="zh-TW" b="0" dirty="0"/>
          </a:p>
          <a:p>
            <a:pPr marL="228600" indent="-228600">
              <a:buAutoNum type="arabicPeriod"/>
            </a:pPr>
            <a:r>
              <a:rPr lang="en-US" altLang="zh-TW" b="0" dirty="0"/>
              <a:t>TO THE EAST (1000-1350) </a:t>
            </a:r>
            <a:r>
              <a:rPr lang="zh-TW" altLang="en-US" b="0" dirty="0"/>
              <a:t>到東方（西元 </a:t>
            </a:r>
            <a:r>
              <a:rPr lang="en-US" altLang="zh-TW" b="0" dirty="0"/>
              <a:t>1000</a:t>
            </a:r>
            <a:r>
              <a:rPr lang="zh-TW" altLang="en-US" b="0" dirty="0"/>
              <a:t> </a:t>
            </a:r>
            <a:r>
              <a:rPr lang="en-US" altLang="zh-TW" b="0" dirty="0"/>
              <a:t>–</a:t>
            </a:r>
            <a:r>
              <a:rPr lang="zh-TW" altLang="en-US" b="0" dirty="0"/>
              <a:t> </a:t>
            </a:r>
            <a:r>
              <a:rPr lang="en-US" altLang="zh-TW" b="0" dirty="0"/>
              <a:t>1350</a:t>
            </a:r>
            <a:r>
              <a:rPr lang="zh-TW" altLang="en-US" b="0" dirty="0"/>
              <a:t> 年）</a:t>
            </a:r>
            <a:endParaRPr lang="en-US" altLang="zh-TW" b="0" dirty="0"/>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altLang="zh-TW" sz="1200" b="0" dirty="0">
                <a:ln w="25400">
                  <a:solidFill>
                    <a:srgbClr val="000000"/>
                  </a:solidFill>
                </a:ln>
                <a:solidFill>
                  <a:srgbClr val="FFFFFF"/>
                </a:solidFill>
                <a:latin typeface="Arial"/>
                <a:cs typeface="Arial"/>
              </a:rPr>
              <a:t>THE CATHOLIC WAVE (1500-1750) </a:t>
            </a:r>
            <a:r>
              <a:rPr lang="zh-TW" altLang="en-US" b="0" dirty="0"/>
              <a:t>天主教風潮（西元 </a:t>
            </a:r>
            <a:r>
              <a:rPr lang="en-US" altLang="zh-TW" b="0" dirty="0"/>
              <a:t>1500</a:t>
            </a:r>
            <a:r>
              <a:rPr lang="zh-TW" altLang="en-US" b="0" dirty="0"/>
              <a:t> </a:t>
            </a:r>
            <a:r>
              <a:rPr lang="en-US" altLang="zh-TW" b="0" dirty="0"/>
              <a:t>–</a:t>
            </a:r>
            <a:r>
              <a:rPr lang="zh-TW" altLang="en-US" b="0" dirty="0"/>
              <a:t> </a:t>
            </a:r>
            <a:r>
              <a:rPr lang="en-US" altLang="zh-TW" b="0" dirty="0"/>
              <a:t>1750</a:t>
            </a:r>
            <a:r>
              <a:rPr lang="zh-TW" altLang="en-US" b="0" dirty="0"/>
              <a:t> 年）</a:t>
            </a:r>
            <a:endParaRPr lang="en-US" altLang="zh-TW" b="0" dirty="0"/>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altLang="zh-TW" sz="1200" b="0" dirty="0">
                <a:ln w="25400">
                  <a:solidFill>
                    <a:srgbClr val="000000"/>
                  </a:solidFill>
                </a:ln>
                <a:solidFill>
                  <a:srgbClr val="FFFFFF"/>
                </a:solidFill>
                <a:latin typeface="Arial"/>
                <a:cs typeface="Arial"/>
              </a:rPr>
              <a:t>THE PROTESTANT WAVE (1750-1900) </a:t>
            </a:r>
            <a:r>
              <a:rPr lang="zh-TW" altLang="en-US" b="0" dirty="0"/>
              <a:t>基督教風潮（西元 </a:t>
            </a:r>
            <a:r>
              <a:rPr lang="en-US" altLang="zh-TW" b="0" dirty="0"/>
              <a:t>1750</a:t>
            </a:r>
            <a:r>
              <a:rPr lang="zh-TW" altLang="en-US" b="0" dirty="0"/>
              <a:t> </a:t>
            </a:r>
            <a:r>
              <a:rPr lang="en-US" altLang="zh-TW" b="0" dirty="0"/>
              <a:t>–</a:t>
            </a:r>
            <a:r>
              <a:rPr lang="zh-TW" altLang="en-US" b="0" dirty="0"/>
              <a:t> </a:t>
            </a:r>
            <a:r>
              <a:rPr lang="en-US" altLang="zh-TW" b="0" dirty="0"/>
              <a:t>1900</a:t>
            </a:r>
            <a:r>
              <a:rPr lang="zh-TW" altLang="en-US" b="0" dirty="0"/>
              <a:t> 年）</a:t>
            </a:r>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273</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362155427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2E841B-2F85-DD46-96D6-388F1A98D2EB}" type="slidenum">
              <a:rPr kumimoji="0" lang="en-US" sz="1200" b="0" i="0" u="none" strike="noStrike" kern="1200" cap="none" spc="0" normalizeH="0" baseline="0" noProof="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274</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3683797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2E841B-2F85-DD46-96D6-388F1A98D2EB}" type="slidenum">
              <a:rPr kumimoji="0" lang="en-US" sz="1200" b="0" i="0" u="none" strike="noStrike" kern="1200" cap="none" spc="0" normalizeH="0" baseline="0" noProof="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275</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ASIAN CHURCH HISTORY</a:t>
            </a:r>
          </a:p>
          <a:p>
            <a:r>
              <a:rPr lang="zh-TW" altLang="en-US" dirty="0"/>
              <a:t>亞洲教會歷史</a:t>
            </a:r>
            <a:endParaRPr lang="en-US" altLang="zh-TW" dirty="0"/>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i="1" dirty="0">
                <a:latin typeface="Arial Black" charset="0"/>
                <a:cs typeface="Arial Black" charset="0"/>
              </a:rPr>
              <a:t>Services at the </a:t>
            </a:r>
            <a:r>
              <a:rPr lang="en-US" altLang="zh-TW" sz="1200" i="1" dirty="0" err="1">
                <a:latin typeface="Arial Black" charset="0"/>
                <a:cs typeface="Arial Black" charset="0"/>
              </a:rPr>
              <a:t>Shouwang</a:t>
            </a:r>
            <a:r>
              <a:rPr lang="en-US" altLang="zh-TW" sz="1200" i="1" dirty="0">
                <a:latin typeface="Arial Black" charset="0"/>
                <a:cs typeface="Arial Black" charset="0"/>
              </a:rPr>
              <a:t> (Underground) Church in Beijing</a:t>
            </a:r>
          </a:p>
          <a:p>
            <a:r>
              <a:rPr lang="zh-TW" altLang="en-US" sz="1200" b="0" i="0" kern="1200" dirty="0">
                <a:solidFill>
                  <a:schemeClr val="tx1"/>
                </a:solidFill>
                <a:effectLst/>
                <a:latin typeface="+mn-lt"/>
                <a:ea typeface="+mn-ea"/>
                <a:cs typeface="+mn-cs"/>
              </a:rPr>
              <a:t>中國北京守望教會聚會</a:t>
            </a:r>
            <a:endParaRPr lang="en-US" dirty="0"/>
          </a:p>
        </p:txBody>
      </p:sp>
    </p:spTree>
    <p:extLst>
      <p:ext uri="{BB962C8B-B14F-4D97-AF65-F5344CB8AC3E}">
        <p14:creationId xmlns:p14="http://schemas.microsoft.com/office/powerpoint/2010/main" val="322208074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2E841B-2F85-DD46-96D6-388F1A98D2EB}" type="slidenum">
              <a:rPr kumimoji="0" lang="en-US" sz="1200" b="0" i="0" u="none" strike="noStrike" kern="1200" cap="none" spc="0" normalizeH="0" baseline="0" noProof="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276</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a:ln w="25400">
                  <a:solidFill>
                    <a:srgbClr val="000000"/>
                  </a:solidFill>
                </a:ln>
                <a:effectLst>
                  <a:outerShdw blurRad="50800" dist="50800" dir="2700000" algn="tl" rotWithShape="0">
                    <a:srgbClr val="000000">
                      <a:alpha val="43000"/>
                    </a:srgbClr>
                  </a:outerShdw>
                </a:effectLst>
                <a:latin typeface="Arial"/>
                <a:cs typeface="Arial"/>
              </a:rPr>
              <a:t>CHURCH PLANTING MOVEMENTS</a:t>
            </a:r>
          </a:p>
          <a:p>
            <a:pPr marL="0" marR="0" indent="0" algn="l" defTabSz="457200" rtl="0" eaLnBrk="1" fontAlgn="auto" latinLnBrk="0" hangingPunct="1">
              <a:lnSpc>
                <a:spcPct val="100000"/>
              </a:lnSpc>
              <a:spcBef>
                <a:spcPts val="0"/>
              </a:spcBef>
              <a:spcAft>
                <a:spcPts val="0"/>
              </a:spcAft>
              <a:buClrTx/>
              <a:buSzTx/>
              <a:buFontTx/>
              <a:buNone/>
              <a:tabLst/>
              <a:defRPr/>
            </a:pPr>
            <a:r>
              <a:rPr lang="zh-TW" altLang="en-US" dirty="0"/>
              <a:t>植堂運動</a:t>
            </a:r>
            <a:endParaRPr lang="en-US" altLang="zh-TW" dirty="0"/>
          </a:p>
          <a:p>
            <a:endParaRPr lang="en-US" dirty="0"/>
          </a:p>
        </p:txBody>
      </p:sp>
    </p:spTree>
    <p:extLst>
      <p:ext uri="{BB962C8B-B14F-4D97-AF65-F5344CB8AC3E}">
        <p14:creationId xmlns:p14="http://schemas.microsoft.com/office/powerpoint/2010/main" val="3110518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12187767"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79883" name="Rectangle 11"/>
          <p:cNvSpPr>
            <a:spLocks noGrp="1" noChangeArrowheads="1"/>
          </p:cNvSpPr>
          <p:nvPr>
            <p:ph type="ctrTitle" sz="quarter"/>
          </p:nvPr>
        </p:nvSpPr>
        <p:spPr>
          <a:xfrm>
            <a:off x="914400" y="1736726"/>
            <a:ext cx="10363200" cy="1920875"/>
          </a:xfrm>
        </p:spPr>
        <p:txBody>
          <a:bodyPr/>
          <a:lstStyle>
            <a:lvl1pPr>
              <a:defRPr sz="6000"/>
            </a:lvl1pPr>
          </a:lstStyle>
          <a:p>
            <a:pPr lvl="0"/>
            <a:r>
              <a:rPr lang="en-US" noProof="0"/>
              <a:t>Click to edit Master title style</a:t>
            </a:r>
          </a:p>
        </p:txBody>
      </p:sp>
      <p:sp>
        <p:nvSpPr>
          <p:cNvPr id="79884" name="Rectangle 12"/>
          <p:cNvSpPr>
            <a:spLocks noGrp="1" noChangeArrowheads="1"/>
          </p:cNvSpPr>
          <p:nvPr>
            <p:ph type="subTitle" sz="quarter" idx="1"/>
          </p:nvPr>
        </p:nvSpPr>
        <p:spPr>
          <a:xfrm>
            <a:off x="1828800" y="3886200"/>
            <a:ext cx="85344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609600" y="6248400"/>
            <a:ext cx="28448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4165600" y="6251575"/>
            <a:ext cx="38608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8737600" y="6254750"/>
            <a:ext cx="2844800" cy="476250"/>
          </a:xfrm>
        </p:spPr>
        <p:txBody>
          <a:bodyPr/>
          <a:lstStyle>
            <a:lvl1pPr>
              <a:defRPr/>
            </a:lvl1pPr>
          </a:lstStyle>
          <a:p>
            <a:pPr>
              <a:defRPr/>
            </a:pPr>
            <a:fld id="{C365760C-D1D7-5F4C-833A-F4D0C7EC66BF}" type="slidenum">
              <a:rPr lang="en-US"/>
              <a:pPr>
                <a:defRPr/>
              </a:pPr>
              <a:t>‹#›</a:t>
            </a:fld>
            <a:endParaRPr lang="en-US"/>
          </a:p>
        </p:txBody>
      </p:sp>
    </p:spTree>
    <p:extLst>
      <p:ext uri="{BB962C8B-B14F-4D97-AF65-F5344CB8AC3E}">
        <p14:creationId xmlns:p14="http://schemas.microsoft.com/office/powerpoint/2010/main" val="2310432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B8B27AD-0E92-9946-B065-392F0FCA68D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60114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83247F4-AC71-DA4B-AD90-DD4CAA62747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487946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12187767"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9883" name="Rectangle 11"/>
          <p:cNvSpPr>
            <a:spLocks noGrp="1" noChangeArrowheads="1"/>
          </p:cNvSpPr>
          <p:nvPr>
            <p:ph type="ctrTitle" sz="quarter"/>
          </p:nvPr>
        </p:nvSpPr>
        <p:spPr>
          <a:xfrm>
            <a:off x="914400" y="1736726"/>
            <a:ext cx="10363200" cy="1920875"/>
          </a:xfrm>
        </p:spPr>
        <p:txBody>
          <a:bodyPr/>
          <a:lstStyle>
            <a:lvl1pPr>
              <a:defRPr sz="6000"/>
            </a:lvl1pPr>
          </a:lstStyle>
          <a:p>
            <a:pPr lvl="0"/>
            <a:r>
              <a:rPr lang="en-US" noProof="0"/>
              <a:t>Click to edit Master title style</a:t>
            </a:r>
          </a:p>
        </p:txBody>
      </p:sp>
      <p:sp>
        <p:nvSpPr>
          <p:cNvPr id="79884" name="Rectangle 12"/>
          <p:cNvSpPr>
            <a:spLocks noGrp="1" noChangeArrowheads="1"/>
          </p:cNvSpPr>
          <p:nvPr>
            <p:ph type="subTitle" sz="quarter" idx="1"/>
          </p:nvPr>
        </p:nvSpPr>
        <p:spPr>
          <a:xfrm>
            <a:off x="1828800" y="3886200"/>
            <a:ext cx="85344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609600" y="6248400"/>
            <a:ext cx="28448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4165600" y="6251575"/>
            <a:ext cx="38608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8737600" y="6254750"/>
            <a:ext cx="2844800" cy="476250"/>
          </a:xfrm>
        </p:spPr>
        <p:txBody>
          <a:bodyPr/>
          <a:lstStyle>
            <a:lvl1pPr>
              <a:defRPr/>
            </a:lvl1pPr>
          </a:lstStyle>
          <a:p>
            <a:pPr>
              <a:defRPr/>
            </a:pPr>
            <a:fld id="{C365760C-D1D7-5F4C-833A-F4D0C7EC66BF}" type="slidenum">
              <a:rPr lang="en-US"/>
              <a:pPr>
                <a:defRPr/>
              </a:pPr>
              <a:t>‹#›</a:t>
            </a:fld>
            <a:endParaRPr lang="en-US"/>
          </a:p>
        </p:txBody>
      </p:sp>
    </p:spTree>
    <p:extLst>
      <p:ext uri="{BB962C8B-B14F-4D97-AF65-F5344CB8AC3E}">
        <p14:creationId xmlns:p14="http://schemas.microsoft.com/office/powerpoint/2010/main" val="1452147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2E41E96-58DA-2944-B065-215D19852E9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907178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AE48D1E-BE86-4847-967E-87465FE0AC9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78476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2D25F99D-42FA-2F42-934D-43CC08386764}"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65157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01C0EBB7-E747-2848-B4B9-9FB0AAADA62D}"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96005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C56EC63B-63EB-0E42-84EA-39AD894015BE}"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54878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81C91AA-56E0-0C4B-AFA2-3A639FC20EDC}"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409072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1FDD072B-346E-1044-ABFB-B2F0EF8F5C2A}"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03186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2E41E96-58DA-2944-B065-215D19852E9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347363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F304C68E-CB7C-CC47-9CFD-678280E759B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77429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B8B27AD-0E92-9946-B065-392F0FCA68D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579435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83247F4-AC71-DA4B-AD90-DD4CAA62747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92251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AE48D1E-BE86-4847-967E-87465FE0AC9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16246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2D25F99D-42FA-2F42-934D-43CC08386764}"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61256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01C0EBB7-E747-2848-B4B9-9FB0AAADA62D}"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89486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C56EC63B-63EB-0E42-84EA-39AD894015BE}"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75901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81C91AA-56E0-0C4B-AFA2-3A639FC20EDC}"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34931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1FDD072B-346E-1044-ABFB-B2F0EF8F5C2A}"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73818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F304C68E-CB7C-CC47-9CFD-678280E759B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59622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dt" sz="half" idx="2"/>
          </p:nvPr>
        </p:nvSpPr>
        <p:spPr bwMode="auto">
          <a:xfrm>
            <a:off x="609600" y="6251575"/>
            <a:ext cx="28448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78851" name="Rectangle 3"/>
          <p:cNvSpPr>
            <a:spLocks noGrp="1" noChangeArrowheads="1"/>
          </p:cNvSpPr>
          <p:nvPr>
            <p:ph type="sldNum" sz="quarter" idx="4"/>
          </p:nvPr>
        </p:nvSpPr>
        <p:spPr bwMode="auto">
          <a:xfrm>
            <a:off x="8737600" y="6248400"/>
            <a:ext cx="28448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0DF9B361-A3A5-0F44-8F77-983F32339C43}" type="slidenum">
              <a:rPr lang="en-US"/>
              <a:pPr>
                <a:defRPr/>
              </a:pPr>
              <a:t>‹#›</a:t>
            </a:fld>
            <a:endParaRPr lang="en-US"/>
          </a:p>
        </p:txBody>
      </p:sp>
      <p:grpSp>
        <p:nvGrpSpPr>
          <p:cNvPr id="1028" name="Group 4"/>
          <p:cNvGrpSpPr>
            <a:grpSpLocks/>
          </p:cNvGrpSpPr>
          <p:nvPr/>
        </p:nvGrpSpPr>
        <p:grpSpPr bwMode="auto">
          <a:xfrm>
            <a:off x="1" y="1"/>
            <a:ext cx="12187767"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78854"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8855"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8856"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8858"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grpSp>
        <p:sp>
          <p:nvSpPr>
            <p:cNvPr id="78859"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78861" name="Rectangle 13"/>
          <p:cNvSpPr>
            <a:spLocks noGrp="1" noRot="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62" name="Rectangle 14"/>
          <p:cNvSpPr>
            <a:spLocks noGrp="1" noChangeArrowheads="1"/>
          </p:cNvSpPr>
          <p:nvPr>
            <p:ph type="ftr" sz="quarter" idx="3"/>
          </p:nvPr>
        </p:nvSpPr>
        <p:spPr bwMode="auto">
          <a:xfrm>
            <a:off x="4165600" y="6248400"/>
            <a:ext cx="38608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latin typeface="Arial" charset="0"/>
                <a:cs typeface="+mn-cs"/>
              </a:defRPr>
            </a:lvl1pPr>
          </a:lstStyle>
          <a:p>
            <a:pPr>
              <a:defRPr/>
            </a:pPr>
            <a:endParaRPr lang="en-US"/>
          </a:p>
        </p:txBody>
      </p:sp>
      <p:sp>
        <p:nvSpPr>
          <p:cNvPr id="78863" name="Rectangle 15"/>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748"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dt" sz="half" idx="2"/>
          </p:nvPr>
        </p:nvSpPr>
        <p:spPr bwMode="auto">
          <a:xfrm>
            <a:off x="609600" y="625157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78851" name="Rectangle 3"/>
          <p:cNvSpPr>
            <a:spLocks noGrp="1" noChangeArrowheads="1"/>
          </p:cNvSpPr>
          <p:nvPr>
            <p:ph type="sldNum" sz="quarter" idx="4"/>
          </p:nvPr>
        </p:nvSpPr>
        <p:spPr bwMode="auto">
          <a:xfrm>
            <a:off x="8737600" y="6248400"/>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0DF9B361-A3A5-0F44-8F77-983F32339C43}" type="slidenum">
              <a:rPr lang="en-US"/>
              <a:pPr>
                <a:defRPr/>
              </a:pPr>
              <a:t>‹#›</a:t>
            </a:fld>
            <a:endParaRPr lang="en-US"/>
          </a:p>
        </p:txBody>
      </p:sp>
      <p:grpSp>
        <p:nvGrpSpPr>
          <p:cNvPr id="1028" name="Group 4"/>
          <p:cNvGrpSpPr>
            <a:grpSpLocks/>
          </p:cNvGrpSpPr>
          <p:nvPr/>
        </p:nvGrpSpPr>
        <p:grpSpPr bwMode="auto">
          <a:xfrm>
            <a:off x="1" y="1"/>
            <a:ext cx="12187767"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78854"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8855"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8856"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858"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grpSp>
        <p:sp>
          <p:nvSpPr>
            <p:cNvPr id="78859"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8861" name="Rectangle 13"/>
          <p:cNvSpPr>
            <a:spLocks noGrp="1" noRot="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62" name="Rectangle 14"/>
          <p:cNvSpPr>
            <a:spLocks noGrp="1" noChangeArrowheads="1"/>
          </p:cNvSpPr>
          <p:nvPr>
            <p:ph type="ftr" sz="quarter" idx="3"/>
          </p:nvPr>
        </p:nvSpPr>
        <p:spPr bwMode="auto">
          <a:xfrm>
            <a:off x="4165600" y="6248400"/>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latin typeface="Arial" charset="0"/>
                <a:cs typeface="+mn-cs"/>
              </a:defRPr>
            </a:lvl1pPr>
          </a:lstStyle>
          <a:p>
            <a:pPr>
              <a:defRPr/>
            </a:pPr>
            <a:endParaRPr lang="en-US"/>
          </a:p>
        </p:txBody>
      </p:sp>
      <p:sp>
        <p:nvSpPr>
          <p:cNvPr id="78863" name="Rectangle 15"/>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8550953"/>
      </p:ext>
    </p:extLst>
  </p:cSld>
  <p:clrMap bg1="dk2" tx1="lt1" bg2="dk1"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7.xml"/><Relationship Id="rId5" Type="http://schemas.openxmlformats.org/officeDocument/2006/relationships/image" Target="../media/image114.jpg"/><Relationship Id="rId4" Type="http://schemas.openxmlformats.org/officeDocument/2006/relationships/image" Target="../media/image113.jpg"/></Relationships>
</file>

<file path=ppt/slides/_rels/slide165.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133.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92.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4.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195.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196.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19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19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199.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01.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02.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03.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0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205.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206.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20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151.jpg"/></Relationships>
</file>

<file path=ppt/slides/_rels/slide20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209.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211.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21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4.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21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39.xml"/><Relationship Id="rId1" Type="http://schemas.openxmlformats.org/officeDocument/2006/relationships/slideLayout" Target="../slideLayouts/slideLayout18.xml"/><Relationship Id="rId4" Type="http://schemas.openxmlformats.org/officeDocument/2006/relationships/image" Target="../media/image158.jpg"/></Relationships>
</file>

<file path=ppt/slides/_rels/slide216.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217.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218.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219.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221.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222.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223.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224.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48.xml"/><Relationship Id="rId1" Type="http://schemas.openxmlformats.org/officeDocument/2006/relationships/slideLayout" Target="../slideLayouts/slideLayout18.xml"/><Relationship Id="rId6" Type="http://schemas.openxmlformats.org/officeDocument/2006/relationships/image" Target="../media/image170.jpeg"/><Relationship Id="rId5" Type="http://schemas.openxmlformats.org/officeDocument/2006/relationships/image" Target="../media/image169.gif"/><Relationship Id="rId4" Type="http://schemas.openxmlformats.org/officeDocument/2006/relationships/image" Target="../media/image168.jpeg"/></Relationships>
</file>

<file path=ppt/slides/_rels/slide225.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226.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227.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notesSlide" Target="../notesSlides/notesSlide51.xml"/><Relationship Id="rId1" Type="http://schemas.openxmlformats.org/officeDocument/2006/relationships/slideLayout" Target="../slideLayouts/slideLayout18.xml"/><Relationship Id="rId4" Type="http://schemas.openxmlformats.org/officeDocument/2006/relationships/image" Target="../media/image174.png"/></Relationships>
</file>

<file path=ppt/slides/_rels/slide228.xml.rels><?xml version="1.0" encoding="UTF-8" standalone="yes"?>
<Relationships xmlns="http://schemas.openxmlformats.org/package/2006/relationships"><Relationship Id="rId3" Type="http://schemas.openxmlformats.org/officeDocument/2006/relationships/image" Target="../media/image175.emf"/><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229.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23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232.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233.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234.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58.xml"/><Relationship Id="rId1" Type="http://schemas.openxmlformats.org/officeDocument/2006/relationships/slideLayout" Target="../slideLayouts/slideLayout18.xml"/><Relationship Id="rId4" Type="http://schemas.openxmlformats.org/officeDocument/2006/relationships/image" Target="../media/image182.jpeg"/></Relationships>
</file>

<file path=ppt/slides/_rels/slide235.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236.xml.rels><?xml version="1.0" encoding="UTF-8" standalone="yes"?>
<Relationships xmlns="http://schemas.openxmlformats.org/package/2006/relationships"><Relationship Id="rId3" Type="http://schemas.openxmlformats.org/officeDocument/2006/relationships/image" Target="../media/image184.gif"/><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237.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238.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239.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241.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242.xml.rels><?xml version="1.0" encoding="UTF-8" standalone="yes"?>
<Relationships xmlns="http://schemas.openxmlformats.org/package/2006/relationships"><Relationship Id="rId3" Type="http://schemas.openxmlformats.org/officeDocument/2006/relationships/image" Target="../media/image188.jpg"/><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243.xml.rels><?xml version="1.0" encoding="UTF-8" standalone="yes"?>
<Relationships xmlns="http://schemas.openxmlformats.org/package/2006/relationships"><Relationship Id="rId3" Type="http://schemas.openxmlformats.org/officeDocument/2006/relationships/image" Target="../media/image189.jpg"/><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244.xml.rels><?xml version="1.0" encoding="UTF-8" standalone="yes"?>
<Relationships xmlns="http://schemas.openxmlformats.org/package/2006/relationships"><Relationship Id="rId3" Type="http://schemas.openxmlformats.org/officeDocument/2006/relationships/image" Target="../media/image190.jpg"/><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245.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246.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247.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248.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249.xml.rels><?xml version="1.0" encoding="UTF-8" standalone="yes"?>
<Relationships xmlns="http://schemas.openxmlformats.org/package/2006/relationships"><Relationship Id="rId3" Type="http://schemas.openxmlformats.org/officeDocument/2006/relationships/image" Target="../media/image195.emf"/><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2.xml.rels><?xml version="1.0" encoding="UTF-8" standalone="yes"?>
<Relationships xmlns="http://schemas.openxmlformats.org/package/2006/relationships"><Relationship Id="rId3" Type="http://schemas.openxmlformats.org/officeDocument/2006/relationships/image" Target="../media/image197.jpg"/><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25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254.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77.xml"/><Relationship Id="rId1" Type="http://schemas.openxmlformats.org/officeDocument/2006/relationships/slideLayout" Target="../slideLayouts/slideLayout18.xml"/></Relationships>
</file>

<file path=ppt/slides/_rels/slide255.xml.rels><?xml version="1.0" encoding="UTF-8" standalone="yes"?>
<Relationships xmlns="http://schemas.openxmlformats.org/package/2006/relationships"><Relationship Id="rId3" Type="http://schemas.openxmlformats.org/officeDocument/2006/relationships/image" Target="../media/image200.jpg"/><Relationship Id="rId2" Type="http://schemas.openxmlformats.org/officeDocument/2006/relationships/notesSlide" Target="../notesSlides/notesSlide78.xml"/><Relationship Id="rId1" Type="http://schemas.openxmlformats.org/officeDocument/2006/relationships/slideLayout" Target="../slideLayouts/slideLayout18.xml"/></Relationships>
</file>

<file path=ppt/slides/_rels/slide256.xml.rels><?xml version="1.0" encoding="UTF-8" standalone="yes"?>
<Relationships xmlns="http://schemas.openxmlformats.org/package/2006/relationships"><Relationship Id="rId3" Type="http://schemas.openxmlformats.org/officeDocument/2006/relationships/image" Target="../media/image201.jpg"/><Relationship Id="rId2" Type="http://schemas.openxmlformats.org/officeDocument/2006/relationships/notesSlide" Target="../notesSlides/notesSlide79.xml"/><Relationship Id="rId1" Type="http://schemas.openxmlformats.org/officeDocument/2006/relationships/slideLayout" Target="../slideLayouts/slideLayout18.xml"/></Relationships>
</file>

<file path=ppt/slides/_rels/slide257.xml.rels><?xml version="1.0" encoding="UTF-8" standalone="yes"?>
<Relationships xmlns="http://schemas.openxmlformats.org/package/2006/relationships"><Relationship Id="rId3" Type="http://schemas.openxmlformats.org/officeDocument/2006/relationships/image" Target="../media/image202.emf"/><Relationship Id="rId2" Type="http://schemas.openxmlformats.org/officeDocument/2006/relationships/notesSlide" Target="../notesSlides/notesSlide80.xml"/><Relationship Id="rId1" Type="http://schemas.openxmlformats.org/officeDocument/2006/relationships/slideLayout" Target="../slideLayouts/slideLayout18.xml"/></Relationships>
</file>

<file path=ppt/slides/_rels/slide258.xml.rels><?xml version="1.0" encoding="UTF-8" standalone="yes"?>
<Relationships xmlns="http://schemas.openxmlformats.org/package/2006/relationships"><Relationship Id="rId3" Type="http://schemas.openxmlformats.org/officeDocument/2006/relationships/image" Target="../media/image203.jpg"/><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259.xml.rels><?xml version="1.0" encoding="UTF-8" standalone="yes"?>
<Relationships xmlns="http://schemas.openxmlformats.org/package/2006/relationships"><Relationship Id="rId3" Type="http://schemas.openxmlformats.org/officeDocument/2006/relationships/image" Target="../media/image204.JPG"/><Relationship Id="rId2" Type="http://schemas.openxmlformats.org/officeDocument/2006/relationships/notesSlide" Target="../notesSlides/notesSlide82.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3" Type="http://schemas.openxmlformats.org/officeDocument/2006/relationships/image" Target="../media/image205.jpg"/><Relationship Id="rId2" Type="http://schemas.openxmlformats.org/officeDocument/2006/relationships/notesSlide" Target="../notesSlides/notesSlide83.xml"/><Relationship Id="rId1" Type="http://schemas.openxmlformats.org/officeDocument/2006/relationships/slideLayout" Target="../slideLayouts/slideLayout18.xml"/></Relationships>
</file>

<file path=ppt/slides/_rels/slide261.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84.xml"/><Relationship Id="rId1" Type="http://schemas.openxmlformats.org/officeDocument/2006/relationships/slideLayout" Target="../slideLayouts/slideLayout18.xml"/></Relationships>
</file>

<file path=ppt/slides/_rels/slide262.xml.rels><?xml version="1.0" encoding="UTF-8" standalone="yes"?>
<Relationships xmlns="http://schemas.openxmlformats.org/package/2006/relationships"><Relationship Id="rId3" Type="http://schemas.openxmlformats.org/officeDocument/2006/relationships/image" Target="../media/image207.jpg"/><Relationship Id="rId2" Type="http://schemas.openxmlformats.org/officeDocument/2006/relationships/notesSlide" Target="../notesSlides/notesSlide85.xml"/><Relationship Id="rId1" Type="http://schemas.openxmlformats.org/officeDocument/2006/relationships/slideLayout" Target="../slideLayouts/slideLayout18.xml"/></Relationships>
</file>

<file path=ppt/slides/_rels/slide263.xml.rels><?xml version="1.0" encoding="UTF-8" standalone="yes"?>
<Relationships xmlns="http://schemas.openxmlformats.org/package/2006/relationships"><Relationship Id="rId3" Type="http://schemas.openxmlformats.org/officeDocument/2006/relationships/image" Target="../media/image208.jpg"/><Relationship Id="rId2" Type="http://schemas.openxmlformats.org/officeDocument/2006/relationships/notesSlide" Target="../notesSlides/notesSlide86.xml"/><Relationship Id="rId1" Type="http://schemas.openxmlformats.org/officeDocument/2006/relationships/slideLayout" Target="../slideLayouts/slideLayout18.xml"/></Relationships>
</file>

<file path=ppt/slides/_rels/slide264.xml.rels><?xml version="1.0" encoding="UTF-8" standalone="yes"?>
<Relationships xmlns="http://schemas.openxmlformats.org/package/2006/relationships"><Relationship Id="rId3" Type="http://schemas.openxmlformats.org/officeDocument/2006/relationships/image" Target="../media/image209.jpg"/><Relationship Id="rId2" Type="http://schemas.openxmlformats.org/officeDocument/2006/relationships/notesSlide" Target="../notesSlides/notesSlide87.xml"/><Relationship Id="rId1" Type="http://schemas.openxmlformats.org/officeDocument/2006/relationships/slideLayout" Target="../slideLayouts/slideLayout18.xml"/></Relationships>
</file>

<file path=ppt/slides/_rels/slide265.xml.rels><?xml version="1.0" encoding="UTF-8" standalone="yes"?>
<Relationships xmlns="http://schemas.openxmlformats.org/package/2006/relationships"><Relationship Id="rId3" Type="http://schemas.openxmlformats.org/officeDocument/2006/relationships/image" Target="../media/image210.jpg"/><Relationship Id="rId2" Type="http://schemas.openxmlformats.org/officeDocument/2006/relationships/notesSlide" Target="../notesSlides/notesSlide88.xml"/><Relationship Id="rId1" Type="http://schemas.openxmlformats.org/officeDocument/2006/relationships/slideLayout" Target="../slideLayouts/slideLayout18.xml"/></Relationships>
</file>

<file path=ppt/slides/_rels/slide266.xml.rels><?xml version="1.0" encoding="UTF-8" standalone="yes"?>
<Relationships xmlns="http://schemas.openxmlformats.org/package/2006/relationships"><Relationship Id="rId3" Type="http://schemas.openxmlformats.org/officeDocument/2006/relationships/image" Target="../media/image211.jpg"/><Relationship Id="rId2" Type="http://schemas.openxmlformats.org/officeDocument/2006/relationships/notesSlide" Target="../notesSlides/notesSlide89.xml"/><Relationship Id="rId1" Type="http://schemas.openxmlformats.org/officeDocument/2006/relationships/slideLayout" Target="../slideLayouts/slideLayout18.xml"/></Relationships>
</file>

<file path=ppt/slides/_rels/slide267.xml.rels><?xml version="1.0" encoding="UTF-8" standalone="yes"?>
<Relationships xmlns="http://schemas.openxmlformats.org/package/2006/relationships"><Relationship Id="rId3" Type="http://schemas.openxmlformats.org/officeDocument/2006/relationships/image" Target="../media/image212.jpg"/><Relationship Id="rId2" Type="http://schemas.openxmlformats.org/officeDocument/2006/relationships/notesSlide" Target="../notesSlides/notesSlide90.xml"/><Relationship Id="rId1" Type="http://schemas.openxmlformats.org/officeDocument/2006/relationships/slideLayout" Target="../slideLayouts/slideLayout18.xml"/></Relationships>
</file>

<file path=ppt/slides/_rels/slide268.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91.xml"/><Relationship Id="rId1" Type="http://schemas.openxmlformats.org/officeDocument/2006/relationships/slideLayout" Target="../slideLayouts/slideLayout18.xml"/></Relationships>
</file>

<file path=ppt/slides/_rels/slide269.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92.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93.xml"/><Relationship Id="rId1" Type="http://schemas.openxmlformats.org/officeDocument/2006/relationships/slideLayout" Target="../slideLayouts/slideLayout18.xml"/></Relationships>
</file>

<file path=ppt/slides/_rels/slide271.xml.rels><?xml version="1.0" encoding="UTF-8" standalone="yes"?>
<Relationships xmlns="http://schemas.openxmlformats.org/package/2006/relationships"><Relationship Id="rId3" Type="http://schemas.openxmlformats.org/officeDocument/2006/relationships/image" Target="../media/image216.jpg"/><Relationship Id="rId2" Type="http://schemas.openxmlformats.org/officeDocument/2006/relationships/notesSlide" Target="../notesSlides/notesSlide94.xml"/><Relationship Id="rId1" Type="http://schemas.openxmlformats.org/officeDocument/2006/relationships/slideLayout" Target="../slideLayouts/slideLayout18.xml"/></Relationships>
</file>

<file path=ppt/slides/_rels/slide272.xml.rels><?xml version="1.0" encoding="UTF-8" standalone="yes"?>
<Relationships xmlns="http://schemas.openxmlformats.org/package/2006/relationships"><Relationship Id="rId3" Type="http://schemas.openxmlformats.org/officeDocument/2006/relationships/image" Target="../media/image197.jpg"/><Relationship Id="rId2" Type="http://schemas.openxmlformats.org/officeDocument/2006/relationships/notesSlide" Target="../notesSlides/notesSlide95.xml"/><Relationship Id="rId1" Type="http://schemas.openxmlformats.org/officeDocument/2006/relationships/slideLayout" Target="../slideLayouts/slideLayout18.xml"/></Relationships>
</file>

<file path=ppt/slides/_rels/slide27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6.xml"/><Relationship Id="rId1" Type="http://schemas.openxmlformats.org/officeDocument/2006/relationships/slideLayout" Target="../slideLayouts/slideLayout18.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8.xml"/></Relationships>
</file>

<file path=ppt/slides/_rels/slide275.xml.rels><?xml version="1.0" encoding="UTF-8" standalone="yes"?>
<Relationships xmlns="http://schemas.openxmlformats.org/package/2006/relationships"><Relationship Id="rId3" Type="http://schemas.openxmlformats.org/officeDocument/2006/relationships/image" Target="../media/image217.jpg"/><Relationship Id="rId2" Type="http://schemas.openxmlformats.org/officeDocument/2006/relationships/notesSlide" Target="../notesSlides/notesSlide98.xml"/><Relationship Id="rId1" Type="http://schemas.openxmlformats.org/officeDocument/2006/relationships/slideLayout" Target="../slideLayouts/slideLayout18.xml"/></Relationships>
</file>

<file path=ppt/slides/_rels/slide276.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99.xml"/><Relationship Id="rId1" Type="http://schemas.openxmlformats.org/officeDocument/2006/relationships/slideLayout" Target="../slideLayouts/slideLayout18.xml"/><Relationship Id="rId4" Type="http://schemas.openxmlformats.org/officeDocument/2006/relationships/image" Target="../media/image219.png"/></Relationships>
</file>

<file path=ppt/slides/_rels/slide277.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00.xml"/><Relationship Id="rId1" Type="http://schemas.openxmlformats.org/officeDocument/2006/relationships/slideLayout" Target="../slideLayouts/slideLayout18.xml"/><Relationship Id="rId4" Type="http://schemas.openxmlformats.org/officeDocument/2006/relationships/image" Target="../media/image220.png"/></Relationships>
</file>

<file path=ppt/slides/_rels/slide278.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01.xml"/><Relationship Id="rId1" Type="http://schemas.openxmlformats.org/officeDocument/2006/relationships/slideLayout" Target="../slideLayouts/slideLayout18.xml"/><Relationship Id="rId4" Type="http://schemas.openxmlformats.org/officeDocument/2006/relationships/image" Target="../media/image220.png"/></Relationships>
</file>

<file path=ppt/slides/_rels/slide279.xml.rels><?xml version="1.0" encoding="UTF-8" standalone="yes"?>
<Relationships xmlns="http://schemas.openxmlformats.org/package/2006/relationships"><Relationship Id="rId3" Type="http://schemas.openxmlformats.org/officeDocument/2006/relationships/image" Target="../media/image221.gif"/><Relationship Id="rId2" Type="http://schemas.openxmlformats.org/officeDocument/2006/relationships/notesSlide" Target="../notesSlides/notesSlide102.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03.xml"/><Relationship Id="rId1" Type="http://schemas.openxmlformats.org/officeDocument/2006/relationships/slideLayout" Target="../slideLayouts/slideLayout18.xml"/></Relationships>
</file>

<file path=ppt/slides/_rels/slide281.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04.xml"/><Relationship Id="rId1" Type="http://schemas.openxmlformats.org/officeDocument/2006/relationships/slideLayout" Target="../slideLayouts/slideLayout18.xml"/></Relationships>
</file>

<file path=ppt/slides/_rels/slide282.xml.rels><?xml version="1.0" encoding="UTF-8" standalone="yes"?>
<Relationships xmlns="http://schemas.openxmlformats.org/package/2006/relationships"><Relationship Id="rId3" Type="http://schemas.openxmlformats.org/officeDocument/2006/relationships/image" Target="../media/image224.jpg"/><Relationship Id="rId2" Type="http://schemas.openxmlformats.org/officeDocument/2006/relationships/notesSlide" Target="../notesSlides/notesSlide105.xml"/><Relationship Id="rId1" Type="http://schemas.openxmlformats.org/officeDocument/2006/relationships/slideLayout" Target="../slideLayouts/slideLayout18.xml"/></Relationships>
</file>

<file path=ppt/slides/_rels/slide283.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06.xml"/><Relationship Id="rId1" Type="http://schemas.openxmlformats.org/officeDocument/2006/relationships/slideLayout" Target="../slideLayouts/slideLayout18.xml"/></Relationships>
</file>

<file path=ppt/slides/_rels/slide284.xml.rels><?xml version="1.0" encoding="UTF-8" standalone="yes"?>
<Relationships xmlns="http://schemas.openxmlformats.org/package/2006/relationships"><Relationship Id="rId3" Type="http://schemas.openxmlformats.org/officeDocument/2006/relationships/image" Target="../media/image226.gif"/><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285.xml.rels><?xml version="1.0" encoding="UTF-8" standalone="yes"?>
<Relationships xmlns="http://schemas.openxmlformats.org/package/2006/relationships"><Relationship Id="rId3" Type="http://schemas.openxmlformats.org/officeDocument/2006/relationships/image" Target="../media/image221.gif"/><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7.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09.xml"/><Relationship Id="rId1" Type="http://schemas.openxmlformats.org/officeDocument/2006/relationships/slideLayout" Target="../slideLayouts/slideLayout12.xml"/><Relationship Id="rId4" Type="http://schemas.openxmlformats.org/officeDocument/2006/relationships/image" Target="../media/image228.png"/></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3" name="Picture 1" descr="DamascusSyriaChurc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7996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1600200" y="381000"/>
            <a:ext cx="8686800" cy="830997"/>
          </a:xfrm>
          <a:prstGeom prst="rect">
            <a:avLst/>
          </a:prstGeom>
          <a:solidFill>
            <a:schemeClr val="bg2"/>
          </a:solidFill>
          <a:ln>
            <a:noFill/>
          </a:ln>
        </p:spPr>
        <p:txBody>
          <a:bodyPr wrap="square">
            <a:spAutoFit/>
          </a:bodyPr>
          <a:lstStyle/>
          <a:p>
            <a:pPr algn="ctr" fontAlgn="auto">
              <a:spcBef>
                <a:spcPts val="0"/>
              </a:spcBef>
              <a:spcAft>
                <a:spcPts val="0"/>
              </a:spcAft>
              <a:defRPr/>
            </a:pPr>
            <a:r>
              <a:rPr lang="zh-CN" alt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XBlk BT Extra Black"/>
              </a:rPr>
              <a:t>亚洲教会历史</a:t>
            </a:r>
            <a:endPar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XBlk BT Extra Black"/>
            </a:endParaRPr>
          </a:p>
        </p:txBody>
      </p:sp>
      <p:sp>
        <p:nvSpPr>
          <p:cNvPr id="13315"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zh-CN" altLang="en-US" sz="1800" i="1" dirty="0">
                <a:latin typeface="Arial Black" charset="0"/>
                <a:cs typeface="Arial Black" charset="0"/>
              </a:rPr>
              <a:t>叙利亚大马士革圣阿纳尼亚斯教堂</a:t>
            </a:r>
            <a:endParaRPr lang="en-US" sz="1800" i="1" dirty="0">
              <a:latin typeface="Arial Black" charset="0"/>
              <a:cs typeface="Arial Black" charset="0"/>
            </a:endParaRPr>
          </a:p>
        </p:txBody>
      </p:sp>
      <p:sp>
        <p:nvSpPr>
          <p:cNvPr id="6" name="Text Box 7"/>
          <p:cNvSpPr txBox="1">
            <a:spLocks noChangeArrowheads="1"/>
          </p:cNvSpPr>
          <p:nvPr/>
        </p:nvSpPr>
        <p:spPr bwMode="auto">
          <a:xfrm>
            <a:off x="0" y="6564312"/>
            <a:ext cx="12192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1800" b="1" dirty="0">
                <a:latin typeface="Arial"/>
                <a:cs typeface="Arial"/>
              </a:rPr>
              <a:t>Steve </a:t>
            </a:r>
            <a:r>
              <a:rPr lang="en-US" sz="1800" b="1" dirty="0" err="1">
                <a:latin typeface="Arial"/>
                <a:cs typeface="Arial"/>
              </a:rPr>
              <a:t>Nicholes</a:t>
            </a:r>
            <a:r>
              <a:rPr lang="en-US" sz="1800" b="1" dirty="0">
                <a:latin typeface="Arial"/>
                <a:cs typeface="Arial"/>
              </a:rPr>
              <a:t>, Word of Life Bible Institute, Jeju Island, Korea • Available at </a:t>
            </a:r>
            <a:r>
              <a:rPr lang="en-US" sz="1800" b="1" dirty="0" err="1">
                <a:latin typeface="Arial"/>
                <a:cs typeface="Arial"/>
              </a:rPr>
              <a:t>BibleStudyDownloads.org</a:t>
            </a:r>
            <a:endParaRPr lang="en-US" sz="1800" b="1" dirty="0">
              <a:latin typeface="Arial"/>
              <a:cs typeface="Arial"/>
            </a:endParaRPr>
          </a:p>
        </p:txBody>
      </p:sp>
    </p:spTree>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agi.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6413"/>
          </a:xfrm>
          <a:prstGeom prst="rect">
            <a:avLst/>
          </a:prstGeom>
        </p:spPr>
      </p:pic>
      <p:sp>
        <p:nvSpPr>
          <p:cNvPr id="5" name="Rectangle 4"/>
          <p:cNvSpPr/>
          <p:nvPr/>
        </p:nvSpPr>
        <p:spPr>
          <a:xfrm>
            <a:off x="2743200" y="381000"/>
            <a:ext cx="6781800" cy="646331"/>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星象家</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sp>
        <p:nvSpPr>
          <p:cNvPr id="13315" name="Text Box 7"/>
          <p:cNvSpPr txBox="1">
            <a:spLocks noChangeArrowheads="1"/>
          </p:cNvSpPr>
          <p:nvPr/>
        </p:nvSpPr>
        <p:spPr bwMode="auto">
          <a:xfrm>
            <a:off x="1524000" y="6096000"/>
            <a:ext cx="914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zh-CN" altLang="en-US" sz="1800" i="1" dirty="0">
                <a:latin typeface="Arial Black" charset="0"/>
                <a:cs typeface="Arial Black" charset="0"/>
              </a:rPr>
              <a:t>詹姆斯</a:t>
            </a:r>
            <a:r>
              <a:rPr lang="en-US" altLang="zh-CN" sz="1800" i="1" dirty="0">
                <a:latin typeface="Arial Black" charset="0"/>
                <a:cs typeface="Arial Black" charset="0"/>
              </a:rPr>
              <a:t>·</a:t>
            </a:r>
            <a:r>
              <a:rPr lang="zh-CN" altLang="en-US" sz="1800" i="1" dirty="0">
                <a:latin typeface="Arial Black" charset="0"/>
                <a:cs typeface="Arial Black" charset="0"/>
              </a:rPr>
              <a:t>天梭（</a:t>
            </a:r>
            <a:r>
              <a:rPr lang="en-US" altLang="zh-CN" sz="1800" i="1" dirty="0">
                <a:latin typeface="Arial Black" charset="0"/>
                <a:cs typeface="Arial Black" charset="0"/>
              </a:rPr>
              <a:t>James </a:t>
            </a:r>
            <a:r>
              <a:rPr lang="en-US" altLang="zh-CN" sz="1800" i="1" dirty="0" err="1">
                <a:latin typeface="Arial Black" charset="0"/>
                <a:cs typeface="Arial Black" charset="0"/>
              </a:rPr>
              <a:t>Tissot</a:t>
            </a:r>
            <a:r>
              <a:rPr lang="zh-CN" altLang="en-US" sz="1800" i="1" dirty="0">
                <a:latin typeface="Arial Black" charset="0"/>
                <a:cs typeface="Arial Black" charset="0"/>
              </a:rPr>
              <a:t>）</a:t>
            </a:r>
            <a:r>
              <a:rPr lang="en-US" altLang="zh-CN" sz="1800" i="1" dirty="0">
                <a:latin typeface="Arial Black" charset="0"/>
                <a:cs typeface="Arial Black" charset="0"/>
              </a:rPr>
              <a:t>–</a:t>
            </a:r>
            <a:r>
              <a:rPr lang="zh-CN" altLang="en-US" sz="1800" i="1" dirty="0">
                <a:latin typeface="Arial Black" charset="0"/>
                <a:cs typeface="Arial Black" charset="0"/>
              </a:rPr>
              <a:t>星象家之旅（</a:t>
            </a:r>
            <a:r>
              <a:rPr lang="en-US" altLang="zh-CN" sz="1800" i="1" dirty="0">
                <a:latin typeface="Arial Black" charset="0"/>
                <a:cs typeface="Arial Black" charset="0"/>
              </a:rPr>
              <a:t>1894</a:t>
            </a:r>
            <a:r>
              <a:rPr lang="zh-CN" altLang="en-US" sz="1800" i="1" dirty="0">
                <a:latin typeface="Arial Black" charset="0"/>
                <a:cs typeface="Arial Black" charset="0"/>
              </a:rPr>
              <a:t>）</a:t>
            </a:r>
            <a:endParaRPr lang="en-US" sz="1800" i="1" dirty="0">
              <a:latin typeface="Arial Black" charset="0"/>
              <a:cs typeface="Arial Black" charset="0"/>
            </a:endParaRPr>
          </a:p>
        </p:txBody>
      </p:sp>
      <p:sp>
        <p:nvSpPr>
          <p:cNvPr id="6" name="Text Box 7"/>
          <p:cNvSpPr txBox="1">
            <a:spLocks noChangeArrowheads="1"/>
          </p:cNvSpPr>
          <p:nvPr/>
        </p:nvSpPr>
        <p:spPr bwMode="auto">
          <a:xfrm>
            <a:off x="1828800" y="2246055"/>
            <a:ext cx="8382000" cy="2062103"/>
          </a:xfrm>
          <a:prstGeom prst="rect">
            <a:avLst/>
          </a:prstGeom>
          <a:solidFill>
            <a:srgbClr val="000514"/>
          </a:solidFill>
          <a:ln>
            <a:noFill/>
          </a:ln>
        </p:spPr>
        <p:txBody>
          <a:bodyPr wrap="square">
            <a:spAutoFit/>
          </a:bodyPr>
          <a:lstStyle>
            <a:defPPr>
              <a:defRPr lang="en-US"/>
            </a:defPPr>
            <a:lvl1pPr algn="ctr" fontAlgn="auto">
              <a:spcBef>
                <a:spcPts val="0"/>
              </a:spcBef>
              <a:spcAft>
                <a:spcPts val="0"/>
              </a:spcAft>
              <a:defRPr sz="3600" b="1">
                <a:ln w="25400">
                  <a:solidFill>
                    <a:srgbClr val="000000"/>
                  </a:solidFill>
                </a:ln>
                <a:effectLst>
                  <a:outerShdw blurRad="50800" dist="50800" dir="2700000" algn="tl" rotWithShape="0">
                    <a:srgbClr val="000000">
                      <a:alpha val="43000"/>
                    </a:srgbClr>
                  </a:outerShdw>
                </a:effectLst>
                <a:latin typeface="Arial"/>
                <a:cs typeface="Arial"/>
              </a:defRPr>
            </a:lvl1pPr>
          </a:lstStyle>
          <a:p>
            <a:pPr algn="l"/>
            <a:r>
              <a:rPr lang="zh-CN" altLang="en-US" sz="32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ea"/>
                <a:ea typeface="+mj-ea"/>
              </a:rPr>
              <a:t>亚述人的传统源自那</a:t>
            </a:r>
            <a:r>
              <a:rPr lang="zh-CN" altLang="en-US" sz="32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ea"/>
              </a:rPr>
              <a:t>十二位星象家（按名与以其祖先的名字列出），从现代城市伊得撒到伯利恒见耶稣</a:t>
            </a:r>
            <a:r>
              <a:rPr lang="zh-CN" altLang="en-US" sz="32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ea"/>
                <a:ea typeface="+mj-ea"/>
              </a:rPr>
              <a:t>。当他们返回叙利亚，也带回了耶稣的故事。</a:t>
            </a:r>
            <a:endParaRPr lang="en-US" sz="3200" dirty="0"/>
          </a:p>
        </p:txBody>
      </p:sp>
    </p:spTree>
    <p:extLst>
      <p:ext uri="{BB962C8B-B14F-4D97-AF65-F5344CB8AC3E}">
        <p14:creationId xmlns:p14="http://schemas.microsoft.com/office/powerpoint/2010/main" val="18255203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5" name="Picture 1" descr="Antioch-Edessa-Arbela-Map.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58850" y="0"/>
            <a:ext cx="102425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584776"/>
          </a:xfrm>
          <a:prstGeom prst="rect">
            <a:avLst/>
          </a:prstGeom>
          <a:noFill/>
          <a:ln>
            <a:noFill/>
          </a:ln>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Futura XBlk BT Extra Black"/>
                <a:ea typeface="ＭＳ Ｐゴシック" charset="0"/>
              </a:rPr>
              <a:t>亚洲教会历史</a:t>
            </a:r>
            <a:endParaRPr kumimoji="0" lang="en-US" sz="32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Futura XBlk BT Extra Black"/>
              <a:ea typeface="ＭＳ Ｐゴシック" charset="0"/>
            </a:endParaRPr>
          </a:p>
        </p:txBody>
      </p:sp>
      <p:cxnSp>
        <p:nvCxnSpPr>
          <p:cNvPr id="6" name="Straight Arrow Connector 5"/>
          <p:cNvCxnSpPr/>
          <p:nvPr/>
        </p:nvCxnSpPr>
        <p:spPr bwMode="auto">
          <a:xfrm>
            <a:off x="4159250" y="2057400"/>
            <a:ext cx="152400" cy="838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 name="Straight Arrow Connector 7"/>
          <p:cNvCxnSpPr/>
          <p:nvPr/>
        </p:nvCxnSpPr>
        <p:spPr bwMode="auto">
          <a:xfrm>
            <a:off x="3930650" y="2133600"/>
            <a:ext cx="304800" cy="914400"/>
          </a:xfrm>
          <a:prstGeom prst="straightConnector1">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 name="Straight Arrow Connector 10"/>
          <p:cNvCxnSpPr/>
          <p:nvPr/>
        </p:nvCxnSpPr>
        <p:spPr bwMode="auto">
          <a:xfrm>
            <a:off x="4235450" y="2057400"/>
            <a:ext cx="838200" cy="76200"/>
          </a:xfrm>
          <a:prstGeom prst="straightConnector1">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 name="Curved Connector 12"/>
          <p:cNvCxnSpPr/>
          <p:nvPr/>
        </p:nvCxnSpPr>
        <p:spPr bwMode="auto">
          <a:xfrm>
            <a:off x="4235450" y="2209800"/>
            <a:ext cx="1371600" cy="990600"/>
          </a:xfrm>
          <a:prstGeom prst="curvedConnector3">
            <a:avLst>
              <a:gd name="adj1" fmla="val 50000"/>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 name="Straight Arrow Connector 21"/>
          <p:cNvCxnSpPr/>
          <p:nvPr/>
        </p:nvCxnSpPr>
        <p:spPr bwMode="auto">
          <a:xfrm>
            <a:off x="5911850" y="2514600"/>
            <a:ext cx="914400" cy="9144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3" name="Curved Connector 22"/>
          <p:cNvCxnSpPr/>
          <p:nvPr/>
        </p:nvCxnSpPr>
        <p:spPr bwMode="auto">
          <a:xfrm>
            <a:off x="5683250" y="3200400"/>
            <a:ext cx="1981200" cy="381000"/>
          </a:xfrm>
          <a:prstGeom prst="curvedConnector3">
            <a:avLst>
              <a:gd name="adj1" fmla="val 50000"/>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7" name="Straight Arrow Connector 26"/>
          <p:cNvCxnSpPr/>
          <p:nvPr/>
        </p:nvCxnSpPr>
        <p:spPr bwMode="auto">
          <a:xfrm>
            <a:off x="5226050" y="2133600"/>
            <a:ext cx="1371600" cy="228600"/>
          </a:xfrm>
          <a:prstGeom prst="straightConnector1">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1994" name="Freeform 45"/>
          <p:cNvSpPr>
            <a:spLocks/>
          </p:cNvSpPr>
          <p:nvPr/>
        </p:nvSpPr>
        <p:spPr bwMode="auto">
          <a:xfrm>
            <a:off x="2406650" y="2995614"/>
            <a:ext cx="6400800" cy="2947987"/>
          </a:xfrm>
          <a:custGeom>
            <a:avLst/>
            <a:gdLst>
              <a:gd name="T0" fmla="*/ 0 w 5756631"/>
              <a:gd name="T1" fmla="*/ 0 h 2913011"/>
              <a:gd name="T2" fmla="*/ 85337 w 5756631"/>
              <a:gd name="T3" fmla="*/ 311039 h 2913011"/>
              <a:gd name="T4" fmla="*/ 136538 w 5756631"/>
              <a:gd name="T5" fmla="*/ 367591 h 2913011"/>
              <a:gd name="T6" fmla="*/ 170673 w 5756631"/>
              <a:gd name="T7" fmla="*/ 438283 h 2913011"/>
              <a:gd name="T8" fmla="*/ 204808 w 5756631"/>
              <a:gd name="T9" fmla="*/ 494835 h 2913011"/>
              <a:gd name="T10" fmla="*/ 221875 w 5756631"/>
              <a:gd name="T11" fmla="*/ 551388 h 2913011"/>
              <a:gd name="T12" fmla="*/ 273076 w 5756631"/>
              <a:gd name="T13" fmla="*/ 607941 h 2913011"/>
              <a:gd name="T14" fmla="*/ 290144 w 5756631"/>
              <a:gd name="T15" fmla="*/ 650355 h 2913011"/>
              <a:gd name="T16" fmla="*/ 358413 w 5756631"/>
              <a:gd name="T17" fmla="*/ 721046 h 2913011"/>
              <a:gd name="T18" fmla="*/ 392548 w 5756631"/>
              <a:gd name="T19" fmla="*/ 763460 h 2913011"/>
              <a:gd name="T20" fmla="*/ 477885 w 5756631"/>
              <a:gd name="T21" fmla="*/ 862426 h 2913011"/>
              <a:gd name="T22" fmla="*/ 494951 w 5756631"/>
              <a:gd name="T23" fmla="*/ 904840 h 2913011"/>
              <a:gd name="T24" fmla="*/ 563220 w 5756631"/>
              <a:gd name="T25" fmla="*/ 1032084 h 2913011"/>
              <a:gd name="T26" fmla="*/ 580287 w 5756631"/>
              <a:gd name="T27" fmla="*/ 1088637 h 2913011"/>
              <a:gd name="T28" fmla="*/ 614423 w 5756631"/>
              <a:gd name="T29" fmla="*/ 1145190 h 2913011"/>
              <a:gd name="T30" fmla="*/ 716825 w 5756631"/>
              <a:gd name="T31" fmla="*/ 1343123 h 2913011"/>
              <a:gd name="T32" fmla="*/ 750961 w 5756631"/>
              <a:gd name="T33" fmla="*/ 1385538 h 2913011"/>
              <a:gd name="T34" fmla="*/ 785094 w 5756631"/>
              <a:gd name="T35" fmla="*/ 1470367 h 2913011"/>
              <a:gd name="T36" fmla="*/ 853365 w 5756631"/>
              <a:gd name="T37" fmla="*/ 1569334 h 2913011"/>
              <a:gd name="T38" fmla="*/ 870431 w 5756631"/>
              <a:gd name="T39" fmla="*/ 1611748 h 2913011"/>
              <a:gd name="T40" fmla="*/ 921633 w 5756631"/>
              <a:gd name="T41" fmla="*/ 1654163 h 2913011"/>
              <a:gd name="T42" fmla="*/ 972835 w 5756631"/>
              <a:gd name="T43" fmla="*/ 1710715 h 2913011"/>
              <a:gd name="T44" fmla="*/ 1058171 w 5756631"/>
              <a:gd name="T45" fmla="*/ 1823820 h 2913011"/>
              <a:gd name="T46" fmla="*/ 1143508 w 5756631"/>
              <a:gd name="T47" fmla="*/ 1894511 h 2913011"/>
              <a:gd name="T48" fmla="*/ 1228843 w 5756631"/>
              <a:gd name="T49" fmla="*/ 1965201 h 2913011"/>
              <a:gd name="T50" fmla="*/ 1331247 w 5756631"/>
              <a:gd name="T51" fmla="*/ 2050030 h 2913011"/>
              <a:gd name="T52" fmla="*/ 1416584 w 5756631"/>
              <a:gd name="T53" fmla="*/ 2106583 h 2913011"/>
              <a:gd name="T54" fmla="*/ 1433651 w 5756631"/>
              <a:gd name="T55" fmla="*/ 2148997 h 2913011"/>
              <a:gd name="T56" fmla="*/ 1450718 w 5756631"/>
              <a:gd name="T57" fmla="*/ 2290378 h 2913011"/>
              <a:gd name="T58" fmla="*/ 1484853 w 5756631"/>
              <a:gd name="T59" fmla="*/ 2389346 h 2913011"/>
              <a:gd name="T60" fmla="*/ 1518988 w 5756631"/>
              <a:gd name="T61" fmla="*/ 2445899 h 2913011"/>
              <a:gd name="T62" fmla="*/ 1536055 w 5756631"/>
              <a:gd name="T63" fmla="*/ 2488313 h 2913011"/>
              <a:gd name="T64" fmla="*/ 1604323 w 5756631"/>
              <a:gd name="T65" fmla="*/ 2573142 h 2913011"/>
              <a:gd name="T66" fmla="*/ 1638459 w 5756631"/>
              <a:gd name="T67" fmla="*/ 2615556 h 2913011"/>
              <a:gd name="T68" fmla="*/ 1672594 w 5756631"/>
              <a:gd name="T69" fmla="*/ 2643832 h 2913011"/>
              <a:gd name="T70" fmla="*/ 1740862 w 5756631"/>
              <a:gd name="T71" fmla="*/ 2728661 h 2913011"/>
              <a:gd name="T72" fmla="*/ 1774997 w 5756631"/>
              <a:gd name="T73" fmla="*/ 2756937 h 2913011"/>
              <a:gd name="T74" fmla="*/ 1809132 w 5756631"/>
              <a:gd name="T75" fmla="*/ 2799352 h 2913011"/>
              <a:gd name="T76" fmla="*/ 1843265 w 5756631"/>
              <a:gd name="T77" fmla="*/ 2855904 h 2913011"/>
              <a:gd name="T78" fmla="*/ 1911535 w 5756631"/>
              <a:gd name="T79" fmla="*/ 2898319 h 2913011"/>
              <a:gd name="T80" fmla="*/ 2082207 w 5756631"/>
              <a:gd name="T81" fmla="*/ 2954872 h 2913011"/>
              <a:gd name="T82" fmla="*/ 2218745 w 5756631"/>
              <a:gd name="T83" fmla="*/ 2983148 h 2913011"/>
              <a:gd name="T84" fmla="*/ 3584127 w 5756631"/>
              <a:gd name="T85" fmla="*/ 2954872 h 2913011"/>
              <a:gd name="T86" fmla="*/ 3635329 w 5756631"/>
              <a:gd name="T87" fmla="*/ 2940733 h 2913011"/>
              <a:gd name="T88" fmla="*/ 3771866 w 5756631"/>
              <a:gd name="T89" fmla="*/ 2926595 h 2913011"/>
              <a:gd name="T90" fmla="*/ 3891339 w 5756631"/>
              <a:gd name="T91" fmla="*/ 2898319 h 2913011"/>
              <a:gd name="T92" fmla="*/ 4027876 w 5756631"/>
              <a:gd name="T93" fmla="*/ 2884180 h 2913011"/>
              <a:gd name="T94" fmla="*/ 4113213 w 5756631"/>
              <a:gd name="T95" fmla="*/ 2870043 h 2913011"/>
              <a:gd name="T96" fmla="*/ 4232683 w 5756631"/>
              <a:gd name="T97" fmla="*/ 2855904 h 2913011"/>
              <a:gd name="T98" fmla="*/ 4608163 w 5756631"/>
              <a:gd name="T99" fmla="*/ 2813490 h 2913011"/>
              <a:gd name="T100" fmla="*/ 4966575 w 5756631"/>
              <a:gd name="T101" fmla="*/ 2785214 h 2913011"/>
              <a:gd name="T102" fmla="*/ 5120181 w 5756631"/>
              <a:gd name="T103" fmla="*/ 2771076 h 2913011"/>
              <a:gd name="T104" fmla="*/ 5222585 w 5756631"/>
              <a:gd name="T105" fmla="*/ 2756937 h 2913011"/>
              <a:gd name="T106" fmla="*/ 5461526 w 5756631"/>
              <a:gd name="T107" fmla="*/ 2742800 h 2913011"/>
              <a:gd name="T108" fmla="*/ 5512729 w 5756631"/>
              <a:gd name="T109" fmla="*/ 2728661 h 2913011"/>
              <a:gd name="T110" fmla="*/ 5802872 w 5756631"/>
              <a:gd name="T111" fmla="*/ 2700385 h 2913011"/>
              <a:gd name="T112" fmla="*/ 6024746 w 5756631"/>
              <a:gd name="T113" fmla="*/ 2672108 h 2913011"/>
              <a:gd name="T114" fmla="*/ 6229554 w 5756631"/>
              <a:gd name="T115" fmla="*/ 2643832 h 2913011"/>
              <a:gd name="T116" fmla="*/ 6843976 w 5756631"/>
              <a:gd name="T117" fmla="*/ 2629694 h 2913011"/>
              <a:gd name="T118" fmla="*/ 6912244 w 5756631"/>
              <a:gd name="T119" fmla="*/ 2615556 h 2913011"/>
              <a:gd name="T120" fmla="*/ 6963446 w 5756631"/>
              <a:gd name="T121" fmla="*/ 2601418 h 2913011"/>
              <a:gd name="T122" fmla="*/ 7117052 w 5756631"/>
              <a:gd name="T123" fmla="*/ 2573142 h 29130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756631" h="2913011">
                <a:moveTo>
                  <a:pt x="0" y="0"/>
                </a:moveTo>
                <a:cubicBezTo>
                  <a:pt x="23008" y="101242"/>
                  <a:pt x="38494" y="204493"/>
                  <a:pt x="69025" y="303726"/>
                </a:cubicBezTo>
                <a:cubicBezTo>
                  <a:pt x="75791" y="325718"/>
                  <a:pt x="99265" y="338835"/>
                  <a:pt x="110439" y="358949"/>
                </a:cubicBezTo>
                <a:cubicBezTo>
                  <a:pt x="122474" y="380613"/>
                  <a:pt x="127985" y="405332"/>
                  <a:pt x="138049" y="427978"/>
                </a:cubicBezTo>
                <a:cubicBezTo>
                  <a:pt x="146407" y="446785"/>
                  <a:pt x="158433" y="463931"/>
                  <a:pt x="165659" y="483201"/>
                </a:cubicBezTo>
                <a:cubicBezTo>
                  <a:pt x="172321" y="500967"/>
                  <a:pt x="170979" y="521453"/>
                  <a:pt x="179464" y="538424"/>
                </a:cubicBezTo>
                <a:cubicBezTo>
                  <a:pt x="189753" y="559004"/>
                  <a:pt x="207073" y="575239"/>
                  <a:pt x="220878" y="593647"/>
                </a:cubicBezTo>
                <a:cubicBezTo>
                  <a:pt x="225480" y="607453"/>
                  <a:pt x="228175" y="622048"/>
                  <a:pt x="234683" y="635064"/>
                </a:cubicBezTo>
                <a:cubicBezTo>
                  <a:pt x="263010" y="691721"/>
                  <a:pt x="255662" y="661288"/>
                  <a:pt x="289903" y="704093"/>
                </a:cubicBezTo>
                <a:cubicBezTo>
                  <a:pt x="300267" y="717049"/>
                  <a:pt x="307869" y="732008"/>
                  <a:pt x="317512" y="745510"/>
                </a:cubicBezTo>
                <a:cubicBezTo>
                  <a:pt x="327934" y="760101"/>
                  <a:pt x="375692" y="820460"/>
                  <a:pt x="386537" y="842150"/>
                </a:cubicBezTo>
                <a:cubicBezTo>
                  <a:pt x="393045" y="855166"/>
                  <a:pt x="394610" y="870191"/>
                  <a:pt x="400342" y="883567"/>
                </a:cubicBezTo>
                <a:cubicBezTo>
                  <a:pt x="436421" y="967757"/>
                  <a:pt x="423454" y="911493"/>
                  <a:pt x="455561" y="1007819"/>
                </a:cubicBezTo>
                <a:cubicBezTo>
                  <a:pt x="461561" y="1025820"/>
                  <a:pt x="462704" y="1045276"/>
                  <a:pt x="469366" y="1063042"/>
                </a:cubicBezTo>
                <a:cubicBezTo>
                  <a:pt x="476592" y="1082312"/>
                  <a:pt x="488870" y="1099349"/>
                  <a:pt x="496976" y="1118265"/>
                </a:cubicBezTo>
                <a:cubicBezTo>
                  <a:pt x="526426" y="1186987"/>
                  <a:pt x="543904" y="1248715"/>
                  <a:pt x="579805" y="1311545"/>
                </a:cubicBezTo>
                <a:cubicBezTo>
                  <a:pt x="588037" y="1325951"/>
                  <a:pt x="600677" y="1337800"/>
                  <a:pt x="607415" y="1352962"/>
                </a:cubicBezTo>
                <a:cubicBezTo>
                  <a:pt x="619235" y="1379559"/>
                  <a:pt x="618880" y="1411580"/>
                  <a:pt x="635024" y="1435797"/>
                </a:cubicBezTo>
                <a:cubicBezTo>
                  <a:pt x="662753" y="1477393"/>
                  <a:pt x="669226" y="1483392"/>
                  <a:pt x="690244" y="1532437"/>
                </a:cubicBezTo>
                <a:cubicBezTo>
                  <a:pt x="695976" y="1545813"/>
                  <a:pt x="695977" y="1561745"/>
                  <a:pt x="704049" y="1573854"/>
                </a:cubicBezTo>
                <a:cubicBezTo>
                  <a:pt x="714878" y="1590099"/>
                  <a:pt x="732758" y="1600447"/>
                  <a:pt x="745463" y="1615271"/>
                </a:cubicBezTo>
                <a:cubicBezTo>
                  <a:pt x="760437" y="1632741"/>
                  <a:pt x="774684" y="1650982"/>
                  <a:pt x="786878" y="1670494"/>
                </a:cubicBezTo>
                <a:cubicBezTo>
                  <a:pt x="835600" y="1748454"/>
                  <a:pt x="790040" y="1706841"/>
                  <a:pt x="855902" y="1780940"/>
                </a:cubicBezTo>
                <a:cubicBezTo>
                  <a:pt x="877519" y="1805261"/>
                  <a:pt x="901919" y="1826959"/>
                  <a:pt x="924927" y="1849969"/>
                </a:cubicBezTo>
                <a:lnTo>
                  <a:pt x="993951" y="1918997"/>
                </a:lnTo>
                <a:lnTo>
                  <a:pt x="1076780" y="2001832"/>
                </a:lnTo>
                <a:cubicBezTo>
                  <a:pt x="1129025" y="2036663"/>
                  <a:pt x="1106463" y="2017710"/>
                  <a:pt x="1145805" y="2057055"/>
                </a:cubicBezTo>
                <a:cubicBezTo>
                  <a:pt x="1150406" y="2070861"/>
                  <a:pt x="1157396" y="2084089"/>
                  <a:pt x="1159609" y="2098472"/>
                </a:cubicBezTo>
                <a:cubicBezTo>
                  <a:pt x="1166641" y="2144183"/>
                  <a:pt x="1166874" y="2190745"/>
                  <a:pt x="1173414" y="2236529"/>
                </a:cubicBezTo>
                <a:cubicBezTo>
                  <a:pt x="1175916" y="2254042"/>
                  <a:pt x="1192595" y="2313502"/>
                  <a:pt x="1201024" y="2333170"/>
                </a:cubicBezTo>
                <a:cubicBezTo>
                  <a:pt x="1209131" y="2352086"/>
                  <a:pt x="1220527" y="2369477"/>
                  <a:pt x="1228634" y="2388393"/>
                </a:cubicBezTo>
                <a:cubicBezTo>
                  <a:pt x="1234366" y="2401769"/>
                  <a:pt x="1235372" y="2417089"/>
                  <a:pt x="1242439" y="2429810"/>
                </a:cubicBezTo>
                <a:cubicBezTo>
                  <a:pt x="1258554" y="2458818"/>
                  <a:pt x="1279252" y="2485033"/>
                  <a:pt x="1297658" y="2512644"/>
                </a:cubicBezTo>
                <a:cubicBezTo>
                  <a:pt x="1306861" y="2526450"/>
                  <a:pt x="1313536" y="2542328"/>
                  <a:pt x="1325268" y="2554061"/>
                </a:cubicBezTo>
                <a:cubicBezTo>
                  <a:pt x="1334471" y="2563265"/>
                  <a:pt x="1345069" y="2571260"/>
                  <a:pt x="1352878" y="2581673"/>
                </a:cubicBezTo>
                <a:cubicBezTo>
                  <a:pt x="1372788" y="2608221"/>
                  <a:pt x="1384633" y="2641042"/>
                  <a:pt x="1408097" y="2664507"/>
                </a:cubicBezTo>
                <a:cubicBezTo>
                  <a:pt x="1417300" y="2673711"/>
                  <a:pt x="1427576" y="2681955"/>
                  <a:pt x="1435707" y="2692119"/>
                </a:cubicBezTo>
                <a:cubicBezTo>
                  <a:pt x="1446072" y="2705076"/>
                  <a:pt x="1455085" y="2719130"/>
                  <a:pt x="1463317" y="2733536"/>
                </a:cubicBezTo>
                <a:cubicBezTo>
                  <a:pt x="1473527" y="2751405"/>
                  <a:pt x="1477533" y="2773133"/>
                  <a:pt x="1490926" y="2788759"/>
                </a:cubicBezTo>
                <a:cubicBezTo>
                  <a:pt x="1505899" y="2806229"/>
                  <a:pt x="1526635" y="2817981"/>
                  <a:pt x="1546146" y="2830176"/>
                </a:cubicBezTo>
                <a:cubicBezTo>
                  <a:pt x="1584233" y="2853982"/>
                  <a:pt x="1642882" y="2875070"/>
                  <a:pt x="1684194" y="2885399"/>
                </a:cubicBezTo>
                <a:lnTo>
                  <a:pt x="1794633" y="2913011"/>
                </a:lnTo>
                <a:lnTo>
                  <a:pt x="2899023" y="2885399"/>
                </a:lnTo>
                <a:cubicBezTo>
                  <a:pt x="2913565" y="2884873"/>
                  <a:pt x="2926121" y="2874196"/>
                  <a:pt x="2940438" y="2871593"/>
                </a:cubicBezTo>
                <a:cubicBezTo>
                  <a:pt x="2976939" y="2864956"/>
                  <a:pt x="3014063" y="2862390"/>
                  <a:pt x="3050876" y="2857788"/>
                </a:cubicBezTo>
                <a:cubicBezTo>
                  <a:pt x="3083088" y="2848584"/>
                  <a:pt x="3114661" y="2836747"/>
                  <a:pt x="3147511" y="2830176"/>
                </a:cubicBezTo>
                <a:cubicBezTo>
                  <a:pt x="3183890" y="2822900"/>
                  <a:pt x="3221281" y="2822011"/>
                  <a:pt x="3257949" y="2816370"/>
                </a:cubicBezTo>
                <a:cubicBezTo>
                  <a:pt x="3281140" y="2812802"/>
                  <a:pt x="3303829" y="2806423"/>
                  <a:pt x="3326974" y="2802565"/>
                </a:cubicBezTo>
                <a:cubicBezTo>
                  <a:pt x="3359070" y="2797215"/>
                  <a:pt x="3391702" y="2795141"/>
                  <a:pt x="3423608" y="2788759"/>
                </a:cubicBezTo>
                <a:cubicBezTo>
                  <a:pt x="3664018" y="2740673"/>
                  <a:pt x="3381627" y="2772034"/>
                  <a:pt x="3727315" y="2747342"/>
                </a:cubicBezTo>
                <a:cubicBezTo>
                  <a:pt x="3880005" y="2716801"/>
                  <a:pt x="3737302" y="2742124"/>
                  <a:pt x="4017217" y="2719730"/>
                </a:cubicBezTo>
                <a:cubicBezTo>
                  <a:pt x="4058754" y="2716407"/>
                  <a:pt x="4100157" y="2711432"/>
                  <a:pt x="4141461" y="2705925"/>
                </a:cubicBezTo>
                <a:cubicBezTo>
                  <a:pt x="4169206" y="2702225"/>
                  <a:pt x="4196438" y="2694904"/>
                  <a:pt x="4224290" y="2692119"/>
                </a:cubicBezTo>
                <a:cubicBezTo>
                  <a:pt x="4288556" y="2685692"/>
                  <a:pt x="4353135" y="2682915"/>
                  <a:pt x="4417558" y="2678313"/>
                </a:cubicBezTo>
                <a:cubicBezTo>
                  <a:pt x="4431363" y="2673711"/>
                  <a:pt x="4444656" y="2667110"/>
                  <a:pt x="4458973" y="2664507"/>
                </a:cubicBezTo>
                <a:cubicBezTo>
                  <a:pt x="4488772" y="2659089"/>
                  <a:pt x="4669554" y="2639574"/>
                  <a:pt x="4693656" y="2636896"/>
                </a:cubicBezTo>
                <a:cubicBezTo>
                  <a:pt x="4818252" y="2605744"/>
                  <a:pt x="4666432" y="2641083"/>
                  <a:pt x="4873119" y="2609284"/>
                </a:cubicBezTo>
                <a:cubicBezTo>
                  <a:pt x="4996720" y="2590268"/>
                  <a:pt x="4846180" y="2590428"/>
                  <a:pt x="5038778" y="2581673"/>
                </a:cubicBezTo>
                <a:cubicBezTo>
                  <a:pt x="5204329" y="2574147"/>
                  <a:pt x="5370095" y="2572469"/>
                  <a:pt x="5535753" y="2567867"/>
                </a:cubicBezTo>
                <a:cubicBezTo>
                  <a:pt x="5554159" y="2563265"/>
                  <a:pt x="5572729" y="2559273"/>
                  <a:pt x="5590972" y="2554061"/>
                </a:cubicBezTo>
                <a:cubicBezTo>
                  <a:pt x="5604964" y="2550063"/>
                  <a:pt x="5618348" y="2544085"/>
                  <a:pt x="5632387" y="2540256"/>
                </a:cubicBezTo>
                <a:cubicBezTo>
                  <a:pt x="5737718" y="2511528"/>
                  <a:pt x="5706041" y="2512644"/>
                  <a:pt x="5756631" y="2512644"/>
                </a:cubicBezTo>
              </a:path>
            </a:pathLst>
          </a:custGeom>
          <a:noFill/>
          <a:ln w="76200">
            <a:solidFill>
              <a:srgbClr val="008000"/>
            </a:solidFill>
            <a:round/>
            <a:headEnd/>
            <a:tailEnd type="arrow" w="med" len="me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cxnSp>
        <p:nvCxnSpPr>
          <p:cNvPr id="50" name="Straight Arrow Connector 49"/>
          <p:cNvCxnSpPr/>
          <p:nvPr/>
        </p:nvCxnSpPr>
        <p:spPr bwMode="auto">
          <a:xfrm flipV="1">
            <a:off x="3625850" y="1219200"/>
            <a:ext cx="457200" cy="533400"/>
          </a:xfrm>
          <a:prstGeom prst="straightConnector1">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2" name="Straight Arrow Connector 51"/>
          <p:cNvCxnSpPr/>
          <p:nvPr/>
        </p:nvCxnSpPr>
        <p:spPr bwMode="auto">
          <a:xfrm flipH="1">
            <a:off x="3244850" y="1905000"/>
            <a:ext cx="304800" cy="304800"/>
          </a:xfrm>
          <a:prstGeom prst="straightConnector1">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7" name="Straight Arrow Connector 56"/>
          <p:cNvCxnSpPr/>
          <p:nvPr/>
        </p:nvCxnSpPr>
        <p:spPr bwMode="auto">
          <a:xfrm>
            <a:off x="4235450" y="3124200"/>
            <a:ext cx="0" cy="685800"/>
          </a:xfrm>
          <a:prstGeom prst="straightConnector1">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 name="Curved Connector 2"/>
          <p:cNvCxnSpPr/>
          <p:nvPr/>
        </p:nvCxnSpPr>
        <p:spPr bwMode="auto">
          <a:xfrm flipV="1">
            <a:off x="6826250" y="1905000"/>
            <a:ext cx="2057400" cy="457200"/>
          </a:xfrm>
          <a:prstGeom prst="curvedConnector3">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926809025"/>
      </p:ext>
    </p:extLst>
  </p:cSld>
  <p:clrMapOvr>
    <a:masterClrMapping/>
  </p:clrMapOvr>
  <p:transition>
    <p:random/>
  </p:transition>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Palm Sunday in Khocho, China, 683–770 AD, Tang Dynast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90600"/>
            <a:ext cx="12192000" cy="8883681"/>
          </a:xfrm>
          <a:prstGeom prst="rect">
            <a:avLst/>
          </a:prstGeom>
        </p:spPr>
      </p:pic>
      <p:sp>
        <p:nvSpPr>
          <p:cNvPr id="7" name="Rectangle 6"/>
          <p:cNvSpPr/>
          <p:nvPr/>
        </p:nvSpPr>
        <p:spPr>
          <a:xfrm>
            <a:off x="1524001" y="381000"/>
            <a:ext cx="9142412" cy="584776"/>
          </a:xfrm>
          <a:prstGeom prst="rect">
            <a:avLst/>
          </a:prstGeom>
          <a:no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Futura XBlk BT Extra Black"/>
                <a:ea typeface="ＭＳ Ｐゴシック" charset="0"/>
              </a:rPr>
              <a:t>亚洲教会历史</a:t>
            </a:r>
            <a:endParaRPr kumimoji="0" lang="en-US" sz="32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Futura XBlk BT Extra Black"/>
              <a:ea typeface="ＭＳ Ｐゴシック" charset="0"/>
            </a:endParaRPr>
          </a:p>
        </p:txBody>
      </p:sp>
      <p:sp>
        <p:nvSpPr>
          <p:cNvPr id="5" name="Text Box 7"/>
          <p:cNvSpPr txBox="1">
            <a:spLocks noChangeArrowheads="1"/>
          </p:cNvSpPr>
          <p:nvPr/>
        </p:nvSpPr>
        <p:spPr bwMode="auto">
          <a:xfrm>
            <a:off x="1524001" y="5881339"/>
            <a:ext cx="9144000" cy="5847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FFFFFF"/>
                </a:solidFill>
                <a:effectLst/>
                <a:uLnTx/>
                <a:uFillTx/>
                <a:latin typeface="Arial Black" charset="0"/>
                <a:ea typeface="ＭＳ Ｐゴシック" charset="0"/>
                <a:cs typeface="Arial Black" charset="0"/>
              </a:rPr>
              <a:t>来自中国西部</a:t>
            </a:r>
            <a:r>
              <a:rPr kumimoji="0" lang="zh-CN" altLang="en-US" sz="3200" b="0" i="0" u="none" strike="noStrike" kern="1200" cap="none" spc="0" normalizeH="0" baseline="0" noProof="0" dirty="0">
                <a:ln>
                  <a:noFill/>
                </a:ln>
                <a:solidFill>
                  <a:srgbClr val="E8C83C"/>
                </a:solidFill>
                <a:effectLst/>
                <a:uLnTx/>
                <a:uFillTx/>
                <a:latin typeface="Arial Black" charset="0"/>
                <a:ea typeface="ＭＳ Ｐゴシック" charset="0"/>
                <a:cs typeface="Arial Black" charset="0"/>
              </a:rPr>
              <a:t>高昌</a:t>
            </a:r>
            <a:r>
              <a:rPr kumimoji="0" lang="zh-CN" altLang="en-US" sz="3200" b="0" i="0" u="none" strike="noStrike" kern="1200" cap="none" spc="0" normalizeH="0" baseline="0" noProof="0" dirty="0">
                <a:ln>
                  <a:noFill/>
                </a:ln>
                <a:solidFill>
                  <a:srgbClr val="FFFFFF"/>
                </a:solidFill>
                <a:effectLst/>
                <a:uLnTx/>
                <a:uFillTx/>
                <a:latin typeface="Arial Black" charset="0"/>
                <a:ea typeface="ＭＳ Ｐゴシック" charset="0"/>
                <a:cs typeface="Arial Black" charset="0"/>
              </a:rPr>
              <a:t>的</a:t>
            </a:r>
            <a:r>
              <a:rPr kumimoji="0" lang="zh-CN" altLang="en-US" sz="3200" b="0" i="0" u="none" strike="noStrike" kern="1200" cap="none" spc="0" normalizeH="0" baseline="0" noProof="0" dirty="0">
                <a:ln>
                  <a:noFill/>
                </a:ln>
                <a:solidFill>
                  <a:srgbClr val="E8C83C"/>
                </a:solidFill>
                <a:effectLst/>
                <a:uLnTx/>
                <a:uFillTx/>
                <a:latin typeface="Arial Black" charset="0"/>
                <a:ea typeface="ＭＳ Ｐゴシック" charset="0"/>
                <a:cs typeface="Arial Black" charset="0"/>
              </a:rPr>
              <a:t>维吾尔</a:t>
            </a:r>
            <a:r>
              <a:rPr kumimoji="0" lang="zh-CN" altLang="en-US" sz="3200" b="0" i="0" u="none" strike="noStrike" kern="1200" cap="none" spc="0" normalizeH="0" baseline="0" noProof="0" dirty="0">
                <a:ln>
                  <a:noFill/>
                </a:ln>
                <a:solidFill>
                  <a:srgbClr val="FFFFFF"/>
                </a:solidFill>
                <a:effectLst/>
                <a:uLnTx/>
                <a:uFillTx/>
                <a:latin typeface="Arial Black" charset="0"/>
                <a:ea typeface="ＭＳ Ｐゴシック" charset="0"/>
                <a:cs typeface="Arial Black" charset="0"/>
              </a:rPr>
              <a:t>人棕子节主日崇拜图画</a:t>
            </a:r>
            <a:r>
              <a:rPr kumimoji="0" lang="en-US" sz="3200" b="0" i="0" u="none" strike="noStrike" kern="1200" cap="none" spc="0" normalizeH="0" baseline="0" noProof="0" dirty="0">
                <a:ln>
                  <a:noFill/>
                </a:ln>
                <a:solidFill>
                  <a:srgbClr val="FFFFFF"/>
                </a:solidFill>
                <a:effectLst/>
                <a:uLnTx/>
                <a:uFillTx/>
                <a:latin typeface="Arial Black" charset="0"/>
                <a:ea typeface="ＭＳ Ｐゴシック" charset="0"/>
                <a:cs typeface="Arial Black" charset="0"/>
              </a:rPr>
              <a:t> </a:t>
            </a:r>
          </a:p>
        </p:txBody>
      </p:sp>
    </p:spTree>
    <p:extLst>
      <p:ext uri="{BB962C8B-B14F-4D97-AF65-F5344CB8AC3E}">
        <p14:creationId xmlns:p14="http://schemas.microsoft.com/office/powerpoint/2010/main" val="1394230768"/>
      </p:ext>
    </p:extLst>
  </p:cSld>
  <p:clrMapOvr>
    <a:masterClrMapping/>
  </p:clrMapOvr>
  <p:transition>
    <p:random/>
  </p:transition>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hapurII.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147053"/>
            <a:ext cx="9144000" cy="11577053"/>
          </a:xfrm>
          <a:prstGeom prst="rect">
            <a:avLst/>
          </a:prstGeom>
        </p:spPr>
      </p:pic>
      <p:sp>
        <p:nvSpPr>
          <p:cNvPr id="7" name="Rectangle 6"/>
          <p:cNvSpPr/>
          <p:nvPr/>
        </p:nvSpPr>
        <p:spPr>
          <a:xfrm>
            <a:off x="2743200" y="381000"/>
            <a:ext cx="6781800" cy="584776"/>
          </a:xfrm>
          <a:prstGeom prst="rect">
            <a:avLst/>
          </a:prstGeom>
          <a:solidFill>
            <a:srgbClr val="000000">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沙普尔二世</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4253015305"/>
      </p:ext>
    </p:extLst>
  </p:cSld>
  <p:clrMapOvr>
    <a:masterClrMapping/>
  </p:clrMapOvr>
  <p:transition>
    <p:random/>
  </p:transition>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5BishopsMartyre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09390" y="0"/>
            <a:ext cx="6410810" cy="6816714"/>
          </a:xfrm>
          <a:prstGeom prst="rect">
            <a:avLst/>
          </a:prstGeom>
        </p:spPr>
      </p:pic>
      <p:sp>
        <p:nvSpPr>
          <p:cNvPr id="7" name="Rectangle 6"/>
          <p:cNvSpPr/>
          <p:nvPr/>
        </p:nvSpPr>
        <p:spPr>
          <a:xfrm>
            <a:off x="2743200" y="609600"/>
            <a:ext cx="6781800" cy="584775"/>
          </a:xfrm>
          <a:prstGeom prst="rect">
            <a:avLst/>
          </a:prstGeom>
          <a:solidFill>
            <a:srgbClr val="000000">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五 位 殉 道 的 主 教</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3292509943"/>
      </p:ext>
    </p:extLst>
  </p:cSld>
  <p:clrMapOvr>
    <a:masterClrMapping/>
  </p:clrMapOvr>
  <p:transition>
    <p:random/>
  </p:transition>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Julian_Campaign.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7516" y="0"/>
            <a:ext cx="11151219" cy="6858000"/>
          </a:xfrm>
          <a:prstGeom prst="rect">
            <a:avLst/>
          </a:prstGeom>
        </p:spPr>
      </p:pic>
      <p:sp>
        <p:nvSpPr>
          <p:cNvPr id="7" name="Rectangle 6"/>
          <p:cNvSpPr/>
          <p:nvPr/>
        </p:nvSpPr>
        <p:spPr>
          <a:xfrm>
            <a:off x="2743200" y="381000"/>
            <a:ext cx="6781800" cy="584776"/>
          </a:xfrm>
          <a:prstGeom prst="rect">
            <a:avLst/>
          </a:prstGeom>
          <a:solidFill>
            <a:srgbClr val="000000">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沙普尔二世</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9" name="Text Box 7"/>
          <p:cNvSpPr txBox="1">
            <a:spLocks noChangeArrowheads="1"/>
          </p:cNvSpPr>
          <p:nvPr/>
        </p:nvSpPr>
        <p:spPr bwMode="auto">
          <a:xfrm>
            <a:off x="1905000" y="3048000"/>
            <a:ext cx="8382000" cy="584775"/>
          </a:xfrm>
          <a:prstGeom prst="rect">
            <a:avLst/>
          </a:prstGeom>
          <a:solidFill>
            <a:srgbClr val="000000">
              <a:alpha val="0"/>
            </a:srgbClr>
          </a:solidFill>
          <a:ln>
            <a:noFill/>
          </a:ln>
        </p:spPr>
        <p:txBody>
          <a:bodyPr wrap="square">
            <a:spAutoFit/>
          </a:bodyPr>
          <a:lstStyle>
            <a:defPPr>
              <a:defRPr lang="en-US"/>
            </a:defPPr>
            <a:lvl1pPr algn="ctr">
              <a:defRPr sz="3200" b="1">
                <a:ln w="25400">
                  <a:noFill/>
                </a:ln>
                <a:effectLst>
                  <a:glow rad="228600">
                    <a:schemeClr val="bg2"/>
                  </a:glow>
                </a:effectLst>
                <a:latin typeface="Arial"/>
                <a:cs typeface="Aria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沙普尔二世，</a:t>
            </a: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 </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波斯的国王</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337395307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assani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583521" cy="6858000"/>
          </a:xfrm>
          <a:prstGeom prst="rect">
            <a:avLst/>
          </a:prstGeom>
        </p:spPr>
      </p:pic>
      <p:sp>
        <p:nvSpPr>
          <p:cNvPr id="7" name="Rectangle 6"/>
          <p:cNvSpPr/>
          <p:nvPr/>
        </p:nvSpPr>
        <p:spPr>
          <a:xfrm>
            <a:off x="2743200" y="381000"/>
            <a:ext cx="6781800" cy="584776"/>
          </a:xfrm>
          <a:prstGeom prst="rect">
            <a:avLst/>
          </a:prstGeom>
          <a:solidFill>
            <a:srgbClr val="000000">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波 斯 超 级 大 国</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9" name="Text Box 7"/>
          <p:cNvSpPr txBox="1">
            <a:spLocks noChangeArrowheads="1"/>
          </p:cNvSpPr>
          <p:nvPr/>
        </p:nvSpPr>
        <p:spPr bwMode="auto">
          <a:xfrm>
            <a:off x="1905000" y="3048000"/>
            <a:ext cx="8763000" cy="1569660"/>
          </a:xfrm>
          <a:prstGeom prst="rect">
            <a:avLst/>
          </a:prstGeom>
          <a:solidFill>
            <a:srgbClr val="000000">
              <a:alpha val="0"/>
            </a:srgbClr>
          </a:solidFill>
          <a:ln>
            <a:noFill/>
          </a:ln>
        </p:spPr>
        <p:txBody>
          <a:bodyPr wrap="square">
            <a:spAutoFit/>
          </a:bodyPr>
          <a:lstStyle>
            <a:defPPr>
              <a:defRPr lang="en-US"/>
            </a:defPPr>
            <a:lvl1pPr>
              <a:defRPr sz="3200" b="1">
                <a:ln w="25400">
                  <a:noFill/>
                </a:ln>
                <a:effectLst>
                  <a:glow rad="228600">
                    <a:schemeClr val="bg2"/>
                  </a:glow>
                </a:effectLst>
                <a:latin typeface="Arial"/>
                <a:cs typeface="Aria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E8C83C"/>
                </a:solidFill>
                <a:effectLst>
                  <a:glow rad="228600">
                    <a:srgbClr val="000514"/>
                  </a:glow>
                </a:effectLst>
                <a:uLnTx/>
                <a:uFillTx/>
                <a:latin typeface="Arial"/>
                <a:ea typeface="ＭＳ Ｐゴシック" charset="0"/>
                <a:cs typeface="Arial"/>
              </a:rPr>
              <a:t>帕提亚帝国</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在主前</a:t>
            </a:r>
            <a:r>
              <a:rPr kumimoji="0" lang="en-US" altLang="zh-CN"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247</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年至主后</a:t>
            </a:r>
            <a:r>
              <a:rPr kumimoji="0" lang="en-US" altLang="zh-CN"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224</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年统治东部的教会，接着是</a:t>
            </a:r>
            <a:r>
              <a:rPr kumimoji="0" lang="zh-CN" altLang="en-US" sz="3200" b="1" i="0" u="none" strike="noStrike" kern="1200" cap="none" spc="0" normalizeH="0" baseline="0" noProof="0" dirty="0">
                <a:ln w="25400">
                  <a:noFill/>
                </a:ln>
                <a:solidFill>
                  <a:srgbClr val="E8C83C"/>
                </a:solidFill>
                <a:effectLst>
                  <a:glow rad="228600">
                    <a:srgbClr val="000514"/>
                  </a:glow>
                </a:effectLst>
                <a:uLnTx/>
                <a:uFillTx/>
                <a:latin typeface="Arial"/>
                <a:ea typeface="ＭＳ Ｐゴシック" charset="0"/>
                <a:cs typeface="Arial"/>
              </a:rPr>
              <a:t>莎萨尼帝国</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在主后</a:t>
            </a:r>
            <a:r>
              <a:rPr kumimoji="0" lang="en-US" altLang="zh-CN"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224</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年</a:t>
            </a:r>
            <a:r>
              <a:rPr kumimoji="0" lang="en-US" altLang="zh-CN"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-651</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年。</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91146874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Bahram_gur0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022"/>
            <a:ext cx="12192000" cy="6867022"/>
          </a:xfrm>
          <a:prstGeom prst="rect">
            <a:avLst/>
          </a:prstGeom>
        </p:spPr>
      </p:pic>
      <p:sp>
        <p:nvSpPr>
          <p:cNvPr id="7" name="Rectangle 6"/>
          <p:cNvSpPr/>
          <p:nvPr/>
        </p:nvSpPr>
        <p:spPr>
          <a:xfrm>
            <a:off x="2743200" y="381000"/>
            <a:ext cx="6781800" cy="584776"/>
          </a:xfrm>
          <a:prstGeom prst="rect">
            <a:avLst/>
          </a:prstGeom>
          <a:solidFill>
            <a:srgbClr val="000000">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巴赫拉姆五世</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1881663168"/>
      </p:ext>
    </p:extLst>
  </p:cSld>
  <p:clrMapOvr>
    <a:masterClrMapping/>
  </p:clrMapOvr>
  <p:transition>
    <p:random/>
  </p:transition>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eastoftheeuphrate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11086592"/>
          </a:xfrm>
          <a:prstGeom prst="rect">
            <a:avLst/>
          </a:prstGeom>
        </p:spPr>
      </p:pic>
      <p:sp>
        <p:nvSpPr>
          <p:cNvPr id="7" name="Rectangle 6"/>
          <p:cNvSpPr/>
          <p:nvPr/>
        </p:nvSpPr>
        <p:spPr>
          <a:xfrm>
            <a:off x="2743200" y="381000"/>
            <a:ext cx="6781800" cy="584776"/>
          </a:xfrm>
          <a:prstGeom prst="rect">
            <a:avLst/>
          </a:prstGeom>
          <a:solidFill>
            <a:srgbClr val="000000">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波斯基督徒</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6" name="Rectangle 5"/>
          <p:cNvSpPr/>
          <p:nvPr/>
        </p:nvSpPr>
        <p:spPr>
          <a:xfrm>
            <a:off x="685800" y="2971800"/>
            <a:ext cx="10896600" cy="584776"/>
          </a:xfrm>
          <a:prstGeom prst="rect">
            <a:avLst/>
          </a:prstGeom>
          <a:solidFill>
            <a:srgbClr val="000000">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与罗马天主教的区别</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5" name="Rectangle 4"/>
          <p:cNvSpPr/>
          <p:nvPr/>
        </p:nvSpPr>
        <p:spPr>
          <a:xfrm>
            <a:off x="1676400" y="4038600"/>
            <a:ext cx="4050064" cy="584776"/>
          </a:xfrm>
          <a:prstGeom prst="rect">
            <a:avLst/>
          </a:prstGeom>
          <a:solidFill>
            <a:srgbClr val="000000">
              <a:alpha val="0"/>
            </a:srgbClr>
          </a:solidFill>
          <a:ln>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罗马天主教</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8" name="Rectangle 7"/>
          <p:cNvSpPr/>
          <p:nvPr/>
        </p:nvSpPr>
        <p:spPr>
          <a:xfrm>
            <a:off x="6781800" y="3962400"/>
            <a:ext cx="3429000" cy="584776"/>
          </a:xfrm>
          <a:prstGeom prst="rect">
            <a:avLst/>
          </a:prstGeom>
          <a:solidFill>
            <a:srgbClr val="000000">
              <a:alpha val="0"/>
            </a:srgbClr>
          </a:solidFill>
          <a:ln>
            <a:noFill/>
          </a:ln>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波斯</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10" name="Rectangle 9"/>
          <p:cNvSpPr/>
          <p:nvPr/>
        </p:nvSpPr>
        <p:spPr>
          <a:xfrm>
            <a:off x="1676400" y="4503728"/>
            <a:ext cx="2314322" cy="584775"/>
          </a:xfrm>
          <a:prstGeom prst="rect">
            <a:avLst/>
          </a:prstGeom>
          <a:solidFill>
            <a:srgbClr val="000000">
              <a:alpha val="0"/>
            </a:srgbClr>
          </a:solidFill>
          <a:ln>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画像</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11" name="Rectangle 10"/>
          <p:cNvSpPr/>
          <p:nvPr/>
        </p:nvSpPr>
        <p:spPr>
          <a:xfrm>
            <a:off x="7239000" y="4419600"/>
            <a:ext cx="2971800" cy="584776"/>
          </a:xfrm>
          <a:prstGeom prst="rect">
            <a:avLst/>
          </a:prstGeom>
          <a:solidFill>
            <a:srgbClr val="000000">
              <a:alpha val="0"/>
            </a:srgbClr>
          </a:solidFill>
          <a:ln>
            <a:noFill/>
          </a:ln>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无画像</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12" name="Rectangle 11"/>
          <p:cNvSpPr/>
          <p:nvPr/>
        </p:nvSpPr>
        <p:spPr>
          <a:xfrm>
            <a:off x="1676400" y="4968856"/>
            <a:ext cx="4242924" cy="584776"/>
          </a:xfrm>
          <a:prstGeom prst="rect">
            <a:avLst/>
          </a:prstGeom>
          <a:solidFill>
            <a:srgbClr val="000000">
              <a:alpha val="0"/>
            </a:srgbClr>
          </a:solidFill>
          <a:ln>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拉丁文</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13" name="Rectangle 12"/>
          <p:cNvSpPr/>
          <p:nvPr/>
        </p:nvSpPr>
        <p:spPr>
          <a:xfrm>
            <a:off x="7239000" y="4886980"/>
            <a:ext cx="2971800" cy="584776"/>
          </a:xfrm>
          <a:prstGeom prst="rect">
            <a:avLst/>
          </a:prstGeom>
          <a:solidFill>
            <a:srgbClr val="000000">
              <a:alpha val="0"/>
            </a:srgbClr>
          </a:solidFill>
          <a:ln>
            <a:noFill/>
          </a:ln>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叙利亚文</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14" name="Rectangle 13"/>
          <p:cNvSpPr/>
          <p:nvPr/>
        </p:nvSpPr>
        <p:spPr>
          <a:xfrm>
            <a:off x="1676400" y="5433983"/>
            <a:ext cx="5400085" cy="584776"/>
          </a:xfrm>
          <a:prstGeom prst="rect">
            <a:avLst/>
          </a:prstGeom>
          <a:solidFill>
            <a:srgbClr val="000000">
              <a:alpha val="0"/>
            </a:srgbClr>
          </a:solidFill>
          <a:ln>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牧者不出嫁</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15" name="Rectangle 14"/>
          <p:cNvSpPr/>
          <p:nvPr/>
        </p:nvSpPr>
        <p:spPr>
          <a:xfrm>
            <a:off x="7239000" y="5357783"/>
            <a:ext cx="2971800" cy="584776"/>
          </a:xfrm>
          <a:prstGeom prst="rect">
            <a:avLst/>
          </a:prstGeom>
          <a:solidFill>
            <a:srgbClr val="000000">
              <a:alpha val="0"/>
            </a:srgbClr>
          </a:solidFill>
          <a:ln>
            <a:noFill/>
          </a:ln>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牧者可出嫁</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3169152728"/>
      </p:ext>
    </p:extLst>
  </p:cSld>
  <p:clrMapOvr>
    <a:masterClrMapping/>
  </p:clrMapOvr>
  <p:transition>
    <p:random/>
  </p:transition>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rtholomew.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53670"/>
            <a:ext cx="12192000" cy="16136470"/>
          </a:xfrm>
          <a:prstGeom prst="rect">
            <a:avLst/>
          </a:prstGeom>
        </p:spPr>
      </p:pic>
      <p:sp>
        <p:nvSpPr>
          <p:cNvPr id="7" name="Rectangle 6"/>
          <p:cNvSpPr/>
          <p:nvPr/>
        </p:nvSpPr>
        <p:spPr>
          <a:xfrm>
            <a:off x="1524001" y="2514600"/>
            <a:ext cx="9142412" cy="584776"/>
          </a:xfrm>
          <a:prstGeom prst="rect">
            <a:avLst/>
          </a:prstGeom>
          <a:solidFill>
            <a:srgbClr val="000000">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巴多罗买</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3928732511"/>
      </p:ext>
    </p:extLst>
  </p:cSld>
  <p:clrMapOvr>
    <a:masterClrMapping/>
  </p:clrMapOvr>
  <p:transition>
    <p:random/>
  </p:transition>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YemenSaudi.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60242" y="-1295400"/>
            <a:ext cx="9360159" cy="9172956"/>
          </a:xfrm>
          <a:prstGeom prst="rect">
            <a:avLst/>
          </a:prstGeom>
        </p:spPr>
      </p:pic>
      <p:sp>
        <p:nvSpPr>
          <p:cNvPr id="7" name="Rectangle 6"/>
          <p:cNvSpPr/>
          <p:nvPr/>
        </p:nvSpPr>
        <p:spPr>
          <a:xfrm>
            <a:off x="2743200" y="381000"/>
            <a:ext cx="6781800" cy="584776"/>
          </a:xfrm>
          <a:prstGeom prst="rect">
            <a:avLst/>
          </a:prstGeom>
          <a:solidFill>
            <a:srgbClr val="000000">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也门</a:t>
            </a: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 &amp; </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萨迪阿拉伯</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1913434454"/>
      </p:ext>
    </p:extLst>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1" name="Picture 2" descr="JesusMtOliv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646331"/>
          </a:xfrm>
          <a:prstGeom prst="rect">
            <a:avLst/>
          </a:prstGeom>
          <a:solidFill>
            <a:srgbClr val="000514"/>
          </a:solidFill>
          <a:ln>
            <a:noFill/>
          </a:ln>
        </p:spPr>
        <p:txBody>
          <a:bodyPr wrap="square">
            <a:spAutoFit/>
          </a:bodyPr>
          <a:lstStyle/>
          <a:p>
            <a:pPr algn="ctr" fontAlgn="auto">
              <a:spcBef>
                <a:spcPts val="0"/>
              </a:spcBef>
              <a:spcAft>
                <a:spcPts val="0"/>
              </a:spcAft>
              <a:defRPr/>
            </a:pPr>
            <a:r>
              <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XBlk BT Extra Black"/>
              </a:rPr>
              <a:t>亚洲</a:t>
            </a:r>
            <a:r>
              <a:rPr lang="zh-CN" altLang="en-US" sz="36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XBlk BT Extra Black"/>
              </a:rPr>
              <a:t>教会</a:t>
            </a:r>
            <a:r>
              <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XBlk BT Extra Black"/>
              </a:rPr>
              <a:t>历</a:t>
            </a:r>
            <a:r>
              <a:rPr lang="zh-CN" altLang="en-US" sz="36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XBlk BT Extra Black"/>
              </a:rPr>
              <a:t>史</a:t>
            </a:r>
            <a:endParaRPr lang="en-US" altLang="zh-CN" sz="36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XBlk BT Extra Black"/>
            </a:endParaRPr>
          </a:p>
        </p:txBody>
      </p:sp>
      <p:sp>
        <p:nvSpPr>
          <p:cNvPr id="15363"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zh-CN" altLang="en-US" sz="1800" i="1" dirty="0">
                <a:latin typeface="Arial Black" charset="0"/>
                <a:cs typeface="Arial Black" charset="0"/>
              </a:rPr>
              <a:t>橄榄山</a:t>
            </a:r>
            <a:endParaRPr lang="en-US" sz="1800" i="1" dirty="0">
              <a:latin typeface="Arial Black" charset="0"/>
              <a:cs typeface="Arial Black" charset="0"/>
            </a:endParaRPr>
          </a:p>
        </p:txBody>
      </p:sp>
      <p:sp>
        <p:nvSpPr>
          <p:cNvPr id="15364" name="Text Box 7"/>
          <p:cNvSpPr txBox="1">
            <a:spLocks noChangeArrowheads="1"/>
          </p:cNvSpPr>
          <p:nvPr/>
        </p:nvSpPr>
        <p:spPr bwMode="auto">
          <a:xfrm>
            <a:off x="3219450" y="2362201"/>
            <a:ext cx="5753100" cy="1231106"/>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2800" i="1" dirty="0">
                <a:latin typeface="Arial Black" charset="0"/>
                <a:cs typeface="Arial Black" charset="0"/>
              </a:rPr>
              <a:t>“</a:t>
            </a:r>
            <a:r>
              <a:rPr lang="zh-CN" altLang="en-US" sz="2800" i="1" dirty="0">
                <a:latin typeface="Arial Black" charset="0"/>
                <a:cs typeface="Arial Black" charset="0"/>
              </a:rPr>
              <a:t>你们到全世界去，</a:t>
            </a:r>
            <a:endParaRPr lang="en-US" altLang="zh-CN" sz="2800" i="1" dirty="0">
              <a:latin typeface="Arial Black" charset="0"/>
              <a:cs typeface="Arial Black" charset="0"/>
            </a:endParaRPr>
          </a:p>
          <a:p>
            <a:pPr algn="ctr"/>
            <a:r>
              <a:rPr lang="zh-CN" altLang="en-US" sz="2800" i="1" dirty="0">
                <a:latin typeface="Arial Black" charset="0"/>
                <a:cs typeface="Arial Black" charset="0"/>
              </a:rPr>
              <a:t>向所有的人传福音。”</a:t>
            </a:r>
            <a:endParaRPr lang="en-US" altLang="zh-CN" sz="2800" i="1" dirty="0">
              <a:latin typeface="Arial Black" charset="0"/>
              <a:cs typeface="Arial Black" charset="0"/>
            </a:endParaRPr>
          </a:p>
          <a:p>
            <a:pPr algn="r"/>
            <a:r>
              <a:rPr lang="zh-CN" altLang="en-US" sz="1800" i="1" dirty="0">
                <a:latin typeface="Arial Black" charset="0"/>
                <a:cs typeface="Arial Black" charset="0"/>
              </a:rPr>
              <a:t>马可福音</a:t>
            </a:r>
            <a:r>
              <a:rPr lang="en-US" altLang="zh-CN" sz="1800" i="1" dirty="0">
                <a:latin typeface="Arial Black" charset="0"/>
                <a:cs typeface="Arial Black" charset="0"/>
              </a:rPr>
              <a:t> 16:15</a:t>
            </a:r>
            <a:endParaRPr lang="en-US" sz="1800" i="1" dirty="0">
              <a:latin typeface="Arial Black" charset="0"/>
              <a:cs typeface="Arial Black" charset="0"/>
            </a:endParaRPr>
          </a:p>
        </p:txBody>
      </p:sp>
    </p:spTree>
  </p:cSld>
  <p:clrMapOvr>
    <a:masterClrMapping/>
  </p:clrMapOvr>
  <p:transition>
    <p:random/>
  </p:transition>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ethiopi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587"/>
            <a:ext cx="12192000" cy="6856413"/>
          </a:xfrm>
          <a:prstGeom prst="rect">
            <a:avLst/>
          </a:prstGeom>
        </p:spPr>
      </p:pic>
      <p:sp>
        <p:nvSpPr>
          <p:cNvPr id="7" name="Rectangle 6"/>
          <p:cNvSpPr/>
          <p:nvPr/>
        </p:nvSpPr>
        <p:spPr>
          <a:xfrm>
            <a:off x="2743200" y="381000"/>
            <a:ext cx="6781800" cy="584776"/>
          </a:xfrm>
          <a:prstGeom prst="rect">
            <a:avLst/>
          </a:prstGeom>
          <a:solidFill>
            <a:srgbClr val="000000">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E8C83C"/>
                </a:solidFill>
                <a:effectLst>
                  <a:glow rad="228600">
                    <a:srgbClr val="000514"/>
                  </a:glow>
                </a:effectLst>
                <a:uLnTx/>
                <a:uFillTx/>
                <a:latin typeface="Arial"/>
                <a:ea typeface="ＭＳ Ｐゴシック" charset="0"/>
                <a:cs typeface="Arial"/>
              </a:rPr>
              <a:t>埃塞俄比亚</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基督徒</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2161131611"/>
      </p:ext>
    </p:extLst>
  </p:cSld>
  <p:clrMapOvr>
    <a:masterClrMapping/>
  </p:clrMapOvr>
  <p:transition>
    <p:random/>
  </p:transition>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si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024755"/>
            <a:ext cx="13738121" cy="10178155"/>
          </a:xfrm>
          <a:prstGeom prst="rect">
            <a:avLst/>
          </a:prstGeom>
        </p:spPr>
      </p:pic>
      <p:sp>
        <p:nvSpPr>
          <p:cNvPr id="7" name="Rectangle 6"/>
          <p:cNvSpPr/>
          <p:nvPr/>
        </p:nvSpPr>
        <p:spPr>
          <a:xfrm>
            <a:off x="1447800" y="381000"/>
            <a:ext cx="9601200" cy="584775"/>
          </a:xfrm>
          <a:prstGeom prst="rect">
            <a:avLst/>
          </a:prstGeom>
          <a:solidFill>
            <a:srgbClr val="000000">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向 中 、 东 亚 洲 扩 张</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5" name="Rectangle 4"/>
          <p:cNvSpPr/>
          <p:nvPr/>
        </p:nvSpPr>
        <p:spPr>
          <a:xfrm>
            <a:off x="1828800" y="3276600"/>
            <a:ext cx="9601200" cy="2062103"/>
          </a:xfrm>
          <a:prstGeom prst="rect">
            <a:avLst/>
          </a:prstGeom>
          <a:solidFill>
            <a:srgbClr val="000000">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从埃德</a:t>
            </a:r>
            <a:r>
              <a:rPr kumimoji="0" lang="zh-CN" altLang="en-US" sz="3200" b="1" i="0" u="none" strike="noStrike" kern="1200" cap="none" spc="0" normalizeH="0" baseline="0" noProof="0" dirty="0">
                <a:ln w="25400">
                  <a:noFill/>
                </a:ln>
                <a:solidFill>
                  <a:srgbClr val="E8C83C"/>
                </a:solidFill>
                <a:effectLst>
                  <a:glow rad="228600">
                    <a:srgbClr val="000514"/>
                  </a:glow>
                </a:effectLst>
                <a:uLnTx/>
                <a:uFillTx/>
                <a:latin typeface="Arial"/>
                <a:ea typeface="ＭＳ Ｐゴシック" charset="0"/>
                <a:cs typeface="Arial"/>
              </a:rPr>
              <a:t>萨大派（乌尔法）</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迈向东方的基督教使者、在</a:t>
            </a:r>
            <a:r>
              <a:rPr kumimoji="0" lang="zh-CN" altLang="en-US" sz="3200" b="1" i="0" u="none" strike="noStrike" kern="1200" cap="none" spc="0" normalizeH="0" baseline="0" noProof="0" dirty="0">
                <a:ln w="25400">
                  <a:noFill/>
                </a:ln>
                <a:solidFill>
                  <a:srgbClr val="E8C83C"/>
                </a:solidFill>
                <a:effectLst>
                  <a:glow rad="228600">
                    <a:srgbClr val="000514"/>
                  </a:glow>
                </a:effectLst>
                <a:uLnTx/>
                <a:uFillTx/>
                <a:latin typeface="Arial"/>
                <a:ea typeface="ＭＳ Ｐゴシック" charset="0"/>
                <a:cs typeface="Arial"/>
              </a:rPr>
              <a:t>鞑靼</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四处漂零搭帐篷、西藏</a:t>
            </a:r>
            <a:r>
              <a:rPr kumimoji="0" lang="zh-CN" altLang="en-US" sz="3200" b="1" i="0" u="none" strike="noStrike" kern="1200" cap="none" spc="0" normalizeH="0" baseline="0" noProof="0" dirty="0">
                <a:ln w="25400">
                  <a:noFill/>
                </a:ln>
                <a:solidFill>
                  <a:srgbClr val="E8C83C"/>
                </a:solidFill>
                <a:effectLst>
                  <a:glow rad="228600">
                    <a:srgbClr val="000514"/>
                  </a:glow>
                </a:effectLst>
                <a:uLnTx/>
                <a:uFillTx/>
                <a:latin typeface="Arial"/>
                <a:ea typeface="ＭＳ Ｐゴシック" charset="0"/>
                <a:cs typeface="Arial"/>
              </a:rPr>
              <a:t>喇嘛</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在他们的话下颤抖、他们站在</a:t>
            </a:r>
            <a:r>
              <a:rPr kumimoji="0" lang="zh-CN" altLang="en-US" sz="3200" b="1" i="0" u="none" strike="noStrike" kern="1200" cap="none" spc="0" normalizeH="0" baseline="0" noProof="0" dirty="0">
                <a:ln w="25400">
                  <a:noFill/>
                </a:ln>
                <a:solidFill>
                  <a:srgbClr val="E8C83C"/>
                </a:solidFill>
                <a:effectLst>
                  <a:glow rad="228600">
                    <a:srgbClr val="000514"/>
                  </a:glow>
                </a:effectLst>
                <a:uLnTx/>
                <a:uFillTx/>
                <a:latin typeface="Arial"/>
                <a:ea typeface="ＭＳ Ｐゴシック" charset="0"/>
                <a:cs typeface="Arial"/>
              </a:rPr>
              <a:t>旁遮普</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的稻田、他们也在</a:t>
            </a:r>
            <a:r>
              <a:rPr kumimoji="0" lang="zh-CN" altLang="en-US" sz="3200" b="1" i="0" u="none" strike="noStrike" kern="1200" cap="none" spc="0" normalizeH="0" baseline="0" noProof="0" dirty="0">
                <a:ln w="25400">
                  <a:noFill/>
                </a:ln>
                <a:solidFill>
                  <a:srgbClr val="E8C83C"/>
                </a:solidFill>
                <a:effectLst>
                  <a:glow rad="228600">
                    <a:srgbClr val="000514"/>
                  </a:glow>
                </a:effectLst>
                <a:uLnTx/>
                <a:uFillTx/>
                <a:latin typeface="Arial"/>
                <a:ea typeface="ＭＳ Ｐゴシック" charset="0"/>
                <a:cs typeface="Arial"/>
              </a:rPr>
              <a:t>咸海</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湾教导当地的渔夫。</a:t>
            </a: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a:t>
            </a:r>
          </a:p>
        </p:txBody>
      </p:sp>
    </p:spTree>
    <p:extLst>
      <p:ext uri="{BB962C8B-B14F-4D97-AF65-F5344CB8AC3E}">
        <p14:creationId xmlns:p14="http://schemas.microsoft.com/office/powerpoint/2010/main" val="1071882709"/>
      </p:ext>
    </p:extLst>
  </p:cSld>
  <p:clrMapOvr>
    <a:masterClrMapping/>
  </p:clrMapOvr>
  <p:transition>
    <p:random/>
  </p:transition>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si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024755"/>
            <a:ext cx="13738121" cy="10178155"/>
          </a:xfrm>
          <a:prstGeom prst="rect">
            <a:avLst/>
          </a:prstGeom>
        </p:spPr>
      </p:pic>
      <p:sp>
        <p:nvSpPr>
          <p:cNvPr id="7" name="Rectangle 6"/>
          <p:cNvSpPr/>
          <p:nvPr/>
        </p:nvSpPr>
        <p:spPr>
          <a:xfrm>
            <a:off x="1371600" y="381000"/>
            <a:ext cx="9601200" cy="584776"/>
          </a:xfrm>
          <a:prstGeom prst="rect">
            <a:avLst/>
          </a:prstGeom>
          <a:solidFill>
            <a:srgbClr val="000000">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向 中 、 东 亚 洲 扩 张</a:t>
            </a:r>
          </a:p>
        </p:txBody>
      </p:sp>
      <p:sp>
        <p:nvSpPr>
          <p:cNvPr id="5" name="Rectangle 4"/>
          <p:cNvSpPr/>
          <p:nvPr/>
        </p:nvSpPr>
        <p:spPr>
          <a:xfrm>
            <a:off x="1828800" y="3276600"/>
            <a:ext cx="8839200" cy="2062103"/>
          </a:xfrm>
          <a:prstGeom prst="rect">
            <a:avLst/>
          </a:prstGeom>
          <a:solidFill>
            <a:srgbClr val="000000">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我们今日因弥赛亚的名被称基督徒。根据我们的风俗，我们的弟兄戒除一切与他们职业对立的。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E8C83C"/>
                </a:solidFill>
                <a:effectLst>
                  <a:glow rad="228600">
                    <a:srgbClr val="000514"/>
                  </a:glow>
                </a:effectLst>
                <a:uLnTx/>
                <a:uFillTx/>
                <a:latin typeface="Arial"/>
                <a:ea typeface="ＭＳ Ｐゴシック" charset="0"/>
                <a:cs typeface="Arial"/>
              </a:rPr>
              <a:t>帕提亚</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的基督徒不二娶。</a:t>
            </a:r>
            <a:r>
              <a:rPr kumimoji="0" lang="zh-CN" altLang="en-US" sz="3200" b="1" i="0" u="none" strike="noStrike" kern="1200" cap="none" spc="0" normalizeH="0" baseline="0" noProof="0" dirty="0">
                <a:ln w="25400">
                  <a:noFill/>
                </a:ln>
                <a:solidFill>
                  <a:srgbClr val="E8C83C"/>
                </a:solidFill>
                <a:effectLst>
                  <a:glow rad="228600">
                    <a:srgbClr val="000514"/>
                  </a:glow>
                </a:effectLst>
                <a:uLnTx/>
                <a:uFillTx/>
                <a:latin typeface="Arial"/>
                <a:ea typeface="ＭＳ Ｐゴシック" charset="0"/>
                <a:cs typeface="Arial"/>
              </a:rPr>
              <a:t>犹太</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的基督徒不割礼。我们</a:t>
            </a:r>
            <a:r>
              <a:rPr kumimoji="0" lang="zh-CN" altLang="en-US" sz="3200" b="1" i="0" u="none" strike="noStrike" kern="1200" cap="none" spc="0" normalizeH="0" baseline="0" noProof="0" dirty="0">
                <a:ln w="25400">
                  <a:noFill/>
                </a:ln>
                <a:solidFill>
                  <a:srgbClr val="E8C83C"/>
                </a:solidFill>
                <a:effectLst>
                  <a:glow rad="228600">
                    <a:srgbClr val="000514"/>
                  </a:glow>
                </a:effectLst>
                <a:uLnTx/>
                <a:uFillTx/>
                <a:latin typeface="Arial"/>
                <a:ea typeface="ＭＳ Ｐゴシック" charset="0"/>
                <a:cs typeface="Arial"/>
              </a:rPr>
              <a:t>巴克特里亚</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的姐妹不滥交。”</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4099621788"/>
      </p:ext>
    </p:extLst>
  </p:cSld>
  <p:clrMapOvr>
    <a:masterClrMapping/>
  </p:clrMapOvr>
  <p:transition>
    <p:random/>
  </p:transition>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si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024755"/>
            <a:ext cx="13738121" cy="10178155"/>
          </a:xfrm>
          <a:prstGeom prst="rect">
            <a:avLst/>
          </a:prstGeom>
        </p:spPr>
      </p:pic>
      <p:sp>
        <p:nvSpPr>
          <p:cNvPr id="7" name="Rectangle 6"/>
          <p:cNvSpPr/>
          <p:nvPr/>
        </p:nvSpPr>
        <p:spPr>
          <a:xfrm>
            <a:off x="1219200" y="381000"/>
            <a:ext cx="9829800" cy="584776"/>
          </a:xfrm>
          <a:prstGeom prst="rect">
            <a:avLst/>
          </a:prstGeom>
          <a:solidFill>
            <a:srgbClr val="000000">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向 中 、 东 亚 洲 扩 张</a:t>
            </a:r>
          </a:p>
        </p:txBody>
      </p:sp>
      <p:sp>
        <p:nvSpPr>
          <p:cNvPr id="5" name="Rectangle 4"/>
          <p:cNvSpPr/>
          <p:nvPr/>
        </p:nvSpPr>
        <p:spPr>
          <a:xfrm>
            <a:off x="1143000" y="3276601"/>
            <a:ext cx="10134600" cy="2554545"/>
          </a:xfrm>
          <a:prstGeom prst="rect">
            <a:avLst/>
          </a:prstGeom>
          <a:solidFill>
            <a:srgbClr val="000000">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a:t>
            </a:r>
            <a:r>
              <a:rPr kumimoji="0" lang="zh-CN" altLang="en-US" sz="3200" b="1" i="0" u="none" strike="noStrike" kern="1200" cap="none" spc="0" normalizeH="0" baseline="0" noProof="0" dirty="0">
                <a:ln w="25400">
                  <a:noFill/>
                </a:ln>
                <a:solidFill>
                  <a:srgbClr val="E8C83C"/>
                </a:solidFill>
                <a:effectLst>
                  <a:glow rad="228600">
                    <a:srgbClr val="000514"/>
                  </a:glow>
                </a:effectLst>
                <a:uLnTx/>
                <a:uFillTx/>
                <a:latin typeface="Arial"/>
                <a:ea typeface="ＭＳ Ｐゴシック" charset="0"/>
                <a:cs typeface="Arial"/>
              </a:rPr>
              <a:t>波斯</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弟兄不将女儿作为妻。</a:t>
            </a:r>
            <a:r>
              <a:rPr kumimoji="0" lang="zh-CN" altLang="en-US" sz="3200" b="1" i="0" u="none" strike="noStrike" kern="1200" cap="none" spc="0" normalizeH="0" baseline="0" noProof="0" dirty="0">
                <a:ln w="25400">
                  <a:noFill/>
                </a:ln>
                <a:solidFill>
                  <a:srgbClr val="E8C83C"/>
                </a:solidFill>
                <a:effectLst>
                  <a:glow rad="228600">
                    <a:srgbClr val="000514"/>
                  </a:glow>
                </a:effectLst>
                <a:uLnTx/>
                <a:uFillTx/>
                <a:latin typeface="Arial"/>
                <a:ea typeface="ＭＳ Ｐゴシック" charset="0"/>
                <a:cs typeface="Arial"/>
              </a:rPr>
              <a:t>米底亚</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弟兄不弃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或活埋垂死的亲人。</a:t>
            </a:r>
            <a:r>
              <a:rPr kumimoji="0" lang="zh-CN" altLang="en-US" sz="3200" b="1" i="0" u="none" strike="noStrike" kern="1200" cap="none" spc="0" normalizeH="0" baseline="0" noProof="0" dirty="0">
                <a:ln w="25400">
                  <a:noFill/>
                </a:ln>
                <a:solidFill>
                  <a:srgbClr val="E8C83C"/>
                </a:solidFill>
                <a:effectLst>
                  <a:glow rad="228600">
                    <a:srgbClr val="000514"/>
                  </a:glow>
                </a:effectLst>
                <a:uLnTx/>
                <a:uFillTx/>
                <a:latin typeface="Arial"/>
                <a:ea typeface="ＭＳ Ｐゴシック" charset="0"/>
                <a:cs typeface="Arial"/>
              </a:rPr>
              <a:t>埃德萨（乌尔法）</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的基督徒不处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死行乱伦的妻子和姐妹，而是将她们带到上帝面前审判。</a:t>
            </a:r>
            <a:r>
              <a:rPr kumimoji="0" lang="zh-CN" altLang="en-US" sz="3200" b="1" i="0" u="none" strike="noStrike" kern="1200" cap="none" spc="0" normalizeH="0" baseline="0" noProof="0" dirty="0">
                <a:ln w="25400">
                  <a:noFill/>
                </a:ln>
                <a:solidFill>
                  <a:srgbClr val="E8C83C"/>
                </a:solidFill>
                <a:effectLst>
                  <a:glow rad="228600">
                    <a:srgbClr val="000514"/>
                  </a:glow>
                </a:effectLst>
                <a:uLnTx/>
                <a:uFillTx/>
                <a:latin typeface="Arial"/>
                <a:ea typeface="ＭＳ Ｐゴシック" charset="0"/>
                <a:cs typeface="Arial"/>
              </a:rPr>
              <a:t>哈特拉</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的信徒不用石头处死盗贼。</a:t>
            </a: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主后</a:t>
            </a:r>
            <a:r>
              <a:rPr kumimoji="0" lang="en-US" altLang="zh-CN"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96</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3761375339"/>
      </p:ext>
    </p:extLst>
  </p:cSld>
  <p:clrMapOvr>
    <a:masterClrMapping/>
  </p:clrMapOvr>
  <p:transition>
    <p:random/>
  </p:transition>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si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024755"/>
            <a:ext cx="13738121" cy="10178155"/>
          </a:xfrm>
          <a:prstGeom prst="rect">
            <a:avLst/>
          </a:prstGeom>
        </p:spPr>
      </p:pic>
      <p:sp>
        <p:nvSpPr>
          <p:cNvPr id="7" name="Rectangle 6"/>
          <p:cNvSpPr/>
          <p:nvPr/>
        </p:nvSpPr>
        <p:spPr>
          <a:xfrm>
            <a:off x="1600200" y="381000"/>
            <a:ext cx="9067800" cy="584776"/>
          </a:xfrm>
          <a:prstGeom prst="rect">
            <a:avLst/>
          </a:prstGeom>
          <a:solidFill>
            <a:srgbClr val="000000">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向 中 、 东 亚 洲 扩 张</a:t>
            </a:r>
          </a:p>
        </p:txBody>
      </p:sp>
      <p:sp>
        <p:nvSpPr>
          <p:cNvPr id="5" name="Rectangle 4"/>
          <p:cNvSpPr/>
          <p:nvPr/>
        </p:nvSpPr>
        <p:spPr>
          <a:xfrm>
            <a:off x="1828800" y="3276601"/>
            <a:ext cx="8839200" cy="1077218"/>
          </a:xfrm>
          <a:prstGeom prst="rect">
            <a:avLst/>
          </a:prstGeom>
          <a:solidFill>
            <a:srgbClr val="000000">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到了主后</a:t>
            </a:r>
            <a:r>
              <a:rPr kumimoji="0" lang="en-US" altLang="zh-CN"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8</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世纪，</a:t>
            </a:r>
            <a:r>
              <a:rPr kumimoji="0" lang="zh-CN" altLang="en-US" sz="3200" b="1" i="0" u="none" strike="noStrike" kern="1200" cap="none" spc="0" normalizeH="0" baseline="0" noProof="0" dirty="0">
                <a:ln w="25400">
                  <a:noFill/>
                </a:ln>
                <a:solidFill>
                  <a:srgbClr val="E8C83C"/>
                </a:solidFill>
                <a:effectLst>
                  <a:glow rad="228600">
                    <a:srgbClr val="000514"/>
                  </a:glow>
                </a:effectLst>
                <a:uLnTx/>
                <a:uFillTx/>
                <a:latin typeface="Arial"/>
                <a:ea typeface="ＭＳ Ｐゴシック" charset="0"/>
                <a:cs typeface="Arial"/>
              </a:rPr>
              <a:t>大马色</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东部的基督徒的人数超越西部的基督徒。</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1491631483"/>
      </p:ext>
    </p:extLst>
  </p:cSld>
  <p:clrMapOvr>
    <a:masterClrMapping/>
  </p:clrMapOvr>
  <p:transition>
    <p:random/>
  </p:transition>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Palm Sunday in Khocho, China, 683–770 AD, Tang Dynast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90600"/>
            <a:ext cx="12192000" cy="8883681"/>
          </a:xfrm>
          <a:prstGeom prst="rect">
            <a:avLst/>
          </a:prstGeom>
        </p:spPr>
      </p:pic>
      <p:sp>
        <p:nvSpPr>
          <p:cNvPr id="7" name="Rectangle 6"/>
          <p:cNvSpPr/>
          <p:nvPr/>
        </p:nvSpPr>
        <p:spPr>
          <a:xfrm>
            <a:off x="1524001" y="381000"/>
            <a:ext cx="9142412" cy="584776"/>
          </a:xfrm>
          <a:prstGeom prst="rect">
            <a:avLst/>
          </a:prstGeom>
          <a:solidFill>
            <a:srgbClr val="000000">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亚洲教会历史</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5"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err="1">
                <a:ln>
                  <a:noFill/>
                </a:ln>
                <a:solidFill>
                  <a:srgbClr val="FFFFFF"/>
                </a:solidFill>
                <a:effectLst/>
                <a:uLnTx/>
                <a:uFillTx/>
                <a:latin typeface="Arial Black" charset="0"/>
                <a:ea typeface="ＭＳ Ｐゴシック" charset="0"/>
                <a:cs typeface="Arial Black" charset="0"/>
              </a:rPr>
              <a:t>Uighar</a:t>
            </a:r>
            <a:r>
              <a:rPr kumimoji="0" lang="en-US" sz="1800" b="0" i="1" u="none" strike="noStrike" kern="1200" cap="none" spc="0" normalizeH="0" baseline="0" noProof="0" dirty="0">
                <a:ln>
                  <a:noFill/>
                </a:ln>
                <a:solidFill>
                  <a:srgbClr val="FFFFFF"/>
                </a:solidFill>
                <a:effectLst/>
                <a:uLnTx/>
                <a:uFillTx/>
                <a:latin typeface="Arial Black" charset="0"/>
                <a:ea typeface="ＭＳ Ｐゴシック" charset="0"/>
                <a:cs typeface="Arial Black" charset="0"/>
              </a:rPr>
              <a:t> Palm Sunday service painting from </a:t>
            </a:r>
            <a:r>
              <a:rPr kumimoji="0" lang="en-US" sz="1800" b="0" i="1" u="none" strike="noStrike" kern="1200" cap="none" spc="0" normalizeH="0" baseline="0" noProof="0" dirty="0" err="1">
                <a:ln>
                  <a:noFill/>
                </a:ln>
                <a:solidFill>
                  <a:srgbClr val="FFFFFF"/>
                </a:solidFill>
                <a:effectLst/>
                <a:uLnTx/>
                <a:uFillTx/>
                <a:latin typeface="Arial Black" charset="0"/>
                <a:ea typeface="ＭＳ Ｐゴシック" charset="0"/>
                <a:cs typeface="Arial Black" charset="0"/>
              </a:rPr>
              <a:t>Khocho</a:t>
            </a:r>
            <a:r>
              <a:rPr kumimoji="0" lang="en-US" sz="1800" b="0" i="1" u="none" strike="noStrike" kern="1200" cap="none" spc="0" normalizeH="0" baseline="0" noProof="0" dirty="0">
                <a:ln>
                  <a:noFill/>
                </a:ln>
                <a:solidFill>
                  <a:srgbClr val="FFFFFF"/>
                </a:solidFill>
                <a:effectLst/>
                <a:uLnTx/>
                <a:uFillTx/>
                <a:latin typeface="Arial Black" charset="0"/>
                <a:ea typeface="ＭＳ Ｐゴシック" charset="0"/>
                <a:cs typeface="Arial Black" charset="0"/>
              </a:rPr>
              <a:t>, western China (</a:t>
            </a:r>
          </a:p>
        </p:txBody>
      </p:sp>
      <p:sp>
        <p:nvSpPr>
          <p:cNvPr id="6" name="Text Box 7">
            <a:extLst>
              <a:ext uri="{FF2B5EF4-FFF2-40B4-BE49-F238E27FC236}">
                <a16:creationId xmlns:a16="http://schemas.microsoft.com/office/drawing/2014/main" id="{26FFDAF1-E8C0-47DB-8DE8-50A51382F3C3}"/>
              </a:ext>
            </a:extLst>
          </p:cNvPr>
          <p:cNvSpPr txBox="1">
            <a:spLocks noChangeArrowheads="1"/>
          </p:cNvSpPr>
          <p:nvPr/>
        </p:nvSpPr>
        <p:spPr bwMode="auto">
          <a:xfrm>
            <a:off x="1524000" y="5803612"/>
            <a:ext cx="9144000" cy="5847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FFFFFF"/>
                </a:solidFill>
                <a:effectLst/>
                <a:uLnTx/>
                <a:uFillTx/>
                <a:latin typeface="Arial Black" charset="0"/>
                <a:ea typeface="ＭＳ Ｐゴシック" charset="0"/>
                <a:cs typeface="Arial Black" charset="0"/>
              </a:rPr>
              <a:t>来自中国西部高昌的维吾尔人棕子节主日崇拜图画</a:t>
            </a:r>
            <a:r>
              <a:rPr kumimoji="0" lang="en-US" sz="3200" b="0" i="0" u="none" strike="noStrike" kern="1200" cap="none" spc="0" normalizeH="0" baseline="0" noProof="0" dirty="0">
                <a:ln>
                  <a:noFill/>
                </a:ln>
                <a:solidFill>
                  <a:srgbClr val="FFFFFF"/>
                </a:solidFill>
                <a:effectLst/>
                <a:uLnTx/>
                <a:uFillTx/>
                <a:latin typeface="Arial Black" charset="0"/>
                <a:ea typeface="ＭＳ Ｐゴシック" charset="0"/>
                <a:cs typeface="Arial Black" charset="0"/>
              </a:rPr>
              <a:t> </a:t>
            </a:r>
          </a:p>
        </p:txBody>
      </p:sp>
    </p:spTree>
    <p:extLst>
      <p:ext uri="{BB962C8B-B14F-4D97-AF65-F5344CB8AC3E}">
        <p14:creationId xmlns:p14="http://schemas.microsoft.com/office/powerpoint/2010/main" val="1955090280"/>
      </p:ext>
    </p:extLst>
  </p:cSld>
  <p:clrMapOvr>
    <a:masterClrMapping/>
  </p:clrMapOvr>
  <p:transition>
    <p:random/>
  </p:transition>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Turkish.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254001"/>
            <a:ext cx="9144000" cy="6341377"/>
          </a:xfrm>
          <a:prstGeom prst="rect">
            <a:avLst/>
          </a:prstGeom>
        </p:spPr>
      </p:pic>
      <p:sp>
        <p:nvSpPr>
          <p:cNvPr id="7" name="Rectangle 6"/>
          <p:cNvSpPr/>
          <p:nvPr/>
        </p:nvSpPr>
        <p:spPr>
          <a:xfrm>
            <a:off x="1524001" y="381000"/>
            <a:ext cx="9142412" cy="584776"/>
          </a:xfrm>
          <a:prstGeom prst="rect">
            <a:avLst/>
          </a:prstGeom>
          <a:solidFill>
            <a:srgbClr val="000000">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土耳其人</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3992645418"/>
      </p:ext>
    </p:extLst>
  </p:cSld>
  <p:clrMapOvr>
    <a:masterClrMapping/>
  </p:clrMapOvr>
  <p:transition>
    <p:random/>
  </p:transition>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sia_map-Altai_Knot.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8600"/>
            <a:ext cx="12192000" cy="7261066"/>
          </a:xfrm>
          <a:prstGeom prst="rect">
            <a:avLst/>
          </a:prstGeom>
        </p:spPr>
      </p:pic>
      <p:sp>
        <p:nvSpPr>
          <p:cNvPr id="7" name="Rectangle 6"/>
          <p:cNvSpPr/>
          <p:nvPr/>
        </p:nvSpPr>
        <p:spPr>
          <a:xfrm>
            <a:off x="1524001" y="381000"/>
            <a:ext cx="9142412" cy="584776"/>
          </a:xfrm>
          <a:prstGeom prst="rect">
            <a:avLst/>
          </a:prstGeom>
          <a:solidFill>
            <a:srgbClr val="000000">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阿尔泰山脉</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686864704"/>
      </p:ext>
    </p:extLst>
  </p:cSld>
  <p:clrMapOvr>
    <a:masterClrMapping/>
  </p:clrMapOvr>
  <p:transition>
    <p:random/>
  </p:transition>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old-baghda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Rectangle 6"/>
          <p:cNvSpPr/>
          <p:nvPr/>
        </p:nvSpPr>
        <p:spPr>
          <a:xfrm>
            <a:off x="1524000" y="6030380"/>
            <a:ext cx="9142412" cy="584776"/>
          </a:xfrm>
          <a:prstGeom prst="rect">
            <a:avLst/>
          </a:prstGeom>
          <a:solidFill>
            <a:srgbClr val="000000">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BAGHDAD</a:t>
            </a:r>
          </a:p>
        </p:txBody>
      </p:sp>
      <p:sp>
        <p:nvSpPr>
          <p:cNvPr id="5" name="Rectangle 4"/>
          <p:cNvSpPr/>
          <p:nvPr/>
        </p:nvSpPr>
        <p:spPr>
          <a:xfrm>
            <a:off x="1676400" y="381000"/>
            <a:ext cx="8839200" cy="1569660"/>
          </a:xfrm>
          <a:prstGeom prst="rect">
            <a:avLst/>
          </a:prstGeom>
          <a:solidFill>
            <a:srgbClr val="000000">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	</a:t>
            </a:r>
            <a:r>
              <a:rPr kumimoji="0" lang="zh-CN" altLang="en-US" sz="3200" b="1" i="0" u="none" strike="noStrike" kern="1200" cap="none" spc="0" normalizeH="0" baseline="0" noProof="0" dirty="0">
                <a:ln w="25400">
                  <a:noFill/>
                </a:ln>
                <a:solidFill>
                  <a:srgbClr val="E8C83C"/>
                </a:solidFill>
                <a:effectLst>
                  <a:glow rad="228600">
                    <a:srgbClr val="000514"/>
                  </a:glow>
                </a:effectLst>
                <a:uLnTx/>
                <a:uFillTx/>
                <a:latin typeface="Arial"/>
                <a:ea typeface="ＭＳ Ｐゴシック" charset="0"/>
                <a:cs typeface="Arial"/>
              </a:rPr>
              <a:t>波斯</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政府在主后</a:t>
            </a:r>
            <a:r>
              <a:rPr kumimoji="0" lang="en-US" altLang="zh-CN"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762</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年将首都从</a:t>
            </a:r>
            <a:r>
              <a:rPr kumimoji="0" lang="zh-CN" altLang="en-US" sz="3200" b="1" i="0" u="none" strike="noStrike" kern="1200" cap="none" spc="0" normalizeH="0" baseline="0" noProof="0" dirty="0">
                <a:ln w="25400">
                  <a:noFill/>
                </a:ln>
                <a:solidFill>
                  <a:srgbClr val="E8C83C"/>
                </a:solidFill>
                <a:effectLst>
                  <a:glow rad="228600">
                    <a:srgbClr val="000514"/>
                  </a:glow>
                </a:effectLst>
                <a:uLnTx/>
                <a:uFillTx/>
                <a:latin typeface="Arial"/>
                <a:ea typeface="ＭＳ Ｐゴシック" charset="0"/>
                <a:cs typeface="Arial"/>
              </a:rPr>
              <a:t>泰西封</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转到</a:t>
            </a:r>
            <a:r>
              <a:rPr kumimoji="0" lang="zh-CN" altLang="en-US" sz="3200" b="1" i="0" u="none" strike="noStrike" kern="1200" cap="none" spc="0" normalizeH="0" baseline="0" noProof="0" dirty="0">
                <a:ln w="25400">
                  <a:noFill/>
                </a:ln>
                <a:solidFill>
                  <a:srgbClr val="E8C83C"/>
                </a:solidFill>
                <a:effectLst>
                  <a:glow rad="228600">
                    <a:srgbClr val="000514"/>
                  </a:glow>
                </a:effectLst>
                <a:uLnTx/>
                <a:uFillTx/>
                <a:latin typeface="Arial"/>
                <a:ea typeface="ＭＳ Ｐゴシック" charset="0"/>
                <a:cs typeface="Arial"/>
              </a:rPr>
              <a:t>巴格达</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的主要原因是可以接触到更远的土地，甚至是到中国的地带。</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6" name="Rectangle 5"/>
          <p:cNvSpPr/>
          <p:nvPr/>
        </p:nvSpPr>
        <p:spPr>
          <a:xfrm>
            <a:off x="1" y="4800600"/>
            <a:ext cx="12191998" cy="584775"/>
          </a:xfrm>
          <a:prstGeom prst="rect">
            <a:avLst/>
          </a:prstGeom>
          <a:solidFill>
            <a:srgbClr val="000000">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在主后</a:t>
            </a:r>
            <a:r>
              <a:rPr kumimoji="0" lang="en-US" altLang="zh-CN"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814</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年</a:t>
            </a:r>
            <a:r>
              <a:rPr kumimoji="0" lang="zh-CN" altLang="en-US" sz="3200" b="1" i="0" u="none" strike="noStrike" kern="1200" cap="none" spc="0" normalizeH="0" baseline="0" noProof="0" dirty="0">
                <a:ln w="25400">
                  <a:noFill/>
                </a:ln>
                <a:solidFill>
                  <a:srgbClr val="E8C83C"/>
                </a:solidFill>
                <a:effectLst>
                  <a:glow rad="228600">
                    <a:srgbClr val="000514"/>
                  </a:glow>
                </a:effectLst>
                <a:uLnTx/>
                <a:uFillTx/>
                <a:latin typeface="Arial"/>
                <a:ea typeface="ＭＳ Ｐゴシック" charset="0"/>
                <a:cs typeface="Arial"/>
              </a:rPr>
              <a:t>巴格达</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成为了全世界最大的城市。</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1205197858"/>
      </p:ext>
    </p:extLst>
  </p:cSld>
  <p:clrMapOvr>
    <a:masterClrMapping/>
  </p:clrMapOvr>
  <p:transition>
    <p:random/>
  </p:transition>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urk_mongol.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97560"/>
            <a:ext cx="12191999" cy="9560560"/>
          </a:xfrm>
          <a:prstGeom prst="rect">
            <a:avLst/>
          </a:prstGeom>
        </p:spPr>
      </p:pic>
      <p:sp>
        <p:nvSpPr>
          <p:cNvPr id="7" name="Rectangle 6"/>
          <p:cNvSpPr/>
          <p:nvPr/>
        </p:nvSpPr>
        <p:spPr>
          <a:xfrm>
            <a:off x="1524001" y="152400"/>
            <a:ext cx="9142412" cy="584775"/>
          </a:xfrm>
          <a:prstGeom prst="rect">
            <a:avLst/>
          </a:prstGeom>
          <a:solidFill>
            <a:srgbClr val="000000">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成吉思汗前的亚欧大陆</a:t>
            </a: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 - 1200</a:t>
            </a:r>
          </a:p>
        </p:txBody>
      </p:sp>
    </p:spTree>
    <p:extLst>
      <p:ext uri="{BB962C8B-B14F-4D97-AF65-F5344CB8AC3E}">
        <p14:creationId xmlns:p14="http://schemas.microsoft.com/office/powerpoint/2010/main" val="4022377971"/>
      </p:ext>
    </p:extLst>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JesusMtOliv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646331"/>
          </a:xfrm>
          <a:prstGeom prst="rect">
            <a:avLst/>
          </a:prstGeom>
          <a:solidFill>
            <a:srgbClr val="000514"/>
          </a:solidFill>
          <a:ln>
            <a:noFill/>
          </a:ln>
        </p:spPr>
        <p:txBody>
          <a:bodyPr wrap="square">
            <a:spAutoFit/>
          </a:bodyPr>
          <a:lstStyle/>
          <a:p>
            <a:pPr algn="ctr" fontAlgn="auto">
              <a:spcBef>
                <a:spcPts val="0"/>
              </a:spcBef>
              <a:spcAft>
                <a:spcPts val="0"/>
              </a:spcAft>
              <a:defRPr/>
            </a:pPr>
            <a:r>
              <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XBlk BT Extra Black"/>
              </a:rPr>
              <a:t>亚洲教会历史</a:t>
            </a:r>
            <a:endParaRPr lang="en-US" altLang="zh-CN"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XBlk BT Extra Black"/>
            </a:endParaRPr>
          </a:p>
        </p:txBody>
      </p:sp>
      <p:sp>
        <p:nvSpPr>
          <p:cNvPr id="16387"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zh-CN" altLang="en-US" sz="1800" i="1" dirty="0">
                <a:latin typeface="Arial Black" charset="0"/>
                <a:cs typeface="Arial Black" charset="0"/>
              </a:rPr>
              <a:t>橄榄山</a:t>
            </a:r>
            <a:endParaRPr lang="en-US" altLang="zh-CN" sz="1800" i="1" dirty="0">
              <a:latin typeface="Arial Black" charset="0"/>
              <a:cs typeface="Arial Black" charset="0"/>
            </a:endParaRPr>
          </a:p>
        </p:txBody>
      </p:sp>
      <p:sp>
        <p:nvSpPr>
          <p:cNvPr id="16388" name="Text Box 7"/>
          <p:cNvSpPr txBox="1">
            <a:spLocks noChangeArrowheads="1"/>
          </p:cNvSpPr>
          <p:nvPr/>
        </p:nvSpPr>
        <p:spPr bwMode="auto">
          <a:xfrm>
            <a:off x="3219450" y="2362200"/>
            <a:ext cx="5753100" cy="2092881"/>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r>
              <a:rPr lang="zh-CN" altLang="en-US" sz="2800" i="1" dirty="0">
                <a:latin typeface="Arial Black" charset="0"/>
                <a:cs typeface="Arial Black" charset="0"/>
              </a:rPr>
              <a:t>“</a:t>
            </a:r>
            <a:r>
              <a:rPr lang="en-US" altLang="zh-CN" sz="2800" i="1" dirty="0">
                <a:latin typeface="Arial Black" charset="0"/>
                <a:cs typeface="Arial Black" charset="0"/>
              </a:rPr>
              <a:t> </a:t>
            </a:r>
            <a:r>
              <a:rPr lang="zh-CN" altLang="en-US" sz="2800" dirty="0"/>
              <a:t>可是圣灵降临在你们身上，你们就必领受能力，并且要在耶路撒冷、犹太全地、撒玛利亚，直到地极，作我的见证人。”</a:t>
            </a:r>
            <a:r>
              <a:rPr lang="en-US" sz="2800" i="1" dirty="0">
                <a:latin typeface="Arial Black" charset="0"/>
                <a:cs typeface="Arial Black" charset="0"/>
              </a:rPr>
              <a:t> </a:t>
            </a:r>
          </a:p>
          <a:p>
            <a:pPr algn="r"/>
            <a:r>
              <a:rPr lang="zh-CN" altLang="en-US" sz="1800" i="1" dirty="0">
                <a:latin typeface="Arial Black" charset="0"/>
                <a:cs typeface="Arial Black" charset="0"/>
              </a:rPr>
              <a:t>使徒行传</a:t>
            </a:r>
            <a:r>
              <a:rPr lang="en-US" altLang="zh-CN" sz="1800" i="1" dirty="0">
                <a:latin typeface="Arial Black" charset="0"/>
                <a:cs typeface="Arial Black" charset="0"/>
              </a:rPr>
              <a:t> 1:8</a:t>
            </a:r>
            <a:endParaRPr lang="en-US" sz="1800" i="1" dirty="0">
              <a:latin typeface="Arial Black" charset="0"/>
              <a:cs typeface="Arial Black" charset="0"/>
            </a:endParaRPr>
          </a:p>
        </p:txBody>
      </p:sp>
    </p:spTree>
  </p:cSld>
  <p:clrMapOvr>
    <a:masterClrMapping/>
  </p:clrMapOvr>
  <p:transition>
    <p:random/>
  </p:transition>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WangKha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p:cNvSpPr/>
          <p:nvPr/>
        </p:nvSpPr>
        <p:spPr>
          <a:xfrm>
            <a:off x="1524001" y="308264"/>
            <a:ext cx="9142412" cy="584776"/>
          </a:xfrm>
          <a:prstGeom prst="rect">
            <a:avLst/>
          </a:prstGeom>
          <a:solidFill>
            <a:srgbClr val="000000">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王汗</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2735121443"/>
      </p:ext>
    </p:extLst>
  </p:cSld>
  <p:clrMapOvr>
    <a:masterClrMapping/>
  </p:clrMapOvr>
  <p:transition>
    <p:random/>
  </p:transition>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ltay_beluc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 y="0"/>
            <a:ext cx="12344400" cy="6858000"/>
          </a:xfrm>
          <a:prstGeom prst="rect">
            <a:avLst/>
          </a:prstGeom>
        </p:spPr>
      </p:pic>
      <p:sp>
        <p:nvSpPr>
          <p:cNvPr id="7" name="Rectangle 6"/>
          <p:cNvSpPr/>
          <p:nvPr/>
        </p:nvSpPr>
        <p:spPr>
          <a:xfrm>
            <a:off x="1524001" y="381000"/>
            <a:ext cx="9142412" cy="584776"/>
          </a:xfrm>
          <a:prstGeom prst="rect">
            <a:avLst/>
          </a:prstGeom>
          <a:solidFill>
            <a:srgbClr val="000000">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塔尔巴哈台山</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3814346027"/>
      </p:ext>
    </p:extLst>
  </p:cSld>
  <p:clrMapOvr>
    <a:masterClrMapping/>
  </p:clrMapOvr>
  <p:transition>
    <p:random/>
  </p:transition>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Uigu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600" y="-1143000"/>
            <a:ext cx="12293600" cy="9220200"/>
          </a:xfrm>
          <a:prstGeom prst="rect">
            <a:avLst/>
          </a:prstGeom>
        </p:spPr>
      </p:pic>
      <p:sp>
        <p:nvSpPr>
          <p:cNvPr id="7" name="Rectangle 6"/>
          <p:cNvSpPr/>
          <p:nvPr/>
        </p:nvSpPr>
        <p:spPr>
          <a:xfrm>
            <a:off x="1524001" y="381000"/>
            <a:ext cx="9142412" cy="584776"/>
          </a:xfrm>
          <a:prstGeom prst="rect">
            <a:avLst/>
          </a:prstGeom>
          <a:solidFill>
            <a:srgbClr val="000000">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維吾爾人</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800799051"/>
      </p:ext>
    </p:extLst>
  </p:cSld>
  <p:clrMapOvr>
    <a:masterClrMapping/>
  </p:clrMapOvr>
  <p:transition>
    <p:random/>
  </p:transition>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siaAntiochXia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753472" cy="6858000"/>
          </a:xfrm>
          <a:prstGeom prst="rect">
            <a:avLst/>
          </a:prstGeom>
        </p:spPr>
      </p:pic>
      <p:sp>
        <p:nvSpPr>
          <p:cNvPr id="7" name="Rectangle 6"/>
          <p:cNvSpPr/>
          <p:nvPr/>
        </p:nvSpPr>
        <p:spPr>
          <a:xfrm>
            <a:off x="1066801" y="381000"/>
            <a:ext cx="9142412" cy="584776"/>
          </a:xfrm>
          <a:prstGeom prst="rect">
            <a:avLst/>
          </a:prstGeom>
          <a:solidFill>
            <a:srgbClr val="000000">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梅尔夫</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4" name="TextBox 3"/>
          <p:cNvSpPr txBox="1"/>
          <p:nvPr/>
        </p:nvSpPr>
        <p:spPr>
          <a:xfrm>
            <a:off x="533400" y="1704202"/>
            <a:ext cx="1524000" cy="338554"/>
          </a:xfrm>
          <a:prstGeom prst="rect">
            <a:avLst/>
          </a:prstGeom>
          <a:solidFill>
            <a:schemeClr val="bg2"/>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ANTIOCH</a:t>
            </a:r>
          </a:p>
        </p:txBody>
      </p:sp>
      <p:sp>
        <p:nvSpPr>
          <p:cNvPr id="8" name="TextBox 7"/>
          <p:cNvSpPr txBox="1"/>
          <p:nvPr/>
        </p:nvSpPr>
        <p:spPr>
          <a:xfrm>
            <a:off x="4343400" y="2125135"/>
            <a:ext cx="838200" cy="338554"/>
          </a:xfrm>
          <a:prstGeom prst="rect">
            <a:avLst/>
          </a:prstGeom>
          <a:solidFill>
            <a:schemeClr val="bg2"/>
          </a:solidFill>
        </p:spPr>
        <p:txBody>
          <a:bodyPr wrap="square" rtlCol="0">
            <a:spAutoFit/>
          </a:bodyPr>
          <a:lstStyle>
            <a:defPPr>
              <a:defRPr lang="en-US"/>
            </a:defPPr>
            <a:lvl1pPr algn="ctr">
              <a:defRPr sz="1600" b="1">
                <a:latin typeface="Arial"/>
                <a:cs typeface="Aria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MERV</a:t>
            </a:r>
          </a:p>
        </p:txBody>
      </p:sp>
      <p:sp>
        <p:nvSpPr>
          <p:cNvPr id="9" name="Donut 8"/>
          <p:cNvSpPr/>
          <p:nvPr/>
        </p:nvSpPr>
        <p:spPr bwMode="auto">
          <a:xfrm>
            <a:off x="4785360" y="1905000"/>
            <a:ext cx="91440" cy="91440"/>
          </a:xfrm>
          <a:prstGeom prst="donut">
            <a:avLst>
              <a:gd name="adj" fmla="val 10603"/>
            </a:avLst>
          </a:prstGeom>
          <a:solidFill>
            <a:srgbClr val="FF0000"/>
          </a:solidFill>
          <a:ln w="9525" cap="flat" cmpd="sng" algn="ctr">
            <a:solidFill>
              <a:schemeClr val="bg2"/>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10" name="TextBox 9"/>
          <p:cNvSpPr txBox="1"/>
          <p:nvPr/>
        </p:nvSpPr>
        <p:spPr>
          <a:xfrm>
            <a:off x="8761413" y="2286001"/>
            <a:ext cx="1143000" cy="338554"/>
          </a:xfrm>
          <a:prstGeom prst="rect">
            <a:avLst/>
          </a:prstGeom>
          <a:solidFill>
            <a:schemeClr val="bg2"/>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XIAN</a:t>
            </a:r>
          </a:p>
        </p:txBody>
      </p:sp>
      <p:sp>
        <p:nvSpPr>
          <p:cNvPr id="11" name="Donut 10"/>
          <p:cNvSpPr/>
          <p:nvPr/>
        </p:nvSpPr>
        <p:spPr bwMode="auto">
          <a:xfrm>
            <a:off x="3810000" y="2346960"/>
            <a:ext cx="91440" cy="91440"/>
          </a:xfrm>
          <a:prstGeom prst="donut">
            <a:avLst>
              <a:gd name="adj" fmla="val 10603"/>
            </a:avLst>
          </a:prstGeom>
          <a:solidFill>
            <a:srgbClr val="FF0000"/>
          </a:solidFill>
          <a:ln w="9525" cap="flat" cmpd="sng" algn="ctr">
            <a:solidFill>
              <a:schemeClr val="bg2"/>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12" name="TextBox 11"/>
          <p:cNvSpPr txBox="1"/>
          <p:nvPr/>
        </p:nvSpPr>
        <p:spPr>
          <a:xfrm>
            <a:off x="2834641" y="2265824"/>
            <a:ext cx="1065671" cy="276578"/>
          </a:xfrm>
          <a:prstGeom prst="rect">
            <a:avLst/>
          </a:prstGeom>
          <a:solidFill>
            <a:schemeClr val="bg2">
              <a:alpha val="0"/>
            </a:scheme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514"/>
                </a:solidFill>
                <a:effectLst/>
                <a:uLnTx/>
                <a:uFillTx/>
                <a:latin typeface="Abadi MT Condensed Extra Bold"/>
                <a:ea typeface="ＭＳ Ｐゴシック" charset="0"/>
                <a:cs typeface="Abadi MT Condensed Extra Bold"/>
              </a:rPr>
              <a:t>NISHAPUR</a:t>
            </a:r>
          </a:p>
        </p:txBody>
      </p:sp>
      <p:sp>
        <p:nvSpPr>
          <p:cNvPr id="13" name="Donut 12"/>
          <p:cNvSpPr/>
          <p:nvPr/>
        </p:nvSpPr>
        <p:spPr bwMode="auto">
          <a:xfrm>
            <a:off x="4280182" y="2667000"/>
            <a:ext cx="91440" cy="91440"/>
          </a:xfrm>
          <a:prstGeom prst="donut">
            <a:avLst>
              <a:gd name="adj" fmla="val 10603"/>
            </a:avLst>
          </a:prstGeom>
          <a:solidFill>
            <a:srgbClr val="FF0000"/>
          </a:solidFill>
          <a:ln w="9525" cap="flat" cmpd="sng" algn="ctr">
            <a:solidFill>
              <a:schemeClr val="bg2"/>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15" name="TextBox 14"/>
          <p:cNvSpPr txBox="1"/>
          <p:nvPr/>
        </p:nvSpPr>
        <p:spPr>
          <a:xfrm>
            <a:off x="4253089" y="2542402"/>
            <a:ext cx="776111" cy="276999"/>
          </a:xfrm>
          <a:prstGeom prst="rect">
            <a:avLst/>
          </a:prstGeom>
          <a:solidFill>
            <a:schemeClr val="bg2">
              <a:alpha val="0"/>
            </a:scheme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514"/>
                </a:solidFill>
                <a:effectLst/>
                <a:uLnTx/>
                <a:uFillTx/>
                <a:latin typeface="Abadi MT Condensed Extra Bold"/>
                <a:ea typeface="ＭＳ Ｐゴシック" charset="0"/>
                <a:cs typeface="Abadi MT Condensed Extra Bold"/>
              </a:rPr>
              <a:t>HERAT</a:t>
            </a:r>
          </a:p>
        </p:txBody>
      </p:sp>
      <p:sp>
        <p:nvSpPr>
          <p:cNvPr id="16" name="Donut 15"/>
          <p:cNvSpPr/>
          <p:nvPr/>
        </p:nvSpPr>
        <p:spPr bwMode="auto">
          <a:xfrm>
            <a:off x="1413933" y="2238022"/>
            <a:ext cx="91440" cy="91440"/>
          </a:xfrm>
          <a:prstGeom prst="donut">
            <a:avLst>
              <a:gd name="adj" fmla="val 10603"/>
            </a:avLst>
          </a:prstGeom>
          <a:solidFill>
            <a:srgbClr val="FF0000"/>
          </a:solidFill>
          <a:ln w="9525" cap="flat" cmpd="sng" algn="ctr">
            <a:solidFill>
              <a:schemeClr val="bg2"/>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17" name="TextBox 16"/>
          <p:cNvSpPr txBox="1"/>
          <p:nvPr/>
        </p:nvSpPr>
        <p:spPr>
          <a:xfrm>
            <a:off x="1143000" y="1981201"/>
            <a:ext cx="856544" cy="276999"/>
          </a:xfrm>
          <a:prstGeom prst="rect">
            <a:avLst/>
          </a:prstGeom>
          <a:solidFill>
            <a:schemeClr val="bg2">
              <a:alpha val="0"/>
            </a:scheme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514"/>
                </a:solidFill>
                <a:effectLst/>
                <a:uLnTx/>
                <a:uFillTx/>
                <a:latin typeface="Abadi MT Condensed Extra Bold"/>
                <a:ea typeface="ＭＳ Ｐゴシック" charset="0"/>
                <a:cs typeface="Abadi MT Condensed Extra Bold"/>
              </a:rPr>
              <a:t>EDESSA</a:t>
            </a:r>
          </a:p>
        </p:txBody>
      </p:sp>
      <p:sp>
        <p:nvSpPr>
          <p:cNvPr id="18" name="Donut 17"/>
          <p:cNvSpPr/>
          <p:nvPr/>
        </p:nvSpPr>
        <p:spPr bwMode="auto">
          <a:xfrm>
            <a:off x="1662289" y="2362200"/>
            <a:ext cx="91440" cy="91440"/>
          </a:xfrm>
          <a:prstGeom prst="donut">
            <a:avLst>
              <a:gd name="adj" fmla="val 10603"/>
            </a:avLst>
          </a:prstGeom>
          <a:solidFill>
            <a:srgbClr val="FF0000"/>
          </a:solidFill>
          <a:ln w="9525" cap="flat" cmpd="sng" algn="ctr">
            <a:solidFill>
              <a:schemeClr val="bg2"/>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19" name="TextBox 18"/>
          <p:cNvSpPr txBox="1"/>
          <p:nvPr/>
        </p:nvSpPr>
        <p:spPr>
          <a:xfrm>
            <a:off x="1371600" y="2376312"/>
            <a:ext cx="853440" cy="276999"/>
          </a:xfrm>
          <a:prstGeom prst="rect">
            <a:avLst/>
          </a:prstGeom>
          <a:solidFill>
            <a:schemeClr val="bg2">
              <a:alpha val="0"/>
            </a:scheme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514"/>
                </a:solidFill>
                <a:effectLst/>
                <a:uLnTx/>
                <a:uFillTx/>
                <a:latin typeface="Abadi MT Condensed Extra Bold"/>
                <a:ea typeface="ＭＳ Ｐゴシック" charset="0"/>
                <a:cs typeface="Abadi MT Condensed Extra Bold"/>
              </a:rPr>
              <a:t>NISIBIS</a:t>
            </a:r>
          </a:p>
        </p:txBody>
      </p:sp>
      <p:sp>
        <p:nvSpPr>
          <p:cNvPr id="20" name="Donut 19"/>
          <p:cNvSpPr/>
          <p:nvPr/>
        </p:nvSpPr>
        <p:spPr bwMode="auto">
          <a:xfrm>
            <a:off x="1965960" y="2362200"/>
            <a:ext cx="91440" cy="91440"/>
          </a:xfrm>
          <a:prstGeom prst="donut">
            <a:avLst>
              <a:gd name="adj" fmla="val 10603"/>
            </a:avLst>
          </a:prstGeom>
          <a:solidFill>
            <a:srgbClr val="FF0000"/>
          </a:solidFill>
          <a:ln w="9525" cap="flat" cmpd="sng" algn="ctr">
            <a:solidFill>
              <a:schemeClr val="bg2"/>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21" name="TextBox 20"/>
          <p:cNvSpPr txBox="1"/>
          <p:nvPr/>
        </p:nvSpPr>
        <p:spPr>
          <a:xfrm>
            <a:off x="1981200" y="2266245"/>
            <a:ext cx="876300" cy="276999"/>
          </a:xfrm>
          <a:prstGeom prst="rect">
            <a:avLst/>
          </a:prstGeom>
          <a:solidFill>
            <a:schemeClr val="bg2">
              <a:alpha val="0"/>
            </a:scheme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514"/>
                </a:solidFill>
                <a:effectLst/>
                <a:uLnTx/>
                <a:uFillTx/>
                <a:latin typeface="Abadi MT Condensed Extra Bold"/>
                <a:ea typeface="ＭＳ Ｐゴシック" charset="0"/>
                <a:cs typeface="Abadi MT Condensed Extra Bold"/>
              </a:rPr>
              <a:t>ARBELA</a:t>
            </a:r>
          </a:p>
        </p:txBody>
      </p:sp>
      <p:sp>
        <p:nvSpPr>
          <p:cNvPr id="22" name="Donut 21"/>
          <p:cNvSpPr/>
          <p:nvPr/>
        </p:nvSpPr>
        <p:spPr bwMode="auto">
          <a:xfrm>
            <a:off x="2133600" y="2956560"/>
            <a:ext cx="91440" cy="91440"/>
          </a:xfrm>
          <a:prstGeom prst="donut">
            <a:avLst>
              <a:gd name="adj" fmla="val 10603"/>
            </a:avLst>
          </a:prstGeom>
          <a:solidFill>
            <a:srgbClr val="FF0000"/>
          </a:solidFill>
          <a:ln w="9525" cap="flat" cmpd="sng" algn="ctr">
            <a:solidFill>
              <a:schemeClr val="bg2"/>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23" name="TextBox 22"/>
          <p:cNvSpPr txBox="1"/>
          <p:nvPr/>
        </p:nvSpPr>
        <p:spPr>
          <a:xfrm>
            <a:off x="2077156" y="2861313"/>
            <a:ext cx="1199444" cy="276999"/>
          </a:xfrm>
          <a:prstGeom prst="rect">
            <a:avLst/>
          </a:prstGeom>
          <a:solidFill>
            <a:schemeClr val="bg2">
              <a:alpha val="0"/>
            </a:scheme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514"/>
                </a:solidFill>
                <a:effectLst/>
                <a:uLnTx/>
                <a:uFillTx/>
                <a:latin typeface="Abadi MT Condensed Extra Bold"/>
                <a:ea typeface="ＭＳ Ｐゴシック" charset="0"/>
                <a:cs typeface="Abadi MT Condensed Extra Bold"/>
              </a:rPr>
              <a:t>CTESIPHON</a:t>
            </a:r>
          </a:p>
        </p:txBody>
      </p:sp>
      <p:sp>
        <p:nvSpPr>
          <p:cNvPr id="24" name="Donut 23"/>
          <p:cNvSpPr/>
          <p:nvPr/>
        </p:nvSpPr>
        <p:spPr bwMode="auto">
          <a:xfrm>
            <a:off x="4215272" y="2194560"/>
            <a:ext cx="91440" cy="91440"/>
          </a:xfrm>
          <a:prstGeom prst="donut">
            <a:avLst>
              <a:gd name="adj" fmla="val 10603"/>
            </a:avLst>
          </a:prstGeom>
          <a:solidFill>
            <a:srgbClr val="FF0000"/>
          </a:solidFill>
          <a:ln w="9525" cap="flat" cmpd="sng" algn="ctr">
            <a:solidFill>
              <a:schemeClr val="bg2"/>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25" name="TextBox 24"/>
          <p:cNvSpPr txBox="1"/>
          <p:nvPr/>
        </p:nvSpPr>
        <p:spPr>
          <a:xfrm>
            <a:off x="4862689" y="1800580"/>
            <a:ext cx="1343378" cy="276999"/>
          </a:xfrm>
          <a:prstGeom prst="rect">
            <a:avLst/>
          </a:prstGeom>
          <a:solidFill>
            <a:schemeClr val="bg2">
              <a:alpha val="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514"/>
                </a:solidFill>
                <a:effectLst/>
                <a:uLnTx/>
                <a:uFillTx/>
                <a:latin typeface="Abadi MT Condensed Extra Bold"/>
                <a:ea typeface="ＭＳ Ｐゴシック" charset="0"/>
                <a:cs typeface="Abadi MT Condensed Extra Bold"/>
              </a:rPr>
              <a:t>SAMARKAND</a:t>
            </a:r>
          </a:p>
        </p:txBody>
      </p:sp>
      <p:sp>
        <p:nvSpPr>
          <p:cNvPr id="28" name="Donut 27"/>
          <p:cNvSpPr/>
          <p:nvPr/>
        </p:nvSpPr>
        <p:spPr bwMode="auto">
          <a:xfrm>
            <a:off x="9752013" y="2112214"/>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29" name="Donut 28"/>
          <p:cNvSpPr/>
          <p:nvPr/>
        </p:nvSpPr>
        <p:spPr bwMode="auto">
          <a:xfrm>
            <a:off x="4634089" y="1704202"/>
            <a:ext cx="457200" cy="417267"/>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Tree>
    <p:extLst>
      <p:ext uri="{BB962C8B-B14F-4D97-AF65-F5344CB8AC3E}">
        <p14:creationId xmlns:p14="http://schemas.microsoft.com/office/powerpoint/2010/main" val="3525576297"/>
      </p:ext>
    </p:extLst>
  </p:cSld>
  <p:clrMapOvr>
    <a:masterClrMapping/>
  </p:clrMapOvr>
  <p:transition>
    <p:random/>
  </p:transition>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1" name="Picture 2" descr="Maps_of_the_Armenian_Empire_of_Tigranes.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447800"/>
            <a:ext cx="9144000" cy="909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亚洲教会历史</a:t>
            </a:r>
          </a:p>
        </p:txBody>
      </p:sp>
      <p:sp>
        <p:nvSpPr>
          <p:cNvPr id="2" name="Donut 1"/>
          <p:cNvSpPr/>
          <p:nvPr/>
        </p:nvSpPr>
        <p:spPr bwMode="auto">
          <a:xfrm>
            <a:off x="3886200" y="2643188"/>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11" name="Donut 10"/>
          <p:cNvSpPr/>
          <p:nvPr/>
        </p:nvSpPr>
        <p:spPr bwMode="auto">
          <a:xfrm>
            <a:off x="6858000" y="30480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12" name="Donut 11"/>
          <p:cNvSpPr/>
          <p:nvPr/>
        </p:nvSpPr>
        <p:spPr bwMode="auto">
          <a:xfrm>
            <a:off x="2438400" y="29718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7" name="Donut 6"/>
          <p:cNvSpPr/>
          <p:nvPr/>
        </p:nvSpPr>
        <p:spPr bwMode="auto">
          <a:xfrm>
            <a:off x="5029200" y="39624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8" name="Donut 7"/>
          <p:cNvSpPr/>
          <p:nvPr/>
        </p:nvSpPr>
        <p:spPr bwMode="auto">
          <a:xfrm>
            <a:off x="5715000" y="27432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3" name="TextBox 2"/>
          <p:cNvSpPr txBox="1"/>
          <p:nvPr/>
        </p:nvSpPr>
        <p:spPr>
          <a:xfrm>
            <a:off x="5620124" y="3048001"/>
            <a:ext cx="1143000"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Eras Bold ITC"/>
                <a:ea typeface="ＭＳ Ｐゴシック" charset="0"/>
                <a:cs typeface="Eras Bold ITC"/>
              </a:rPr>
              <a:t>NISIBIS</a:t>
            </a:r>
          </a:p>
        </p:txBody>
      </p:sp>
      <p:sp>
        <p:nvSpPr>
          <p:cNvPr id="10" name="Donut 9"/>
          <p:cNvSpPr/>
          <p:nvPr/>
        </p:nvSpPr>
        <p:spPr bwMode="auto">
          <a:xfrm>
            <a:off x="7086600" y="49530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Tree>
    <p:extLst>
      <p:ext uri="{BB962C8B-B14F-4D97-AF65-F5344CB8AC3E}">
        <p14:creationId xmlns:p14="http://schemas.microsoft.com/office/powerpoint/2010/main" val="1942109317"/>
      </p:ext>
    </p:extLst>
  </p:cSld>
  <p:clrMapOvr>
    <a:masterClrMapping/>
  </p:clrMapOvr>
  <p:transition>
    <p:random/>
  </p:transition>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TerracottaWarrier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兵马俑</a:t>
            </a:r>
            <a:r>
              <a:rPr kumimoji="0" lang="en-MY" altLang="zh-CN"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西安</a:t>
            </a:r>
            <a:r>
              <a:rPr kumimoji="0" lang="en-MY" altLang="zh-CN"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2175501597"/>
      </p:ext>
    </p:extLst>
  </p:cSld>
  <p:clrMapOvr>
    <a:masterClrMapping/>
  </p:clrMapOvr>
  <p:transition>
    <p:random/>
  </p:transition>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angDynastyMap75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81200" y="88900"/>
            <a:ext cx="8331200" cy="6616700"/>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唐朝地图</a:t>
            </a:r>
            <a:r>
              <a:rPr kumimoji="0" lang="en-US" altLang="zh-CN"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 </a:t>
            </a: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主后</a:t>
            </a: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 750)</a:t>
            </a:r>
          </a:p>
        </p:txBody>
      </p:sp>
    </p:spTree>
    <p:extLst>
      <p:ext uri="{BB962C8B-B14F-4D97-AF65-F5344CB8AC3E}">
        <p14:creationId xmlns:p14="http://schemas.microsoft.com/office/powerpoint/2010/main" val="728515998"/>
      </p:ext>
    </p:extLst>
  </p:cSld>
  <p:clrMapOvr>
    <a:masterClrMapping/>
  </p:clrMapOvr>
  <p:transition>
    <p:random/>
  </p:transition>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Nestorian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1999" cy="6867163"/>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亚洲教会历史</a:t>
            </a:r>
          </a:p>
        </p:txBody>
      </p:sp>
      <p:sp>
        <p:nvSpPr>
          <p:cNvPr id="5"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Arial Black" charset="0"/>
              <a:ea typeface="ＭＳ Ｐゴシック" charset="0"/>
              <a:cs typeface="Arial Black" charset="0"/>
            </a:endParaRPr>
          </a:p>
        </p:txBody>
      </p:sp>
    </p:spTree>
    <p:extLst>
      <p:ext uri="{BB962C8B-B14F-4D97-AF65-F5344CB8AC3E}">
        <p14:creationId xmlns:p14="http://schemas.microsoft.com/office/powerpoint/2010/main" val="474805851"/>
      </p:ext>
    </p:extLst>
  </p:cSld>
  <p:clrMapOvr>
    <a:masterClrMapping/>
  </p:clrMapOvr>
  <p:transition>
    <p:random/>
  </p:transition>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Nestorian_stele_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12161520" cy="6856412"/>
          </a:xfrm>
          <a:prstGeom prst="rect">
            <a:avLst/>
          </a:prstGeom>
        </p:spPr>
      </p:pic>
      <p:sp>
        <p:nvSpPr>
          <p:cNvPr id="7" name="Rectangle 6"/>
          <p:cNvSpPr/>
          <p:nvPr/>
        </p:nvSpPr>
        <p:spPr>
          <a:xfrm>
            <a:off x="1524001" y="381000"/>
            <a:ext cx="9142412" cy="584775"/>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中国基督徒纪念碑</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1650137349"/>
      </p:ext>
    </p:extLst>
  </p:cSld>
  <p:clrMapOvr>
    <a:masterClrMapping/>
  </p:clrMapOvr>
  <p:transition>
    <p:random/>
  </p:transition>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NestorianSteele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078477"/>
            <a:ext cx="12192000" cy="26652477"/>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中国基督徒纪念碑</a:t>
            </a:r>
          </a:p>
        </p:txBody>
      </p:sp>
    </p:spTree>
    <p:extLst>
      <p:ext uri="{BB962C8B-B14F-4D97-AF65-F5344CB8AC3E}">
        <p14:creationId xmlns:p14="http://schemas.microsoft.com/office/powerpoint/2010/main" val="1632399596"/>
      </p:ext>
    </p:extLst>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09" name="Picture 1" descr="PersianEmpireMap.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
            <a:ext cx="9144000" cy="959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646331"/>
          </a:xfrm>
          <a:prstGeom prst="rect">
            <a:avLst/>
          </a:prstGeom>
          <a:solidFill>
            <a:srgbClr val="000514"/>
          </a:solidFill>
          <a:ln>
            <a:noFill/>
          </a:ln>
        </p:spPr>
        <p:txBody>
          <a:bodyPr wrap="square">
            <a:spAutoFit/>
          </a:bodyPr>
          <a:lstStyle/>
          <a:p>
            <a:pPr algn="ctr" fontAlgn="auto">
              <a:spcBef>
                <a:spcPts val="0"/>
              </a:spcBef>
              <a:spcAft>
                <a:spcPts val="0"/>
              </a:spcAft>
              <a:defRPr/>
            </a:pPr>
            <a:r>
              <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XBlk BT Extra Black"/>
              </a:rPr>
              <a:t>亚洲教会历史</a:t>
            </a:r>
            <a:endParaRPr lang="en-US" altLang="zh-CN"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XBlk BT Extra Black"/>
            </a:endParaRPr>
          </a:p>
        </p:txBody>
      </p:sp>
      <p:sp>
        <p:nvSpPr>
          <p:cNvPr id="17411" name="Freeform 7"/>
          <p:cNvSpPr>
            <a:spLocks/>
          </p:cNvSpPr>
          <p:nvPr/>
        </p:nvSpPr>
        <p:spPr bwMode="auto">
          <a:xfrm>
            <a:off x="5264151" y="2139950"/>
            <a:ext cx="1427163" cy="1722438"/>
          </a:xfrm>
          <a:custGeom>
            <a:avLst/>
            <a:gdLst>
              <a:gd name="T0" fmla="*/ 0 w 1426516"/>
              <a:gd name="T1" fmla="*/ 713605 h 1722110"/>
              <a:gd name="T2" fmla="*/ 104520 w 1426516"/>
              <a:gd name="T3" fmla="*/ 696201 h 1722110"/>
              <a:gd name="T4" fmla="*/ 121940 w 1426516"/>
              <a:gd name="T5" fmla="*/ 643986 h 1722110"/>
              <a:gd name="T6" fmla="*/ 191622 w 1426516"/>
              <a:gd name="T7" fmla="*/ 539555 h 1722110"/>
              <a:gd name="T8" fmla="*/ 209042 w 1426516"/>
              <a:gd name="T9" fmla="*/ 487340 h 1722110"/>
              <a:gd name="T10" fmla="*/ 174201 w 1426516"/>
              <a:gd name="T11" fmla="*/ 348099 h 1722110"/>
              <a:gd name="T12" fmla="*/ 139361 w 1426516"/>
              <a:gd name="T13" fmla="*/ 295884 h 1722110"/>
              <a:gd name="T14" fmla="*/ 261301 w 1426516"/>
              <a:gd name="T15" fmla="*/ 243668 h 1722110"/>
              <a:gd name="T16" fmla="*/ 383244 w 1426516"/>
              <a:gd name="T17" fmla="*/ 208860 h 1722110"/>
              <a:gd name="T18" fmla="*/ 487763 w 1426516"/>
              <a:gd name="T19" fmla="*/ 156645 h 1722110"/>
              <a:gd name="T20" fmla="*/ 557444 w 1426516"/>
              <a:gd name="T21" fmla="*/ 121834 h 1722110"/>
              <a:gd name="T22" fmla="*/ 609703 w 1426516"/>
              <a:gd name="T23" fmla="*/ 104430 h 1722110"/>
              <a:gd name="T24" fmla="*/ 661965 w 1426516"/>
              <a:gd name="T25" fmla="*/ 69619 h 1722110"/>
              <a:gd name="T26" fmla="*/ 766484 w 1426516"/>
              <a:gd name="T27" fmla="*/ 34811 h 1722110"/>
              <a:gd name="T28" fmla="*/ 818745 w 1426516"/>
              <a:gd name="T29" fmla="*/ 17404 h 1722110"/>
              <a:gd name="T30" fmla="*/ 975526 w 1426516"/>
              <a:gd name="T31" fmla="*/ 0 h 1722110"/>
              <a:gd name="T32" fmla="*/ 1323929 w 1426516"/>
              <a:gd name="T33" fmla="*/ 52215 h 1722110"/>
              <a:gd name="T34" fmla="*/ 1376189 w 1426516"/>
              <a:gd name="T35" fmla="*/ 87026 h 1722110"/>
              <a:gd name="T36" fmla="*/ 1428450 w 1426516"/>
              <a:gd name="T37" fmla="*/ 191453 h 1722110"/>
              <a:gd name="T38" fmla="*/ 1411029 w 1426516"/>
              <a:gd name="T39" fmla="*/ 417721 h 1722110"/>
              <a:gd name="T40" fmla="*/ 1358769 w 1426516"/>
              <a:gd name="T41" fmla="*/ 469933 h 1722110"/>
              <a:gd name="T42" fmla="*/ 1289088 w 1426516"/>
              <a:gd name="T43" fmla="*/ 487340 h 1722110"/>
              <a:gd name="T44" fmla="*/ 1236828 w 1426516"/>
              <a:gd name="T45" fmla="*/ 504744 h 1722110"/>
              <a:gd name="T46" fmla="*/ 1097467 w 1426516"/>
              <a:gd name="T47" fmla="*/ 609175 h 1722110"/>
              <a:gd name="T48" fmla="*/ 1062627 w 1426516"/>
              <a:gd name="T49" fmla="*/ 661390 h 1722110"/>
              <a:gd name="T50" fmla="*/ 1027788 w 1426516"/>
              <a:gd name="T51" fmla="*/ 765820 h 1722110"/>
              <a:gd name="T52" fmla="*/ 1010367 w 1426516"/>
              <a:gd name="T53" fmla="*/ 818035 h 1722110"/>
              <a:gd name="T54" fmla="*/ 1027788 w 1426516"/>
              <a:gd name="T55" fmla="*/ 922465 h 1722110"/>
              <a:gd name="T56" fmla="*/ 1080047 w 1426516"/>
              <a:gd name="T57" fmla="*/ 992085 h 1722110"/>
              <a:gd name="T58" fmla="*/ 1097467 w 1426516"/>
              <a:gd name="T59" fmla="*/ 1044300 h 1722110"/>
              <a:gd name="T60" fmla="*/ 1114887 w 1426516"/>
              <a:gd name="T61" fmla="*/ 1235753 h 1722110"/>
              <a:gd name="T62" fmla="*/ 1149728 w 1426516"/>
              <a:gd name="T63" fmla="*/ 1270565 h 1722110"/>
              <a:gd name="T64" fmla="*/ 1236828 w 1426516"/>
              <a:gd name="T65" fmla="*/ 1374995 h 1722110"/>
              <a:gd name="T66" fmla="*/ 1254248 w 1426516"/>
              <a:gd name="T67" fmla="*/ 1427210 h 1722110"/>
              <a:gd name="T68" fmla="*/ 1236828 w 1426516"/>
              <a:gd name="T69" fmla="*/ 1601260 h 1722110"/>
              <a:gd name="T70" fmla="*/ 1149728 w 1426516"/>
              <a:gd name="T71" fmla="*/ 1670879 h 1722110"/>
              <a:gd name="T72" fmla="*/ 1045207 w 1426516"/>
              <a:gd name="T73" fmla="*/ 1723094 h 1722110"/>
              <a:gd name="T74" fmla="*/ 522604 w 1426516"/>
              <a:gd name="T75" fmla="*/ 1705690 h 1722110"/>
              <a:gd name="T76" fmla="*/ 418082 w 1426516"/>
              <a:gd name="T77" fmla="*/ 1636069 h 1722110"/>
              <a:gd name="T78" fmla="*/ 330982 w 1426516"/>
              <a:gd name="T79" fmla="*/ 1549044 h 1722110"/>
              <a:gd name="T80" fmla="*/ 278721 w 1426516"/>
              <a:gd name="T81" fmla="*/ 1496829 h 1722110"/>
              <a:gd name="T82" fmla="*/ 243882 w 1426516"/>
              <a:gd name="T83" fmla="*/ 1444614 h 1722110"/>
              <a:gd name="T84" fmla="*/ 174201 w 1426516"/>
              <a:gd name="T85" fmla="*/ 1287969 h 1722110"/>
              <a:gd name="T86" fmla="*/ 139361 w 1426516"/>
              <a:gd name="T87" fmla="*/ 1166134 h 1722110"/>
              <a:gd name="T88" fmla="*/ 104520 w 1426516"/>
              <a:gd name="T89" fmla="*/ 1096515 h 1722110"/>
              <a:gd name="T90" fmla="*/ 52261 w 1426516"/>
              <a:gd name="T91" fmla="*/ 922465 h 1722110"/>
              <a:gd name="T92" fmla="*/ 69682 w 1426516"/>
              <a:gd name="T93" fmla="*/ 731009 h 1722110"/>
              <a:gd name="T94" fmla="*/ 104520 w 1426516"/>
              <a:gd name="T95" fmla="*/ 678794 h 1722110"/>
              <a:gd name="T96" fmla="*/ 156781 w 1426516"/>
              <a:gd name="T97" fmla="*/ 661390 h 1722110"/>
              <a:gd name="T98" fmla="*/ 156781 w 1426516"/>
              <a:gd name="T99" fmla="*/ 504744 h 17221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426516" h="1722110">
                <a:moveTo>
                  <a:pt x="0" y="713197"/>
                </a:moveTo>
                <a:cubicBezTo>
                  <a:pt x="34793" y="707399"/>
                  <a:pt x="73753" y="713301"/>
                  <a:pt x="104379" y="695802"/>
                </a:cubicBezTo>
                <a:cubicBezTo>
                  <a:pt x="120299" y="686705"/>
                  <a:pt x="112870" y="659645"/>
                  <a:pt x="121775" y="643617"/>
                </a:cubicBezTo>
                <a:cubicBezTo>
                  <a:pt x="142083" y="607066"/>
                  <a:pt x="191361" y="539246"/>
                  <a:pt x="191361" y="539246"/>
                </a:cubicBezTo>
                <a:cubicBezTo>
                  <a:pt x="197160" y="521851"/>
                  <a:pt x="208757" y="505397"/>
                  <a:pt x="208757" y="487061"/>
                </a:cubicBezTo>
                <a:cubicBezTo>
                  <a:pt x="208757" y="467208"/>
                  <a:pt x="187693" y="375356"/>
                  <a:pt x="173964" y="347901"/>
                </a:cubicBezTo>
                <a:cubicBezTo>
                  <a:pt x="164614" y="329202"/>
                  <a:pt x="150769" y="313111"/>
                  <a:pt x="139172" y="295716"/>
                </a:cubicBezTo>
                <a:cubicBezTo>
                  <a:pt x="261574" y="254916"/>
                  <a:pt x="110456" y="308021"/>
                  <a:pt x="260947" y="243530"/>
                </a:cubicBezTo>
                <a:cubicBezTo>
                  <a:pt x="295888" y="228557"/>
                  <a:pt x="347410" y="217567"/>
                  <a:pt x="382722" y="208740"/>
                </a:cubicBezTo>
                <a:cubicBezTo>
                  <a:pt x="483015" y="141883"/>
                  <a:pt x="386268" y="199765"/>
                  <a:pt x="487100" y="156555"/>
                </a:cubicBezTo>
                <a:cubicBezTo>
                  <a:pt x="510936" y="146340"/>
                  <a:pt x="532850" y="131980"/>
                  <a:pt x="556686" y="121765"/>
                </a:cubicBezTo>
                <a:cubicBezTo>
                  <a:pt x="573541" y="114542"/>
                  <a:pt x="592473" y="112570"/>
                  <a:pt x="608875" y="104370"/>
                </a:cubicBezTo>
                <a:cubicBezTo>
                  <a:pt x="627576" y="95020"/>
                  <a:pt x="641959" y="78071"/>
                  <a:pt x="661065" y="69580"/>
                </a:cubicBezTo>
                <a:cubicBezTo>
                  <a:pt x="694579" y="54686"/>
                  <a:pt x="730650" y="46387"/>
                  <a:pt x="765443" y="34790"/>
                </a:cubicBezTo>
                <a:cubicBezTo>
                  <a:pt x="782839" y="28992"/>
                  <a:pt x="799407" y="19420"/>
                  <a:pt x="817632" y="17395"/>
                </a:cubicBezTo>
                <a:lnTo>
                  <a:pt x="974200" y="0"/>
                </a:lnTo>
                <a:cubicBezTo>
                  <a:pt x="1028650" y="3889"/>
                  <a:pt x="1242229" y="-1078"/>
                  <a:pt x="1322129" y="52185"/>
                </a:cubicBezTo>
                <a:lnTo>
                  <a:pt x="1374318" y="86975"/>
                </a:lnTo>
                <a:cubicBezTo>
                  <a:pt x="1391908" y="113357"/>
                  <a:pt x="1426508" y="155337"/>
                  <a:pt x="1426508" y="191345"/>
                </a:cubicBezTo>
                <a:cubicBezTo>
                  <a:pt x="1426508" y="266946"/>
                  <a:pt x="1427448" y="344137"/>
                  <a:pt x="1409111" y="417481"/>
                </a:cubicBezTo>
                <a:cubicBezTo>
                  <a:pt x="1403144" y="441348"/>
                  <a:pt x="1378282" y="457461"/>
                  <a:pt x="1356922" y="469666"/>
                </a:cubicBezTo>
                <a:cubicBezTo>
                  <a:pt x="1336163" y="481527"/>
                  <a:pt x="1310325" y="480493"/>
                  <a:pt x="1287336" y="487061"/>
                </a:cubicBezTo>
                <a:cubicBezTo>
                  <a:pt x="1269704" y="492098"/>
                  <a:pt x="1251177" y="495551"/>
                  <a:pt x="1235147" y="504456"/>
                </a:cubicBezTo>
                <a:cubicBezTo>
                  <a:pt x="1195073" y="526718"/>
                  <a:pt x="1129761" y="566597"/>
                  <a:pt x="1095975" y="608827"/>
                </a:cubicBezTo>
                <a:cubicBezTo>
                  <a:pt x="1082914" y="625152"/>
                  <a:pt x="1072780" y="643617"/>
                  <a:pt x="1061182" y="661012"/>
                </a:cubicBezTo>
                <a:lnTo>
                  <a:pt x="1026390" y="765382"/>
                </a:lnTo>
                <a:lnTo>
                  <a:pt x="1008993" y="817567"/>
                </a:lnTo>
                <a:cubicBezTo>
                  <a:pt x="1014792" y="852357"/>
                  <a:pt x="1013290" y="889190"/>
                  <a:pt x="1026390" y="921937"/>
                </a:cubicBezTo>
                <a:cubicBezTo>
                  <a:pt x="1037158" y="948856"/>
                  <a:pt x="1064194" y="966346"/>
                  <a:pt x="1078579" y="991518"/>
                </a:cubicBezTo>
                <a:cubicBezTo>
                  <a:pt x="1087677" y="1007438"/>
                  <a:pt x="1090176" y="1026308"/>
                  <a:pt x="1095975" y="1043703"/>
                </a:cubicBezTo>
                <a:cubicBezTo>
                  <a:pt x="1101774" y="1107485"/>
                  <a:pt x="1098970" y="1172644"/>
                  <a:pt x="1113372" y="1235048"/>
                </a:cubicBezTo>
                <a:cubicBezTo>
                  <a:pt x="1117060" y="1251029"/>
                  <a:pt x="1137919" y="1257032"/>
                  <a:pt x="1148165" y="1269839"/>
                </a:cubicBezTo>
                <a:cubicBezTo>
                  <a:pt x="1245037" y="1390922"/>
                  <a:pt x="1111181" y="1250254"/>
                  <a:pt x="1235147" y="1374209"/>
                </a:cubicBezTo>
                <a:cubicBezTo>
                  <a:pt x="1240946" y="1391604"/>
                  <a:pt x="1252543" y="1408058"/>
                  <a:pt x="1252543" y="1426394"/>
                </a:cubicBezTo>
                <a:cubicBezTo>
                  <a:pt x="1252543" y="1484667"/>
                  <a:pt x="1248251" y="1543565"/>
                  <a:pt x="1235147" y="1600345"/>
                </a:cubicBezTo>
                <a:cubicBezTo>
                  <a:pt x="1219847" y="1666640"/>
                  <a:pt x="1194169" y="1646925"/>
                  <a:pt x="1148165" y="1669925"/>
                </a:cubicBezTo>
                <a:cubicBezTo>
                  <a:pt x="1013270" y="1737366"/>
                  <a:pt x="1174965" y="1678387"/>
                  <a:pt x="1043786" y="1722110"/>
                </a:cubicBezTo>
                <a:cubicBezTo>
                  <a:pt x="869822" y="1716312"/>
                  <a:pt x="694299" y="1728658"/>
                  <a:pt x="521893" y="1704715"/>
                </a:cubicBezTo>
                <a:cubicBezTo>
                  <a:pt x="480476" y="1698963"/>
                  <a:pt x="447083" y="1664702"/>
                  <a:pt x="417514" y="1635135"/>
                </a:cubicBezTo>
                <a:lnTo>
                  <a:pt x="330532" y="1548159"/>
                </a:lnTo>
                <a:cubicBezTo>
                  <a:pt x="313136" y="1530764"/>
                  <a:pt x="291990" y="1516443"/>
                  <a:pt x="278343" y="1495974"/>
                </a:cubicBezTo>
                <a:lnTo>
                  <a:pt x="243550" y="1443789"/>
                </a:lnTo>
                <a:cubicBezTo>
                  <a:pt x="202145" y="1319585"/>
                  <a:pt x="229100" y="1369931"/>
                  <a:pt x="173964" y="1287234"/>
                </a:cubicBezTo>
                <a:cubicBezTo>
                  <a:pt x="165137" y="1251926"/>
                  <a:pt x="154146" y="1200404"/>
                  <a:pt x="139172" y="1165468"/>
                </a:cubicBezTo>
                <a:cubicBezTo>
                  <a:pt x="128956" y="1141634"/>
                  <a:pt x="114010" y="1119964"/>
                  <a:pt x="104379" y="1095888"/>
                </a:cubicBezTo>
                <a:cubicBezTo>
                  <a:pt x="76144" y="1025306"/>
                  <a:pt x="69277" y="990282"/>
                  <a:pt x="52189" y="921937"/>
                </a:cubicBezTo>
                <a:cubicBezTo>
                  <a:pt x="57988" y="858155"/>
                  <a:pt x="56166" y="793215"/>
                  <a:pt x="69586" y="730592"/>
                </a:cubicBezTo>
                <a:cubicBezTo>
                  <a:pt x="73967" y="710149"/>
                  <a:pt x="88053" y="691467"/>
                  <a:pt x="104379" y="678407"/>
                </a:cubicBezTo>
                <a:cubicBezTo>
                  <a:pt x="118698" y="666952"/>
                  <a:pt x="151299" y="678576"/>
                  <a:pt x="156568" y="661012"/>
                </a:cubicBezTo>
                <a:cubicBezTo>
                  <a:pt x="171564" y="611028"/>
                  <a:pt x="156568" y="556641"/>
                  <a:pt x="156568" y="504456"/>
                </a:cubicBezTo>
              </a:path>
            </a:pathLst>
          </a:custGeom>
          <a:solidFill>
            <a:srgbClr val="008000">
              <a:alpha val="50195"/>
            </a:srgbClr>
          </a:solidFill>
          <a:ln w="9525">
            <a:solidFill>
              <a:srgbClr val="000000"/>
            </a:solidFill>
            <a:round/>
            <a:headEnd/>
            <a:tailEnd/>
          </a:ln>
        </p:spPr>
        <p:txBody>
          <a:bodyPr/>
          <a:lstStyle/>
          <a:p>
            <a:endParaRPr lang="en-US"/>
          </a:p>
        </p:txBody>
      </p:sp>
      <p:sp>
        <p:nvSpPr>
          <p:cNvPr id="17412" name="Freeform 8"/>
          <p:cNvSpPr>
            <a:spLocks/>
          </p:cNvSpPr>
          <p:nvPr/>
        </p:nvSpPr>
        <p:spPr bwMode="auto">
          <a:xfrm>
            <a:off x="4102101" y="2695576"/>
            <a:ext cx="1319213" cy="974725"/>
          </a:xfrm>
          <a:custGeom>
            <a:avLst/>
            <a:gdLst>
              <a:gd name="T0" fmla="*/ 1213678 w 1319398"/>
              <a:gd name="T1" fmla="*/ 139419 h 974123"/>
              <a:gd name="T2" fmla="*/ 674614 w 1319398"/>
              <a:gd name="T3" fmla="*/ 121991 h 974123"/>
              <a:gd name="T4" fmla="*/ 639836 w 1319398"/>
              <a:gd name="T5" fmla="*/ 69710 h 974123"/>
              <a:gd name="T6" fmla="*/ 605058 w 1319398"/>
              <a:gd name="T7" fmla="*/ 34855 h 974123"/>
              <a:gd name="T8" fmla="*/ 500725 w 1319398"/>
              <a:gd name="T9" fmla="*/ 0 h 974123"/>
              <a:gd name="T10" fmla="*/ 448556 w 1319398"/>
              <a:gd name="T11" fmla="*/ 17428 h 974123"/>
              <a:gd name="T12" fmla="*/ 344223 w 1319398"/>
              <a:gd name="T13" fmla="*/ 87138 h 974123"/>
              <a:gd name="T14" fmla="*/ 170330 w 1319398"/>
              <a:gd name="T15" fmla="*/ 121991 h 974123"/>
              <a:gd name="T16" fmla="*/ 118162 w 1319398"/>
              <a:gd name="T17" fmla="*/ 156847 h 974123"/>
              <a:gd name="T18" fmla="*/ 31219 w 1319398"/>
              <a:gd name="T19" fmla="*/ 243984 h 974123"/>
              <a:gd name="T20" fmla="*/ 31219 w 1319398"/>
              <a:gd name="T21" fmla="*/ 714521 h 974123"/>
              <a:gd name="T22" fmla="*/ 65997 w 1319398"/>
              <a:gd name="T23" fmla="*/ 819085 h 974123"/>
              <a:gd name="T24" fmla="*/ 205108 w 1319398"/>
              <a:gd name="T25" fmla="*/ 941076 h 974123"/>
              <a:gd name="T26" fmla="*/ 309445 w 1319398"/>
              <a:gd name="T27" fmla="*/ 975930 h 974123"/>
              <a:gd name="T28" fmla="*/ 518112 w 1319398"/>
              <a:gd name="T29" fmla="*/ 958503 h 974123"/>
              <a:gd name="T30" fmla="*/ 570280 w 1319398"/>
              <a:gd name="T31" fmla="*/ 941076 h 974123"/>
              <a:gd name="T32" fmla="*/ 657227 w 1319398"/>
              <a:gd name="T33" fmla="*/ 906221 h 974123"/>
              <a:gd name="T34" fmla="*/ 726782 w 1319398"/>
              <a:gd name="T35" fmla="*/ 888794 h 974123"/>
              <a:gd name="T36" fmla="*/ 831116 w 1319398"/>
              <a:gd name="T37" fmla="*/ 853939 h 974123"/>
              <a:gd name="T38" fmla="*/ 1248456 w 1319398"/>
              <a:gd name="T39" fmla="*/ 836512 h 974123"/>
              <a:gd name="T40" fmla="*/ 1318012 w 1319398"/>
              <a:gd name="T41" fmla="*/ 731949 h 974123"/>
              <a:gd name="T42" fmla="*/ 1300625 w 1319398"/>
              <a:gd name="T43" fmla="*/ 644811 h 974123"/>
              <a:gd name="T44" fmla="*/ 1196288 w 1319398"/>
              <a:gd name="T45" fmla="*/ 487965 h 974123"/>
              <a:gd name="T46" fmla="*/ 1144123 w 1319398"/>
              <a:gd name="T47" fmla="*/ 365974 h 974123"/>
              <a:gd name="T48" fmla="*/ 1161510 w 1319398"/>
              <a:gd name="T49" fmla="*/ 226556 h 974123"/>
              <a:gd name="T50" fmla="*/ 1091954 w 1319398"/>
              <a:gd name="T51" fmla="*/ 156847 h 974123"/>
              <a:gd name="T52" fmla="*/ 987619 w 1319398"/>
              <a:gd name="T53" fmla="*/ 121991 h 9741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319398" h="974123">
                <a:moveTo>
                  <a:pt x="1214188" y="139161"/>
                </a:moveTo>
                <a:cubicBezTo>
                  <a:pt x="1034425" y="133363"/>
                  <a:pt x="853449" y="143407"/>
                  <a:pt x="674899" y="121766"/>
                </a:cubicBezTo>
                <a:cubicBezTo>
                  <a:pt x="654144" y="119250"/>
                  <a:pt x="653167" y="85906"/>
                  <a:pt x="640106" y="69581"/>
                </a:cubicBezTo>
                <a:cubicBezTo>
                  <a:pt x="629860" y="56774"/>
                  <a:pt x="619983" y="42124"/>
                  <a:pt x="605313" y="34790"/>
                </a:cubicBezTo>
                <a:cubicBezTo>
                  <a:pt x="572510" y="18390"/>
                  <a:pt x="500935" y="0"/>
                  <a:pt x="500935" y="0"/>
                </a:cubicBezTo>
                <a:cubicBezTo>
                  <a:pt x="483538" y="5798"/>
                  <a:pt x="464775" y="8490"/>
                  <a:pt x="448745" y="17395"/>
                </a:cubicBezTo>
                <a:cubicBezTo>
                  <a:pt x="412192" y="37701"/>
                  <a:pt x="385613" y="80102"/>
                  <a:pt x="344367" y="86976"/>
                </a:cubicBezTo>
                <a:cubicBezTo>
                  <a:pt x="216404" y="108301"/>
                  <a:pt x="274208" y="95817"/>
                  <a:pt x="170402" y="121766"/>
                </a:cubicBezTo>
                <a:cubicBezTo>
                  <a:pt x="153006" y="133363"/>
                  <a:pt x="132997" y="141773"/>
                  <a:pt x="118213" y="156556"/>
                </a:cubicBezTo>
                <a:cubicBezTo>
                  <a:pt x="2236" y="272523"/>
                  <a:pt x="170404" y="150756"/>
                  <a:pt x="31231" y="243531"/>
                </a:cubicBezTo>
                <a:cubicBezTo>
                  <a:pt x="-15324" y="429730"/>
                  <a:pt x="-5190" y="361160"/>
                  <a:pt x="31231" y="713198"/>
                </a:cubicBezTo>
                <a:cubicBezTo>
                  <a:pt x="35005" y="749675"/>
                  <a:pt x="45681" y="787056"/>
                  <a:pt x="66024" y="817568"/>
                </a:cubicBezTo>
                <a:cubicBezTo>
                  <a:pt x="106617" y="878452"/>
                  <a:pt x="118214" y="910342"/>
                  <a:pt x="205195" y="939333"/>
                </a:cubicBezTo>
                <a:lnTo>
                  <a:pt x="309574" y="974123"/>
                </a:lnTo>
                <a:cubicBezTo>
                  <a:pt x="379160" y="968325"/>
                  <a:pt x="449117" y="965956"/>
                  <a:pt x="518331" y="956728"/>
                </a:cubicBezTo>
                <a:cubicBezTo>
                  <a:pt x="536507" y="954305"/>
                  <a:pt x="553350" y="945771"/>
                  <a:pt x="570520" y="939333"/>
                </a:cubicBezTo>
                <a:cubicBezTo>
                  <a:pt x="599759" y="928369"/>
                  <a:pt x="627878" y="914417"/>
                  <a:pt x="657503" y="904543"/>
                </a:cubicBezTo>
                <a:cubicBezTo>
                  <a:pt x="680185" y="896983"/>
                  <a:pt x="704187" y="894018"/>
                  <a:pt x="727088" y="887148"/>
                </a:cubicBezTo>
                <a:cubicBezTo>
                  <a:pt x="762216" y="876610"/>
                  <a:pt x="794824" y="853885"/>
                  <a:pt x="831467" y="852358"/>
                </a:cubicBezTo>
                <a:lnTo>
                  <a:pt x="1248981" y="834963"/>
                </a:lnTo>
                <a:cubicBezTo>
                  <a:pt x="1272176" y="800173"/>
                  <a:pt x="1326768" y="771594"/>
                  <a:pt x="1318567" y="730593"/>
                </a:cubicBezTo>
                <a:cubicBezTo>
                  <a:pt x="1312768" y="701601"/>
                  <a:pt x="1313406" y="670533"/>
                  <a:pt x="1301171" y="643617"/>
                </a:cubicBezTo>
                <a:cubicBezTo>
                  <a:pt x="1214199" y="452293"/>
                  <a:pt x="1257675" y="608817"/>
                  <a:pt x="1196792" y="487062"/>
                </a:cubicBezTo>
                <a:cubicBezTo>
                  <a:pt x="1153798" y="401082"/>
                  <a:pt x="1170200" y="442083"/>
                  <a:pt x="1144603" y="365296"/>
                </a:cubicBezTo>
                <a:cubicBezTo>
                  <a:pt x="1150402" y="318909"/>
                  <a:pt x="1161999" y="272884"/>
                  <a:pt x="1161999" y="226136"/>
                </a:cubicBezTo>
                <a:cubicBezTo>
                  <a:pt x="1161999" y="166494"/>
                  <a:pt x="1138801" y="169809"/>
                  <a:pt x="1092413" y="156556"/>
                </a:cubicBezTo>
                <a:cubicBezTo>
                  <a:pt x="996556" y="129170"/>
                  <a:pt x="1051639" y="153565"/>
                  <a:pt x="988035" y="121766"/>
                </a:cubicBezTo>
              </a:path>
            </a:pathLst>
          </a:custGeom>
          <a:solidFill>
            <a:schemeClr val="bg1">
              <a:alpha val="50195"/>
            </a:schemeClr>
          </a:solidFill>
          <a:ln w="9525">
            <a:solidFill>
              <a:srgbClr val="000000"/>
            </a:solidFill>
            <a:round/>
            <a:headEnd/>
            <a:tailEnd/>
          </a:ln>
        </p:spPr>
        <p:txBody>
          <a:bodyPr/>
          <a:lstStyle/>
          <a:p>
            <a:endParaRPr lang="en-US"/>
          </a:p>
        </p:txBody>
      </p:sp>
      <p:sp>
        <p:nvSpPr>
          <p:cNvPr id="17413" name="Freeform 9"/>
          <p:cNvSpPr>
            <a:spLocks/>
          </p:cNvSpPr>
          <p:nvPr/>
        </p:nvSpPr>
        <p:spPr bwMode="auto">
          <a:xfrm>
            <a:off x="4305300" y="3548063"/>
            <a:ext cx="1347788" cy="1200150"/>
          </a:xfrm>
          <a:custGeom>
            <a:avLst/>
            <a:gdLst>
              <a:gd name="T0" fmla="*/ 1134208 w 1347434"/>
              <a:gd name="T1" fmla="*/ 17587 h 1200466"/>
              <a:gd name="T2" fmla="*/ 646724 w 1347434"/>
              <a:gd name="T3" fmla="*/ 34970 h 1200466"/>
              <a:gd name="T4" fmla="*/ 594493 w 1347434"/>
              <a:gd name="T5" fmla="*/ 69733 h 1200466"/>
              <a:gd name="T6" fmla="*/ 490033 w 1347434"/>
              <a:gd name="T7" fmla="*/ 104493 h 1200466"/>
              <a:gd name="T8" fmla="*/ 437802 w 1347434"/>
              <a:gd name="T9" fmla="*/ 121876 h 1200466"/>
              <a:gd name="T10" fmla="*/ 315931 w 1347434"/>
              <a:gd name="T11" fmla="*/ 139256 h 1200466"/>
              <a:gd name="T12" fmla="*/ 263700 w 1347434"/>
              <a:gd name="T13" fmla="*/ 156639 h 1200466"/>
              <a:gd name="T14" fmla="*/ 89600 w 1347434"/>
              <a:gd name="T15" fmla="*/ 174020 h 1200466"/>
              <a:gd name="T16" fmla="*/ 37369 w 1347434"/>
              <a:gd name="T17" fmla="*/ 208783 h 1200466"/>
              <a:gd name="T18" fmla="*/ 37369 w 1347434"/>
              <a:gd name="T19" fmla="*/ 434740 h 1200466"/>
              <a:gd name="T20" fmla="*/ 72189 w 1347434"/>
              <a:gd name="T21" fmla="*/ 573791 h 1200466"/>
              <a:gd name="T22" fmla="*/ 124420 w 1347434"/>
              <a:gd name="T23" fmla="*/ 608554 h 1200466"/>
              <a:gd name="T24" fmla="*/ 333342 w 1347434"/>
              <a:gd name="T25" fmla="*/ 643317 h 1200466"/>
              <a:gd name="T26" fmla="*/ 437802 w 1347434"/>
              <a:gd name="T27" fmla="*/ 712840 h 1200466"/>
              <a:gd name="T28" fmla="*/ 490033 w 1347434"/>
              <a:gd name="T29" fmla="*/ 834510 h 1200466"/>
              <a:gd name="T30" fmla="*/ 524853 w 1347434"/>
              <a:gd name="T31" fmla="*/ 938799 h 1200466"/>
              <a:gd name="T32" fmla="*/ 542262 w 1347434"/>
              <a:gd name="T33" fmla="*/ 990942 h 1200466"/>
              <a:gd name="T34" fmla="*/ 594493 w 1347434"/>
              <a:gd name="T35" fmla="*/ 1043085 h 1200466"/>
              <a:gd name="T36" fmla="*/ 646724 w 1347434"/>
              <a:gd name="T37" fmla="*/ 1077848 h 1200466"/>
              <a:gd name="T38" fmla="*/ 716364 w 1347434"/>
              <a:gd name="T39" fmla="*/ 1164755 h 1200466"/>
              <a:gd name="T40" fmla="*/ 786004 w 1347434"/>
              <a:gd name="T41" fmla="*/ 1199518 h 1200466"/>
              <a:gd name="T42" fmla="*/ 907875 w 1347434"/>
              <a:gd name="T43" fmla="*/ 1182138 h 1200466"/>
              <a:gd name="T44" fmla="*/ 994926 w 1347434"/>
              <a:gd name="T45" fmla="*/ 1112611 h 1200466"/>
              <a:gd name="T46" fmla="*/ 1047157 w 1347434"/>
              <a:gd name="T47" fmla="*/ 1008323 h 1200466"/>
              <a:gd name="T48" fmla="*/ 1081977 w 1347434"/>
              <a:gd name="T49" fmla="*/ 904036 h 1200466"/>
              <a:gd name="T50" fmla="*/ 1134208 w 1347434"/>
              <a:gd name="T51" fmla="*/ 799746 h 1200466"/>
              <a:gd name="T52" fmla="*/ 1238668 w 1347434"/>
              <a:gd name="T53" fmla="*/ 730223 h 1200466"/>
              <a:gd name="T54" fmla="*/ 1273488 w 1347434"/>
              <a:gd name="T55" fmla="*/ 678077 h 1200466"/>
              <a:gd name="T56" fmla="*/ 1343131 w 1347434"/>
              <a:gd name="T57" fmla="*/ 643317 h 1200466"/>
              <a:gd name="T58" fmla="*/ 1325719 w 1347434"/>
              <a:gd name="T59" fmla="*/ 278309 h 1200466"/>
              <a:gd name="T60" fmla="*/ 1308310 w 1347434"/>
              <a:gd name="T61" fmla="*/ 226163 h 1200466"/>
              <a:gd name="T62" fmla="*/ 1238668 w 1347434"/>
              <a:gd name="T63" fmla="*/ 208783 h 1200466"/>
              <a:gd name="T64" fmla="*/ 1169028 w 1347434"/>
              <a:gd name="T65" fmla="*/ 104493 h 1200466"/>
              <a:gd name="T66" fmla="*/ 1134208 w 1347434"/>
              <a:gd name="T67" fmla="*/ 52350 h 1200466"/>
              <a:gd name="T68" fmla="*/ 1064568 w 1347434"/>
              <a:gd name="T69" fmla="*/ 34970 h 1200466"/>
              <a:gd name="T70" fmla="*/ 890466 w 1347434"/>
              <a:gd name="T71" fmla="*/ 17587 h 1200466"/>
              <a:gd name="T72" fmla="*/ 751184 w 1347434"/>
              <a:gd name="T73" fmla="*/ 207 h 120046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347434" h="1200466">
                <a:moveTo>
                  <a:pt x="1133314" y="17602"/>
                </a:moveTo>
                <a:cubicBezTo>
                  <a:pt x="970947" y="23400"/>
                  <a:pt x="807929" y="19348"/>
                  <a:pt x="646214" y="34997"/>
                </a:cubicBezTo>
                <a:cubicBezTo>
                  <a:pt x="625404" y="37011"/>
                  <a:pt x="613131" y="61296"/>
                  <a:pt x="594025" y="69787"/>
                </a:cubicBezTo>
                <a:cubicBezTo>
                  <a:pt x="560511" y="84681"/>
                  <a:pt x="524439" y="92980"/>
                  <a:pt x="489646" y="104577"/>
                </a:cubicBezTo>
                <a:cubicBezTo>
                  <a:pt x="472250" y="110375"/>
                  <a:pt x="455610" y="119379"/>
                  <a:pt x="437457" y="121972"/>
                </a:cubicBezTo>
                <a:lnTo>
                  <a:pt x="315682" y="139367"/>
                </a:lnTo>
                <a:cubicBezTo>
                  <a:pt x="298286" y="145165"/>
                  <a:pt x="281617" y="153974"/>
                  <a:pt x="263493" y="156762"/>
                </a:cubicBezTo>
                <a:cubicBezTo>
                  <a:pt x="205893" y="165623"/>
                  <a:pt x="146313" y="161055"/>
                  <a:pt x="89528" y="174158"/>
                </a:cubicBezTo>
                <a:cubicBezTo>
                  <a:pt x="69156" y="178859"/>
                  <a:pt x="54735" y="197351"/>
                  <a:pt x="37339" y="208948"/>
                </a:cubicBezTo>
                <a:cubicBezTo>
                  <a:pt x="-21853" y="327322"/>
                  <a:pt x="-2069" y="251194"/>
                  <a:pt x="37339" y="435083"/>
                </a:cubicBezTo>
                <a:cubicBezTo>
                  <a:pt x="38289" y="439518"/>
                  <a:pt x="57816" y="556350"/>
                  <a:pt x="72132" y="574244"/>
                </a:cubicBezTo>
                <a:cubicBezTo>
                  <a:pt x="85193" y="590569"/>
                  <a:pt x="105621" y="599685"/>
                  <a:pt x="124321" y="609034"/>
                </a:cubicBezTo>
                <a:cubicBezTo>
                  <a:pt x="182609" y="638176"/>
                  <a:pt x="283473" y="638313"/>
                  <a:pt x="333078" y="643824"/>
                </a:cubicBezTo>
                <a:cubicBezTo>
                  <a:pt x="367871" y="667017"/>
                  <a:pt x="424233" y="673735"/>
                  <a:pt x="437457" y="713404"/>
                </a:cubicBezTo>
                <a:cubicBezTo>
                  <a:pt x="493461" y="881397"/>
                  <a:pt x="403652" y="620200"/>
                  <a:pt x="489646" y="835170"/>
                </a:cubicBezTo>
                <a:cubicBezTo>
                  <a:pt x="503266" y="869219"/>
                  <a:pt x="512841" y="904750"/>
                  <a:pt x="524439" y="939540"/>
                </a:cubicBezTo>
                <a:cubicBezTo>
                  <a:pt x="530238" y="956935"/>
                  <a:pt x="528870" y="978760"/>
                  <a:pt x="541836" y="991725"/>
                </a:cubicBezTo>
                <a:cubicBezTo>
                  <a:pt x="559232" y="1009120"/>
                  <a:pt x="575125" y="1028161"/>
                  <a:pt x="594025" y="1043910"/>
                </a:cubicBezTo>
                <a:cubicBezTo>
                  <a:pt x="610087" y="1057294"/>
                  <a:pt x="628818" y="1067103"/>
                  <a:pt x="646214" y="1078700"/>
                </a:cubicBezTo>
                <a:cubicBezTo>
                  <a:pt x="664825" y="1106614"/>
                  <a:pt x="686055" y="1145848"/>
                  <a:pt x="715800" y="1165676"/>
                </a:cubicBezTo>
                <a:cubicBezTo>
                  <a:pt x="737378" y="1180060"/>
                  <a:pt x="762191" y="1188869"/>
                  <a:pt x="785386" y="1200466"/>
                </a:cubicBezTo>
                <a:cubicBezTo>
                  <a:pt x="825978" y="1194668"/>
                  <a:pt x="867886" y="1194852"/>
                  <a:pt x="907161" y="1183071"/>
                </a:cubicBezTo>
                <a:cubicBezTo>
                  <a:pt x="938512" y="1173666"/>
                  <a:pt x="971618" y="1136014"/>
                  <a:pt x="994143" y="1113490"/>
                </a:cubicBezTo>
                <a:cubicBezTo>
                  <a:pt x="1057582" y="923184"/>
                  <a:pt x="956408" y="1211432"/>
                  <a:pt x="1046332" y="1009120"/>
                </a:cubicBezTo>
                <a:cubicBezTo>
                  <a:pt x="1061227" y="975609"/>
                  <a:pt x="1069527" y="939540"/>
                  <a:pt x="1081125" y="904750"/>
                </a:cubicBezTo>
                <a:cubicBezTo>
                  <a:pt x="1093534" y="867528"/>
                  <a:pt x="1101577" y="828147"/>
                  <a:pt x="1133314" y="800379"/>
                </a:cubicBezTo>
                <a:cubicBezTo>
                  <a:pt x="1164784" y="772845"/>
                  <a:pt x="1237693" y="730799"/>
                  <a:pt x="1237693" y="730799"/>
                </a:cubicBezTo>
                <a:cubicBezTo>
                  <a:pt x="1249291" y="713404"/>
                  <a:pt x="1256424" y="691997"/>
                  <a:pt x="1272486" y="678614"/>
                </a:cubicBezTo>
                <a:cubicBezTo>
                  <a:pt x="1292409" y="662013"/>
                  <a:pt x="1338718" y="669539"/>
                  <a:pt x="1342072" y="643824"/>
                </a:cubicBezTo>
                <a:cubicBezTo>
                  <a:pt x="1357840" y="522945"/>
                  <a:pt x="1334799" y="400010"/>
                  <a:pt x="1324675" y="278528"/>
                </a:cubicBezTo>
                <a:cubicBezTo>
                  <a:pt x="1323152" y="260255"/>
                  <a:pt x="1321597" y="237797"/>
                  <a:pt x="1307279" y="226343"/>
                </a:cubicBezTo>
                <a:cubicBezTo>
                  <a:pt x="1288609" y="211408"/>
                  <a:pt x="1260888" y="214746"/>
                  <a:pt x="1237693" y="208948"/>
                </a:cubicBezTo>
                <a:lnTo>
                  <a:pt x="1168107" y="104577"/>
                </a:lnTo>
                <a:cubicBezTo>
                  <a:pt x="1156509" y="87182"/>
                  <a:pt x="1153597" y="57462"/>
                  <a:pt x="1133314" y="52392"/>
                </a:cubicBezTo>
                <a:cubicBezTo>
                  <a:pt x="1110119" y="46594"/>
                  <a:pt x="1087398" y="38378"/>
                  <a:pt x="1063729" y="34997"/>
                </a:cubicBezTo>
                <a:cubicBezTo>
                  <a:pt x="1006037" y="26756"/>
                  <a:pt x="947752" y="23400"/>
                  <a:pt x="889764" y="17602"/>
                </a:cubicBezTo>
                <a:cubicBezTo>
                  <a:pt x="785723" y="-3204"/>
                  <a:pt x="832350" y="207"/>
                  <a:pt x="750593" y="207"/>
                </a:cubicBezTo>
              </a:path>
            </a:pathLst>
          </a:custGeom>
          <a:solidFill>
            <a:srgbClr val="FF0000">
              <a:alpha val="50195"/>
            </a:srgbClr>
          </a:solidFill>
          <a:ln w="9525">
            <a:solidFill>
              <a:srgbClr val="000000"/>
            </a:solidFill>
            <a:round/>
            <a:headEnd/>
            <a:tailEnd/>
          </a:ln>
        </p:spPr>
        <p:txBody>
          <a:bodyPr/>
          <a:lstStyle/>
          <a:p>
            <a:endParaRPr lang="en-US"/>
          </a:p>
        </p:txBody>
      </p:sp>
      <p:sp>
        <p:nvSpPr>
          <p:cNvPr id="17414" name="Text Box 7"/>
          <p:cNvSpPr txBox="1">
            <a:spLocks noChangeArrowheads="1"/>
          </p:cNvSpPr>
          <p:nvPr/>
        </p:nvSpPr>
        <p:spPr bwMode="auto">
          <a:xfrm>
            <a:off x="5486400" y="2362200"/>
            <a:ext cx="13716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zh-CN" altLang="en-US" sz="18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cs typeface="Arial Black" charset="0"/>
              </a:rPr>
              <a:t>帕提亚</a:t>
            </a:r>
            <a:endParaRPr lang="en-US" sz="18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cs typeface="Arial Black" charset="0"/>
            </a:endParaRPr>
          </a:p>
        </p:txBody>
      </p:sp>
      <p:sp>
        <p:nvSpPr>
          <p:cNvPr id="17415" name="Text Box 7"/>
          <p:cNvSpPr txBox="1">
            <a:spLocks noChangeArrowheads="1"/>
          </p:cNvSpPr>
          <p:nvPr/>
        </p:nvSpPr>
        <p:spPr bwMode="auto">
          <a:xfrm>
            <a:off x="4191000" y="3022600"/>
            <a:ext cx="10668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zh-CN" alt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玛代</a:t>
            </a:r>
            <a:endParaRPr lang="en-US" sz="18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cs typeface="Arial Black" charset="0"/>
            </a:endParaRPr>
          </a:p>
        </p:txBody>
      </p:sp>
      <p:sp>
        <p:nvSpPr>
          <p:cNvPr id="17416" name="Text Box 7"/>
          <p:cNvSpPr txBox="1">
            <a:spLocks noChangeArrowheads="1"/>
          </p:cNvSpPr>
          <p:nvPr/>
        </p:nvSpPr>
        <p:spPr bwMode="auto">
          <a:xfrm>
            <a:off x="4495800" y="3733800"/>
            <a:ext cx="9906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zh-CN" alt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以拦</a:t>
            </a:r>
            <a:endParaRPr lang="en-US" sz="18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cs typeface="Arial Black" charset="0"/>
            </a:endParaRPr>
          </a:p>
        </p:txBody>
      </p:sp>
    </p:spTree>
  </p:cSld>
  <p:clrMapOvr>
    <a:masterClrMapping/>
  </p:clrMapOvr>
  <p:transition>
    <p:random/>
  </p:transition>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NestorianSteele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078477"/>
            <a:ext cx="12192000" cy="26652477"/>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中国基督徒纪念碑</a:t>
            </a:r>
          </a:p>
        </p:txBody>
      </p:sp>
      <p:sp>
        <p:nvSpPr>
          <p:cNvPr id="4" name="Rectangle 3"/>
          <p:cNvSpPr/>
          <p:nvPr/>
        </p:nvSpPr>
        <p:spPr>
          <a:xfrm>
            <a:off x="1676400" y="1460243"/>
            <a:ext cx="8763000" cy="3046988"/>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	</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“在我们祖先的日子里大公长（卡托利科斯）和宗主教（牧首）</a:t>
            </a:r>
            <a:r>
              <a:rPr kumimoji="0" lang="en-MY" altLang="zh-CN"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当</a:t>
            </a:r>
            <a:r>
              <a:rPr kumimoji="0" lang="zh-CN" altLang="en-US" sz="3200" b="1" i="0" u="none" strike="noStrike" kern="1200" cap="none" spc="0" normalizeH="0" baseline="0" noProof="0" dirty="0">
                <a:ln w="25400">
                  <a:noFill/>
                </a:ln>
                <a:solidFill>
                  <a:srgbClr val="E8C83C"/>
                </a:solidFill>
                <a:effectLst>
                  <a:glow rad="228600">
                    <a:srgbClr val="000514"/>
                  </a:glow>
                </a:effectLst>
                <a:uLnTx/>
                <a:uFillTx/>
                <a:latin typeface="Arial"/>
                <a:ea typeface="ＭＳ Ｐゴシック" charset="0"/>
                <a:cs typeface="Arial"/>
              </a:rPr>
              <a:t>亚当</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牧师、教父和教皇，等。。中国的宗主在希腊</a:t>
            </a:r>
            <a:r>
              <a:rPr kumimoji="0" lang="en-US" altLang="zh-CN"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1092</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的时期（主后</a:t>
            </a:r>
            <a:r>
              <a:rPr kumimoji="0" lang="en-US" altLang="zh-CN"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781</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a:t>
            </a: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 </a:t>
            </a:r>
            <a:r>
              <a:rPr kumimoji="0" lang="en-US" sz="3200" b="1" i="0" u="none" strike="noStrike" kern="1200" cap="none" spc="0" normalizeH="0" baseline="0" noProof="0" dirty="0">
                <a:ln w="25400">
                  <a:noFill/>
                </a:ln>
                <a:solidFill>
                  <a:srgbClr val="E8C83C"/>
                </a:solidFill>
                <a:effectLst>
                  <a:glow rad="228600">
                    <a:srgbClr val="000514"/>
                  </a:glow>
                </a:effectLst>
                <a:uLnTx/>
                <a:uFillTx/>
                <a:latin typeface="Arial"/>
                <a:ea typeface="ＭＳ Ｐゴシック" charset="0"/>
                <a:cs typeface="Arial"/>
              </a:rPr>
              <a:t>Mar </a:t>
            </a:r>
            <a:r>
              <a:rPr kumimoji="0" lang="en-US" sz="3200" b="1" i="0" u="none" strike="noStrike" kern="1200" cap="none" spc="0" normalizeH="0" baseline="0" noProof="0" dirty="0" err="1">
                <a:ln w="25400">
                  <a:noFill/>
                </a:ln>
                <a:solidFill>
                  <a:srgbClr val="E8C83C"/>
                </a:solidFill>
                <a:effectLst>
                  <a:glow rad="228600">
                    <a:srgbClr val="000514"/>
                  </a:glow>
                </a:effectLst>
                <a:uLnTx/>
                <a:uFillTx/>
                <a:latin typeface="Arial"/>
                <a:ea typeface="ＭＳ Ｐゴシック" charset="0"/>
                <a:cs typeface="Arial"/>
              </a:rPr>
              <a:t>Jazedbuzid</a:t>
            </a: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 </a:t>
            </a:r>
            <a:r>
              <a:rPr kumimoji="0" lang="en-US" sz="3200" b="1" i="0" u="none" strike="noStrike" kern="1200" cap="none" spc="0" normalizeH="0" baseline="0" noProof="0" dirty="0" err="1">
                <a:ln w="25400">
                  <a:noFill/>
                </a:ln>
                <a:solidFill>
                  <a:srgbClr val="E8C83C"/>
                </a:solidFill>
                <a:effectLst>
                  <a:glow rad="228600">
                    <a:srgbClr val="000514"/>
                  </a:glow>
                </a:effectLst>
                <a:uLnTx/>
                <a:uFillTx/>
                <a:latin typeface="Arial"/>
                <a:ea typeface="ＭＳ Ｐゴシック" charset="0"/>
                <a:cs typeface="Arial"/>
              </a:rPr>
              <a:t>Kumdan</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皇城的牧师和副教父。。立了这纪念碑写着我们救主的救赎和我们祖先给中国皇帝传的福音。</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2069451960"/>
      </p:ext>
    </p:extLst>
  </p:cSld>
  <p:clrMapOvr>
    <a:masterClrMapping/>
  </p:clrMapOvr>
  <p:transition>
    <p:random/>
  </p:transition>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NestorianSteele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078477"/>
            <a:ext cx="12192000" cy="26652477"/>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中国基督徒纪念碑</a:t>
            </a:r>
          </a:p>
        </p:txBody>
      </p:sp>
      <p:sp>
        <p:nvSpPr>
          <p:cNvPr id="4" name="Rectangle 3"/>
          <p:cNvSpPr/>
          <p:nvPr/>
        </p:nvSpPr>
        <p:spPr>
          <a:xfrm>
            <a:off x="1905000" y="1484055"/>
            <a:ext cx="8382000" cy="2554545"/>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	 </a:t>
            </a:r>
            <a:r>
              <a:rPr kumimoji="0" lang="en-US" sz="3200" b="1" i="0" u="none" strike="noStrike" kern="1200" cap="none" spc="0" normalizeH="0" baseline="0" noProof="0" dirty="0" err="1">
                <a:ln w="25400">
                  <a:noFill/>
                </a:ln>
                <a:solidFill>
                  <a:srgbClr val="E8C83C"/>
                </a:solidFill>
                <a:effectLst>
                  <a:glow rad="228600">
                    <a:srgbClr val="000514"/>
                  </a:glow>
                </a:effectLst>
                <a:uLnTx/>
                <a:uFillTx/>
                <a:latin typeface="Arial"/>
                <a:ea typeface="ＭＳ Ｐゴシック" charset="0"/>
                <a:cs typeface="Arial"/>
              </a:rPr>
              <a:t>Jazedbuzid</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副教父的儿子</a:t>
            </a:r>
            <a:r>
              <a:rPr kumimoji="0" lang="zh-CN" altLang="en-US" sz="3200" b="1" i="0" u="none" strike="noStrike" kern="1200" cap="none" spc="0" normalizeH="0" baseline="0" noProof="0" dirty="0">
                <a:ln w="25400">
                  <a:noFill/>
                </a:ln>
                <a:solidFill>
                  <a:srgbClr val="E8C83C"/>
                </a:solidFill>
                <a:effectLst>
                  <a:glow rad="228600">
                    <a:srgbClr val="000514"/>
                  </a:glow>
                </a:effectLst>
                <a:uLnTx/>
                <a:uFillTx/>
                <a:latin typeface="Arial"/>
                <a:ea typeface="ＭＳ Ｐゴシック" charset="0"/>
                <a:cs typeface="Arial"/>
              </a:rPr>
              <a:t>亚当</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，执事；</a:t>
            </a:r>
            <a:endParaRPr kumimoji="0" lang="en-MY" altLang="zh-CN"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 </a:t>
            </a:r>
            <a:r>
              <a:rPr kumimoji="0" lang="en-US" sz="3200" b="1" i="0" u="none" strike="noStrike" kern="1200" cap="none" spc="0" normalizeH="0" baseline="0" noProof="0" dirty="0">
                <a:ln w="25400">
                  <a:noFill/>
                </a:ln>
                <a:solidFill>
                  <a:srgbClr val="E8C83C"/>
                </a:solidFill>
                <a:effectLst>
                  <a:glow rad="228600">
                    <a:srgbClr val="000514"/>
                  </a:glow>
                </a:effectLst>
                <a:uLnTx/>
                <a:uFillTx/>
                <a:latin typeface="Arial"/>
                <a:ea typeface="ＭＳ Ｐゴシック" charset="0"/>
                <a:cs typeface="Arial"/>
              </a:rPr>
              <a:t>Mar </a:t>
            </a:r>
            <a:r>
              <a:rPr kumimoji="0" lang="en-US" sz="3200" b="1" i="0" u="none" strike="noStrike" kern="1200" cap="none" spc="0" normalizeH="0" baseline="0" noProof="0" dirty="0" err="1">
                <a:ln w="25400">
                  <a:noFill/>
                </a:ln>
                <a:solidFill>
                  <a:srgbClr val="E8C83C"/>
                </a:solidFill>
                <a:effectLst>
                  <a:glow rad="228600">
                    <a:srgbClr val="000514"/>
                  </a:glow>
                </a:effectLst>
                <a:uLnTx/>
                <a:uFillTx/>
                <a:latin typeface="Arial"/>
                <a:ea typeface="ＭＳ Ｐゴシック" charset="0"/>
                <a:cs typeface="Arial"/>
              </a:rPr>
              <a:t>Sergius</a:t>
            </a: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 </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牧师及副教父</a:t>
            </a: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w="25400">
                  <a:noFill/>
                </a:ln>
                <a:solidFill>
                  <a:srgbClr val="E8C83C"/>
                </a:solidFill>
                <a:effectLst>
                  <a:glow rad="228600">
                    <a:srgbClr val="000514"/>
                  </a:glow>
                </a:effectLst>
                <a:uLnTx/>
                <a:uFillTx/>
                <a:latin typeface="Arial"/>
                <a:ea typeface="ＭＳ Ｐゴシック" charset="0"/>
                <a:cs typeface="Arial"/>
              </a:rPr>
              <a:t>Sabarjesu</a:t>
            </a: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 </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牧师</a:t>
            </a: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25400">
                  <a:noFill/>
                </a:ln>
                <a:solidFill>
                  <a:srgbClr val="E8C83C"/>
                </a:solidFill>
                <a:effectLst>
                  <a:glow rad="228600">
                    <a:srgbClr val="000514"/>
                  </a:glow>
                </a:effectLst>
                <a:uLnTx/>
                <a:uFillTx/>
                <a:latin typeface="Arial"/>
                <a:ea typeface="ＭＳ Ｐゴシック" charset="0"/>
                <a:cs typeface="Arial"/>
              </a:rPr>
              <a:t>Gabriel</a:t>
            </a: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 </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牧师及副主教</a:t>
            </a: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w="25400">
                  <a:noFill/>
                </a:ln>
                <a:solidFill>
                  <a:srgbClr val="FFFFFF"/>
                </a:solidFill>
                <a:effectLst>
                  <a:glow rad="228600">
                    <a:srgbClr val="000514"/>
                  </a:glow>
                </a:effectLst>
                <a:uLnTx/>
                <a:uFillTx/>
                <a:latin typeface="Arial"/>
                <a:ea typeface="ＭＳ Ｐゴシック" charset="0"/>
                <a:cs typeface="Arial"/>
              </a:rPr>
              <a:t>Kumdan</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及</a:t>
            </a:r>
            <a:r>
              <a:rPr kumimoji="0" lang="en-US" sz="3200" b="1" i="0" u="none" strike="noStrike" kern="1200" cap="none" spc="0" normalizeH="0" baseline="0" noProof="0" dirty="0" err="1">
                <a:ln w="25400">
                  <a:noFill/>
                </a:ln>
                <a:solidFill>
                  <a:srgbClr val="FFFFFF"/>
                </a:solidFill>
                <a:effectLst>
                  <a:glow rad="228600">
                    <a:srgbClr val="000514"/>
                  </a:glow>
                </a:effectLst>
                <a:uLnTx/>
                <a:uFillTx/>
                <a:latin typeface="Arial"/>
                <a:ea typeface="ＭＳ Ｐゴシック" charset="0"/>
                <a:cs typeface="Arial"/>
              </a:rPr>
              <a:t>Sarag</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城市教会的领袖”</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2967729821"/>
      </p:ext>
    </p:extLst>
  </p:cSld>
  <p:clrMapOvr>
    <a:masterClrMapping/>
  </p:clrMapOvr>
  <p:transition>
    <p:random/>
  </p:transition>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中国基督徒纪念碑</a:t>
            </a:r>
          </a:p>
        </p:txBody>
      </p:sp>
      <p:pic>
        <p:nvPicPr>
          <p:cNvPr id="2" name="Picture 1" descr="NestorianStele.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19600" y="990600"/>
            <a:ext cx="3324918" cy="5706664"/>
          </a:xfrm>
          <a:prstGeom prst="rect">
            <a:avLst/>
          </a:prstGeom>
        </p:spPr>
      </p:pic>
    </p:spTree>
    <p:extLst>
      <p:ext uri="{BB962C8B-B14F-4D97-AF65-F5344CB8AC3E}">
        <p14:creationId xmlns:p14="http://schemas.microsoft.com/office/powerpoint/2010/main" val="4155706733"/>
      </p:ext>
    </p:extLst>
  </p:cSld>
  <p:clrMapOvr>
    <a:masterClrMapping/>
  </p:clrMapOvr>
  <p:transition>
    <p:random/>
  </p:transition>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NestorianSteele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078477"/>
            <a:ext cx="12192000" cy="26652477"/>
          </a:xfrm>
          <a:prstGeom prst="rect">
            <a:avLst/>
          </a:prstGeom>
        </p:spPr>
      </p:pic>
      <p:sp>
        <p:nvSpPr>
          <p:cNvPr id="7" name="Rectangle 6"/>
          <p:cNvSpPr/>
          <p:nvPr/>
        </p:nvSpPr>
        <p:spPr>
          <a:xfrm>
            <a:off x="1447801" y="3810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中国基督徒纪念碑</a:t>
            </a:r>
          </a:p>
        </p:txBody>
      </p:sp>
      <p:sp>
        <p:nvSpPr>
          <p:cNvPr id="5" name="Rectangle 4"/>
          <p:cNvSpPr/>
          <p:nvPr/>
        </p:nvSpPr>
        <p:spPr>
          <a:xfrm>
            <a:off x="1752600" y="1003518"/>
            <a:ext cx="8534400" cy="1569660"/>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	</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大秦景教流行中国碑现今在西安碑林博物馆。罗马梵蒂冈博物馆、美国乔治</a:t>
            </a:r>
            <a:r>
              <a:rPr kumimoji="0" lang="en-US" altLang="zh-CN"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华盛顿大学、日本高野山真言宗庙堂都有一副复制。</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4204458635"/>
      </p:ext>
    </p:extLst>
  </p:cSld>
  <p:clrMapOvr>
    <a:masterClrMapping/>
  </p:clrMapOvr>
  <p:transition>
    <p:random/>
  </p:transition>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Xuanzang_statu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70856"/>
            <a:ext cx="12190415" cy="14776998"/>
          </a:xfrm>
          <a:prstGeom prst="rect">
            <a:avLst/>
          </a:prstGeom>
        </p:spPr>
      </p:pic>
      <p:sp>
        <p:nvSpPr>
          <p:cNvPr id="7" name="Rectangle 6"/>
          <p:cNvSpPr/>
          <p:nvPr/>
        </p:nvSpPr>
        <p:spPr>
          <a:xfrm>
            <a:off x="1524001" y="2286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玄奘 </a:t>
            </a: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(745)</a:t>
            </a:r>
          </a:p>
        </p:txBody>
      </p:sp>
      <p:sp>
        <p:nvSpPr>
          <p:cNvPr id="4" name="Text Box 7"/>
          <p:cNvSpPr txBox="1">
            <a:spLocks noChangeArrowheads="1"/>
          </p:cNvSpPr>
          <p:nvPr/>
        </p:nvSpPr>
        <p:spPr bwMode="auto">
          <a:xfrm>
            <a:off x="762000" y="3620631"/>
            <a:ext cx="10668000" cy="1754326"/>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srgbClr val="FFFFFF"/>
                </a:solidFill>
                <a:effectLst/>
                <a:uLnTx/>
                <a:uFillTx/>
                <a:latin typeface="Arial Black"/>
                <a:ea typeface="ＭＳ Ｐゴシック" charset="0"/>
                <a:cs typeface="Arial Black"/>
              </a:rPr>
              <a:t>“被称为波斯的神圣书籍的宗教最初来自塔津（罗马帝国）</a:t>
            </a:r>
            <a:r>
              <a:rPr kumimoji="0" lang="en-US" sz="3600" b="0" i="0" u="none" strike="noStrike" kern="1200" cap="none" spc="0" normalizeH="0" baseline="0" noProof="0" dirty="0">
                <a:ln>
                  <a:noFill/>
                </a:ln>
                <a:solidFill>
                  <a:srgbClr val="FFFFFF"/>
                </a:solidFill>
                <a:effectLst/>
                <a:uLnTx/>
                <a:uFillTx/>
                <a:latin typeface="Arial Black"/>
                <a:ea typeface="ＭＳ Ｐゴシック" charset="0"/>
                <a:cs typeface="Arial Black"/>
              </a:rPr>
              <a:t> </a:t>
            </a:r>
            <a:r>
              <a:rPr kumimoji="0" lang="zh-CN" altLang="en-US" sz="3600" b="0" i="0" u="none" strike="noStrike" kern="1200" cap="none" spc="0" normalizeH="0" baseline="0" noProof="0" dirty="0">
                <a:ln>
                  <a:noFill/>
                </a:ln>
                <a:solidFill>
                  <a:srgbClr val="FFFFFF"/>
                </a:solidFill>
                <a:effectLst/>
                <a:uLnTx/>
                <a:uFillTx/>
                <a:latin typeface="Arial Black"/>
                <a:ea typeface="ＭＳ Ｐゴシック" charset="0"/>
                <a:cs typeface="Arial Black"/>
              </a:rPr>
              <a:t>并且通过传教和传统，它进入了中东王国，并在其中实践了长久时间。”</a:t>
            </a:r>
            <a:endParaRPr kumimoji="0" lang="en-US" sz="3600" b="0" i="0" u="none" strike="noStrike" kern="1200" cap="none" spc="0" normalizeH="0" baseline="0" noProof="0" dirty="0">
              <a:ln>
                <a:noFill/>
              </a:ln>
              <a:solidFill>
                <a:srgbClr val="FFFFFF"/>
              </a:solidFill>
              <a:effectLst/>
              <a:uLnTx/>
              <a:uFillTx/>
              <a:latin typeface="Arial Black"/>
              <a:ea typeface="ＭＳ Ｐゴシック" charset="0"/>
              <a:cs typeface="Arial Black"/>
            </a:endParaRPr>
          </a:p>
        </p:txBody>
      </p:sp>
    </p:spTree>
    <p:extLst>
      <p:ext uri="{BB962C8B-B14F-4D97-AF65-F5344CB8AC3E}">
        <p14:creationId xmlns:p14="http://schemas.microsoft.com/office/powerpoint/2010/main" val="1246404553"/>
      </p:ext>
    </p:extLst>
  </p:cSld>
  <p:clrMapOvr>
    <a:masterClrMapping/>
  </p:clrMapOvr>
  <p:transition>
    <p:random/>
  </p:transition>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ChinaRom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533401"/>
            <a:ext cx="9144000" cy="3569179"/>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中国及西方</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5" name="Text Box 7"/>
          <p:cNvSpPr txBox="1">
            <a:spLocks noChangeArrowheads="1"/>
          </p:cNvSpPr>
          <p:nvPr/>
        </p:nvSpPr>
        <p:spPr bwMode="auto">
          <a:xfrm>
            <a:off x="4876799" y="1143000"/>
            <a:ext cx="6858001" cy="2677656"/>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Arial Black"/>
                <a:ea typeface="ＭＳ Ｐゴシック" charset="0"/>
                <a:cs typeface="Arial Black"/>
              </a:rPr>
              <a:t>“大秦国也叫做</a:t>
            </a:r>
            <a:r>
              <a:rPr kumimoji="0" lang="en-US" sz="2800" b="0" i="0" u="none" strike="noStrike" kern="1200" cap="none" spc="0" normalizeH="0" baseline="0" noProof="0" dirty="0">
                <a:ln>
                  <a:noFill/>
                </a:ln>
                <a:solidFill>
                  <a:srgbClr val="FFFFFF"/>
                </a:solidFill>
                <a:effectLst/>
                <a:uLnTx/>
                <a:uFillTx/>
                <a:latin typeface="Arial Black"/>
                <a:ea typeface="ＭＳ Ｐゴシック" charset="0"/>
                <a:cs typeface="Arial Black"/>
              </a:rPr>
              <a:t>Li-</a:t>
            </a:r>
            <a:r>
              <a:rPr kumimoji="0" lang="en-US" sz="2800" b="0" i="0" u="none" strike="noStrike" kern="1200" cap="none" spc="0" normalizeH="0" baseline="0" noProof="0" dirty="0" err="1">
                <a:ln>
                  <a:noFill/>
                </a:ln>
                <a:solidFill>
                  <a:srgbClr val="FFFFFF"/>
                </a:solidFill>
                <a:effectLst/>
                <a:uLnTx/>
                <a:uFillTx/>
                <a:latin typeface="Arial Black"/>
                <a:ea typeface="ＭＳ Ｐゴシック" charset="0"/>
                <a:cs typeface="Arial Black"/>
              </a:rPr>
              <a:t>chien</a:t>
            </a:r>
            <a:r>
              <a:rPr kumimoji="0" lang="en-US" sz="2800" b="0" i="0" u="none" strike="noStrike" kern="1200" cap="none" spc="0" normalizeH="0" baseline="0" noProof="0" dirty="0">
                <a:ln>
                  <a:noFill/>
                </a:ln>
                <a:solidFill>
                  <a:srgbClr val="FFFFFF"/>
                </a:solidFill>
                <a:effectLst/>
                <a:uLnTx/>
                <a:uFillTx/>
                <a:latin typeface="Arial Black"/>
                <a:ea typeface="ＭＳ Ｐゴシック" charset="0"/>
                <a:cs typeface="Arial Black"/>
              </a:rPr>
              <a:t> (Li-kin), </a:t>
            </a:r>
            <a:endParaRPr kumimoji="0" lang="zh-CN" altLang="en-US" sz="2800" b="0" i="0" u="none" strike="noStrike" kern="1200" cap="none" spc="0" normalizeH="0" baseline="0" noProof="0" dirty="0">
              <a:ln>
                <a:noFill/>
              </a:ln>
              <a:solidFill>
                <a:srgbClr val="FFFFFF"/>
              </a:solidFill>
              <a:effectLst/>
              <a:uLnTx/>
              <a:uFillTx/>
              <a:latin typeface="Arial Black"/>
              <a:ea typeface="ＭＳ Ｐゴシック" charset="0"/>
              <a:cs typeface="Arial Black"/>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Arial Black"/>
                <a:ea typeface="ＭＳ Ｐゴシック" charset="0"/>
                <a:cs typeface="Arial Black"/>
              </a:rPr>
              <a:t>地处在东海之滨，面积达数千里</a:t>
            </a:r>
            <a:r>
              <a:rPr kumimoji="0" lang="en-MY" altLang="zh-CN" sz="2800" b="0" i="0" u="none" strike="noStrike" kern="1200" cap="none" spc="0" normalizeH="0" baseline="0" noProof="0" dirty="0">
                <a:ln>
                  <a:noFill/>
                </a:ln>
                <a:solidFill>
                  <a:srgbClr val="FFFFFF"/>
                </a:solidFill>
                <a:effectLst/>
                <a:uLnTx/>
                <a:uFillTx/>
                <a:latin typeface="Arial Black"/>
                <a:ea typeface="ＭＳ Ｐゴシック" charset="0"/>
                <a:cs typeface="Arial Black"/>
              </a:rPr>
              <a:t>… </a:t>
            </a:r>
            <a:r>
              <a:rPr kumimoji="0" lang="zh-CN" altLang="en-US" sz="2800" b="0" i="0" u="none" strike="noStrike" kern="1200" cap="none" spc="0" normalizeH="0" baseline="0" noProof="0" dirty="0">
                <a:ln>
                  <a:noFill/>
                </a:ln>
                <a:solidFill>
                  <a:srgbClr val="FFFFFF"/>
                </a:solidFill>
                <a:effectLst/>
                <a:uLnTx/>
                <a:uFillTx/>
                <a:latin typeface="Arial Black"/>
                <a:ea typeface="ＭＳ Ｐゴシック" charset="0"/>
                <a:cs typeface="Arial Black"/>
              </a:rPr>
              <a:t>他们的王想派遣使馆到中国，但是安石（帕提亚人）希望与他们进行中国丝绸贸易，因此，他们被切断了联系。</a:t>
            </a:r>
            <a:endParaRPr kumimoji="0" lang="en-MY" altLang="zh-CN" sz="2800" b="0" i="0" u="none" strike="noStrike" kern="1200" cap="none" spc="0" normalizeH="0" baseline="0" noProof="0" dirty="0">
              <a:ln>
                <a:noFill/>
              </a:ln>
              <a:solidFill>
                <a:srgbClr val="FFFFFF"/>
              </a:solidFill>
              <a:effectLst/>
              <a:uLnTx/>
              <a:uFillTx/>
              <a:latin typeface="Arial Black"/>
              <a:ea typeface="ＭＳ Ｐゴシック" charset="0"/>
              <a:cs typeface="Arial Black"/>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rial Black"/>
              <a:ea typeface="ＭＳ Ｐゴシック" charset="0"/>
              <a:cs typeface="Arial Black"/>
            </a:endParaRPr>
          </a:p>
        </p:txBody>
      </p:sp>
    </p:spTree>
    <p:extLst>
      <p:ext uri="{BB962C8B-B14F-4D97-AF65-F5344CB8AC3E}">
        <p14:creationId xmlns:p14="http://schemas.microsoft.com/office/powerpoint/2010/main" val="21785769"/>
      </p:ext>
    </p:extLst>
  </p:cSld>
  <p:clrMapOvr>
    <a:masterClrMapping/>
  </p:clrMapOvr>
  <p:transition>
    <p:random/>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inaRom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533401"/>
            <a:ext cx="9144000" cy="3569179"/>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zh-CN" altLang="en-US" sz="3200" b="1" dirty="0">
                <a:ln w="25400">
                  <a:noFill/>
                </a:ln>
                <a:solidFill>
                  <a:srgbClr val="FFFFFF"/>
                </a:solidFill>
                <a:effectLst>
                  <a:glow rad="228600">
                    <a:schemeClr val="bg2"/>
                  </a:glow>
                </a:effectLst>
                <a:latin typeface="Arial"/>
                <a:cs typeface="Arial"/>
              </a:rPr>
              <a:t>中国及西方</a:t>
            </a:r>
            <a:endParaRPr lang="en-US" sz="3200" b="1" dirty="0">
              <a:ln w="25400">
                <a:noFill/>
              </a:ln>
              <a:solidFill>
                <a:srgbClr val="FFFFFF"/>
              </a:solidFill>
              <a:effectLst>
                <a:glow rad="228600">
                  <a:schemeClr val="bg2"/>
                </a:glow>
              </a:effectLst>
              <a:latin typeface="Arial"/>
              <a:cs typeface="Arial"/>
            </a:endParaRPr>
          </a:p>
        </p:txBody>
      </p:sp>
      <p:sp>
        <p:nvSpPr>
          <p:cNvPr id="6" name="Text Box 7"/>
          <p:cNvSpPr txBox="1">
            <a:spLocks noChangeArrowheads="1"/>
          </p:cNvSpPr>
          <p:nvPr/>
        </p:nvSpPr>
        <p:spPr bwMode="auto">
          <a:xfrm>
            <a:off x="5029200" y="1295400"/>
            <a:ext cx="6629400" cy="2677656"/>
          </a:xfrm>
          <a:prstGeom prst="rect">
            <a:avLst/>
          </a:prstGeom>
          <a:solidFill>
            <a:srgbClr val="000000">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endParaRPr lang="zh-CN" altLang="en-US" sz="2800" dirty="0">
              <a:latin typeface="Arial Black"/>
              <a:cs typeface="Arial Black"/>
            </a:endParaRPr>
          </a:p>
          <a:p>
            <a:r>
              <a:rPr lang="zh-CN" altLang="en-US" sz="2800" dirty="0">
                <a:latin typeface="Arial Black"/>
                <a:cs typeface="Arial Black"/>
              </a:rPr>
              <a:t>一直持续到</a:t>
            </a:r>
            <a:r>
              <a:rPr lang="en-US" sz="2800" dirty="0">
                <a:latin typeface="Arial Black"/>
                <a:cs typeface="Arial Black"/>
              </a:rPr>
              <a:t>... </a:t>
            </a:r>
            <a:r>
              <a:rPr lang="zh-CN" altLang="en-US" sz="2800" dirty="0">
                <a:latin typeface="Arial Black"/>
                <a:cs typeface="Arial Black"/>
              </a:rPr>
              <a:t>（主后</a:t>
            </a:r>
            <a:r>
              <a:rPr lang="en-US" altLang="zh-CN" sz="2800" dirty="0">
                <a:latin typeface="Arial Black"/>
                <a:cs typeface="Arial Black"/>
              </a:rPr>
              <a:t>166</a:t>
            </a:r>
            <a:r>
              <a:rPr lang="zh-CN" altLang="en-US" sz="2800" dirty="0">
                <a:latin typeface="Arial Black"/>
                <a:cs typeface="Arial Black"/>
              </a:rPr>
              <a:t>年）</a:t>
            </a:r>
            <a:r>
              <a:rPr lang="en-US" sz="2800" dirty="0">
                <a:latin typeface="Arial Black"/>
                <a:cs typeface="Arial Black"/>
              </a:rPr>
              <a:t> </a:t>
            </a:r>
            <a:r>
              <a:rPr lang="zh-CN" altLang="en-US" sz="2800" dirty="0">
                <a:latin typeface="Arial Black"/>
                <a:cs typeface="Arial Black"/>
              </a:rPr>
              <a:t>当大秦的皇帝安敦（</a:t>
            </a:r>
            <a:r>
              <a:rPr lang="en-US" sz="2800" dirty="0">
                <a:latin typeface="Arial Black"/>
                <a:cs typeface="Arial Black"/>
              </a:rPr>
              <a:t>Marcus Aurelius</a:t>
            </a:r>
            <a:r>
              <a:rPr lang="zh-CN" altLang="en-US" sz="2800" dirty="0">
                <a:latin typeface="Arial Black"/>
                <a:cs typeface="Arial Black"/>
              </a:rPr>
              <a:t>）差派来自日南郡（</a:t>
            </a:r>
            <a:r>
              <a:rPr lang="en-US" sz="2800" dirty="0">
                <a:latin typeface="Arial Black"/>
                <a:cs typeface="Arial Black"/>
              </a:rPr>
              <a:t>Annam</a:t>
            </a:r>
            <a:r>
              <a:rPr lang="zh-CN" altLang="en-US" sz="2800" dirty="0">
                <a:latin typeface="Arial Black"/>
                <a:cs typeface="Arial Black"/>
              </a:rPr>
              <a:t>）</a:t>
            </a:r>
            <a:r>
              <a:rPr lang="en-US" sz="2800" dirty="0">
                <a:latin typeface="Arial Black"/>
                <a:cs typeface="Arial Black"/>
              </a:rPr>
              <a:t> </a:t>
            </a:r>
            <a:r>
              <a:rPr lang="zh-CN" altLang="en-US" sz="2800" dirty="0">
                <a:latin typeface="Arial Black"/>
                <a:cs typeface="Arial Black"/>
              </a:rPr>
              <a:t>，也就是那呈献象牙、 犀牛角、龟的大使馆。 从那时起与该国的直接往来</a:t>
            </a:r>
            <a:r>
              <a:rPr lang="en-MY" altLang="zh-CN" sz="2800" dirty="0">
                <a:latin typeface="Arial Black"/>
                <a:cs typeface="Arial Black"/>
              </a:rPr>
              <a:t>”</a:t>
            </a:r>
            <a:r>
              <a:rPr lang="zh-CN" altLang="en-US" sz="2800" dirty="0">
                <a:latin typeface="Arial Black"/>
                <a:cs typeface="Arial Black"/>
              </a:rPr>
              <a:t>。</a:t>
            </a:r>
            <a:endParaRPr lang="en-US" sz="2800" dirty="0">
              <a:latin typeface="Arial Black"/>
              <a:cs typeface="Arial Black"/>
            </a:endParaRPr>
          </a:p>
        </p:txBody>
      </p:sp>
    </p:spTree>
    <p:extLst>
      <p:ext uri="{BB962C8B-B14F-4D97-AF65-F5344CB8AC3E}">
        <p14:creationId xmlns:p14="http://schemas.microsoft.com/office/powerpoint/2010/main" val="2309922478"/>
      </p:ext>
    </p:extLst>
  </p:cSld>
  <p:clrMapOvr>
    <a:masterClrMapping/>
  </p:clrMapOvr>
  <p:transition>
    <p:random/>
  </p:transition>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NestorianTombstone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43000"/>
            <a:ext cx="12192001" cy="12242183"/>
          </a:xfrm>
          <a:prstGeom prst="rect">
            <a:avLst/>
          </a:prstGeom>
        </p:spPr>
      </p:pic>
      <p:sp>
        <p:nvSpPr>
          <p:cNvPr id="7" name="Rectangle 6"/>
          <p:cNvSpPr/>
          <p:nvPr/>
        </p:nvSpPr>
        <p:spPr>
          <a:xfrm>
            <a:off x="1524001" y="381000"/>
            <a:ext cx="9142412" cy="584775"/>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靠近托克马克 </a:t>
            </a:r>
            <a:r>
              <a:rPr kumimoji="0" lang="en-US" altLang="zh-CN"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乌克兰</a:t>
            </a:r>
            <a:r>
              <a:rPr kumimoji="0" lang="en-US" altLang="zh-CN"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的基督徒坟地</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4" name="Rectangle 3"/>
          <p:cNvSpPr/>
          <p:nvPr/>
        </p:nvSpPr>
        <p:spPr>
          <a:xfrm>
            <a:off x="1752599" y="1214497"/>
            <a:ext cx="8913813" cy="1077218"/>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在西伯利亚南部和比什凯克市附近发现了两个古老的基督教墓地 （现代吉尔吉斯斯坦）</a:t>
            </a:r>
            <a:r>
              <a:rPr kumimoji="0" lang="en-US" altLang="zh-CN"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1885</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年。</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3240111514"/>
      </p:ext>
    </p:extLst>
  </p:cSld>
  <p:clrMapOvr>
    <a:masterClrMapping/>
  </p:clrMapOvr>
  <p:transition>
    <p:random/>
  </p:transition>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Issyk_Kul.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43713"/>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伊塞克湖</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2213650830"/>
      </p:ext>
    </p:extLst>
  </p:cSld>
  <p:clrMapOvr>
    <a:masterClrMapping/>
  </p:clrMapOvr>
  <p:transition>
    <p:random/>
  </p:transition>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KyrgyzstanMap.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51734" y="0"/>
            <a:ext cx="9544867" cy="6885940"/>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吉尔吉斯斯坦</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1267976405"/>
      </p:ext>
    </p:extLst>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descr="StrabosMa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1999" cy="6863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zh-CN" altLang="en-US" sz="1800" i="1" dirty="0">
                <a:latin typeface="Arial Black" charset="0"/>
                <a:cs typeface="Arial Black" charset="0"/>
              </a:rPr>
              <a:t>史特保</a:t>
            </a:r>
            <a:r>
              <a:rPr lang="en-US" altLang="zh-CN" sz="1800" i="1" dirty="0">
                <a:latin typeface="Arial Black" charset="0"/>
                <a:cs typeface="Arial Black" charset="0"/>
              </a:rPr>
              <a:t> </a:t>
            </a:r>
            <a:r>
              <a:rPr lang="zh-CN" altLang="en-US" sz="1800" i="1" dirty="0">
                <a:latin typeface="Arial Black" charset="0"/>
                <a:cs typeface="Arial Black" charset="0"/>
              </a:rPr>
              <a:t>（</a:t>
            </a:r>
            <a:r>
              <a:rPr lang="en-US" altLang="zh-CN" sz="1800" i="1" dirty="0">
                <a:latin typeface="Arial Black" charset="0"/>
                <a:cs typeface="Arial Black" charset="0"/>
              </a:rPr>
              <a:t>Strabo</a:t>
            </a:r>
            <a:r>
              <a:rPr lang="zh-CN" altLang="en-US" sz="1800" i="1" dirty="0">
                <a:latin typeface="Arial Black" charset="0"/>
                <a:cs typeface="Arial Black" charset="0"/>
              </a:rPr>
              <a:t>）</a:t>
            </a:r>
            <a:r>
              <a:rPr lang="en-US" altLang="zh-CN" sz="1800" i="1" dirty="0">
                <a:latin typeface="Arial Black" charset="0"/>
                <a:cs typeface="Arial Black" charset="0"/>
              </a:rPr>
              <a:t> </a:t>
            </a:r>
            <a:r>
              <a:rPr lang="zh-CN" altLang="en-US" sz="1800" i="1" dirty="0">
                <a:latin typeface="Arial Black" charset="0"/>
                <a:cs typeface="Arial Black" charset="0"/>
              </a:rPr>
              <a:t>的世界地图（公元</a:t>
            </a:r>
            <a:r>
              <a:rPr lang="en-US" altLang="zh-CN" sz="1800" i="1" dirty="0">
                <a:latin typeface="Arial Black" charset="0"/>
                <a:cs typeface="Arial Black" charset="0"/>
              </a:rPr>
              <a:t>20-25</a:t>
            </a:r>
            <a:r>
              <a:rPr lang="zh-CN" altLang="en-US" sz="1800" i="1" dirty="0">
                <a:latin typeface="Arial Black" charset="0"/>
                <a:cs typeface="Arial Black" charset="0"/>
              </a:rPr>
              <a:t>年）</a:t>
            </a:r>
            <a:endParaRPr lang="en-US" sz="1800" i="1" dirty="0">
              <a:latin typeface="Arial Black" charset="0"/>
              <a:cs typeface="Arial Black" charset="0"/>
            </a:endParaRPr>
          </a:p>
        </p:txBody>
      </p:sp>
      <p:sp>
        <p:nvSpPr>
          <p:cNvPr id="5" name="Text Box 7"/>
          <p:cNvSpPr txBox="1">
            <a:spLocks noChangeArrowheads="1"/>
          </p:cNvSpPr>
          <p:nvPr/>
        </p:nvSpPr>
        <p:spPr bwMode="auto">
          <a:xfrm>
            <a:off x="0" y="228600"/>
            <a:ext cx="9829800" cy="523220"/>
          </a:xfrm>
          <a:prstGeom prst="rect">
            <a:avLst/>
          </a:prstGeom>
          <a:solidFill>
            <a:srgbClr val="000514"/>
          </a:solidFill>
          <a:ln>
            <a:noFill/>
          </a:ln>
        </p:spPr>
        <p:txBody>
          <a:bodyPr wrap="square">
            <a:spAutoFit/>
          </a:bodyPr>
          <a:lstStyle>
            <a:defPPr>
              <a:defRPr lang="en-US"/>
            </a:defPPr>
            <a:lvl1pPr algn="ctr" fontAlgn="auto">
              <a:spcBef>
                <a:spcPts val="0"/>
              </a:spcBef>
              <a:spcAft>
                <a:spcPts val="0"/>
              </a:spcAft>
              <a:defRPr sz="3600" b="1">
                <a:ln w="25400">
                  <a:solidFill>
                    <a:srgbClr val="000000"/>
                  </a:solidFill>
                </a:ln>
                <a:effectLst>
                  <a:outerShdw blurRad="50800" dist="50800" dir="2700000" algn="tl" rotWithShape="0">
                    <a:srgbClr val="000000">
                      <a:alpha val="43000"/>
                    </a:srgbClr>
                  </a:outerShdw>
                </a:effectLst>
                <a:latin typeface="Arial"/>
                <a:cs typeface="Arial"/>
              </a:defRPr>
            </a:lvl1pPr>
          </a:lstStyle>
          <a:p>
            <a:r>
              <a:rPr lang="zh-CN" altLang="en-US"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第一世纪已知世界主要是西亚，北非和南欧。</a:t>
            </a:r>
            <a:endParaRPr lang="en-US" sz="2800" b="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Manchuria.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339725"/>
            <a:ext cx="9144000" cy="7524750"/>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满洲</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913721041"/>
      </p:ext>
    </p:extLst>
  </p:cSld>
  <p:clrMapOvr>
    <a:masterClrMapping/>
  </p:clrMapOvr>
  <p:transition>
    <p:random/>
  </p:transition>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ibet.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敦煌洞穴文献</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2126932193"/>
      </p:ext>
    </p:extLst>
  </p:cSld>
  <p:clrMapOvr>
    <a:masterClrMapping/>
  </p:clrMapOvr>
  <p:transition>
    <p:random/>
  </p:transition>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issionaryBishop.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14400"/>
            <a:ext cx="12192000" cy="12091240"/>
          </a:xfrm>
          <a:prstGeom prst="rect">
            <a:avLst/>
          </a:prstGeom>
        </p:spPr>
      </p:pic>
      <p:sp>
        <p:nvSpPr>
          <p:cNvPr id="5" name="Text Box 7"/>
          <p:cNvSpPr txBox="1">
            <a:spLocks noChangeArrowheads="1"/>
          </p:cNvSpPr>
          <p:nvPr/>
        </p:nvSpPr>
        <p:spPr bwMode="auto">
          <a:xfrm>
            <a:off x="1524000" y="6096000"/>
            <a:ext cx="9144000"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Arial Black" charset="0"/>
                <a:ea typeface="ＭＳ Ｐゴシック" charset="0"/>
                <a:cs typeface="Arial Black" charset="0"/>
              </a:rPr>
              <a:t>在中国西部的洞穴里发现宣教主教的画像</a:t>
            </a:r>
            <a:r>
              <a:rPr kumimoji="0" lang="en-US" sz="2800" b="0" i="0" u="none" strike="noStrike" kern="1200" cap="none" spc="0" normalizeH="0" baseline="0" noProof="0" dirty="0">
                <a:ln>
                  <a:noFill/>
                </a:ln>
                <a:solidFill>
                  <a:srgbClr val="FFFFFF"/>
                </a:solidFill>
                <a:effectLst/>
                <a:uLnTx/>
                <a:uFillTx/>
                <a:latin typeface="Arial Black" charset="0"/>
                <a:ea typeface="ＭＳ Ｐゴシック" charset="0"/>
                <a:cs typeface="Arial Black" charset="0"/>
              </a:rPr>
              <a:t> (1908)</a:t>
            </a:r>
          </a:p>
        </p:txBody>
      </p:sp>
      <p:sp>
        <p:nvSpPr>
          <p:cNvPr id="6" name="Rectangle 5"/>
          <p:cNvSpPr/>
          <p:nvPr/>
        </p:nvSpPr>
        <p:spPr>
          <a:xfrm>
            <a:off x="1524001" y="3810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敦煌壁画</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2805599426"/>
      </p:ext>
    </p:extLst>
  </p:cSld>
  <p:clrMapOvr>
    <a:masterClrMapping/>
  </p:clrMapOvr>
  <p:transition>
    <p:random/>
  </p:transition>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hoku-Nihongi.jpg"/>
          <p:cNvPicPr>
            <a:picLocks noChangeAspect="1"/>
          </p:cNvPicPr>
          <p:nvPr/>
        </p:nvPicPr>
        <p:blipFill>
          <a:blip r:embed="rId2">
            <a:extLst>
              <a:ext uri="{28A0092B-C50C-407E-A947-70E740481C1C}">
                <a14:useLocalDpi xmlns:a14="http://schemas.microsoft.com/office/drawing/2010/main"/>
              </a:ext>
            </a:extLst>
          </a:blip>
          <a:stretch>
            <a:fillRect/>
          </a:stretch>
        </p:blipFill>
        <p:spPr>
          <a:xfrm rot="20498501">
            <a:off x="3660098" y="739409"/>
            <a:ext cx="4216400" cy="6019800"/>
          </a:xfrm>
          <a:prstGeom prst="rect">
            <a:avLst/>
          </a:prstGeom>
        </p:spPr>
      </p:pic>
      <p:sp>
        <p:nvSpPr>
          <p:cNvPr id="7" name="Rectangle 6"/>
          <p:cNvSpPr/>
          <p:nvPr/>
        </p:nvSpPr>
        <p:spPr>
          <a:xfrm>
            <a:off x="1504625" y="3810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续日本纪</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3264414369"/>
      </p:ext>
    </p:extLst>
  </p:cSld>
  <p:clrMapOvr>
    <a:masterClrMapping/>
  </p:clrMapOvr>
  <p:transition>
    <p:random/>
  </p:transition>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Koryuji-taishido.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42760"/>
          </a:xfrm>
          <a:prstGeom prst="rect">
            <a:avLst/>
          </a:prstGeom>
        </p:spPr>
      </p:pic>
      <p:sp>
        <p:nvSpPr>
          <p:cNvPr id="7" name="Rectangle 6"/>
          <p:cNvSpPr/>
          <p:nvPr/>
        </p:nvSpPr>
        <p:spPr>
          <a:xfrm>
            <a:off x="1504625" y="3810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广隆寺</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3326791807"/>
      </p:ext>
    </p:extLst>
  </p:cSld>
  <p:clrMapOvr>
    <a:masterClrMapping/>
  </p:clrMapOvr>
  <p:transition>
    <p:random/>
  </p:transition>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NishiHonganji.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 y="-206079"/>
            <a:ext cx="12344401" cy="7902279"/>
          </a:xfrm>
          <a:prstGeom prst="rect">
            <a:avLst/>
          </a:prstGeom>
        </p:spPr>
      </p:pic>
      <p:sp>
        <p:nvSpPr>
          <p:cNvPr id="7" name="Rectangle 6"/>
          <p:cNvSpPr/>
          <p:nvPr/>
        </p:nvSpPr>
        <p:spPr>
          <a:xfrm>
            <a:off x="1504625" y="3810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西本願寺</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4" name="Rectangle 3"/>
          <p:cNvSpPr/>
          <p:nvPr/>
        </p:nvSpPr>
        <p:spPr>
          <a:xfrm>
            <a:off x="1752600" y="3060918"/>
            <a:ext cx="8534400" cy="1077218"/>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	</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根据</a:t>
            </a:r>
            <a:r>
              <a:rPr kumimoji="0" lang="en-US" sz="3200" b="1" i="0" u="none" strike="noStrike" kern="1200" cap="none" spc="0" normalizeH="0" baseline="0" noProof="0" dirty="0" err="1">
                <a:ln w="25400">
                  <a:noFill/>
                </a:ln>
                <a:solidFill>
                  <a:srgbClr val="FFFFFF"/>
                </a:solidFill>
                <a:effectLst>
                  <a:glow rad="228600">
                    <a:srgbClr val="000514"/>
                  </a:glow>
                </a:effectLst>
                <a:uLnTx/>
                <a:uFillTx/>
                <a:latin typeface="Arial"/>
                <a:ea typeface="ＭＳ Ｐゴシック" charset="0"/>
                <a:cs typeface="Arial"/>
              </a:rPr>
              <a:t>Teshima</a:t>
            </a: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 </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公元</a:t>
            </a:r>
            <a:r>
              <a:rPr kumimoji="0" lang="en-US" altLang="zh-CN"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603</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年建立的</a:t>
            </a:r>
            <a:r>
              <a:rPr kumimoji="0" lang="en-US" altLang="zh-CN" sz="3200" b="1" i="0" u="none" strike="noStrike" kern="1200" cap="none" spc="0" normalizeH="0" baseline="0" noProof="0" dirty="0" err="1">
                <a:ln w="25400">
                  <a:noFill/>
                </a:ln>
                <a:solidFill>
                  <a:srgbClr val="FFFFFF"/>
                </a:solidFill>
                <a:effectLst>
                  <a:glow rad="228600">
                    <a:srgbClr val="000514"/>
                  </a:glow>
                </a:effectLst>
                <a:uLnTx/>
                <a:uFillTx/>
                <a:latin typeface="Arial"/>
                <a:ea typeface="ＭＳ Ｐゴシック" charset="0"/>
                <a:cs typeface="Arial"/>
              </a:rPr>
              <a:t>Koryuji</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佛教寺庙的原始讲堂不是佛教徒而是基督徒。</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2437513839"/>
      </p:ext>
    </p:extLst>
  </p:cSld>
  <p:clrMapOvr>
    <a:masterClrMapping/>
  </p:clrMapOvr>
  <p:transition>
    <p:random/>
  </p:transition>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BeamJapan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37700"/>
            <a:ext cx="9571081" cy="6895700"/>
          </a:xfrm>
          <a:prstGeom prst="rect">
            <a:avLst/>
          </a:prstGeom>
        </p:spPr>
      </p:pic>
      <p:sp>
        <p:nvSpPr>
          <p:cNvPr id="3" name="TextBox 2">
            <a:extLst>
              <a:ext uri="{FF2B5EF4-FFF2-40B4-BE49-F238E27FC236}">
                <a16:creationId xmlns:a16="http://schemas.microsoft.com/office/drawing/2014/main" id="{CC708FD4-4FCE-421B-8E7C-D3F90ABFB660}"/>
              </a:ext>
            </a:extLst>
          </p:cNvPr>
          <p:cNvSpPr txBox="1"/>
          <p:nvPr/>
        </p:nvSpPr>
        <p:spPr>
          <a:xfrm>
            <a:off x="3048000" y="1752600"/>
            <a:ext cx="4458272" cy="400110"/>
          </a:xfrm>
          <a:prstGeom prst="rect">
            <a:avLst/>
          </a:prstGeom>
          <a:solidFill>
            <a:schemeClr val="tx1"/>
          </a:solidFill>
          <a:ln>
            <a:solidFill>
              <a:schemeClr val="bg2"/>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000514"/>
                </a:solidFill>
                <a:effectLst/>
                <a:uLnTx/>
                <a:uFillTx/>
                <a:latin typeface="Garamond" charset="0"/>
                <a:ea typeface="ＭＳ Ｐゴシック" charset="0"/>
              </a:rPr>
              <a:t>宗教场所，遗迹表示基督打佛祖到日本</a:t>
            </a:r>
            <a:endParaRPr kumimoji="0" lang="en-MY" sz="2000" b="0" i="0" u="none" strike="noStrike" kern="1200" cap="none" spc="0" normalizeH="0" baseline="0" noProof="0" dirty="0">
              <a:ln>
                <a:noFill/>
              </a:ln>
              <a:solidFill>
                <a:srgbClr val="000514"/>
              </a:solidFill>
              <a:effectLst/>
              <a:uLnTx/>
              <a:uFillTx/>
              <a:latin typeface="Garamond" charset="0"/>
              <a:ea typeface="ＭＳ Ｐゴシック" charset="0"/>
            </a:endParaRPr>
          </a:p>
        </p:txBody>
      </p:sp>
      <p:cxnSp>
        <p:nvCxnSpPr>
          <p:cNvPr id="5" name="Straight Arrow Connector 4">
            <a:extLst>
              <a:ext uri="{FF2B5EF4-FFF2-40B4-BE49-F238E27FC236}">
                <a16:creationId xmlns:a16="http://schemas.microsoft.com/office/drawing/2014/main" id="{0D3A7A6E-55DA-4F65-9BD7-DC1E7BA18D2E}"/>
              </a:ext>
            </a:extLst>
          </p:cNvPr>
          <p:cNvCxnSpPr/>
          <p:nvPr/>
        </p:nvCxnSpPr>
        <p:spPr bwMode="auto">
          <a:xfrm flipH="1">
            <a:off x="4343400" y="2133600"/>
            <a:ext cx="457200" cy="381000"/>
          </a:xfrm>
          <a:prstGeom prst="straightConnector1">
            <a:avLst/>
          </a:prstGeom>
          <a:ln>
            <a:headEnd type="none" w="lg" len="lg"/>
            <a:tailEnd type="triangle" w="lg" len="lg"/>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91162104"/>
      </p:ext>
    </p:extLst>
  </p:cSld>
  <p:clrMapOvr>
    <a:masterClrMapping/>
  </p:clrMapOvr>
  <p:transition>
    <p:random/>
  </p:transition>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NestorianJapa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13749568"/>
          </a:xfrm>
          <a:prstGeom prst="rect">
            <a:avLst/>
          </a:prstGeom>
        </p:spPr>
      </p:pic>
      <p:sp>
        <p:nvSpPr>
          <p:cNvPr id="7" name="Rectangle 6"/>
          <p:cNvSpPr/>
          <p:nvPr/>
        </p:nvSpPr>
        <p:spPr>
          <a:xfrm>
            <a:off x="1504625" y="3810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高野山</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2481853401"/>
      </p:ext>
    </p:extLst>
  </p:cSld>
  <p:clrMapOvr>
    <a:masterClrMapping/>
  </p:clrMapOvr>
  <p:transition>
    <p:random/>
  </p:transition>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CrossCrescen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49971" y="-990600"/>
            <a:ext cx="10984872" cy="7924800"/>
          </a:xfrm>
          <a:prstGeom prst="rect">
            <a:avLst/>
          </a:prstGeom>
        </p:spPr>
      </p:pic>
      <p:sp>
        <p:nvSpPr>
          <p:cNvPr id="9" name="Rectangle 8">
            <a:extLst>
              <a:ext uri="{FF2B5EF4-FFF2-40B4-BE49-F238E27FC236}">
                <a16:creationId xmlns:a16="http://schemas.microsoft.com/office/drawing/2014/main" id="{C0751D8B-7F41-4C44-81E0-E97C3F9A5D0F}"/>
              </a:ext>
            </a:extLst>
          </p:cNvPr>
          <p:cNvSpPr/>
          <p:nvPr/>
        </p:nvSpPr>
        <p:spPr>
          <a:xfrm>
            <a:off x="1524001" y="381000"/>
            <a:ext cx="9142412" cy="584775"/>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基督徒在亚洲衰退的主要原因</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10" name="Text Box 7">
            <a:extLst>
              <a:ext uri="{FF2B5EF4-FFF2-40B4-BE49-F238E27FC236}">
                <a16:creationId xmlns:a16="http://schemas.microsoft.com/office/drawing/2014/main" id="{570CAF42-9A04-4019-B512-9DE2C41EB8FD}"/>
              </a:ext>
            </a:extLst>
          </p:cNvPr>
          <p:cNvSpPr txBox="1">
            <a:spLocks noChangeArrowheads="1"/>
          </p:cNvSpPr>
          <p:nvPr/>
        </p:nvSpPr>
        <p:spPr bwMode="auto">
          <a:xfrm>
            <a:off x="1905000" y="1219200"/>
            <a:ext cx="8229600" cy="584776"/>
          </a:xfrm>
          <a:prstGeom prst="rect">
            <a:avLst/>
          </a:prstGeom>
          <a:solidFill>
            <a:srgbClr val="000514">
              <a:alpha val="0"/>
            </a:srgbClr>
          </a:solidFill>
          <a:ln>
            <a:noFill/>
          </a:ln>
        </p:spPr>
        <p:txBody>
          <a:bodyPr wrap="square">
            <a:spAutoFit/>
          </a:bodyPr>
          <a:lstStyle>
            <a:defPPr>
              <a:defRPr lang="en-US"/>
            </a:defPPr>
            <a:lvl1pPr algn="ctr">
              <a:defRPr sz="3200" b="1">
                <a:ln w="25400">
                  <a:noFill/>
                </a:ln>
                <a:solidFill>
                  <a:srgbClr val="FFFFFF"/>
                </a:solidFill>
                <a:effectLst>
                  <a:glow rad="228600">
                    <a:schemeClr val="bg2"/>
                  </a:glow>
                </a:effectLst>
                <a:latin typeface="Arial"/>
                <a:cs typeface="Aria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1. </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逼迫</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97320461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aint_Catherine_Sinai.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圣凯瑟琳修道院</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4208477664"/>
      </p:ext>
    </p:extLst>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diaspora_map.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6413"/>
          </a:xfrm>
          <a:prstGeom prst="rect">
            <a:avLst/>
          </a:prstGeom>
          <a:solidFill>
            <a:srgbClr val="000514"/>
          </a:solidFill>
          <a:ln>
            <a:noFill/>
          </a:ln>
        </p:spPr>
      </p:pic>
      <p:sp>
        <p:nvSpPr>
          <p:cNvPr id="5" name="Rectangle 4"/>
          <p:cNvSpPr/>
          <p:nvPr/>
        </p:nvSpPr>
        <p:spPr>
          <a:xfrm>
            <a:off x="2743200" y="381000"/>
            <a:ext cx="6781800" cy="646331"/>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东方犹太人</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sp>
        <p:nvSpPr>
          <p:cNvPr id="6" name="Text Box 7"/>
          <p:cNvSpPr txBox="1">
            <a:spLocks noChangeArrowheads="1"/>
          </p:cNvSpPr>
          <p:nvPr/>
        </p:nvSpPr>
        <p:spPr bwMode="auto">
          <a:xfrm>
            <a:off x="533400" y="2971800"/>
            <a:ext cx="5867400" cy="1077218"/>
          </a:xfrm>
          <a:prstGeom prst="rect">
            <a:avLst/>
          </a:prstGeom>
          <a:solidFill>
            <a:srgbClr val="000514"/>
          </a:solidFill>
          <a:ln>
            <a:noFill/>
          </a:ln>
        </p:spPr>
        <p:txBody>
          <a:bodyPr wrap="square">
            <a:spAutoFit/>
          </a:bodyPr>
          <a:lstStyle>
            <a:defPPr>
              <a:defRPr lang="en-US"/>
            </a:defPPr>
            <a:lvl1pPr algn="ctr" fontAlgn="auto">
              <a:spcBef>
                <a:spcPts val="0"/>
              </a:spcBef>
              <a:spcAft>
                <a:spcPts val="0"/>
              </a:spcAft>
              <a:defRPr sz="3600" b="1">
                <a:ln w="25400">
                  <a:solidFill>
                    <a:srgbClr val="000000"/>
                  </a:solidFill>
                </a:ln>
                <a:effectLst>
                  <a:outerShdw blurRad="50800" dist="50800" dir="2700000" algn="tl" rotWithShape="0">
                    <a:srgbClr val="000000">
                      <a:alpha val="43000"/>
                    </a:srgbClr>
                  </a:outerShdw>
                </a:effectLst>
                <a:latin typeface="Arial"/>
                <a:cs typeface="Arial"/>
              </a:defRPr>
            </a:lvl1pPr>
          </a:lstStyle>
          <a:p>
            <a:pPr algn="l"/>
            <a:r>
              <a:rPr lang="zh-CN" altLang="en-US" sz="3200" b="0" dirty="0">
                <a:ln w="18415" cmpd="sng">
                  <a:solidFill>
                    <a:srgbClr val="FFFFFF"/>
                  </a:solidFill>
                  <a:prstDash val="solid"/>
                </a:ln>
                <a:solidFill>
                  <a:srgbClr val="FFFFFF"/>
                </a:solidFill>
                <a:effectLst>
                  <a:outerShdw blurRad="63500" dir="3600000" algn="tl" rotWithShape="0">
                    <a:srgbClr val="000000">
                      <a:alpha val="70000"/>
                    </a:srgbClr>
                  </a:outerShdw>
                </a:effectLst>
              </a:rPr>
              <a:t>在第一世纪，预计一百万犹太人生活在波斯的巴比伦或周边。</a:t>
            </a:r>
            <a:endParaRPr lang="en-US" sz="3200" dirty="0"/>
          </a:p>
        </p:txBody>
      </p:sp>
      <p:sp>
        <p:nvSpPr>
          <p:cNvPr id="2" name="TextBox 1"/>
          <p:cNvSpPr txBox="1"/>
          <p:nvPr/>
        </p:nvSpPr>
        <p:spPr>
          <a:xfrm>
            <a:off x="228600" y="5879068"/>
            <a:ext cx="4724400" cy="369332"/>
          </a:xfrm>
          <a:prstGeom prst="rect">
            <a:avLst/>
          </a:prstGeom>
          <a:solidFill>
            <a:schemeClr val="bg2"/>
          </a:solidFill>
        </p:spPr>
        <p:txBody>
          <a:bodyPr wrap="square" rtlCol="0">
            <a:spAutoFit/>
          </a:bodyPr>
          <a:lstStyle/>
          <a:p>
            <a:r>
              <a:rPr kumimoji="1" lang="zh-CN" altLang="en-US" dirty="0"/>
              <a:t>沿多瑙河和幼发拉底河的灰线</a:t>
            </a:r>
            <a:r>
              <a:rPr kumimoji="1" lang="en-US" altLang="zh-CN" dirty="0"/>
              <a:t> - </a:t>
            </a:r>
            <a:r>
              <a:rPr kumimoji="1" lang="zh-CN" altLang="en-US" dirty="0"/>
              <a:t>罗马帝国边界</a:t>
            </a:r>
          </a:p>
        </p:txBody>
      </p:sp>
    </p:spTree>
    <p:extLst>
      <p:ext uri="{BB962C8B-B14F-4D97-AF65-F5344CB8AC3E}">
        <p14:creationId xmlns:p14="http://schemas.microsoft.com/office/powerpoint/2010/main" val="12689641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uhammadarrivalmedin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762000"/>
            <a:ext cx="9144000" cy="11750040"/>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穆罕默德</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2977801210"/>
      </p:ext>
    </p:extLst>
  </p:cSld>
  <p:clrMapOvr>
    <a:masterClrMapping/>
  </p:clrMapOvr>
  <p:transition>
    <p:random/>
  </p:transition>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ohammedsPromise.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601200" cy="7200900"/>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穆罕默德的应许</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2534116568"/>
      </p:ext>
    </p:extLst>
  </p:cSld>
  <p:clrMapOvr>
    <a:masterClrMapping/>
  </p:clrMapOvr>
  <p:transition>
    <p:random/>
  </p:transition>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ohammedsPromise.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601200" cy="7200900"/>
          </a:xfrm>
          <a:prstGeom prst="rect">
            <a:avLst/>
          </a:prstGeom>
        </p:spPr>
      </p:pic>
      <p:sp>
        <p:nvSpPr>
          <p:cNvPr id="4" name="Text Box 7"/>
          <p:cNvSpPr txBox="1">
            <a:spLocks noChangeArrowheads="1"/>
          </p:cNvSpPr>
          <p:nvPr/>
        </p:nvSpPr>
        <p:spPr bwMode="auto">
          <a:xfrm>
            <a:off x="2209800" y="1066801"/>
            <a:ext cx="7772400" cy="3108543"/>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Arial Black"/>
                <a:ea typeface="ＭＳ Ｐゴシック" charset="0"/>
                <a:cs typeface="Arial Black"/>
              </a:rPr>
              <a:t>这是穆罕默德的信息，如约，给凡接受基督教的人，不论近或远，我们都与他们同在。</a:t>
            </a:r>
            <a:endParaRPr kumimoji="0" lang="en-US" sz="2800" b="0" i="0" u="none" strike="noStrike" kern="1200" cap="none" spc="0" normalizeH="0" baseline="0" noProof="0" dirty="0">
              <a:ln>
                <a:noFill/>
              </a:ln>
              <a:solidFill>
                <a:srgbClr val="FFFFFF"/>
              </a:solidFill>
              <a:effectLst/>
              <a:uLnTx/>
              <a:uFillTx/>
              <a:latin typeface="Arial Black"/>
              <a:ea typeface="ＭＳ Ｐゴシック" charset="0"/>
              <a:cs typeface="Arial Black"/>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rial Black"/>
              <a:ea typeface="ＭＳ Ｐゴシック" charset="0"/>
              <a:cs typeface="Arial Black"/>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Arial Black"/>
                <a:ea typeface="ＭＳ Ｐゴシック" charset="0"/>
                <a:cs typeface="Arial Black"/>
              </a:rPr>
              <a:t>忠实地，我、奴仆们、帮组者、我的跟随者都会守护他们，因基督徒是我的民族；也因着上帝！我坚决反对凡令他们不高兴的任何事情。不要强迫他们。</a:t>
            </a:r>
            <a:endParaRPr kumimoji="0" lang="en-US" sz="2800" b="0" i="0" u="none" strike="noStrike" kern="1200" cap="none" spc="0" normalizeH="0" baseline="0" noProof="0" dirty="0">
              <a:ln>
                <a:noFill/>
              </a:ln>
              <a:solidFill>
                <a:srgbClr val="FFFFFF"/>
              </a:solidFill>
              <a:effectLst/>
              <a:uLnTx/>
              <a:uFillTx/>
              <a:latin typeface="Arial Black"/>
              <a:ea typeface="ＭＳ Ｐゴシック" charset="0"/>
              <a:cs typeface="Arial Black"/>
            </a:endParaRPr>
          </a:p>
        </p:txBody>
      </p:sp>
      <p:sp>
        <p:nvSpPr>
          <p:cNvPr id="9" name="Rectangle 8">
            <a:extLst>
              <a:ext uri="{FF2B5EF4-FFF2-40B4-BE49-F238E27FC236}">
                <a16:creationId xmlns:a16="http://schemas.microsoft.com/office/drawing/2014/main" id="{7EB381AC-5C1A-4F2D-99B0-0938998C6DB3}"/>
              </a:ext>
            </a:extLst>
          </p:cNvPr>
          <p:cNvSpPr/>
          <p:nvPr/>
        </p:nvSpPr>
        <p:spPr>
          <a:xfrm>
            <a:off x="1524001" y="3810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穆罕默德的应许</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2585043909"/>
      </p:ext>
    </p:extLst>
  </p:cSld>
  <p:clrMapOvr>
    <a:masterClrMapping/>
  </p:clrMapOvr>
  <p:transition>
    <p:random/>
  </p:transition>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ohammedsPromise.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601200" cy="7200900"/>
          </a:xfrm>
          <a:prstGeom prst="rect">
            <a:avLst/>
          </a:prstGeom>
        </p:spPr>
      </p:pic>
      <p:sp>
        <p:nvSpPr>
          <p:cNvPr id="4" name="Text Box 7"/>
          <p:cNvSpPr txBox="1">
            <a:spLocks noChangeArrowheads="1"/>
          </p:cNvSpPr>
          <p:nvPr/>
        </p:nvSpPr>
        <p:spPr bwMode="auto">
          <a:xfrm>
            <a:off x="2209800" y="1066800"/>
            <a:ext cx="7772400" cy="2677656"/>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Arial Black"/>
                <a:ea typeface="ＭＳ Ｐゴシック" charset="0"/>
                <a:cs typeface="Arial Black"/>
              </a:rPr>
              <a:t>“不可将他们的士师抽离他们的工作，也不可将他们的修道士抽离修道院。人不许毁灭、毁坏他们的圣所，也不可将圣所里面任何物品带到穆斯林的圣所。如有任何人行这些事，他将毁坏神的约，违抗祂的先知。忠实地，他们是我的盟国，也将会有我的安全包机对抗凡他们所恨恶的。”</a:t>
            </a:r>
            <a:endParaRPr kumimoji="0" lang="en-US" sz="1800" b="0" i="0" u="none" strike="noStrike" kern="1200" cap="none" spc="0" normalizeH="0" baseline="0" noProof="0" dirty="0">
              <a:ln>
                <a:noFill/>
              </a:ln>
              <a:solidFill>
                <a:srgbClr val="FFFFFF"/>
              </a:solidFill>
              <a:effectLst/>
              <a:uLnTx/>
              <a:uFillTx/>
              <a:latin typeface="Arial Black"/>
              <a:ea typeface="ＭＳ Ｐゴシック" charset="0"/>
              <a:cs typeface="Arial Black"/>
            </a:endParaRPr>
          </a:p>
        </p:txBody>
      </p:sp>
      <p:sp>
        <p:nvSpPr>
          <p:cNvPr id="5" name="Rectangle 4">
            <a:extLst>
              <a:ext uri="{FF2B5EF4-FFF2-40B4-BE49-F238E27FC236}">
                <a16:creationId xmlns:a16="http://schemas.microsoft.com/office/drawing/2014/main" id="{4ACBACEE-22D2-4C5F-854D-B2BE87BC1BD4}"/>
              </a:ext>
            </a:extLst>
          </p:cNvPr>
          <p:cNvSpPr/>
          <p:nvPr/>
        </p:nvSpPr>
        <p:spPr>
          <a:xfrm>
            <a:off x="1524001" y="3810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穆罕默德的应许</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2824282340"/>
      </p:ext>
    </p:extLst>
  </p:cSld>
  <p:clrMapOvr>
    <a:masterClrMapping/>
  </p:clrMapOvr>
  <p:transition>
    <p:random/>
  </p:transition>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ohammedsPromise.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601200" cy="7200900"/>
          </a:xfrm>
          <a:prstGeom prst="rect">
            <a:avLst/>
          </a:prstGeom>
        </p:spPr>
      </p:pic>
      <p:sp>
        <p:nvSpPr>
          <p:cNvPr id="4" name="Text Box 7"/>
          <p:cNvSpPr txBox="1">
            <a:spLocks noChangeArrowheads="1"/>
          </p:cNvSpPr>
          <p:nvPr/>
        </p:nvSpPr>
        <p:spPr bwMode="auto">
          <a:xfrm>
            <a:off x="2209800" y="1066801"/>
            <a:ext cx="7772400" cy="3108543"/>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Arial Black"/>
                <a:ea typeface="ＭＳ Ｐゴシック" charset="0"/>
                <a:cs typeface="Arial Black"/>
              </a:rPr>
              <a:t>“没有人可强迫他们迁移或者战斗。穆斯林将会为他们而战。如果一位女性基督徒嫁给一个穆斯林，在未经她的同意是不可发生的。不可禁止她回到自己的教会敬拜祷告。他们的圣所是被尊敬的。既不能阻止他们修复圣所，也不能阻止他们圣约的神圣。没有任何民族（穆斯林）可毁这约直到世界的末了。”</a:t>
            </a:r>
            <a:endParaRPr kumimoji="0" lang="en-US" sz="1800" b="0" i="0" u="none" strike="noStrike" kern="1200" cap="none" spc="0" normalizeH="0" baseline="0" noProof="0" dirty="0">
              <a:ln>
                <a:noFill/>
              </a:ln>
              <a:solidFill>
                <a:srgbClr val="FFFFFF"/>
              </a:solidFill>
              <a:effectLst/>
              <a:uLnTx/>
              <a:uFillTx/>
              <a:latin typeface="Arial Black"/>
              <a:ea typeface="ＭＳ Ｐゴシック" charset="0"/>
              <a:cs typeface="Arial Black"/>
            </a:endParaRPr>
          </a:p>
        </p:txBody>
      </p:sp>
      <p:sp>
        <p:nvSpPr>
          <p:cNvPr id="5" name="Rectangle 4">
            <a:extLst>
              <a:ext uri="{FF2B5EF4-FFF2-40B4-BE49-F238E27FC236}">
                <a16:creationId xmlns:a16="http://schemas.microsoft.com/office/drawing/2014/main" id="{907F4A56-F387-4EC7-8D0D-7F198DDBE8C2}"/>
              </a:ext>
            </a:extLst>
          </p:cNvPr>
          <p:cNvSpPr/>
          <p:nvPr/>
        </p:nvSpPr>
        <p:spPr>
          <a:xfrm>
            <a:off x="1524001" y="3810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穆罕默德的应许</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885666404"/>
      </p:ext>
    </p:extLst>
  </p:cSld>
  <p:clrMapOvr>
    <a:masterClrMapping/>
  </p:clrMapOvr>
  <p:transition>
    <p:random/>
  </p:transition>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Islam&amp;Christianit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6886" y="0"/>
            <a:ext cx="10297297" cy="6858000"/>
          </a:xfrm>
          <a:prstGeom prst="rect">
            <a:avLst/>
          </a:prstGeom>
        </p:spPr>
      </p:pic>
      <p:sp>
        <p:nvSpPr>
          <p:cNvPr id="6" name="Rectangle 5">
            <a:extLst>
              <a:ext uri="{FF2B5EF4-FFF2-40B4-BE49-F238E27FC236}">
                <a16:creationId xmlns:a16="http://schemas.microsoft.com/office/drawing/2014/main" id="{D7AAF7F8-F911-4280-A9B6-6CEFAC3E467E}"/>
              </a:ext>
            </a:extLst>
          </p:cNvPr>
          <p:cNvSpPr/>
          <p:nvPr/>
        </p:nvSpPr>
        <p:spPr>
          <a:xfrm>
            <a:off x="1524001" y="381000"/>
            <a:ext cx="9142412" cy="584775"/>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基督徒在亚洲衰退的主要原因</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8" name="Text Box 7">
            <a:extLst>
              <a:ext uri="{FF2B5EF4-FFF2-40B4-BE49-F238E27FC236}">
                <a16:creationId xmlns:a16="http://schemas.microsoft.com/office/drawing/2014/main" id="{B8B04EA8-21DF-491E-912B-F855BE8DF383}"/>
              </a:ext>
            </a:extLst>
          </p:cNvPr>
          <p:cNvSpPr txBox="1">
            <a:spLocks noChangeArrowheads="1"/>
          </p:cNvSpPr>
          <p:nvPr/>
        </p:nvSpPr>
        <p:spPr bwMode="auto">
          <a:xfrm>
            <a:off x="1905000" y="1219200"/>
            <a:ext cx="8229600" cy="584776"/>
          </a:xfrm>
          <a:prstGeom prst="rect">
            <a:avLst/>
          </a:prstGeom>
          <a:solidFill>
            <a:srgbClr val="000514">
              <a:alpha val="0"/>
            </a:srgbClr>
          </a:solidFill>
          <a:ln>
            <a:noFill/>
          </a:ln>
        </p:spPr>
        <p:txBody>
          <a:bodyPr wrap="square">
            <a:spAutoFit/>
          </a:bodyPr>
          <a:lstStyle>
            <a:defPPr>
              <a:defRPr lang="en-US"/>
            </a:defPPr>
            <a:lvl1pPr algn="ctr">
              <a:defRPr sz="3200" b="1">
                <a:ln w="25400">
                  <a:noFill/>
                </a:ln>
                <a:solidFill>
                  <a:srgbClr val="FFFFFF"/>
                </a:solidFill>
                <a:effectLst>
                  <a:glow rad="228600">
                    <a:schemeClr val="bg2"/>
                  </a:glow>
                </a:effectLst>
                <a:latin typeface="Arial"/>
                <a:cs typeface="Aria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1. </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逼迫</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287566404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999820"/>
      </p:ext>
    </p:extLst>
  </p:cSld>
  <p:clrMapOvr>
    <a:masterClrMapping/>
  </p:clrMapOvr>
  <p:transition>
    <p:random/>
  </p:transition>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ssyrian_Christian_Church,_Erbil,_Iraqi_Kurdista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1066800"/>
            <a:ext cx="9144000" cy="13752577"/>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亚洲教会历史</a:t>
            </a:r>
          </a:p>
        </p:txBody>
      </p:sp>
      <p:sp>
        <p:nvSpPr>
          <p:cNvPr id="5" name="Text Box 7"/>
          <p:cNvSpPr txBox="1">
            <a:spLocks noChangeArrowheads="1"/>
          </p:cNvSpPr>
          <p:nvPr/>
        </p:nvSpPr>
        <p:spPr bwMode="auto">
          <a:xfrm>
            <a:off x="1524000" y="6096000"/>
            <a:ext cx="9144000" cy="64633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1800" b="0" i="1" u="none" strike="noStrike" kern="1200" cap="none" spc="0" normalizeH="0" baseline="0" noProof="0" dirty="0">
                <a:ln>
                  <a:noFill/>
                </a:ln>
                <a:solidFill>
                  <a:srgbClr val="FFFFFF"/>
                </a:solidFill>
                <a:effectLst/>
                <a:uLnTx/>
                <a:uFillTx/>
                <a:latin typeface="Arial Black" charset="0"/>
                <a:ea typeface="ＭＳ Ｐゴシック" charset="0"/>
                <a:cs typeface="Arial Black" charset="0"/>
              </a:rPr>
              <a:t>亚述基督徒教会</a:t>
            </a:r>
            <a:r>
              <a:rPr kumimoji="0" lang="en-US" sz="1800" b="0" i="1" u="none" strike="noStrike" kern="1200" cap="none" spc="0" normalizeH="0" baseline="0" noProof="0" dirty="0">
                <a:ln>
                  <a:noFill/>
                </a:ln>
                <a:solidFill>
                  <a:srgbClr val="FFFFFF"/>
                </a:solidFill>
                <a:effectLst/>
                <a:uLnTx/>
                <a:uFillTx/>
                <a:latin typeface="Arial Black" charset="0"/>
                <a:ea typeface="ＭＳ Ｐゴシック" charset="0"/>
                <a:cs typeface="Arial Black" charset="0"/>
              </a:rPr>
              <a:t>, </a:t>
            </a:r>
            <a:r>
              <a:rPr kumimoji="0" lang="zh-CN" altLang="en-US" sz="1800" b="0" i="1" u="none" strike="noStrike" kern="1200" cap="none" spc="0" normalizeH="0" baseline="0" noProof="0" dirty="0">
                <a:ln>
                  <a:noFill/>
                </a:ln>
                <a:solidFill>
                  <a:srgbClr val="FFFFFF"/>
                </a:solidFill>
                <a:effectLst/>
                <a:uLnTx/>
                <a:uFillTx/>
                <a:latin typeface="Arial Black" charset="0"/>
                <a:ea typeface="ＭＳ Ｐゴシック" charset="0"/>
                <a:cs typeface="Arial Black" charset="0"/>
              </a:rPr>
              <a:t>埃尔比勒</a:t>
            </a:r>
            <a:r>
              <a:rPr kumimoji="0" lang="en-US" sz="1800" b="0" i="1" u="none" strike="noStrike" kern="1200" cap="none" spc="0" normalizeH="0" baseline="0" noProof="0" dirty="0">
                <a:ln>
                  <a:noFill/>
                </a:ln>
                <a:solidFill>
                  <a:srgbClr val="FFFFFF"/>
                </a:solidFill>
                <a:effectLst/>
                <a:uLnTx/>
                <a:uFillTx/>
                <a:latin typeface="Arial Black" charset="0"/>
                <a:ea typeface="ＭＳ Ｐゴシック" charset="0"/>
                <a:cs typeface="Arial Black" charset="0"/>
              </a:rPr>
              <a:t>, </a:t>
            </a:r>
            <a:endParaRPr kumimoji="0" lang="zh-CN" altLang="en-US" sz="1800" b="0" i="1" u="none" strike="noStrike" kern="1200" cap="none" spc="0" normalizeH="0" baseline="0" noProof="0" dirty="0">
              <a:ln>
                <a:noFill/>
              </a:ln>
              <a:solidFill>
                <a:srgbClr val="FFFFFF"/>
              </a:solidFill>
              <a:effectLst/>
              <a:uLnTx/>
              <a:uFillTx/>
              <a:latin typeface="Arial Black" charset="0"/>
              <a:ea typeface="ＭＳ Ｐゴシック" charset="0"/>
              <a:cs typeface="Arial Black"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1800" b="0" i="1" u="none" strike="noStrike" kern="1200" cap="none" spc="0" normalizeH="0" baseline="0" noProof="0" dirty="0">
                <a:ln>
                  <a:noFill/>
                </a:ln>
                <a:solidFill>
                  <a:srgbClr val="FFFFFF"/>
                </a:solidFill>
                <a:effectLst/>
                <a:uLnTx/>
                <a:uFillTx/>
                <a:latin typeface="Arial Black" charset="0"/>
                <a:ea typeface="ＭＳ Ｐゴシック" charset="0"/>
                <a:cs typeface="Arial Black" charset="0"/>
              </a:rPr>
              <a:t>伊拉克库尔德斯坦</a:t>
            </a:r>
            <a:endParaRPr kumimoji="0" lang="en-US" sz="1800" b="0" i="1" u="none" strike="noStrike" kern="1200" cap="none" spc="0" normalizeH="0" baseline="0" noProof="0" dirty="0">
              <a:ln>
                <a:noFill/>
              </a:ln>
              <a:solidFill>
                <a:srgbClr val="FFFFFF"/>
              </a:solidFill>
              <a:effectLst/>
              <a:uLnTx/>
              <a:uFillTx/>
              <a:latin typeface="Arial Black" charset="0"/>
              <a:ea typeface="ＭＳ Ｐゴシック" charset="0"/>
              <a:cs typeface="Arial Black" charset="0"/>
            </a:endParaRPr>
          </a:p>
        </p:txBody>
      </p:sp>
    </p:spTree>
    <p:extLst>
      <p:ext uri="{BB962C8B-B14F-4D97-AF65-F5344CB8AC3E}">
        <p14:creationId xmlns:p14="http://schemas.microsoft.com/office/powerpoint/2010/main" val="4189330283"/>
      </p:ext>
    </p:extLst>
  </p:cSld>
  <p:clrMapOvr>
    <a:masterClrMapping/>
  </p:clrMapOvr>
  <p:transition>
    <p:random/>
  </p:transition>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2590800" y="228600"/>
            <a:ext cx="9448800" cy="5509200"/>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FFFF"/>
                </a:solidFill>
                <a:effectLst/>
                <a:uLnTx/>
                <a:uFillTx/>
                <a:latin typeface="Light up the World"/>
                <a:ea typeface="ＭＳ Ｐゴシック" charset="0"/>
                <a:cs typeface="Light up the World"/>
              </a:rPr>
              <a:t>“</a:t>
            </a:r>
            <a:r>
              <a:rPr kumimoji="0" lang="zh-CN" altLang="en-US" sz="3200" b="0" i="0" u="none" strike="noStrike" kern="1200" cap="none" spc="0" normalizeH="0" baseline="0" noProof="0" dirty="0">
                <a:ln>
                  <a:noFill/>
                </a:ln>
                <a:solidFill>
                  <a:srgbClr val="FFFFFF"/>
                </a:solidFill>
                <a:effectLst/>
                <a:uLnTx/>
                <a:uFillTx/>
                <a:latin typeface="Light up the World"/>
                <a:ea typeface="ＭＳ Ｐゴシック" charset="0"/>
                <a:cs typeface="Light up the World"/>
              </a:rPr>
              <a:t>在马鲁</a:t>
            </a:r>
            <a:r>
              <a:rPr kumimoji="0" lang="en-US" altLang="zh-CN" sz="3200" b="0" i="0" u="none" strike="noStrike" kern="1200" cap="none" spc="0" normalizeH="0" baseline="0" noProof="0" dirty="0">
                <a:ln>
                  <a:noFill/>
                </a:ln>
                <a:solidFill>
                  <a:srgbClr val="FFFFFF"/>
                </a:solidFill>
                <a:effectLst/>
                <a:uLnTx/>
                <a:uFillTx/>
                <a:latin typeface="Light up the World"/>
                <a:ea typeface="ＭＳ Ｐゴシック" charset="0"/>
                <a:cs typeface="Light up the World"/>
              </a:rPr>
              <a:t>·</a:t>
            </a:r>
            <a:r>
              <a:rPr kumimoji="0" lang="zh-CN" altLang="en-US" sz="3200" b="0" i="0" u="none" strike="noStrike" kern="1200" cap="none" spc="0" normalizeH="0" baseline="0" noProof="0" dirty="0">
                <a:ln>
                  <a:noFill/>
                </a:ln>
                <a:solidFill>
                  <a:srgbClr val="FFFFFF"/>
                </a:solidFill>
                <a:effectLst/>
                <a:uLnTx/>
                <a:uFillTx/>
                <a:latin typeface="Light up the World"/>
                <a:ea typeface="ＭＳ Ｐゴシック" charset="0"/>
                <a:cs typeface="Light up the World"/>
              </a:rPr>
              <a:t>阿尔西亚希安的大都会的末后时期有最后的宗主（主教）；</a:t>
            </a:r>
            <a:endParaRPr kumimoji="0" lang="en-MY" altLang="zh-CN" sz="3200" b="0" i="0" u="none" strike="noStrike" kern="1200" cap="none" spc="0" normalizeH="0" baseline="0" noProof="0" dirty="0">
              <a:ln>
                <a:noFill/>
              </a:ln>
              <a:solidFill>
                <a:srgbClr val="FFFFFF"/>
              </a:solidFill>
              <a:effectLst/>
              <a:uLnTx/>
              <a:uFillTx/>
              <a:latin typeface="Light up the World"/>
              <a:ea typeface="ＭＳ Ｐゴシック" charset="0"/>
              <a:cs typeface="Light up the World"/>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3200" b="0" i="0" u="none" strike="noStrike" kern="1200" cap="none" spc="0" normalizeH="0" baseline="0" noProof="0" dirty="0">
                <a:ln>
                  <a:noFill/>
                </a:ln>
                <a:solidFill>
                  <a:srgbClr val="FFFFFF"/>
                </a:solidFill>
                <a:effectLst/>
                <a:uLnTx/>
                <a:uFillTx/>
                <a:latin typeface="Light up the World"/>
                <a:ea typeface="ＭＳ Ｐゴシック" charset="0"/>
                <a:cs typeface="Light up the World"/>
              </a:rPr>
              <a:t>德莱木最后的宗主（主教）在族长马里斯二世时代活着 </a:t>
            </a:r>
            <a:r>
              <a:rPr kumimoji="0" lang="en-US" sz="3200" b="0" i="0" u="none" strike="noStrike" kern="1200" cap="none" spc="0" normalizeH="0" baseline="0" noProof="0" dirty="0">
                <a:ln>
                  <a:noFill/>
                </a:ln>
                <a:solidFill>
                  <a:srgbClr val="FFFFFF"/>
                </a:solidFill>
                <a:effectLst/>
                <a:uLnTx/>
                <a:uFillTx/>
                <a:latin typeface="Light up the World"/>
                <a:ea typeface="ＭＳ Ｐゴシック" charset="0"/>
                <a:cs typeface="Light up the World"/>
              </a:rPr>
              <a:t>(</a:t>
            </a:r>
            <a:r>
              <a:rPr kumimoji="0" lang="zh-CN" altLang="en-US" sz="3200" b="0" i="0" u="none" strike="noStrike" kern="1200" cap="none" spc="0" normalizeH="0" baseline="0" noProof="0" dirty="0">
                <a:ln>
                  <a:noFill/>
                </a:ln>
                <a:solidFill>
                  <a:srgbClr val="FFFFFF"/>
                </a:solidFill>
                <a:effectLst/>
                <a:uLnTx/>
                <a:uFillTx/>
                <a:latin typeface="Light up the World"/>
                <a:ea typeface="ＭＳ Ｐゴシック" charset="0"/>
                <a:cs typeface="Light up the World"/>
              </a:rPr>
              <a:t>主后</a:t>
            </a:r>
            <a:r>
              <a:rPr kumimoji="0" lang="en-US" sz="3200" b="0" i="0" u="none" strike="noStrike" kern="1200" cap="none" spc="0" normalizeH="0" baseline="0" noProof="0" dirty="0">
                <a:ln>
                  <a:noFill/>
                </a:ln>
                <a:solidFill>
                  <a:srgbClr val="FFFFFF"/>
                </a:solidFill>
                <a:effectLst/>
                <a:uLnTx/>
                <a:uFillTx/>
                <a:latin typeface="Light up the World"/>
                <a:ea typeface="ＭＳ Ｐゴシック" charset="0"/>
                <a:cs typeface="Light up the World"/>
              </a:rPr>
              <a:t>987-999)</a:t>
            </a:r>
            <a:r>
              <a:rPr kumimoji="0" lang="zh-CN" altLang="en-US" sz="3200" b="0" i="0" u="none" strike="noStrike" kern="1200" cap="none" spc="0" normalizeH="0" baseline="0" noProof="0" dirty="0">
                <a:ln>
                  <a:noFill/>
                </a:ln>
                <a:solidFill>
                  <a:srgbClr val="FFFFFF"/>
                </a:solidFill>
                <a:effectLst/>
                <a:uLnTx/>
                <a:uFillTx/>
                <a:latin typeface="Light up the World"/>
                <a:ea typeface="ＭＳ Ｐゴシック" charset="0"/>
                <a:cs typeface="Light up the World"/>
              </a:rPr>
              <a:t>。</a:t>
            </a:r>
            <a:r>
              <a:rPr kumimoji="0" lang="en-US" sz="3200" b="0" i="0" u="none" strike="noStrike" kern="1200" cap="none" spc="0" normalizeH="0" baseline="0" noProof="0" dirty="0">
                <a:ln>
                  <a:noFill/>
                </a:ln>
                <a:solidFill>
                  <a:srgbClr val="FFFFFF"/>
                </a:solidFill>
                <a:effectLst/>
                <a:uLnTx/>
                <a:uFillTx/>
                <a:latin typeface="Light up the World"/>
                <a:ea typeface="ＭＳ Ｐゴシック" charset="0"/>
                <a:cs typeface="Light up the World"/>
              </a:rPr>
              <a:t>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3200" b="0" i="0" u="none" strike="noStrike" kern="1200" cap="none" spc="0" normalizeH="0" baseline="0" noProof="0" dirty="0">
                <a:ln>
                  <a:noFill/>
                </a:ln>
                <a:solidFill>
                  <a:srgbClr val="FFFFFF"/>
                </a:solidFill>
                <a:effectLst/>
                <a:uLnTx/>
                <a:uFillTx/>
                <a:latin typeface="Light up the World"/>
                <a:ea typeface="ＭＳ Ｐゴシック" charset="0"/>
                <a:cs typeface="Light up the World"/>
              </a:rPr>
              <a:t>巴尔达省最后的宗主（主教）在族长埃比耶苏三世时代活着。</a:t>
            </a:r>
            <a:endParaRPr kumimoji="0" lang="en-MY" altLang="zh-CN" sz="3200" b="0" i="0" u="none" strike="noStrike" kern="1200" cap="none" spc="0" normalizeH="0" baseline="0" noProof="0" dirty="0">
              <a:ln>
                <a:noFill/>
              </a:ln>
              <a:solidFill>
                <a:srgbClr val="FFFFFF"/>
              </a:solidFill>
              <a:effectLst/>
              <a:uLnTx/>
              <a:uFillTx/>
              <a:latin typeface="Light up the World"/>
              <a:ea typeface="ＭＳ Ｐゴシック" charset="0"/>
              <a:cs typeface="Light up the World"/>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srgbClr val="FFFFFF"/>
                </a:solidFill>
                <a:effectLst/>
                <a:uLnTx/>
                <a:uFillTx/>
                <a:latin typeface="Light up the World"/>
                <a:ea typeface="ＭＳ Ｐゴシック" charset="0"/>
                <a:cs typeface="Light up the World"/>
              </a:rPr>
              <a:t>Raia</a:t>
            </a:r>
            <a:r>
              <a:rPr kumimoji="0" lang="zh-CN" altLang="en-US" sz="3200" b="0" i="0" u="none" strike="noStrike" kern="1200" cap="none" spc="0" normalizeH="0" baseline="0" noProof="0" dirty="0">
                <a:ln>
                  <a:noFill/>
                </a:ln>
                <a:solidFill>
                  <a:srgbClr val="FFFFFF"/>
                </a:solidFill>
                <a:effectLst/>
                <a:uLnTx/>
                <a:uFillTx/>
                <a:latin typeface="Light up the World"/>
                <a:ea typeface="ＭＳ Ｐゴシック" charset="0"/>
                <a:cs typeface="Light up the World"/>
              </a:rPr>
              <a:t>及</a:t>
            </a:r>
            <a:r>
              <a:rPr kumimoji="0" lang="en-US" sz="3200" b="0" i="0" u="none" strike="noStrike" kern="1200" cap="none" spc="0" normalizeH="0" baseline="0" noProof="0" dirty="0" err="1">
                <a:ln>
                  <a:noFill/>
                </a:ln>
                <a:solidFill>
                  <a:srgbClr val="FFFFFF"/>
                </a:solidFill>
                <a:effectLst/>
                <a:uLnTx/>
                <a:uFillTx/>
                <a:latin typeface="Light up the World"/>
                <a:ea typeface="ＭＳ Ｐゴシック" charset="0"/>
                <a:cs typeface="Light up the World"/>
              </a:rPr>
              <a:t>Tabrestania</a:t>
            </a:r>
            <a:r>
              <a:rPr kumimoji="0" lang="zh-CN" altLang="en-US" sz="3200" b="0" i="0" u="none" strike="noStrike" kern="1200" cap="none" spc="0" normalizeH="0" baseline="0" noProof="0" dirty="0">
                <a:ln>
                  <a:noFill/>
                </a:ln>
                <a:solidFill>
                  <a:srgbClr val="FFFFFF"/>
                </a:solidFill>
                <a:effectLst/>
                <a:uLnTx/>
                <a:uFillTx/>
                <a:latin typeface="Light up the World"/>
                <a:ea typeface="ＭＳ Ｐゴシック" charset="0"/>
                <a:cs typeface="Light up the World"/>
              </a:rPr>
              <a:t>最后的宗主（主教）在同一个时期活着。</a:t>
            </a:r>
            <a:endParaRPr kumimoji="0" lang="en-US" altLang="zh-CN" sz="3200" b="0" i="0" u="none" strike="noStrike" kern="1200" cap="none" spc="0" normalizeH="0" baseline="0" noProof="0" dirty="0">
              <a:ln>
                <a:noFill/>
              </a:ln>
              <a:solidFill>
                <a:srgbClr val="FFFFFF"/>
              </a:solidFill>
              <a:effectLst/>
              <a:uLnTx/>
              <a:uFillTx/>
              <a:latin typeface="Light up the World"/>
              <a:ea typeface="ＭＳ Ｐゴシック" charset="0"/>
              <a:cs typeface="Light up the World"/>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3200" b="0" i="0" u="none" strike="noStrike" kern="1200" cap="none" spc="0" normalizeH="0" baseline="0" noProof="0" dirty="0">
                <a:ln>
                  <a:noFill/>
                </a:ln>
                <a:solidFill>
                  <a:srgbClr val="FFFFFF"/>
                </a:solidFill>
                <a:effectLst/>
                <a:uLnTx/>
                <a:uFillTx/>
                <a:latin typeface="Light up the World"/>
                <a:ea typeface="ＭＳ Ｐゴシック" charset="0"/>
                <a:cs typeface="Light up the World"/>
              </a:rPr>
              <a:t>在主后</a:t>
            </a:r>
            <a:r>
              <a:rPr kumimoji="0" lang="en-US" altLang="zh-CN" sz="3200" b="0" i="0" u="none" strike="noStrike" kern="1200" cap="none" spc="0" normalizeH="0" baseline="0" noProof="0" dirty="0">
                <a:ln>
                  <a:noFill/>
                </a:ln>
                <a:solidFill>
                  <a:srgbClr val="FFFFFF"/>
                </a:solidFill>
                <a:effectLst/>
                <a:uLnTx/>
                <a:uFillTx/>
                <a:latin typeface="Light up the World"/>
                <a:ea typeface="ＭＳ Ｐゴシック" charset="0"/>
                <a:cs typeface="Light up the World"/>
              </a:rPr>
              <a:t>1073</a:t>
            </a:r>
            <a:r>
              <a:rPr kumimoji="0" lang="zh-CN" altLang="en-US" sz="3200" b="0" i="0" u="none" strike="noStrike" kern="1200" cap="none" spc="0" normalizeH="0" baseline="0" noProof="0" dirty="0">
                <a:ln>
                  <a:noFill/>
                </a:ln>
                <a:solidFill>
                  <a:srgbClr val="FFFFFF"/>
                </a:solidFill>
                <a:effectLst/>
                <a:uLnTx/>
                <a:uFillTx/>
                <a:latin typeface="Light up the World"/>
                <a:ea typeface="ＭＳ Ｐゴシック" charset="0"/>
                <a:cs typeface="Light up the World"/>
              </a:rPr>
              <a:t>年</a:t>
            </a:r>
            <a:r>
              <a:rPr kumimoji="0" lang="en-US" sz="3200" b="0" i="0" u="none" strike="noStrike" kern="1200" cap="none" spc="0" normalizeH="0" baseline="0" noProof="0" dirty="0">
                <a:ln>
                  <a:noFill/>
                </a:ln>
                <a:solidFill>
                  <a:srgbClr val="FFFFFF"/>
                </a:solidFill>
                <a:effectLst/>
                <a:uLnTx/>
                <a:uFillTx/>
                <a:latin typeface="Light up the World"/>
                <a:ea typeface="ＭＳ Ｐゴシック" charset="0"/>
                <a:cs typeface="Light up the World"/>
              </a:rPr>
              <a:t> </a:t>
            </a:r>
            <a:r>
              <a:rPr kumimoji="0" lang="zh-CN" altLang="en-US" sz="3200" b="0" i="0" u="none" strike="noStrike" kern="1200" cap="none" spc="0" normalizeH="0" baseline="0" noProof="0" dirty="0">
                <a:ln>
                  <a:noFill/>
                </a:ln>
                <a:solidFill>
                  <a:srgbClr val="FFFFFF"/>
                </a:solidFill>
                <a:effectLst/>
                <a:uLnTx/>
                <a:uFillTx/>
                <a:latin typeface="Light up the World"/>
                <a:ea typeface="ＭＳ Ｐゴシック" charset="0"/>
                <a:cs typeface="Light up the World"/>
              </a:rPr>
              <a:t>“在阿克拉特（</a:t>
            </a:r>
            <a:r>
              <a:rPr kumimoji="0" lang="en-MY" altLang="zh-CN" sz="3200" b="0" i="0" u="none" strike="noStrike" kern="1200" cap="none" spc="0" normalizeH="0" baseline="0" noProof="0" dirty="0" err="1">
                <a:ln>
                  <a:noFill/>
                </a:ln>
                <a:solidFill>
                  <a:srgbClr val="FFFFFF"/>
                </a:solidFill>
                <a:effectLst/>
                <a:uLnTx/>
                <a:uFillTx/>
                <a:latin typeface="Light up the World"/>
                <a:ea typeface="ＭＳ Ｐゴシック" charset="0"/>
                <a:cs typeface="Light up the World"/>
              </a:rPr>
              <a:t>Achlat</a:t>
            </a:r>
            <a:r>
              <a:rPr kumimoji="0" lang="zh-CN" altLang="en-MY" sz="3200" b="0" i="0" u="none" strike="noStrike" kern="1200" cap="none" spc="0" normalizeH="0" baseline="0" noProof="0" dirty="0">
                <a:ln>
                  <a:noFill/>
                </a:ln>
                <a:solidFill>
                  <a:srgbClr val="FFFFFF"/>
                </a:solidFill>
                <a:effectLst/>
                <a:uLnTx/>
                <a:uFillTx/>
                <a:latin typeface="Light up the World"/>
                <a:ea typeface="ＭＳ Ｐゴシック" charset="0"/>
                <a:cs typeface="Light up the World"/>
              </a:rPr>
              <a:t>）</a:t>
            </a:r>
            <a:r>
              <a:rPr kumimoji="0" lang="zh-CN" altLang="en-US" sz="3200" b="0" i="0" u="none" strike="noStrike" kern="1200" cap="none" spc="0" normalizeH="0" baseline="0" noProof="0" dirty="0">
                <a:ln>
                  <a:noFill/>
                </a:ln>
                <a:solidFill>
                  <a:srgbClr val="FFFFFF"/>
                </a:solidFill>
                <a:effectLst/>
                <a:uLnTx/>
                <a:uFillTx/>
                <a:latin typeface="Light up the World"/>
                <a:ea typeface="ＭＳ Ｐゴシック" charset="0"/>
                <a:cs typeface="Light up the World"/>
              </a:rPr>
              <a:t>的两个主教中再也没有宗主（主教）或者主教了，（阿西沙湖的岸边）和玛格。</a:t>
            </a:r>
            <a:endParaRPr kumimoji="0" lang="en-US" sz="3200" b="0" i="0" u="none" strike="noStrike" kern="1200" cap="none" spc="0" normalizeH="0" baseline="0" noProof="0" dirty="0">
              <a:ln>
                <a:noFill/>
              </a:ln>
              <a:solidFill>
                <a:srgbClr val="FFFFFF"/>
              </a:solidFill>
              <a:effectLst/>
              <a:uLnTx/>
              <a:uFillTx/>
              <a:latin typeface="Light up the World"/>
              <a:ea typeface="ＭＳ Ｐゴシック" charset="0"/>
              <a:cs typeface="Light up the World"/>
            </a:endParaRPr>
          </a:p>
        </p:txBody>
      </p:sp>
      <p:pic>
        <p:nvPicPr>
          <p:cNvPr id="3" name="Picture 2" descr="Geography.png"/>
          <p:cNvPicPr>
            <a:picLocks noChangeAspect="1"/>
          </p:cNvPicPr>
          <p:nvPr/>
        </p:nvPicPr>
        <p:blipFill rotWithShape="1">
          <a:blip r:embed="rId2" cstate="screen">
            <a:extLst>
              <a:ext uri="{28A0092B-C50C-407E-A947-70E740481C1C}">
                <a14:useLocalDpi xmlns:a14="http://schemas.microsoft.com/office/drawing/2010/main"/>
              </a:ext>
            </a:extLst>
          </a:blip>
          <a:srcRect l="4101" t="-15" r="13253" b="22506"/>
          <a:stretch/>
        </p:blipFill>
        <p:spPr>
          <a:xfrm>
            <a:off x="304800" y="3733800"/>
            <a:ext cx="2194560" cy="2971800"/>
          </a:xfrm>
          <a:prstGeom prst="rect">
            <a:avLst/>
          </a:prstGeom>
          <a:ln>
            <a:solidFill>
              <a:schemeClr val="bg2"/>
            </a:solidFill>
          </a:ln>
        </p:spPr>
      </p:pic>
    </p:spTree>
    <p:extLst>
      <p:ext uri="{BB962C8B-B14F-4D97-AF65-F5344CB8AC3E}">
        <p14:creationId xmlns:p14="http://schemas.microsoft.com/office/powerpoint/2010/main" val="2585430263"/>
      </p:ext>
    </p:extLst>
  </p:cSld>
  <p:clrMapOvr>
    <a:masterClrMapping/>
  </p:clrMapOvr>
  <p:transition>
    <p:random/>
  </p:transition>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ultan-Mahmud-Ghaznawi.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95033" y="-1371600"/>
            <a:ext cx="9172967" cy="13564036"/>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伽色尼的马哈茂德</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2837783544"/>
      </p:ext>
    </p:extLst>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hennai_St._Thomas_Basilica_side_view.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9382" y="-39489"/>
            <a:ext cx="10308618" cy="6895902"/>
          </a:xfrm>
          <a:prstGeom prst="rect">
            <a:avLst/>
          </a:prstGeom>
        </p:spPr>
      </p:pic>
      <p:sp>
        <p:nvSpPr>
          <p:cNvPr id="4" name="Text Box 7"/>
          <p:cNvSpPr txBox="1">
            <a:spLocks noChangeArrowheads="1"/>
          </p:cNvSpPr>
          <p:nvPr/>
        </p:nvSpPr>
        <p:spPr bwMode="auto">
          <a:xfrm>
            <a:off x="1524000" y="6112813"/>
            <a:ext cx="914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zh-CN" altLang="en-US" sz="1800" i="1" dirty="0">
                <a:latin typeface="Arial Black" charset="0"/>
                <a:cs typeface="Arial Black" charset="0"/>
              </a:rPr>
              <a:t>印度马德拉斯圣多马</a:t>
            </a:r>
            <a:r>
              <a:rPr lang="en-US" altLang="zh-CN" sz="1800" i="1" dirty="0">
                <a:latin typeface="Arial Black" charset="0"/>
                <a:cs typeface="Arial Black" charset="0"/>
              </a:rPr>
              <a:t>·</a:t>
            </a:r>
            <a:r>
              <a:rPr lang="zh-CN" altLang="en-US" sz="1800" i="1" dirty="0">
                <a:latin typeface="Arial Black" charset="0"/>
                <a:cs typeface="Arial Black" charset="0"/>
              </a:rPr>
              <a:t>巴西里卡</a:t>
            </a:r>
            <a:endParaRPr lang="en-US" sz="1800" i="1" dirty="0">
              <a:latin typeface="Arial Black" charset="0"/>
              <a:cs typeface="Arial Black" charset="0"/>
            </a:endParaRPr>
          </a:p>
        </p:txBody>
      </p:sp>
      <p:sp>
        <p:nvSpPr>
          <p:cNvPr id="6" name="Text Box 7"/>
          <p:cNvSpPr txBox="1">
            <a:spLocks noChangeArrowheads="1"/>
          </p:cNvSpPr>
          <p:nvPr/>
        </p:nvSpPr>
        <p:spPr bwMode="auto">
          <a:xfrm>
            <a:off x="0" y="-45660"/>
            <a:ext cx="12192000" cy="1077218"/>
          </a:xfrm>
          <a:prstGeom prst="rect">
            <a:avLst/>
          </a:prstGeom>
          <a:solidFill>
            <a:srgbClr val="000514"/>
          </a:solidFill>
          <a:ln>
            <a:noFill/>
          </a:ln>
        </p:spPr>
        <p:txBody>
          <a:bodyPr wrap="square">
            <a:spAutoFit/>
          </a:bodyPr>
          <a:lstStyle>
            <a:defPPr>
              <a:defRPr lang="en-US"/>
            </a:defPPr>
            <a:lvl1pPr algn="ctr" fontAlgn="auto">
              <a:spcBef>
                <a:spcPts val="0"/>
              </a:spcBef>
              <a:spcAft>
                <a:spcPts val="0"/>
              </a:spcAft>
              <a:defRPr sz="3200" b="1">
                <a:ln w="25400">
                  <a:solidFill>
                    <a:srgbClr val="000000"/>
                  </a:solidFill>
                </a:ln>
                <a:effectLst>
                  <a:outerShdw blurRad="50800" dist="50800" dir="2700000" algn="tl" rotWithShape="0">
                    <a:srgbClr val="000000">
                      <a:alpha val="43000"/>
                    </a:srgbClr>
                  </a:outerShdw>
                </a:effectLst>
                <a:latin typeface="Arial"/>
                <a:cs typeface="Arial"/>
              </a:defRPr>
            </a:lvl1pPr>
          </a:lstStyle>
          <a:p>
            <a:r>
              <a:rPr lang="zh-CN" altLang="en-US" b="0" dirty="0">
                <a:ln w="18415" cmpd="sng">
                  <a:solidFill>
                    <a:srgbClr val="FFFFFF"/>
                  </a:solidFill>
                  <a:prstDash val="solid"/>
                </a:ln>
                <a:solidFill>
                  <a:srgbClr val="FFFFFF"/>
                </a:solidFill>
                <a:effectLst>
                  <a:outerShdw blurRad="63500" dir="3600000" algn="tl" rotWithShape="0">
                    <a:srgbClr val="000000">
                      <a:alpha val="70000"/>
                    </a:srgbClr>
                  </a:outerShdw>
                </a:effectLst>
              </a:rPr>
              <a:t>最古老和最强大的传统之一是在公元</a:t>
            </a:r>
            <a:r>
              <a:rPr lang="en-US" altLang="zh-CN" b="0" dirty="0">
                <a:ln w="18415" cmpd="sng">
                  <a:solidFill>
                    <a:srgbClr val="FFFFFF"/>
                  </a:solidFill>
                  <a:prstDash val="solid"/>
                </a:ln>
                <a:solidFill>
                  <a:srgbClr val="FFFFFF"/>
                </a:solidFill>
                <a:effectLst>
                  <a:outerShdw blurRad="63500" dir="3600000" algn="tl" rotWithShape="0">
                    <a:srgbClr val="000000">
                      <a:alpha val="70000"/>
                    </a:srgbClr>
                  </a:outerShdw>
                </a:effectLst>
              </a:rPr>
              <a:t>52</a:t>
            </a:r>
            <a:r>
              <a:rPr lang="zh-CN" altLang="en-US" b="0" dirty="0">
                <a:ln w="18415" cmpd="sng">
                  <a:solidFill>
                    <a:srgbClr val="FFFFFF"/>
                  </a:solidFill>
                  <a:prstDash val="solid"/>
                </a:ln>
                <a:solidFill>
                  <a:srgbClr val="FFFFFF"/>
                </a:solidFill>
                <a:effectLst>
                  <a:outerShdw blurRad="63500" dir="3600000" algn="tl" rotWithShape="0">
                    <a:srgbClr val="000000">
                      <a:alpha val="70000"/>
                    </a:srgbClr>
                  </a:outerShdw>
                </a:effectLst>
              </a:rPr>
              <a:t>年（在保罗第二次和第三次传教之旅之间）使徒多马将福音带到了印度甚至中国。</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uddha_Jesus_Humanity-Healing.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7272"/>
            <a:ext cx="9144000" cy="6849141"/>
          </a:xfrm>
          <a:prstGeom prst="rect">
            <a:avLst/>
          </a:prstGeom>
        </p:spPr>
      </p:pic>
      <p:sp>
        <p:nvSpPr>
          <p:cNvPr id="8" name="Rectangle 7">
            <a:extLst>
              <a:ext uri="{FF2B5EF4-FFF2-40B4-BE49-F238E27FC236}">
                <a16:creationId xmlns:a16="http://schemas.microsoft.com/office/drawing/2014/main" id="{A081F741-33B0-45F2-A656-FE337A465327}"/>
              </a:ext>
            </a:extLst>
          </p:cNvPr>
          <p:cNvSpPr/>
          <p:nvPr/>
        </p:nvSpPr>
        <p:spPr>
          <a:xfrm>
            <a:off x="1524001" y="381000"/>
            <a:ext cx="9142412" cy="584775"/>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基督徒在亚洲衰退的主要原因</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9" name="Text Box 7">
            <a:extLst>
              <a:ext uri="{FF2B5EF4-FFF2-40B4-BE49-F238E27FC236}">
                <a16:creationId xmlns:a16="http://schemas.microsoft.com/office/drawing/2014/main" id="{455D2F38-87C9-4EE9-A62A-C37906A0A5ED}"/>
              </a:ext>
            </a:extLst>
          </p:cNvPr>
          <p:cNvSpPr txBox="1">
            <a:spLocks noChangeArrowheads="1"/>
          </p:cNvSpPr>
          <p:nvPr/>
        </p:nvSpPr>
        <p:spPr bwMode="auto">
          <a:xfrm>
            <a:off x="1905000" y="1219200"/>
            <a:ext cx="8229600" cy="584776"/>
          </a:xfrm>
          <a:prstGeom prst="rect">
            <a:avLst/>
          </a:prstGeom>
          <a:solidFill>
            <a:srgbClr val="000514">
              <a:alpha val="0"/>
            </a:srgbClr>
          </a:solidFill>
          <a:ln>
            <a:noFill/>
          </a:ln>
        </p:spPr>
        <p:txBody>
          <a:bodyPr wrap="square">
            <a:spAutoFit/>
          </a:bodyPr>
          <a:lstStyle>
            <a:defPPr>
              <a:defRPr lang="en-US"/>
            </a:defPPr>
            <a:lvl1pPr algn="ctr">
              <a:defRPr sz="3200" b="1">
                <a:ln w="25400">
                  <a:noFill/>
                </a:ln>
                <a:solidFill>
                  <a:srgbClr val="FFFFFF"/>
                </a:solidFill>
                <a:effectLst>
                  <a:glow rad="228600">
                    <a:schemeClr val="bg2"/>
                  </a:glow>
                </a:effectLst>
                <a:latin typeface="Arial"/>
                <a:cs typeface="Aria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1. </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逼迫</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10" name="Text Box 7">
            <a:extLst>
              <a:ext uri="{FF2B5EF4-FFF2-40B4-BE49-F238E27FC236}">
                <a16:creationId xmlns:a16="http://schemas.microsoft.com/office/drawing/2014/main" id="{94882463-CA6A-4610-9426-EF016E511A7E}"/>
              </a:ext>
            </a:extLst>
          </p:cNvPr>
          <p:cNvSpPr txBox="1">
            <a:spLocks noChangeArrowheads="1"/>
          </p:cNvSpPr>
          <p:nvPr/>
        </p:nvSpPr>
        <p:spPr bwMode="auto">
          <a:xfrm>
            <a:off x="1905000" y="1853624"/>
            <a:ext cx="8229600" cy="584776"/>
          </a:xfrm>
          <a:prstGeom prst="rect">
            <a:avLst/>
          </a:prstGeom>
          <a:solidFill>
            <a:srgbClr val="000514">
              <a:alpha val="0"/>
            </a:srgbClr>
          </a:solidFill>
          <a:ln>
            <a:noFill/>
          </a:ln>
        </p:spPr>
        <p:txBody>
          <a:bodyPr wrap="square">
            <a:spAutoFit/>
          </a:bodyPr>
          <a:lstStyle>
            <a:defPPr>
              <a:defRPr lang="en-US"/>
            </a:defPPr>
            <a:lvl1pPr>
              <a:defRPr sz="3200" b="1">
                <a:ln w="25400">
                  <a:noFill/>
                </a:ln>
                <a:solidFill>
                  <a:srgbClr val="FFFFFF"/>
                </a:solidFill>
                <a:effectLst>
                  <a:glow rad="228600">
                    <a:schemeClr val="bg2"/>
                  </a:glow>
                </a:effectLst>
                <a:latin typeface="Arial"/>
                <a:cs typeface="Aria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2. </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诡计、骗局</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6923028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Jesus and Krishna.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25401"/>
            <a:ext cx="9144000" cy="6802125"/>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黑天神</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3440652611"/>
      </p:ext>
    </p:extLst>
  </p:cSld>
  <p:clrMapOvr>
    <a:masterClrMapping/>
  </p:clrMapOvr>
  <p:transition>
    <p:random/>
  </p:transition>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krishna-chris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7" name="Rectangle 6"/>
          <p:cNvSpPr/>
          <p:nvPr/>
        </p:nvSpPr>
        <p:spPr>
          <a:xfrm>
            <a:off x="1524001" y="1524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基督</a:t>
            </a: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     </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及</a:t>
            </a: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     </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黑天神</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11" name="Rectangle 10"/>
          <p:cNvSpPr/>
          <p:nvPr/>
        </p:nvSpPr>
        <p:spPr>
          <a:xfrm>
            <a:off x="1524000" y="939224"/>
            <a:ext cx="9142412" cy="584775"/>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“两位都被称‘神的儿子’及‘救主’</a:t>
            </a: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 </a:t>
            </a:r>
          </a:p>
        </p:txBody>
      </p:sp>
      <p:sp>
        <p:nvSpPr>
          <p:cNvPr id="12" name="Rectangle 11"/>
          <p:cNvSpPr/>
          <p:nvPr/>
        </p:nvSpPr>
        <p:spPr>
          <a:xfrm>
            <a:off x="1524000" y="1447800"/>
            <a:ext cx="9142412" cy="584775"/>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宣称在出生以前已存在世上了</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13" name="Rectangle 12"/>
          <p:cNvSpPr/>
          <p:nvPr/>
        </p:nvSpPr>
        <p:spPr>
          <a:xfrm>
            <a:off x="1524000" y="1905000"/>
            <a:ext cx="9142412" cy="584775"/>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有地上父亲以木匠为主业</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15" name="Rectangle 14"/>
          <p:cNvSpPr/>
          <p:nvPr/>
        </p:nvSpPr>
        <p:spPr>
          <a:xfrm>
            <a:off x="1524000" y="2387024"/>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出生在马槽里</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16" name="Rectangle 15"/>
          <p:cNvSpPr/>
          <p:nvPr/>
        </p:nvSpPr>
        <p:spPr>
          <a:xfrm>
            <a:off x="1524000" y="2895600"/>
            <a:ext cx="9142412" cy="584775"/>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有牧羊人和博士来探访</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17" name="Rectangle 16"/>
          <p:cNvSpPr/>
          <p:nvPr/>
        </p:nvSpPr>
        <p:spPr>
          <a:xfrm>
            <a:off x="1524000" y="3377624"/>
            <a:ext cx="9142412" cy="584775"/>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被称“。。。支派中的狮子”</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18" name="Rectangle 17"/>
          <p:cNvSpPr/>
          <p:nvPr/>
        </p:nvSpPr>
        <p:spPr>
          <a:xfrm>
            <a:off x="1524000" y="38862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被称无罪的</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19" name="Rectangle 18"/>
          <p:cNvSpPr/>
          <p:nvPr/>
        </p:nvSpPr>
        <p:spPr>
          <a:xfrm>
            <a:off x="1524000" y="4368224"/>
            <a:ext cx="9142412" cy="584775"/>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医治麻风病人、赶鬼、救醒死人</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20" name="Rectangle 19"/>
          <p:cNvSpPr/>
          <p:nvPr/>
        </p:nvSpPr>
        <p:spPr>
          <a:xfrm>
            <a:off x="1524000" y="4825424"/>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有门徒传祂的教导</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21" name="Rectangle 20"/>
          <p:cNvSpPr/>
          <p:nvPr/>
        </p:nvSpPr>
        <p:spPr>
          <a:xfrm>
            <a:off x="1524000" y="5282624"/>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降到阴间，复活，圣天</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230185593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P spid="16" grpId="0" animBg="1"/>
      <p:bldP spid="17" grpId="0" animBg="1"/>
      <p:bldP spid="18" grpId="0" animBg="1"/>
      <p:bldP spid="19" grpId="0" animBg="1"/>
      <p:bldP spid="20" grpId="0" animBg="1"/>
      <p:bldP spid="21" grpId="0" animBg="1"/>
    </p:bldLst>
  </p:timing>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ongol-Empire-Map-work.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1"/>
            <a:ext cx="9196234" cy="6856413"/>
          </a:xfrm>
          <a:prstGeom prst="rect">
            <a:avLst/>
          </a:prstGeom>
        </p:spPr>
      </p:pic>
      <p:sp>
        <p:nvSpPr>
          <p:cNvPr id="13" name="Rectangle 12">
            <a:extLst>
              <a:ext uri="{FF2B5EF4-FFF2-40B4-BE49-F238E27FC236}">
                <a16:creationId xmlns:a16="http://schemas.microsoft.com/office/drawing/2014/main" id="{5B586F3D-9B34-45D3-9E72-983DEADDBCFB}"/>
              </a:ext>
            </a:extLst>
          </p:cNvPr>
          <p:cNvSpPr/>
          <p:nvPr/>
        </p:nvSpPr>
        <p:spPr>
          <a:xfrm>
            <a:off x="1524001" y="381000"/>
            <a:ext cx="9142412" cy="584775"/>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基督徒在亚洲衰退的主要原因</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14" name="Text Box 7">
            <a:extLst>
              <a:ext uri="{FF2B5EF4-FFF2-40B4-BE49-F238E27FC236}">
                <a16:creationId xmlns:a16="http://schemas.microsoft.com/office/drawing/2014/main" id="{4D2C542A-142C-4677-81E2-D50E9AAE2731}"/>
              </a:ext>
            </a:extLst>
          </p:cNvPr>
          <p:cNvSpPr txBox="1">
            <a:spLocks noChangeArrowheads="1"/>
          </p:cNvSpPr>
          <p:nvPr/>
        </p:nvSpPr>
        <p:spPr bwMode="auto">
          <a:xfrm>
            <a:off x="1905000" y="1219200"/>
            <a:ext cx="8229600" cy="584776"/>
          </a:xfrm>
          <a:prstGeom prst="rect">
            <a:avLst/>
          </a:prstGeom>
          <a:solidFill>
            <a:srgbClr val="000514">
              <a:alpha val="0"/>
            </a:srgbClr>
          </a:solidFill>
          <a:ln>
            <a:noFill/>
          </a:ln>
        </p:spPr>
        <p:txBody>
          <a:bodyPr wrap="square">
            <a:spAutoFit/>
          </a:bodyPr>
          <a:lstStyle>
            <a:defPPr>
              <a:defRPr lang="en-US"/>
            </a:defPPr>
            <a:lvl1pPr algn="ctr">
              <a:defRPr sz="3200" b="1">
                <a:ln w="25400">
                  <a:noFill/>
                </a:ln>
                <a:solidFill>
                  <a:srgbClr val="FFFFFF"/>
                </a:solidFill>
                <a:effectLst>
                  <a:glow rad="228600">
                    <a:schemeClr val="bg2"/>
                  </a:glow>
                </a:effectLst>
                <a:latin typeface="Arial"/>
                <a:cs typeface="Aria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1. </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逼迫</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15" name="Text Box 7">
            <a:extLst>
              <a:ext uri="{FF2B5EF4-FFF2-40B4-BE49-F238E27FC236}">
                <a16:creationId xmlns:a16="http://schemas.microsoft.com/office/drawing/2014/main" id="{D6F64CE4-2476-4908-9980-E9AA70E9D6A6}"/>
              </a:ext>
            </a:extLst>
          </p:cNvPr>
          <p:cNvSpPr txBox="1">
            <a:spLocks noChangeArrowheads="1"/>
          </p:cNvSpPr>
          <p:nvPr/>
        </p:nvSpPr>
        <p:spPr bwMode="auto">
          <a:xfrm>
            <a:off x="1905000" y="1853624"/>
            <a:ext cx="8229600" cy="584776"/>
          </a:xfrm>
          <a:prstGeom prst="rect">
            <a:avLst/>
          </a:prstGeom>
          <a:solidFill>
            <a:srgbClr val="000514">
              <a:alpha val="0"/>
            </a:srgbClr>
          </a:solidFill>
          <a:ln>
            <a:noFill/>
          </a:ln>
        </p:spPr>
        <p:txBody>
          <a:bodyPr wrap="square">
            <a:spAutoFit/>
          </a:bodyPr>
          <a:lstStyle>
            <a:defPPr>
              <a:defRPr lang="en-US"/>
            </a:defPPr>
            <a:lvl1pPr>
              <a:defRPr sz="3200" b="1">
                <a:ln w="25400">
                  <a:noFill/>
                </a:ln>
                <a:solidFill>
                  <a:srgbClr val="FFFFFF"/>
                </a:solidFill>
                <a:effectLst>
                  <a:glow rad="228600">
                    <a:schemeClr val="bg2"/>
                  </a:glow>
                </a:effectLst>
                <a:latin typeface="Arial"/>
                <a:cs typeface="Aria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2. </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诡计、骗局</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16" name="Text Box 7">
            <a:extLst>
              <a:ext uri="{FF2B5EF4-FFF2-40B4-BE49-F238E27FC236}">
                <a16:creationId xmlns:a16="http://schemas.microsoft.com/office/drawing/2014/main" id="{641AFC9A-1425-478D-B3FF-96E9A964E63A}"/>
              </a:ext>
            </a:extLst>
          </p:cNvPr>
          <p:cNvSpPr txBox="1">
            <a:spLocks noChangeArrowheads="1"/>
          </p:cNvSpPr>
          <p:nvPr/>
        </p:nvSpPr>
        <p:spPr bwMode="auto">
          <a:xfrm>
            <a:off x="1905000" y="2463224"/>
            <a:ext cx="8229600" cy="584776"/>
          </a:xfrm>
          <a:prstGeom prst="rect">
            <a:avLst/>
          </a:prstGeom>
          <a:solidFill>
            <a:srgbClr val="000514">
              <a:alpha val="0"/>
            </a:srgbClr>
          </a:solidFill>
          <a:ln>
            <a:noFill/>
          </a:ln>
        </p:spPr>
        <p:txBody>
          <a:bodyPr wrap="square">
            <a:spAutoFit/>
          </a:bodyPr>
          <a:lstStyle>
            <a:defPPr>
              <a:defRPr lang="en-US"/>
            </a:defPPr>
            <a:lvl1pPr>
              <a:defRPr sz="3200" b="1">
                <a:ln w="25400">
                  <a:noFill/>
                </a:ln>
                <a:solidFill>
                  <a:srgbClr val="FFFFFF"/>
                </a:solidFill>
                <a:effectLst>
                  <a:glow rad="228600">
                    <a:schemeClr val="bg2"/>
                  </a:glow>
                </a:effectLst>
                <a:latin typeface="Arial"/>
                <a:cs typeface="Aria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3. </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蒙古</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180741964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蒙古四大汗国君主</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pic>
        <p:nvPicPr>
          <p:cNvPr id="2" name="Picture 1" descr="Khan2-Jenghi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00345" y="1295400"/>
            <a:ext cx="1802581" cy="2286000"/>
          </a:xfrm>
          <a:prstGeom prst="rect">
            <a:avLst/>
          </a:prstGeom>
        </p:spPr>
      </p:pic>
      <p:pic>
        <p:nvPicPr>
          <p:cNvPr id="4" name="Picture 3" descr="Khan2-Ogotai.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90402" y="1296282"/>
            <a:ext cx="1796143" cy="2286000"/>
          </a:xfrm>
          <a:prstGeom prst="rect">
            <a:avLst/>
          </a:prstGeom>
        </p:spPr>
      </p:pic>
      <p:pic>
        <p:nvPicPr>
          <p:cNvPr id="5" name="Picture 4" descr="Khan3-Güyük.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91345" y="1296283"/>
            <a:ext cx="1728247" cy="2286000"/>
          </a:xfrm>
          <a:prstGeom prst="rect">
            <a:avLst/>
          </a:prstGeom>
        </p:spPr>
      </p:pic>
      <p:pic>
        <p:nvPicPr>
          <p:cNvPr id="6" name="Picture 5" descr="Khan4-Mangu.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348744" y="1296283"/>
            <a:ext cx="1785856" cy="2362200"/>
          </a:xfrm>
          <a:prstGeom prst="rect">
            <a:avLst/>
          </a:prstGeom>
        </p:spPr>
      </p:pic>
      <p:sp>
        <p:nvSpPr>
          <p:cNvPr id="8" name="TextBox 7"/>
          <p:cNvSpPr txBox="1"/>
          <p:nvPr/>
        </p:nvSpPr>
        <p:spPr>
          <a:xfrm>
            <a:off x="2076076" y="3568876"/>
            <a:ext cx="1828800" cy="646331"/>
          </a:xfrm>
          <a:prstGeom prst="rect">
            <a:avLst/>
          </a:prstGeom>
          <a:noFill/>
          <a:ln>
            <a:solidFill>
              <a:schemeClr val="tx1"/>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成吉思汗</a:t>
            </a:r>
            <a:endParaRPr kumimoji="0" lang="en-US" sz="20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Black"/>
                <a:ea typeface="ＭＳ Ｐゴシック" charset="0"/>
                <a:cs typeface="Arial Black"/>
              </a:rPr>
              <a:t>1206-1227</a:t>
            </a:r>
          </a:p>
        </p:txBody>
      </p:sp>
      <p:sp>
        <p:nvSpPr>
          <p:cNvPr id="9" name="TextBox 8"/>
          <p:cNvSpPr txBox="1"/>
          <p:nvPr/>
        </p:nvSpPr>
        <p:spPr>
          <a:xfrm>
            <a:off x="4191000" y="3581400"/>
            <a:ext cx="1828800" cy="646331"/>
          </a:xfrm>
          <a:prstGeom prst="rect">
            <a:avLst/>
          </a:prstGeom>
          <a:noFill/>
          <a:ln>
            <a:solidFill>
              <a:schemeClr val="tx1"/>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1" u="none" strike="noStrike" kern="1200" cap="none" spc="0" normalizeH="0" baseline="0" noProof="0" dirty="0">
                <a:ln>
                  <a:noFill/>
                </a:ln>
                <a:solidFill>
                  <a:srgbClr val="FFFFFF"/>
                </a:solidFill>
                <a:effectLst/>
                <a:uLnTx/>
                <a:uFillTx/>
                <a:latin typeface="Arial Black"/>
                <a:ea typeface="ＭＳ Ｐゴシック" charset="0"/>
                <a:cs typeface="Arial Black"/>
              </a:rPr>
              <a:t>窝阔台汗</a:t>
            </a:r>
            <a:endParaRPr kumimoji="0" lang="en-US" sz="2000" b="1" i="1" u="none" strike="noStrike" kern="1200" cap="none" spc="0" normalizeH="0" baseline="0" noProof="0" dirty="0">
              <a:ln>
                <a:noFill/>
              </a:ln>
              <a:solidFill>
                <a:srgbClr val="FFFFFF"/>
              </a:solidFill>
              <a:effectLst/>
              <a:uLnTx/>
              <a:uFillTx/>
              <a:latin typeface="Arial Black"/>
              <a:ea typeface="ＭＳ Ｐゴシック" charset="0"/>
              <a:cs typeface="Arial Black"/>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Black"/>
                <a:ea typeface="ＭＳ Ｐゴシック" charset="0"/>
                <a:cs typeface="Arial Black"/>
              </a:rPr>
              <a:t>1229-1241</a:t>
            </a:r>
          </a:p>
        </p:txBody>
      </p:sp>
      <p:sp>
        <p:nvSpPr>
          <p:cNvPr id="10" name="TextBox 9"/>
          <p:cNvSpPr txBox="1"/>
          <p:nvPr/>
        </p:nvSpPr>
        <p:spPr>
          <a:xfrm>
            <a:off x="6248400" y="3581400"/>
            <a:ext cx="1828800" cy="646331"/>
          </a:xfrm>
          <a:prstGeom prst="rect">
            <a:avLst/>
          </a:prstGeom>
          <a:noFill/>
          <a:ln>
            <a:solidFill>
              <a:schemeClr val="tx1"/>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0" i="1" u="none" strike="noStrike" kern="1200" cap="none" spc="0" normalizeH="0" baseline="0" noProof="0" dirty="0">
                <a:ln>
                  <a:noFill/>
                </a:ln>
                <a:solidFill>
                  <a:srgbClr val="FFFFFF"/>
                </a:solidFill>
                <a:effectLst/>
                <a:uLnTx/>
                <a:uFillTx/>
                <a:latin typeface="Arial Black"/>
                <a:ea typeface="ＭＳ Ｐゴシック" charset="0"/>
                <a:cs typeface="Arial Black"/>
              </a:rPr>
              <a:t>贵由汗</a:t>
            </a:r>
            <a:endParaRPr kumimoji="0" lang="en-US" sz="2000" b="0" i="1" u="none" strike="noStrike" kern="1200" cap="none" spc="0" normalizeH="0" baseline="0" noProof="0" dirty="0">
              <a:ln>
                <a:noFill/>
              </a:ln>
              <a:solidFill>
                <a:srgbClr val="FFFFFF"/>
              </a:solidFill>
              <a:effectLst/>
              <a:uLnTx/>
              <a:uFillTx/>
              <a:latin typeface="Arial Black"/>
              <a:ea typeface="ＭＳ Ｐゴシック" charset="0"/>
              <a:cs typeface="Arial Black"/>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Black"/>
                <a:ea typeface="ＭＳ Ｐゴシック" charset="0"/>
                <a:cs typeface="Arial Black"/>
              </a:rPr>
              <a:t>1246-1248</a:t>
            </a:r>
          </a:p>
        </p:txBody>
      </p:sp>
      <p:sp>
        <p:nvSpPr>
          <p:cNvPr id="11" name="TextBox 10"/>
          <p:cNvSpPr txBox="1"/>
          <p:nvPr/>
        </p:nvSpPr>
        <p:spPr>
          <a:xfrm>
            <a:off x="8305800" y="3581400"/>
            <a:ext cx="1828800" cy="646331"/>
          </a:xfrm>
          <a:prstGeom prst="rect">
            <a:avLst/>
          </a:prstGeom>
          <a:noFill/>
          <a:ln>
            <a:solidFill>
              <a:schemeClr val="tx1"/>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0" i="1" u="none" strike="noStrike" kern="1200" cap="none" spc="0" normalizeH="0" baseline="0" noProof="0" dirty="0">
                <a:ln>
                  <a:noFill/>
                </a:ln>
                <a:solidFill>
                  <a:srgbClr val="FFFFFF"/>
                </a:solidFill>
                <a:effectLst/>
                <a:uLnTx/>
                <a:uFillTx/>
                <a:latin typeface="Arial Black"/>
                <a:ea typeface="ＭＳ Ｐゴシック" charset="0"/>
                <a:cs typeface="Arial Black"/>
              </a:rPr>
              <a:t>蒙哥汗</a:t>
            </a:r>
            <a:endParaRPr kumimoji="0" lang="en-US" sz="2000" b="0" i="1" u="none" strike="noStrike" kern="1200" cap="none" spc="0" normalizeH="0" baseline="0" noProof="0" dirty="0">
              <a:ln>
                <a:noFill/>
              </a:ln>
              <a:solidFill>
                <a:srgbClr val="FFFFFF"/>
              </a:solidFill>
              <a:effectLst/>
              <a:uLnTx/>
              <a:uFillTx/>
              <a:latin typeface="Arial Black"/>
              <a:ea typeface="ＭＳ Ｐゴシック" charset="0"/>
              <a:cs typeface="Arial Black"/>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Black"/>
                <a:ea typeface="ＭＳ Ｐゴシック" charset="0"/>
                <a:cs typeface="Arial Black"/>
              </a:rPr>
              <a:t>1251-1259</a:t>
            </a:r>
          </a:p>
        </p:txBody>
      </p:sp>
      <p:sp>
        <p:nvSpPr>
          <p:cNvPr id="12" name="Rectangle 11"/>
          <p:cNvSpPr/>
          <p:nvPr/>
        </p:nvSpPr>
        <p:spPr>
          <a:xfrm>
            <a:off x="1524000" y="4343401"/>
            <a:ext cx="9142412" cy="584775"/>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贵由汗在他的日子里被称为“真正的基督徒”</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13" name="Rectangle 12"/>
          <p:cNvSpPr/>
          <p:nvPr/>
        </p:nvSpPr>
        <p:spPr>
          <a:xfrm>
            <a:off x="1524000" y="5446694"/>
            <a:ext cx="9142412" cy="584775"/>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蒙哥汗被称为“基督的跟随和辩护者”</a:t>
            </a:r>
          </a:p>
        </p:txBody>
      </p:sp>
    </p:spTree>
    <p:extLst>
      <p:ext uri="{BB962C8B-B14F-4D97-AF65-F5344CB8AC3E}">
        <p14:creationId xmlns:p14="http://schemas.microsoft.com/office/powerpoint/2010/main" val="2136827856"/>
      </p:ext>
    </p:extLst>
  </p:cSld>
  <p:clrMapOvr>
    <a:masterClrMapping/>
  </p:clrMapOvr>
  <p:transition>
    <p:random/>
  </p:transition>
</p:sld>
</file>

<file path=ppt/slides/slide1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1524001" y="381000"/>
            <a:ext cx="9142412" cy="584776"/>
          </a:xfrm>
          <a:prstGeom prst="rect">
            <a:avLst/>
          </a:prstGeom>
          <a:no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Futura XBlk BT Extra Black"/>
                <a:ea typeface="ＭＳ Ｐゴシック" charset="0"/>
              </a:rPr>
              <a:t>JENGHIZ KHAN</a:t>
            </a:r>
          </a:p>
        </p:txBody>
      </p:sp>
      <p:pic>
        <p:nvPicPr>
          <p:cNvPr id="2" name="Picture 1" descr="mongolmap1259.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48200" y="0"/>
            <a:ext cx="9296000" cy="6324600"/>
          </a:xfrm>
          <a:prstGeom prst="rect">
            <a:avLst/>
          </a:prstGeom>
        </p:spPr>
      </p:pic>
    </p:spTree>
    <p:extLst>
      <p:ext uri="{BB962C8B-B14F-4D97-AF65-F5344CB8AC3E}">
        <p14:creationId xmlns:p14="http://schemas.microsoft.com/office/powerpoint/2010/main" val="2742039638"/>
      </p:ext>
    </p:extLst>
  </p:cSld>
  <p:clrMapOvr>
    <a:masterClrMapping/>
  </p:clrMapOvr>
  <p:transition>
    <p:random/>
  </p:transition>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GengisKha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38298"/>
            <a:ext cx="10339398" cy="6896298"/>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成吉思汗</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3114249999"/>
      </p:ext>
    </p:extLst>
  </p:cSld>
  <p:clrMapOvr>
    <a:masterClrMapping/>
  </p:clrMapOvr>
  <p:transition>
    <p:random/>
  </p:transition>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GengisKha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38298"/>
            <a:ext cx="10339398" cy="6896298"/>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成吉思汗</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5" name="Rectangle 4"/>
          <p:cNvSpPr/>
          <p:nvPr/>
        </p:nvSpPr>
        <p:spPr>
          <a:xfrm>
            <a:off x="838200" y="3160456"/>
            <a:ext cx="10363200" cy="1569660"/>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MY" altLang="zh-CN"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人最大的喜悦莫过于打败自己的敌人，抢夺他们的钱财，骑他们的马，看着他们最爱的泡在泪水中，拥抱他们的妻子和女儿的怀抱</a:t>
            </a:r>
            <a:r>
              <a:rPr kumimoji="0" lang="en-MY" altLang="zh-CN"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1464874390"/>
      </p:ext>
    </p:extLst>
  </p:cSld>
  <p:clrMapOvr>
    <a:masterClrMapping/>
  </p:clrMapOvr>
  <p:transition>
    <p:random/>
  </p:transition>
</p:sld>
</file>

<file path=ppt/slides/slide1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Beijing.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7" name="Rectangle 6"/>
          <p:cNvSpPr/>
          <p:nvPr/>
        </p:nvSpPr>
        <p:spPr>
          <a:xfrm>
            <a:off x="1524001" y="2082224"/>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成吉思汗击败北京</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1278424774"/>
      </p:ext>
    </p:extLst>
  </p:cSld>
  <p:clrMapOvr>
    <a:masterClrMapping/>
  </p:clrMapOvr>
  <p:transition>
    <p:random/>
  </p:transition>
</p:sld>
</file>

<file path=ppt/slides/slide1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Karakorum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09800" y="1"/>
            <a:ext cx="16640066" cy="6856413"/>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哈拉和林</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4" name="Rectangle 3"/>
          <p:cNvSpPr/>
          <p:nvPr/>
        </p:nvSpPr>
        <p:spPr>
          <a:xfrm>
            <a:off x="228600" y="5029200"/>
            <a:ext cx="10896600" cy="1077218"/>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“我的民族如森林的树一般甚多</a:t>
            </a:r>
            <a:r>
              <a:rPr kumimoji="0" lang="en-MY" altLang="zh-CN"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我要他们吃细嫩的肉，住华丽的帐篷，在肥沃的草地上养他们的马群。”</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2201833788"/>
      </p:ext>
    </p:extLst>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60476" y="-1447800"/>
            <a:ext cx="9636125" cy="974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2743200" y="228600"/>
            <a:ext cx="6781800" cy="584776"/>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多马行传</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spTree>
    <p:extLst>
      <p:ext uri="{BB962C8B-B14F-4D97-AF65-F5344CB8AC3E}">
        <p14:creationId xmlns:p14="http://schemas.microsoft.com/office/powerpoint/2010/main" val="3498947941"/>
      </p:ext>
    </p:extLst>
  </p:cSld>
  <p:clrMapOvr>
    <a:masterClrMapping/>
  </p:clrMapOvr>
  <p:transition>
    <p:random/>
  </p:transition>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genghis-khan-murder-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67543" y="-533400"/>
            <a:ext cx="9056914" cy="7924800"/>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蒙古毁灭内沙布尔</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4" name="Rectangle 3"/>
          <p:cNvSpPr/>
          <p:nvPr/>
        </p:nvSpPr>
        <p:spPr>
          <a:xfrm>
            <a:off x="1752600" y="3060919"/>
            <a:ext cx="8534400" cy="1077218"/>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他的帝国是亚历山大大帝的</a:t>
            </a:r>
            <a:r>
              <a:rPr kumimoji="0" lang="en-US" altLang="zh-CN"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4</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倍罗马帝国的两倍，美国的</a:t>
            </a: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1.5</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倍。</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781177271"/>
      </p:ext>
    </p:extLst>
  </p:cSld>
  <p:clrMapOvr>
    <a:masterClrMapping/>
  </p:clrMapOvr>
  <p:transition>
    <p:random/>
  </p:transition>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GenghisDNA.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1"/>
            <a:ext cx="9134037" cy="4734475"/>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成吉思汗的</a:t>
            </a: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DNA</a:t>
            </a:r>
          </a:p>
        </p:txBody>
      </p:sp>
      <p:sp>
        <p:nvSpPr>
          <p:cNvPr id="4" name="Rectangle 3"/>
          <p:cNvSpPr/>
          <p:nvPr/>
        </p:nvSpPr>
        <p:spPr>
          <a:xfrm>
            <a:off x="1752600" y="4863406"/>
            <a:ext cx="8534400" cy="1569660"/>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	</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根据</a:t>
            </a: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DNA</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检验，大约有</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1600</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万或者每</a:t>
            </a:r>
            <a:r>
              <a:rPr kumimoji="0" lang="en-US" altLang="zh-CN"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200</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中有一位的亚洲男人是由之成吉思汗</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3565705677"/>
      </p:ext>
    </p:extLst>
  </p:cSld>
  <p:clrMapOvr>
    <a:masterClrMapping/>
  </p:clrMapOvr>
  <p:transition>
    <p:random/>
  </p:transition>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MongolsAttackEurop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蒙古攻击欧洲</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3887483955"/>
      </p:ext>
    </p:extLst>
  </p:cSld>
  <p:clrMapOvr>
    <a:masterClrMapping/>
  </p:clrMapOvr>
  <p:transition>
    <p:random/>
  </p:transition>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HulaguAndDokuzKathu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5886450"/>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E8C83C"/>
                </a:solidFill>
                <a:effectLst>
                  <a:glow rad="228600">
                    <a:srgbClr val="000514"/>
                  </a:glow>
                </a:effectLst>
                <a:uLnTx/>
                <a:uFillTx/>
                <a:latin typeface="Arial"/>
                <a:ea typeface="ＭＳ Ｐゴシック" charset="0"/>
                <a:cs typeface="Arial"/>
              </a:rPr>
              <a:t>旭烈兀 </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和妻子</a:t>
            </a: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 </a:t>
            </a:r>
            <a:r>
              <a:rPr kumimoji="0" lang="zh-CN" altLang="en-US" sz="3200" b="1" i="0" u="none" strike="noStrike" kern="1200" cap="none" spc="0" normalizeH="0" baseline="0" noProof="0" dirty="0">
                <a:ln w="25400">
                  <a:noFill/>
                </a:ln>
                <a:solidFill>
                  <a:srgbClr val="E8C83C"/>
                </a:solidFill>
                <a:effectLst>
                  <a:glow rad="228600">
                    <a:srgbClr val="000514"/>
                  </a:glow>
                </a:effectLst>
                <a:uLnTx/>
                <a:uFillTx/>
                <a:latin typeface="Arial"/>
                <a:ea typeface="ＭＳ Ｐゴシック" charset="0"/>
                <a:cs typeface="Arial"/>
              </a:rPr>
              <a:t>脱古思可敦</a:t>
            </a:r>
            <a:endParaRPr kumimoji="0" lang="en-US" sz="3200" b="1" i="0" u="none" strike="noStrike" kern="1200" cap="none" spc="0" normalizeH="0" baseline="0" noProof="0" dirty="0">
              <a:ln w="25400">
                <a:noFill/>
              </a:ln>
              <a:solidFill>
                <a:srgbClr val="E8C83C"/>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1460775808"/>
      </p:ext>
    </p:extLst>
  </p:cSld>
  <p:clrMapOvr>
    <a:masterClrMapping/>
  </p:clrMapOvr>
  <p:transition>
    <p:random/>
  </p:transition>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Kublai_statu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4264396"/>
            <a:ext cx="9144000" cy="12189196"/>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忽必烈</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5" name="Rectangle 4"/>
          <p:cNvSpPr/>
          <p:nvPr/>
        </p:nvSpPr>
        <p:spPr>
          <a:xfrm>
            <a:off x="1524000" y="2590801"/>
            <a:ext cx="9142412" cy="584775"/>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忽必烈是第二最出名的蒙古人。</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6" name="Rectangle 5"/>
          <p:cNvSpPr/>
          <p:nvPr/>
        </p:nvSpPr>
        <p:spPr>
          <a:xfrm>
            <a:off x="1524000" y="4368224"/>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忽必烈在</a:t>
            </a:r>
            <a:r>
              <a:rPr kumimoji="0" lang="en-US" altLang="zh-CN"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1259</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年占领了韩国。</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3505086721"/>
      </p:ext>
    </p:extLst>
  </p:cSld>
  <p:clrMapOvr>
    <a:masterClrMapping/>
  </p:clrMapOvr>
  <p:transition>
    <p:random/>
  </p:transition>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1524001" y="228600"/>
            <a:ext cx="9142412" cy="584775"/>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成吉思汗家谱</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pic>
        <p:nvPicPr>
          <p:cNvPr id="3" name="Picture 2" descr="KhanTre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38600" y="914400"/>
            <a:ext cx="3987800" cy="5908684"/>
          </a:xfrm>
          <a:prstGeom prst="rect">
            <a:avLst/>
          </a:prstGeom>
        </p:spPr>
      </p:pic>
    </p:spTree>
    <p:extLst>
      <p:ext uri="{BB962C8B-B14F-4D97-AF65-F5344CB8AC3E}">
        <p14:creationId xmlns:p14="http://schemas.microsoft.com/office/powerpoint/2010/main" val="3105222474"/>
      </p:ext>
    </p:extLst>
  </p:cSld>
  <p:clrMapOvr>
    <a:masterClrMapping/>
  </p:clrMapOvr>
  <p:transition>
    <p:random/>
  </p:transition>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ongolHelme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94692" y="1"/>
            <a:ext cx="7158909" cy="8781125"/>
          </a:xfrm>
          <a:prstGeom prst="rect">
            <a:avLst/>
          </a:prstGeom>
        </p:spPr>
      </p:pic>
      <p:sp>
        <p:nvSpPr>
          <p:cNvPr id="7" name="Rectangle 6"/>
          <p:cNvSpPr/>
          <p:nvPr/>
        </p:nvSpPr>
        <p:spPr>
          <a:xfrm>
            <a:off x="1524001" y="381000"/>
            <a:ext cx="9142412" cy="1077218"/>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蒙古的头盔</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日本，福冈</a:t>
            </a: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a:t>
            </a:r>
          </a:p>
        </p:txBody>
      </p:sp>
    </p:spTree>
    <p:extLst>
      <p:ext uri="{BB962C8B-B14F-4D97-AF65-F5344CB8AC3E}">
        <p14:creationId xmlns:p14="http://schemas.microsoft.com/office/powerpoint/2010/main" val="2984470258"/>
      </p:ext>
    </p:extLst>
  </p:cSld>
  <p:clrMapOvr>
    <a:masterClrMapping/>
  </p:clrMapOvr>
  <p:transition>
    <p:random/>
  </p:transition>
</p:sld>
</file>

<file path=ppt/slides/slide1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Kublai_statu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4264396"/>
            <a:ext cx="9144000" cy="12189196"/>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忽必烈</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5" name="Rectangle 4"/>
          <p:cNvSpPr/>
          <p:nvPr/>
        </p:nvSpPr>
        <p:spPr>
          <a:xfrm>
            <a:off x="570706" y="2590801"/>
            <a:ext cx="11125200" cy="584775"/>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忽必烈是第二最出名的蒙古人。</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6" name="Rectangle 5"/>
          <p:cNvSpPr/>
          <p:nvPr/>
        </p:nvSpPr>
        <p:spPr>
          <a:xfrm>
            <a:off x="570706" y="3790970"/>
            <a:ext cx="11125200"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忽必烈在</a:t>
            </a:r>
            <a:r>
              <a:rPr kumimoji="0" lang="en-US" altLang="zh-CN"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1259</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年占领了韩国。</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8" name="Rectangle 7"/>
          <p:cNvSpPr/>
          <p:nvPr/>
        </p:nvSpPr>
        <p:spPr>
          <a:xfrm>
            <a:off x="570706" y="4498697"/>
            <a:ext cx="11125200" cy="584775"/>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忽必烈在</a:t>
            </a:r>
            <a:r>
              <a:rPr kumimoji="0" lang="en-US" altLang="zh-CN"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1274</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及</a:t>
            </a:r>
            <a:r>
              <a:rPr kumimoji="0" lang="en-US" altLang="zh-CN"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1281</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年双次失败占领日本。</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9" name="Rectangle 8"/>
          <p:cNvSpPr/>
          <p:nvPr/>
        </p:nvSpPr>
        <p:spPr>
          <a:xfrm>
            <a:off x="570706" y="5206424"/>
            <a:ext cx="11125200" cy="584775"/>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忽必烈介绍拜祖宗概念给中国。</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1686073307"/>
      </p:ext>
    </p:extLst>
  </p:cSld>
  <p:clrMapOvr>
    <a:masterClrMapping/>
  </p:clrMapOvr>
  <p:transition>
    <p:random/>
  </p:transition>
</p:sld>
</file>

<file path=ppt/slides/slide1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ghazan_kha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4572000"/>
            <a:ext cx="9144000" cy="12408220"/>
          </a:xfrm>
          <a:prstGeom prst="rect">
            <a:avLst/>
          </a:prstGeom>
        </p:spPr>
      </p:pic>
      <p:sp>
        <p:nvSpPr>
          <p:cNvPr id="7" name="Rectangle 6"/>
          <p:cNvSpPr/>
          <p:nvPr/>
        </p:nvSpPr>
        <p:spPr>
          <a:xfrm>
            <a:off x="1524001" y="3048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合赞改信伊斯兰教</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4" name="Rectangle 3"/>
          <p:cNvSpPr/>
          <p:nvPr/>
        </p:nvSpPr>
        <p:spPr>
          <a:xfrm>
            <a:off x="1752600" y="4863406"/>
            <a:ext cx="8534400" cy="1077218"/>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成吉思汗的孙子们自相纷争</a:t>
            </a:r>
            <a:endParaRPr kumimoji="0" lang="en-MY" altLang="zh-CN"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导致蒙古帝国的灭亡</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3386579789"/>
      </p:ext>
    </p:extLst>
  </p:cSld>
  <p:clrMapOvr>
    <a:masterClrMapping/>
  </p:clrMapOvr>
  <p:transition>
    <p:random/>
  </p:transition>
</p:sld>
</file>

<file path=ppt/slides/slide1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onk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3175"/>
            <a:ext cx="9148233" cy="6861175"/>
          </a:xfrm>
          <a:prstGeom prst="rect">
            <a:avLst/>
          </a:prstGeom>
        </p:spPr>
      </p:pic>
      <p:sp>
        <p:nvSpPr>
          <p:cNvPr id="7" name="Rectangle 6"/>
          <p:cNvSpPr/>
          <p:nvPr/>
        </p:nvSpPr>
        <p:spPr>
          <a:xfrm>
            <a:off x="1524001" y="3048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忽必烈的修道士</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2165374834"/>
      </p:ext>
    </p:extLst>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60476" y="-1447800"/>
            <a:ext cx="9636125" cy="974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2514600" y="-152400"/>
            <a:ext cx="7086600" cy="73152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CN" altLang="en-US" sz="3200" b="1" dirty="0">
                <a:solidFill>
                  <a:srgbClr val="000514"/>
                </a:solidFill>
                <a:latin typeface="Arial Black" charset="0"/>
                <a:cs typeface="Arial Black" charset="0"/>
              </a:rPr>
              <a:t>“</a:t>
            </a:r>
            <a:r>
              <a:rPr lang="en-US" altLang="zh-CN" sz="3200" b="1" dirty="0">
                <a:solidFill>
                  <a:srgbClr val="000514"/>
                </a:solidFill>
                <a:latin typeface="Arial Black" charset="0"/>
                <a:cs typeface="Arial Black" charset="0"/>
              </a:rPr>
              <a:t>1</a:t>
            </a:r>
            <a:r>
              <a:rPr lang="zh-CN" altLang="en-US" sz="3200" b="1" dirty="0">
                <a:solidFill>
                  <a:srgbClr val="000514"/>
                </a:solidFill>
                <a:latin typeface="Arial Black" charset="0"/>
                <a:cs typeface="Arial Black" charset="0"/>
              </a:rPr>
              <a:t>。那时我们这群们徒在耶路撒冷</a:t>
            </a:r>
            <a:r>
              <a:rPr lang="en-US" altLang="zh-CN" sz="3200" b="1" dirty="0">
                <a:solidFill>
                  <a:srgbClr val="000514"/>
                </a:solidFill>
                <a:latin typeface="Arial Black" charset="0"/>
                <a:cs typeface="Arial Black" charset="0"/>
              </a:rPr>
              <a:t>……</a:t>
            </a:r>
            <a:r>
              <a:rPr lang="zh-CN" altLang="en-US" sz="3200" b="1" dirty="0">
                <a:solidFill>
                  <a:srgbClr val="000514"/>
                </a:solidFill>
                <a:latin typeface="Arial Black" charset="0"/>
                <a:cs typeface="Arial Black" charset="0"/>
              </a:rPr>
              <a:t>我们将世界划分为不同的部分，以便每人都前往主差遣他的国家。”</a:t>
            </a:r>
            <a:endParaRPr lang="en-US" sz="3200" dirty="0"/>
          </a:p>
        </p:txBody>
      </p:sp>
    </p:spTree>
    <p:extLst>
      <p:ext uri="{BB962C8B-B14F-4D97-AF65-F5344CB8AC3E}">
        <p14:creationId xmlns:p14="http://schemas.microsoft.com/office/powerpoint/2010/main" val="1218311409"/>
      </p:ext>
    </p:extLst>
  </p:cSld>
  <p:clrMapOvr>
    <a:masterClrMapping/>
  </p:clrMapOvr>
  <p:transition>
    <p:random/>
  </p:transition>
</p:sld>
</file>

<file path=ppt/slides/slide1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1524001" y="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马可</a:t>
            </a:r>
            <a:r>
              <a:rPr kumimoji="0" lang="en-US" altLang="zh-CN"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波罗的旅程</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pic>
        <p:nvPicPr>
          <p:cNvPr id="3" name="Picture 2" descr="Travels_of_Marco_Polo.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24840"/>
            <a:ext cx="12192000" cy="6233160"/>
          </a:xfrm>
          <a:prstGeom prst="rect">
            <a:avLst/>
          </a:prstGeom>
        </p:spPr>
      </p:pic>
    </p:spTree>
    <p:extLst>
      <p:ext uri="{BB962C8B-B14F-4D97-AF65-F5344CB8AC3E}">
        <p14:creationId xmlns:p14="http://schemas.microsoft.com/office/powerpoint/2010/main" val="2007737773"/>
      </p:ext>
    </p:extLst>
  </p:cSld>
  <p:clrMapOvr>
    <a:masterClrMapping/>
  </p:clrMapOvr>
  <p:transition>
    <p:random/>
  </p:transition>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marco-polo-before-kublai-kha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3860" y="1"/>
            <a:ext cx="12280140" cy="6856412"/>
          </a:xfrm>
          <a:prstGeom prst="rect">
            <a:avLst/>
          </a:prstGeom>
        </p:spPr>
      </p:pic>
      <p:sp>
        <p:nvSpPr>
          <p:cNvPr id="7" name="Rectangle 6"/>
          <p:cNvSpPr/>
          <p:nvPr/>
        </p:nvSpPr>
        <p:spPr>
          <a:xfrm>
            <a:off x="1524001" y="3048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马可</a:t>
            </a:r>
            <a:r>
              <a:rPr kumimoji="0" lang="en-US" altLang="zh-CN"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波罗的旅程</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4" name="Text Box 7"/>
          <p:cNvSpPr txBox="1">
            <a:spLocks noChangeArrowheads="1"/>
          </p:cNvSpPr>
          <p:nvPr/>
        </p:nvSpPr>
        <p:spPr bwMode="auto">
          <a:xfrm>
            <a:off x="2209800" y="3189744"/>
            <a:ext cx="8686800" cy="2000548"/>
          </a:xfrm>
          <a:prstGeom prst="rect">
            <a:avLst/>
          </a:prstGeom>
          <a:solidFill>
            <a:schemeClr val="tx1">
              <a:alpha val="50195"/>
            </a:schemeClr>
          </a:solidFill>
          <a:ln>
            <a:noFill/>
          </a:ln>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MY" altLang="zh-CN" sz="3200" b="1" i="0" u="none" strike="noStrike" kern="1200" cap="none" spc="0" normalizeH="0" baseline="0" noProof="0" dirty="0">
                <a:ln>
                  <a:noFill/>
                </a:ln>
                <a:solidFill>
                  <a:srgbClr val="000000"/>
                </a:solidFill>
                <a:effectLst/>
                <a:uLnTx/>
                <a:uFillTx/>
                <a:latin typeface="Arial Black"/>
                <a:ea typeface="ＭＳ Ｐゴシック" charset="0"/>
                <a:cs typeface="Arial Black"/>
              </a:rPr>
              <a:t>“</a:t>
            </a:r>
            <a:r>
              <a:rPr kumimoji="0" lang="zh-CN" altLang="en-US" sz="3200" b="1" i="0" u="none" strike="noStrike" kern="1200" cap="none" spc="0" normalizeH="0" baseline="0" noProof="0" dirty="0">
                <a:ln>
                  <a:noFill/>
                </a:ln>
                <a:solidFill>
                  <a:srgbClr val="000000"/>
                </a:solidFill>
                <a:effectLst/>
                <a:uLnTx/>
                <a:uFillTx/>
                <a:latin typeface="Arial Black"/>
                <a:ea typeface="ＭＳ Ｐゴシック" charset="0"/>
                <a:cs typeface="Arial Black"/>
              </a:rPr>
              <a:t>你若差派</a:t>
            </a:r>
            <a:r>
              <a:rPr kumimoji="0" lang="en-US" altLang="zh-CN" sz="3200" b="1" i="0" u="none" strike="noStrike" kern="1200" cap="none" spc="0" normalizeH="0" baseline="0" noProof="0" dirty="0">
                <a:ln>
                  <a:noFill/>
                </a:ln>
                <a:solidFill>
                  <a:srgbClr val="000000"/>
                </a:solidFill>
                <a:effectLst/>
                <a:uLnTx/>
                <a:uFillTx/>
                <a:latin typeface="Arial Black"/>
                <a:ea typeface="ＭＳ Ｐゴシック" charset="0"/>
                <a:cs typeface="Arial Black"/>
              </a:rPr>
              <a:t>100</a:t>
            </a:r>
            <a:r>
              <a:rPr kumimoji="0" lang="zh-CN" altLang="en-US" sz="3200" b="1" i="0" u="none" strike="noStrike" kern="1200" cap="none" spc="0" normalizeH="0" baseline="0" noProof="0" dirty="0">
                <a:ln>
                  <a:noFill/>
                </a:ln>
                <a:solidFill>
                  <a:srgbClr val="000000"/>
                </a:solidFill>
                <a:effectLst/>
                <a:uLnTx/>
                <a:uFillTx/>
                <a:latin typeface="Arial Black"/>
                <a:ea typeface="ＭＳ Ｐゴシック" charset="0"/>
                <a:cs typeface="Arial Black"/>
              </a:rPr>
              <a:t>位受训的传道人，我必被受洗归主，而我的民族也必深讨基督信仰。那东方的基督徒将会比西方的更多。</a:t>
            </a:r>
            <a:r>
              <a:rPr kumimoji="0" lang="en-MY" altLang="zh-CN" sz="3200" b="1" i="0" u="none" strike="noStrike" kern="1200" cap="none" spc="0" normalizeH="0" baseline="0" noProof="0" dirty="0">
                <a:ln>
                  <a:noFill/>
                </a:ln>
                <a:solidFill>
                  <a:srgbClr val="000000"/>
                </a:solidFill>
                <a:effectLst/>
                <a:uLnTx/>
                <a:uFillTx/>
                <a:latin typeface="Arial Black"/>
                <a:ea typeface="ＭＳ Ｐゴシック" charset="0"/>
                <a:cs typeface="Arial Black"/>
              </a:rPr>
              <a:t>”</a:t>
            </a:r>
            <a:endParaRPr kumimoji="0" lang="en-US" sz="3200" b="1" i="0" u="none" strike="noStrike" kern="1200" cap="none" spc="0" normalizeH="0" baseline="0" noProof="0" dirty="0">
              <a:ln>
                <a:noFill/>
              </a:ln>
              <a:solidFill>
                <a:srgbClr val="000000"/>
              </a:solidFill>
              <a:effectLst/>
              <a:uLnTx/>
              <a:uFillTx/>
              <a:latin typeface="Arial Black"/>
              <a:ea typeface="ＭＳ Ｐゴシック" charset="0"/>
              <a:cs typeface="Arial Black"/>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Black"/>
                <a:ea typeface="ＭＳ Ｐゴシック" charset="0"/>
                <a:cs typeface="Arial Black"/>
              </a:rPr>
              <a:t>元世祖忽必烈</a:t>
            </a:r>
            <a:r>
              <a:rPr kumimoji="0" lang="en-US" sz="2800" b="0" i="0" u="none" strike="noStrike" kern="1200" cap="none" spc="0" normalizeH="0" baseline="0" noProof="0" dirty="0">
                <a:ln>
                  <a:noFill/>
                </a:ln>
                <a:solidFill>
                  <a:srgbClr val="000000"/>
                </a:solidFill>
                <a:effectLst/>
                <a:uLnTx/>
                <a:uFillTx/>
                <a:latin typeface="Arial Black"/>
                <a:ea typeface="ＭＳ Ｐゴシック" charset="0"/>
                <a:cs typeface="Arial Black"/>
              </a:rPr>
              <a:t>1275</a:t>
            </a:r>
          </a:p>
        </p:txBody>
      </p:sp>
    </p:spTree>
    <p:extLst>
      <p:ext uri="{BB962C8B-B14F-4D97-AF65-F5344CB8AC3E}">
        <p14:creationId xmlns:p14="http://schemas.microsoft.com/office/powerpoint/2010/main" val="1809173624"/>
      </p:ext>
    </p:extLst>
  </p:cSld>
  <p:clrMapOvr>
    <a:masterClrMapping/>
  </p:clrMapOvr>
  <p:transition>
    <p:random/>
  </p:transition>
</p:sld>
</file>

<file path=ppt/slides/slide1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0819342"/>
      </p:ext>
    </p:extLst>
  </p:cSld>
  <p:clrMapOvr>
    <a:masterClrMapping/>
  </p:clrMapOvr>
  <p:transition>
    <p:random/>
  </p:transition>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Islam&amp;Christianit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6886" y="0"/>
            <a:ext cx="10297297" cy="6858000"/>
          </a:xfrm>
          <a:prstGeom prst="rect">
            <a:avLst/>
          </a:prstGeom>
        </p:spPr>
      </p:pic>
      <p:sp>
        <p:nvSpPr>
          <p:cNvPr id="6" name="Rectangle 5"/>
          <p:cNvSpPr/>
          <p:nvPr/>
        </p:nvSpPr>
        <p:spPr>
          <a:xfrm>
            <a:off x="1524001" y="3810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亚洲教会历史</a:t>
            </a:r>
          </a:p>
        </p:txBody>
      </p:sp>
    </p:spTree>
    <p:extLst>
      <p:ext uri="{BB962C8B-B14F-4D97-AF65-F5344CB8AC3E}">
        <p14:creationId xmlns:p14="http://schemas.microsoft.com/office/powerpoint/2010/main" val="1876217959"/>
      </p:ext>
    </p:extLst>
  </p:cSld>
  <p:clrMapOvr>
    <a:masterClrMapping/>
  </p:clrMapOvr>
  <p:transition>
    <p:random/>
  </p:transition>
</p:sld>
</file>

<file path=ppt/slides/slide1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Tamerlan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22249406"/>
          </a:xfrm>
          <a:prstGeom prst="rect">
            <a:avLst/>
          </a:prstGeom>
        </p:spPr>
      </p:pic>
      <p:sp>
        <p:nvSpPr>
          <p:cNvPr id="7" name="Rectangle 6"/>
          <p:cNvSpPr/>
          <p:nvPr/>
        </p:nvSpPr>
        <p:spPr>
          <a:xfrm>
            <a:off x="1524001" y="3911024"/>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w="25400">
                  <a:noFill/>
                </a:ln>
                <a:solidFill>
                  <a:srgbClr val="FFFFFF"/>
                </a:solidFill>
                <a:effectLst>
                  <a:glow rad="228600">
                    <a:srgbClr val="000514"/>
                  </a:glow>
                </a:effectLst>
                <a:uLnTx/>
                <a:uFillTx/>
                <a:latin typeface="Arial"/>
                <a:ea typeface="ＭＳ Ｐゴシック" charset="0"/>
                <a:cs typeface="Arial"/>
              </a:rPr>
              <a:t>4. </a:t>
            </a:r>
            <a:r>
              <a:rPr kumimoji="0" lang="zh-CN" altLang="en-US" sz="3200" b="1" i="0" u="none" strike="noStrike" kern="1200" cap="none" spc="0" normalizeH="0" baseline="0" noProof="0">
                <a:ln w="25400">
                  <a:noFill/>
                </a:ln>
                <a:solidFill>
                  <a:srgbClr val="FFFFFF"/>
                </a:solidFill>
                <a:effectLst>
                  <a:glow rad="228600">
                    <a:srgbClr val="000514"/>
                  </a:glow>
                </a:effectLst>
                <a:uLnTx/>
                <a:uFillTx/>
                <a:latin typeface="Arial"/>
                <a:ea typeface="ＭＳ Ｐゴシック" charset="0"/>
                <a:cs typeface="Arial"/>
              </a:rPr>
              <a:t>帖</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木儿</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4" name="Rectangle 3"/>
          <p:cNvSpPr/>
          <p:nvPr/>
        </p:nvSpPr>
        <p:spPr>
          <a:xfrm>
            <a:off x="1524001" y="381000"/>
            <a:ext cx="9142412" cy="584775"/>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基督徒在亚洲衰退的主要原因</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5" name="Text Box 7"/>
          <p:cNvSpPr txBox="1">
            <a:spLocks noChangeArrowheads="1"/>
          </p:cNvSpPr>
          <p:nvPr/>
        </p:nvSpPr>
        <p:spPr bwMode="auto">
          <a:xfrm>
            <a:off x="1905000" y="1219200"/>
            <a:ext cx="8229600" cy="584776"/>
          </a:xfrm>
          <a:prstGeom prst="rect">
            <a:avLst/>
          </a:prstGeom>
          <a:solidFill>
            <a:srgbClr val="000514">
              <a:alpha val="0"/>
            </a:srgbClr>
          </a:solidFill>
          <a:ln>
            <a:noFill/>
          </a:ln>
        </p:spPr>
        <p:txBody>
          <a:bodyPr wrap="square">
            <a:spAutoFit/>
          </a:bodyPr>
          <a:lstStyle>
            <a:defPPr>
              <a:defRPr lang="en-US"/>
            </a:defPPr>
            <a:lvl1pPr algn="ctr">
              <a:defRPr sz="3200" b="1">
                <a:ln w="25400">
                  <a:noFill/>
                </a:ln>
                <a:solidFill>
                  <a:srgbClr val="FFFFFF"/>
                </a:solidFill>
                <a:effectLst>
                  <a:glow rad="228600">
                    <a:schemeClr val="bg2"/>
                  </a:glow>
                </a:effectLst>
                <a:latin typeface="Arial"/>
                <a:cs typeface="Aria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1. </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逼迫</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6" name="Text Box 7"/>
          <p:cNvSpPr txBox="1">
            <a:spLocks noChangeArrowheads="1"/>
          </p:cNvSpPr>
          <p:nvPr/>
        </p:nvSpPr>
        <p:spPr bwMode="auto">
          <a:xfrm>
            <a:off x="1905000" y="1853624"/>
            <a:ext cx="8229600" cy="584776"/>
          </a:xfrm>
          <a:prstGeom prst="rect">
            <a:avLst/>
          </a:prstGeom>
          <a:solidFill>
            <a:srgbClr val="000514">
              <a:alpha val="0"/>
            </a:srgbClr>
          </a:solidFill>
          <a:ln>
            <a:noFill/>
          </a:ln>
        </p:spPr>
        <p:txBody>
          <a:bodyPr wrap="square">
            <a:spAutoFit/>
          </a:bodyPr>
          <a:lstStyle>
            <a:defPPr>
              <a:defRPr lang="en-US"/>
            </a:defPPr>
            <a:lvl1pPr>
              <a:defRPr sz="3200" b="1">
                <a:ln w="25400">
                  <a:noFill/>
                </a:ln>
                <a:solidFill>
                  <a:srgbClr val="FFFFFF"/>
                </a:solidFill>
                <a:effectLst>
                  <a:glow rad="228600">
                    <a:schemeClr val="bg2"/>
                  </a:glow>
                </a:effectLst>
                <a:latin typeface="Arial"/>
                <a:cs typeface="Aria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2. </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诡计、骗局</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8" name="Text Box 7"/>
          <p:cNvSpPr txBox="1">
            <a:spLocks noChangeArrowheads="1"/>
          </p:cNvSpPr>
          <p:nvPr/>
        </p:nvSpPr>
        <p:spPr bwMode="auto">
          <a:xfrm>
            <a:off x="1905000" y="2463224"/>
            <a:ext cx="8229600" cy="584776"/>
          </a:xfrm>
          <a:prstGeom prst="rect">
            <a:avLst/>
          </a:prstGeom>
          <a:solidFill>
            <a:srgbClr val="000514">
              <a:alpha val="0"/>
            </a:srgbClr>
          </a:solidFill>
          <a:ln>
            <a:noFill/>
          </a:ln>
        </p:spPr>
        <p:txBody>
          <a:bodyPr wrap="square">
            <a:spAutoFit/>
          </a:bodyPr>
          <a:lstStyle>
            <a:defPPr>
              <a:defRPr lang="en-US"/>
            </a:defPPr>
            <a:lvl1pPr>
              <a:defRPr sz="3200" b="1">
                <a:ln w="25400">
                  <a:noFill/>
                </a:ln>
                <a:solidFill>
                  <a:srgbClr val="FFFFFF"/>
                </a:solidFill>
                <a:effectLst>
                  <a:glow rad="228600">
                    <a:schemeClr val="bg2"/>
                  </a:glow>
                </a:effectLst>
                <a:latin typeface="Arial"/>
                <a:cs typeface="Aria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3. </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蒙古</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318482276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1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uzbekistan_map.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12901" y="0"/>
            <a:ext cx="8956729" cy="6858000"/>
          </a:xfrm>
          <a:prstGeom prst="rect">
            <a:avLst/>
          </a:prstGeom>
        </p:spPr>
      </p:pic>
      <p:sp>
        <p:nvSpPr>
          <p:cNvPr id="7" name="Rectangle 6"/>
          <p:cNvSpPr/>
          <p:nvPr/>
        </p:nvSpPr>
        <p:spPr>
          <a:xfrm>
            <a:off x="1524001" y="253424"/>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河中地区</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6" name="TextBox 5"/>
          <p:cNvSpPr txBox="1"/>
          <p:nvPr/>
        </p:nvSpPr>
        <p:spPr>
          <a:xfrm>
            <a:off x="6553200" y="3915603"/>
            <a:ext cx="68580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err="1">
                <a:ln>
                  <a:noFill/>
                </a:ln>
                <a:solidFill>
                  <a:srgbClr val="000514"/>
                </a:solidFill>
                <a:effectLst/>
                <a:uLnTx/>
                <a:uFillTx/>
                <a:latin typeface="Garamond" charset="0"/>
                <a:ea typeface="ＭＳ Ｐゴシック" charset="0"/>
              </a:rPr>
              <a:t>Kesch</a:t>
            </a:r>
            <a:r>
              <a:rPr kumimoji="0" lang="en-US" sz="2400" b="0" i="0" u="none" strike="noStrike" kern="1200" cap="none" spc="0" normalizeH="0" baseline="0" noProof="0" dirty="0">
                <a:ln>
                  <a:noFill/>
                </a:ln>
                <a:solidFill>
                  <a:srgbClr val="000514"/>
                </a:solidFill>
                <a:effectLst/>
                <a:uLnTx/>
                <a:uFillTx/>
                <a:latin typeface="Garamond" charset="0"/>
                <a:ea typeface="ＭＳ Ｐゴシック" charset="0"/>
              </a:rPr>
              <a:t>.</a:t>
            </a:r>
          </a:p>
        </p:txBody>
      </p:sp>
      <p:sp>
        <p:nvSpPr>
          <p:cNvPr id="8" name="Donut 7"/>
          <p:cNvSpPr/>
          <p:nvPr/>
        </p:nvSpPr>
        <p:spPr bwMode="auto">
          <a:xfrm>
            <a:off x="6601178" y="38100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Tree>
    <p:extLst>
      <p:ext uri="{BB962C8B-B14F-4D97-AF65-F5344CB8AC3E}">
        <p14:creationId xmlns:p14="http://schemas.microsoft.com/office/powerpoint/2010/main" val="3753867066"/>
      </p:ext>
    </p:extLst>
  </p:cSld>
  <p:clrMapOvr>
    <a:masterClrMapping/>
  </p:clrMapOvr>
  <p:transition>
    <p:random/>
  </p:transition>
</p:sld>
</file>

<file path=ppt/slides/slide1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Tamerlan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22249406"/>
          </a:xfrm>
          <a:prstGeom prst="rect">
            <a:avLst/>
          </a:prstGeom>
        </p:spPr>
      </p:pic>
      <p:sp>
        <p:nvSpPr>
          <p:cNvPr id="7" name="Rectangle 6"/>
          <p:cNvSpPr/>
          <p:nvPr/>
        </p:nvSpPr>
        <p:spPr>
          <a:xfrm>
            <a:off x="1524001" y="3911024"/>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帖木儿</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355944802"/>
      </p:ext>
    </p:extLst>
  </p:cSld>
  <p:clrMapOvr>
    <a:masterClrMapping/>
  </p:clrMapOvr>
  <p:transition>
    <p:random/>
  </p:transition>
</p:sld>
</file>

<file path=ppt/slides/slide1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amerlane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00400" y="-2057400"/>
            <a:ext cx="16764000" cy="16764000"/>
          </a:xfrm>
          <a:prstGeom prst="rect">
            <a:avLst/>
          </a:prstGeom>
        </p:spPr>
      </p:pic>
      <p:sp>
        <p:nvSpPr>
          <p:cNvPr id="5" name="Rectangle 4"/>
          <p:cNvSpPr/>
          <p:nvPr/>
        </p:nvSpPr>
        <p:spPr>
          <a:xfrm>
            <a:off x="230188" y="5739824"/>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帖木儿</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6" name="Text Box 7"/>
          <p:cNvSpPr txBox="1">
            <a:spLocks noChangeArrowheads="1"/>
          </p:cNvSpPr>
          <p:nvPr/>
        </p:nvSpPr>
        <p:spPr bwMode="auto">
          <a:xfrm>
            <a:off x="6096000" y="304801"/>
            <a:ext cx="4267200" cy="3539430"/>
          </a:xfrm>
          <a:prstGeom prst="rect">
            <a:avLst/>
          </a:prstGeom>
          <a:solidFill>
            <a:schemeClr val="tx1">
              <a:alpha val="50195"/>
            </a:schemeClr>
          </a:solidFill>
          <a:ln>
            <a:noFill/>
          </a:ln>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000000"/>
                </a:solidFill>
                <a:effectLst/>
                <a:uLnTx/>
                <a:uFillTx/>
                <a:latin typeface="Arial Black"/>
                <a:ea typeface="ＭＳ Ｐゴシック" charset="0"/>
                <a:cs typeface="Arial Black"/>
              </a:rPr>
              <a:t>我有一次曾经被敌人追赶，必须安身在一栋破屋待守几个小时。我想尽办法转移从那绝望的环境所带来的负面影响，当中定睛在一只蚂蚁身上</a:t>
            </a:r>
            <a:endParaRPr kumimoji="0" lang="en-US" sz="3200" b="0" i="0" u="none" strike="noStrike" kern="1200" cap="none" spc="0" normalizeH="0" baseline="0" noProof="0" dirty="0">
              <a:ln>
                <a:noFill/>
              </a:ln>
              <a:solidFill>
                <a:srgbClr val="000000"/>
              </a:solidFill>
              <a:effectLst/>
              <a:uLnTx/>
              <a:uFillTx/>
              <a:latin typeface="Arial Black"/>
              <a:ea typeface="ＭＳ Ｐゴシック" charset="0"/>
              <a:cs typeface="Arial Black"/>
            </a:endParaRPr>
          </a:p>
        </p:txBody>
      </p:sp>
    </p:spTree>
    <p:extLst>
      <p:ext uri="{BB962C8B-B14F-4D97-AF65-F5344CB8AC3E}">
        <p14:creationId xmlns:p14="http://schemas.microsoft.com/office/powerpoint/2010/main" val="3197767600"/>
      </p:ext>
    </p:extLst>
  </p:cSld>
  <p:clrMapOvr>
    <a:masterClrMapping/>
  </p:clrMapOvr>
  <p:transition>
    <p:random/>
  </p:transition>
</p:sld>
</file>

<file path=ppt/slides/slide1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amerlane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00400" y="-2057400"/>
            <a:ext cx="16764000" cy="16764000"/>
          </a:xfrm>
          <a:prstGeom prst="rect">
            <a:avLst/>
          </a:prstGeom>
        </p:spPr>
      </p:pic>
      <p:sp>
        <p:nvSpPr>
          <p:cNvPr id="5" name="Rectangle 4"/>
          <p:cNvSpPr/>
          <p:nvPr/>
        </p:nvSpPr>
        <p:spPr>
          <a:xfrm>
            <a:off x="381000" y="57912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帖木儿</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6" name="Text Box 7"/>
          <p:cNvSpPr txBox="1">
            <a:spLocks noChangeArrowheads="1"/>
          </p:cNvSpPr>
          <p:nvPr/>
        </p:nvSpPr>
        <p:spPr bwMode="auto">
          <a:xfrm>
            <a:off x="6437313" y="304800"/>
            <a:ext cx="3733800" cy="4031873"/>
          </a:xfrm>
          <a:prstGeom prst="rect">
            <a:avLst/>
          </a:prstGeom>
          <a:solidFill>
            <a:schemeClr val="tx1">
              <a:alpha val="50195"/>
            </a:schemeClr>
          </a:solidFill>
          <a:ln>
            <a:noFill/>
          </a:ln>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000000"/>
                </a:solidFill>
                <a:effectLst/>
                <a:uLnTx/>
                <a:uFillTx/>
                <a:latin typeface="Arial Black"/>
                <a:ea typeface="ＭＳ Ｐゴシック" charset="0"/>
                <a:cs typeface="Arial Black"/>
              </a:rPr>
              <a:t>那蚂蚁背着一粒比自己大的玉米，往一面墙上爬。玉米掉了</a:t>
            </a:r>
            <a:r>
              <a:rPr kumimoji="0" lang="en-US" altLang="zh-CN" sz="3200" b="0" i="0" u="none" strike="noStrike" kern="1200" cap="none" spc="0" normalizeH="0" baseline="0" noProof="0" dirty="0">
                <a:ln>
                  <a:noFill/>
                </a:ln>
                <a:solidFill>
                  <a:srgbClr val="000000"/>
                </a:solidFill>
                <a:effectLst/>
                <a:uLnTx/>
                <a:uFillTx/>
                <a:latin typeface="Arial Black"/>
                <a:ea typeface="ＭＳ Ｐゴシック" charset="0"/>
                <a:cs typeface="Arial Black"/>
              </a:rPr>
              <a:t>69</a:t>
            </a:r>
            <a:r>
              <a:rPr kumimoji="0" lang="zh-CN" altLang="en-US" sz="3200" b="0" i="0" u="none" strike="noStrike" kern="1200" cap="none" spc="0" normalizeH="0" baseline="0" noProof="0" dirty="0">
                <a:ln>
                  <a:noFill/>
                </a:ln>
                <a:solidFill>
                  <a:srgbClr val="000000"/>
                </a:solidFill>
                <a:effectLst/>
                <a:uLnTx/>
                <a:uFillTx/>
                <a:latin typeface="Arial Black"/>
                <a:ea typeface="ＭＳ Ｐゴシック" charset="0"/>
                <a:cs typeface="Arial Black"/>
              </a:rPr>
              <a:t>次，可是蚂蚁任继续竭力尝试第</a:t>
            </a:r>
            <a:r>
              <a:rPr kumimoji="0" lang="en-US" altLang="zh-CN" sz="3200" b="0" i="0" u="none" strike="noStrike" kern="1200" cap="none" spc="0" normalizeH="0" baseline="0" noProof="0" dirty="0">
                <a:ln>
                  <a:noFill/>
                </a:ln>
                <a:solidFill>
                  <a:srgbClr val="000000"/>
                </a:solidFill>
                <a:effectLst/>
                <a:uLnTx/>
                <a:uFillTx/>
                <a:latin typeface="Arial Black"/>
                <a:ea typeface="ＭＳ Ｐゴシック" charset="0"/>
                <a:cs typeface="Arial Black"/>
              </a:rPr>
              <a:t>70</a:t>
            </a:r>
            <a:r>
              <a:rPr kumimoji="0" lang="zh-CN" altLang="en-US" sz="3200" b="0" i="0" u="none" strike="noStrike" kern="1200" cap="none" spc="0" normalizeH="0" baseline="0" noProof="0" dirty="0">
                <a:ln>
                  <a:noFill/>
                </a:ln>
                <a:solidFill>
                  <a:srgbClr val="000000"/>
                </a:solidFill>
                <a:effectLst/>
                <a:uLnTx/>
                <a:uFillTx/>
                <a:latin typeface="Arial Black"/>
                <a:ea typeface="ＭＳ Ｐゴシック" charset="0"/>
                <a:cs typeface="Arial Black"/>
              </a:rPr>
              <a:t>次。这景象当时带了给我勇气，是我一生难忘的功课。</a:t>
            </a:r>
            <a:endParaRPr kumimoji="0" lang="en-US" sz="3200" b="0" i="0" u="none" strike="noStrike" kern="1200" cap="none" spc="0" normalizeH="0" baseline="0" noProof="0" dirty="0">
              <a:ln>
                <a:noFill/>
              </a:ln>
              <a:solidFill>
                <a:srgbClr val="000000"/>
              </a:solidFill>
              <a:effectLst/>
              <a:uLnTx/>
              <a:uFillTx/>
              <a:latin typeface="Arial Black"/>
              <a:ea typeface="ＭＳ Ｐゴシック" charset="0"/>
              <a:cs typeface="Arial Black"/>
            </a:endParaRPr>
          </a:p>
        </p:txBody>
      </p:sp>
    </p:spTree>
    <p:extLst>
      <p:ext uri="{BB962C8B-B14F-4D97-AF65-F5344CB8AC3E}">
        <p14:creationId xmlns:p14="http://schemas.microsoft.com/office/powerpoint/2010/main" val="149702236"/>
      </p:ext>
    </p:extLst>
  </p:cSld>
  <p:clrMapOvr>
    <a:masterClrMapping/>
  </p:clrMapOvr>
  <p:transition>
    <p:random/>
  </p:transition>
</p:sld>
</file>

<file path=ppt/slides/slide1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timurid1405Large.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1" y="0"/>
            <a:ext cx="9158199" cy="6553200"/>
          </a:xfrm>
          <a:prstGeom prst="rect">
            <a:avLst/>
          </a:prstGeom>
        </p:spPr>
      </p:pic>
      <p:sp>
        <p:nvSpPr>
          <p:cNvPr id="7" name="Rectangle 6"/>
          <p:cNvSpPr/>
          <p:nvPr/>
        </p:nvSpPr>
        <p:spPr>
          <a:xfrm>
            <a:off x="3464" y="71999"/>
            <a:ext cx="12192000" cy="646331"/>
          </a:xfrm>
          <a:prstGeom prst="rect">
            <a:avLst/>
          </a:prstGeom>
          <a:solidFill>
            <a:srgbClr val="000514"/>
          </a:solidFill>
          <a:ln>
            <a:noFill/>
          </a:ln>
        </p:spPr>
        <p:txBody>
          <a:bodyPr wrap="square" anchor="ct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w="25400">
                  <a:solidFill>
                    <a:srgbClr val="000000"/>
                  </a:solidFill>
                </a:ln>
                <a:solidFill>
                  <a:srgbClr val="FFFFFF"/>
                </a:solidFill>
                <a:effectLst/>
                <a:uLnTx/>
                <a:uFillTx/>
                <a:latin typeface="Arial"/>
                <a:ea typeface="ＭＳ Ｐゴシック" charset="0"/>
                <a:cs typeface="Arial"/>
              </a:rPr>
              <a:t>帖木儿帝国，</a:t>
            </a:r>
            <a:r>
              <a:rPr kumimoji="0" lang="en-US" sz="3600" b="1" i="0" u="none" strike="noStrike" kern="1200" cap="none" spc="0" normalizeH="0" baseline="0" noProof="0" dirty="0">
                <a:ln w="25400">
                  <a:solidFill>
                    <a:srgbClr val="000000"/>
                  </a:solidFill>
                </a:ln>
                <a:solidFill>
                  <a:srgbClr val="FFFFFF"/>
                </a:solidFill>
                <a:effectLst/>
                <a:uLnTx/>
                <a:uFillTx/>
                <a:latin typeface="Arial"/>
                <a:ea typeface="ＭＳ Ｐゴシック" charset="0"/>
                <a:cs typeface="Arial"/>
              </a:rPr>
              <a:t>1405</a:t>
            </a:r>
          </a:p>
        </p:txBody>
      </p:sp>
      <p:sp>
        <p:nvSpPr>
          <p:cNvPr id="4" name="TextBox 3">
            <a:extLst>
              <a:ext uri="{FF2B5EF4-FFF2-40B4-BE49-F238E27FC236}">
                <a16:creationId xmlns:a16="http://schemas.microsoft.com/office/drawing/2014/main" id="{6ED34B28-7A35-4EF4-9A0C-7B96D0003338}"/>
              </a:ext>
            </a:extLst>
          </p:cNvPr>
          <p:cNvSpPr txBox="1"/>
          <p:nvPr/>
        </p:nvSpPr>
        <p:spPr>
          <a:xfrm>
            <a:off x="5257800" y="990600"/>
            <a:ext cx="1467068" cy="400110"/>
          </a:xfrm>
          <a:prstGeom prst="rect">
            <a:avLst/>
          </a:prstGeom>
          <a:solidFill>
            <a:srgbClr val="E8C83C"/>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MY" sz="2000" b="0" i="0" u="none" strike="noStrike" kern="1200" cap="none" spc="0" normalizeH="0" baseline="0" noProof="0" dirty="0" err="1">
                <a:ln>
                  <a:noFill/>
                </a:ln>
                <a:solidFill>
                  <a:srgbClr val="000514"/>
                </a:solidFill>
                <a:effectLst/>
                <a:uLnTx/>
                <a:uFillTx/>
                <a:latin typeface="Garamond" charset="0"/>
                <a:ea typeface="ＭＳ Ｐゴシック" charset="0"/>
              </a:rPr>
              <a:t>帖木儿</a:t>
            </a:r>
            <a:r>
              <a:rPr kumimoji="0" lang="zh-CN" altLang="en-US" sz="2000" b="0" i="0" u="none" strike="noStrike" kern="1200" cap="none" spc="0" normalizeH="0" baseline="0" noProof="0" dirty="0">
                <a:ln>
                  <a:noFill/>
                </a:ln>
                <a:solidFill>
                  <a:srgbClr val="000514"/>
                </a:solidFill>
                <a:effectLst/>
                <a:uLnTx/>
                <a:uFillTx/>
                <a:latin typeface="Garamond" charset="0"/>
                <a:ea typeface="ＭＳ Ｐゴシック" charset="0"/>
              </a:rPr>
              <a:t>帝国</a:t>
            </a:r>
            <a:endParaRPr kumimoji="0" lang="en-MY" sz="2000" b="0" i="0" u="none" strike="noStrike" kern="1200" cap="none" spc="0" normalizeH="0" baseline="0" noProof="0" dirty="0">
              <a:ln>
                <a:noFill/>
              </a:ln>
              <a:solidFill>
                <a:srgbClr val="000514"/>
              </a:solidFill>
              <a:effectLst/>
              <a:uLnTx/>
              <a:uFillTx/>
              <a:latin typeface="Garamond" charset="0"/>
              <a:ea typeface="ＭＳ Ｐゴシック" charset="0"/>
            </a:endParaRPr>
          </a:p>
        </p:txBody>
      </p:sp>
      <p:sp>
        <p:nvSpPr>
          <p:cNvPr id="6" name="TextBox 5">
            <a:extLst>
              <a:ext uri="{FF2B5EF4-FFF2-40B4-BE49-F238E27FC236}">
                <a16:creationId xmlns:a16="http://schemas.microsoft.com/office/drawing/2014/main" id="{6DCF452F-A886-4957-88A4-647CAAD5C2CB}"/>
              </a:ext>
            </a:extLst>
          </p:cNvPr>
          <p:cNvSpPr txBox="1"/>
          <p:nvPr/>
        </p:nvSpPr>
        <p:spPr>
          <a:xfrm>
            <a:off x="3790732" y="990600"/>
            <a:ext cx="1467068" cy="400110"/>
          </a:xfrm>
          <a:prstGeom prst="rect">
            <a:avLst/>
          </a:prstGeom>
          <a:solidFill>
            <a:srgbClr val="800000"/>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Garamond" charset="0"/>
                <a:ea typeface="ＭＳ Ｐゴシック" charset="0"/>
              </a:rPr>
              <a:t>奥斯曼帝国</a:t>
            </a:r>
            <a:endParaRPr kumimoji="0" lang="en-MY" sz="2000" b="0" i="0" u="none" strike="noStrike" kern="1200" cap="none" spc="0" normalizeH="0" baseline="0" noProof="0" dirty="0">
              <a:ln>
                <a:noFill/>
              </a:ln>
              <a:solidFill>
                <a:srgbClr val="FFFFFF"/>
              </a:solidFill>
              <a:effectLst/>
              <a:uLnTx/>
              <a:uFillTx/>
              <a:latin typeface="Garamond" charset="0"/>
              <a:ea typeface="ＭＳ Ｐゴシック" charset="0"/>
            </a:endParaRPr>
          </a:p>
        </p:txBody>
      </p:sp>
      <p:sp>
        <p:nvSpPr>
          <p:cNvPr id="8" name="TextBox 7">
            <a:extLst>
              <a:ext uri="{FF2B5EF4-FFF2-40B4-BE49-F238E27FC236}">
                <a16:creationId xmlns:a16="http://schemas.microsoft.com/office/drawing/2014/main" id="{BBF51E88-6BDE-4625-A5A7-EB7101306380}"/>
              </a:ext>
            </a:extLst>
          </p:cNvPr>
          <p:cNvSpPr txBox="1"/>
          <p:nvPr/>
        </p:nvSpPr>
        <p:spPr>
          <a:xfrm>
            <a:off x="6724868" y="990600"/>
            <a:ext cx="1723549" cy="400110"/>
          </a:xfrm>
          <a:prstGeom prst="rect">
            <a:avLst/>
          </a:prstGeom>
          <a:solidFill>
            <a:srgbClr val="006600"/>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Garamond" charset="0"/>
                <a:ea typeface="ＭＳ Ｐゴシック" charset="0"/>
              </a:rPr>
              <a:t>马穆鲁克王朝</a:t>
            </a:r>
            <a:endParaRPr kumimoji="0" lang="en-MY" sz="2000" b="0" i="0" u="none" strike="noStrike" kern="1200" cap="none" spc="0" normalizeH="0" baseline="0" noProof="0" dirty="0">
              <a:ln>
                <a:noFill/>
              </a:ln>
              <a:solidFill>
                <a:srgbClr val="FFFFFF"/>
              </a:solidFill>
              <a:effectLst/>
              <a:uLnTx/>
              <a:uFillTx/>
              <a:latin typeface="Garamond" charset="0"/>
              <a:ea typeface="ＭＳ Ｐゴシック" charset="0"/>
            </a:endParaRPr>
          </a:p>
        </p:txBody>
      </p:sp>
    </p:spTree>
    <p:extLst>
      <p:ext uri="{BB962C8B-B14F-4D97-AF65-F5344CB8AC3E}">
        <p14:creationId xmlns:p14="http://schemas.microsoft.com/office/powerpoint/2010/main" val="1479759219"/>
      </p:ext>
    </p:extLst>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60476" y="-1447800"/>
            <a:ext cx="9636125" cy="974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2590800" y="-76200"/>
            <a:ext cx="7086600" cy="73152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CN" altLang="en-US" sz="3200" b="1" dirty="0">
                <a:solidFill>
                  <a:srgbClr val="000514"/>
                </a:solidFill>
                <a:latin typeface="Arial Black" charset="0"/>
                <a:cs typeface="Arial Black" charset="0"/>
              </a:rPr>
              <a:t>“抽签结果，印度落入也是双胞胎的犹大多马身上。但他不愿，以肉体虚弱，不能旅行推辞。并道：</a:t>
            </a:r>
            <a:r>
              <a:rPr lang="en-US" altLang="zh-CN" sz="3200" b="1" dirty="0">
                <a:solidFill>
                  <a:srgbClr val="000514"/>
                </a:solidFill>
                <a:latin typeface="Arial Black" charset="0"/>
                <a:cs typeface="Arial Black" charset="0"/>
              </a:rPr>
              <a:t>【</a:t>
            </a:r>
            <a:r>
              <a:rPr lang="zh-CN" altLang="en-US" sz="3200" b="1" dirty="0">
                <a:solidFill>
                  <a:srgbClr val="000514"/>
                </a:solidFill>
                <a:latin typeface="Arial Black" charset="0"/>
                <a:cs typeface="Arial Black" charset="0"/>
              </a:rPr>
              <a:t>我是希伯来人，怎能够向印度人传福音？</a:t>
            </a:r>
            <a:r>
              <a:rPr lang="en-US" altLang="zh-CN" sz="3200" b="1" dirty="0">
                <a:solidFill>
                  <a:srgbClr val="000514"/>
                </a:solidFill>
                <a:latin typeface="Arial Black" charset="0"/>
                <a:cs typeface="Arial Black" charset="0"/>
              </a:rPr>
              <a:t>】</a:t>
            </a:r>
            <a:r>
              <a:rPr lang="zh-CN" altLang="en-US" sz="3200" b="1" dirty="0">
                <a:solidFill>
                  <a:srgbClr val="000514"/>
                </a:solidFill>
                <a:latin typeface="Arial Black" charset="0"/>
                <a:cs typeface="Arial Black" charset="0"/>
              </a:rPr>
              <a:t>”</a:t>
            </a:r>
            <a:endParaRPr lang="en-US" sz="3200" dirty="0"/>
          </a:p>
        </p:txBody>
      </p:sp>
    </p:spTree>
    <p:extLst>
      <p:ext uri="{BB962C8B-B14F-4D97-AF65-F5344CB8AC3E}">
        <p14:creationId xmlns:p14="http://schemas.microsoft.com/office/powerpoint/2010/main" val="3359891474"/>
      </p:ext>
    </p:extLst>
  </p:cSld>
  <p:clrMapOvr>
    <a:masterClrMapping/>
  </p:clrMapOvr>
  <p:transition>
    <p:random/>
  </p:transition>
</p:sld>
</file>

<file path=ppt/slides/slide1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amerlaneTomb.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90600" y="17274"/>
            <a:ext cx="10245803" cy="6839139"/>
          </a:xfrm>
          <a:prstGeom prst="rect">
            <a:avLst/>
          </a:prstGeom>
        </p:spPr>
      </p:pic>
      <p:sp>
        <p:nvSpPr>
          <p:cNvPr id="7" name="Rectangle 6"/>
          <p:cNvSpPr/>
          <p:nvPr/>
        </p:nvSpPr>
        <p:spPr>
          <a:xfrm>
            <a:off x="1524000" y="0"/>
            <a:ext cx="9142412" cy="646331"/>
          </a:xfrm>
          <a:prstGeom prst="rect">
            <a:avLst/>
          </a:prstGeom>
          <a:solidFill>
            <a:srgbClr val="000514"/>
          </a:solidFill>
          <a:ln>
            <a:noFill/>
          </a:ln>
        </p:spPr>
        <p:txBody>
          <a:bodyPr wrap="square" anchor="ct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w="25400">
                  <a:solidFill>
                    <a:srgbClr val="000000"/>
                  </a:solidFill>
                </a:ln>
                <a:solidFill>
                  <a:srgbClr val="FFFFFF"/>
                </a:solidFill>
                <a:effectLst/>
                <a:uLnTx/>
                <a:uFillTx/>
                <a:latin typeface="Arial"/>
                <a:ea typeface="ＭＳ Ｐゴシック" charset="0"/>
                <a:cs typeface="Arial"/>
              </a:rPr>
              <a:t>帖木儿的坟墓</a:t>
            </a:r>
            <a:endParaRPr kumimoji="0" lang="en-US" sz="3600" b="1" i="0" u="none" strike="noStrike" kern="1200" cap="none" spc="0" normalizeH="0" baseline="0" noProof="0" dirty="0">
              <a:ln w="25400">
                <a:solidFill>
                  <a:srgbClr val="000000"/>
                </a:solidFill>
              </a:ln>
              <a:solidFill>
                <a:srgbClr val="FFFFFF"/>
              </a:solidFill>
              <a:effectLst/>
              <a:uLnTx/>
              <a:uFillTx/>
              <a:latin typeface="Arial"/>
              <a:ea typeface="ＭＳ Ｐゴシック" charset="0"/>
              <a:cs typeface="Arial"/>
            </a:endParaRPr>
          </a:p>
        </p:txBody>
      </p:sp>
      <p:sp>
        <p:nvSpPr>
          <p:cNvPr id="4" name="Rectangle 3"/>
          <p:cNvSpPr/>
          <p:nvPr/>
        </p:nvSpPr>
        <p:spPr>
          <a:xfrm>
            <a:off x="1752600" y="3276601"/>
            <a:ext cx="8534400" cy="1077218"/>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	</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在帖木儿之下，所有教会都被拆毁</a:t>
            </a: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 </a:t>
            </a:r>
            <a:b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b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大约</a:t>
            </a:r>
            <a:r>
              <a:rPr kumimoji="0" lang="en-US" altLang="zh-CN"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700</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间</a:t>
            </a: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a:t>
            </a:r>
          </a:p>
        </p:txBody>
      </p:sp>
      <p:sp>
        <p:nvSpPr>
          <p:cNvPr id="5" name="Rectangle 4"/>
          <p:cNvSpPr/>
          <p:nvPr/>
        </p:nvSpPr>
        <p:spPr>
          <a:xfrm>
            <a:off x="1752600" y="5247382"/>
            <a:ext cx="8534400" cy="1077218"/>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	</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在帖木儿之下，亚洲基督徒人数</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从</a:t>
            </a:r>
            <a:r>
              <a:rPr kumimoji="0" lang="en-US" altLang="zh-CN"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2100</a:t>
            </a: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万减少至</a:t>
            </a: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3</a:t>
            </a:r>
            <a:r>
              <a:rPr kumimoji="0" lang="en-US" altLang="zh-CN"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40</a:t>
            </a:r>
            <a:r>
              <a:rPr kumimoji="0" lang="zh-CN" altLang="en-US" sz="3200" b="1" i="0" u="none" strike="noStrike" kern="1200" cap="none" spc="0" normalizeH="0" baseline="0" noProof="0">
                <a:ln w="25400">
                  <a:noFill/>
                </a:ln>
                <a:solidFill>
                  <a:srgbClr val="FFFFFF"/>
                </a:solidFill>
                <a:effectLst>
                  <a:glow rad="228600">
                    <a:srgbClr val="000514"/>
                  </a:glow>
                </a:effectLst>
                <a:uLnTx/>
                <a:uFillTx/>
                <a:latin typeface="Arial"/>
                <a:ea typeface="ＭＳ Ｐゴシック" charset="0"/>
                <a:cs typeface="Arial"/>
              </a:rPr>
              <a:t>万。</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3678593956"/>
      </p:ext>
    </p:extLst>
  </p:cSld>
  <p:clrMapOvr>
    <a:masterClrMapping/>
  </p:clrMapOvr>
  <p:transition>
    <p:random/>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0"/>
            <a:ext cx="9144000" cy="7425764"/>
          </a:xfrm>
          <a:prstGeom prst="rect">
            <a:avLst/>
          </a:prstGeom>
        </p:spPr>
      </p:pic>
      <p:sp>
        <p:nvSpPr>
          <p:cNvPr id="7" name="Rectangle 6"/>
          <p:cNvSpPr/>
          <p:nvPr/>
        </p:nvSpPr>
        <p:spPr>
          <a:xfrm>
            <a:off x="1524000" y="863024"/>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明朝</a:t>
            </a:r>
          </a:p>
        </p:txBody>
      </p:sp>
    </p:spTree>
    <p:extLst>
      <p:ext uri="{BB962C8B-B14F-4D97-AF65-F5344CB8AC3E}">
        <p14:creationId xmlns:p14="http://schemas.microsoft.com/office/powerpoint/2010/main" val="1819571411"/>
      </p:ext>
    </p:extLst>
  </p:cSld>
  <p:clrMapOvr>
    <a:masterClrMapping/>
  </p:clrMapOvr>
  <p:transition>
    <p:random/>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_kurdista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6000" y="-34027"/>
            <a:ext cx="7772400" cy="6934405"/>
          </a:xfrm>
          <a:prstGeom prst="rect">
            <a:avLst/>
          </a:prstGeom>
        </p:spPr>
      </p:pic>
      <p:sp>
        <p:nvSpPr>
          <p:cNvPr id="4" name="Rectangle 3"/>
          <p:cNvSpPr/>
          <p:nvPr/>
        </p:nvSpPr>
        <p:spPr>
          <a:xfrm>
            <a:off x="2286000" y="304801"/>
            <a:ext cx="7772400" cy="1077218"/>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在基督教進入亞洲</a:t>
            </a:r>
            <a:r>
              <a:rPr kumimoji="0" lang="en-US" altLang="zh-TW"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1500</a:t>
            </a: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年後，僅有兩組信徒留下來；分別在印度及庫爾德斯坦山區</a:t>
            </a:r>
          </a:p>
        </p:txBody>
      </p:sp>
    </p:spTree>
    <p:extLst>
      <p:ext uri="{BB962C8B-B14F-4D97-AF65-F5344CB8AC3E}">
        <p14:creationId xmlns:p14="http://schemas.microsoft.com/office/powerpoint/2010/main" val="4075985611"/>
      </p:ext>
    </p:extLst>
  </p:cSld>
  <p:clrMapOvr>
    <a:masterClrMapping/>
  </p:clrMapOvr>
  <p:transition>
    <p:random/>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imunFamil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51256"/>
            <a:ext cx="9144000" cy="6806744"/>
          </a:xfrm>
          <a:prstGeom prst="rect">
            <a:avLst/>
          </a:prstGeom>
          <a:solidFill>
            <a:schemeClr val="tx1"/>
          </a:solidFill>
        </p:spPr>
      </p:pic>
      <p:sp>
        <p:nvSpPr>
          <p:cNvPr id="5" name="Rectangle 4"/>
          <p:cNvSpPr/>
          <p:nvPr/>
        </p:nvSpPr>
        <p:spPr>
          <a:xfrm>
            <a:off x="1525588" y="482024"/>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施盟家族</a:t>
            </a:r>
          </a:p>
        </p:txBody>
      </p:sp>
    </p:spTree>
    <p:extLst>
      <p:ext uri="{BB962C8B-B14F-4D97-AF65-F5344CB8AC3E}">
        <p14:creationId xmlns:p14="http://schemas.microsoft.com/office/powerpoint/2010/main" val="2399103570"/>
      </p:ext>
    </p:extLst>
  </p:cSld>
  <p:clrMapOvr>
    <a:masterClrMapping/>
  </p:clrMapOvr>
  <p:transition>
    <p:random/>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Polu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28800" y="0"/>
            <a:ext cx="8534400" cy="6822252"/>
          </a:xfrm>
          <a:prstGeom prst="rect">
            <a:avLst/>
          </a:prstGeom>
        </p:spPr>
      </p:pic>
      <p:sp>
        <p:nvSpPr>
          <p:cNvPr id="5" name="Rectangle 4"/>
          <p:cNvSpPr/>
          <p:nvPr/>
        </p:nvSpPr>
        <p:spPr>
          <a:xfrm>
            <a:off x="1525588" y="37338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馬世盟  </a:t>
            </a:r>
            <a:r>
              <a:rPr kumimoji="0" lang="en-US" altLang="zh-TW"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22 </a:t>
            </a: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世</a:t>
            </a:r>
          </a:p>
        </p:txBody>
      </p:sp>
    </p:spTree>
    <p:extLst>
      <p:ext uri="{BB962C8B-B14F-4D97-AF65-F5344CB8AC3E}">
        <p14:creationId xmlns:p14="http://schemas.microsoft.com/office/powerpoint/2010/main" val="1340065074"/>
      </p:ext>
    </p:extLst>
  </p:cSld>
  <p:clrMapOvr>
    <a:masterClrMapping/>
  </p:clrMapOvr>
  <p:transition>
    <p:random/>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dia1b.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33600" y="7006"/>
            <a:ext cx="7933086" cy="6849407"/>
          </a:xfrm>
          <a:prstGeom prst="rect">
            <a:avLst/>
          </a:prstGeom>
        </p:spPr>
      </p:pic>
      <p:sp>
        <p:nvSpPr>
          <p:cNvPr id="4" name="Rectangle 3"/>
          <p:cNvSpPr/>
          <p:nvPr/>
        </p:nvSpPr>
        <p:spPr>
          <a:xfrm>
            <a:off x="1525588" y="3733800"/>
            <a:ext cx="9142412" cy="1077218"/>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馬世盟 </a:t>
            </a:r>
            <a:r>
              <a:rPr kumimoji="0" lang="en-US" altLang="zh-TW"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23 </a:t>
            </a: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世訪問印度 </a:t>
            </a:r>
            <a:endParaRPr kumimoji="0" lang="en-US" altLang="zh-TW"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a:t>
            </a:r>
            <a:r>
              <a:rPr kumimoji="0" lang="en-US" altLang="zh-TW"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1970</a:t>
            </a: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年）</a:t>
            </a:r>
          </a:p>
        </p:txBody>
      </p:sp>
    </p:spTree>
    <p:extLst>
      <p:ext uri="{BB962C8B-B14F-4D97-AF65-F5344CB8AC3E}">
        <p14:creationId xmlns:p14="http://schemas.microsoft.com/office/powerpoint/2010/main" val="3699303334"/>
      </p:ext>
    </p:extLst>
  </p:cSld>
  <p:clrMapOvr>
    <a:masterClrMapping/>
  </p:clrMapOvr>
  <p:transition>
    <p:random/>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anciscusXavi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53952" y="-1822503"/>
            <a:ext cx="9214048" cy="12719103"/>
          </a:xfrm>
          <a:prstGeom prst="rect">
            <a:avLst/>
          </a:prstGeom>
        </p:spPr>
      </p:pic>
      <p:sp>
        <p:nvSpPr>
          <p:cNvPr id="4" name="Rectangle 3"/>
          <p:cNvSpPr/>
          <p:nvPr/>
        </p:nvSpPr>
        <p:spPr>
          <a:xfrm>
            <a:off x="1524000" y="6858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方濟 </a:t>
            </a: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sym typeface="Wingdings"/>
              </a:rPr>
              <a:t> </a:t>
            </a: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沙勿略</a:t>
            </a:r>
          </a:p>
        </p:txBody>
      </p:sp>
    </p:spTree>
    <p:extLst>
      <p:ext uri="{BB962C8B-B14F-4D97-AF65-F5344CB8AC3E}">
        <p14:creationId xmlns:p14="http://schemas.microsoft.com/office/powerpoint/2010/main" val="3626825646"/>
      </p:ext>
    </p:extLst>
  </p:cSld>
  <p:clrMapOvr>
    <a:masterClrMapping/>
  </p:clrMapOvr>
  <p:transition>
    <p:random/>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xavier-statue-small.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2209800"/>
            <a:ext cx="9144000" cy="12192000"/>
          </a:xfrm>
          <a:prstGeom prst="rect">
            <a:avLst/>
          </a:prstGeom>
        </p:spPr>
      </p:pic>
      <p:sp>
        <p:nvSpPr>
          <p:cNvPr id="4" name="Rectangle 3"/>
          <p:cNvSpPr/>
          <p:nvPr/>
        </p:nvSpPr>
        <p:spPr>
          <a:xfrm>
            <a:off x="1524000" y="6858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安伽略、沙勿略、鹿兒島</a:t>
            </a:r>
          </a:p>
        </p:txBody>
      </p:sp>
      <p:sp>
        <p:nvSpPr>
          <p:cNvPr id="5"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TW" altLang="en-US" sz="1800" b="0" i="1" u="none" strike="noStrike" kern="1200" cap="none" spc="0" normalizeH="0" baseline="0" noProof="0" dirty="0">
                <a:ln>
                  <a:noFill/>
                </a:ln>
                <a:solidFill>
                  <a:srgbClr val="FFFFFF"/>
                </a:solidFill>
                <a:effectLst/>
                <a:uLnTx/>
                <a:uFillTx/>
                <a:latin typeface="Arial Black" charset="0"/>
                <a:ea typeface="ＭＳ Ｐゴシック" charset="0"/>
                <a:cs typeface="Arial Black" charset="0"/>
              </a:rPr>
              <a:t>日本鹿耳島縣基督徒領袖雕像</a:t>
            </a:r>
          </a:p>
        </p:txBody>
      </p:sp>
      <p:sp>
        <p:nvSpPr>
          <p:cNvPr id="6" name="Text Box 7"/>
          <p:cNvSpPr txBox="1">
            <a:spLocks noChangeArrowheads="1"/>
          </p:cNvSpPr>
          <p:nvPr/>
        </p:nvSpPr>
        <p:spPr bwMode="auto">
          <a:xfrm>
            <a:off x="2057401" y="2961144"/>
            <a:ext cx="8113713" cy="1384995"/>
          </a:xfrm>
          <a:prstGeom prst="rect">
            <a:avLst/>
          </a:prstGeom>
          <a:solidFill>
            <a:schemeClr val="tx1">
              <a:alpha val="70000"/>
            </a:schemeClr>
          </a:solidFill>
          <a:ln>
            <a:noFill/>
          </a:ln>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TW" altLang="en-US" sz="2800" b="0" i="0" u="none" strike="noStrike" kern="1200" cap="none" spc="0" normalizeH="0" baseline="0" noProof="0" dirty="0">
                <a:ln>
                  <a:noFill/>
                </a:ln>
                <a:solidFill>
                  <a:srgbClr val="000514"/>
                </a:solidFill>
                <a:effectLst/>
                <a:uLnTx/>
                <a:uFillTx/>
                <a:latin typeface="微軟正黑體" panose="020B0604030504040204" pitchFamily="34" charset="-120"/>
                <a:ea typeface="微軟正黑體" panose="020B0604030504040204" pitchFamily="34" charset="-120"/>
                <a:cs typeface="Arial Black"/>
              </a:rPr>
              <a:t>「我問他，如果我和他一起回到他的國家，日本人是否會成為基督徒？他說他們不會這樣做，通常他們會問很多問題，並端視我的回答而定。</a:t>
            </a:r>
            <a:r>
              <a:rPr kumimoji="0" lang="en-US" altLang="zh-TW" sz="2800" b="0" i="0" u="none" strike="noStrike" kern="1200" cap="none" spc="0" normalizeH="0" baseline="0" noProof="0" dirty="0">
                <a:ln>
                  <a:noFill/>
                </a:ln>
                <a:solidFill>
                  <a:srgbClr val="000514"/>
                </a:solidFill>
                <a:effectLst/>
                <a:uLnTx/>
                <a:uFillTx/>
                <a:latin typeface="微軟正黑體" panose="020B0604030504040204" pitchFamily="34" charset="-120"/>
                <a:ea typeface="微軟正黑體" panose="020B0604030504040204" pitchFamily="34" charset="-120"/>
                <a:cs typeface="Arial Black"/>
              </a:rPr>
              <a:t> 」</a:t>
            </a:r>
            <a:endParaRPr kumimoji="0" lang="en-US" sz="2800" b="0" i="0" u="none" strike="noStrike" kern="1200" cap="none" spc="0" normalizeH="0" baseline="0" noProof="0" dirty="0">
              <a:ln>
                <a:noFill/>
              </a:ln>
              <a:solidFill>
                <a:srgbClr val="000514"/>
              </a:solidFill>
              <a:effectLst/>
              <a:uLnTx/>
              <a:uFillTx/>
              <a:latin typeface="微軟正黑體" panose="020B0604030504040204" pitchFamily="34" charset="-120"/>
              <a:ea typeface="微軟正黑體" panose="020B0604030504040204" pitchFamily="34" charset="-120"/>
              <a:cs typeface="Arial Black"/>
            </a:endParaRPr>
          </a:p>
        </p:txBody>
      </p:sp>
    </p:spTree>
    <p:extLst>
      <p:ext uri="{BB962C8B-B14F-4D97-AF65-F5344CB8AC3E}">
        <p14:creationId xmlns:p14="http://schemas.microsoft.com/office/powerpoint/2010/main" val="3466400840"/>
      </p:ext>
    </p:extLst>
  </p:cSld>
  <p:clrMapOvr>
    <a:masterClrMapping/>
  </p:clrMapOvr>
  <p:transition>
    <p:random/>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xavier-statue-small.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2209800"/>
            <a:ext cx="9144000" cy="12192000"/>
          </a:xfrm>
          <a:prstGeom prst="rect">
            <a:avLst/>
          </a:prstGeom>
        </p:spPr>
      </p:pic>
      <p:sp>
        <p:nvSpPr>
          <p:cNvPr id="4" name="Rectangle 3"/>
          <p:cNvSpPr/>
          <p:nvPr/>
        </p:nvSpPr>
        <p:spPr>
          <a:xfrm>
            <a:off x="1524000" y="6858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安伽略、沙勿略、鹿兒島</a:t>
            </a:r>
          </a:p>
        </p:txBody>
      </p:sp>
      <p:sp>
        <p:nvSpPr>
          <p:cNvPr id="5" name="Text Box 7"/>
          <p:cNvSpPr txBox="1">
            <a:spLocks noChangeArrowheads="1"/>
          </p:cNvSpPr>
          <p:nvPr/>
        </p:nvSpPr>
        <p:spPr bwMode="auto">
          <a:xfrm>
            <a:off x="1524000" y="6096000"/>
            <a:ext cx="9144000" cy="3693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TW" altLang="en-US" sz="1800" b="0" i="1" u="none" strike="noStrike" kern="1200" cap="none" spc="0" normalizeH="0" baseline="0" noProof="0" dirty="0">
                <a:ln>
                  <a:noFill/>
                </a:ln>
                <a:solidFill>
                  <a:srgbClr val="FFFFFF"/>
                </a:solidFill>
                <a:effectLst/>
                <a:uLnTx/>
                <a:uFillTx/>
                <a:latin typeface="Garamond" charset="0"/>
                <a:ea typeface="ＭＳ Ｐゴシック" charset="0"/>
              </a:rPr>
              <a:t>日本鹿耳島縣基督徒領袖雕像</a:t>
            </a:r>
          </a:p>
        </p:txBody>
      </p:sp>
      <p:sp>
        <p:nvSpPr>
          <p:cNvPr id="6" name="Text Box 7"/>
          <p:cNvSpPr txBox="1">
            <a:spLocks noChangeArrowheads="1"/>
          </p:cNvSpPr>
          <p:nvPr/>
        </p:nvSpPr>
        <p:spPr bwMode="auto">
          <a:xfrm>
            <a:off x="1752601" y="2961144"/>
            <a:ext cx="8418514" cy="1815882"/>
          </a:xfrm>
          <a:prstGeom prst="rect">
            <a:avLst/>
          </a:prstGeom>
          <a:solidFill>
            <a:schemeClr val="tx1">
              <a:alpha val="70000"/>
            </a:schemeClr>
          </a:solidFill>
          <a:ln>
            <a:noFill/>
          </a:ln>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514"/>
                </a:solidFill>
                <a:effectLst/>
                <a:uLnTx/>
                <a:uFillTx/>
                <a:latin typeface="微軟正黑體"/>
                <a:ea typeface="微軟正黑體"/>
                <a:cs typeface="Arial Black"/>
              </a:rPr>
              <a:t>「</a:t>
            </a:r>
            <a:r>
              <a:rPr kumimoji="0" lang="zh-TW" altLang="en-US" sz="2800" b="0" i="0" u="none" strike="noStrike" kern="1200" cap="none" spc="0" normalizeH="0" baseline="0" noProof="0" dirty="0">
                <a:ln>
                  <a:noFill/>
                </a:ln>
                <a:solidFill>
                  <a:srgbClr val="000514"/>
                </a:solidFill>
                <a:effectLst/>
                <a:uLnTx/>
                <a:uFillTx/>
                <a:latin typeface="微軟正黑體" panose="020B0604030504040204" pitchFamily="34" charset="-120"/>
                <a:ea typeface="微軟正黑體" panose="020B0604030504040204" pitchFamily="34" charset="-120"/>
                <a:cs typeface="Arial Black"/>
              </a:rPr>
              <a:t>最重要的是他們想看看我是否實踐了我所傳和信的</a:t>
            </a:r>
            <a:r>
              <a:rPr kumimoji="0" lang="en-US" altLang="zh-TW" sz="2800" b="0" i="0" u="none" strike="noStrike" kern="1200" cap="none" spc="0" normalizeH="0" baseline="0" noProof="0" dirty="0">
                <a:ln>
                  <a:noFill/>
                </a:ln>
                <a:solidFill>
                  <a:srgbClr val="000514"/>
                </a:solidFill>
                <a:effectLst/>
                <a:uLnTx/>
                <a:uFillTx/>
                <a:latin typeface="微軟正黑體" panose="020B0604030504040204" pitchFamily="34" charset="-120"/>
                <a:ea typeface="微軟正黑體" panose="020B0604030504040204" pitchFamily="34" charset="-120"/>
                <a:cs typeface="Arial Black"/>
              </a:rPr>
              <a:t>...</a:t>
            </a:r>
            <a:r>
              <a:rPr kumimoji="0" lang="zh-TW" altLang="en-US" sz="2800" b="0" i="0" u="none" strike="noStrike" kern="1200" cap="none" spc="0" normalizeH="0" baseline="0" noProof="0" dirty="0">
                <a:ln>
                  <a:noFill/>
                </a:ln>
                <a:solidFill>
                  <a:srgbClr val="000514"/>
                </a:solidFill>
                <a:effectLst/>
                <a:uLnTx/>
                <a:uFillTx/>
                <a:latin typeface="微軟正黑體" panose="020B0604030504040204" pitchFamily="34" charset="-120"/>
                <a:ea typeface="微軟正黑體" panose="020B0604030504040204" pitchFamily="34" charset="-120"/>
                <a:cs typeface="Arial Black"/>
              </a:rPr>
              <a:t>然後，在觀察我 </a:t>
            </a:r>
            <a:r>
              <a:rPr kumimoji="0" lang="en-US" altLang="zh-TW" sz="2800" b="0" i="0" u="none" strike="noStrike" kern="1200" cap="none" spc="0" normalizeH="0" baseline="0" noProof="0" dirty="0">
                <a:ln>
                  <a:noFill/>
                </a:ln>
                <a:solidFill>
                  <a:srgbClr val="000514"/>
                </a:solidFill>
                <a:effectLst/>
                <a:uLnTx/>
                <a:uFillTx/>
                <a:latin typeface="微軟正黑體" panose="020B0604030504040204" pitchFamily="34" charset="-120"/>
                <a:ea typeface="微軟正黑體" panose="020B0604030504040204" pitchFamily="34" charset="-120"/>
                <a:cs typeface="Arial Black"/>
              </a:rPr>
              <a:t>6 </a:t>
            </a:r>
            <a:r>
              <a:rPr kumimoji="0" lang="zh-TW" altLang="en-US" sz="2800" b="0" i="0" u="none" strike="noStrike" kern="1200" cap="none" spc="0" normalizeH="0" baseline="0" noProof="0" dirty="0">
                <a:ln>
                  <a:noFill/>
                </a:ln>
                <a:solidFill>
                  <a:srgbClr val="000514"/>
                </a:solidFill>
                <a:effectLst/>
                <a:uLnTx/>
                <a:uFillTx/>
                <a:latin typeface="微軟正黑體" panose="020B0604030504040204" pitchFamily="34" charset="-120"/>
                <a:ea typeface="微軟正黑體" panose="020B0604030504040204" pitchFamily="34" charset="-120"/>
                <a:cs typeface="Arial Black"/>
              </a:rPr>
              <a:t>個月之後，國王、貴族和所有其他有自由意識的人才會決定成為基督徒；因為日本人，如他所說，是完全受理性法則所引導的。</a:t>
            </a:r>
            <a:r>
              <a:rPr kumimoji="0" lang="en-US" altLang="zh-TW" sz="2800" b="0" i="0" u="none" strike="noStrike" kern="1200" cap="none" spc="0" normalizeH="0" baseline="0" noProof="0" dirty="0">
                <a:ln>
                  <a:noFill/>
                </a:ln>
                <a:solidFill>
                  <a:srgbClr val="000514"/>
                </a:solidFill>
                <a:effectLst/>
                <a:uLnTx/>
                <a:uFillTx/>
                <a:latin typeface="微軟正黑體"/>
                <a:ea typeface="微軟正黑體"/>
                <a:cs typeface="Arial Black"/>
              </a:rPr>
              <a:t>」</a:t>
            </a:r>
            <a:endParaRPr kumimoji="0" lang="en-US" sz="2800" b="0" i="0" u="none" strike="noStrike" kern="1200" cap="none" spc="0" normalizeH="0" baseline="0" noProof="0" dirty="0">
              <a:ln>
                <a:noFill/>
              </a:ln>
              <a:solidFill>
                <a:srgbClr val="000514"/>
              </a:solidFill>
              <a:effectLst/>
              <a:uLnTx/>
              <a:uFillTx/>
              <a:latin typeface="Arial Black"/>
              <a:ea typeface="ＭＳ Ｐゴシック" charset="0"/>
              <a:cs typeface="Arial Black"/>
            </a:endParaRPr>
          </a:p>
        </p:txBody>
      </p:sp>
    </p:spTree>
    <p:extLst>
      <p:ext uri="{BB962C8B-B14F-4D97-AF65-F5344CB8AC3E}">
        <p14:creationId xmlns:p14="http://schemas.microsoft.com/office/powerpoint/2010/main" val="3754372658"/>
      </p:ext>
    </p:extLst>
  </p:cSld>
  <p:clrMapOvr>
    <a:masterClrMapping/>
  </p:clrMapOvr>
  <p:transition>
    <p:random/>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aint-francis-xavier.jpg">
            <a:extLst>
              <a:ext uri="{FF2B5EF4-FFF2-40B4-BE49-F238E27FC236}">
                <a16:creationId xmlns:a16="http://schemas.microsoft.com/office/drawing/2014/main" id="{7AC695A8-E3E9-254C-AB66-03F979C8F35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47900" y="-838200"/>
            <a:ext cx="7696200" cy="10225720"/>
          </a:xfrm>
          <a:prstGeom prst="rect">
            <a:avLst/>
          </a:prstGeom>
        </p:spPr>
      </p:pic>
      <p:sp>
        <p:nvSpPr>
          <p:cNvPr id="4" name="Rectangle 3"/>
          <p:cNvSpPr/>
          <p:nvPr/>
        </p:nvSpPr>
        <p:spPr>
          <a:xfrm>
            <a:off x="1905000" y="3048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方濟 </a:t>
            </a: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sym typeface="Wingdings"/>
              </a:rPr>
              <a:t> </a:t>
            </a: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沙勿略</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3100149362"/>
      </p:ext>
    </p:extLst>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0"/>
            <a:ext cx="12192000" cy="6858000"/>
            <a:chOff x="0" y="0"/>
            <a:chExt cx="12192000" cy="685800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p:cNvSpPr/>
            <p:nvPr/>
          </p:nvSpPr>
          <p:spPr>
            <a:xfrm>
              <a:off x="0" y="5867400"/>
              <a:ext cx="12192000" cy="923330"/>
            </a:xfrm>
            <a:prstGeom prst="rect">
              <a:avLst/>
            </a:prstGeom>
            <a:solidFill>
              <a:schemeClr val="bg2"/>
            </a:solidFill>
            <a:ln>
              <a:noFill/>
            </a:ln>
          </p:spPr>
          <p:txBody>
            <a:bodyPr wrap="square">
              <a:spAutoFit/>
            </a:bodyPr>
            <a:lstStyle/>
            <a:p>
              <a:pPr algn="ctr" fontAlgn="auto">
                <a:spcBef>
                  <a:spcPts val="0"/>
                </a:spcBef>
                <a:spcAft>
                  <a:spcPts val="0"/>
                </a:spcAft>
                <a:defRPr/>
              </a:pPr>
              <a:r>
                <a:rPr lang="zh-CN" alt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XBlk BT Extra Black"/>
                </a:rPr>
                <a:t>亚洲教会历史</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XBlk BT Extra Black"/>
              </a:endParaRPr>
            </a:p>
          </p:txBody>
        </p:sp>
      </p:grpSp>
    </p:spTree>
    <p:extLst>
      <p:ext uri="{BB962C8B-B14F-4D97-AF65-F5344CB8AC3E}">
        <p14:creationId xmlns:p14="http://schemas.microsoft.com/office/powerpoint/2010/main" val="1902922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60476" y="-1447800"/>
            <a:ext cx="9636125" cy="974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2514600" y="-228600"/>
            <a:ext cx="7086600" cy="73152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CN" altLang="en-US" sz="3200" b="1" dirty="0">
                <a:solidFill>
                  <a:srgbClr val="000514"/>
                </a:solidFill>
                <a:latin typeface="Arial Black" charset="0"/>
                <a:cs typeface="Arial Black" charset="0"/>
              </a:rPr>
              <a:t>“当他如此推理和说话时，救主在夜间向他显现并对他说：</a:t>
            </a:r>
            <a:r>
              <a:rPr lang="en-US" altLang="zh-CN" sz="3200" b="1" dirty="0">
                <a:solidFill>
                  <a:srgbClr val="000514"/>
                </a:solidFill>
                <a:latin typeface="Arial Black" charset="0"/>
                <a:cs typeface="Arial Black" charset="0"/>
              </a:rPr>
              <a:t>【</a:t>
            </a:r>
            <a:r>
              <a:rPr lang="zh-CN" altLang="en-US" sz="3200" b="1" dirty="0">
                <a:solidFill>
                  <a:srgbClr val="000514"/>
                </a:solidFill>
                <a:latin typeface="Arial Black" charset="0"/>
                <a:cs typeface="Arial Black" charset="0"/>
              </a:rPr>
              <a:t>多马，不要害怕，往印度去吧，我的恩典与你同在。</a:t>
            </a:r>
            <a:r>
              <a:rPr lang="en-US" altLang="zh-CN" sz="3200" b="1" dirty="0">
                <a:solidFill>
                  <a:srgbClr val="000514"/>
                </a:solidFill>
                <a:latin typeface="Arial Black" charset="0"/>
                <a:cs typeface="Arial Black" charset="0"/>
              </a:rPr>
              <a:t>】</a:t>
            </a:r>
            <a:r>
              <a:rPr lang="zh-CN" altLang="en-US" sz="3200" b="1" dirty="0">
                <a:solidFill>
                  <a:srgbClr val="000514"/>
                </a:solidFill>
                <a:latin typeface="Arial Black" charset="0"/>
                <a:cs typeface="Arial Black" charset="0"/>
              </a:rPr>
              <a:t>”</a:t>
            </a:r>
            <a:endParaRPr lang="en-US" sz="3200" dirty="0"/>
          </a:p>
        </p:txBody>
      </p:sp>
    </p:spTree>
    <p:extLst>
      <p:ext uri="{BB962C8B-B14F-4D97-AF65-F5344CB8AC3E}">
        <p14:creationId xmlns:p14="http://schemas.microsoft.com/office/powerpoint/2010/main" val="1137255483"/>
      </p:ext>
    </p:extLst>
  </p:cSld>
  <p:clrMapOvr>
    <a:masterClrMapping/>
  </p:clrMapOvr>
  <p:transition>
    <p:random/>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ideyoshi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7800" y="-533401"/>
            <a:ext cx="9525000" cy="13335001"/>
          </a:xfrm>
          <a:prstGeom prst="rect">
            <a:avLst/>
          </a:prstGeom>
        </p:spPr>
      </p:pic>
      <p:sp>
        <p:nvSpPr>
          <p:cNvPr id="4" name="Rectangle 3"/>
          <p:cNvSpPr/>
          <p:nvPr/>
        </p:nvSpPr>
        <p:spPr>
          <a:xfrm>
            <a:off x="-838200" y="10668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豐臣秀吉</a:t>
            </a:r>
          </a:p>
        </p:txBody>
      </p:sp>
    </p:spTree>
    <p:extLst>
      <p:ext uri="{BB962C8B-B14F-4D97-AF65-F5344CB8AC3E}">
        <p14:creationId xmlns:p14="http://schemas.microsoft.com/office/powerpoint/2010/main" val="2332231031"/>
      </p:ext>
    </p:extLst>
  </p:cSld>
  <p:clrMapOvr>
    <a:masterClrMapping/>
  </p:clrMapOvr>
  <p:transition>
    <p:random/>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gasakimartyrsmemoria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4" name="Rectangle 3"/>
          <p:cNvSpPr/>
          <p:nvPr/>
        </p:nvSpPr>
        <p:spPr>
          <a:xfrm>
            <a:off x="1524000" y="6858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26 </a:t>
            </a: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聖人紀念館</a:t>
            </a:r>
          </a:p>
        </p:txBody>
      </p:sp>
      <p:sp>
        <p:nvSpPr>
          <p:cNvPr id="5"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TW" altLang="en-US" sz="1800" b="0" i="1" u="none" strike="noStrike" kern="1200" cap="none" spc="0" normalizeH="0" baseline="0" noProof="0" dirty="0">
                <a:ln>
                  <a:noFill/>
                </a:ln>
                <a:solidFill>
                  <a:srgbClr val="FFFFFF"/>
                </a:solidFill>
                <a:effectLst/>
                <a:uLnTx/>
                <a:uFillTx/>
                <a:latin typeface="Arial Black" charset="0"/>
                <a:ea typeface="ＭＳ Ｐゴシック" charset="0"/>
                <a:cs typeface="Arial Black" charset="0"/>
              </a:rPr>
              <a:t>日本長崎</a:t>
            </a:r>
            <a:endParaRPr kumimoji="0" lang="en-US" sz="1800" b="0" i="1" u="none" strike="noStrike" kern="1200" cap="none" spc="0" normalizeH="0" baseline="0" noProof="0" dirty="0">
              <a:ln>
                <a:noFill/>
              </a:ln>
              <a:solidFill>
                <a:srgbClr val="FFFFFF"/>
              </a:solidFill>
              <a:effectLst/>
              <a:uLnTx/>
              <a:uFillTx/>
              <a:latin typeface="Arial Black" charset="0"/>
              <a:ea typeface="ＭＳ Ｐゴシック" charset="0"/>
              <a:cs typeface="Arial Black" charset="0"/>
            </a:endParaRPr>
          </a:p>
        </p:txBody>
      </p:sp>
      <p:sp>
        <p:nvSpPr>
          <p:cNvPr id="6" name="Rectangle 5"/>
          <p:cNvSpPr/>
          <p:nvPr/>
        </p:nvSpPr>
        <p:spPr>
          <a:xfrm>
            <a:off x="1524000" y="3949005"/>
            <a:ext cx="9142412" cy="1569660"/>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1597</a:t>
            </a: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年，</a:t>
            </a:r>
            <a:r>
              <a:rPr kumimoji="0" lang="en-US" altLang="zh-TW"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26</a:t>
            </a: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名日本基督徒和外國傳教士</a:t>
            </a:r>
            <a:endParaRPr kumimoji="0" lang="en-US" altLang="zh-TW"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（包括三名小男孩） 被綁在十字架上為長矛刺死後，遭吊掛長達九個月。</a:t>
            </a:r>
          </a:p>
        </p:txBody>
      </p:sp>
    </p:spTree>
    <p:extLst>
      <p:ext uri="{BB962C8B-B14F-4D97-AF65-F5344CB8AC3E}">
        <p14:creationId xmlns:p14="http://schemas.microsoft.com/office/powerpoint/2010/main" val="37467307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kugawa_Ieyasu.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2658533"/>
            <a:ext cx="9144000" cy="12192000"/>
          </a:xfrm>
          <a:prstGeom prst="rect">
            <a:avLst/>
          </a:prstGeom>
        </p:spPr>
      </p:pic>
      <p:sp>
        <p:nvSpPr>
          <p:cNvPr id="4" name="Rectangle 3"/>
          <p:cNvSpPr/>
          <p:nvPr/>
        </p:nvSpPr>
        <p:spPr>
          <a:xfrm>
            <a:off x="1524000" y="4572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德川家康 </a:t>
            </a: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(1543-1616)</a:t>
            </a:r>
          </a:p>
        </p:txBody>
      </p:sp>
    </p:spTree>
    <p:extLst>
      <p:ext uri="{BB962C8B-B14F-4D97-AF65-F5344CB8AC3E}">
        <p14:creationId xmlns:p14="http://schemas.microsoft.com/office/powerpoint/2010/main" val="1530394153"/>
      </p:ext>
    </p:extLst>
  </p:cSld>
  <p:clrMapOvr>
    <a:masterClrMapping/>
  </p:clrMapOvr>
  <p:transition>
    <p:random/>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idetada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76200"/>
            <a:ext cx="9296400" cy="8905063"/>
          </a:xfrm>
          <a:prstGeom prst="rect">
            <a:avLst/>
          </a:prstGeom>
        </p:spPr>
      </p:pic>
      <p:sp>
        <p:nvSpPr>
          <p:cNvPr id="4" name="Rectangle 3"/>
          <p:cNvSpPr/>
          <p:nvPr/>
        </p:nvSpPr>
        <p:spPr>
          <a:xfrm>
            <a:off x="1524000" y="685800"/>
            <a:ext cx="9142412" cy="1077218"/>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德川秀忠 </a:t>
            </a: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(1579-1632)</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240295991"/>
      </p:ext>
    </p:extLst>
  </p:cSld>
  <p:clrMapOvr>
    <a:masterClrMapping/>
  </p:clrMapOvr>
  <p:transition>
    <p:random/>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emitsu.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6800" y="0"/>
            <a:ext cx="10455350" cy="6858000"/>
          </a:xfrm>
          <a:prstGeom prst="rect">
            <a:avLst/>
          </a:prstGeom>
        </p:spPr>
      </p:pic>
      <p:sp>
        <p:nvSpPr>
          <p:cNvPr id="4" name="Rectangle 3"/>
          <p:cNvSpPr/>
          <p:nvPr/>
        </p:nvSpPr>
        <p:spPr>
          <a:xfrm>
            <a:off x="1524000" y="6858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德川家光 </a:t>
            </a: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(1604-1651)</a:t>
            </a:r>
          </a:p>
        </p:txBody>
      </p:sp>
    </p:spTree>
    <p:extLst>
      <p:ext uri="{BB962C8B-B14F-4D97-AF65-F5344CB8AC3E}">
        <p14:creationId xmlns:p14="http://schemas.microsoft.com/office/powerpoint/2010/main" val="2851936025"/>
      </p:ext>
    </p:extLst>
  </p:cSld>
  <p:clrMapOvr>
    <a:masterClrMapping/>
  </p:clrMapOvr>
  <p:transition>
    <p:random/>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pan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0"/>
            <a:ext cx="9144000" cy="13705440"/>
          </a:xfrm>
          <a:prstGeom prst="rect">
            <a:avLst/>
          </a:prstGeom>
        </p:spPr>
      </p:pic>
      <p:sp>
        <p:nvSpPr>
          <p:cNvPr id="4" name="Rectangle 3"/>
          <p:cNvSpPr/>
          <p:nvPr/>
        </p:nvSpPr>
        <p:spPr>
          <a:xfrm>
            <a:off x="1524000" y="558224"/>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1637</a:t>
            </a: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年有馬之農民</a:t>
            </a:r>
          </a:p>
        </p:txBody>
      </p:sp>
    </p:spTree>
    <p:extLst>
      <p:ext uri="{BB962C8B-B14F-4D97-AF65-F5344CB8AC3E}">
        <p14:creationId xmlns:p14="http://schemas.microsoft.com/office/powerpoint/2010/main" val="1873690961"/>
      </p:ext>
    </p:extLst>
  </p:cSld>
  <p:clrMapOvr>
    <a:masterClrMapping/>
  </p:clrMapOvr>
  <p:transition>
    <p:random/>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apan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3000" y="-304800"/>
            <a:ext cx="9829800" cy="12142694"/>
          </a:xfrm>
          <a:prstGeom prst="rect">
            <a:avLst/>
          </a:prstGeom>
        </p:spPr>
      </p:pic>
      <p:sp>
        <p:nvSpPr>
          <p:cNvPr id="4" name="Rectangle 3"/>
          <p:cNvSpPr/>
          <p:nvPr/>
        </p:nvSpPr>
        <p:spPr>
          <a:xfrm>
            <a:off x="1524000" y="2286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3200" b="1" i="0" u="none" strike="noStrike" kern="1200" cap="none" spc="0" normalizeH="0" baseline="0" noProof="0" dirty="0">
                <a:ln w="25400">
                  <a:noFill/>
                </a:ln>
                <a:solidFill>
                  <a:srgbClr val="FFFFFF"/>
                </a:solidFill>
                <a:effectLst>
                  <a:glow rad="228600">
                    <a:srgbClr val="000514"/>
                  </a:glow>
                </a:effectLst>
                <a:uLnTx/>
                <a:uFillTx/>
                <a:latin typeface="微軟正黑體" panose="020B0604030504040204" pitchFamily="34" charset="-120"/>
                <a:ea typeface="微軟正黑體" panose="020B0604030504040204" pitchFamily="34" charset="-120"/>
                <a:cs typeface="Arial"/>
              </a:rPr>
              <a:t>1853 </a:t>
            </a: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微軟正黑體" panose="020B0604030504040204" pitchFamily="34" charset="-120"/>
                <a:ea typeface="微軟正黑體" panose="020B0604030504040204" pitchFamily="34" charset="-120"/>
                <a:cs typeface="Arial"/>
              </a:rPr>
              <a:t>馬修培理准將造訪日本江戶幕府</a:t>
            </a:r>
          </a:p>
        </p:txBody>
      </p:sp>
    </p:spTree>
    <p:extLst>
      <p:ext uri="{BB962C8B-B14F-4D97-AF65-F5344CB8AC3E}">
        <p14:creationId xmlns:p14="http://schemas.microsoft.com/office/powerpoint/2010/main" val="3358327181"/>
      </p:ext>
    </p:extLst>
  </p:cSld>
  <p:clrMapOvr>
    <a:masterClrMapping/>
  </p:clrMapOvr>
  <p:transition>
    <p:random/>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rakami1.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1000" y="5644"/>
            <a:ext cx="8758651" cy="6852356"/>
          </a:xfrm>
          <a:prstGeom prst="rect">
            <a:avLst/>
          </a:prstGeom>
          <a:solidFill>
            <a:srgbClr val="000514">
              <a:alpha val="0"/>
            </a:srgbClr>
          </a:solidFill>
          <a:ln>
            <a:noFill/>
          </a:ln>
        </p:spPr>
      </p:pic>
      <p:pic>
        <p:nvPicPr>
          <p:cNvPr id="3" name="Picture 2" descr="Urakami2.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67400" y="-22505"/>
            <a:ext cx="4876800" cy="7580519"/>
          </a:xfrm>
          <a:prstGeom prst="rect">
            <a:avLst/>
          </a:prstGeom>
        </p:spPr>
      </p:pic>
      <p:sp>
        <p:nvSpPr>
          <p:cNvPr id="4" name="Rectangle 3"/>
          <p:cNvSpPr/>
          <p:nvPr/>
        </p:nvSpPr>
        <p:spPr>
          <a:xfrm>
            <a:off x="1524000" y="6858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浦上天主堂重建</a:t>
            </a:r>
          </a:p>
        </p:txBody>
      </p:sp>
    </p:spTree>
    <p:extLst>
      <p:ext uri="{BB962C8B-B14F-4D97-AF65-F5344CB8AC3E}">
        <p14:creationId xmlns:p14="http://schemas.microsoft.com/office/powerpoint/2010/main" val="877205629"/>
      </p:ext>
    </p:extLst>
  </p:cSld>
  <p:clrMapOvr>
    <a:masterClrMapping/>
  </p:clrMapOvr>
  <p:transition>
    <p:random/>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titjean.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0"/>
            <a:ext cx="9144000" cy="12379570"/>
          </a:xfrm>
          <a:prstGeom prst="rect">
            <a:avLst/>
          </a:prstGeom>
        </p:spPr>
      </p:pic>
      <p:sp>
        <p:nvSpPr>
          <p:cNvPr id="4" name="Rectangle 3"/>
          <p:cNvSpPr/>
          <p:nvPr/>
        </p:nvSpPr>
        <p:spPr>
          <a:xfrm>
            <a:off x="1524000" y="6858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貝爾納 </a:t>
            </a: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sym typeface="Wingdings"/>
              </a:rPr>
              <a:t></a:t>
            </a: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 珀蒂讓</a:t>
            </a:r>
          </a:p>
        </p:txBody>
      </p:sp>
    </p:spTree>
    <p:extLst>
      <p:ext uri="{BB962C8B-B14F-4D97-AF65-F5344CB8AC3E}">
        <p14:creationId xmlns:p14="http://schemas.microsoft.com/office/powerpoint/2010/main" val="1074818183"/>
      </p:ext>
    </p:extLst>
  </p:cSld>
  <p:clrMapOvr>
    <a:masterClrMapping/>
  </p:clrMapOvr>
  <p:transition>
    <p:random/>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apansHiddenChristian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10134600"/>
            <a:ext cx="12725400" cy="19815267"/>
          </a:xfrm>
          <a:prstGeom prst="rect">
            <a:avLst/>
          </a:prstGeom>
        </p:spPr>
      </p:pic>
      <p:sp>
        <p:nvSpPr>
          <p:cNvPr id="4" name="Rectangle 3"/>
          <p:cNvSpPr/>
          <p:nvPr/>
        </p:nvSpPr>
        <p:spPr>
          <a:xfrm>
            <a:off x="1524000" y="6858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日本的隱藏基督徒</a:t>
            </a:r>
          </a:p>
        </p:txBody>
      </p:sp>
      <p:sp>
        <p:nvSpPr>
          <p:cNvPr id="5" name="Rectangle 4"/>
          <p:cNvSpPr/>
          <p:nvPr/>
        </p:nvSpPr>
        <p:spPr>
          <a:xfrm>
            <a:off x="1905000" y="2514601"/>
            <a:ext cx="9906000" cy="1077218"/>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1866</a:t>
            </a: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年有 </a:t>
            </a:r>
            <a:r>
              <a:rPr kumimoji="0" lang="en-US" altLang="zh-TW"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3 </a:t>
            </a: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萬名的日本隱藏基督徒（即隱藏吉利支丹）顯明身分並有近半數加入天主教會</a:t>
            </a:r>
          </a:p>
        </p:txBody>
      </p:sp>
    </p:spTree>
    <p:extLst>
      <p:ext uri="{BB962C8B-B14F-4D97-AF65-F5344CB8AC3E}">
        <p14:creationId xmlns:p14="http://schemas.microsoft.com/office/powerpoint/2010/main" val="4015352028"/>
      </p:ext>
    </p:extLst>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60476" y="-1447800"/>
            <a:ext cx="9636125" cy="974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2514600" y="-228600"/>
            <a:ext cx="7086600" cy="73152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CN" altLang="en-US" sz="3200" b="1" dirty="0">
                <a:solidFill>
                  <a:srgbClr val="000514"/>
                </a:solidFill>
                <a:latin typeface="Arial Black" charset="0"/>
                <a:cs typeface="Arial Black" charset="0"/>
              </a:rPr>
              <a:t>“可是多马仍不听从，并说：</a:t>
            </a:r>
            <a:r>
              <a:rPr lang="en-US" altLang="zh-CN" sz="3200" b="1" dirty="0">
                <a:solidFill>
                  <a:srgbClr val="000514"/>
                </a:solidFill>
                <a:latin typeface="Arial Black" charset="0"/>
                <a:cs typeface="Arial Black" charset="0"/>
              </a:rPr>
              <a:t>【</a:t>
            </a:r>
            <a:r>
              <a:rPr lang="zh-CN" altLang="en-US" sz="3200" b="1" dirty="0">
                <a:solidFill>
                  <a:srgbClr val="000514"/>
                </a:solidFill>
                <a:latin typeface="Arial Black" charset="0"/>
                <a:cs typeface="Arial Black" charset="0"/>
              </a:rPr>
              <a:t>差我到别的地方，我不会往印度的。</a:t>
            </a:r>
            <a:r>
              <a:rPr lang="en-US" altLang="zh-CN" sz="3200" b="1" dirty="0">
                <a:solidFill>
                  <a:srgbClr val="000514"/>
                </a:solidFill>
                <a:latin typeface="Arial Black" charset="0"/>
                <a:cs typeface="Arial Black" charset="0"/>
              </a:rPr>
              <a:t>】</a:t>
            </a:r>
            <a:r>
              <a:rPr lang="zh-CN" altLang="en-US" sz="3200" b="1" dirty="0">
                <a:solidFill>
                  <a:srgbClr val="000514"/>
                </a:solidFill>
                <a:latin typeface="Arial Black" charset="0"/>
                <a:cs typeface="Arial Black" charset="0"/>
              </a:rPr>
              <a:t>”</a:t>
            </a:r>
            <a:endParaRPr lang="en-US" sz="3200" dirty="0"/>
          </a:p>
        </p:txBody>
      </p:sp>
    </p:spTree>
    <p:extLst>
      <p:ext uri="{BB962C8B-B14F-4D97-AF65-F5344CB8AC3E}">
        <p14:creationId xmlns:p14="http://schemas.microsoft.com/office/powerpoint/2010/main" val="2579044295"/>
      </p:ext>
    </p:extLst>
  </p:cSld>
  <p:clrMapOvr>
    <a:masterClrMapping/>
  </p:clrMapOvr>
  <p:transition>
    <p:random/>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TW" altLang="en-US" sz="1800" b="0" i="1" u="none" strike="noStrike" kern="1200" cap="none" spc="0" normalizeH="0" baseline="0" noProof="0" dirty="0">
                <a:ln>
                  <a:noFill/>
                </a:ln>
                <a:solidFill>
                  <a:srgbClr val="FFFFFF"/>
                </a:solidFill>
                <a:effectLst/>
                <a:uLnTx/>
                <a:uFillTx/>
                <a:latin typeface="Arial Black" charset="0"/>
                <a:ea typeface="ＭＳ Ｐゴシック" charset="0"/>
                <a:cs typeface="Arial Black" charset="0"/>
              </a:rPr>
              <a:t>起初簽署表明為基督徒是違法的</a:t>
            </a:r>
          </a:p>
        </p:txBody>
      </p:sp>
      <p:pic>
        <p:nvPicPr>
          <p:cNvPr id="6" name="Picture 5" descr="JapanSig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4697"/>
            <a:ext cx="9144000" cy="6100697"/>
          </a:xfrm>
          <a:prstGeom prst="rect">
            <a:avLst/>
          </a:prstGeom>
        </p:spPr>
      </p:pic>
    </p:spTree>
    <p:extLst>
      <p:ext uri="{BB962C8B-B14F-4D97-AF65-F5344CB8AC3E}">
        <p14:creationId xmlns:p14="http://schemas.microsoft.com/office/powerpoint/2010/main" val="3496862181"/>
      </p:ext>
    </p:extLst>
  </p:cSld>
  <p:clrMapOvr>
    <a:masterClrMapping/>
  </p:clrMapOvr>
  <p:transition>
    <p:random/>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apan-worl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2833"/>
            <a:ext cx="9157169" cy="6860833"/>
          </a:xfrm>
          <a:prstGeom prst="rect">
            <a:avLst/>
          </a:prstGeom>
        </p:spPr>
      </p:pic>
      <p:sp>
        <p:nvSpPr>
          <p:cNvPr id="4" name="Rectangle 3"/>
          <p:cNvSpPr/>
          <p:nvPr/>
        </p:nvSpPr>
        <p:spPr>
          <a:xfrm>
            <a:off x="1524000" y="304800"/>
            <a:ext cx="9142412" cy="584775"/>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日本基督徒成長原因 </a:t>
            </a:r>
            <a:r>
              <a:rPr kumimoji="0" lang="en-US" altLang="zh-TW"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(1889)</a:t>
            </a:r>
          </a:p>
        </p:txBody>
      </p:sp>
      <p:sp>
        <p:nvSpPr>
          <p:cNvPr id="6" name="Text Box 7"/>
          <p:cNvSpPr txBox="1">
            <a:spLocks noChangeArrowheads="1"/>
          </p:cNvSpPr>
          <p:nvPr/>
        </p:nvSpPr>
        <p:spPr bwMode="auto">
          <a:xfrm>
            <a:off x="1905000" y="1472624"/>
            <a:ext cx="8229600" cy="1077218"/>
          </a:xfrm>
          <a:prstGeom prst="rect">
            <a:avLst/>
          </a:prstGeom>
          <a:solidFill>
            <a:srgbClr val="000514">
              <a:alpha val="0"/>
            </a:srgbClr>
          </a:solidFill>
          <a:ln>
            <a:noFill/>
          </a:ln>
        </p:spPr>
        <p:txBody>
          <a:bodyPr wrap="square">
            <a:spAutoFit/>
          </a:bodyPr>
          <a:lstStyle>
            <a:defPPr>
              <a:defRPr lang="en-US"/>
            </a:defPPr>
            <a:lvl1pPr algn="ctr">
              <a:defRPr sz="3200" b="1">
                <a:ln w="25400">
                  <a:noFill/>
                </a:ln>
                <a:solidFill>
                  <a:srgbClr val="FFFFFF"/>
                </a:solidFill>
                <a:effectLst>
                  <a:glow rad="228600">
                    <a:schemeClr val="bg2"/>
                  </a:glow>
                </a:effectLst>
                <a:latin typeface="Arial"/>
                <a:cs typeface="Aria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1.</a:t>
            </a: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教育的強調</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7" name="Text Box 7"/>
          <p:cNvSpPr txBox="1">
            <a:spLocks noChangeArrowheads="1"/>
          </p:cNvSpPr>
          <p:nvPr/>
        </p:nvSpPr>
        <p:spPr bwMode="auto">
          <a:xfrm>
            <a:off x="1905000" y="4977824"/>
            <a:ext cx="8229600" cy="1077218"/>
          </a:xfrm>
          <a:prstGeom prst="rect">
            <a:avLst/>
          </a:prstGeom>
          <a:solidFill>
            <a:srgbClr val="000514">
              <a:alpha val="0"/>
            </a:srgbClr>
          </a:solidFill>
          <a:ln>
            <a:noFill/>
          </a:ln>
        </p:spPr>
        <p:txBody>
          <a:bodyPr wrap="square">
            <a:spAutoFit/>
          </a:bodyPr>
          <a:lstStyle>
            <a:defPPr>
              <a:defRPr lang="en-US"/>
            </a:defPPr>
            <a:lvl1pPr>
              <a:defRPr sz="3200" b="1">
                <a:ln w="25400">
                  <a:noFill/>
                </a:ln>
                <a:solidFill>
                  <a:srgbClr val="FFFFFF"/>
                </a:solidFill>
                <a:effectLst>
                  <a:glow rad="228600">
                    <a:schemeClr val="bg2"/>
                  </a:glow>
                </a:effectLst>
                <a:latin typeface="Arial"/>
                <a:cs typeface="Aria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2.</a:t>
            </a: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基督徒領袖們的行舉及熱誠</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8" name="Text Box 7"/>
          <p:cNvSpPr txBox="1">
            <a:spLocks noChangeArrowheads="1"/>
          </p:cNvSpPr>
          <p:nvPr/>
        </p:nvSpPr>
        <p:spPr bwMode="auto">
          <a:xfrm>
            <a:off x="1905000" y="5587424"/>
            <a:ext cx="8610600" cy="584775"/>
          </a:xfrm>
          <a:prstGeom prst="rect">
            <a:avLst/>
          </a:prstGeom>
          <a:solidFill>
            <a:srgbClr val="000514">
              <a:alpha val="0"/>
            </a:srgbClr>
          </a:solidFill>
          <a:ln>
            <a:noFill/>
          </a:ln>
        </p:spPr>
        <p:txBody>
          <a:bodyPr wrap="square">
            <a:spAutoFit/>
          </a:bodyPr>
          <a:lstStyle>
            <a:defPPr>
              <a:defRPr lang="en-US"/>
            </a:defPPr>
            <a:lvl1pPr>
              <a:defRPr sz="3200" b="1">
                <a:ln w="25400">
                  <a:noFill/>
                </a:ln>
                <a:solidFill>
                  <a:srgbClr val="FFFFFF"/>
                </a:solidFill>
                <a:effectLst>
                  <a:glow rad="228600">
                    <a:schemeClr val="bg2"/>
                  </a:glow>
                </a:effectLst>
                <a:latin typeface="Arial"/>
                <a:cs typeface="Aria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3.</a:t>
            </a: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聖經被翻成日文</a:t>
            </a:r>
          </a:p>
        </p:txBody>
      </p:sp>
    </p:spTree>
    <p:extLst>
      <p:ext uri="{BB962C8B-B14F-4D97-AF65-F5344CB8AC3E}">
        <p14:creationId xmlns:p14="http://schemas.microsoft.com/office/powerpoint/2010/main" val="61169259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thers_and_seminarists_in_southern_japan_1881-12.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2286000"/>
            <a:ext cx="9144000" cy="10273553"/>
          </a:xfrm>
          <a:prstGeom prst="rect">
            <a:avLst/>
          </a:prstGeom>
        </p:spPr>
      </p:pic>
      <p:sp>
        <p:nvSpPr>
          <p:cNvPr id="5" name="Text Box 7"/>
          <p:cNvSpPr txBox="1">
            <a:spLocks noChangeArrowheads="1"/>
          </p:cNvSpPr>
          <p:nvPr/>
        </p:nvSpPr>
        <p:spPr bwMode="auto">
          <a:xfrm>
            <a:off x="1524000" y="6096000"/>
            <a:ext cx="9144000" cy="3693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800" b="0" i="0" u="none" strike="noStrike" kern="1200" cap="none" spc="0" normalizeH="0" baseline="0" noProof="0" dirty="0">
                <a:ln>
                  <a:noFill/>
                </a:ln>
                <a:solidFill>
                  <a:srgbClr val="FFFFFF"/>
                </a:solidFill>
                <a:effectLst/>
                <a:uLnTx/>
                <a:uFillTx/>
                <a:latin typeface="Garamond" charset="0"/>
                <a:ea typeface="ＭＳ Ｐゴシック" charset="0"/>
              </a:rPr>
              <a:t>1881</a:t>
            </a:r>
            <a:r>
              <a:rPr kumimoji="0" lang="zh-TW" altLang="en-US" sz="1800" b="0" i="0" u="none" strike="noStrike" kern="1200" cap="none" spc="0" normalizeH="0" baseline="0" noProof="0" dirty="0">
                <a:ln>
                  <a:noFill/>
                </a:ln>
                <a:solidFill>
                  <a:srgbClr val="FFFFFF"/>
                </a:solidFill>
                <a:effectLst/>
                <a:uLnTx/>
                <a:uFillTx/>
                <a:latin typeface="Garamond" charset="0"/>
                <a:ea typeface="ＭＳ Ｐゴシック" charset="0"/>
              </a:rPr>
              <a:t>年日本南方的神父及宣教士</a:t>
            </a:r>
          </a:p>
        </p:txBody>
      </p:sp>
    </p:spTree>
    <p:extLst>
      <p:ext uri="{BB962C8B-B14F-4D97-AF65-F5344CB8AC3E}">
        <p14:creationId xmlns:p14="http://schemas.microsoft.com/office/powerpoint/2010/main" val="2076541178"/>
      </p:ext>
    </p:extLst>
  </p:cSld>
  <p:clrMapOvr>
    <a:masterClrMapping/>
  </p:clrMapOvr>
  <p:transition>
    <p:random/>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704251"/>
      </p:ext>
    </p:extLst>
  </p:cSld>
  <p:clrMapOvr>
    <a:masterClrMapping/>
  </p:clrMapOvr>
  <p:transition>
    <p:random/>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ossCrescen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49971" y="-990600"/>
            <a:ext cx="10984872" cy="7924800"/>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亞洲教會歷史</a:t>
            </a:r>
          </a:p>
        </p:txBody>
      </p:sp>
    </p:spTree>
    <p:extLst>
      <p:ext uri="{BB962C8B-B14F-4D97-AF65-F5344CB8AC3E}">
        <p14:creationId xmlns:p14="http://schemas.microsoft.com/office/powerpoint/2010/main" val="147731052"/>
      </p:ext>
    </p:extLst>
  </p:cSld>
  <p:clrMapOvr>
    <a:masterClrMapping/>
  </p:clrMapOvr>
  <p:transition>
    <p:random/>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inaMaca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71600" y="-1066800"/>
            <a:ext cx="9549132" cy="8153400"/>
          </a:xfrm>
          <a:prstGeom prst="rect">
            <a:avLst/>
          </a:prstGeom>
        </p:spPr>
      </p:pic>
      <p:sp>
        <p:nvSpPr>
          <p:cNvPr id="4" name="Rectangle 3"/>
          <p:cNvSpPr/>
          <p:nvPr/>
        </p:nvSpPr>
        <p:spPr>
          <a:xfrm>
            <a:off x="1524000" y="685800"/>
            <a:ext cx="9142412" cy="1077218"/>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澳門為基地</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pic>
        <p:nvPicPr>
          <p:cNvPr id="6" name="Picture 5" descr="ChinaMacao2.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86200" y="1600200"/>
            <a:ext cx="3124200" cy="2399386"/>
          </a:xfrm>
          <a:prstGeom prst="rect">
            <a:avLst/>
          </a:prstGeom>
          <a:ln w="25400">
            <a:solidFill>
              <a:srgbClr val="000000"/>
            </a:solidFill>
          </a:ln>
        </p:spPr>
      </p:pic>
      <p:sp>
        <p:nvSpPr>
          <p:cNvPr id="2" name="Right Arrow 1"/>
          <p:cNvSpPr/>
          <p:nvPr/>
        </p:nvSpPr>
        <p:spPr bwMode="auto">
          <a:xfrm>
            <a:off x="1981200" y="2819400"/>
            <a:ext cx="1676400" cy="1066800"/>
          </a:xfrm>
          <a:prstGeom prst="rightArrow">
            <a:avLst/>
          </a:prstGeom>
          <a:solidFill>
            <a:srgbClr val="FF00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Futura Extra Black BT"/>
                <a:ea typeface="ＭＳ Ｐゴシック" charset="0"/>
              </a:rPr>
              <a:t>600s</a:t>
            </a:r>
          </a:p>
        </p:txBody>
      </p:sp>
      <p:sp>
        <p:nvSpPr>
          <p:cNvPr id="3" name="Down Arrow 2"/>
          <p:cNvSpPr/>
          <p:nvPr/>
        </p:nvSpPr>
        <p:spPr bwMode="auto">
          <a:xfrm>
            <a:off x="7315200" y="304800"/>
            <a:ext cx="1219200" cy="2209800"/>
          </a:xfrm>
          <a:prstGeom prst="downArrow">
            <a:avLst/>
          </a:prstGeom>
          <a:solidFill>
            <a:srgbClr val="FF00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lvl="0" indent="0" algn="l" defTabSz="914400" rtl="0" eaLnBrk="0" fontAlgn="base" latinLnBrk="0" hangingPunct="0">
              <a:lnSpc>
                <a:spcPts val="256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Futura Extra Black BT"/>
                <a:ea typeface="ＭＳ Ｐゴシック" charset="0"/>
              </a:rPr>
              <a:t>1</a:t>
            </a:r>
          </a:p>
          <a:p>
            <a:pPr marL="0" marR="0" lvl="0" indent="0" algn="l" defTabSz="914400" rtl="0" eaLnBrk="0" fontAlgn="base" latinLnBrk="0" hangingPunct="0">
              <a:lnSpc>
                <a:spcPts val="256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Futura Extra Black BT"/>
                <a:ea typeface="ＭＳ Ｐゴシック" charset="0"/>
              </a:rPr>
              <a:t>2</a:t>
            </a:r>
          </a:p>
          <a:p>
            <a:pPr marL="0" marR="0" lvl="0" indent="0" algn="l" defTabSz="914400" rtl="0" eaLnBrk="0" fontAlgn="base" latinLnBrk="0" hangingPunct="0">
              <a:lnSpc>
                <a:spcPts val="256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Futura Extra Black BT"/>
                <a:ea typeface="ＭＳ Ｐゴシック" charset="0"/>
              </a:rPr>
              <a:t>0</a:t>
            </a:r>
          </a:p>
          <a:p>
            <a:pPr marL="0" marR="0" lvl="0" indent="0" algn="l" defTabSz="914400" rtl="0" eaLnBrk="0" fontAlgn="base" latinLnBrk="0" hangingPunct="0">
              <a:lnSpc>
                <a:spcPts val="256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Futura Extra Black BT"/>
                <a:ea typeface="ＭＳ Ｐゴシック" charset="0"/>
              </a:rPr>
              <a:t>0</a:t>
            </a:r>
          </a:p>
          <a:p>
            <a:pPr marL="0" marR="0" lvl="0" indent="0" algn="l" defTabSz="914400" rtl="0" eaLnBrk="0" fontAlgn="base" latinLnBrk="0" hangingPunct="0">
              <a:lnSpc>
                <a:spcPts val="256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Futura Extra Black BT"/>
                <a:ea typeface="ＭＳ Ｐゴシック" charset="0"/>
              </a:rPr>
              <a:t>s</a:t>
            </a:r>
          </a:p>
        </p:txBody>
      </p:sp>
      <p:sp>
        <p:nvSpPr>
          <p:cNvPr id="7" name="Up Arrow 6"/>
          <p:cNvSpPr/>
          <p:nvPr/>
        </p:nvSpPr>
        <p:spPr bwMode="auto">
          <a:xfrm>
            <a:off x="6858000" y="3962400"/>
            <a:ext cx="1371600" cy="2514600"/>
          </a:xfrm>
          <a:prstGeom prst="upArrow">
            <a:avLst/>
          </a:prstGeom>
          <a:solidFill>
            <a:srgbClr val="FF00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Futura Extra Black BT"/>
                <a:ea typeface="ＭＳ Ｐゴシック" charset="0"/>
              </a:rPr>
              <a:t>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Futura Extra Black BT"/>
                <a:ea typeface="ＭＳ Ｐゴシック" charset="0"/>
              </a:rPr>
              <a:t>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Futura Extra Black BT"/>
                <a:ea typeface="ＭＳ Ｐゴシック" charset="0"/>
              </a:rPr>
              <a:t>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Futura Extra Black BT"/>
                <a:ea typeface="ＭＳ Ｐゴシック" charset="0"/>
              </a:rPr>
              <a:t>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Futura Extra Black BT"/>
                <a:ea typeface="ＭＳ Ｐゴシック" charset="0"/>
              </a:rPr>
              <a:t>s</a:t>
            </a:r>
          </a:p>
        </p:txBody>
      </p:sp>
    </p:spTree>
    <p:extLst>
      <p:ext uri="{BB962C8B-B14F-4D97-AF65-F5344CB8AC3E}">
        <p14:creationId xmlns:p14="http://schemas.microsoft.com/office/powerpoint/2010/main" val="981091852"/>
      </p:ext>
    </p:extLst>
  </p:cSld>
  <p:clrMapOvr>
    <a:masterClrMapping/>
  </p:clrMapOvr>
  <p:transition>
    <p:random/>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tteo_Ricci.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1"/>
            <a:ext cx="9144000" cy="12672921"/>
          </a:xfrm>
          <a:prstGeom prst="rect">
            <a:avLst/>
          </a:prstGeom>
        </p:spPr>
      </p:pic>
      <p:sp>
        <p:nvSpPr>
          <p:cNvPr id="4" name="Rectangle 3"/>
          <p:cNvSpPr/>
          <p:nvPr/>
        </p:nvSpPr>
        <p:spPr>
          <a:xfrm>
            <a:off x="1524000" y="6858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馬泰奧</a:t>
            </a:r>
            <a:r>
              <a:rPr kumimoji="0" lang="en-US" altLang="zh-TW"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a:t>
            </a: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里奇（利瑪竇）</a:t>
            </a:r>
          </a:p>
        </p:txBody>
      </p:sp>
    </p:spTree>
    <p:extLst>
      <p:ext uri="{BB962C8B-B14F-4D97-AF65-F5344CB8AC3E}">
        <p14:creationId xmlns:p14="http://schemas.microsoft.com/office/powerpoint/2010/main" val="3326973476"/>
      </p:ext>
    </p:extLst>
  </p:cSld>
  <p:clrMapOvr>
    <a:masterClrMapping/>
  </p:clrMapOvr>
  <p:transition>
    <p:random/>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cao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1333500"/>
            <a:ext cx="9144000" cy="9525000"/>
          </a:xfrm>
          <a:prstGeom prst="rect">
            <a:avLst/>
          </a:prstGeom>
        </p:spPr>
      </p:pic>
      <p:sp>
        <p:nvSpPr>
          <p:cNvPr id="4" name="Rectangle 3"/>
          <p:cNvSpPr/>
          <p:nvPr/>
        </p:nvSpPr>
        <p:spPr>
          <a:xfrm>
            <a:off x="1524000" y="6858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澳門</a:t>
            </a:r>
          </a:p>
        </p:txBody>
      </p:sp>
    </p:spTree>
    <p:extLst>
      <p:ext uri="{BB962C8B-B14F-4D97-AF65-F5344CB8AC3E}">
        <p14:creationId xmlns:p14="http://schemas.microsoft.com/office/powerpoint/2010/main" val="1110133231"/>
      </p:ext>
    </p:extLst>
  </p:cSld>
  <p:clrMapOvr>
    <a:masterClrMapping/>
  </p:clrMapOvr>
  <p:transition>
    <p:random/>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cci-WorldMa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09464" y="1447800"/>
            <a:ext cx="9158536" cy="4114800"/>
          </a:xfrm>
          <a:prstGeom prst="rect">
            <a:avLst/>
          </a:prstGeom>
        </p:spPr>
      </p:pic>
      <p:sp>
        <p:nvSpPr>
          <p:cNvPr id="4" name="Rectangle 3"/>
          <p:cNvSpPr/>
          <p:nvPr/>
        </p:nvSpPr>
        <p:spPr>
          <a:xfrm>
            <a:off x="1524000" y="6858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利瑪竇世界地圖</a:t>
            </a:r>
          </a:p>
        </p:txBody>
      </p:sp>
      <p:sp>
        <p:nvSpPr>
          <p:cNvPr id="5" name="Text Box 7"/>
          <p:cNvSpPr txBox="1">
            <a:spLocks noChangeArrowheads="1"/>
          </p:cNvSpPr>
          <p:nvPr/>
        </p:nvSpPr>
        <p:spPr bwMode="auto">
          <a:xfrm>
            <a:off x="1524000" y="5486400"/>
            <a:ext cx="9144000" cy="3693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TW" altLang="en-US" sz="1800" b="0" i="1" u="none" strike="noStrike" kern="1200" cap="none" spc="0" normalizeH="0" baseline="0" noProof="0" dirty="0">
                <a:ln>
                  <a:noFill/>
                </a:ln>
                <a:solidFill>
                  <a:srgbClr val="FFFFFF"/>
                </a:solidFill>
                <a:effectLst/>
                <a:uLnTx/>
                <a:uFillTx/>
                <a:latin typeface="Arial Black" charset="0"/>
                <a:ea typeface="ＭＳ Ｐゴシック" charset="0"/>
                <a:cs typeface="Arial Black" charset="0"/>
              </a:rPr>
              <a:t>坤輿萬國全圖 </a:t>
            </a:r>
            <a:r>
              <a:rPr kumimoji="0" lang="en-US" altLang="zh-TW" sz="1800" b="0" i="1" u="none" strike="noStrike" kern="1200" cap="none" spc="0" normalizeH="0" baseline="0" noProof="0" dirty="0">
                <a:ln>
                  <a:noFill/>
                </a:ln>
                <a:solidFill>
                  <a:srgbClr val="FFFFFF"/>
                </a:solidFill>
                <a:effectLst/>
                <a:uLnTx/>
                <a:uFillTx/>
                <a:latin typeface="Arial Black" charset="0"/>
                <a:ea typeface="ＭＳ Ｐゴシック" charset="0"/>
                <a:cs typeface="Arial Black" charset="0"/>
              </a:rPr>
              <a:t>- </a:t>
            </a:r>
            <a:r>
              <a:rPr kumimoji="0" lang="zh-TW" altLang="en-US" sz="1800" b="0" i="1" u="none" strike="noStrike" kern="1200" cap="none" spc="0" normalizeH="0" baseline="0" noProof="0" dirty="0">
                <a:ln>
                  <a:noFill/>
                </a:ln>
                <a:solidFill>
                  <a:srgbClr val="FFFFFF"/>
                </a:solidFill>
                <a:effectLst/>
                <a:uLnTx/>
                <a:uFillTx/>
                <a:latin typeface="Arial Black" charset="0"/>
                <a:ea typeface="ＭＳ Ｐゴシック" charset="0"/>
                <a:cs typeface="Arial Black" charset="0"/>
              </a:rPr>
              <a:t>世界萬國圖；繪製於 </a:t>
            </a:r>
            <a:r>
              <a:rPr kumimoji="0" lang="en-US" altLang="zh-TW" sz="1800" b="0" i="1" u="none" strike="noStrike" kern="1200" cap="none" spc="0" normalizeH="0" baseline="0" noProof="0" dirty="0">
                <a:ln>
                  <a:noFill/>
                </a:ln>
                <a:solidFill>
                  <a:srgbClr val="FFFFFF"/>
                </a:solidFill>
                <a:effectLst/>
                <a:uLnTx/>
                <a:uFillTx/>
                <a:latin typeface="Arial Black" charset="0"/>
                <a:ea typeface="ＭＳ Ｐゴシック" charset="0"/>
                <a:cs typeface="Arial Black" charset="0"/>
              </a:rPr>
              <a:t>1584</a:t>
            </a:r>
          </a:p>
        </p:txBody>
      </p:sp>
    </p:spTree>
    <p:extLst>
      <p:ext uri="{BB962C8B-B14F-4D97-AF65-F5344CB8AC3E}">
        <p14:creationId xmlns:p14="http://schemas.microsoft.com/office/powerpoint/2010/main" val="1239368756"/>
      </p:ext>
    </p:extLst>
  </p:cSld>
  <p:clrMapOvr>
    <a:masterClrMapping/>
  </p:clrMapOvr>
  <p:transition>
    <p:random/>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xuguangqi ricci.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1143000"/>
            <a:ext cx="9144000" cy="12192000"/>
          </a:xfrm>
          <a:prstGeom prst="rect">
            <a:avLst/>
          </a:prstGeom>
        </p:spPr>
      </p:pic>
      <p:sp>
        <p:nvSpPr>
          <p:cNvPr id="4" name="Rectangle 3"/>
          <p:cNvSpPr/>
          <p:nvPr/>
        </p:nvSpPr>
        <p:spPr>
          <a:xfrm>
            <a:off x="1524000" y="6858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微軟正黑體" panose="020B0604030504040204" pitchFamily="34" charset="-120"/>
                <a:ea typeface="微軟正黑體" panose="020B0604030504040204" pitchFamily="34" charset="-120"/>
                <a:cs typeface="Arial"/>
              </a:rPr>
              <a:t>利瑪竇與徐光啟</a:t>
            </a:r>
          </a:p>
        </p:txBody>
      </p:sp>
      <p:sp>
        <p:nvSpPr>
          <p:cNvPr id="5" name="Text Box 7"/>
          <p:cNvSpPr txBox="1">
            <a:spLocks noChangeArrowheads="1"/>
          </p:cNvSpPr>
          <p:nvPr/>
        </p:nvSpPr>
        <p:spPr bwMode="auto">
          <a:xfrm>
            <a:off x="1524000" y="5486400"/>
            <a:ext cx="9144000" cy="3693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TW" altLang="en-US" sz="1800" b="0" i="1"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Arial Black" charset="0"/>
              </a:rPr>
              <a:t>位於中國上海光啟公園雕像</a:t>
            </a:r>
          </a:p>
        </p:txBody>
      </p:sp>
    </p:spTree>
    <p:extLst>
      <p:ext uri="{BB962C8B-B14F-4D97-AF65-F5344CB8AC3E}">
        <p14:creationId xmlns:p14="http://schemas.microsoft.com/office/powerpoint/2010/main" val="2291841478"/>
      </p:ext>
    </p:extLst>
  </p:cSld>
  <p:clrMapOvr>
    <a:masterClrMapping/>
  </p:clrMapOvr>
  <p:transition>
    <p:random/>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60476" y="-1447800"/>
            <a:ext cx="9636125" cy="974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2514600" y="-228600"/>
            <a:ext cx="7086600" cy="73152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CN" altLang="en-US" sz="3200" b="1" dirty="0">
                <a:solidFill>
                  <a:srgbClr val="000514"/>
                </a:solidFill>
                <a:latin typeface="Arial Black" charset="0"/>
                <a:cs typeface="Arial Black" charset="0"/>
              </a:rPr>
              <a:t>“</a:t>
            </a:r>
            <a:r>
              <a:rPr lang="en-US" altLang="zh-CN" sz="3200" b="1" dirty="0">
                <a:solidFill>
                  <a:srgbClr val="000514"/>
                </a:solidFill>
                <a:latin typeface="Arial Black" charset="0"/>
                <a:cs typeface="Arial Black" charset="0"/>
              </a:rPr>
              <a:t>2 </a:t>
            </a:r>
            <a:r>
              <a:rPr lang="zh-CN" altLang="en-US" sz="3200" b="1" dirty="0">
                <a:solidFill>
                  <a:srgbClr val="000514"/>
                </a:solidFill>
                <a:latin typeface="Arial Black" charset="0"/>
                <a:cs typeface="Arial Black" charset="0"/>
              </a:rPr>
              <a:t>当他如此讲话和思考时，有一位由印度王京达菲派的商人使者，名叫阿斑。”</a:t>
            </a:r>
            <a:endParaRPr lang="en-US" sz="3200" dirty="0"/>
          </a:p>
        </p:txBody>
      </p:sp>
    </p:spTree>
    <p:extLst>
      <p:ext uri="{BB962C8B-B14F-4D97-AF65-F5344CB8AC3E}">
        <p14:creationId xmlns:p14="http://schemas.microsoft.com/office/powerpoint/2010/main" val="212228708"/>
      </p:ext>
    </p:extLst>
  </p:cSld>
  <p:clrMapOvr>
    <a:masterClrMapping/>
  </p:clrMapOvr>
  <p:transition>
    <p:random/>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ueMean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24200" y="596676"/>
            <a:ext cx="5943600" cy="6111616"/>
          </a:xfrm>
          <a:prstGeom prst="rect">
            <a:avLst/>
          </a:prstGeom>
        </p:spPr>
      </p:pic>
      <p:sp>
        <p:nvSpPr>
          <p:cNvPr id="4" name="Rectangle 3"/>
          <p:cNvSpPr/>
          <p:nvPr/>
        </p:nvSpPr>
        <p:spPr>
          <a:xfrm>
            <a:off x="1524000" y="4572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天主寶義</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142193432"/>
      </p:ext>
    </p:extLst>
  </p:cSld>
  <p:clrMapOvr>
    <a:masterClrMapping/>
  </p:clrMapOvr>
  <p:transition>
    <p:random/>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QingDynastyMa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4" name="Rectangle 3"/>
          <p:cNvSpPr/>
          <p:nvPr/>
        </p:nvSpPr>
        <p:spPr>
          <a:xfrm>
            <a:off x="1524000" y="4572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1682 </a:t>
            </a: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年清朝韃靼人分布</a:t>
            </a:r>
          </a:p>
        </p:txBody>
      </p:sp>
    </p:spTree>
    <p:extLst>
      <p:ext uri="{BB962C8B-B14F-4D97-AF65-F5344CB8AC3E}">
        <p14:creationId xmlns:p14="http://schemas.microsoft.com/office/powerpoint/2010/main" val="200729486"/>
      </p:ext>
    </p:extLst>
  </p:cSld>
  <p:clrMapOvr>
    <a:masterClrMapping/>
  </p:clrMapOvr>
  <p:transition>
    <p:random/>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nchuMa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1179444"/>
            <a:ext cx="9144000" cy="9104244"/>
          </a:xfrm>
          <a:prstGeom prst="rect">
            <a:avLst/>
          </a:prstGeom>
        </p:spPr>
      </p:pic>
      <p:sp>
        <p:nvSpPr>
          <p:cNvPr id="4" name="Rectangle 3"/>
          <p:cNvSpPr/>
          <p:nvPr/>
        </p:nvSpPr>
        <p:spPr>
          <a:xfrm>
            <a:off x="1524000" y="4572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微軟正黑體" panose="020B0604030504040204" pitchFamily="34" charset="-120"/>
                <a:ea typeface="微軟正黑體" panose="020B0604030504040204" pitchFamily="34" charset="-120"/>
                <a:cs typeface="Arial"/>
              </a:rPr>
              <a:t>髡髮</a:t>
            </a:r>
          </a:p>
        </p:txBody>
      </p:sp>
    </p:spTree>
    <p:extLst>
      <p:ext uri="{BB962C8B-B14F-4D97-AF65-F5344CB8AC3E}">
        <p14:creationId xmlns:p14="http://schemas.microsoft.com/office/powerpoint/2010/main" val="1660194149"/>
      </p:ext>
    </p:extLst>
  </p:cSld>
  <p:clrMapOvr>
    <a:masterClrMapping/>
  </p:clrMapOvr>
  <p:transition>
    <p:random/>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cestorWorshi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7800" y="0"/>
            <a:ext cx="10287000" cy="6858000"/>
          </a:xfrm>
          <a:prstGeom prst="rect">
            <a:avLst/>
          </a:prstGeom>
        </p:spPr>
      </p:pic>
      <p:sp>
        <p:nvSpPr>
          <p:cNvPr id="4" name="Rectangle 3"/>
          <p:cNvSpPr/>
          <p:nvPr/>
        </p:nvSpPr>
        <p:spPr>
          <a:xfrm>
            <a:off x="1524000" y="4572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喪禮爭議</a:t>
            </a:r>
          </a:p>
        </p:txBody>
      </p:sp>
      <p:sp>
        <p:nvSpPr>
          <p:cNvPr id="5" name="Rectangle 4"/>
          <p:cNvSpPr/>
          <p:nvPr/>
        </p:nvSpPr>
        <p:spPr>
          <a:xfrm>
            <a:off x="1600200" y="5323582"/>
            <a:ext cx="9906000" cy="1077218"/>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耶穌會允許傳襲華人傳統並讓信徒在墳前跪拜祖先。</a:t>
            </a:r>
            <a:r>
              <a:rPr kumimoji="0" lang="en-US" altLang="zh-TW"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1773</a:t>
            </a: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年教宗解散耶穌會。</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3939606751"/>
      </p:ext>
    </p:extLst>
  </p:cSld>
  <p:clrMapOvr>
    <a:masterClrMapping/>
  </p:clrMapOvr>
  <p:transition>
    <p:random/>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eijing Eastern Church.jpg"/>
          <p:cNvPicPr>
            <a:picLocks noChangeAspect="1"/>
          </p:cNvPicPr>
          <p:nvPr/>
        </p:nvPicPr>
        <p:blipFill rotWithShape="1">
          <a:blip r:embed="rId3" cstate="screen">
            <a:extLst>
              <a:ext uri="{28A0092B-C50C-407E-A947-70E740481C1C}">
                <a14:useLocalDpi xmlns:a14="http://schemas.microsoft.com/office/drawing/2010/main"/>
              </a:ext>
            </a:extLst>
          </a:blip>
          <a:srcRect t="-6635" b="-6635"/>
          <a:stretch/>
        </p:blipFill>
        <p:spPr>
          <a:xfrm>
            <a:off x="6762044" y="1371601"/>
            <a:ext cx="2458156" cy="1843617"/>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四間北京教會</a:t>
            </a:r>
          </a:p>
        </p:txBody>
      </p:sp>
      <p:sp>
        <p:nvSpPr>
          <p:cNvPr id="8" name="TextBox 7"/>
          <p:cNvSpPr txBox="1"/>
          <p:nvPr/>
        </p:nvSpPr>
        <p:spPr>
          <a:xfrm>
            <a:off x="6781800" y="3124200"/>
            <a:ext cx="2438400" cy="584775"/>
          </a:xfrm>
          <a:prstGeom prst="rect">
            <a:avLst/>
          </a:prstGeom>
          <a:noFill/>
          <a:ln>
            <a:solidFill>
              <a:schemeClr val="tx1"/>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600" b="0" i="1" u="none" strike="noStrike" kern="1200" cap="none" spc="0" normalizeH="0" baseline="0" noProof="0" dirty="0">
                <a:ln>
                  <a:noFill/>
                </a:ln>
                <a:solidFill>
                  <a:srgbClr val="FFFFFF"/>
                </a:solidFill>
                <a:effectLst/>
                <a:uLnTx/>
                <a:uFillTx/>
                <a:latin typeface="Arial Black"/>
                <a:ea typeface="ＭＳ Ｐゴシック" charset="0"/>
                <a:cs typeface="Arial Black"/>
              </a:rPr>
              <a:t>東堂</a:t>
            </a:r>
            <a:endParaRPr kumimoji="0" lang="en-US" altLang="zh-TW" sz="1600" b="0" i="1" u="none" strike="noStrike" kern="1200" cap="none" spc="0" normalizeH="0" baseline="0" noProof="0" dirty="0">
              <a:ln>
                <a:noFill/>
              </a:ln>
              <a:solidFill>
                <a:srgbClr val="FFFFFF"/>
              </a:solidFill>
              <a:effectLst/>
              <a:uLnTx/>
              <a:uFillTx/>
              <a:latin typeface="Arial Black"/>
              <a:ea typeface="ＭＳ Ｐゴシック" charset="0"/>
              <a:cs typeface="Arial Black"/>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Black"/>
                <a:ea typeface="ＭＳ Ｐゴシック" charset="0"/>
                <a:cs typeface="Arial Black"/>
              </a:rPr>
              <a:t>1655 (1904)</a:t>
            </a:r>
          </a:p>
        </p:txBody>
      </p:sp>
      <p:sp>
        <p:nvSpPr>
          <p:cNvPr id="9" name="TextBox 8"/>
          <p:cNvSpPr txBox="1"/>
          <p:nvPr/>
        </p:nvSpPr>
        <p:spPr>
          <a:xfrm>
            <a:off x="6781800" y="5816024"/>
            <a:ext cx="2438400" cy="584775"/>
          </a:xfrm>
          <a:prstGeom prst="rect">
            <a:avLst/>
          </a:prstGeom>
          <a:noFill/>
          <a:ln>
            <a:solidFill>
              <a:schemeClr val="tx1"/>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600" b="0" i="1" u="none" strike="noStrike" kern="1200" cap="none" spc="0" normalizeH="0" baseline="0" noProof="0" dirty="0">
                <a:ln>
                  <a:noFill/>
                </a:ln>
                <a:solidFill>
                  <a:srgbClr val="FFFFFF"/>
                </a:solidFill>
                <a:effectLst/>
                <a:uLnTx/>
                <a:uFillTx/>
                <a:latin typeface="Arial Black"/>
                <a:ea typeface="ＭＳ Ｐゴシック" charset="0"/>
                <a:cs typeface="Arial Black"/>
              </a:rPr>
              <a:t>南堂</a:t>
            </a:r>
            <a:endParaRPr kumimoji="0" lang="en-US" altLang="zh-TW" sz="1600" b="0" i="1" u="none" strike="noStrike" kern="1200" cap="none" spc="0" normalizeH="0" baseline="0" noProof="0" dirty="0">
              <a:ln>
                <a:noFill/>
              </a:ln>
              <a:solidFill>
                <a:srgbClr val="FFFFFF"/>
              </a:solidFill>
              <a:effectLst/>
              <a:uLnTx/>
              <a:uFillTx/>
              <a:latin typeface="Arial Black"/>
              <a:ea typeface="ＭＳ Ｐゴシック" charset="0"/>
              <a:cs typeface="Arial Black"/>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Black"/>
                <a:ea typeface="ＭＳ Ｐゴシック" charset="0"/>
                <a:cs typeface="Arial Black"/>
              </a:rPr>
              <a:t>1505 (1904)</a:t>
            </a:r>
          </a:p>
        </p:txBody>
      </p:sp>
      <p:sp>
        <p:nvSpPr>
          <p:cNvPr id="10" name="TextBox 9"/>
          <p:cNvSpPr txBox="1"/>
          <p:nvPr/>
        </p:nvSpPr>
        <p:spPr>
          <a:xfrm>
            <a:off x="2590800" y="3124200"/>
            <a:ext cx="2438400" cy="584775"/>
          </a:xfrm>
          <a:prstGeom prst="rect">
            <a:avLst/>
          </a:prstGeom>
          <a:noFill/>
          <a:ln>
            <a:solidFill>
              <a:schemeClr val="tx1"/>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600" b="0" i="1" u="none" strike="noStrike" kern="1200" cap="none" spc="0" normalizeH="0" baseline="0" noProof="0" dirty="0">
                <a:ln>
                  <a:noFill/>
                </a:ln>
                <a:solidFill>
                  <a:srgbClr val="FFFFFF"/>
                </a:solidFill>
                <a:effectLst/>
                <a:uLnTx/>
                <a:uFillTx/>
                <a:latin typeface="Arial Black"/>
                <a:ea typeface="ＭＳ Ｐゴシック" charset="0"/>
                <a:cs typeface="Arial Black"/>
              </a:rPr>
              <a:t>北堂</a:t>
            </a:r>
            <a:endParaRPr kumimoji="0" lang="en-US" altLang="zh-TW" sz="1600" b="0" i="1" u="none" strike="noStrike" kern="1200" cap="none" spc="0" normalizeH="0" baseline="0" noProof="0" dirty="0">
              <a:ln>
                <a:noFill/>
              </a:ln>
              <a:solidFill>
                <a:srgbClr val="FFFFFF"/>
              </a:solidFill>
              <a:effectLst/>
              <a:uLnTx/>
              <a:uFillTx/>
              <a:latin typeface="Arial Black"/>
              <a:ea typeface="ＭＳ Ｐゴシック" charset="0"/>
              <a:cs typeface="Arial Black"/>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Black"/>
                <a:ea typeface="ＭＳ Ｐゴシック" charset="0"/>
                <a:cs typeface="Arial Black"/>
              </a:rPr>
              <a:t>1703 (1985)</a:t>
            </a:r>
          </a:p>
        </p:txBody>
      </p:sp>
      <p:sp>
        <p:nvSpPr>
          <p:cNvPr id="11" name="TextBox 10"/>
          <p:cNvSpPr txBox="1"/>
          <p:nvPr/>
        </p:nvSpPr>
        <p:spPr>
          <a:xfrm>
            <a:off x="2590800" y="5816024"/>
            <a:ext cx="2438400" cy="584775"/>
          </a:xfrm>
          <a:prstGeom prst="rect">
            <a:avLst/>
          </a:prstGeom>
          <a:noFill/>
          <a:ln>
            <a:solidFill>
              <a:schemeClr val="tx1"/>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600" b="0" i="1" u="none" strike="noStrike" kern="1200" cap="none" spc="0" normalizeH="0" baseline="0" noProof="0" dirty="0">
                <a:ln>
                  <a:noFill/>
                </a:ln>
                <a:solidFill>
                  <a:srgbClr val="FFFFFF"/>
                </a:solidFill>
                <a:effectLst/>
                <a:uLnTx/>
                <a:uFillTx/>
                <a:latin typeface="Arial Black"/>
                <a:ea typeface="ＭＳ Ｐゴシック" charset="0"/>
                <a:cs typeface="Arial Black"/>
              </a:rPr>
              <a:t>西堂</a:t>
            </a:r>
            <a:endParaRPr kumimoji="0" lang="en-US" altLang="zh-TW" sz="1600" b="0" i="1" u="none" strike="noStrike" kern="1200" cap="none" spc="0" normalizeH="0" baseline="0" noProof="0" dirty="0">
              <a:ln>
                <a:noFill/>
              </a:ln>
              <a:solidFill>
                <a:srgbClr val="FFFFFF"/>
              </a:solidFill>
              <a:effectLst/>
              <a:uLnTx/>
              <a:uFillTx/>
              <a:latin typeface="Arial Black"/>
              <a:ea typeface="ＭＳ Ｐゴシック" charset="0"/>
              <a:cs typeface="Arial Black"/>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Black"/>
                <a:ea typeface="ＭＳ Ｐゴシック" charset="0"/>
                <a:cs typeface="Arial Black"/>
              </a:rPr>
              <a:t>1723 (1912)</a:t>
            </a:r>
          </a:p>
        </p:txBody>
      </p:sp>
      <p:pic>
        <p:nvPicPr>
          <p:cNvPr id="14" name="Picture 13" descr="Beijing Northern Church.jpg"/>
          <p:cNvPicPr>
            <a:picLocks noChangeAspect="1"/>
          </p:cNvPicPr>
          <p:nvPr/>
        </p:nvPicPr>
        <p:blipFill rotWithShape="1">
          <a:blip r:embed="rId4" cstate="screen">
            <a:extLst>
              <a:ext uri="{28A0092B-C50C-407E-A947-70E740481C1C}">
                <a14:useLocalDpi xmlns:a14="http://schemas.microsoft.com/office/drawing/2010/main"/>
              </a:ext>
            </a:extLst>
          </a:blip>
          <a:srcRect b="-2479"/>
          <a:stretch/>
        </p:blipFill>
        <p:spPr>
          <a:xfrm>
            <a:off x="2566416" y="1496568"/>
            <a:ext cx="2459736" cy="1627632"/>
          </a:xfrm>
          <a:prstGeom prst="rect">
            <a:avLst/>
          </a:prstGeom>
        </p:spPr>
      </p:pic>
      <p:pic>
        <p:nvPicPr>
          <p:cNvPr id="18" name="Picture 17" descr="Beijing Southern Church.gif"/>
          <p:cNvPicPr>
            <a:picLocks noChangeAspect="1"/>
          </p:cNvPicPr>
          <p:nvPr/>
        </p:nvPicPr>
        <p:blipFill rotWithShape="1">
          <a:blip r:embed="rId5" cstate="screen">
            <a:extLst>
              <a:ext uri="{28A0092B-C50C-407E-A947-70E740481C1C}">
                <a14:useLocalDpi xmlns:a14="http://schemas.microsoft.com/office/drawing/2010/main"/>
              </a:ext>
            </a:extLst>
          </a:blip>
          <a:srcRect b="11500"/>
          <a:stretch/>
        </p:blipFill>
        <p:spPr>
          <a:xfrm>
            <a:off x="6781800" y="4187952"/>
            <a:ext cx="2438400" cy="1618488"/>
          </a:xfrm>
          <a:prstGeom prst="rect">
            <a:avLst/>
          </a:prstGeom>
        </p:spPr>
      </p:pic>
      <p:pic>
        <p:nvPicPr>
          <p:cNvPr id="1027"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66416" y="4162552"/>
            <a:ext cx="2435412" cy="1653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2856447"/>
      </p:ext>
    </p:extLst>
  </p:cSld>
  <p:clrMapOvr>
    <a:masterClrMapping/>
  </p:clrMapOvr>
  <p:transition>
    <p:random/>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mosa_Ma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1"/>
            <a:ext cx="9144000" cy="6329363"/>
          </a:xfrm>
          <a:prstGeom prst="rect">
            <a:avLst/>
          </a:prstGeom>
        </p:spPr>
      </p:pic>
      <p:sp>
        <p:nvSpPr>
          <p:cNvPr id="4" name="Rectangle 3"/>
          <p:cNvSpPr/>
          <p:nvPr/>
        </p:nvSpPr>
        <p:spPr>
          <a:xfrm>
            <a:off x="1524000" y="43434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福爾摩沙（台灣）</a:t>
            </a:r>
            <a:r>
              <a:rPr kumimoji="0" lang="en-US" altLang="zh-TW"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1640</a:t>
            </a: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年地圖</a:t>
            </a:r>
          </a:p>
        </p:txBody>
      </p:sp>
      <p:sp>
        <p:nvSpPr>
          <p:cNvPr id="5" name="Text Box 7"/>
          <p:cNvSpPr txBox="1">
            <a:spLocks noChangeArrowheads="1"/>
          </p:cNvSpPr>
          <p:nvPr/>
        </p:nvSpPr>
        <p:spPr bwMode="auto">
          <a:xfrm>
            <a:off x="2209800" y="762000"/>
            <a:ext cx="7924800" cy="1569660"/>
          </a:xfrm>
          <a:prstGeom prst="rect">
            <a:avLst/>
          </a:prstGeom>
          <a:solidFill>
            <a:srgbClr val="000514">
              <a:alpha val="0"/>
            </a:srgbClr>
          </a:solidFill>
          <a:ln>
            <a:noFill/>
          </a:ln>
        </p:spPr>
        <p:txBody>
          <a:bodyPr wrap="square">
            <a:spAutoFit/>
          </a:bodyPr>
          <a:lstStyle>
            <a:defPPr>
              <a:defRPr lang="en-US"/>
            </a:defPPr>
            <a:lvl1pPr algn="ctr">
              <a:defRPr sz="3200" b="1">
                <a:ln w="25400">
                  <a:noFill/>
                </a:ln>
                <a:solidFill>
                  <a:srgbClr val="FFFFFF"/>
                </a:solidFill>
                <a:effectLst>
                  <a:glow rad="228600">
                    <a:schemeClr val="bg2"/>
                  </a:glow>
                </a:effectLst>
                <a:latin typeface="Arial"/>
                <a:cs typeface="Aria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微軟正黑體"/>
                <a:ea typeface="微軟正黑體"/>
                <a:cs typeface="Arial"/>
              </a:rPr>
              <a:t>「</a:t>
            </a: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我深切相信，在這個福爾摩沙島上， 將有可能成為前所未有福音發揚的國度！」</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1799696711"/>
      </p:ext>
    </p:extLst>
  </p:cSld>
  <p:clrMapOvr>
    <a:masterClrMapping/>
  </p:clrMapOvr>
  <p:transition>
    <p:random/>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Xiame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930" y="0"/>
            <a:ext cx="10625071" cy="6858000"/>
          </a:xfrm>
          <a:prstGeom prst="rect">
            <a:avLst/>
          </a:prstGeom>
        </p:spPr>
      </p:pic>
      <p:sp>
        <p:nvSpPr>
          <p:cNvPr id="4" name="Rectangle 3"/>
          <p:cNvSpPr/>
          <p:nvPr/>
        </p:nvSpPr>
        <p:spPr>
          <a:xfrm>
            <a:off x="1524000" y="304800"/>
            <a:ext cx="9142412"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鄭成功</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5" name="Text Box 7"/>
          <p:cNvSpPr txBox="1">
            <a:spLocks noChangeArrowheads="1"/>
          </p:cNvSpPr>
          <p:nvPr/>
        </p:nvSpPr>
        <p:spPr bwMode="auto">
          <a:xfrm>
            <a:off x="1524000" y="5486400"/>
            <a:ext cx="9144000" cy="3693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TW" altLang="en-US" sz="1800" b="0" i="1" u="none" strike="noStrike" kern="1200" cap="none" spc="0" normalizeH="0" baseline="0" noProof="0" dirty="0">
                <a:ln>
                  <a:noFill/>
                </a:ln>
                <a:solidFill>
                  <a:srgbClr val="FFFFFF"/>
                </a:solidFill>
                <a:effectLst/>
                <a:uLnTx/>
                <a:uFillTx/>
                <a:latin typeface="Garamond" charset="0"/>
                <a:ea typeface="ＭＳ Ｐゴシック" charset="0"/>
              </a:rPr>
              <a:t>位於中國廈門鼓浪嶼之鄭成功雕像</a:t>
            </a:r>
          </a:p>
        </p:txBody>
      </p:sp>
    </p:spTree>
    <p:extLst>
      <p:ext uri="{BB962C8B-B14F-4D97-AF65-F5344CB8AC3E}">
        <p14:creationId xmlns:p14="http://schemas.microsoft.com/office/powerpoint/2010/main" val="1792403555"/>
      </p:ext>
    </p:extLst>
  </p:cSld>
  <p:clrMapOvr>
    <a:masterClrMapping/>
  </p:clrMapOvr>
  <p:transition>
    <p:random/>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illiamCare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3400" y="1"/>
            <a:ext cx="9148232" cy="6861174"/>
          </a:xfrm>
          <a:prstGeom prst="rect">
            <a:avLst/>
          </a:prstGeom>
        </p:spPr>
      </p:pic>
      <p:sp>
        <p:nvSpPr>
          <p:cNvPr id="4" name="Rectangle 3"/>
          <p:cNvSpPr/>
          <p:nvPr/>
        </p:nvSpPr>
        <p:spPr>
          <a:xfrm>
            <a:off x="1371600" y="4743271"/>
            <a:ext cx="8837612" cy="646331"/>
          </a:xfrm>
          <a:prstGeom prst="rect">
            <a:avLst/>
          </a:prstGeom>
          <a:solidFill>
            <a:schemeClr val="bg2"/>
          </a:solidFill>
          <a:ln>
            <a:noFill/>
          </a:ln>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威廉 </a:t>
            </a:r>
            <a:r>
              <a:rPr kumimoji="0" lang="en-US" altLang="zh-TW"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a:t>
            </a: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克理：印度</a:t>
            </a:r>
          </a:p>
        </p:txBody>
      </p:sp>
      <p:pic>
        <p:nvPicPr>
          <p:cNvPr id="3" name="Picture 2" descr="carey_tp.png"/>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50974">
            <a:off x="6080785" y="0"/>
            <a:ext cx="3629278" cy="6858000"/>
          </a:xfrm>
          <a:prstGeom prst="rect">
            <a:avLst/>
          </a:prstGeom>
          <a:solidFill>
            <a:schemeClr val="bg2">
              <a:alpha val="50195"/>
            </a:schemeClr>
          </a:solidFill>
          <a:ln w="25400">
            <a:solidFill>
              <a:schemeClr val="bg2"/>
            </a:solidFill>
          </a:ln>
        </p:spPr>
      </p:pic>
    </p:spTree>
    <p:extLst>
      <p:ext uri="{BB962C8B-B14F-4D97-AF65-F5344CB8AC3E}">
        <p14:creationId xmlns:p14="http://schemas.microsoft.com/office/powerpoint/2010/main" val="116943955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sia Spreadsheet.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6102" y="-461092"/>
            <a:ext cx="11220098" cy="7928692"/>
          </a:xfrm>
          <a:prstGeom prst="rect">
            <a:avLst/>
          </a:prstGeom>
          <a:solidFill>
            <a:schemeClr val="tx1"/>
          </a:solidFill>
          <a:ln>
            <a:solidFill>
              <a:schemeClr val="bg2"/>
            </a:solidFill>
          </a:ln>
        </p:spPr>
      </p:pic>
      <p:sp>
        <p:nvSpPr>
          <p:cNvPr id="3" name="矩形 2"/>
          <p:cNvSpPr/>
          <p:nvPr/>
        </p:nvSpPr>
        <p:spPr>
          <a:xfrm>
            <a:off x="4191000" y="-6866"/>
            <a:ext cx="3736920"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18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2007</a:t>
            </a:r>
            <a:r>
              <a:rPr kumimoji="0" lang="zh-TW" altLang="en-US" sz="18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年亞洲地區主要國家人口統計</a:t>
            </a:r>
            <a:endParaRPr kumimoji="0" lang="en-US" altLang="zh-TW" sz="18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20025569"/>
      </p:ext>
    </p:extLst>
  </p:cSld>
  <p:clrMapOvr>
    <a:masterClrMapping/>
  </p:clrMapOvr>
  <p:transition>
    <p:random/>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3911024"/>
            <a:ext cx="9142412" cy="584776"/>
          </a:xfrm>
          <a:prstGeom prst="rect">
            <a:avLst/>
          </a:prstGeom>
          <a:no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Futura XBlk BT Extra Black"/>
                <a:ea typeface="ＭＳ Ｐゴシック" charset="0"/>
              </a:rPr>
              <a:t>WILLIAM CAREY</a:t>
            </a:r>
          </a:p>
        </p:txBody>
      </p:sp>
      <p:pic>
        <p:nvPicPr>
          <p:cNvPr id="3" name="Picture 2" descr="WilliamCarey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76400" y="7072"/>
            <a:ext cx="8597900" cy="6190488"/>
          </a:xfrm>
          <a:prstGeom prst="rect">
            <a:avLst/>
          </a:prstGeom>
        </p:spPr>
      </p:pic>
      <p:sp>
        <p:nvSpPr>
          <p:cNvPr id="5" name="Rectangle 4"/>
          <p:cNvSpPr/>
          <p:nvPr/>
        </p:nvSpPr>
        <p:spPr>
          <a:xfrm>
            <a:off x="-76200" y="6172200"/>
            <a:ext cx="12192000" cy="584776"/>
          </a:xfrm>
          <a:prstGeom prst="rect">
            <a:avLst/>
          </a:prstGeom>
          <a:solidFill>
            <a:srgbClr val="000514">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威廉 </a:t>
            </a:r>
            <a:r>
              <a:rPr kumimoji="0" lang="en-US" altLang="zh-TW"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a:t>
            </a:r>
            <a:r>
              <a:rPr kumimoji="0" lang="zh-TW"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克理；被稱為「近代宣教士之父」</a:t>
            </a:r>
          </a:p>
        </p:txBody>
      </p:sp>
    </p:spTree>
    <p:extLst>
      <p:ext uri="{BB962C8B-B14F-4D97-AF65-F5344CB8AC3E}">
        <p14:creationId xmlns:p14="http://schemas.microsoft.com/office/powerpoint/2010/main" val="3025081951"/>
      </p:ext>
    </p:extLst>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1" name="Picture 2" descr="GondopharesShinObv.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600200"/>
            <a:ext cx="9144000" cy="916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random/>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doniram-e-ann-juds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1" y="0"/>
            <a:ext cx="10998589" cy="6858000"/>
          </a:xfrm>
          <a:prstGeom prst="rect">
            <a:avLst/>
          </a:prstGeom>
        </p:spPr>
      </p:pic>
      <p:sp>
        <p:nvSpPr>
          <p:cNvPr id="4" name="Rectangle 3"/>
          <p:cNvSpPr/>
          <p:nvPr/>
        </p:nvSpPr>
        <p:spPr>
          <a:xfrm>
            <a:off x="1447800" y="3505200"/>
            <a:ext cx="9142412" cy="1200329"/>
          </a:xfrm>
          <a:prstGeom prst="rect">
            <a:avLst/>
          </a:prstGeom>
          <a:solidFill>
            <a:srgbClr val="000514"/>
          </a:solid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FFFFFF"/>
                </a:solidFill>
                <a:effectLst/>
                <a:uLnTx/>
                <a:uFillTx/>
                <a:latin typeface="Arial"/>
                <a:ea typeface="ＭＳ Ｐゴシック" charset="0"/>
                <a:cs typeface="Arial"/>
              </a:rPr>
              <a:t>艾多奈拉姆 </a:t>
            </a:r>
            <a:r>
              <a:rPr kumimoji="0" lang="en-US" altLang="zh-TW" sz="3600" b="1" i="0" u="none" strike="noStrike" kern="1200" cap="none" spc="0" normalizeH="0" baseline="0" noProof="0" dirty="0">
                <a:ln w="25400">
                  <a:solidFill>
                    <a:srgbClr val="000000"/>
                  </a:solidFill>
                </a:ln>
                <a:solidFill>
                  <a:srgbClr val="FFFFFF"/>
                </a:solidFill>
                <a:effectLst/>
                <a:uLnTx/>
                <a:uFillTx/>
                <a:latin typeface="Arial"/>
                <a:ea typeface="ＭＳ Ｐゴシック" charset="0"/>
                <a:cs typeface="Arial"/>
              </a:rPr>
              <a:t>· </a:t>
            </a:r>
            <a:r>
              <a:rPr kumimoji="0" lang="zh-TW" altLang="en-US" sz="3600" b="1" i="0" u="none" strike="noStrike" kern="1200" cap="none" spc="0" normalizeH="0" baseline="0" noProof="0" dirty="0">
                <a:ln w="25400">
                  <a:solidFill>
                    <a:srgbClr val="000000"/>
                  </a:solidFill>
                </a:ln>
                <a:solidFill>
                  <a:srgbClr val="FFFFFF"/>
                </a:solidFill>
                <a:effectLst/>
                <a:uLnTx/>
                <a:uFillTx/>
                <a:latin typeface="Arial"/>
                <a:ea typeface="ＭＳ Ｐゴシック" charset="0"/>
                <a:cs typeface="Arial"/>
              </a:rPr>
              <a:t>耶德遜及其夫人安 </a:t>
            </a:r>
            <a:r>
              <a:rPr kumimoji="0" lang="en-US" altLang="zh-TW" sz="3600" b="1" i="0" u="none" strike="noStrike" kern="1200" cap="none" spc="0" normalizeH="0" baseline="0" noProof="0" dirty="0">
                <a:ln w="25400">
                  <a:solidFill>
                    <a:srgbClr val="000000"/>
                  </a:solidFill>
                </a:ln>
                <a:solidFill>
                  <a:srgbClr val="FFFFFF"/>
                </a:solidFill>
                <a:effectLst/>
                <a:uLnTx/>
                <a:uFillTx/>
                <a:latin typeface="Arial"/>
                <a:ea typeface="ＭＳ Ｐゴシック" charset="0"/>
                <a:cs typeface="Arial"/>
              </a:rPr>
              <a:t>· </a:t>
            </a:r>
            <a:r>
              <a:rPr kumimoji="0" lang="zh-TW" altLang="en-US" sz="3600" b="1" i="0" u="none" strike="noStrike" kern="1200" cap="none" spc="0" normalizeH="0" baseline="0" noProof="0" dirty="0">
                <a:ln w="25400">
                  <a:solidFill>
                    <a:srgbClr val="000000"/>
                  </a:solidFill>
                </a:ln>
                <a:solidFill>
                  <a:srgbClr val="FFFFFF"/>
                </a:solidFill>
                <a:effectLst/>
                <a:uLnTx/>
                <a:uFillTx/>
                <a:latin typeface="Arial"/>
                <a:ea typeface="ＭＳ Ｐゴシック" charset="0"/>
                <a:cs typeface="Arial"/>
              </a:rPr>
              <a:t>耶德遜</a:t>
            </a:r>
            <a:endParaRPr kumimoji="0" lang="en-US" altLang="zh-TW" sz="3600" b="1" i="0" u="none" strike="noStrike" kern="1200" cap="none" spc="0" normalizeH="0" baseline="0" noProof="0" dirty="0">
              <a:ln w="25400">
                <a:solidFill>
                  <a:srgbClr val="000000"/>
                </a:solidFill>
              </a:ln>
              <a:solidFill>
                <a:srgbClr val="FFFFFF"/>
              </a:solidFill>
              <a:effectLst/>
              <a:uLnTx/>
              <a:uFillTx/>
              <a:latin typeface="Arial"/>
              <a:ea typeface="ＭＳ Ｐゴシック" charset="0"/>
              <a:cs typeface="Arial"/>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FFFFFF"/>
                </a:solidFill>
                <a:effectLst/>
                <a:uLnTx/>
                <a:uFillTx/>
                <a:latin typeface="Arial"/>
                <a:ea typeface="ＭＳ Ｐゴシック" charset="0"/>
                <a:cs typeface="Arial"/>
              </a:rPr>
              <a:t>於緬甸</a:t>
            </a:r>
          </a:p>
        </p:txBody>
      </p:sp>
    </p:spTree>
    <p:extLst>
      <p:ext uri="{BB962C8B-B14F-4D97-AF65-F5344CB8AC3E}">
        <p14:creationId xmlns:p14="http://schemas.microsoft.com/office/powerpoint/2010/main" val="1947355081"/>
      </p:ext>
    </p:extLst>
  </p:cSld>
  <p:clrMapOvr>
    <a:masterClrMapping/>
  </p:clrMapOvr>
  <p:transition>
    <p:random/>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arenTribe.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00" y="-2240756"/>
            <a:ext cx="12496800" cy="9860756"/>
          </a:xfrm>
          <a:prstGeom prst="rect">
            <a:avLst/>
          </a:prstGeom>
        </p:spPr>
      </p:pic>
      <p:sp>
        <p:nvSpPr>
          <p:cNvPr id="4" name="Rectangle 3"/>
          <p:cNvSpPr/>
          <p:nvPr/>
        </p:nvSpPr>
        <p:spPr>
          <a:xfrm>
            <a:off x="-381000" y="-25372"/>
            <a:ext cx="12344400" cy="646331"/>
          </a:xfrm>
          <a:prstGeom prst="rect">
            <a:avLst/>
          </a:prstGeom>
          <a:solidFill>
            <a:srgbClr val="000514"/>
          </a:solid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緬甸克倫族人</a:t>
            </a:r>
          </a:p>
        </p:txBody>
      </p:sp>
    </p:spTree>
    <p:extLst>
      <p:ext uri="{BB962C8B-B14F-4D97-AF65-F5344CB8AC3E}">
        <p14:creationId xmlns:p14="http://schemas.microsoft.com/office/powerpoint/2010/main" val="4267637569"/>
      </p:ext>
    </p:extLst>
  </p:cSld>
  <p:clrMapOvr>
    <a:masterClrMapping/>
  </p:clrMapOvr>
  <p:transition>
    <p:random/>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rrison_at_work.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2159297"/>
            <a:ext cx="9144000" cy="12827297"/>
          </a:xfrm>
          <a:prstGeom prst="rect">
            <a:avLst/>
          </a:prstGeom>
        </p:spPr>
      </p:pic>
      <p:sp>
        <p:nvSpPr>
          <p:cNvPr id="4" name="Rectangle 3"/>
          <p:cNvSpPr/>
          <p:nvPr/>
        </p:nvSpPr>
        <p:spPr>
          <a:xfrm>
            <a:off x="5105400" y="5562600"/>
            <a:ext cx="6094412" cy="646331"/>
          </a:xfrm>
          <a:prstGeom prst="rect">
            <a:avLst/>
          </a:prstGeom>
          <a:solidFill>
            <a:srgbClr val="000514"/>
          </a:solid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羅伯特 </a:t>
            </a: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sym typeface="Wingdings"/>
              </a:rPr>
              <a:t> </a:t>
            </a: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馬禮遜：中國</a:t>
            </a:r>
          </a:p>
        </p:txBody>
      </p:sp>
    </p:spTree>
    <p:extLst>
      <p:ext uri="{BB962C8B-B14F-4D97-AF65-F5344CB8AC3E}">
        <p14:creationId xmlns:p14="http://schemas.microsoft.com/office/powerpoint/2010/main" val="3642797120"/>
      </p:ext>
    </p:extLst>
  </p:cSld>
  <p:clrMapOvr>
    <a:masterClrMapping/>
  </p:clrMapOvr>
  <p:transition>
    <p:random/>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rrison-Chinese-Dictionary-p-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1"/>
            <a:ext cx="9144000" cy="16147914"/>
          </a:xfrm>
          <a:prstGeom prst="rect">
            <a:avLst/>
          </a:prstGeom>
        </p:spPr>
      </p:pic>
      <p:sp>
        <p:nvSpPr>
          <p:cNvPr id="4" name="Rectangle 3"/>
          <p:cNvSpPr/>
          <p:nvPr/>
        </p:nvSpPr>
        <p:spPr>
          <a:xfrm>
            <a:off x="0" y="304800"/>
            <a:ext cx="12039600" cy="646331"/>
          </a:xfrm>
          <a:prstGeom prst="rect">
            <a:avLst/>
          </a:prstGeom>
          <a:solidFill>
            <a:srgbClr val="000514"/>
          </a:solid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馬禮遜編譯的漢英字典（</a:t>
            </a:r>
            <a:r>
              <a:rPr kumimoji="0" lang="en-US" altLang="zh-TW"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1822</a:t>
            </a: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年）</a:t>
            </a:r>
            <a:r>
              <a:rPr kumimoji="0" 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a:t>
            </a:r>
          </a:p>
        </p:txBody>
      </p:sp>
    </p:spTree>
    <p:extLst>
      <p:ext uri="{BB962C8B-B14F-4D97-AF65-F5344CB8AC3E}">
        <p14:creationId xmlns:p14="http://schemas.microsoft.com/office/powerpoint/2010/main" val="4271408022"/>
      </p:ext>
    </p:extLst>
  </p:cSld>
  <p:clrMapOvr>
    <a:masterClrMapping/>
  </p:clrMapOvr>
  <p:transition>
    <p:random/>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rrison1.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32467" y="0"/>
            <a:ext cx="9144000" cy="6858000"/>
          </a:xfrm>
          <a:prstGeom prst="rect">
            <a:avLst/>
          </a:prstGeom>
        </p:spPr>
      </p:pic>
      <p:sp>
        <p:nvSpPr>
          <p:cNvPr id="4" name="Rectangle 3"/>
          <p:cNvSpPr/>
          <p:nvPr/>
        </p:nvSpPr>
        <p:spPr>
          <a:xfrm>
            <a:off x="1524000" y="685800"/>
            <a:ext cx="9142412" cy="646331"/>
          </a:xfrm>
          <a:prstGeom prst="rect">
            <a:avLst/>
          </a:prstGeom>
          <a:solidFill>
            <a:srgbClr val="000514"/>
          </a:solid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羅伯特 </a:t>
            </a: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sym typeface="Wingdings"/>
              </a:rPr>
              <a:t> </a:t>
            </a: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馬禮遜墓地</a:t>
            </a:r>
          </a:p>
        </p:txBody>
      </p:sp>
      <p:pic>
        <p:nvPicPr>
          <p:cNvPr id="6" name="Picture 5" descr="Morrison2.jpeg"/>
          <p:cNvPicPr>
            <a:picLocks noChangeAspect="1"/>
          </p:cNvPicPr>
          <p:nvPr/>
        </p:nvPicPr>
        <p:blipFill rotWithShape="1">
          <a:blip r:embed="rId4" cstate="screen">
            <a:extLst>
              <a:ext uri="{28A0092B-C50C-407E-A947-70E740481C1C}">
                <a14:useLocalDpi xmlns:a14="http://schemas.microsoft.com/office/drawing/2010/main"/>
              </a:ext>
            </a:extLst>
          </a:blip>
          <a:srcRect b="-17166"/>
          <a:stretch/>
        </p:blipFill>
        <p:spPr>
          <a:xfrm>
            <a:off x="1752600" y="1600200"/>
            <a:ext cx="3733800" cy="4978400"/>
          </a:xfrm>
          <a:prstGeom prst="rect">
            <a:avLst/>
          </a:prstGeom>
        </p:spPr>
      </p:pic>
      <p:sp>
        <p:nvSpPr>
          <p:cNvPr id="5" name="Text Box 7"/>
          <p:cNvSpPr txBox="1">
            <a:spLocks noChangeArrowheads="1"/>
          </p:cNvSpPr>
          <p:nvPr/>
        </p:nvSpPr>
        <p:spPr bwMode="auto">
          <a:xfrm>
            <a:off x="1524000" y="5486400"/>
            <a:ext cx="9144000" cy="3693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TW" altLang="en-US" sz="1800" b="0" i="1" u="none" strike="noStrike" kern="1200" cap="none" spc="0" normalizeH="0" baseline="0" noProof="0" dirty="0">
                <a:ln>
                  <a:noFill/>
                </a:ln>
                <a:solidFill>
                  <a:srgbClr val="FFFFFF"/>
                </a:solidFill>
                <a:effectLst/>
                <a:uLnTx/>
                <a:uFillTx/>
                <a:latin typeface="Arial Black" charset="0"/>
                <a:ea typeface="ＭＳ Ｐゴシック" charset="0"/>
                <a:cs typeface="Arial Black" charset="0"/>
              </a:rPr>
              <a:t>位於中國澳門基督教墓園</a:t>
            </a:r>
          </a:p>
        </p:txBody>
      </p:sp>
    </p:spTree>
    <p:extLst>
      <p:ext uri="{BB962C8B-B14F-4D97-AF65-F5344CB8AC3E}">
        <p14:creationId xmlns:p14="http://schemas.microsoft.com/office/powerpoint/2010/main" val="165552759"/>
      </p:ext>
    </p:extLst>
  </p:cSld>
  <p:clrMapOvr>
    <a:masterClrMapping/>
  </p:clrMapOvr>
  <p:transition>
    <p:random/>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iumWar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33800" y="0"/>
            <a:ext cx="4800600" cy="6846570"/>
          </a:xfrm>
          <a:prstGeom prst="rect">
            <a:avLst/>
          </a:prstGeom>
        </p:spPr>
      </p:pic>
      <p:sp>
        <p:nvSpPr>
          <p:cNvPr id="4" name="Rectangle 3"/>
          <p:cNvSpPr/>
          <p:nvPr/>
        </p:nvSpPr>
        <p:spPr>
          <a:xfrm>
            <a:off x="990600" y="1752600"/>
            <a:ext cx="2590800" cy="646331"/>
          </a:xfrm>
          <a:prstGeom prst="rect">
            <a:avLst/>
          </a:prstGeom>
          <a:solidFill>
            <a:srgbClr val="000514"/>
          </a:solid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鴉片戰爭</a:t>
            </a:r>
          </a:p>
        </p:txBody>
      </p:sp>
    </p:spTree>
    <p:extLst>
      <p:ext uri="{BB962C8B-B14F-4D97-AF65-F5344CB8AC3E}">
        <p14:creationId xmlns:p14="http://schemas.microsoft.com/office/powerpoint/2010/main" val="3065804107"/>
      </p:ext>
    </p:extLst>
  </p:cSld>
  <p:clrMapOvr>
    <a:masterClrMapping/>
  </p:clrMapOvr>
  <p:transition>
    <p:random/>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inaMap.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52160" y="-3118104"/>
            <a:ext cx="13720160" cy="10052304"/>
          </a:xfrm>
          <a:prstGeom prst="rect">
            <a:avLst/>
          </a:prstGeom>
        </p:spPr>
      </p:pic>
      <p:sp>
        <p:nvSpPr>
          <p:cNvPr id="8" name="TextBox 7"/>
          <p:cNvSpPr txBox="1"/>
          <p:nvPr/>
        </p:nvSpPr>
        <p:spPr>
          <a:xfrm>
            <a:off x="7239000" y="3657601"/>
            <a:ext cx="838200" cy="276999"/>
          </a:xfrm>
          <a:prstGeom prst="rect">
            <a:avLst/>
          </a:prstGeom>
          <a:solidFill>
            <a:schemeClr val="bg2"/>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200" b="0" i="0" u="none" strike="noStrike" kern="1200" cap="none" spc="0" normalizeH="0" baseline="0" noProof="0" dirty="0">
                <a:ln>
                  <a:noFill/>
                </a:ln>
                <a:solidFill>
                  <a:srgbClr val="FFFF00"/>
                </a:solidFill>
                <a:effectLst/>
                <a:uLnTx/>
                <a:uFillTx/>
                <a:latin typeface="Abadi MT Condensed Extra Bold"/>
                <a:ea typeface="ＭＳ Ｐゴシック" charset="0"/>
                <a:cs typeface="Abadi MT Condensed Extra Bold"/>
              </a:rPr>
              <a:t>上海</a:t>
            </a:r>
            <a:endParaRPr kumimoji="0" lang="en-US" altLang="zh-TW" sz="1200" b="0" i="0" u="none" strike="noStrike" kern="1200" cap="none" spc="0" normalizeH="0" baseline="0" noProof="0" dirty="0">
              <a:ln>
                <a:noFill/>
              </a:ln>
              <a:solidFill>
                <a:srgbClr val="FFFF00"/>
              </a:solidFill>
              <a:effectLst/>
              <a:uLnTx/>
              <a:uFillTx/>
              <a:latin typeface="Abadi MT Condensed Extra Bold"/>
              <a:ea typeface="ＭＳ Ｐゴシック" charset="0"/>
              <a:cs typeface="Abadi MT Condensed Extra Bold"/>
            </a:endParaRPr>
          </a:p>
        </p:txBody>
      </p:sp>
      <p:sp>
        <p:nvSpPr>
          <p:cNvPr id="9" name="TextBox 8"/>
          <p:cNvSpPr txBox="1"/>
          <p:nvPr/>
        </p:nvSpPr>
        <p:spPr>
          <a:xfrm>
            <a:off x="7239000" y="3949890"/>
            <a:ext cx="838200" cy="276999"/>
          </a:xfrm>
          <a:prstGeom prst="rect">
            <a:avLst/>
          </a:prstGeom>
          <a:solidFill>
            <a:schemeClr val="bg2"/>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200" b="0" i="0" u="none" strike="noStrike" kern="1200" cap="none" spc="0" normalizeH="0" baseline="0" noProof="0" dirty="0">
                <a:ln>
                  <a:noFill/>
                </a:ln>
                <a:solidFill>
                  <a:srgbClr val="FFFF00"/>
                </a:solidFill>
                <a:effectLst/>
                <a:uLnTx/>
                <a:uFillTx/>
                <a:latin typeface="Abadi MT Condensed Extra Bold"/>
                <a:ea typeface="ＭＳ Ｐゴシック" charset="0"/>
                <a:cs typeface="Abadi MT Condensed Extra Bold"/>
              </a:rPr>
              <a:t>寧波</a:t>
            </a:r>
            <a:endParaRPr kumimoji="0" lang="en-US" altLang="zh-TW" sz="1200" b="0" i="0" u="none" strike="noStrike" kern="1200" cap="none" spc="0" normalizeH="0" baseline="0" noProof="0" dirty="0">
              <a:ln>
                <a:noFill/>
              </a:ln>
              <a:solidFill>
                <a:srgbClr val="FFFF00"/>
              </a:solidFill>
              <a:effectLst/>
              <a:uLnTx/>
              <a:uFillTx/>
              <a:latin typeface="Abadi MT Condensed Extra Bold"/>
              <a:ea typeface="ＭＳ Ｐゴシック" charset="0"/>
              <a:cs typeface="Abadi MT Condensed Extra Bold"/>
            </a:endParaRPr>
          </a:p>
        </p:txBody>
      </p:sp>
      <p:sp>
        <p:nvSpPr>
          <p:cNvPr id="10" name="TextBox 9"/>
          <p:cNvSpPr txBox="1"/>
          <p:nvPr/>
        </p:nvSpPr>
        <p:spPr>
          <a:xfrm>
            <a:off x="6858000" y="4635690"/>
            <a:ext cx="838200" cy="276999"/>
          </a:xfrm>
          <a:prstGeom prst="rect">
            <a:avLst/>
          </a:prstGeom>
          <a:solidFill>
            <a:schemeClr val="bg2"/>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200" b="0" i="0" u="none" strike="noStrike" kern="1200" cap="none" spc="0" normalizeH="0" baseline="0" noProof="0" dirty="0">
                <a:ln>
                  <a:noFill/>
                </a:ln>
                <a:solidFill>
                  <a:srgbClr val="FFFF00"/>
                </a:solidFill>
                <a:effectLst/>
                <a:uLnTx/>
                <a:uFillTx/>
                <a:latin typeface="Abadi MT Condensed Extra Bold"/>
                <a:ea typeface="ＭＳ Ｐゴシック" charset="0"/>
                <a:cs typeface="Abadi MT Condensed Extra Bold"/>
              </a:rPr>
              <a:t>福州</a:t>
            </a:r>
            <a:endParaRPr kumimoji="0" lang="en-US" sz="1200" b="0" i="0" u="none" strike="noStrike" kern="1200" cap="none" spc="0" normalizeH="0" baseline="0" noProof="0" dirty="0">
              <a:ln>
                <a:noFill/>
              </a:ln>
              <a:solidFill>
                <a:srgbClr val="FFFF00"/>
              </a:solidFill>
              <a:effectLst/>
              <a:uLnTx/>
              <a:uFillTx/>
              <a:latin typeface="Abadi MT Condensed Extra Bold"/>
              <a:ea typeface="ＭＳ Ｐゴシック" charset="0"/>
              <a:cs typeface="Abadi MT Condensed Extra Bold"/>
            </a:endParaRPr>
          </a:p>
        </p:txBody>
      </p:sp>
      <p:sp>
        <p:nvSpPr>
          <p:cNvPr id="11" name="TextBox 10"/>
          <p:cNvSpPr txBox="1"/>
          <p:nvPr/>
        </p:nvSpPr>
        <p:spPr>
          <a:xfrm>
            <a:off x="6492726" y="5257801"/>
            <a:ext cx="838200" cy="276999"/>
          </a:xfrm>
          <a:prstGeom prst="rect">
            <a:avLst/>
          </a:prstGeom>
          <a:solidFill>
            <a:schemeClr val="bg2"/>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200" b="0" i="0" u="none" strike="noStrike" kern="1200" cap="none" spc="0" normalizeH="0" baseline="0" noProof="0" dirty="0">
                <a:ln>
                  <a:noFill/>
                </a:ln>
                <a:solidFill>
                  <a:srgbClr val="FFFF00"/>
                </a:solidFill>
                <a:effectLst/>
                <a:uLnTx/>
                <a:uFillTx/>
                <a:latin typeface="Abadi MT Condensed Extra Bold"/>
                <a:ea typeface="ＭＳ Ｐゴシック" charset="0"/>
                <a:cs typeface="Abadi MT Condensed Extra Bold"/>
              </a:rPr>
              <a:t>廈門</a:t>
            </a:r>
            <a:endParaRPr kumimoji="0" lang="en-US" sz="1200" b="0" i="0" u="none" strike="noStrike" kern="1200" cap="none" spc="0" normalizeH="0" baseline="0" noProof="0" dirty="0">
              <a:ln>
                <a:noFill/>
              </a:ln>
              <a:solidFill>
                <a:srgbClr val="FFFF00"/>
              </a:solidFill>
              <a:effectLst/>
              <a:uLnTx/>
              <a:uFillTx/>
              <a:latin typeface="Abadi MT Condensed Extra Bold"/>
              <a:ea typeface="ＭＳ Ｐゴシック" charset="0"/>
              <a:cs typeface="Abadi MT Condensed Extra Bold"/>
            </a:endParaRPr>
          </a:p>
        </p:txBody>
      </p:sp>
      <p:sp>
        <p:nvSpPr>
          <p:cNvPr id="12" name="TextBox 11"/>
          <p:cNvSpPr txBox="1"/>
          <p:nvPr/>
        </p:nvSpPr>
        <p:spPr>
          <a:xfrm>
            <a:off x="4475642" y="5542446"/>
            <a:ext cx="934558" cy="276999"/>
          </a:xfrm>
          <a:prstGeom prst="rect">
            <a:avLst/>
          </a:prstGeom>
          <a:solidFill>
            <a:schemeClr val="bg2"/>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200" b="0" i="0" u="none" strike="noStrike" kern="1200" cap="none" spc="0" normalizeH="0" baseline="0" noProof="0" dirty="0">
                <a:ln>
                  <a:noFill/>
                </a:ln>
                <a:solidFill>
                  <a:srgbClr val="FFFF00"/>
                </a:solidFill>
                <a:effectLst/>
                <a:uLnTx/>
                <a:uFillTx/>
                <a:latin typeface="Abadi MT Condensed Extra Bold"/>
                <a:ea typeface="ＭＳ Ｐゴシック" charset="0"/>
                <a:cs typeface="Abadi MT Condensed Extra Bold"/>
              </a:rPr>
              <a:t>廣州</a:t>
            </a:r>
            <a:endParaRPr kumimoji="0" lang="en-US" sz="1200" b="0" i="0" u="none" strike="noStrike" kern="1200" cap="none" spc="0" normalizeH="0" baseline="0" noProof="0" dirty="0">
              <a:ln>
                <a:noFill/>
              </a:ln>
              <a:solidFill>
                <a:srgbClr val="FFFF00"/>
              </a:solidFill>
              <a:effectLst/>
              <a:uLnTx/>
              <a:uFillTx/>
              <a:latin typeface="Abadi MT Condensed Extra Bold"/>
              <a:ea typeface="ＭＳ Ｐゴシック" charset="0"/>
              <a:cs typeface="Abadi MT Condensed Extra Bold"/>
            </a:endParaRPr>
          </a:p>
        </p:txBody>
      </p:sp>
    </p:spTree>
    <p:extLst>
      <p:ext uri="{BB962C8B-B14F-4D97-AF65-F5344CB8AC3E}">
        <p14:creationId xmlns:p14="http://schemas.microsoft.com/office/powerpoint/2010/main" val="2810995646"/>
      </p:ext>
    </p:extLst>
  </p:cSld>
  <p:clrMapOvr>
    <a:masterClrMapping/>
  </p:clrMapOvr>
  <p:transition>
    <p:random/>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mmermuirpart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95400" y="-1"/>
            <a:ext cx="9677400" cy="6858001"/>
          </a:xfrm>
          <a:prstGeom prst="rect">
            <a:avLst/>
          </a:prstGeom>
        </p:spPr>
      </p:pic>
      <p:sp>
        <p:nvSpPr>
          <p:cNvPr id="4" name="Rectangle 3"/>
          <p:cNvSpPr/>
          <p:nvPr/>
        </p:nvSpPr>
        <p:spPr>
          <a:xfrm>
            <a:off x="1531232" y="1219200"/>
            <a:ext cx="9142412" cy="646331"/>
          </a:xfrm>
          <a:prstGeom prst="rect">
            <a:avLst/>
          </a:prstGeom>
          <a:solidFill>
            <a:srgbClr val="000514"/>
          </a:solid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戴德生在中國的第一個宣教團隊</a:t>
            </a:r>
          </a:p>
        </p:txBody>
      </p:sp>
    </p:spTree>
    <p:extLst>
      <p:ext uri="{BB962C8B-B14F-4D97-AF65-F5344CB8AC3E}">
        <p14:creationId xmlns:p14="http://schemas.microsoft.com/office/powerpoint/2010/main" val="3612212025"/>
      </p:ext>
    </p:extLst>
  </p:cSld>
  <p:clrMapOvr>
    <a:masterClrMapping/>
  </p:clrMapOvr>
  <p:transition>
    <p:random/>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NineMa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1661435"/>
            <a:ext cx="9144000" cy="10180773"/>
          </a:xfrm>
          <a:prstGeom prst="rect">
            <a:avLst/>
          </a:prstGeom>
          <a:solidFill>
            <a:srgbClr val="000514"/>
          </a:solidFill>
          <a:ln>
            <a:noFill/>
          </a:ln>
        </p:spPr>
      </p:pic>
      <p:sp>
        <p:nvSpPr>
          <p:cNvPr id="4" name="Rectangle 3"/>
          <p:cNvSpPr/>
          <p:nvPr/>
        </p:nvSpPr>
        <p:spPr>
          <a:xfrm>
            <a:off x="1531232" y="609600"/>
            <a:ext cx="9142412" cy="646331"/>
          </a:xfrm>
          <a:prstGeom prst="rect">
            <a:avLst/>
          </a:prstGeom>
          <a:solidFill>
            <a:srgbClr val="000514"/>
          </a:solid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未得之民省份分布</a:t>
            </a:r>
          </a:p>
        </p:txBody>
      </p:sp>
    </p:spTree>
    <p:extLst>
      <p:ext uri="{BB962C8B-B14F-4D97-AF65-F5344CB8AC3E}">
        <p14:creationId xmlns:p14="http://schemas.microsoft.com/office/powerpoint/2010/main" val="70405631"/>
      </p:ext>
    </p:extLst>
  </p:cSld>
  <p:clrMapOvr>
    <a:masterClrMapping/>
  </p:clrMapOvr>
  <p:transition>
    <p:random/>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mmermuirpart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95400" y="-1"/>
            <a:ext cx="9677400" cy="6858001"/>
          </a:xfrm>
          <a:prstGeom prst="rect">
            <a:avLst/>
          </a:prstGeom>
        </p:spPr>
      </p:pic>
      <p:sp>
        <p:nvSpPr>
          <p:cNvPr id="4" name="Rectangle 3"/>
          <p:cNvSpPr/>
          <p:nvPr/>
        </p:nvSpPr>
        <p:spPr>
          <a:xfrm>
            <a:off x="1531232" y="1219200"/>
            <a:ext cx="9142412" cy="646331"/>
          </a:xfrm>
          <a:prstGeom prst="rect">
            <a:avLst/>
          </a:prstGeom>
          <a:solidFill>
            <a:srgbClr val="000514"/>
          </a:solid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戴德生在中國的第一個宣教團隊</a:t>
            </a:r>
          </a:p>
        </p:txBody>
      </p:sp>
    </p:spTree>
    <p:extLst>
      <p:ext uri="{BB962C8B-B14F-4D97-AF65-F5344CB8AC3E}">
        <p14:creationId xmlns:p14="http://schemas.microsoft.com/office/powerpoint/2010/main" val="597763312"/>
      </p:ext>
    </p:extLst>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60476" y="-1447800"/>
            <a:ext cx="9636125" cy="974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2514600" y="-228600"/>
            <a:ext cx="7086600" cy="73152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CN" altLang="en-US" sz="3200" b="1" dirty="0">
                <a:solidFill>
                  <a:srgbClr val="000514"/>
                </a:solidFill>
                <a:latin typeface="Arial Black" charset="0"/>
                <a:cs typeface="Arial Black" charset="0"/>
              </a:rPr>
              <a:t>“</a:t>
            </a:r>
            <a:r>
              <a:rPr lang="en-US" altLang="zh-CN" sz="3200" b="1" dirty="0">
                <a:solidFill>
                  <a:srgbClr val="000514"/>
                </a:solidFill>
                <a:latin typeface="Arial Black" charset="0"/>
                <a:cs typeface="Arial Black" charset="0"/>
              </a:rPr>
              <a:t>2 </a:t>
            </a:r>
            <a:r>
              <a:rPr lang="zh-CN" altLang="en-US" sz="3200" b="1" dirty="0">
                <a:solidFill>
                  <a:srgbClr val="000514"/>
                </a:solidFill>
                <a:latin typeface="Arial Black" charset="0"/>
                <a:cs typeface="Arial Black" charset="0"/>
              </a:rPr>
              <a:t>有一个来自印度的商人，名叫阿斑</a:t>
            </a:r>
            <a:r>
              <a:rPr lang="zh-CN" altLang="zh-CN" sz="3200" b="1" dirty="0">
                <a:solidFill>
                  <a:srgbClr val="000514"/>
                </a:solidFill>
                <a:latin typeface="Arial Black" charset="0"/>
                <a:cs typeface="Arial Black" charset="0"/>
              </a:rPr>
              <a:t>，</a:t>
            </a:r>
            <a:r>
              <a:rPr lang="zh-CN" altLang="en-US" sz="3200" b="1" dirty="0">
                <a:solidFill>
                  <a:srgbClr val="000514"/>
                </a:solidFill>
                <a:latin typeface="Arial Black" charset="0"/>
                <a:cs typeface="Arial Black" charset="0"/>
              </a:rPr>
              <a:t>是国王京达菲派的使者，要买木匠带回印度。”</a:t>
            </a:r>
            <a:endParaRPr lang="en-US" sz="3200" dirty="0"/>
          </a:p>
        </p:txBody>
      </p:sp>
    </p:spTree>
    <p:extLst>
      <p:ext uri="{BB962C8B-B14F-4D97-AF65-F5344CB8AC3E}">
        <p14:creationId xmlns:p14="http://schemas.microsoft.com/office/powerpoint/2010/main" val="1312639334"/>
      </p:ext>
    </p:extLst>
  </p:cSld>
  <p:clrMapOvr>
    <a:masterClrMapping/>
  </p:clrMapOvr>
  <p:transition>
    <p:random/>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en_Air_Preaching_W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3429000"/>
            <a:ext cx="9144000" cy="11906935"/>
          </a:xfrm>
          <a:prstGeom prst="rect">
            <a:avLst/>
          </a:prstGeom>
        </p:spPr>
      </p:pic>
      <p:sp>
        <p:nvSpPr>
          <p:cNvPr id="4" name="Rectangle 3"/>
          <p:cNvSpPr/>
          <p:nvPr/>
        </p:nvSpPr>
        <p:spPr>
          <a:xfrm>
            <a:off x="0" y="685800"/>
            <a:ext cx="3048000" cy="2308324"/>
          </a:xfrm>
          <a:prstGeom prst="rect">
            <a:avLst/>
          </a:prstGeom>
          <a:solidFill>
            <a:srgbClr val="000514"/>
          </a:solid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開放氛圍之</a:t>
            </a:r>
            <a:endParaRPr kumimoji="0" lang="en-US" altLang="zh-TW"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宣教在中國：戴德生所用之無字圖畫書</a:t>
            </a:r>
          </a:p>
        </p:txBody>
      </p:sp>
    </p:spTree>
    <p:extLst>
      <p:ext uri="{BB962C8B-B14F-4D97-AF65-F5344CB8AC3E}">
        <p14:creationId xmlns:p14="http://schemas.microsoft.com/office/powerpoint/2010/main" val="695896518"/>
      </p:ext>
    </p:extLst>
  </p:cSld>
  <p:clrMapOvr>
    <a:masterClrMapping/>
  </p:clrMapOvr>
  <p:transition>
    <p:random/>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mmermuirpart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95400" y="-1"/>
            <a:ext cx="9677400" cy="6858001"/>
          </a:xfrm>
          <a:prstGeom prst="rect">
            <a:avLst/>
          </a:prstGeom>
        </p:spPr>
      </p:pic>
      <p:sp>
        <p:nvSpPr>
          <p:cNvPr id="4" name="Rectangle 3"/>
          <p:cNvSpPr/>
          <p:nvPr/>
        </p:nvSpPr>
        <p:spPr>
          <a:xfrm>
            <a:off x="1531232" y="1219200"/>
            <a:ext cx="9142412" cy="646331"/>
          </a:xfrm>
          <a:prstGeom prst="rect">
            <a:avLst/>
          </a:prstGeom>
          <a:solidFill>
            <a:srgbClr val="000514"/>
          </a:solid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戴德生在中國的第一個宣教團隊</a:t>
            </a:r>
          </a:p>
        </p:txBody>
      </p:sp>
    </p:spTree>
    <p:extLst>
      <p:ext uri="{BB962C8B-B14F-4D97-AF65-F5344CB8AC3E}">
        <p14:creationId xmlns:p14="http://schemas.microsoft.com/office/powerpoint/2010/main" val="3428173875"/>
      </p:ext>
    </p:extLst>
  </p:cSld>
  <p:clrMapOvr>
    <a:masterClrMapping/>
  </p:clrMapOvr>
  <p:transition>
    <p:random/>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mbridge_Seve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12216" y="0"/>
            <a:ext cx="9155785" cy="6859572"/>
          </a:xfrm>
          <a:prstGeom prst="rect">
            <a:avLst/>
          </a:prstGeom>
        </p:spPr>
      </p:pic>
      <p:sp>
        <p:nvSpPr>
          <p:cNvPr id="4" name="Rectangle 3"/>
          <p:cNvSpPr/>
          <p:nvPr/>
        </p:nvSpPr>
        <p:spPr>
          <a:xfrm>
            <a:off x="1531232" y="1472624"/>
            <a:ext cx="9142412" cy="646331"/>
          </a:xfrm>
          <a:prstGeom prst="rect">
            <a:avLst/>
          </a:prstGeom>
          <a:solidFill>
            <a:srgbClr val="000514"/>
          </a:solid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劍橋七傑</a:t>
            </a:r>
          </a:p>
        </p:txBody>
      </p:sp>
    </p:spTree>
    <p:extLst>
      <p:ext uri="{BB962C8B-B14F-4D97-AF65-F5344CB8AC3E}">
        <p14:creationId xmlns:p14="http://schemas.microsoft.com/office/powerpoint/2010/main" val="1634989220"/>
      </p:ext>
    </p:extLst>
  </p:cSld>
  <p:clrMapOvr>
    <a:masterClrMapping/>
  </p:clrMapOvr>
  <p:transition>
    <p:random/>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inasSpiritualNeedandClaims188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3428" y="381000"/>
            <a:ext cx="9149719" cy="6096000"/>
          </a:xfrm>
          <a:prstGeom prst="rect">
            <a:avLst/>
          </a:prstGeom>
        </p:spPr>
      </p:pic>
      <p:sp>
        <p:nvSpPr>
          <p:cNvPr id="2" name="矩形 1"/>
          <p:cNvSpPr/>
          <p:nvPr/>
        </p:nvSpPr>
        <p:spPr>
          <a:xfrm>
            <a:off x="2038794" y="5181600"/>
            <a:ext cx="3467616" cy="1077218"/>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rPr>
              <a:t>中國屬靈需求宣言</a:t>
            </a:r>
            <a:endParaRPr kumimoji="0" lang="en-US" altLang="zh-TW" sz="32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rPr>
              <a:t>（請助我儕 ）</a:t>
            </a:r>
          </a:p>
        </p:txBody>
      </p:sp>
    </p:spTree>
    <p:extLst>
      <p:ext uri="{BB962C8B-B14F-4D97-AF65-F5344CB8AC3E}">
        <p14:creationId xmlns:p14="http://schemas.microsoft.com/office/powerpoint/2010/main" val="847825334"/>
      </p:ext>
    </p:extLst>
  </p:cSld>
  <p:clrMapOvr>
    <a:masterClrMapping/>
  </p:clrMapOvr>
  <p:transition>
    <p:random/>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Hundre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19400" y="-1"/>
            <a:ext cx="6553200" cy="6866805"/>
          </a:xfrm>
          <a:prstGeom prst="rect">
            <a:avLst/>
          </a:prstGeom>
        </p:spPr>
      </p:pic>
      <p:sp>
        <p:nvSpPr>
          <p:cNvPr id="4" name="Rectangle 3"/>
          <p:cNvSpPr/>
          <p:nvPr/>
        </p:nvSpPr>
        <p:spPr>
          <a:xfrm>
            <a:off x="1531232" y="1396424"/>
            <a:ext cx="9142412" cy="646331"/>
          </a:xfrm>
          <a:prstGeom prst="rect">
            <a:avLst/>
          </a:prstGeom>
          <a:solidFill>
            <a:srgbClr val="000514"/>
          </a:solid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zh-TW"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1888</a:t>
            </a: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年</a:t>
            </a:r>
            <a:r>
              <a:rPr kumimoji="0" lang="en-US" altLang="zh-TW"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100</a:t>
            </a: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位來華的宣教士名單</a:t>
            </a:r>
          </a:p>
        </p:txBody>
      </p:sp>
    </p:spTree>
    <p:extLst>
      <p:ext uri="{BB962C8B-B14F-4D97-AF65-F5344CB8AC3E}">
        <p14:creationId xmlns:p14="http://schemas.microsoft.com/office/powerpoint/2010/main" val="513667859"/>
      </p:ext>
    </p:extLst>
  </p:cSld>
  <p:clrMapOvr>
    <a:masterClrMapping/>
  </p:clrMapOvr>
  <p:transition>
    <p:random/>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IM190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05101" y="0"/>
            <a:ext cx="6762335" cy="6858000"/>
          </a:xfrm>
          <a:prstGeom prst="rect">
            <a:avLst/>
          </a:prstGeom>
        </p:spPr>
      </p:pic>
      <p:sp>
        <p:nvSpPr>
          <p:cNvPr id="4" name="Rectangle 3"/>
          <p:cNvSpPr/>
          <p:nvPr/>
        </p:nvSpPr>
        <p:spPr>
          <a:xfrm>
            <a:off x="1531232" y="863024"/>
            <a:ext cx="9142412" cy="646331"/>
          </a:xfrm>
          <a:prstGeom prst="rect">
            <a:avLst/>
          </a:prstGeom>
          <a:solidFill>
            <a:srgbClr val="000514"/>
          </a:solid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zh-TW"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微軟正黑體" panose="020B0604030504040204" pitchFamily="34" charset="-120"/>
                <a:ea typeface="微軟正黑體" panose="020B0604030504040204" pitchFamily="34" charset="-120"/>
                <a:cs typeface="Arial"/>
              </a:rPr>
              <a:t>1902</a:t>
            </a: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微軟正黑體" panose="020B0604030504040204" pitchFamily="34" charset="-120"/>
                <a:ea typeface="微軟正黑體" panose="020B0604030504040204" pitchFamily="34" charset="-120"/>
                <a:cs typeface="Arial"/>
              </a:rPr>
              <a:t>年中國內地會宣教點分布圖</a:t>
            </a:r>
          </a:p>
        </p:txBody>
      </p:sp>
    </p:spTree>
    <p:extLst>
      <p:ext uri="{BB962C8B-B14F-4D97-AF65-F5344CB8AC3E}">
        <p14:creationId xmlns:p14="http://schemas.microsoft.com/office/powerpoint/2010/main" val="6536030"/>
      </p:ext>
    </p:extLst>
  </p:cSld>
  <p:clrMapOvr>
    <a:masterClrMapping/>
  </p:clrMapOvr>
  <p:transition>
    <p:random/>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78188" y="533400"/>
            <a:ext cx="9142412" cy="646331"/>
          </a:xfrm>
          <a:prstGeom prst="rect">
            <a:avLst/>
          </a:prstGeom>
          <a:solidFill>
            <a:srgbClr val="000514"/>
          </a:solid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微軟正黑體" panose="020B0604030504040204" pitchFamily="34" charset="-120"/>
                <a:ea typeface="微軟正黑體" panose="020B0604030504040204" pitchFamily="34" charset="-120"/>
                <a:cs typeface="Arial"/>
              </a:rPr>
              <a:t>提摩太 </a:t>
            </a: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微軟正黑體" panose="020B0604030504040204" pitchFamily="34" charset="-120"/>
                <a:ea typeface="微軟正黑體" panose="020B0604030504040204" pitchFamily="34" charset="-120"/>
                <a:cs typeface="Arial"/>
                <a:sym typeface="Wingdings"/>
              </a:rPr>
              <a:t> </a:t>
            </a: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微軟正黑體" panose="020B0604030504040204" pitchFamily="34" charset="-120"/>
                <a:ea typeface="微軟正黑體" panose="020B0604030504040204" pitchFamily="34" charset="-120"/>
                <a:cs typeface="Arial"/>
              </a:rPr>
              <a:t>理查</a:t>
            </a:r>
            <a:endParaRPr kumimoji="0" 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微軟正黑體" panose="020B0604030504040204" pitchFamily="34" charset="-120"/>
              <a:ea typeface="微軟正黑體" panose="020B0604030504040204" pitchFamily="34" charset="-120"/>
              <a:cs typeface="Arial"/>
            </a:endParaRPr>
          </a:p>
        </p:txBody>
      </p:sp>
      <p:pic>
        <p:nvPicPr>
          <p:cNvPr id="3" name="Picture 2" descr="timothy_richard_at_40.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58556" y="1219200"/>
            <a:ext cx="4318000" cy="5486400"/>
          </a:xfrm>
          <a:prstGeom prst="rect">
            <a:avLst/>
          </a:prstGeom>
        </p:spPr>
      </p:pic>
      <p:sp>
        <p:nvSpPr>
          <p:cNvPr id="5" name="Rectangle 4"/>
          <p:cNvSpPr/>
          <p:nvPr/>
        </p:nvSpPr>
        <p:spPr>
          <a:xfrm>
            <a:off x="0" y="539888"/>
            <a:ext cx="5638800" cy="3416320"/>
          </a:xfrm>
          <a:prstGeom prst="rect">
            <a:avLst/>
          </a:prstGeom>
          <a:solidFill>
            <a:srgbClr val="000514"/>
          </a:solid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四個植堂重點</a:t>
            </a:r>
            <a:r>
              <a:rPr kumimoji="0" 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a:t>
            </a: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endParaRPr>
          </a:p>
          <a:p>
            <a:pPr marL="742950" marR="0" lvl="0" indent="-742950" algn="l" defTabSz="914400" rtl="0" eaLnBrk="0" fontAlgn="auto" latinLnBrk="0" hangingPunct="0">
              <a:lnSpc>
                <a:spcPct val="100000"/>
              </a:lnSpc>
              <a:spcBef>
                <a:spcPts val="0"/>
              </a:spcBef>
              <a:spcAft>
                <a:spcPts val="0"/>
              </a:spcAft>
              <a:buClrTx/>
              <a:buSzTx/>
              <a:buFont typeface="+mj-lt"/>
              <a:buAutoNum type="arabicPeriod"/>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適用華人的方法</a:t>
            </a:r>
          </a:p>
          <a:p>
            <a:pPr marL="742950" marR="0" lvl="0" indent="-742950" algn="l" defTabSz="914400" rtl="0" eaLnBrk="0" fontAlgn="auto" latinLnBrk="0" hangingPunct="0">
              <a:lnSpc>
                <a:spcPct val="100000"/>
              </a:lnSpc>
              <a:spcBef>
                <a:spcPts val="0"/>
              </a:spcBef>
              <a:spcAft>
                <a:spcPts val="0"/>
              </a:spcAft>
              <a:buClrTx/>
              <a:buSzTx/>
              <a:buFont typeface="+mj-lt"/>
              <a:buAutoNum type="arabicPeriod"/>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訓練華人領袖</a:t>
            </a:r>
          </a:p>
          <a:p>
            <a:pPr marL="742950" marR="0" lvl="0" indent="-742950" algn="l" defTabSz="914400" rtl="0" eaLnBrk="0" fontAlgn="auto" latinLnBrk="0" hangingPunct="0">
              <a:lnSpc>
                <a:spcPct val="100000"/>
              </a:lnSpc>
              <a:spcBef>
                <a:spcPts val="0"/>
              </a:spcBef>
              <a:spcAft>
                <a:spcPts val="0"/>
              </a:spcAft>
              <a:buClrTx/>
              <a:buSzTx/>
              <a:buFont typeface="+mj-lt"/>
              <a:buAutoNum type="arabicPeriod"/>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擇取最優秀傳教士</a:t>
            </a:r>
          </a:p>
          <a:p>
            <a:pPr marL="742950" marR="0" lvl="0" indent="-742950" algn="l" defTabSz="914400" rtl="0" eaLnBrk="0" fontAlgn="auto" latinLnBrk="0" hangingPunct="0">
              <a:lnSpc>
                <a:spcPct val="100000"/>
              </a:lnSpc>
              <a:spcBef>
                <a:spcPts val="0"/>
              </a:spcBef>
              <a:spcAft>
                <a:spcPts val="0"/>
              </a:spcAft>
              <a:buClrTx/>
              <a:buSzTx/>
              <a:buFont typeface="+mj-lt"/>
              <a:buAutoNum type="arabicPeriod"/>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愛護華人</a:t>
            </a:r>
          </a:p>
        </p:txBody>
      </p:sp>
    </p:spTree>
    <p:extLst>
      <p:ext uri="{BB962C8B-B14F-4D97-AF65-F5344CB8AC3E}">
        <p14:creationId xmlns:p14="http://schemas.microsoft.com/office/powerpoint/2010/main" val="108022283"/>
      </p:ext>
    </p:extLst>
  </p:cSld>
  <p:clrMapOvr>
    <a:masterClrMapping/>
  </p:clrMapOvr>
  <p:transition>
    <p:random/>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ttieMo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
        <p:nvSpPr>
          <p:cNvPr id="4" name="Rectangle 3"/>
          <p:cNvSpPr/>
          <p:nvPr/>
        </p:nvSpPr>
        <p:spPr>
          <a:xfrm>
            <a:off x="-1135" y="1984"/>
            <a:ext cx="4344535" cy="646331"/>
          </a:xfrm>
          <a:prstGeom prst="rect">
            <a:avLst/>
          </a:prstGeom>
          <a:solidFill>
            <a:srgbClr val="000514"/>
          </a:solid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慕拉</a:t>
            </a: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微軟正黑體" panose="020B0604030504040204" pitchFamily="34" charset="-120"/>
                <a:ea typeface="微軟正黑體" panose="020B0604030504040204" pitchFamily="34" charset="-120"/>
                <a:cs typeface="Arial"/>
              </a:rPr>
              <a:t>蒂 </a:t>
            </a: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微軟正黑體" panose="020B0604030504040204" pitchFamily="34" charset="-120"/>
                <a:ea typeface="微軟正黑體" panose="020B0604030504040204" pitchFamily="34" charset="-120"/>
                <a:cs typeface="Arial"/>
                <a:sym typeface="Wingdings"/>
              </a:rPr>
              <a:t> </a:t>
            </a: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蒙恩</a:t>
            </a:r>
          </a:p>
        </p:txBody>
      </p:sp>
    </p:spTree>
    <p:extLst>
      <p:ext uri="{BB962C8B-B14F-4D97-AF65-F5344CB8AC3E}">
        <p14:creationId xmlns:p14="http://schemas.microsoft.com/office/powerpoint/2010/main" val="1166376443"/>
      </p:ext>
    </p:extLst>
  </p:cSld>
  <p:clrMapOvr>
    <a:masterClrMapping/>
  </p:clrMapOvr>
  <p:transition>
    <p:random/>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tVernon100.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34597"/>
            <a:ext cx="9144000" cy="6936828"/>
          </a:xfrm>
          <a:prstGeom prst="rect">
            <a:avLst/>
          </a:prstGeom>
        </p:spPr>
      </p:pic>
      <p:sp>
        <p:nvSpPr>
          <p:cNvPr id="3" name="Rectangle 2"/>
          <p:cNvSpPr/>
          <p:nvPr/>
        </p:nvSpPr>
        <p:spPr>
          <a:xfrm>
            <a:off x="914400" y="5867400"/>
            <a:ext cx="9753600" cy="646331"/>
          </a:xfrm>
          <a:prstGeom prst="rect">
            <a:avLst/>
          </a:prstGeom>
          <a:solidFill>
            <a:srgbClr val="000514"/>
          </a:solid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黑門山百人團</a:t>
            </a:r>
            <a:endParaRPr kumimoji="0" 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1721749110"/>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a:ext>
            </a:extLst>
          </a:blip>
          <a:srcRect/>
          <a:stretch>
            <a:fillRect/>
          </a:stretch>
        </p:blipFill>
        <p:spPr bwMode="auto">
          <a:xfrm>
            <a:off x="1524000" y="-76200"/>
            <a:ext cx="9144000" cy="6934200"/>
          </a:xfrm>
          <a:prstGeom prst="rect">
            <a:avLst/>
          </a:prstGeom>
          <a:solidFill>
            <a:srgbClr val="000514"/>
          </a:solidFill>
          <a:ln>
            <a:noFill/>
          </a:ln>
          <a:extLst>
            <a:ext uri="{FAA26D3D-D897-4be2-8F04-BA451C77F1D7}">
              <ma14:placeholderFlag xmlns="" xmlns:ma14="http://schemas.microsoft.com/office/mac/drawingml/2011/main"/>
            </a:ext>
          </a:extLst>
        </p:spPr>
      </p:pic>
      <p:sp>
        <p:nvSpPr>
          <p:cNvPr id="3" name="Title 2"/>
          <p:cNvSpPr>
            <a:spLocks noGrp="1"/>
          </p:cNvSpPr>
          <p:nvPr>
            <p:ph type="title" idx="4294967295"/>
          </p:nvPr>
        </p:nvSpPr>
        <p:spPr>
          <a:xfrm>
            <a:off x="609600" y="1143000"/>
            <a:ext cx="10972800" cy="646331"/>
          </a:xfrm>
          <a:solidFill>
            <a:srgbClr val="000514"/>
          </a:solidFill>
          <a:ln>
            <a:noFill/>
          </a:ln>
        </p:spPr>
        <p:txBody>
          <a:bodyPr wrap="square">
            <a:spAutoFit/>
          </a:bodyPr>
          <a:lstStyle/>
          <a:p>
            <a:pPr fontAlgn="auto">
              <a:spcBef>
                <a:spcPts val="0"/>
              </a:spcBef>
              <a:spcAft>
                <a:spcPts val="0"/>
              </a:spcAft>
            </a:pPr>
            <a:r>
              <a:rPr lang="zh-TW" altLang="en-US" sz="3600" kern="1200" dirty="0">
                <a:ln w="25400">
                  <a:solidFill>
                    <a:srgbClr val="000000"/>
                  </a:solidFill>
                </a:ln>
                <a:solidFill>
                  <a:schemeClr val="tx1"/>
                </a:solidFill>
                <a:effectLst>
                  <a:outerShdw blurRad="50800" dist="50800" dir="2700000" algn="tl" rotWithShape="0">
                    <a:srgbClr val="000000">
                      <a:alpha val="43000"/>
                    </a:srgbClr>
                  </a:outerShdw>
                </a:effectLst>
                <a:latin typeface="Arial"/>
                <a:ea typeface="ＭＳ Ｐゴシック" charset="0"/>
                <a:cs typeface="Arial"/>
              </a:rPr>
              <a:t>華人殉道家</a:t>
            </a:r>
          </a:p>
        </p:txBody>
      </p:sp>
    </p:spTree>
    <p:extLst>
      <p:ext uri="{BB962C8B-B14F-4D97-AF65-F5344CB8AC3E}">
        <p14:creationId xmlns:p14="http://schemas.microsoft.com/office/powerpoint/2010/main" val="2145423128"/>
      </p:ext>
    </p:extLst>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60476" y="-1447800"/>
            <a:ext cx="9636125" cy="974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2514600" y="-228600"/>
            <a:ext cx="7086600" cy="73152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CN" altLang="en-US" sz="3200" b="1" dirty="0">
                <a:solidFill>
                  <a:srgbClr val="000514"/>
                </a:solidFill>
                <a:latin typeface="Arial Black" charset="0"/>
                <a:cs typeface="Arial Black" charset="0"/>
              </a:rPr>
              <a:t>“中午时刻，主看见他在在市场并走向他说：</a:t>
            </a:r>
            <a:r>
              <a:rPr lang="en-US" altLang="zh-CN" sz="3200" b="1" dirty="0">
                <a:solidFill>
                  <a:srgbClr val="000514"/>
                </a:solidFill>
                <a:latin typeface="Arial Black" charset="0"/>
                <a:cs typeface="Arial Black" charset="0"/>
              </a:rPr>
              <a:t>【</a:t>
            </a:r>
            <a:r>
              <a:rPr lang="zh-CN" altLang="en-US" sz="3200" b="1" dirty="0">
                <a:solidFill>
                  <a:srgbClr val="000514"/>
                </a:solidFill>
                <a:latin typeface="Arial Black" charset="0"/>
                <a:cs typeface="Arial Black" charset="0"/>
              </a:rPr>
              <a:t>你是否需要买一个木匠？</a:t>
            </a:r>
            <a:r>
              <a:rPr lang="en-US" altLang="zh-CN" sz="3200" b="1" dirty="0">
                <a:solidFill>
                  <a:srgbClr val="000514"/>
                </a:solidFill>
                <a:latin typeface="Arial Black" charset="0"/>
                <a:cs typeface="Arial Black" charset="0"/>
              </a:rPr>
              <a:t>】</a:t>
            </a:r>
            <a:r>
              <a:rPr lang="zh-CN" altLang="en-US" sz="3200" b="1" dirty="0">
                <a:solidFill>
                  <a:srgbClr val="000514"/>
                </a:solidFill>
                <a:latin typeface="Arial Black" charset="0"/>
                <a:cs typeface="Arial Black" charset="0"/>
              </a:rPr>
              <a:t>他回答：</a:t>
            </a:r>
            <a:r>
              <a:rPr lang="en-US" altLang="zh-CN" sz="3200" b="1" dirty="0">
                <a:solidFill>
                  <a:srgbClr val="000514"/>
                </a:solidFill>
                <a:latin typeface="Arial Black" charset="0"/>
                <a:cs typeface="Arial Black" charset="0"/>
              </a:rPr>
              <a:t>【</a:t>
            </a:r>
            <a:r>
              <a:rPr lang="zh-CN" altLang="en-US" sz="3200" b="1" dirty="0">
                <a:solidFill>
                  <a:srgbClr val="000514"/>
                </a:solidFill>
                <a:latin typeface="Arial Black" charset="0"/>
                <a:cs typeface="Arial Black" charset="0"/>
              </a:rPr>
              <a:t>是。</a:t>
            </a:r>
            <a:r>
              <a:rPr lang="en-US" altLang="zh-CN" sz="3200" b="1" dirty="0">
                <a:solidFill>
                  <a:srgbClr val="000514"/>
                </a:solidFill>
                <a:latin typeface="Arial Black" charset="0"/>
                <a:cs typeface="Arial Black" charset="0"/>
              </a:rPr>
              <a:t>】</a:t>
            </a:r>
            <a:r>
              <a:rPr lang="zh-CN" altLang="en-US" sz="3200" b="1" dirty="0">
                <a:solidFill>
                  <a:srgbClr val="000514"/>
                </a:solidFill>
                <a:latin typeface="Arial Black" charset="0"/>
                <a:cs typeface="Arial Black" charset="0"/>
              </a:rPr>
              <a:t>主说：</a:t>
            </a:r>
            <a:r>
              <a:rPr lang="zh-CN" altLang="zh-CN" sz="3200" b="1" dirty="0">
                <a:solidFill>
                  <a:srgbClr val="000514"/>
                </a:solidFill>
                <a:latin typeface="Arial Black" charset="0"/>
                <a:cs typeface="Arial Black" charset="0"/>
              </a:rPr>
              <a:t>【</a:t>
            </a:r>
            <a:r>
              <a:rPr lang="zh-CN" altLang="en-US" sz="3200" b="1" dirty="0">
                <a:solidFill>
                  <a:srgbClr val="000514"/>
                </a:solidFill>
                <a:latin typeface="Arial Black" charset="0"/>
                <a:cs typeface="Arial Black" charset="0"/>
              </a:rPr>
              <a:t>我有一个奴隶，他是一个木匠。。。</a:t>
            </a:r>
            <a:r>
              <a:rPr lang="en-US" altLang="zh-CN" sz="3200" b="1" dirty="0">
                <a:solidFill>
                  <a:srgbClr val="000514"/>
                </a:solidFill>
                <a:latin typeface="Arial Black" charset="0"/>
                <a:cs typeface="Arial Black" charset="0"/>
              </a:rPr>
              <a:t>】</a:t>
            </a:r>
            <a:r>
              <a:rPr lang="zh-CN" altLang="en-US" sz="3200" b="1" dirty="0">
                <a:solidFill>
                  <a:srgbClr val="000514"/>
                </a:solidFill>
                <a:latin typeface="Arial Black" charset="0"/>
                <a:cs typeface="Arial Black" charset="0"/>
              </a:rPr>
              <a:t>”</a:t>
            </a:r>
            <a:endParaRPr lang="en-US" sz="3200" dirty="0"/>
          </a:p>
        </p:txBody>
      </p:sp>
    </p:spTree>
    <p:extLst>
      <p:ext uri="{BB962C8B-B14F-4D97-AF65-F5344CB8AC3E}">
        <p14:creationId xmlns:p14="http://schemas.microsoft.com/office/powerpoint/2010/main" val="2444394067"/>
      </p:ext>
    </p:extLst>
  </p:cSld>
  <p:clrMapOvr>
    <a:masterClrMapping/>
  </p:clrMapOvr>
  <p:transition>
    <p:random/>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0" y="-152400"/>
            <a:ext cx="9144000" cy="7017307"/>
          </a:xfrm>
          <a:prstGeom prst="rect">
            <a:avLst/>
          </a:prstGeom>
          <a:solidFill>
            <a:schemeClr val="tx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aramond"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aramond"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aramond"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aramond"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aramond"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aramond"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aramond"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aramond"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aramond"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aramond"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aramond"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aramond"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aramond"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aramond"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aramond"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aramond"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aramond"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aramond"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aramond"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aramond"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aramond"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aramond"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aramond"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aramond"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aramond" charset="0"/>
              <a:ea typeface="ＭＳ Ｐゴシック" charset="0"/>
            </a:endParaRPr>
          </a:p>
        </p:txBody>
      </p:sp>
      <p:pic>
        <p:nvPicPr>
          <p:cNvPr id="4" name="Picture 3" descr="WorldChristianEncyclopedi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31206" y="2504186"/>
            <a:ext cx="2960594" cy="4353814"/>
          </a:xfrm>
          <a:prstGeom prst="rect">
            <a:avLst/>
          </a:prstGeom>
        </p:spPr>
      </p:pic>
      <p:sp>
        <p:nvSpPr>
          <p:cNvPr id="8" name="Rectangle 7"/>
          <p:cNvSpPr/>
          <p:nvPr/>
        </p:nvSpPr>
        <p:spPr>
          <a:xfrm>
            <a:off x="1981200" y="4138037"/>
            <a:ext cx="3962400" cy="646331"/>
          </a:xfrm>
          <a:prstGeom prst="rect">
            <a:avLst/>
          </a:prstGeom>
          <a:solidFill>
            <a:srgbClr val="000514"/>
          </a:solid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中國信仰統計</a:t>
            </a:r>
            <a:endParaRPr kumimoji="0" 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endParaRPr>
          </a:p>
        </p:txBody>
      </p:sp>
      <p:graphicFrame>
        <p:nvGraphicFramePr>
          <p:cNvPr id="2" name="表格 1"/>
          <p:cNvGraphicFramePr>
            <a:graphicFrameLocks noGrp="1"/>
          </p:cNvGraphicFramePr>
          <p:nvPr/>
        </p:nvGraphicFramePr>
        <p:xfrm>
          <a:off x="1600201" y="86360"/>
          <a:ext cx="6120000" cy="2961640"/>
        </p:xfrm>
        <a:graphic>
          <a:graphicData uri="http://schemas.openxmlformats.org/drawingml/2006/table">
            <a:tbl>
              <a:tblPr firstRow="1" bandRow="1">
                <a:tableStyleId>{5C22544A-7EE6-4342-B048-85BDC9FD1C3A}</a:tableStyleId>
              </a:tblPr>
              <a:tblGrid>
                <a:gridCol w="1584000">
                  <a:extLst>
                    <a:ext uri="{9D8B030D-6E8A-4147-A177-3AD203B41FA5}">
                      <a16:colId xmlns:a16="http://schemas.microsoft.com/office/drawing/2014/main" val="20000"/>
                    </a:ext>
                  </a:extLst>
                </a:gridCol>
                <a:gridCol w="2268000">
                  <a:extLst>
                    <a:ext uri="{9D8B030D-6E8A-4147-A177-3AD203B41FA5}">
                      <a16:colId xmlns:a16="http://schemas.microsoft.com/office/drawing/2014/main" val="20001"/>
                    </a:ext>
                  </a:extLst>
                </a:gridCol>
                <a:gridCol w="2268000">
                  <a:extLst>
                    <a:ext uri="{9D8B030D-6E8A-4147-A177-3AD203B41FA5}">
                      <a16:colId xmlns:a16="http://schemas.microsoft.com/office/drawing/2014/main" val="20002"/>
                    </a:ext>
                  </a:extLst>
                </a:gridCol>
              </a:tblGrid>
              <a:tr h="139573">
                <a:tc>
                  <a:txBody>
                    <a:bodyPr/>
                    <a:lstStyle/>
                    <a:p>
                      <a:r>
                        <a:rPr lang="zh-TW" altLang="en-US" dirty="0">
                          <a:latin typeface="微軟正黑體" panose="020B0604030504040204" pitchFamily="34" charset="-120"/>
                          <a:ea typeface="微軟正黑體" panose="020B0604030504040204" pitchFamily="34" charset="-120"/>
                        </a:rPr>
                        <a:t>宗教別</a:t>
                      </a:r>
                    </a:p>
                  </a:txBody>
                  <a:tcPr/>
                </a:tc>
                <a:tc>
                  <a:txBody>
                    <a:bodyPr/>
                    <a:lstStyle/>
                    <a:p>
                      <a:pPr algn="ctr"/>
                      <a:r>
                        <a:rPr lang="en-US" altLang="zh-TW" dirty="0">
                          <a:latin typeface="微軟正黑體" panose="020B0604030504040204" pitchFamily="34" charset="-120"/>
                          <a:ea typeface="微軟正黑體" panose="020B0604030504040204" pitchFamily="34" charset="-120"/>
                        </a:rPr>
                        <a:t>1900</a:t>
                      </a:r>
                      <a:endParaRPr lang="zh-TW" altLang="en-US" dirty="0">
                        <a:latin typeface="微軟正黑體" panose="020B0604030504040204" pitchFamily="34" charset="-120"/>
                        <a:ea typeface="微軟正黑體" panose="020B0604030504040204" pitchFamily="34" charset="-120"/>
                      </a:endParaRPr>
                    </a:p>
                  </a:txBody>
                  <a:tcPr/>
                </a:tc>
                <a:tc>
                  <a:txBody>
                    <a:bodyPr/>
                    <a:lstStyle/>
                    <a:p>
                      <a:pPr algn="ctr"/>
                      <a:r>
                        <a:rPr lang="en-US" altLang="zh-TW" dirty="0">
                          <a:latin typeface="微軟正黑體" panose="020B0604030504040204" pitchFamily="34" charset="-120"/>
                          <a:ea typeface="微軟正黑體" panose="020B0604030504040204" pitchFamily="34" charset="-120"/>
                        </a:rPr>
                        <a:t>2000</a:t>
                      </a:r>
                      <a:endParaRPr lang="zh-TW" altLang="en-US"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0000"/>
                  </a:ext>
                </a:extLst>
              </a:tr>
              <a:tr h="370840">
                <a:tc>
                  <a:txBody>
                    <a:bodyPr/>
                    <a:lstStyle/>
                    <a:p>
                      <a:r>
                        <a:rPr lang="zh-TW" altLang="en-US" dirty="0">
                          <a:latin typeface="微軟正黑體" panose="020B0604030504040204" pitchFamily="34" charset="-120"/>
                          <a:ea typeface="微軟正黑體" panose="020B0604030504040204" pitchFamily="34" charset="-120"/>
                        </a:rPr>
                        <a:t>民間信仰</a:t>
                      </a:r>
                    </a:p>
                  </a:txBody>
                  <a:tcPr/>
                </a:tc>
                <a:tc>
                  <a:txBody>
                    <a:bodyPr/>
                    <a:lstStyle/>
                    <a:p>
                      <a:pPr algn="r"/>
                      <a:r>
                        <a:rPr lang="en-US" altLang="zh-TW" dirty="0">
                          <a:latin typeface="微軟正黑體" panose="020B0604030504040204" pitchFamily="34" charset="-120"/>
                          <a:ea typeface="微軟正黑體" panose="020B0604030504040204" pitchFamily="34" charset="-120"/>
                        </a:rPr>
                        <a:t>376,300,000 (79.7%)</a:t>
                      </a:r>
                      <a:endParaRPr lang="zh-TW" altLang="en-US" dirty="0">
                        <a:latin typeface="微軟正黑體" panose="020B0604030504040204" pitchFamily="34" charset="-120"/>
                        <a:ea typeface="微軟正黑體" panose="020B0604030504040204" pitchFamily="34" charset="-120"/>
                      </a:endParaRPr>
                    </a:p>
                  </a:txBody>
                  <a:tcPr/>
                </a:tc>
                <a:tc>
                  <a:txBody>
                    <a:bodyPr/>
                    <a:lstStyle/>
                    <a:p>
                      <a:pPr algn="r"/>
                      <a:r>
                        <a:rPr lang="en-US" altLang="zh-TW" dirty="0">
                          <a:latin typeface="微軟正黑體" panose="020B0604030504040204" pitchFamily="34" charset="-120"/>
                          <a:ea typeface="微軟正黑體" panose="020B0604030504040204" pitchFamily="34" charset="-120"/>
                        </a:rPr>
                        <a:t>360,000,000 (28.5%)</a:t>
                      </a:r>
                      <a:endParaRPr lang="zh-TW" altLang="en-US"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0001"/>
                  </a:ext>
                </a:extLst>
              </a:tr>
              <a:tr h="370840">
                <a:tc>
                  <a:txBody>
                    <a:bodyPr/>
                    <a:lstStyle/>
                    <a:p>
                      <a:r>
                        <a:rPr lang="zh-TW" altLang="en-US" dirty="0">
                          <a:latin typeface="微軟正黑體" panose="020B0604030504040204" pitchFamily="34" charset="-120"/>
                          <a:ea typeface="微軟正黑體" panose="020B0604030504040204" pitchFamily="34" charset="-120"/>
                        </a:rPr>
                        <a:t>佛教</a:t>
                      </a:r>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altLang="zh-TW" dirty="0">
                          <a:latin typeface="微軟正黑體" panose="020B0604030504040204" pitchFamily="34" charset="-120"/>
                          <a:ea typeface="微軟正黑體" panose="020B0604030504040204" pitchFamily="34" charset="-120"/>
                        </a:rPr>
                        <a:t>60,000,000 (12.7%)</a:t>
                      </a:r>
                      <a:endParaRPr lang="zh-TW" altLang="en-US" dirty="0">
                        <a:latin typeface="微軟正黑體" panose="020B0604030504040204" pitchFamily="34" charset="-120"/>
                        <a:ea typeface="微軟正黑體" panose="020B0604030504040204" pitchFamily="34" charset="-120"/>
                      </a:endParaRPr>
                    </a:p>
                  </a:txBody>
                  <a:tcPr/>
                </a:tc>
                <a:tc>
                  <a:txBody>
                    <a:bodyPr/>
                    <a:lstStyle/>
                    <a:p>
                      <a:pPr algn="r"/>
                      <a:r>
                        <a:rPr lang="en-US" altLang="zh-TW" dirty="0">
                          <a:latin typeface="微軟正黑體" panose="020B0604030504040204" pitchFamily="34" charset="-120"/>
                          <a:ea typeface="微軟正黑體" panose="020B0604030504040204" pitchFamily="34" charset="-120"/>
                        </a:rPr>
                        <a:t>106,000,000 (8.4%)</a:t>
                      </a:r>
                      <a:endParaRPr lang="zh-TW" altLang="en-US"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0002"/>
                  </a:ext>
                </a:extLst>
              </a:tr>
              <a:tr h="370840">
                <a:tc>
                  <a:txBody>
                    <a:bodyPr/>
                    <a:lstStyle/>
                    <a:p>
                      <a:r>
                        <a:rPr lang="zh-TW" altLang="en-US" dirty="0">
                          <a:latin typeface="微軟正黑體" panose="020B0604030504040204" pitchFamily="34" charset="-120"/>
                          <a:ea typeface="微軟正黑體" panose="020B0604030504040204" pitchFamily="34" charset="-120"/>
                        </a:rPr>
                        <a:t>伊斯蘭教</a:t>
                      </a:r>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altLang="zh-TW" dirty="0">
                          <a:latin typeface="微軟正黑體" panose="020B0604030504040204" pitchFamily="34" charset="-120"/>
                          <a:ea typeface="微軟正黑體" panose="020B0604030504040204" pitchFamily="34" charset="-120"/>
                        </a:rPr>
                        <a:t>24,000,000 (5.1%)</a:t>
                      </a:r>
                      <a:endParaRPr lang="zh-TW" altLang="en-US" dirty="0">
                        <a:latin typeface="微軟正黑體" panose="020B0604030504040204" pitchFamily="34" charset="-120"/>
                        <a:ea typeface="微軟正黑體" panose="020B0604030504040204" pitchFamily="34" charset="-120"/>
                      </a:endParaRPr>
                    </a:p>
                  </a:txBody>
                  <a:tcPr/>
                </a:tc>
                <a:tc>
                  <a:txBody>
                    <a:bodyPr/>
                    <a:lstStyle/>
                    <a:p>
                      <a:pPr algn="r"/>
                      <a:r>
                        <a:rPr lang="en-US" altLang="zh-TW" dirty="0">
                          <a:latin typeface="微軟正黑體" panose="020B0604030504040204" pitchFamily="34" charset="-120"/>
                          <a:ea typeface="微軟正黑體" panose="020B0604030504040204" pitchFamily="34" charset="-120"/>
                        </a:rPr>
                        <a:t>19,000,000 (1.5%)</a:t>
                      </a:r>
                      <a:endParaRPr lang="zh-TW" altLang="en-US"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0003"/>
                  </a:ext>
                </a:extLst>
              </a:tr>
              <a:tr h="370840">
                <a:tc>
                  <a:txBody>
                    <a:bodyPr/>
                    <a:lstStyle/>
                    <a:p>
                      <a:r>
                        <a:rPr lang="zh-TW" altLang="en-US" dirty="0">
                          <a:latin typeface="微軟正黑體" panose="020B0604030504040204" pitchFamily="34" charset="-120"/>
                          <a:ea typeface="微軟正黑體" panose="020B0604030504040204" pitchFamily="34" charset="-120"/>
                        </a:rPr>
                        <a:t>基督徒</a:t>
                      </a:r>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altLang="zh-TW" dirty="0">
                          <a:latin typeface="微軟正黑體" panose="020B0604030504040204" pitchFamily="34" charset="-120"/>
                          <a:ea typeface="微軟正黑體" panose="020B0604030504040204" pitchFamily="34" charset="-120"/>
                        </a:rPr>
                        <a:t>1,670,000 (0.4%)</a:t>
                      </a:r>
                      <a:endParaRPr lang="zh-TW" altLang="en-US" dirty="0">
                        <a:latin typeface="微軟正黑體" panose="020B0604030504040204" pitchFamily="34" charset="-120"/>
                        <a:ea typeface="微軟正黑體" panose="020B0604030504040204" pitchFamily="34" charset="-120"/>
                      </a:endParaRPr>
                    </a:p>
                  </a:txBody>
                  <a:tcPr/>
                </a:tc>
                <a:tc>
                  <a:txBody>
                    <a:bodyPr/>
                    <a:lstStyle/>
                    <a:p>
                      <a:pPr algn="r"/>
                      <a:r>
                        <a:rPr lang="en-US" altLang="zh-TW" dirty="0">
                          <a:latin typeface="微軟正黑體" panose="020B0604030504040204" pitchFamily="34" charset="-120"/>
                          <a:ea typeface="微軟正黑體" panose="020B0604030504040204" pitchFamily="34" charset="-120"/>
                        </a:rPr>
                        <a:t>89,000,000 (7.1%)</a:t>
                      </a:r>
                      <a:endParaRPr lang="zh-TW" altLang="en-US"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0004"/>
                  </a:ext>
                </a:extLst>
              </a:tr>
              <a:tr h="370840">
                <a:tc>
                  <a:txBody>
                    <a:bodyPr/>
                    <a:lstStyle/>
                    <a:p>
                      <a:r>
                        <a:rPr lang="zh-TW" altLang="en-US" dirty="0">
                          <a:latin typeface="微軟正黑體" panose="020B0604030504040204" pitchFamily="34" charset="-120"/>
                          <a:ea typeface="微軟正黑體" panose="020B0604030504040204" pitchFamily="34" charset="-120"/>
                        </a:rPr>
                        <a:t>－羅馬天主教</a:t>
                      </a:r>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altLang="zh-TW" dirty="0">
                          <a:latin typeface="微軟正黑體" panose="020B0604030504040204" pitchFamily="34" charset="-120"/>
                          <a:ea typeface="微軟正黑體" panose="020B0604030504040204" pitchFamily="34" charset="-120"/>
                        </a:rPr>
                        <a:t>1,200,000 (0.2%)</a:t>
                      </a:r>
                      <a:endParaRPr lang="zh-TW" altLang="en-US" dirty="0">
                        <a:latin typeface="微軟正黑體" panose="020B0604030504040204" pitchFamily="34" charset="-120"/>
                        <a:ea typeface="微軟正黑體" panose="020B0604030504040204" pitchFamily="34" charset="-120"/>
                      </a:endParaRPr>
                    </a:p>
                  </a:txBody>
                  <a:tcPr/>
                </a:tc>
                <a:tc>
                  <a:txBody>
                    <a:bodyPr/>
                    <a:lstStyle/>
                    <a:p>
                      <a:pPr algn="r"/>
                      <a:r>
                        <a:rPr lang="en-US" altLang="zh-TW" dirty="0">
                          <a:latin typeface="微軟正黑體" panose="020B0604030504040204" pitchFamily="34" charset="-120"/>
                          <a:ea typeface="微軟正黑體" panose="020B0604030504040204" pitchFamily="34" charset="-120"/>
                        </a:rPr>
                        <a:t>7,000,000 (0.6%)</a:t>
                      </a:r>
                      <a:endParaRPr lang="zh-TW" altLang="en-US"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0005"/>
                  </a:ext>
                </a:extLst>
              </a:tr>
              <a:tr h="370840">
                <a:tc>
                  <a:txBody>
                    <a:bodyPr/>
                    <a:lstStyle/>
                    <a:p>
                      <a:r>
                        <a:rPr lang="zh-TW" altLang="en-US" dirty="0">
                          <a:latin typeface="微軟正黑體" panose="020B0604030504040204" pitchFamily="34" charset="-120"/>
                          <a:ea typeface="微軟正黑體" panose="020B0604030504040204" pitchFamily="34" charset="-120"/>
                        </a:rPr>
                        <a:t>－新教</a:t>
                      </a:r>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altLang="zh-TW" dirty="0">
                          <a:latin typeface="微軟正黑體" panose="020B0604030504040204" pitchFamily="34" charset="-120"/>
                          <a:ea typeface="微軟正黑體" panose="020B0604030504040204" pitchFamily="34" charset="-120"/>
                        </a:rPr>
                        <a:t>436,000 (0.1%)</a:t>
                      </a:r>
                      <a:endParaRPr lang="zh-TW" altLang="en-US" dirty="0">
                        <a:latin typeface="微軟正黑體" panose="020B0604030504040204" pitchFamily="34" charset="-120"/>
                        <a:ea typeface="微軟正黑體" panose="020B0604030504040204" pitchFamily="34" charset="-120"/>
                      </a:endParaRPr>
                    </a:p>
                  </a:txBody>
                  <a:tcPr/>
                </a:tc>
                <a:tc>
                  <a:txBody>
                    <a:bodyPr/>
                    <a:lstStyle/>
                    <a:p>
                      <a:pPr algn="r"/>
                      <a:r>
                        <a:rPr lang="en-US" altLang="zh-TW" dirty="0">
                          <a:latin typeface="微軟正黑體" panose="020B0604030504040204" pitchFamily="34" charset="-120"/>
                          <a:ea typeface="微軟正黑體" panose="020B0604030504040204" pitchFamily="34" charset="-120"/>
                        </a:rPr>
                        <a:t>71,000,000 (6.0%)</a:t>
                      </a:r>
                      <a:endParaRPr lang="zh-TW" altLang="en-US"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0006"/>
                  </a:ext>
                </a:extLst>
              </a:tr>
              <a:tr h="370840">
                <a:tc>
                  <a:txBody>
                    <a:bodyPr/>
                    <a:lstStyle/>
                    <a:p>
                      <a:r>
                        <a:rPr lang="zh-TW" altLang="en-US" dirty="0">
                          <a:latin typeface="微軟正黑體" panose="020B0604030504040204" pitchFamily="34" charset="-120"/>
                          <a:ea typeface="微軟正黑體" panose="020B0604030504040204" pitchFamily="34" charset="-120"/>
                        </a:rPr>
                        <a:t>－東正教</a:t>
                      </a:r>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altLang="zh-TW" dirty="0">
                          <a:latin typeface="微軟正黑體" panose="020B0604030504040204" pitchFamily="34" charset="-120"/>
                          <a:ea typeface="微軟正黑體" panose="020B0604030504040204" pitchFamily="34" charset="-120"/>
                        </a:rPr>
                        <a:t>34,000 (&lt;0.1%)</a:t>
                      </a:r>
                      <a:endParaRPr lang="zh-TW" altLang="en-US" dirty="0">
                        <a:latin typeface="微軟正黑體" panose="020B0604030504040204" pitchFamily="34" charset="-120"/>
                        <a:ea typeface="微軟正黑體" panose="020B0604030504040204" pitchFamily="34" charset="-120"/>
                      </a:endParaRPr>
                    </a:p>
                  </a:txBody>
                  <a:tcPr/>
                </a:tc>
                <a:tc>
                  <a:txBody>
                    <a:bodyPr/>
                    <a:lstStyle/>
                    <a:p>
                      <a:pPr algn="ct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166118648"/>
      </p:ext>
    </p:extLst>
  </p:cSld>
  <p:clrMapOvr>
    <a:masterClrMapping/>
  </p:clrMapOvr>
  <p:transition>
    <p:random/>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676840"/>
      </p:ext>
    </p:extLst>
  </p:cSld>
  <p:clrMapOvr>
    <a:masterClrMapping/>
  </p:clrMapOvr>
  <p:transition>
    <p:random/>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KoreaOldMa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0"/>
            <a:ext cx="10266468" cy="6858000"/>
          </a:xfrm>
          <a:prstGeom prst="rect">
            <a:avLst/>
          </a:prstGeom>
        </p:spPr>
      </p:pic>
      <p:sp>
        <p:nvSpPr>
          <p:cNvPr id="6" name="Rectangle 5"/>
          <p:cNvSpPr/>
          <p:nvPr/>
        </p:nvSpPr>
        <p:spPr>
          <a:xfrm>
            <a:off x="2743200" y="381000"/>
            <a:ext cx="6781800" cy="646331"/>
          </a:xfrm>
          <a:prstGeom prst="rect">
            <a:avLst/>
          </a:prstGeom>
          <a:solidFill>
            <a:srgbClr val="000514"/>
          </a:solid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亞洲教會歷史</a:t>
            </a:r>
          </a:p>
        </p:txBody>
      </p:sp>
      <p:sp>
        <p:nvSpPr>
          <p:cNvPr id="7"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800" b="0" i="1" u="none" strike="noStrike" kern="1200" cap="none" spc="0" normalizeH="0" baseline="0" noProof="0" dirty="0">
                <a:ln>
                  <a:noFill/>
                </a:ln>
                <a:solidFill>
                  <a:srgbClr val="FFFFFF"/>
                </a:solidFill>
                <a:effectLst/>
                <a:uLnTx/>
                <a:uFillTx/>
                <a:latin typeface="Arial Black" charset="0"/>
                <a:ea typeface="ＭＳ Ｐゴシック" charset="0"/>
                <a:cs typeface="Arial Black" charset="0"/>
              </a:rPr>
              <a:t>1835</a:t>
            </a:r>
            <a:r>
              <a:rPr kumimoji="0" lang="zh-TW" altLang="en-US" sz="1800" b="0" i="1" u="none" strike="noStrike" kern="1200" cap="none" spc="0" normalizeH="0" baseline="0" noProof="0" dirty="0">
                <a:ln>
                  <a:noFill/>
                </a:ln>
                <a:solidFill>
                  <a:srgbClr val="FFFFFF"/>
                </a:solidFill>
                <a:effectLst/>
                <a:uLnTx/>
                <a:uFillTx/>
                <a:latin typeface="Arial Black" charset="0"/>
                <a:ea typeface="ＭＳ Ｐゴシック" charset="0"/>
                <a:cs typeface="Arial Black" charset="0"/>
              </a:rPr>
              <a:t>年取材自法國文稿所繪製之日本地圖</a:t>
            </a:r>
          </a:p>
        </p:txBody>
      </p:sp>
    </p:spTree>
    <p:extLst>
      <p:ext uri="{BB962C8B-B14F-4D97-AF65-F5344CB8AC3E}">
        <p14:creationId xmlns:p14="http://schemas.microsoft.com/office/powerpoint/2010/main" val="2927132877"/>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Quelpaer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0170" y="-64490"/>
            <a:ext cx="9527830" cy="6922490"/>
          </a:xfrm>
          <a:prstGeom prst="rect">
            <a:avLst/>
          </a:prstGeom>
        </p:spPr>
      </p:pic>
      <p:sp>
        <p:nvSpPr>
          <p:cNvPr id="3" name="Rectangle 2"/>
          <p:cNvSpPr/>
          <p:nvPr/>
        </p:nvSpPr>
        <p:spPr>
          <a:xfrm>
            <a:off x="1531232" y="1167824"/>
            <a:ext cx="9142412" cy="646331"/>
          </a:xfrm>
          <a:prstGeom prst="rect">
            <a:avLst/>
          </a:prstGeom>
          <a:solidFill>
            <a:srgbClr val="000514"/>
          </a:solid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罕德列 </a:t>
            </a: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sym typeface="Wingdings"/>
              </a:rPr>
              <a:t> </a:t>
            </a: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哈默船難位置圖</a:t>
            </a:r>
          </a:p>
        </p:txBody>
      </p:sp>
    </p:spTree>
    <p:extLst>
      <p:ext uri="{BB962C8B-B14F-4D97-AF65-F5344CB8AC3E}">
        <p14:creationId xmlns:p14="http://schemas.microsoft.com/office/powerpoint/2010/main" val="2983869414"/>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ndrickHamel.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6142" y="0"/>
            <a:ext cx="10281859" cy="6858000"/>
          </a:xfrm>
          <a:prstGeom prst="rect">
            <a:avLst/>
          </a:prstGeom>
        </p:spPr>
      </p:pic>
      <p:sp>
        <p:nvSpPr>
          <p:cNvPr id="3" name="Rectangle 2"/>
          <p:cNvSpPr/>
          <p:nvPr/>
        </p:nvSpPr>
        <p:spPr>
          <a:xfrm>
            <a:off x="1524000" y="2133600"/>
            <a:ext cx="9142412" cy="584776"/>
          </a:xfrm>
          <a:prstGeom prst="rect">
            <a:avLst/>
          </a:prstGeom>
          <a:solidFill>
            <a:schemeClr val="tx1"/>
          </a:solid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w="25400">
                  <a:solidFill>
                    <a:srgbClr val="000000"/>
                  </a:solidFill>
                </a:ln>
                <a:solidFill>
                  <a:srgbClr val="000514"/>
                </a:solidFill>
                <a:effectLst/>
                <a:uLnTx/>
                <a:uFillTx/>
                <a:latin typeface="微軟正黑體" panose="020B0604030504040204" pitchFamily="34" charset="-120"/>
                <a:ea typeface="微軟正黑體" panose="020B0604030504040204" pitchFamily="34" charset="-120"/>
                <a:cs typeface="Arial"/>
              </a:rPr>
              <a:t>罕德列 </a:t>
            </a:r>
            <a:r>
              <a:rPr kumimoji="0" lang="zh-TW" altLang="en-US" sz="3200" b="0" i="0" u="none" strike="noStrike" kern="1200" cap="none" spc="0" normalizeH="0" baseline="0" noProof="0" dirty="0">
                <a:ln w="25400">
                  <a:solidFill>
                    <a:srgbClr val="000000"/>
                  </a:solidFill>
                </a:ln>
                <a:solidFill>
                  <a:srgbClr val="000514"/>
                </a:solidFill>
                <a:effectLst/>
                <a:uLnTx/>
                <a:uFillTx/>
                <a:latin typeface="微軟正黑體" panose="020B0604030504040204" pitchFamily="34" charset="-120"/>
                <a:ea typeface="微軟正黑體" panose="020B0604030504040204" pitchFamily="34" charset="-120"/>
                <a:cs typeface="Arial"/>
                <a:sym typeface="Wingdings"/>
              </a:rPr>
              <a:t> </a:t>
            </a:r>
            <a:r>
              <a:rPr kumimoji="0" lang="zh-TW" altLang="en-US" sz="3200" b="0" i="0" u="none" strike="noStrike" kern="1200" cap="none" spc="0" normalizeH="0" baseline="0" noProof="0" dirty="0">
                <a:ln w="25400">
                  <a:solidFill>
                    <a:srgbClr val="000000"/>
                  </a:solidFill>
                </a:ln>
                <a:solidFill>
                  <a:srgbClr val="000514"/>
                </a:solidFill>
                <a:effectLst/>
                <a:uLnTx/>
                <a:uFillTx/>
                <a:latin typeface="微軟正黑體" panose="020B0604030504040204" pitchFamily="34" charset="-120"/>
                <a:ea typeface="微軟正黑體" panose="020B0604030504040204" pitchFamily="34" charset="-120"/>
                <a:cs typeface="Arial"/>
              </a:rPr>
              <a:t>哈默船難</a:t>
            </a:r>
            <a:endParaRPr kumimoji="0" lang="en-US" sz="3200" b="0" i="0" u="none" strike="noStrike" kern="1200" cap="none" spc="0" normalizeH="0" baseline="0" noProof="0" dirty="0">
              <a:ln w="25400">
                <a:solidFill>
                  <a:srgbClr val="000000"/>
                </a:solidFill>
              </a:ln>
              <a:solidFill>
                <a:srgbClr val="000514"/>
              </a:solidFill>
              <a:effectLst/>
              <a:uLnTx/>
              <a:uFillTx/>
              <a:latin typeface="微軟正黑體" panose="020B0604030504040204" pitchFamily="34" charset="-120"/>
              <a:ea typeface="微軟正黑體" panose="020B0604030504040204" pitchFamily="34" charset="-120"/>
              <a:cs typeface="Arial"/>
            </a:endParaRPr>
          </a:p>
        </p:txBody>
      </p:sp>
      <p:sp>
        <p:nvSpPr>
          <p:cNvPr id="5" name="Rectangle 4"/>
          <p:cNvSpPr/>
          <p:nvPr/>
        </p:nvSpPr>
        <p:spPr>
          <a:xfrm>
            <a:off x="1600200" y="5410200"/>
            <a:ext cx="7315200" cy="1077218"/>
          </a:xfrm>
          <a:prstGeom prst="rect">
            <a:avLst/>
          </a:prstGeom>
          <a:solidFill>
            <a:schemeClr val="tx1"/>
          </a:solid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w="25400">
                  <a:solidFill>
                    <a:srgbClr val="000000"/>
                  </a:solidFill>
                </a:ln>
                <a:solidFill>
                  <a:srgbClr val="000514"/>
                </a:solidFill>
                <a:effectLst/>
                <a:uLnTx/>
                <a:uFillTx/>
                <a:latin typeface="Arial"/>
                <a:ea typeface="ＭＳ Ｐゴシック" charset="0"/>
                <a:cs typeface="Arial"/>
              </a:rPr>
              <a:t>罕德列 </a:t>
            </a:r>
            <a:r>
              <a:rPr kumimoji="0" lang="zh-TW" altLang="en-US" sz="3200" b="0" i="0" u="none" strike="noStrike" kern="1200" cap="none" spc="0" normalizeH="0" baseline="0" noProof="0" dirty="0">
                <a:ln w="25400">
                  <a:solidFill>
                    <a:srgbClr val="000000"/>
                  </a:solidFill>
                </a:ln>
                <a:solidFill>
                  <a:srgbClr val="000514"/>
                </a:solidFill>
                <a:effectLst/>
                <a:uLnTx/>
                <a:uFillTx/>
                <a:latin typeface="Arial"/>
                <a:ea typeface="ＭＳ Ｐゴシック" charset="0"/>
                <a:cs typeface="Arial"/>
                <a:sym typeface="Wingdings"/>
              </a:rPr>
              <a:t> </a:t>
            </a:r>
            <a:r>
              <a:rPr kumimoji="0" lang="zh-TW" altLang="en-US" sz="3200" b="0" i="0" u="none" strike="noStrike" kern="1200" cap="none" spc="0" normalizeH="0" baseline="0" noProof="0" dirty="0">
                <a:ln w="25400">
                  <a:solidFill>
                    <a:srgbClr val="000000"/>
                  </a:solidFill>
                </a:ln>
                <a:solidFill>
                  <a:srgbClr val="000514"/>
                </a:solidFill>
                <a:effectLst/>
                <a:uLnTx/>
                <a:uFillTx/>
                <a:latin typeface="Arial"/>
                <a:ea typeface="ＭＳ Ｐゴシック" charset="0"/>
                <a:cs typeface="Arial"/>
              </a:rPr>
              <a:t>哈默是第一個以親身經驗撰寫韓國發展的西方人。</a:t>
            </a:r>
          </a:p>
        </p:txBody>
      </p:sp>
    </p:spTree>
    <p:extLst>
      <p:ext uri="{BB962C8B-B14F-4D97-AF65-F5344CB8AC3E}">
        <p14:creationId xmlns:p14="http://schemas.microsoft.com/office/powerpoint/2010/main" val="4058716992"/>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utzlaff.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59077"/>
            <a:ext cx="9144000" cy="13698877"/>
          </a:xfrm>
          <a:prstGeom prst="rect">
            <a:avLst/>
          </a:prstGeom>
          <a:solidFill>
            <a:srgbClr val="000514"/>
          </a:solidFill>
          <a:ln>
            <a:noFill/>
          </a:ln>
          <a:effectLst/>
        </p:spPr>
      </p:pic>
      <p:sp>
        <p:nvSpPr>
          <p:cNvPr id="3" name="Rectangle 2"/>
          <p:cNvSpPr/>
          <p:nvPr/>
        </p:nvSpPr>
        <p:spPr>
          <a:xfrm>
            <a:off x="1531232" y="0"/>
            <a:ext cx="9142412" cy="584776"/>
          </a:xfrm>
          <a:prstGeom prst="rect">
            <a:avLst/>
          </a:prstGeom>
          <a:solidFill>
            <a:schemeClr val="tx1"/>
          </a:solid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w="25400">
                  <a:solidFill>
                    <a:srgbClr val="000000"/>
                  </a:solidFill>
                </a:ln>
                <a:solidFill>
                  <a:srgbClr val="000514"/>
                </a:solidFill>
                <a:effectLst/>
                <a:uLnTx/>
                <a:uFillTx/>
                <a:latin typeface="Arial"/>
                <a:ea typeface="ＭＳ Ｐゴシック" charset="0"/>
                <a:cs typeface="Arial"/>
              </a:rPr>
              <a:t>查理士 </a:t>
            </a:r>
            <a:r>
              <a:rPr kumimoji="0" lang="zh-TW" altLang="en-US" sz="3200" b="0" i="0" u="none" strike="noStrike" kern="1200" cap="none" spc="0" normalizeH="0" baseline="0" noProof="0" dirty="0">
                <a:ln w="25400">
                  <a:solidFill>
                    <a:srgbClr val="000000"/>
                  </a:solidFill>
                </a:ln>
                <a:solidFill>
                  <a:srgbClr val="000514"/>
                </a:solidFill>
                <a:effectLst/>
                <a:uLnTx/>
                <a:uFillTx/>
                <a:latin typeface="Arial"/>
                <a:ea typeface="ＭＳ Ｐゴシック" charset="0"/>
                <a:cs typeface="Arial"/>
                <a:sym typeface="Wingdings"/>
              </a:rPr>
              <a:t> </a:t>
            </a:r>
            <a:r>
              <a:rPr kumimoji="0" lang="zh-TW" altLang="en-US" sz="3200" b="0" i="0" u="none" strike="noStrike" kern="1200" cap="none" spc="0" normalizeH="0" baseline="0" noProof="0" dirty="0">
                <a:ln w="25400">
                  <a:solidFill>
                    <a:srgbClr val="000000"/>
                  </a:solidFill>
                </a:ln>
                <a:solidFill>
                  <a:srgbClr val="000514"/>
                </a:solidFill>
                <a:effectLst/>
                <a:uLnTx/>
                <a:uFillTx/>
                <a:latin typeface="Arial"/>
                <a:ea typeface="ＭＳ Ｐゴシック" charset="0"/>
                <a:cs typeface="Arial"/>
              </a:rPr>
              <a:t>郭士立</a:t>
            </a:r>
          </a:p>
        </p:txBody>
      </p:sp>
    </p:spTree>
    <p:extLst>
      <p:ext uri="{BB962C8B-B14F-4D97-AF65-F5344CB8AC3E}">
        <p14:creationId xmlns:p14="http://schemas.microsoft.com/office/powerpoint/2010/main" val="1743878339"/>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eju-map.jpg"/>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1521984" y="-22562"/>
            <a:ext cx="9473881" cy="7032962"/>
          </a:xfrm>
          <a:prstGeom prst="rect">
            <a:avLst/>
          </a:prstGeom>
        </p:spPr>
      </p:pic>
      <p:sp>
        <p:nvSpPr>
          <p:cNvPr id="3" name="Rectangle 2"/>
          <p:cNvSpPr/>
          <p:nvPr/>
        </p:nvSpPr>
        <p:spPr>
          <a:xfrm>
            <a:off x="1531232" y="381000"/>
            <a:ext cx="9142412" cy="584776"/>
          </a:xfrm>
          <a:prstGeom prst="rect">
            <a:avLst/>
          </a:prstGeom>
          <a:solidFill>
            <a:schemeClr val="tx1"/>
          </a:solid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w="25400">
                  <a:solidFill>
                    <a:srgbClr val="000000"/>
                  </a:solidFill>
                </a:ln>
                <a:solidFill>
                  <a:srgbClr val="000514"/>
                </a:solidFill>
                <a:effectLst/>
                <a:uLnTx/>
                <a:uFillTx/>
                <a:latin typeface="Arial"/>
                <a:ea typeface="ＭＳ Ｐゴシック" charset="0"/>
                <a:cs typeface="Arial"/>
              </a:rPr>
              <a:t>歸浦（濟州島）</a:t>
            </a:r>
          </a:p>
        </p:txBody>
      </p:sp>
      <p:sp>
        <p:nvSpPr>
          <p:cNvPr id="5" name="Text Box 7"/>
          <p:cNvSpPr txBox="1">
            <a:spLocks noChangeArrowheads="1"/>
          </p:cNvSpPr>
          <p:nvPr/>
        </p:nvSpPr>
        <p:spPr bwMode="auto">
          <a:xfrm>
            <a:off x="2133600" y="2201882"/>
            <a:ext cx="7848600" cy="2523768"/>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FFFFFF"/>
                </a:solidFill>
                <a:effectLst/>
                <a:uLnTx/>
                <a:uFillTx/>
                <a:latin typeface="微軟正黑體"/>
                <a:ea typeface="微軟正黑體"/>
                <a:cs typeface="Arial Black" charset="0"/>
              </a:rPr>
              <a:t>「</a:t>
            </a:r>
            <a:r>
              <a:rPr kumimoji="0" lang="zh-TW" altLang="en-US" sz="2800" b="0" i="1" u="none" strike="noStrike" kern="1200" cap="none" spc="0" normalizeH="0" baseline="0" noProof="0" dirty="0">
                <a:ln>
                  <a:noFill/>
                </a:ln>
                <a:solidFill>
                  <a:srgbClr val="FFFFFF"/>
                </a:solidFill>
                <a:effectLst/>
                <a:uLnTx/>
                <a:uFillTx/>
                <a:latin typeface="Arial Black" charset="0"/>
                <a:ea typeface="ＭＳ Ｐゴシック" charset="0"/>
                <a:cs typeface="Arial Black" charset="0"/>
              </a:rPr>
              <a:t>最南端的歸浦是一個迷人的地方。 它的耕作條件很好，位置也很便利；如果在這裡建立宣教工廠，我們可以輕鬆地與日本，韓國，滿洲和中國進行交通。 但若此行不通，我們是否也可將此一島嶼轉為宣教站？」</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Arial Black" charset="0"/>
              <a:ea typeface="ＭＳ Ｐゴシック" charset="0"/>
              <a:cs typeface="Arial Black" charset="0"/>
            </a:endParaRPr>
          </a:p>
        </p:txBody>
      </p:sp>
    </p:spTree>
    <p:extLst>
      <p:ext uri="{BB962C8B-B14F-4D97-AF65-F5344CB8AC3E}">
        <p14:creationId xmlns:p14="http://schemas.microsoft.com/office/powerpoint/2010/main" val="2516040057"/>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FAA26D3D-D897-4be2-8F04-BA451C77F1D7}">
              <ma14:placeholderFlag xmlns="" xmlns:ma14="http://schemas.microsoft.com/office/mac/drawingml/2011/main"/>
            </a:ext>
          </a:extLst>
        </p:spPr>
      </p:pic>
      <p:sp>
        <p:nvSpPr>
          <p:cNvPr id="2" name="矩形 1"/>
          <p:cNvSpPr/>
          <p:nvPr/>
        </p:nvSpPr>
        <p:spPr>
          <a:xfrm>
            <a:off x="5029200" y="5739825"/>
            <a:ext cx="3039615" cy="58477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3200" b="0" i="0" u="none" strike="noStrike" kern="1200" cap="none" spc="0" normalizeH="0" baseline="0" noProof="0" dirty="0">
                <a:ln>
                  <a:noFill/>
                </a:ln>
                <a:solidFill>
                  <a:srgbClr val="FFFFFF"/>
                </a:solidFill>
                <a:effectLst/>
                <a:uLnTx/>
                <a:uFillTx/>
                <a:latin typeface="Garamond" charset="0"/>
                <a:ea typeface="ＭＳ Ｐゴシック" charset="0"/>
              </a:rPr>
              <a:t>羅伯特 </a:t>
            </a:r>
            <a:r>
              <a:rPr kumimoji="0" lang="zh-TW" altLang="en-US" sz="3200" b="0" i="0" u="none" strike="noStrike" kern="1200" cap="none" spc="0" normalizeH="0" baseline="0" noProof="0" dirty="0">
                <a:ln>
                  <a:noFill/>
                </a:ln>
                <a:solidFill>
                  <a:srgbClr val="FFFFFF"/>
                </a:solidFill>
                <a:effectLst/>
                <a:uLnTx/>
                <a:uFillTx/>
                <a:latin typeface="Garamond" charset="0"/>
                <a:ea typeface="ＭＳ Ｐゴシック" charset="0"/>
                <a:sym typeface="Wingdings"/>
              </a:rPr>
              <a:t> </a:t>
            </a:r>
            <a:r>
              <a:rPr kumimoji="0" lang="zh-TW" altLang="en-US" sz="3200" b="0" i="0" u="none" strike="noStrike" kern="1200" cap="none" spc="0" normalizeH="0" baseline="0" noProof="0" dirty="0">
                <a:ln>
                  <a:noFill/>
                </a:ln>
                <a:solidFill>
                  <a:srgbClr val="FFFFFF"/>
                </a:solidFill>
                <a:effectLst/>
                <a:uLnTx/>
                <a:uFillTx/>
                <a:latin typeface="Garamond" charset="0"/>
                <a:ea typeface="ＭＳ Ｐゴシック" charset="0"/>
              </a:rPr>
              <a:t>湯瑪斯</a:t>
            </a:r>
          </a:p>
        </p:txBody>
      </p:sp>
    </p:spTree>
    <p:extLst>
      <p:ext uri="{BB962C8B-B14F-4D97-AF65-F5344CB8AC3E}">
        <p14:creationId xmlns:p14="http://schemas.microsoft.com/office/powerpoint/2010/main" val="3565983489"/>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ttack on General Sherma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0608" y="-609600"/>
            <a:ext cx="12811208" cy="9144000"/>
          </a:xfrm>
          <a:prstGeom prst="rect">
            <a:avLst/>
          </a:prstGeom>
        </p:spPr>
      </p:pic>
      <p:sp>
        <p:nvSpPr>
          <p:cNvPr id="3" name="Rectangle 2"/>
          <p:cNvSpPr/>
          <p:nvPr/>
        </p:nvSpPr>
        <p:spPr>
          <a:xfrm>
            <a:off x="1447800" y="0"/>
            <a:ext cx="9142412" cy="646331"/>
          </a:xfrm>
          <a:prstGeom prst="rect">
            <a:avLst/>
          </a:prstGeom>
          <a:solidFill>
            <a:srgbClr val="000514"/>
          </a:solid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對商船舍門將軍號的攻擊</a:t>
            </a:r>
          </a:p>
        </p:txBody>
      </p:sp>
    </p:spTree>
    <p:extLst>
      <p:ext uri="{BB962C8B-B14F-4D97-AF65-F5344CB8AC3E}">
        <p14:creationId xmlns:p14="http://schemas.microsoft.com/office/powerpoint/2010/main" val="1979871927"/>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prk.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1219200"/>
            <a:ext cx="9144000" cy="12192000"/>
          </a:xfrm>
          <a:prstGeom prst="rect">
            <a:avLst/>
          </a:prstGeom>
        </p:spPr>
      </p:pic>
      <p:sp>
        <p:nvSpPr>
          <p:cNvPr id="3" name="Rectangle 2"/>
          <p:cNvSpPr/>
          <p:nvPr/>
        </p:nvSpPr>
        <p:spPr>
          <a:xfrm>
            <a:off x="0" y="344269"/>
            <a:ext cx="12192000" cy="646331"/>
          </a:xfrm>
          <a:prstGeom prst="rect">
            <a:avLst/>
          </a:prstGeom>
          <a:solidFill>
            <a:srgbClr val="000514"/>
          </a:solid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在北韓矗立之舍門將軍號紀念碑</a:t>
            </a:r>
          </a:p>
        </p:txBody>
      </p:sp>
      <p:sp>
        <p:nvSpPr>
          <p:cNvPr id="4" name="Rectangle 3"/>
          <p:cNvSpPr/>
          <p:nvPr/>
        </p:nvSpPr>
        <p:spPr>
          <a:xfrm>
            <a:off x="1905000" y="4400253"/>
            <a:ext cx="8534400" cy="646331"/>
          </a:xfrm>
          <a:prstGeom prst="rect">
            <a:avLst/>
          </a:prstGeom>
          <a:solidFill>
            <a:srgbClr val="000514"/>
          </a:solid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羅伯特</a:t>
            </a: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sym typeface="Wingdings"/>
              </a:rPr>
              <a:t></a:t>
            </a: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湯瑪斯是韓國第一位外籍宣教士。</a:t>
            </a:r>
          </a:p>
        </p:txBody>
      </p:sp>
    </p:spTree>
    <p:extLst>
      <p:ext uri="{BB962C8B-B14F-4D97-AF65-F5344CB8AC3E}">
        <p14:creationId xmlns:p14="http://schemas.microsoft.com/office/powerpoint/2010/main" val="129199335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60476" y="-1447800"/>
            <a:ext cx="9636125" cy="974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2514600" y="-228600"/>
            <a:ext cx="7086600" cy="73152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CN" altLang="en-US" sz="3200" b="1" dirty="0">
                <a:solidFill>
                  <a:srgbClr val="000514"/>
                </a:solidFill>
                <a:latin typeface="Arial Black" charset="0"/>
                <a:cs typeface="Arial Black" charset="0"/>
              </a:rPr>
              <a:t>“更着，他指向多马的身影，用三枚未加盖印章的白银利特拉银成交，并写了一份销售契据，说：”</a:t>
            </a:r>
            <a:endParaRPr lang="en-US" sz="3200" dirty="0"/>
          </a:p>
        </p:txBody>
      </p:sp>
    </p:spTree>
    <p:extLst>
      <p:ext uri="{BB962C8B-B14F-4D97-AF65-F5344CB8AC3E}">
        <p14:creationId xmlns:p14="http://schemas.microsoft.com/office/powerpoint/2010/main" val="665124725"/>
      </p:ext>
    </p:extLst>
  </p:cSld>
  <p:clrMapOvr>
    <a:masterClrMapping/>
  </p:clrMapOvr>
  <p:transition>
    <p:random/>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31232" y="381000"/>
            <a:ext cx="9142412" cy="646331"/>
          </a:xfrm>
          <a:prstGeom prst="rect">
            <a:avLst/>
          </a:prstGeom>
          <a:solidFill>
            <a:srgbClr val="000514"/>
          </a:solid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0" i="0" u="none" strike="noStrike" kern="1200" cap="none" spc="0" normalizeH="0" baseline="0" noProof="0" dirty="0">
                <a:ln>
                  <a:noFill/>
                </a:ln>
                <a:solidFill>
                  <a:srgbClr val="FFFFFF"/>
                </a:solidFill>
                <a:effectLst/>
                <a:uLnTx/>
                <a:uFillTx/>
                <a:latin typeface="Garamond" charset="0"/>
                <a:ea typeface="ＭＳ Ｐゴシック" charset="0"/>
              </a:rPr>
              <a:t>約翰 </a:t>
            </a:r>
            <a:r>
              <a:rPr kumimoji="0" lang="zh-TW" altLang="en-US" sz="3600" b="0" i="0" u="none" strike="noStrike" kern="1200" cap="none" spc="0" normalizeH="0" baseline="0" noProof="0" dirty="0">
                <a:ln>
                  <a:noFill/>
                </a:ln>
                <a:solidFill>
                  <a:srgbClr val="FFFFFF"/>
                </a:solidFill>
                <a:effectLst/>
                <a:uLnTx/>
                <a:uFillTx/>
                <a:latin typeface="Garamond" charset="0"/>
                <a:ea typeface="ＭＳ Ｐゴシック" charset="0"/>
                <a:sym typeface="Wingdings"/>
              </a:rPr>
              <a:t> 羅斯</a:t>
            </a:r>
            <a:endParaRPr kumimoji="0" lang="en-US" altLang="zh-TW" sz="3600" b="0" i="0" u="none" strike="noStrike" kern="1200" cap="none" spc="0" normalizeH="0" baseline="0" noProof="0" dirty="0">
              <a:ln>
                <a:noFill/>
              </a:ln>
              <a:solidFill>
                <a:srgbClr val="FFFFFF"/>
              </a:solidFill>
              <a:effectLst/>
              <a:uLnTx/>
              <a:uFillTx/>
              <a:latin typeface="Garamond" charset="0"/>
              <a:ea typeface="ＭＳ Ｐゴシック" charset="0"/>
              <a:sym typeface="Wingdings"/>
            </a:endParaRPr>
          </a:p>
        </p:txBody>
      </p:sp>
      <p:pic>
        <p:nvPicPr>
          <p:cNvPr id="4" name="Picture 3" descr="Johnro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53200" y="1143000"/>
            <a:ext cx="4495800" cy="5857760"/>
          </a:xfrm>
          <a:prstGeom prst="rect">
            <a:avLst/>
          </a:prstGeom>
        </p:spPr>
      </p:pic>
      <p:sp>
        <p:nvSpPr>
          <p:cNvPr id="5" name="Rectangle 4"/>
          <p:cNvSpPr/>
          <p:nvPr/>
        </p:nvSpPr>
        <p:spPr>
          <a:xfrm>
            <a:off x="17486" y="2943136"/>
            <a:ext cx="5837214" cy="1200329"/>
          </a:xfrm>
          <a:prstGeom prst="rect">
            <a:avLst/>
          </a:prstGeom>
          <a:solidFill>
            <a:srgbClr val="000514"/>
          </a:solid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srgbClr val="FFFFFF"/>
                </a:solidFill>
                <a:effectLst/>
                <a:uLnTx/>
                <a:uFillTx/>
                <a:latin typeface="Garamond" charset="0"/>
                <a:ea typeface="ＭＳ Ｐゴシック" charset="0"/>
              </a:rPr>
              <a:t>約翰 </a:t>
            </a:r>
            <a:r>
              <a:rPr kumimoji="0" lang="zh-TW" altLang="en-US" sz="3600" b="0" i="0" u="none" strike="noStrike" kern="1200" cap="none" spc="0" normalizeH="0" baseline="0" noProof="0" dirty="0">
                <a:ln>
                  <a:noFill/>
                </a:ln>
                <a:solidFill>
                  <a:srgbClr val="FFFFFF"/>
                </a:solidFill>
                <a:effectLst/>
                <a:uLnTx/>
                <a:uFillTx/>
                <a:latin typeface="Garamond" charset="0"/>
                <a:ea typeface="ＭＳ Ｐゴシック" charset="0"/>
                <a:sym typeface="Wingdings"/>
              </a:rPr>
              <a:t> 羅斯翻譯了</a:t>
            </a:r>
            <a:endParaRPr kumimoji="0" lang="en-US" altLang="zh-TW" sz="3600" b="0" i="0" u="none" strike="noStrike" kern="1200" cap="none" spc="0" normalizeH="0" baseline="0" noProof="0" dirty="0">
              <a:ln>
                <a:noFill/>
              </a:ln>
              <a:solidFill>
                <a:srgbClr val="FFFFFF"/>
              </a:solidFill>
              <a:effectLst/>
              <a:uLnTx/>
              <a:uFillTx/>
              <a:latin typeface="Garamond" charset="0"/>
              <a:ea typeface="ＭＳ Ｐゴシック" charset="0"/>
              <a:sym typeface="Wingding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srgbClr val="FFFFFF"/>
                </a:solidFill>
                <a:effectLst/>
                <a:uLnTx/>
                <a:uFillTx/>
                <a:latin typeface="Garamond" charset="0"/>
                <a:ea typeface="ＭＳ Ｐゴシック" charset="0"/>
                <a:sym typeface="Wingdings"/>
              </a:rPr>
              <a:t>第一本韓文新約聖經</a:t>
            </a:r>
            <a:endParaRPr kumimoji="0" lang="en-US" altLang="zh-TW" sz="3600" b="0" i="0" u="none" strike="noStrike" kern="1200" cap="none" spc="0" normalizeH="0" baseline="0" noProof="0" dirty="0">
              <a:ln>
                <a:noFill/>
              </a:ln>
              <a:solidFill>
                <a:srgbClr val="FFFFFF"/>
              </a:solidFill>
              <a:effectLst/>
              <a:uLnTx/>
              <a:uFillTx/>
              <a:latin typeface="Garamond" charset="0"/>
              <a:ea typeface="ＭＳ Ｐゴシック" charset="0"/>
              <a:sym typeface="Wingdings"/>
            </a:endParaRPr>
          </a:p>
        </p:txBody>
      </p:sp>
    </p:spTree>
    <p:extLst>
      <p:ext uri="{BB962C8B-B14F-4D97-AF65-F5344CB8AC3E}">
        <p14:creationId xmlns:p14="http://schemas.microsoft.com/office/powerpoint/2010/main" val="2061875015"/>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31232" y="381000"/>
            <a:ext cx="9142412" cy="646331"/>
          </a:xfrm>
          <a:prstGeom prst="rect">
            <a:avLst/>
          </a:prstGeom>
          <a:solidFill>
            <a:srgbClr val="000514"/>
          </a:solid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0" i="0" u="none" strike="noStrike" kern="1200" cap="none" spc="0" normalizeH="0" baseline="0" noProof="0" dirty="0">
                <a:ln>
                  <a:noFill/>
                </a:ln>
                <a:solidFill>
                  <a:srgbClr val="FFFFFF"/>
                </a:solidFill>
                <a:effectLst/>
                <a:uLnTx/>
                <a:uFillTx/>
                <a:latin typeface="Garamond" charset="0"/>
                <a:ea typeface="ＭＳ Ｐゴシック" charset="0"/>
              </a:rPr>
              <a:t>霍拉斯 </a:t>
            </a:r>
            <a:r>
              <a:rPr kumimoji="0" lang="en-US" altLang="zh-TW" sz="3600" b="0" i="0" u="none" strike="noStrike" kern="1200" cap="none" spc="0" normalizeH="0" baseline="0" noProof="0" dirty="0">
                <a:ln>
                  <a:noFill/>
                </a:ln>
                <a:solidFill>
                  <a:srgbClr val="FFFFFF"/>
                </a:solidFill>
                <a:effectLst/>
                <a:uLnTx/>
                <a:uFillTx/>
                <a:latin typeface="Garamond" charset="0"/>
                <a:ea typeface="ＭＳ Ｐゴシック" charset="0"/>
              </a:rPr>
              <a:t>·</a:t>
            </a:r>
            <a:r>
              <a:rPr kumimoji="0" lang="zh-TW" altLang="en-US" sz="3600" b="0" i="0" u="none" strike="noStrike" kern="1200" cap="none" spc="0" normalizeH="0" baseline="0" noProof="0" dirty="0">
                <a:ln>
                  <a:noFill/>
                </a:ln>
                <a:solidFill>
                  <a:srgbClr val="FFFFFF"/>
                </a:solidFill>
                <a:effectLst/>
                <a:uLnTx/>
                <a:uFillTx/>
                <a:latin typeface="Garamond" charset="0"/>
                <a:ea typeface="ＭＳ Ｐゴシック" charset="0"/>
              </a:rPr>
              <a:t> 艾倫博士</a:t>
            </a:r>
            <a:endParaRPr kumimoji="0" lang="en-US" altLang="zh-TW" sz="3600" b="0" i="0" u="none" strike="noStrike" kern="1200" cap="none" spc="0" normalizeH="0" baseline="0" noProof="0" dirty="0">
              <a:ln>
                <a:noFill/>
              </a:ln>
              <a:solidFill>
                <a:srgbClr val="FFFFFF"/>
              </a:solidFill>
              <a:effectLst/>
              <a:uLnTx/>
              <a:uFillTx/>
              <a:latin typeface="Garamond" charset="0"/>
              <a:ea typeface="ＭＳ Ｐゴシック" charset="0"/>
            </a:endParaRPr>
          </a:p>
        </p:txBody>
      </p:sp>
      <p:pic>
        <p:nvPicPr>
          <p:cNvPr id="2" name="Picture 1" descr="Horace_Allen.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38600" y="1116263"/>
            <a:ext cx="4126782" cy="5755774"/>
          </a:xfrm>
          <a:prstGeom prst="rect">
            <a:avLst/>
          </a:prstGeom>
        </p:spPr>
      </p:pic>
      <p:sp>
        <p:nvSpPr>
          <p:cNvPr id="4" name="Rectangle 3"/>
          <p:cNvSpPr/>
          <p:nvPr/>
        </p:nvSpPr>
        <p:spPr>
          <a:xfrm>
            <a:off x="1905000" y="4825424"/>
            <a:ext cx="8305800" cy="1200329"/>
          </a:xfrm>
          <a:prstGeom prst="rect">
            <a:avLst/>
          </a:prstGeom>
          <a:solidFill>
            <a:srgbClr val="000514"/>
          </a:solid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霍拉斯 </a:t>
            </a:r>
            <a:r>
              <a:rPr kumimoji="0" lang="en-US" altLang="zh-TW"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 </a:t>
            </a: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艾倫博士救了</a:t>
            </a:r>
            <a:endParaRPr kumimoji="0" lang="en-US" altLang="zh-TW"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被親日人士暗殺之閔泳翊王子的命</a:t>
            </a:r>
            <a:endParaRPr kumimoji="0" 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567511306"/>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veranc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72047"/>
            <a:ext cx="9144000" cy="7011831"/>
          </a:xfrm>
          <a:prstGeom prst="rect">
            <a:avLst/>
          </a:prstGeom>
        </p:spPr>
      </p:pic>
      <p:sp>
        <p:nvSpPr>
          <p:cNvPr id="3" name="Rectangle 2"/>
          <p:cNvSpPr/>
          <p:nvPr/>
        </p:nvSpPr>
        <p:spPr>
          <a:xfrm>
            <a:off x="1531232" y="381000"/>
            <a:ext cx="9142412" cy="646331"/>
          </a:xfrm>
          <a:prstGeom prst="rect">
            <a:avLst/>
          </a:prstGeom>
          <a:solidFill>
            <a:srgbClr val="000514"/>
          </a:solid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艾倫博士協助成立的韓國第一家醫院</a:t>
            </a:r>
          </a:p>
        </p:txBody>
      </p:sp>
    </p:spTree>
    <p:extLst>
      <p:ext uri="{BB962C8B-B14F-4D97-AF65-F5344CB8AC3E}">
        <p14:creationId xmlns:p14="http://schemas.microsoft.com/office/powerpoint/2010/main" val="2079714432"/>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31232" y="381000"/>
            <a:ext cx="9142412" cy="646331"/>
          </a:xfrm>
          <a:prstGeom prst="rect">
            <a:avLst/>
          </a:prstGeom>
          <a:solidFill>
            <a:srgbClr val="000514"/>
          </a:solid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srgbClr val="FFFFFF"/>
                </a:solidFill>
                <a:effectLst/>
                <a:uLnTx/>
                <a:uFillTx/>
                <a:latin typeface="Garamond" charset="0"/>
                <a:ea typeface="ＭＳ Ｐゴシック" charset="0"/>
              </a:rPr>
              <a:t>亨利 </a:t>
            </a:r>
            <a:r>
              <a:rPr kumimoji="0" lang="en-US" altLang="zh-TW" sz="3600" b="0" i="0" u="none" strike="noStrike" kern="1200" cap="none" spc="0" normalizeH="0" baseline="0" noProof="0" dirty="0">
                <a:ln>
                  <a:noFill/>
                </a:ln>
                <a:solidFill>
                  <a:srgbClr val="FFFFFF"/>
                </a:solidFill>
                <a:effectLst/>
                <a:uLnTx/>
                <a:uFillTx/>
                <a:latin typeface="Garamond" charset="0"/>
                <a:ea typeface="ＭＳ Ｐゴシック" charset="0"/>
              </a:rPr>
              <a:t>·</a:t>
            </a:r>
            <a:r>
              <a:rPr kumimoji="0" lang="zh-TW" altLang="en-US" sz="3600" b="0" i="0" u="none" strike="noStrike" kern="1200" cap="none" spc="0" normalizeH="0" baseline="0" noProof="0" dirty="0">
                <a:ln>
                  <a:noFill/>
                </a:ln>
                <a:solidFill>
                  <a:srgbClr val="FFFFFF"/>
                </a:solidFill>
                <a:effectLst/>
                <a:uLnTx/>
                <a:uFillTx/>
                <a:latin typeface="Garamond" charset="0"/>
                <a:ea typeface="ＭＳ Ｐゴシック" charset="0"/>
              </a:rPr>
              <a:t> 阿本策勒</a:t>
            </a:r>
            <a:endParaRPr kumimoji="0" lang="en-US" altLang="zh-TW" sz="3600" b="0" i="0" u="none" strike="noStrike" kern="1200" cap="none" spc="0" normalizeH="0" baseline="0" noProof="0" dirty="0">
              <a:ln>
                <a:noFill/>
              </a:ln>
              <a:solidFill>
                <a:srgbClr val="FFFFFF"/>
              </a:solidFill>
              <a:effectLst/>
              <a:uLnTx/>
              <a:uFillTx/>
              <a:latin typeface="Garamond" charset="0"/>
              <a:ea typeface="ＭＳ Ｐゴシック" charset="0"/>
            </a:endParaRPr>
          </a:p>
        </p:txBody>
      </p:sp>
      <p:pic>
        <p:nvPicPr>
          <p:cNvPr id="4" name="Picture 3" descr="Appenzell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9000" y="1017270"/>
            <a:ext cx="5334000" cy="5840730"/>
          </a:xfrm>
          <a:prstGeom prst="rect">
            <a:avLst/>
          </a:prstGeom>
        </p:spPr>
      </p:pic>
    </p:spTree>
    <p:extLst>
      <p:ext uri="{BB962C8B-B14F-4D97-AF65-F5344CB8AC3E}">
        <p14:creationId xmlns:p14="http://schemas.microsoft.com/office/powerpoint/2010/main" val="1272853043"/>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ekja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7800" y="0"/>
            <a:ext cx="10568836" cy="6858000"/>
          </a:xfrm>
          <a:prstGeom prst="rect">
            <a:avLst/>
          </a:prstGeom>
        </p:spPr>
      </p:pic>
      <p:sp>
        <p:nvSpPr>
          <p:cNvPr id="3" name="Rectangle 2"/>
          <p:cNvSpPr/>
          <p:nvPr/>
        </p:nvSpPr>
        <p:spPr>
          <a:xfrm>
            <a:off x="1531232" y="381000"/>
            <a:ext cx="9142412" cy="646331"/>
          </a:xfrm>
          <a:prstGeom prst="rect">
            <a:avLst/>
          </a:prstGeom>
          <a:solidFill>
            <a:srgbClr val="000514"/>
          </a:solid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培材學堂</a:t>
            </a:r>
          </a:p>
        </p:txBody>
      </p:sp>
    </p:spTree>
    <p:extLst>
      <p:ext uri="{BB962C8B-B14F-4D97-AF65-F5344CB8AC3E}">
        <p14:creationId xmlns:p14="http://schemas.microsoft.com/office/powerpoint/2010/main" val="498462938"/>
      </p:ext>
    </p:extLst>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31232" y="381000"/>
            <a:ext cx="9142412" cy="646331"/>
          </a:xfrm>
          <a:prstGeom prst="rect">
            <a:avLst/>
          </a:prstGeom>
          <a:no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0" i="0" u="none" strike="noStrike" kern="1200" cap="none" spc="0" normalizeH="0" baseline="0" noProof="0" dirty="0">
                <a:ln>
                  <a:noFill/>
                </a:ln>
                <a:solidFill>
                  <a:srgbClr val="FFFFFF"/>
                </a:solidFill>
                <a:effectLst/>
                <a:uLnTx/>
                <a:uFillTx/>
                <a:latin typeface="Garamond" charset="0"/>
                <a:ea typeface="ＭＳ Ｐゴシック" charset="0"/>
              </a:rPr>
              <a:t>霍雷斯</a:t>
            </a:r>
            <a:r>
              <a:rPr kumimoji="0" lang="en-US" altLang="zh-TW" sz="3600" b="0" i="0" u="none" strike="noStrike" kern="1200" cap="none" spc="0" normalizeH="0" baseline="0" noProof="0" dirty="0">
                <a:ln>
                  <a:noFill/>
                </a:ln>
                <a:solidFill>
                  <a:srgbClr val="FFFFFF"/>
                </a:solidFill>
                <a:effectLst/>
                <a:uLnTx/>
                <a:uFillTx/>
                <a:latin typeface="Garamond" charset="0"/>
                <a:ea typeface="ＭＳ Ｐゴシック" charset="0"/>
              </a:rPr>
              <a:t>‧</a:t>
            </a:r>
            <a:r>
              <a:rPr kumimoji="0" lang="zh-TW" altLang="en-US" sz="3600" b="0" i="0" u="none" strike="noStrike" kern="1200" cap="none" spc="0" normalizeH="0" baseline="0" noProof="0" dirty="0">
                <a:ln>
                  <a:noFill/>
                </a:ln>
                <a:solidFill>
                  <a:srgbClr val="FFFFFF"/>
                </a:solidFill>
                <a:effectLst/>
                <a:uLnTx/>
                <a:uFillTx/>
                <a:latin typeface="Garamond" charset="0"/>
                <a:ea typeface="ＭＳ Ｐゴシック" charset="0"/>
              </a:rPr>
              <a:t>安德伍德</a:t>
            </a:r>
            <a:endParaRPr kumimoji="0" lang="en-US" altLang="zh-TW" sz="3600" b="0" i="0" u="none" strike="noStrike" kern="1200" cap="none" spc="0" normalizeH="0" baseline="0" noProof="0" dirty="0">
              <a:ln>
                <a:noFill/>
              </a:ln>
              <a:solidFill>
                <a:srgbClr val="FFFFFF"/>
              </a:solidFill>
              <a:effectLst/>
              <a:uLnTx/>
              <a:uFillTx/>
              <a:latin typeface="Garamond" charset="0"/>
              <a:ea typeface="ＭＳ Ｐゴシック" charset="0"/>
            </a:endParaRPr>
          </a:p>
        </p:txBody>
      </p:sp>
      <p:pic>
        <p:nvPicPr>
          <p:cNvPr id="2" name="Picture 1" descr="horace_grant_underwoo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14800" y="914401"/>
            <a:ext cx="4038600" cy="5808323"/>
          </a:xfrm>
          <a:prstGeom prst="rect">
            <a:avLst/>
          </a:prstGeom>
        </p:spPr>
      </p:pic>
    </p:spTree>
    <p:extLst>
      <p:ext uri="{BB962C8B-B14F-4D97-AF65-F5344CB8AC3E}">
        <p14:creationId xmlns:p14="http://schemas.microsoft.com/office/powerpoint/2010/main" val="2996079010"/>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pKnot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7801" y="0"/>
            <a:ext cx="10806545" cy="6858000"/>
          </a:xfrm>
          <a:prstGeom prst="rect">
            <a:avLst/>
          </a:prstGeom>
          <a:solidFill>
            <a:srgbClr val="000514"/>
          </a:solidFill>
        </p:spPr>
      </p:pic>
      <p:sp>
        <p:nvSpPr>
          <p:cNvPr id="3" name="Rectangle 2"/>
          <p:cNvSpPr/>
          <p:nvPr/>
        </p:nvSpPr>
        <p:spPr>
          <a:xfrm>
            <a:off x="1531232" y="76200"/>
            <a:ext cx="9142412" cy="646331"/>
          </a:xfrm>
          <a:prstGeom prst="rect">
            <a:avLst/>
          </a:prstGeom>
          <a:solidFill>
            <a:srgbClr val="000514"/>
          </a:solid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韓國風俗中的</a:t>
            </a:r>
            <a:r>
              <a:rPr kumimoji="0" lang="en-US" altLang="zh-TW"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15</a:t>
            </a: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年</a:t>
            </a:r>
          </a:p>
        </p:txBody>
      </p:sp>
    </p:spTree>
    <p:extLst>
      <p:ext uri="{BB962C8B-B14F-4D97-AF65-F5344CB8AC3E}">
        <p14:creationId xmlns:p14="http://schemas.microsoft.com/office/powerpoint/2010/main" val="1415822522"/>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315200" y="381001"/>
            <a:ext cx="4495800" cy="646331"/>
          </a:xfrm>
          <a:prstGeom prst="rect">
            <a:avLst/>
          </a:prstGeom>
          <a:solidFill>
            <a:srgbClr val="000514"/>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0" i="0" u="none" strike="noStrike" kern="1200" cap="none" spc="0" normalizeH="0" baseline="0" noProof="0" dirty="0">
                <a:ln>
                  <a:noFill/>
                </a:ln>
                <a:solidFill>
                  <a:srgbClr val="FFFFFF"/>
                </a:solidFill>
                <a:effectLst/>
                <a:uLnTx/>
                <a:uFillTx/>
                <a:latin typeface="Garamond" charset="0"/>
                <a:ea typeface="ＭＳ Ｐゴシック" charset="0"/>
              </a:rPr>
              <a:t>約翰 </a:t>
            </a:r>
            <a:r>
              <a:rPr kumimoji="0" lang="zh-TW" altLang="en-US" sz="3600" b="0" i="0" u="none" strike="noStrike" kern="1200" cap="none" spc="0" normalizeH="0" baseline="0" noProof="0" dirty="0">
                <a:ln>
                  <a:noFill/>
                </a:ln>
                <a:solidFill>
                  <a:srgbClr val="FFFFFF"/>
                </a:solidFill>
                <a:effectLst/>
                <a:uLnTx/>
                <a:uFillTx/>
                <a:latin typeface="Garamond" charset="0"/>
                <a:ea typeface="ＭＳ Ｐゴシック" charset="0"/>
                <a:sym typeface="Wingdings"/>
              </a:rPr>
              <a:t> </a:t>
            </a:r>
            <a:r>
              <a:rPr kumimoji="0" lang="zh-TW" altLang="en-US" sz="3600" b="0" i="0" u="none" strike="noStrike" kern="1200" cap="none" spc="0" normalizeH="0" baseline="0" noProof="0" dirty="0">
                <a:ln>
                  <a:noFill/>
                </a:ln>
                <a:solidFill>
                  <a:srgbClr val="FFFFFF"/>
                </a:solidFill>
                <a:effectLst/>
                <a:uLnTx/>
                <a:uFillTx/>
                <a:latin typeface="Garamond" charset="0"/>
                <a:ea typeface="ＭＳ Ｐゴシック" charset="0"/>
              </a:rPr>
              <a:t>倪維斯</a:t>
            </a:r>
            <a:endParaRPr kumimoji="0" lang="en-US" altLang="zh-TW" sz="3600" b="0" i="0" u="none" strike="noStrike" kern="1200" cap="none" spc="0" normalizeH="0" baseline="0" noProof="0" dirty="0">
              <a:ln>
                <a:noFill/>
              </a:ln>
              <a:solidFill>
                <a:srgbClr val="FFFFFF"/>
              </a:solidFill>
              <a:effectLst/>
              <a:uLnTx/>
              <a:uFillTx/>
              <a:latin typeface="Garamond" charset="0"/>
              <a:ea typeface="ＭＳ Ｐゴシック" charset="0"/>
            </a:endParaRPr>
          </a:p>
        </p:txBody>
      </p:sp>
      <p:sp>
        <p:nvSpPr>
          <p:cNvPr id="5" name="Rectangle 4"/>
          <p:cNvSpPr/>
          <p:nvPr/>
        </p:nvSpPr>
        <p:spPr>
          <a:xfrm>
            <a:off x="381000" y="1066800"/>
            <a:ext cx="7391400" cy="3416320"/>
          </a:xfrm>
          <a:prstGeom prst="rect">
            <a:avLst/>
          </a:prstGeom>
          <a:solidFill>
            <a:srgbClr val="000514"/>
          </a:solidFill>
          <a:ln>
            <a:noFill/>
          </a:ln>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約翰 </a:t>
            </a: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sym typeface="Wingdings"/>
              </a:rPr>
              <a:t> </a:t>
            </a: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倪維斯不僅強調傳教與聖經研讀的重要性，也教導三個教會成長的原則</a:t>
            </a:r>
            <a:r>
              <a:rPr kumimoji="0" 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 </a:t>
            </a:r>
          </a:p>
          <a:p>
            <a:pPr marL="742950" marR="0" lvl="0" indent="-742950" algn="l" defTabSz="914400" rtl="0" eaLnBrk="0" fontAlgn="auto" latinLnBrk="0" hangingPunct="0">
              <a:lnSpc>
                <a:spcPct val="100000"/>
              </a:lnSpc>
              <a:spcBef>
                <a:spcPts val="0"/>
              </a:spcBef>
              <a:spcAft>
                <a:spcPts val="0"/>
              </a:spcAft>
              <a:buClrTx/>
              <a:buSzTx/>
              <a:buFont typeface="+mj-lt"/>
              <a:buAutoNum type="arabicPeriod"/>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自傳。</a:t>
            </a:r>
            <a:r>
              <a:rPr kumimoji="0" 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 </a:t>
            </a:r>
          </a:p>
          <a:p>
            <a:pPr marL="742950" marR="0" lvl="0" indent="-742950" algn="l" defTabSz="914400" rtl="0" eaLnBrk="0" fontAlgn="auto" latinLnBrk="0" hangingPunct="0">
              <a:lnSpc>
                <a:spcPct val="100000"/>
              </a:lnSpc>
              <a:spcBef>
                <a:spcPts val="0"/>
              </a:spcBef>
              <a:spcAft>
                <a:spcPts val="0"/>
              </a:spcAft>
              <a:buClrTx/>
              <a:buSzTx/>
              <a:buFont typeface="+mj-lt"/>
              <a:buAutoNum type="arabicPeriod"/>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自治及</a:t>
            </a:r>
            <a:r>
              <a:rPr kumimoji="0" 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 </a:t>
            </a:r>
          </a:p>
          <a:p>
            <a:pPr marL="742950" marR="0" lvl="0" indent="-742950" algn="l" defTabSz="914400" rtl="0" eaLnBrk="0" fontAlgn="auto" latinLnBrk="0" hangingPunct="0">
              <a:lnSpc>
                <a:spcPct val="100000"/>
              </a:lnSpc>
              <a:spcBef>
                <a:spcPts val="0"/>
              </a:spcBef>
              <a:spcAft>
                <a:spcPts val="0"/>
              </a:spcAft>
              <a:buClrTx/>
              <a:buSzTx/>
              <a:buFont typeface="+mj-lt"/>
              <a:buAutoNum type="arabicPeriod"/>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自給自足。</a:t>
            </a:r>
            <a:endParaRPr kumimoji="0" 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endParaRPr>
          </a:p>
        </p:txBody>
      </p:sp>
      <p:pic>
        <p:nvPicPr>
          <p:cNvPr id="4" name="Picture 3" descr="John_Livingston_Neviu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96200" y="1066800"/>
            <a:ext cx="3971925" cy="5705475"/>
          </a:xfrm>
          <a:prstGeom prst="rect">
            <a:avLst/>
          </a:prstGeom>
        </p:spPr>
      </p:pic>
    </p:spTree>
    <p:extLst>
      <p:ext uri="{BB962C8B-B14F-4D97-AF65-F5344CB8AC3E}">
        <p14:creationId xmlns:p14="http://schemas.microsoft.com/office/powerpoint/2010/main" val="4178469360"/>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orean Pentecos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7601" y="1710"/>
            <a:ext cx="4876799" cy="6841750"/>
          </a:xfrm>
          <a:prstGeom prst="rect">
            <a:avLst/>
          </a:prstGeom>
        </p:spPr>
      </p:pic>
      <p:sp>
        <p:nvSpPr>
          <p:cNvPr id="3" name="矩形 2"/>
          <p:cNvSpPr/>
          <p:nvPr/>
        </p:nvSpPr>
        <p:spPr>
          <a:xfrm>
            <a:off x="3967639" y="5943600"/>
            <a:ext cx="4185761" cy="492443"/>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600" b="1" i="0" u="none" strike="noStrike" kern="120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rPr>
              <a:t>野火燎原－韓國</a:t>
            </a:r>
            <a:r>
              <a:rPr kumimoji="0" lang="zh-TW" altLang="en-US" sz="26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rPr>
              <a:t>大復興報導</a:t>
            </a:r>
          </a:p>
        </p:txBody>
      </p:sp>
    </p:spTree>
    <p:extLst>
      <p:ext uri="{BB962C8B-B14F-4D97-AF65-F5344CB8AC3E}">
        <p14:creationId xmlns:p14="http://schemas.microsoft.com/office/powerpoint/2010/main" val="2388147620"/>
      </p:ext>
    </p:extLst>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KoreanEvangelists.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0600" y="-17094"/>
            <a:ext cx="10134600" cy="6875094"/>
          </a:xfrm>
          <a:prstGeom prst="rect">
            <a:avLst/>
          </a:prstGeom>
        </p:spPr>
      </p:pic>
      <p:sp>
        <p:nvSpPr>
          <p:cNvPr id="3" name="Rectangle 2"/>
          <p:cNvSpPr/>
          <p:nvPr/>
        </p:nvSpPr>
        <p:spPr>
          <a:xfrm>
            <a:off x="0" y="3124200"/>
            <a:ext cx="12192000" cy="646331"/>
          </a:xfrm>
          <a:prstGeom prst="rect">
            <a:avLst/>
          </a:prstGeom>
          <a:solidFill>
            <a:srgbClr val="000514"/>
          </a:solid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zh-TW"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1907 </a:t>
            </a: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年平壤復興傳教士</a:t>
            </a:r>
          </a:p>
        </p:txBody>
      </p:sp>
      <p:sp>
        <p:nvSpPr>
          <p:cNvPr id="6"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800" b="0" i="1" u="none" strike="noStrike" kern="1200" cap="none" spc="0" normalizeH="0" baseline="0" noProof="0" dirty="0">
                <a:ln>
                  <a:noFill/>
                </a:ln>
                <a:solidFill>
                  <a:srgbClr val="FFFFFF"/>
                </a:solidFill>
                <a:effectLst/>
                <a:uLnTx/>
                <a:uFillTx/>
                <a:latin typeface="Arial Black" charset="0"/>
                <a:ea typeface="ＭＳ Ｐゴシック" charset="0"/>
                <a:cs typeface="Arial Black" charset="0"/>
              </a:rPr>
              <a:t>1907</a:t>
            </a:r>
            <a:r>
              <a:rPr kumimoji="0" lang="zh-TW" altLang="en-US" sz="1800" b="0" i="1" u="none" strike="noStrike" kern="1200" cap="none" spc="0" normalizeH="0" baseline="0" noProof="0" dirty="0">
                <a:ln>
                  <a:noFill/>
                </a:ln>
                <a:solidFill>
                  <a:srgbClr val="FFFFFF"/>
                </a:solidFill>
                <a:effectLst/>
                <a:uLnTx/>
                <a:uFillTx/>
                <a:latin typeface="Arial Black" charset="0"/>
                <a:ea typeface="ＭＳ Ｐゴシック" charset="0"/>
                <a:cs typeface="Arial Black" charset="0"/>
              </a:rPr>
              <a:t>年平壤神學院第一屆畢業生</a:t>
            </a:r>
          </a:p>
        </p:txBody>
      </p:sp>
      <p:sp>
        <p:nvSpPr>
          <p:cNvPr id="7" name="Rectangle 6"/>
          <p:cNvSpPr/>
          <p:nvPr/>
        </p:nvSpPr>
        <p:spPr>
          <a:xfrm>
            <a:off x="990600" y="4114801"/>
            <a:ext cx="10134600" cy="1200329"/>
          </a:xfrm>
          <a:prstGeom prst="rect">
            <a:avLst/>
          </a:prstGeom>
          <a:solidFill>
            <a:srgbClr val="000514"/>
          </a:solid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微軟正黑體" panose="020B0604030504040204" pitchFamily="34" charset="-120"/>
                <a:ea typeface="微軟正黑體" panose="020B0604030504040204" pitchFamily="34" charset="-120"/>
                <a:cs typeface="Arial"/>
              </a:rPr>
              <a:t>平壤復興力求迫切禱告、親近主、刻苦己心認罪及關懷世人</a:t>
            </a:r>
          </a:p>
        </p:txBody>
      </p:sp>
    </p:spTree>
    <p:extLst>
      <p:ext uri="{BB962C8B-B14F-4D97-AF65-F5344CB8AC3E}">
        <p14:creationId xmlns:p14="http://schemas.microsoft.com/office/powerpoint/2010/main" val="336848800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60476" y="-1447800"/>
            <a:ext cx="9636125" cy="974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2514600" y="-228600"/>
            <a:ext cx="7086600" cy="73152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CN" altLang="en-US" sz="3200" b="1" dirty="0">
                <a:solidFill>
                  <a:srgbClr val="000514"/>
                </a:solidFill>
                <a:latin typeface="Arial Black" charset="0"/>
                <a:cs typeface="Arial Black" charset="0"/>
              </a:rPr>
              <a:t>“我，耶稣，木匠约瑟之子，已将我的奴隶犹大卖给印度王京达菲的商人阿斑。”</a:t>
            </a:r>
            <a:endParaRPr lang="en-US" sz="3200" dirty="0"/>
          </a:p>
        </p:txBody>
      </p:sp>
    </p:spTree>
    <p:extLst>
      <p:ext uri="{BB962C8B-B14F-4D97-AF65-F5344CB8AC3E}">
        <p14:creationId xmlns:p14="http://schemas.microsoft.com/office/powerpoint/2010/main" val="3333669577"/>
      </p:ext>
    </p:extLst>
  </p:cSld>
  <p:clrMapOvr>
    <a:masterClrMapping/>
  </p:clrMapOvr>
  <p:transition>
    <p:random/>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eKiPoong3.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205191"/>
            <a:ext cx="9142413" cy="7264512"/>
          </a:xfrm>
          <a:prstGeom prst="rect">
            <a:avLst/>
          </a:prstGeom>
        </p:spPr>
      </p:pic>
      <p:sp>
        <p:nvSpPr>
          <p:cNvPr id="7" name="Rectangle 6"/>
          <p:cNvSpPr/>
          <p:nvPr/>
        </p:nvSpPr>
        <p:spPr>
          <a:xfrm>
            <a:off x="1600200" y="4114800"/>
            <a:ext cx="8686800" cy="1200329"/>
          </a:xfrm>
          <a:prstGeom prst="rect">
            <a:avLst/>
          </a:prstGeom>
          <a:solidFill>
            <a:srgbClr val="000514"/>
          </a:solid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Yi </a:t>
            </a:r>
            <a:r>
              <a:rPr kumimoji="0" lang="en-US" sz="3600" b="1" i="0" u="none" strike="noStrike" kern="1200" cap="none" spc="0" normalizeH="0" baseline="0" noProof="0" dirty="0" err="1">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Gi-Pung</a:t>
            </a: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　第一位韓國宣教士；</a:t>
            </a:r>
            <a:endParaRPr kumimoji="0" lang="en-US" altLang="zh-TW"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他在濟州島。</a:t>
            </a:r>
          </a:p>
        </p:txBody>
      </p:sp>
    </p:spTree>
    <p:extLst>
      <p:ext uri="{BB962C8B-B14F-4D97-AF65-F5344CB8AC3E}">
        <p14:creationId xmlns:p14="http://schemas.microsoft.com/office/powerpoint/2010/main" val="1956616844"/>
      </p:ext>
    </p:extLst>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28600"/>
            <a:ext cx="12192000" cy="646331"/>
          </a:xfrm>
          <a:prstGeom prst="rect">
            <a:avLst/>
          </a:prstGeom>
          <a:solidFill>
            <a:srgbClr val="000514"/>
          </a:solid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韓國宣教團 </a:t>
            </a:r>
            <a:r>
              <a:rPr kumimoji="0" lang="en-US" altLang="zh-TW"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 </a:t>
            </a: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阿富汗</a:t>
            </a:r>
          </a:p>
        </p:txBody>
      </p:sp>
      <p:pic>
        <p:nvPicPr>
          <p:cNvPr id="2" name="Picture 1" descr="KoreanMissionTea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7142" y="990600"/>
            <a:ext cx="9191134" cy="5943600"/>
          </a:xfrm>
          <a:prstGeom prst="rect">
            <a:avLst/>
          </a:prstGeom>
        </p:spPr>
      </p:pic>
      <p:sp>
        <p:nvSpPr>
          <p:cNvPr id="5" name="Rectangle 4"/>
          <p:cNvSpPr/>
          <p:nvPr/>
        </p:nvSpPr>
        <p:spPr>
          <a:xfrm>
            <a:off x="1600200" y="1066800"/>
            <a:ext cx="6074520" cy="2308324"/>
          </a:xfrm>
          <a:prstGeom prst="rect">
            <a:avLst/>
          </a:prstGeom>
          <a:solidFill>
            <a:srgbClr val="000514"/>
          </a:solidFill>
          <a:ln>
            <a:noFill/>
          </a:ln>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為基督而死是光榮的事情。 如果我為我的主死，請不要為我哭泣。 我的墓誌銘：</a:t>
            </a: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微軟正黑體"/>
                <a:ea typeface="微軟正黑體"/>
                <a:cs typeface="Arial"/>
              </a:rPr>
              <a:t>「</a:t>
            </a: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死於訓練改變世界的年輕人</a:t>
            </a: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微軟正黑體"/>
                <a:ea typeface="微軟正黑體"/>
                <a:cs typeface="Arial"/>
              </a:rPr>
              <a:t>」 </a:t>
            </a: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a:t>
            </a:r>
          </a:p>
        </p:txBody>
      </p:sp>
    </p:spTree>
    <p:extLst>
      <p:ext uri="{BB962C8B-B14F-4D97-AF65-F5344CB8AC3E}">
        <p14:creationId xmlns:p14="http://schemas.microsoft.com/office/powerpoint/2010/main" val="7897389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KoreaOldMa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0"/>
            <a:ext cx="10266468" cy="6858000"/>
          </a:xfrm>
          <a:prstGeom prst="rect">
            <a:avLst/>
          </a:prstGeom>
          <a:solidFill>
            <a:srgbClr val="000514"/>
          </a:solidFill>
          <a:ln>
            <a:noFill/>
          </a:ln>
        </p:spPr>
      </p:pic>
      <p:sp>
        <p:nvSpPr>
          <p:cNvPr id="6" name="Rectangle 5"/>
          <p:cNvSpPr/>
          <p:nvPr/>
        </p:nvSpPr>
        <p:spPr>
          <a:xfrm>
            <a:off x="1816693" y="457200"/>
            <a:ext cx="9841907" cy="646331"/>
          </a:xfrm>
          <a:prstGeom prst="rect">
            <a:avLst/>
          </a:prstGeom>
          <a:solidFill>
            <a:srgbClr val="000514"/>
          </a:solid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zh-TW" sz="3600" b="1" i="0" u="none" strike="noStrike" kern="1200" cap="none" spc="0" normalizeH="0" baseline="0" noProof="0" dirty="0">
                <a:ln w="25400">
                  <a:solidFill>
                    <a:srgbClr val="000000"/>
                  </a:solidFill>
                </a:ln>
                <a:solidFill>
                  <a:srgbClr val="FFFFFF"/>
                </a:solidFill>
                <a:effectLst/>
                <a:uLnTx/>
                <a:uFillTx/>
                <a:latin typeface="Arial"/>
                <a:ea typeface="ＭＳ Ｐゴシック" charset="0"/>
                <a:cs typeface="Arial"/>
              </a:rPr>
              <a:t>1800</a:t>
            </a:r>
            <a:r>
              <a:rPr kumimoji="0" lang="zh-TW" altLang="en-US" sz="3600" b="1" i="0" u="none" strike="noStrike" kern="1200" cap="none" spc="0" normalizeH="0" baseline="0" noProof="0" dirty="0">
                <a:ln w="25400">
                  <a:solidFill>
                    <a:srgbClr val="000000"/>
                  </a:solidFill>
                </a:ln>
                <a:solidFill>
                  <a:srgbClr val="FFFFFF"/>
                </a:solidFill>
                <a:effectLst/>
                <a:uLnTx/>
                <a:uFillTx/>
                <a:latin typeface="Arial"/>
                <a:ea typeface="ＭＳ Ｐゴシック" charset="0"/>
                <a:cs typeface="Arial"/>
              </a:rPr>
              <a:t>年代亞洲教會歷史的五個總結</a:t>
            </a:r>
          </a:p>
        </p:txBody>
      </p:sp>
      <p:sp>
        <p:nvSpPr>
          <p:cNvPr id="7" name="Text Box 7"/>
          <p:cNvSpPr txBox="1">
            <a:spLocks noChangeArrowheads="1"/>
          </p:cNvSpPr>
          <p:nvPr/>
        </p:nvSpPr>
        <p:spPr bwMode="auto">
          <a:xfrm>
            <a:off x="1524000" y="6096000"/>
            <a:ext cx="9144000" cy="4001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TW" altLang="en-US" sz="2000" b="0" i="1" u="none" strike="noStrike" kern="1200" cap="none" spc="0" normalizeH="0" baseline="0" noProof="0" dirty="0">
                <a:ln>
                  <a:noFill/>
                </a:ln>
                <a:solidFill>
                  <a:srgbClr val="FFFFFF"/>
                </a:solidFill>
                <a:effectLst/>
                <a:uLnTx/>
                <a:uFillTx/>
                <a:latin typeface="Arial Black" charset="0"/>
                <a:ea typeface="ＭＳ Ｐゴシック" charset="0"/>
                <a:cs typeface="Arial Black" charset="0"/>
              </a:rPr>
              <a:t> </a:t>
            </a:r>
            <a:r>
              <a:rPr kumimoji="0" lang="en-US" altLang="zh-TW" sz="2000" b="0" i="1" u="none" strike="noStrike" kern="1200" cap="none" spc="0" normalizeH="0" baseline="0" noProof="0" dirty="0">
                <a:ln>
                  <a:noFill/>
                </a:ln>
                <a:solidFill>
                  <a:srgbClr val="FFFFFF"/>
                </a:solidFill>
                <a:effectLst/>
                <a:uLnTx/>
                <a:uFillTx/>
                <a:latin typeface="Arial Black" charset="0"/>
                <a:ea typeface="ＭＳ Ｐゴシック" charset="0"/>
                <a:cs typeface="Arial Black" charset="0"/>
              </a:rPr>
              <a:t>1835 </a:t>
            </a:r>
            <a:r>
              <a:rPr kumimoji="0" lang="zh-TW" altLang="en-US" sz="2000" b="0" i="1" u="none" strike="noStrike" kern="1200" cap="none" spc="0" normalizeH="0" baseline="0" noProof="0" dirty="0">
                <a:ln>
                  <a:noFill/>
                </a:ln>
                <a:solidFill>
                  <a:srgbClr val="FFFFFF"/>
                </a:solidFill>
                <a:effectLst/>
                <a:uLnTx/>
                <a:uFillTx/>
                <a:latin typeface="Arial Black" charset="0"/>
                <a:ea typeface="ＭＳ Ｐゴシック" charset="0"/>
                <a:cs typeface="Arial Black" charset="0"/>
              </a:rPr>
              <a:t>年以法國文稿繪製的日本地圖</a:t>
            </a:r>
          </a:p>
        </p:txBody>
      </p:sp>
      <p:sp>
        <p:nvSpPr>
          <p:cNvPr id="8" name="Rectangle 7"/>
          <p:cNvSpPr/>
          <p:nvPr/>
        </p:nvSpPr>
        <p:spPr>
          <a:xfrm>
            <a:off x="1759721" y="2011740"/>
            <a:ext cx="9372600" cy="3416320"/>
          </a:xfrm>
          <a:prstGeom prst="rect">
            <a:avLst/>
          </a:prstGeom>
          <a:solidFill>
            <a:srgbClr val="000514"/>
          </a:solidFill>
          <a:ln>
            <a:noFill/>
          </a:ln>
        </p:spPr>
        <p:txBody>
          <a:bodyPr wrap="square">
            <a:spAutoFit/>
          </a:bodyPr>
          <a:lstStyle/>
          <a:p>
            <a:pPr marL="228600" marR="0" lvl="0" indent="-228600" algn="l" defTabSz="914400" rtl="0" eaLnBrk="0" fontAlgn="base" latinLnBrk="0" hangingPunct="0">
              <a:lnSpc>
                <a:spcPct val="100000"/>
              </a:lnSpc>
              <a:spcBef>
                <a:spcPct val="0"/>
              </a:spcBef>
              <a:spcAft>
                <a:spcPct val="0"/>
              </a:spcAft>
              <a:buClrTx/>
              <a:buSzTx/>
              <a:buFontTx/>
              <a:buAutoNum type="arabicPeriod"/>
              <a:tabLst/>
              <a:defRPr/>
            </a:pPr>
            <a:r>
              <a:rPr kumimoji="0" lang="zh-TW" altLang="en-US" sz="3600" b="0" i="0" u="none" strike="noStrike" kern="1200" cap="none" spc="0" normalizeH="0" baseline="0" noProof="0" dirty="0">
                <a:ln>
                  <a:noFill/>
                </a:ln>
                <a:solidFill>
                  <a:srgbClr val="FFFFFF"/>
                </a:solidFill>
                <a:effectLst/>
                <a:uLnTx/>
                <a:uFillTx/>
                <a:latin typeface="Garamond" charset="0"/>
                <a:ea typeface="ＭＳ Ｐゴシック" charset="0"/>
              </a:rPr>
              <a:t>　教會成長的時代</a:t>
            </a:r>
            <a:endParaRPr kumimoji="0" lang="en-US" altLang="zh-TW" sz="3600" b="0" i="0" u="none" strike="noStrike" kern="1200" cap="none" spc="0" normalizeH="0" baseline="0" noProof="0" dirty="0">
              <a:ln>
                <a:noFill/>
              </a:ln>
              <a:solidFill>
                <a:srgbClr val="FFFFFF"/>
              </a:solidFill>
              <a:effectLst/>
              <a:uLnTx/>
              <a:uFillTx/>
              <a:latin typeface="Garamond" charset="0"/>
              <a:ea typeface="ＭＳ Ｐゴシック" charset="0"/>
            </a:endParaRPr>
          </a:p>
          <a:p>
            <a:pPr marL="228600" marR="0" lvl="0" indent="-228600" algn="l" defTabSz="914400" rtl="0" eaLnBrk="0" fontAlgn="base" latinLnBrk="0" hangingPunct="0">
              <a:lnSpc>
                <a:spcPct val="100000"/>
              </a:lnSpc>
              <a:spcBef>
                <a:spcPct val="0"/>
              </a:spcBef>
              <a:spcAft>
                <a:spcPct val="0"/>
              </a:spcAft>
              <a:buClrTx/>
              <a:buSzTx/>
              <a:buFontTx/>
              <a:buAutoNum type="arabicPeriod"/>
              <a:tabLst/>
              <a:defRPr/>
            </a:pPr>
            <a:r>
              <a:rPr kumimoji="0" lang="zh-TW" altLang="en-US" sz="3600" b="0" i="0" u="none" strike="noStrike" kern="1200" cap="none" spc="0" normalizeH="0" baseline="0" noProof="0" dirty="0">
                <a:ln>
                  <a:noFill/>
                </a:ln>
                <a:solidFill>
                  <a:srgbClr val="FFFFFF"/>
                </a:solidFill>
                <a:effectLst/>
                <a:uLnTx/>
                <a:uFillTx/>
                <a:latin typeface="Garamond" charset="0"/>
                <a:ea typeface="ＭＳ Ｐゴシック" charset="0"/>
              </a:rPr>
              <a:t>　新教宣教的時代</a:t>
            </a:r>
            <a:endParaRPr kumimoji="0" lang="en-US" altLang="zh-TW" sz="3600" b="0" i="0" u="none" strike="noStrike" kern="1200" cap="none" spc="0" normalizeH="0" baseline="0" noProof="0" dirty="0">
              <a:ln>
                <a:noFill/>
              </a:ln>
              <a:solidFill>
                <a:srgbClr val="FFFFFF"/>
              </a:solidFill>
              <a:effectLst/>
              <a:uLnTx/>
              <a:uFillTx/>
              <a:latin typeface="Garamond" charset="0"/>
              <a:ea typeface="ＭＳ Ｐゴシック" charset="0"/>
            </a:endParaRPr>
          </a:p>
          <a:p>
            <a:pPr marL="228600" marR="0" lvl="0" indent="-228600" algn="l" defTabSz="914400" rtl="0" eaLnBrk="0" fontAlgn="base" latinLnBrk="0" hangingPunct="0">
              <a:lnSpc>
                <a:spcPct val="100000"/>
              </a:lnSpc>
              <a:spcBef>
                <a:spcPct val="0"/>
              </a:spcBef>
              <a:spcAft>
                <a:spcPct val="0"/>
              </a:spcAft>
              <a:buClrTx/>
              <a:buSzTx/>
              <a:buFontTx/>
              <a:buAutoNum type="arabicPeriod"/>
              <a:tabLst/>
              <a:defRPr/>
            </a:pPr>
            <a:r>
              <a:rPr kumimoji="0" lang="zh-TW" altLang="en-US" sz="3600" b="0" i="0" u="none" strike="noStrike" kern="1200" cap="none" spc="0" normalizeH="0" baseline="0" noProof="0" dirty="0">
                <a:ln>
                  <a:noFill/>
                </a:ln>
                <a:solidFill>
                  <a:srgbClr val="FFFFFF"/>
                </a:solidFill>
                <a:effectLst/>
                <a:uLnTx/>
                <a:uFillTx/>
                <a:latin typeface="Garamond" charset="0"/>
                <a:ea typeface="ＭＳ Ｐゴシック" charset="0"/>
              </a:rPr>
              <a:t>　傳揚福音的時代</a:t>
            </a:r>
            <a:endParaRPr kumimoji="0" lang="en-US" altLang="zh-TW" sz="3600" b="0" i="0" u="none" strike="noStrike" kern="1200" cap="none" spc="0" normalizeH="0" baseline="0" noProof="0" dirty="0">
              <a:ln>
                <a:noFill/>
              </a:ln>
              <a:solidFill>
                <a:srgbClr val="FFFFFF"/>
              </a:solidFill>
              <a:effectLst/>
              <a:uLnTx/>
              <a:uFillTx/>
              <a:latin typeface="Garamond" charset="0"/>
              <a:ea typeface="ＭＳ Ｐゴシック" charset="0"/>
            </a:endParaRPr>
          </a:p>
          <a:p>
            <a:pPr marL="228600" marR="0" lvl="0" indent="-228600" algn="l" defTabSz="914400" rtl="0" eaLnBrk="0" fontAlgn="base" latinLnBrk="0" hangingPunct="0">
              <a:lnSpc>
                <a:spcPct val="100000"/>
              </a:lnSpc>
              <a:spcBef>
                <a:spcPct val="0"/>
              </a:spcBef>
              <a:spcAft>
                <a:spcPct val="0"/>
              </a:spcAft>
              <a:buClrTx/>
              <a:buSzTx/>
              <a:buFontTx/>
              <a:buAutoNum type="arabicPeriod"/>
              <a:tabLst/>
              <a:defRPr/>
            </a:pPr>
            <a:r>
              <a:rPr kumimoji="0" lang="zh-TW" altLang="en-US" sz="3600" b="0" i="0" u="none" strike="noStrike" kern="1200" cap="none" spc="0" normalizeH="0" baseline="0" noProof="0" dirty="0">
                <a:ln>
                  <a:noFill/>
                </a:ln>
                <a:solidFill>
                  <a:srgbClr val="FFFFFF"/>
                </a:solidFill>
                <a:effectLst/>
                <a:uLnTx/>
                <a:uFillTx/>
                <a:latin typeface="Garamond" charset="0"/>
                <a:ea typeface="ＭＳ Ｐゴシック" charset="0"/>
              </a:rPr>
              <a:t>　女性宣教的時代</a:t>
            </a:r>
            <a:endParaRPr kumimoji="0" lang="en-US" altLang="zh-TW" sz="3600" b="0" i="0" u="none" strike="noStrike" kern="1200" cap="none" spc="0" normalizeH="0" baseline="0" noProof="0" dirty="0">
              <a:ln>
                <a:noFill/>
              </a:ln>
              <a:solidFill>
                <a:srgbClr val="FFFFFF"/>
              </a:solidFill>
              <a:effectLst/>
              <a:uLnTx/>
              <a:uFillTx/>
              <a:latin typeface="Garamond" charset="0"/>
              <a:ea typeface="ＭＳ Ｐゴシック" charset="0"/>
            </a:endParaRPr>
          </a:p>
          <a:p>
            <a:pPr marL="228600" marR="0" lvl="0" indent="-228600" algn="l" defTabSz="914400" rtl="0" eaLnBrk="0" fontAlgn="base" latinLnBrk="0" hangingPunct="0">
              <a:lnSpc>
                <a:spcPct val="100000"/>
              </a:lnSpc>
              <a:spcBef>
                <a:spcPct val="0"/>
              </a:spcBef>
              <a:spcAft>
                <a:spcPct val="0"/>
              </a:spcAft>
              <a:buClrTx/>
              <a:buSzTx/>
              <a:buFontTx/>
              <a:buAutoNum type="arabicPeriod"/>
              <a:tabLst/>
              <a:defRPr/>
            </a:pPr>
            <a:r>
              <a:rPr kumimoji="0" lang="zh-TW" altLang="en-US" sz="3600" b="0" i="0" u="none" strike="noStrike" kern="1200" cap="none" spc="0" normalizeH="0" baseline="0" noProof="0" dirty="0">
                <a:ln>
                  <a:noFill/>
                </a:ln>
                <a:solidFill>
                  <a:srgbClr val="FFFFFF"/>
                </a:solidFill>
                <a:effectLst/>
                <a:uLnTx/>
                <a:uFillTx/>
                <a:latin typeface="Garamond" charset="0"/>
                <a:ea typeface="ＭＳ Ｐゴシック" charset="0"/>
              </a:rPr>
              <a:t>　志工發展的時代</a:t>
            </a:r>
            <a:endParaRPr kumimoji="0" lang="en-US" altLang="zh-TW" sz="3600" b="0" i="0" u="none" strike="noStrike" kern="1200" cap="none" spc="0" normalizeH="0" baseline="0" noProof="0" dirty="0">
              <a:ln>
                <a:noFill/>
              </a:ln>
              <a:solidFill>
                <a:srgbClr val="FFFFFF"/>
              </a:solidFill>
              <a:effectLst/>
              <a:uLnTx/>
              <a:uFillTx/>
              <a:latin typeface="Garamond" charset="0"/>
              <a:ea typeface="ＭＳ Ｐゴシック" charset="0"/>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3600" b="1" i="0" u="none" strike="noStrike" kern="1200" cap="none" spc="0" normalizeH="0" baseline="0" noProof="0" dirty="0">
              <a:ln w="25400">
                <a:solidFill>
                  <a:srgbClr val="000000"/>
                </a:solid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855534854"/>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ldWorldMa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7800" y="-228600"/>
            <a:ext cx="9290304" cy="7315200"/>
          </a:xfrm>
          <a:prstGeom prst="rect">
            <a:avLst/>
          </a:prstGeom>
        </p:spPr>
      </p:pic>
      <p:sp>
        <p:nvSpPr>
          <p:cNvPr id="5" name="Rectangle 4"/>
          <p:cNvSpPr/>
          <p:nvPr/>
        </p:nvSpPr>
        <p:spPr>
          <a:xfrm>
            <a:off x="2743200" y="5511224"/>
            <a:ext cx="6781800" cy="646331"/>
          </a:xfrm>
          <a:prstGeom prst="rect">
            <a:avLst/>
          </a:prstGeom>
          <a:solidFill>
            <a:srgbClr val="000514"/>
          </a:solid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FFFFFF"/>
                </a:solidFill>
                <a:effectLst/>
                <a:uLnTx/>
                <a:uFillTx/>
                <a:latin typeface="Arial"/>
                <a:ea typeface="ＭＳ Ｐゴシック" charset="0"/>
                <a:cs typeface="Arial"/>
              </a:rPr>
              <a:t>亞洲教會歷史</a:t>
            </a:r>
          </a:p>
        </p:txBody>
      </p:sp>
      <p:sp>
        <p:nvSpPr>
          <p:cNvPr id="4" name="Rectangle 3"/>
          <p:cNvSpPr/>
          <p:nvPr/>
        </p:nvSpPr>
        <p:spPr>
          <a:xfrm>
            <a:off x="1524000" y="609600"/>
            <a:ext cx="8915400" cy="2862322"/>
          </a:xfrm>
          <a:prstGeom prst="rect">
            <a:avLst/>
          </a:prstGeom>
          <a:solidFill>
            <a:srgbClr val="000514"/>
          </a:solidFill>
          <a:ln>
            <a:noFill/>
          </a:ln>
        </p:spPr>
        <p:txBody>
          <a:bodyPr wrap="square">
            <a:spAutoFit/>
          </a:bodyPr>
          <a:lstStyle/>
          <a:p>
            <a:pPr marL="742950" marR="0" lvl="0" indent="-742950" algn="l" defTabSz="914400" rtl="0" eaLnBrk="0" fontAlgn="auto" latinLnBrk="0" hangingPunct="0">
              <a:lnSpc>
                <a:spcPct val="100000"/>
              </a:lnSpc>
              <a:spcBef>
                <a:spcPts val="0"/>
              </a:spcBef>
              <a:spcAft>
                <a:spcPts val="0"/>
              </a:spcAft>
              <a:buClrTx/>
              <a:buSzTx/>
              <a:buFontTx/>
              <a:buAutoNum type="arabicPeriod"/>
              <a:tabLst/>
              <a:defRPr/>
            </a:pPr>
            <a:r>
              <a:rPr kumimoji="0" lang="zh-TW" altLang="en-US" sz="3600" b="1" i="0" u="none" strike="noStrike" kern="1200" cap="none" spc="0" normalizeH="0" baseline="0" noProof="0" dirty="0">
                <a:ln w="25400">
                  <a:solidFill>
                    <a:srgbClr val="000000"/>
                  </a:solidFill>
                </a:ln>
                <a:solidFill>
                  <a:srgbClr val="FFFFFF"/>
                </a:solidFill>
                <a:effectLst/>
                <a:uLnTx/>
                <a:uFillTx/>
                <a:latin typeface="Arial"/>
                <a:ea typeface="ＭＳ Ｐゴシック" charset="0"/>
                <a:cs typeface="Arial"/>
              </a:rPr>
              <a:t>敘利亞傳統 （西元 </a:t>
            </a:r>
            <a:r>
              <a:rPr kumimoji="0" lang="en-US" altLang="zh-TW" sz="3600" b="1" i="0" u="none" strike="noStrike" kern="1200" cap="none" spc="0" normalizeH="0" baseline="0" noProof="0" dirty="0">
                <a:ln w="25400">
                  <a:solidFill>
                    <a:srgbClr val="000000"/>
                  </a:solidFill>
                </a:ln>
                <a:solidFill>
                  <a:srgbClr val="FFFFFF"/>
                </a:solidFill>
                <a:effectLst/>
                <a:uLnTx/>
                <a:uFillTx/>
                <a:latin typeface="Arial"/>
                <a:ea typeface="ＭＳ Ｐゴシック" charset="0"/>
                <a:cs typeface="Arial"/>
              </a:rPr>
              <a:t>50 – 225 </a:t>
            </a:r>
            <a:r>
              <a:rPr kumimoji="0" lang="zh-TW" altLang="en-US" sz="3600" b="1" i="0" u="none" strike="noStrike" kern="1200" cap="none" spc="0" normalizeH="0" baseline="0" noProof="0" dirty="0">
                <a:ln w="25400">
                  <a:solidFill>
                    <a:srgbClr val="000000"/>
                  </a:solidFill>
                </a:ln>
                <a:solidFill>
                  <a:srgbClr val="FFFFFF"/>
                </a:solidFill>
                <a:effectLst/>
                <a:uLnTx/>
                <a:uFillTx/>
                <a:latin typeface="Arial"/>
                <a:ea typeface="ＭＳ Ｐゴシック" charset="0"/>
                <a:cs typeface="Arial"/>
              </a:rPr>
              <a:t>年）</a:t>
            </a:r>
            <a:endParaRPr kumimoji="0" lang="en-US" altLang="zh-TW" sz="3600" b="1" i="0" u="none" strike="noStrike" kern="1200" cap="none" spc="0" normalizeH="0" baseline="0" noProof="0" dirty="0">
              <a:ln w="25400">
                <a:solidFill>
                  <a:srgbClr val="000000"/>
                </a:solidFill>
              </a:ln>
              <a:solidFill>
                <a:srgbClr val="FFFFFF"/>
              </a:solidFill>
              <a:effectLst/>
              <a:uLnTx/>
              <a:uFillTx/>
              <a:latin typeface="Arial"/>
              <a:ea typeface="ＭＳ Ｐゴシック" charset="0"/>
              <a:cs typeface="Arial"/>
            </a:endParaRPr>
          </a:p>
          <a:p>
            <a:pPr marL="742950" marR="0" lvl="0" indent="-742950" algn="l" defTabSz="914400" rtl="0" eaLnBrk="0" fontAlgn="auto" latinLnBrk="0" hangingPunct="0">
              <a:lnSpc>
                <a:spcPct val="100000"/>
              </a:lnSpc>
              <a:spcBef>
                <a:spcPts val="0"/>
              </a:spcBef>
              <a:spcAft>
                <a:spcPts val="0"/>
              </a:spcAft>
              <a:buClrTx/>
              <a:buSzTx/>
              <a:buFontTx/>
              <a:buAutoNum type="arabicPeriod"/>
              <a:tabLst/>
              <a:defRPr/>
            </a:pPr>
            <a:r>
              <a:rPr kumimoji="0" lang="zh-TW" altLang="en-US" sz="3600" b="1" i="0" u="none" strike="noStrike" kern="1200" cap="none" spc="0" normalizeH="0" baseline="0" noProof="0" dirty="0">
                <a:ln w="25400">
                  <a:solidFill>
                    <a:srgbClr val="000000"/>
                  </a:solidFill>
                </a:ln>
                <a:solidFill>
                  <a:srgbClr val="FFFFFF"/>
                </a:solidFill>
                <a:effectLst/>
                <a:uLnTx/>
                <a:uFillTx/>
                <a:latin typeface="Arial"/>
                <a:ea typeface="ＭＳ Ｐゴシック" charset="0"/>
                <a:cs typeface="Arial"/>
              </a:rPr>
              <a:t>舊絲路（西元 </a:t>
            </a:r>
            <a:r>
              <a:rPr kumimoji="0" lang="en-US" altLang="zh-TW" sz="3600" b="1" i="0" u="none" strike="noStrike" kern="1200" cap="none" spc="0" normalizeH="0" baseline="0" noProof="0" dirty="0">
                <a:ln w="25400">
                  <a:solidFill>
                    <a:srgbClr val="000000"/>
                  </a:solidFill>
                </a:ln>
                <a:solidFill>
                  <a:srgbClr val="FFFFFF"/>
                </a:solidFill>
                <a:effectLst/>
                <a:uLnTx/>
                <a:uFillTx/>
                <a:latin typeface="Arial"/>
                <a:ea typeface="ＭＳ Ｐゴシック" charset="0"/>
                <a:cs typeface="Arial"/>
              </a:rPr>
              <a:t>225 – 1000 </a:t>
            </a:r>
            <a:r>
              <a:rPr kumimoji="0" lang="zh-TW" altLang="en-US" sz="3600" b="1" i="0" u="none" strike="noStrike" kern="1200" cap="none" spc="0" normalizeH="0" baseline="0" noProof="0" dirty="0">
                <a:ln w="25400">
                  <a:solidFill>
                    <a:srgbClr val="000000"/>
                  </a:solidFill>
                </a:ln>
                <a:solidFill>
                  <a:srgbClr val="FFFFFF"/>
                </a:solidFill>
                <a:effectLst/>
                <a:uLnTx/>
                <a:uFillTx/>
                <a:latin typeface="Arial"/>
                <a:ea typeface="ＭＳ Ｐゴシック" charset="0"/>
                <a:cs typeface="Arial"/>
              </a:rPr>
              <a:t>年）</a:t>
            </a:r>
            <a:endParaRPr kumimoji="0" lang="en-US" altLang="zh-TW" sz="3600" b="1" i="0" u="none" strike="noStrike" kern="1200" cap="none" spc="0" normalizeH="0" baseline="0" noProof="0" dirty="0">
              <a:ln w="25400">
                <a:solidFill>
                  <a:srgbClr val="000000"/>
                </a:solidFill>
              </a:ln>
              <a:solidFill>
                <a:srgbClr val="FFFFFF"/>
              </a:solidFill>
              <a:effectLst/>
              <a:uLnTx/>
              <a:uFillTx/>
              <a:latin typeface="Arial"/>
              <a:ea typeface="ＭＳ Ｐゴシック" charset="0"/>
              <a:cs typeface="Arial"/>
            </a:endParaRPr>
          </a:p>
          <a:p>
            <a:pPr marL="742950" marR="0" lvl="0" indent="-742950" algn="l" defTabSz="914400" rtl="0" eaLnBrk="0" fontAlgn="auto" latinLnBrk="0" hangingPunct="0">
              <a:lnSpc>
                <a:spcPct val="100000"/>
              </a:lnSpc>
              <a:spcBef>
                <a:spcPts val="0"/>
              </a:spcBef>
              <a:spcAft>
                <a:spcPts val="0"/>
              </a:spcAft>
              <a:buClrTx/>
              <a:buSzTx/>
              <a:buFontTx/>
              <a:buAutoNum type="arabicPeriod"/>
              <a:tabLst/>
              <a:defRPr/>
            </a:pPr>
            <a:r>
              <a:rPr kumimoji="0" lang="zh-TW" altLang="en-US" sz="3600" b="1" i="0" u="none" strike="noStrike" kern="1200" cap="none" spc="0" normalizeH="0" baseline="0" noProof="0" dirty="0">
                <a:ln w="25400">
                  <a:solidFill>
                    <a:srgbClr val="000000"/>
                  </a:solidFill>
                </a:ln>
                <a:solidFill>
                  <a:srgbClr val="FFFFFF"/>
                </a:solidFill>
                <a:effectLst/>
                <a:uLnTx/>
                <a:uFillTx/>
                <a:latin typeface="Arial"/>
                <a:ea typeface="ＭＳ Ｐゴシック" charset="0"/>
                <a:cs typeface="Arial"/>
              </a:rPr>
              <a:t>到東方（西元 </a:t>
            </a:r>
            <a:r>
              <a:rPr kumimoji="0" lang="en-US" altLang="zh-TW" sz="3600" b="1" i="0" u="none" strike="noStrike" kern="1200" cap="none" spc="0" normalizeH="0" baseline="0" noProof="0" dirty="0">
                <a:ln w="25400">
                  <a:solidFill>
                    <a:srgbClr val="000000"/>
                  </a:solidFill>
                </a:ln>
                <a:solidFill>
                  <a:srgbClr val="FFFFFF"/>
                </a:solidFill>
                <a:effectLst/>
                <a:uLnTx/>
                <a:uFillTx/>
                <a:latin typeface="Arial"/>
                <a:ea typeface="ＭＳ Ｐゴシック" charset="0"/>
                <a:cs typeface="Arial"/>
              </a:rPr>
              <a:t>1000 – 1350 </a:t>
            </a:r>
            <a:r>
              <a:rPr kumimoji="0" lang="zh-TW" altLang="en-US" sz="3600" b="1" i="0" u="none" strike="noStrike" kern="1200" cap="none" spc="0" normalizeH="0" baseline="0" noProof="0" dirty="0">
                <a:ln w="25400">
                  <a:solidFill>
                    <a:srgbClr val="000000"/>
                  </a:solidFill>
                </a:ln>
                <a:solidFill>
                  <a:srgbClr val="FFFFFF"/>
                </a:solidFill>
                <a:effectLst/>
                <a:uLnTx/>
                <a:uFillTx/>
                <a:latin typeface="Arial"/>
                <a:ea typeface="ＭＳ Ｐゴシック" charset="0"/>
                <a:cs typeface="Arial"/>
              </a:rPr>
              <a:t>年）</a:t>
            </a:r>
            <a:endParaRPr kumimoji="0" lang="en-US" altLang="zh-TW" sz="3600" b="1" i="0" u="none" strike="noStrike" kern="1200" cap="none" spc="0" normalizeH="0" baseline="0" noProof="0" dirty="0">
              <a:ln w="25400">
                <a:solidFill>
                  <a:srgbClr val="000000"/>
                </a:solidFill>
              </a:ln>
              <a:solidFill>
                <a:srgbClr val="FFFFFF"/>
              </a:solidFill>
              <a:effectLst/>
              <a:uLnTx/>
              <a:uFillTx/>
              <a:latin typeface="Arial"/>
              <a:ea typeface="ＭＳ Ｐゴシック" charset="0"/>
              <a:cs typeface="Arial"/>
            </a:endParaRPr>
          </a:p>
          <a:p>
            <a:pPr marL="742950" marR="0" lvl="0" indent="-742950" algn="l" defTabSz="914400" rtl="0" eaLnBrk="0" fontAlgn="auto" latinLnBrk="0" hangingPunct="0">
              <a:lnSpc>
                <a:spcPct val="100000"/>
              </a:lnSpc>
              <a:spcBef>
                <a:spcPts val="0"/>
              </a:spcBef>
              <a:spcAft>
                <a:spcPts val="0"/>
              </a:spcAft>
              <a:buClrTx/>
              <a:buSzTx/>
              <a:buFontTx/>
              <a:buAutoNum type="arabicPeriod"/>
              <a:tabLst/>
              <a:defRPr/>
            </a:pPr>
            <a:r>
              <a:rPr kumimoji="0" lang="zh-TW" altLang="en-US" sz="3600" b="1" i="0" u="none" strike="noStrike" kern="1200" cap="none" spc="0" normalizeH="0" baseline="0" noProof="0" dirty="0">
                <a:ln w="25400">
                  <a:solidFill>
                    <a:srgbClr val="000000"/>
                  </a:solidFill>
                </a:ln>
                <a:solidFill>
                  <a:srgbClr val="FFFFFF"/>
                </a:solidFill>
                <a:effectLst/>
                <a:uLnTx/>
                <a:uFillTx/>
                <a:latin typeface="Arial"/>
                <a:ea typeface="ＭＳ Ｐゴシック" charset="0"/>
                <a:cs typeface="Arial"/>
              </a:rPr>
              <a:t>天主教風潮（西元 </a:t>
            </a:r>
            <a:r>
              <a:rPr kumimoji="0" lang="en-US" altLang="zh-TW" sz="3600" b="1" i="0" u="none" strike="noStrike" kern="1200" cap="none" spc="0" normalizeH="0" baseline="0" noProof="0" dirty="0">
                <a:ln w="25400">
                  <a:solidFill>
                    <a:srgbClr val="000000"/>
                  </a:solidFill>
                </a:ln>
                <a:solidFill>
                  <a:srgbClr val="FFFFFF"/>
                </a:solidFill>
                <a:effectLst/>
                <a:uLnTx/>
                <a:uFillTx/>
                <a:latin typeface="Arial"/>
                <a:ea typeface="ＭＳ Ｐゴシック" charset="0"/>
                <a:cs typeface="Arial"/>
              </a:rPr>
              <a:t>1500 – 1750 </a:t>
            </a:r>
            <a:r>
              <a:rPr kumimoji="0" lang="zh-TW" altLang="en-US" sz="3600" b="1" i="0" u="none" strike="noStrike" kern="1200" cap="none" spc="0" normalizeH="0" baseline="0" noProof="0" dirty="0">
                <a:ln w="25400">
                  <a:solidFill>
                    <a:srgbClr val="000000"/>
                  </a:solidFill>
                </a:ln>
                <a:solidFill>
                  <a:srgbClr val="FFFFFF"/>
                </a:solidFill>
                <a:effectLst/>
                <a:uLnTx/>
                <a:uFillTx/>
                <a:latin typeface="Arial"/>
                <a:ea typeface="ＭＳ Ｐゴシック" charset="0"/>
                <a:cs typeface="Arial"/>
              </a:rPr>
              <a:t>年）</a:t>
            </a:r>
            <a:endParaRPr kumimoji="0" lang="en-US" altLang="zh-TW" sz="3600" b="1" i="0" u="none" strike="noStrike" kern="1200" cap="none" spc="0" normalizeH="0" baseline="0" noProof="0" dirty="0">
              <a:ln w="25400">
                <a:solidFill>
                  <a:srgbClr val="000000"/>
                </a:solidFill>
              </a:ln>
              <a:solidFill>
                <a:srgbClr val="FFFFFF"/>
              </a:solidFill>
              <a:effectLst/>
              <a:uLnTx/>
              <a:uFillTx/>
              <a:latin typeface="Arial"/>
              <a:ea typeface="ＭＳ Ｐゴシック" charset="0"/>
              <a:cs typeface="Arial"/>
            </a:endParaRPr>
          </a:p>
          <a:p>
            <a:pPr marL="742950" marR="0" lvl="0" indent="-742950" algn="l" defTabSz="914400" rtl="0" eaLnBrk="0" fontAlgn="auto" latinLnBrk="0" hangingPunct="0">
              <a:lnSpc>
                <a:spcPct val="100000"/>
              </a:lnSpc>
              <a:spcBef>
                <a:spcPts val="0"/>
              </a:spcBef>
              <a:spcAft>
                <a:spcPts val="0"/>
              </a:spcAft>
              <a:buClrTx/>
              <a:buSzTx/>
              <a:buFontTx/>
              <a:buAutoNum type="arabicPeriod"/>
              <a:tabLst/>
              <a:defRPr/>
            </a:pPr>
            <a:r>
              <a:rPr kumimoji="0" lang="zh-TW" altLang="en-US" sz="3600" b="1" i="0" u="none" strike="noStrike" kern="1200" cap="none" spc="0" normalizeH="0" baseline="0" noProof="0" dirty="0">
                <a:ln w="25400">
                  <a:solidFill>
                    <a:srgbClr val="000000"/>
                  </a:solidFill>
                </a:ln>
                <a:solidFill>
                  <a:srgbClr val="FFFFFF"/>
                </a:solidFill>
                <a:effectLst/>
                <a:uLnTx/>
                <a:uFillTx/>
                <a:latin typeface="Arial"/>
                <a:ea typeface="ＭＳ Ｐゴシック" charset="0"/>
                <a:cs typeface="Arial"/>
              </a:rPr>
              <a:t>基督教風潮（西元 </a:t>
            </a:r>
            <a:r>
              <a:rPr kumimoji="0" lang="en-US" altLang="zh-TW" sz="3600" b="1" i="0" u="none" strike="noStrike" kern="1200" cap="none" spc="0" normalizeH="0" baseline="0" noProof="0" dirty="0">
                <a:ln w="25400">
                  <a:solidFill>
                    <a:srgbClr val="000000"/>
                  </a:solidFill>
                </a:ln>
                <a:solidFill>
                  <a:srgbClr val="FFFFFF"/>
                </a:solidFill>
                <a:effectLst/>
                <a:uLnTx/>
                <a:uFillTx/>
                <a:latin typeface="Arial"/>
                <a:ea typeface="ＭＳ Ｐゴシック" charset="0"/>
                <a:cs typeface="Arial"/>
              </a:rPr>
              <a:t>1750 – 1900 </a:t>
            </a:r>
            <a:r>
              <a:rPr kumimoji="0" lang="zh-TW" altLang="en-US" sz="3600" b="1" i="0" u="none" strike="noStrike" kern="1200" cap="none" spc="0" normalizeH="0" baseline="0" noProof="0" dirty="0">
                <a:ln w="25400">
                  <a:solidFill>
                    <a:srgbClr val="000000"/>
                  </a:solidFill>
                </a:ln>
                <a:solidFill>
                  <a:srgbClr val="FFFFFF"/>
                </a:solidFill>
                <a:effectLst/>
                <a:uLnTx/>
                <a:uFillTx/>
                <a:latin typeface="Arial"/>
                <a:ea typeface="ＭＳ Ｐゴシック" charset="0"/>
                <a:cs typeface="Arial"/>
              </a:rPr>
              <a:t>年）</a:t>
            </a:r>
            <a:endParaRPr kumimoji="0" lang="en-US" sz="3600" b="1" i="0" u="none" strike="noStrike" kern="1200" cap="none" spc="0" normalizeH="0" baseline="0" noProof="0" dirty="0">
              <a:ln w="25400">
                <a:solidFill>
                  <a:srgbClr val="000000"/>
                </a:solid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224806613"/>
      </p:ext>
    </p:extLst>
  </p:cSld>
  <p:clrMapOvr>
    <a:masterClrMapping/>
  </p:clrMapOvr>
  <p:transition>
    <p:random/>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417142"/>
      </p:ext>
    </p:extLst>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ouwa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0220" y="0"/>
            <a:ext cx="11236181" cy="7010400"/>
          </a:xfrm>
          <a:prstGeom prst="rect">
            <a:avLst/>
          </a:prstGeom>
        </p:spPr>
      </p:pic>
      <p:sp>
        <p:nvSpPr>
          <p:cNvPr id="6" name="Rectangle 5"/>
          <p:cNvSpPr/>
          <p:nvPr/>
        </p:nvSpPr>
        <p:spPr>
          <a:xfrm>
            <a:off x="2743200" y="381000"/>
            <a:ext cx="6781800" cy="646331"/>
          </a:xfrm>
          <a:prstGeom prst="rect">
            <a:avLst/>
          </a:prstGeom>
          <a:solidFill>
            <a:srgbClr val="000514"/>
          </a:solid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亞洲教會歷史</a:t>
            </a:r>
          </a:p>
        </p:txBody>
      </p:sp>
      <p:sp>
        <p:nvSpPr>
          <p:cNvPr id="7" name="Text Box 7"/>
          <p:cNvSpPr txBox="1">
            <a:spLocks noChangeArrowheads="1"/>
          </p:cNvSpPr>
          <p:nvPr/>
        </p:nvSpPr>
        <p:spPr bwMode="auto">
          <a:xfrm>
            <a:off x="1524000" y="6096000"/>
            <a:ext cx="9144000" cy="3693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TW" altLang="en-US" sz="1800" b="0" i="1" u="none" strike="noStrike" kern="1200" cap="none" spc="0" normalizeH="0" baseline="0" noProof="0" dirty="0">
                <a:ln>
                  <a:noFill/>
                </a:ln>
                <a:solidFill>
                  <a:srgbClr val="FFFFFF"/>
                </a:solidFill>
                <a:effectLst/>
                <a:uLnTx/>
                <a:uFillTx/>
                <a:latin typeface="Arial Black" charset="0"/>
                <a:ea typeface="ＭＳ Ｐゴシック" charset="0"/>
                <a:cs typeface="Arial Black" charset="0"/>
              </a:rPr>
              <a:t>中國北京守望教會聚會</a:t>
            </a:r>
          </a:p>
        </p:txBody>
      </p:sp>
    </p:spTree>
    <p:extLst>
      <p:ext uri="{BB962C8B-B14F-4D97-AF65-F5344CB8AC3E}">
        <p14:creationId xmlns:p14="http://schemas.microsoft.com/office/powerpoint/2010/main" val="3673351637"/>
      </p:ext>
    </p:extLst>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urchPlantingMovements.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5158" y="0"/>
            <a:ext cx="10305435" cy="6858000"/>
          </a:xfrm>
          <a:prstGeom prst="rect">
            <a:avLst/>
          </a:prstGeom>
        </p:spPr>
      </p:pic>
      <p:sp>
        <p:nvSpPr>
          <p:cNvPr id="3" name="Rectangle 2"/>
          <p:cNvSpPr/>
          <p:nvPr/>
        </p:nvSpPr>
        <p:spPr>
          <a:xfrm>
            <a:off x="1531232" y="381000"/>
            <a:ext cx="9142412" cy="646331"/>
          </a:xfrm>
          <a:prstGeom prst="rect">
            <a:avLst/>
          </a:prstGeom>
          <a:solidFill>
            <a:srgbClr val="000514"/>
          </a:solid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植堂運動</a:t>
            </a:r>
          </a:p>
        </p:txBody>
      </p:sp>
      <p:pic>
        <p:nvPicPr>
          <p:cNvPr id="5" name="Picture 4" descr="ChinaMap.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8800" y="1066800"/>
            <a:ext cx="2082800" cy="2082800"/>
          </a:xfrm>
          <a:prstGeom prst="rect">
            <a:avLst/>
          </a:prstGeom>
        </p:spPr>
      </p:pic>
    </p:spTree>
    <p:extLst>
      <p:ext uri="{BB962C8B-B14F-4D97-AF65-F5344CB8AC3E}">
        <p14:creationId xmlns:p14="http://schemas.microsoft.com/office/powerpoint/2010/main" val="2582495033"/>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urchPlantingMovements.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5158" y="0"/>
            <a:ext cx="10305435" cy="6858000"/>
          </a:xfrm>
          <a:prstGeom prst="rect">
            <a:avLst/>
          </a:prstGeom>
        </p:spPr>
      </p:pic>
      <p:sp>
        <p:nvSpPr>
          <p:cNvPr id="3" name="Rectangle 2"/>
          <p:cNvSpPr/>
          <p:nvPr/>
        </p:nvSpPr>
        <p:spPr>
          <a:xfrm>
            <a:off x="1531232" y="381000"/>
            <a:ext cx="9142412" cy="646331"/>
          </a:xfrm>
          <a:prstGeom prst="rect">
            <a:avLst/>
          </a:prstGeom>
          <a:solidFill>
            <a:srgbClr val="000514"/>
          </a:solid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植堂運動</a:t>
            </a:r>
          </a:p>
        </p:txBody>
      </p:sp>
      <p:pic>
        <p:nvPicPr>
          <p:cNvPr id="7" name="Picture 6" descr="IndiaMap.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58200" y="1066800"/>
            <a:ext cx="2057400" cy="2057400"/>
          </a:xfrm>
          <a:prstGeom prst="rect">
            <a:avLst/>
          </a:prstGeom>
        </p:spPr>
      </p:pic>
    </p:spTree>
    <p:extLst>
      <p:ext uri="{BB962C8B-B14F-4D97-AF65-F5344CB8AC3E}">
        <p14:creationId xmlns:p14="http://schemas.microsoft.com/office/powerpoint/2010/main" val="3065071457"/>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urchPlantingMovements.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5158" y="0"/>
            <a:ext cx="10305435" cy="6858000"/>
          </a:xfrm>
          <a:prstGeom prst="rect">
            <a:avLst/>
          </a:prstGeom>
        </p:spPr>
      </p:pic>
      <p:sp>
        <p:nvSpPr>
          <p:cNvPr id="3" name="Rectangle 2"/>
          <p:cNvSpPr/>
          <p:nvPr/>
        </p:nvSpPr>
        <p:spPr>
          <a:xfrm>
            <a:off x="1531232" y="381000"/>
            <a:ext cx="9142412" cy="646331"/>
          </a:xfrm>
          <a:prstGeom prst="rect">
            <a:avLst/>
          </a:prstGeom>
          <a:solidFill>
            <a:srgbClr val="000514"/>
          </a:solid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植堂運動</a:t>
            </a:r>
          </a:p>
        </p:txBody>
      </p:sp>
      <p:pic>
        <p:nvPicPr>
          <p:cNvPr id="7" name="Picture 6" descr="IndiaMap.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58200" y="1066800"/>
            <a:ext cx="2057400" cy="2057400"/>
          </a:xfrm>
          <a:prstGeom prst="rect">
            <a:avLst/>
          </a:prstGeom>
        </p:spPr>
      </p:pic>
      <p:sp>
        <p:nvSpPr>
          <p:cNvPr id="5" name="Text Box 7"/>
          <p:cNvSpPr txBox="1">
            <a:spLocks noChangeArrowheads="1"/>
          </p:cNvSpPr>
          <p:nvPr/>
        </p:nvSpPr>
        <p:spPr bwMode="auto">
          <a:xfrm>
            <a:off x="2209800" y="2201882"/>
            <a:ext cx="7772400" cy="3970318"/>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0" i="1" u="none" strike="noStrike" kern="1200" cap="none" spc="0" normalizeH="0" baseline="30000" noProof="0" dirty="0">
                <a:ln>
                  <a:noFill/>
                </a:ln>
                <a:solidFill>
                  <a:srgbClr val="FFFFFF"/>
                </a:solidFill>
                <a:effectLst/>
                <a:uLnTx/>
                <a:uFillTx/>
                <a:latin typeface="微軟正黑體" panose="020B0604030504040204" pitchFamily="34" charset="-120"/>
                <a:ea typeface="微軟正黑體" panose="020B0604030504040204" pitchFamily="34" charset="-120"/>
                <a:cs typeface="Arial Black" charset="0"/>
              </a:rPr>
              <a:t>５</a:t>
            </a:r>
            <a:r>
              <a:rPr kumimoji="0" lang="zh-TW" altLang="en-US" sz="2800" b="0" i="1"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Arial Black" charset="0"/>
              </a:rPr>
              <a:t>無論進哪一家，先要說：願這一家平安。</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0" i="1" u="none" strike="noStrike" kern="1200" cap="none" spc="0" normalizeH="0" baseline="30000" noProof="0" dirty="0">
                <a:ln>
                  <a:noFill/>
                </a:ln>
                <a:solidFill>
                  <a:srgbClr val="FFFFFF"/>
                </a:solidFill>
                <a:effectLst/>
                <a:uLnTx/>
                <a:uFillTx/>
                <a:latin typeface="微軟正黑體" panose="020B0604030504040204" pitchFamily="34" charset="-120"/>
                <a:ea typeface="微軟正黑體" panose="020B0604030504040204" pitchFamily="34" charset="-120"/>
                <a:cs typeface="Arial Black" charset="0"/>
              </a:rPr>
              <a:t>６</a:t>
            </a:r>
            <a:r>
              <a:rPr kumimoji="0" lang="zh-TW" altLang="en-US" sz="2800" b="0" i="1"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Arial Black" charset="0"/>
              </a:rPr>
              <a:t>那裡若有當得平安的人，你們所求的平安就必臨到那家；不然，就歸與你們了。</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0" i="1" u="none" strike="noStrike" kern="1200" cap="none" spc="0" normalizeH="0" baseline="30000" noProof="0" dirty="0">
                <a:ln>
                  <a:noFill/>
                </a:ln>
                <a:solidFill>
                  <a:srgbClr val="FFFFFF"/>
                </a:solidFill>
                <a:effectLst/>
                <a:uLnTx/>
                <a:uFillTx/>
                <a:latin typeface="微軟正黑體" panose="020B0604030504040204" pitchFamily="34" charset="-120"/>
                <a:ea typeface="微軟正黑體" panose="020B0604030504040204" pitchFamily="34" charset="-120"/>
                <a:cs typeface="Arial Black" charset="0"/>
              </a:rPr>
              <a:t>７</a:t>
            </a:r>
            <a:r>
              <a:rPr kumimoji="0" lang="zh-TW" altLang="en-US" sz="2800" b="0" i="1"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Arial Black" charset="0"/>
              </a:rPr>
              <a:t>你們要住在那家</a:t>
            </a:r>
            <a:r>
              <a:rPr kumimoji="0" lang="en-US" altLang="zh-TW" sz="2800" b="0" i="1"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Arial Black" charset="0"/>
              </a:rPr>
              <a:t>…</a:t>
            </a:r>
            <a:r>
              <a:rPr kumimoji="0" lang="zh-TW" altLang="en-US" sz="2800" b="0" i="1"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Arial Black" charset="0"/>
              </a:rPr>
              <a:t>；不要從這家搬到那家。</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0" i="1" u="none" strike="noStrike" kern="1200" cap="none" spc="0" normalizeH="0" baseline="30000" noProof="0" dirty="0">
                <a:ln>
                  <a:noFill/>
                </a:ln>
                <a:solidFill>
                  <a:srgbClr val="FFFFFF"/>
                </a:solidFill>
                <a:effectLst/>
                <a:uLnTx/>
                <a:uFillTx/>
                <a:latin typeface="微軟正黑體" panose="020B0604030504040204" pitchFamily="34" charset="-120"/>
                <a:ea typeface="微軟正黑體" panose="020B0604030504040204" pitchFamily="34" charset="-120"/>
                <a:cs typeface="Arial Black" charset="0"/>
              </a:rPr>
              <a:t>８</a:t>
            </a:r>
            <a:r>
              <a:rPr kumimoji="0" lang="zh-TW" altLang="en-US" sz="2800" b="0" i="1"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Arial Black" charset="0"/>
              </a:rPr>
              <a:t>無論進哪一城，人若接待你們，給你們擺上什麼，你們就吃什麼。</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0" i="1" u="none" strike="noStrike" kern="1200" cap="none" spc="0" normalizeH="0" baseline="30000" noProof="0" dirty="0">
                <a:ln>
                  <a:noFill/>
                </a:ln>
                <a:solidFill>
                  <a:srgbClr val="FFFFFF"/>
                </a:solidFill>
                <a:effectLst/>
                <a:uLnTx/>
                <a:uFillTx/>
                <a:latin typeface="微軟正黑體" panose="020B0604030504040204" pitchFamily="34" charset="-120"/>
                <a:ea typeface="微軟正黑體" panose="020B0604030504040204" pitchFamily="34" charset="-120"/>
                <a:cs typeface="Arial Black" charset="0"/>
              </a:rPr>
              <a:t>９</a:t>
            </a:r>
            <a:r>
              <a:rPr kumimoji="0" lang="zh-TW" altLang="en-US" sz="2800" b="0" i="1"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Arial Black" charset="0"/>
              </a:rPr>
              <a:t>要醫治那城裡的病人，對他們說：神的國臨近你們了。</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Arial Black" charset="0"/>
              </a:rPr>
              <a:t>路加福音</a:t>
            </a:r>
            <a:r>
              <a:rPr kumimoji="0" lang="en-US" sz="28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Arial Black" charset="0"/>
              </a:rPr>
              <a:t> 10:5-9</a:t>
            </a:r>
            <a:endParaRPr kumimoji="0" lang="en-US" sz="18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Arial Black" charset="0"/>
            </a:endParaRPr>
          </a:p>
        </p:txBody>
      </p:sp>
    </p:spTree>
    <p:extLst>
      <p:ext uri="{BB962C8B-B14F-4D97-AF65-F5344CB8AC3E}">
        <p14:creationId xmlns:p14="http://schemas.microsoft.com/office/powerpoint/2010/main" val="1404950375"/>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siaMapBlank.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894238"/>
            <a:ext cx="9144000" cy="5811362"/>
          </a:xfrm>
          <a:prstGeom prst="rect">
            <a:avLst/>
          </a:prstGeom>
        </p:spPr>
      </p:pic>
      <p:sp>
        <p:nvSpPr>
          <p:cNvPr id="6" name="TextBox 5"/>
          <p:cNvSpPr txBox="1"/>
          <p:nvPr/>
        </p:nvSpPr>
        <p:spPr>
          <a:xfrm>
            <a:off x="5528734" y="2829580"/>
            <a:ext cx="948267"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藍毘尼</a:t>
            </a:r>
            <a:endParaRPr kumimoji="0" lang="en-US" altLang="zh-TW" sz="1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尼泊爾</a:t>
            </a:r>
            <a:endParaRPr kumimoji="0" lang="en-US" sz="1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endParaRPr>
          </a:p>
        </p:txBody>
      </p:sp>
      <p:sp>
        <p:nvSpPr>
          <p:cNvPr id="7" name="Donut 6"/>
          <p:cNvSpPr/>
          <p:nvPr/>
        </p:nvSpPr>
        <p:spPr bwMode="auto">
          <a:xfrm>
            <a:off x="5548489" y="2646838"/>
            <a:ext cx="914400" cy="914400"/>
          </a:xfrm>
          <a:prstGeom prst="donut">
            <a:avLst>
              <a:gd name="adj" fmla="val 10603"/>
            </a:avLst>
          </a:prstGeom>
          <a:solidFill>
            <a:srgbClr val="E8C83C"/>
          </a:solidFill>
          <a:ln w="9525" cap="flat" cmpd="sng" algn="ctr">
            <a:solidFill>
              <a:srgbClr val="E8C83C"/>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8" name="TextBox 7"/>
          <p:cNvSpPr txBox="1"/>
          <p:nvPr/>
        </p:nvSpPr>
        <p:spPr>
          <a:xfrm>
            <a:off x="1967090" y="4704238"/>
            <a:ext cx="1100667"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514"/>
                </a:solidFill>
                <a:effectLst/>
                <a:uLnTx/>
                <a:uFillTx/>
                <a:latin typeface="Garamond" charset="0"/>
                <a:ea typeface="ＭＳ Ｐゴシック" charset="0"/>
              </a:rPr>
              <a:t>BUDDHISM</a:t>
            </a:r>
          </a:p>
        </p:txBody>
      </p:sp>
      <p:sp>
        <p:nvSpPr>
          <p:cNvPr id="9" name="Donut 8"/>
          <p:cNvSpPr/>
          <p:nvPr/>
        </p:nvSpPr>
        <p:spPr bwMode="auto">
          <a:xfrm>
            <a:off x="1667256" y="4704238"/>
            <a:ext cx="274320" cy="274320"/>
          </a:xfrm>
          <a:prstGeom prst="donut">
            <a:avLst>
              <a:gd name="adj" fmla="val 10603"/>
            </a:avLst>
          </a:prstGeom>
          <a:solidFill>
            <a:srgbClr val="E8C83C"/>
          </a:solidFill>
          <a:ln w="38100" cap="flat" cmpd="sng" algn="ctr">
            <a:solidFill>
              <a:srgbClr val="E8C83C"/>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12" name="TextBox 11"/>
          <p:cNvSpPr txBox="1"/>
          <p:nvPr/>
        </p:nvSpPr>
        <p:spPr>
          <a:xfrm>
            <a:off x="8119534" y="2438400"/>
            <a:ext cx="948267"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曲阜</a:t>
            </a:r>
            <a:endParaRPr kumimoji="0" lang="en-US" altLang="zh-TW" sz="1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中國</a:t>
            </a:r>
            <a:endParaRPr kumimoji="0" lang="en-US" sz="1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endParaRPr>
          </a:p>
        </p:txBody>
      </p:sp>
      <p:sp>
        <p:nvSpPr>
          <p:cNvPr id="13" name="Donut 12"/>
          <p:cNvSpPr/>
          <p:nvPr/>
        </p:nvSpPr>
        <p:spPr bwMode="auto">
          <a:xfrm>
            <a:off x="8153400" y="2265838"/>
            <a:ext cx="914400" cy="914400"/>
          </a:xfrm>
          <a:prstGeom prst="donut">
            <a:avLst>
              <a:gd name="adj" fmla="val 10603"/>
            </a:avLst>
          </a:prstGeom>
          <a:solidFill>
            <a:schemeClr val="accent2">
              <a:lumMod val="75000"/>
            </a:schemeClr>
          </a:solidFill>
          <a:ln w="9525" cap="flat" cmpd="sng" algn="ctr">
            <a:solidFill>
              <a:schemeClr val="accent2">
                <a:lumMod val="75000"/>
              </a:schemeClr>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14" name="TextBox 13"/>
          <p:cNvSpPr txBox="1"/>
          <p:nvPr/>
        </p:nvSpPr>
        <p:spPr>
          <a:xfrm>
            <a:off x="1962122" y="5042906"/>
            <a:ext cx="1314478" cy="43088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514"/>
                </a:solidFill>
                <a:effectLst/>
                <a:uLnTx/>
                <a:uFillTx/>
                <a:latin typeface="Garamond" charset="0"/>
                <a:ea typeface="ＭＳ Ｐゴシック" charset="0"/>
              </a:rPr>
              <a:t>CONFUCIANISM</a:t>
            </a:r>
          </a:p>
        </p:txBody>
      </p:sp>
      <p:sp>
        <p:nvSpPr>
          <p:cNvPr id="15" name="Donut 14"/>
          <p:cNvSpPr/>
          <p:nvPr/>
        </p:nvSpPr>
        <p:spPr bwMode="auto">
          <a:xfrm>
            <a:off x="1662289" y="5042905"/>
            <a:ext cx="274320" cy="274320"/>
          </a:xfrm>
          <a:prstGeom prst="donut">
            <a:avLst>
              <a:gd name="adj" fmla="val 10603"/>
            </a:avLst>
          </a:prstGeom>
          <a:solidFill>
            <a:schemeClr val="tx2">
              <a:lumMod val="50000"/>
            </a:schemeClr>
          </a:solidFill>
          <a:ln w="38100" cap="flat" cmpd="sng" algn="ctr">
            <a:solidFill>
              <a:schemeClr val="accent2">
                <a:lumMod val="75000"/>
              </a:schemeClr>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16" name="TextBox 15"/>
          <p:cNvSpPr txBox="1"/>
          <p:nvPr/>
        </p:nvSpPr>
        <p:spPr>
          <a:xfrm>
            <a:off x="5376334" y="3528536"/>
            <a:ext cx="948267" cy="73866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阿約提雅</a:t>
            </a:r>
            <a:endParaRPr kumimoji="0" lang="en-US" altLang="zh-TW" sz="1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印度</a:t>
            </a:r>
          </a:p>
        </p:txBody>
      </p:sp>
      <p:sp>
        <p:nvSpPr>
          <p:cNvPr id="17" name="Donut 16"/>
          <p:cNvSpPr/>
          <p:nvPr/>
        </p:nvSpPr>
        <p:spPr bwMode="auto">
          <a:xfrm>
            <a:off x="5381978" y="3437060"/>
            <a:ext cx="914400" cy="914400"/>
          </a:xfrm>
          <a:prstGeom prst="donut">
            <a:avLst>
              <a:gd name="adj" fmla="val 10603"/>
            </a:avLst>
          </a:prstGeom>
          <a:solidFill>
            <a:srgbClr val="D25401"/>
          </a:solidFill>
          <a:ln w="9525" cap="flat" cmpd="sng" algn="ctr">
            <a:solidFill>
              <a:srgbClr val="D2540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18" name="TextBox 17"/>
          <p:cNvSpPr txBox="1"/>
          <p:nvPr/>
        </p:nvSpPr>
        <p:spPr>
          <a:xfrm>
            <a:off x="1962122" y="5378185"/>
            <a:ext cx="1314478"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514"/>
                </a:solidFill>
                <a:effectLst/>
                <a:uLnTx/>
                <a:uFillTx/>
                <a:latin typeface="Garamond" charset="0"/>
                <a:ea typeface="ＭＳ Ｐゴシック" charset="0"/>
              </a:rPr>
              <a:t>HINDUSIM</a:t>
            </a:r>
          </a:p>
        </p:txBody>
      </p:sp>
      <p:sp>
        <p:nvSpPr>
          <p:cNvPr id="19" name="Donut 18"/>
          <p:cNvSpPr/>
          <p:nvPr/>
        </p:nvSpPr>
        <p:spPr bwMode="auto">
          <a:xfrm>
            <a:off x="1662289" y="5378185"/>
            <a:ext cx="274320" cy="274320"/>
          </a:xfrm>
          <a:prstGeom prst="donut">
            <a:avLst>
              <a:gd name="adj" fmla="val 10603"/>
            </a:avLst>
          </a:prstGeom>
          <a:solidFill>
            <a:srgbClr val="D25401"/>
          </a:solidFill>
          <a:ln w="38100" cap="flat" cmpd="sng" algn="ctr">
            <a:solidFill>
              <a:srgbClr val="D2540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21" name="Donut 20"/>
          <p:cNvSpPr/>
          <p:nvPr/>
        </p:nvSpPr>
        <p:spPr bwMode="auto">
          <a:xfrm>
            <a:off x="2452511" y="3470927"/>
            <a:ext cx="914400" cy="914400"/>
          </a:xfrm>
          <a:prstGeom prst="donut">
            <a:avLst>
              <a:gd name="adj" fmla="val 10603"/>
            </a:avLst>
          </a:prstGeom>
          <a:solidFill>
            <a:srgbClr val="008000"/>
          </a:solidFill>
          <a:ln w="9525" cap="flat" cmpd="sng" algn="ctr">
            <a:solidFill>
              <a:srgbClr val="008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22" name="TextBox 21"/>
          <p:cNvSpPr txBox="1"/>
          <p:nvPr/>
        </p:nvSpPr>
        <p:spPr>
          <a:xfrm>
            <a:off x="2438400" y="3505200"/>
            <a:ext cx="948267" cy="73866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a:t>
            </a:r>
            <a:r>
              <a:rPr kumimoji="0" lang="zh-TW" altLang="en-US" sz="1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麥加</a:t>
            </a:r>
            <a:endParaRPr kumimoji="0" lang="en-US" altLang="zh-TW" sz="1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沙烏地</a:t>
            </a:r>
            <a:endParaRPr kumimoji="0" lang="en-US" altLang="zh-TW" sz="1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阿拉伯</a:t>
            </a:r>
            <a:endParaRPr kumimoji="0" lang="en-US" sz="1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endParaRPr>
          </a:p>
        </p:txBody>
      </p:sp>
      <p:sp>
        <p:nvSpPr>
          <p:cNvPr id="23" name="TextBox 22"/>
          <p:cNvSpPr txBox="1"/>
          <p:nvPr/>
        </p:nvSpPr>
        <p:spPr>
          <a:xfrm>
            <a:off x="1962122" y="5716852"/>
            <a:ext cx="1314478"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514"/>
                </a:solidFill>
                <a:effectLst/>
                <a:uLnTx/>
                <a:uFillTx/>
                <a:latin typeface="Garamond" charset="0"/>
                <a:ea typeface="ＭＳ Ｐゴシック" charset="0"/>
              </a:rPr>
              <a:t>ISLAM</a:t>
            </a:r>
          </a:p>
        </p:txBody>
      </p:sp>
      <p:sp>
        <p:nvSpPr>
          <p:cNvPr id="24" name="Donut 23"/>
          <p:cNvSpPr/>
          <p:nvPr/>
        </p:nvSpPr>
        <p:spPr bwMode="auto">
          <a:xfrm>
            <a:off x="1662289" y="5716852"/>
            <a:ext cx="274320" cy="274320"/>
          </a:xfrm>
          <a:prstGeom prst="donut">
            <a:avLst>
              <a:gd name="adj" fmla="val 10603"/>
            </a:avLst>
          </a:prstGeom>
          <a:solidFill>
            <a:srgbClr val="D25401"/>
          </a:solidFill>
          <a:ln w="38100" cap="flat" cmpd="sng" algn="ctr">
            <a:solidFill>
              <a:srgbClr val="008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25" name="Donut 24"/>
          <p:cNvSpPr/>
          <p:nvPr/>
        </p:nvSpPr>
        <p:spPr bwMode="auto">
          <a:xfrm>
            <a:off x="2923822" y="2655304"/>
            <a:ext cx="914400" cy="914400"/>
          </a:xfrm>
          <a:prstGeom prst="donut">
            <a:avLst>
              <a:gd name="adj" fmla="val 10603"/>
            </a:avLst>
          </a:prstGeom>
          <a:solidFill>
            <a:schemeClr val="tx2">
              <a:lumMod val="50000"/>
            </a:schemeClr>
          </a:solidFill>
          <a:ln w="9525" cap="flat" cmpd="sng" algn="ctr">
            <a:solidFill>
              <a:schemeClr val="tx2">
                <a:lumMod val="50000"/>
              </a:schemeClr>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26" name="TextBox 25"/>
          <p:cNvSpPr txBox="1"/>
          <p:nvPr/>
        </p:nvSpPr>
        <p:spPr>
          <a:xfrm>
            <a:off x="2695223" y="2904841"/>
            <a:ext cx="948267"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514"/>
                </a:solidFill>
                <a:effectLst/>
                <a:uLnTx/>
                <a:uFillTx/>
                <a:latin typeface="Garamond" charset="0"/>
                <a:ea typeface="ＭＳ Ｐゴシック" charset="0"/>
              </a:rPr>
              <a:t>. </a:t>
            </a:r>
          </a:p>
        </p:txBody>
      </p:sp>
      <p:sp>
        <p:nvSpPr>
          <p:cNvPr id="28" name="TextBox 27"/>
          <p:cNvSpPr txBox="1"/>
          <p:nvPr/>
        </p:nvSpPr>
        <p:spPr>
          <a:xfrm>
            <a:off x="2946400" y="2850038"/>
            <a:ext cx="948267"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吾珥</a:t>
            </a:r>
            <a:endParaRPr kumimoji="0" lang="en-US" altLang="zh-TW" sz="1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伊拉克</a:t>
            </a:r>
            <a:endParaRPr kumimoji="0" lang="en-US" sz="1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endParaRPr>
          </a:p>
        </p:txBody>
      </p:sp>
      <p:sp>
        <p:nvSpPr>
          <p:cNvPr id="29" name="TextBox 28"/>
          <p:cNvSpPr txBox="1"/>
          <p:nvPr/>
        </p:nvSpPr>
        <p:spPr>
          <a:xfrm>
            <a:off x="1962122" y="6049874"/>
            <a:ext cx="1314478"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514"/>
                </a:solidFill>
                <a:effectLst/>
                <a:uLnTx/>
                <a:uFillTx/>
                <a:latin typeface="Garamond" charset="0"/>
                <a:ea typeface="ＭＳ Ｐゴシック" charset="0"/>
              </a:rPr>
              <a:t>JUDAISM</a:t>
            </a:r>
          </a:p>
        </p:txBody>
      </p:sp>
      <p:sp>
        <p:nvSpPr>
          <p:cNvPr id="30" name="Donut 29"/>
          <p:cNvSpPr/>
          <p:nvPr/>
        </p:nvSpPr>
        <p:spPr bwMode="auto">
          <a:xfrm>
            <a:off x="1662289" y="6049874"/>
            <a:ext cx="274320" cy="274320"/>
          </a:xfrm>
          <a:prstGeom prst="donut">
            <a:avLst>
              <a:gd name="adj" fmla="val 10603"/>
            </a:avLst>
          </a:prstGeom>
          <a:solidFill>
            <a:schemeClr val="tx2">
              <a:lumMod val="50000"/>
            </a:schemeClr>
          </a:solidFill>
          <a:ln w="38100" cap="flat" cmpd="sng" algn="ctr">
            <a:solidFill>
              <a:schemeClr val="tx2">
                <a:lumMod val="50000"/>
              </a:schemeClr>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31" name="TextBox 30"/>
          <p:cNvSpPr txBox="1"/>
          <p:nvPr/>
        </p:nvSpPr>
        <p:spPr>
          <a:xfrm>
            <a:off x="1962122" y="6382896"/>
            <a:ext cx="1314478"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514"/>
                </a:solidFill>
                <a:effectLst/>
                <a:uLnTx/>
                <a:uFillTx/>
                <a:latin typeface="Garamond" charset="0"/>
                <a:ea typeface="ＭＳ Ｐゴシック" charset="0"/>
              </a:rPr>
              <a:t>CHRISTIANITY</a:t>
            </a:r>
          </a:p>
        </p:txBody>
      </p:sp>
      <p:sp>
        <p:nvSpPr>
          <p:cNvPr id="32" name="Donut 31"/>
          <p:cNvSpPr/>
          <p:nvPr/>
        </p:nvSpPr>
        <p:spPr bwMode="auto">
          <a:xfrm>
            <a:off x="1662289" y="6382896"/>
            <a:ext cx="274320" cy="27432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33" name="TextBox 32"/>
          <p:cNvSpPr txBox="1"/>
          <p:nvPr/>
        </p:nvSpPr>
        <p:spPr>
          <a:xfrm>
            <a:off x="1752601" y="2822996"/>
            <a:ext cx="948267"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514"/>
                </a:solidFill>
                <a:effectLst/>
                <a:uLnTx/>
                <a:uFillTx/>
                <a:latin typeface="Garamond" charset="0"/>
                <a:ea typeface="ＭＳ Ｐゴシック" charset="0"/>
              </a:rPr>
              <a:t>. </a:t>
            </a:r>
          </a:p>
        </p:txBody>
      </p:sp>
      <p:sp>
        <p:nvSpPr>
          <p:cNvPr id="34" name="Donut 33"/>
          <p:cNvSpPr/>
          <p:nvPr/>
        </p:nvSpPr>
        <p:spPr bwMode="auto">
          <a:xfrm>
            <a:off x="1696156" y="2875438"/>
            <a:ext cx="914400" cy="914400"/>
          </a:xfrm>
          <a:prstGeom prst="donut">
            <a:avLst>
              <a:gd name="adj" fmla="val 10603"/>
            </a:avLst>
          </a:prstGeom>
          <a:solidFill>
            <a:srgbClr val="FF0000"/>
          </a:solidFill>
          <a:ln w="9525"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35" name="TextBox 34"/>
          <p:cNvSpPr txBox="1"/>
          <p:nvPr/>
        </p:nvSpPr>
        <p:spPr>
          <a:xfrm>
            <a:off x="1718734" y="3070172"/>
            <a:ext cx="948267"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伯利恆</a:t>
            </a:r>
            <a:endParaRPr kumimoji="0" lang="en-US" altLang="zh-TW" sz="1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以色列</a:t>
            </a:r>
            <a:endParaRPr kumimoji="0" lang="en-US" sz="1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endParaRPr>
          </a:p>
        </p:txBody>
      </p:sp>
      <p:sp>
        <p:nvSpPr>
          <p:cNvPr id="36" name="Rectangle 35"/>
          <p:cNvSpPr/>
          <p:nvPr/>
        </p:nvSpPr>
        <p:spPr>
          <a:xfrm>
            <a:off x="1524000" y="152400"/>
            <a:ext cx="9144000" cy="646331"/>
          </a:xfrm>
          <a:prstGeom prst="rect">
            <a:avLst/>
          </a:prstGeom>
          <a:solidFill>
            <a:srgbClr val="000514"/>
          </a:solid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世界宗教的發源地</a:t>
            </a:r>
          </a:p>
        </p:txBody>
      </p:sp>
      <p:sp>
        <p:nvSpPr>
          <p:cNvPr id="37" name="Rectangle 36"/>
          <p:cNvSpPr/>
          <p:nvPr/>
        </p:nvSpPr>
        <p:spPr>
          <a:xfrm>
            <a:off x="1524000" y="1015424"/>
            <a:ext cx="9144000" cy="646331"/>
          </a:xfrm>
          <a:prstGeom prst="rect">
            <a:avLst/>
          </a:prstGeom>
          <a:no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000514"/>
                </a:solidFill>
                <a:effectLst/>
                <a:uLnTx/>
                <a:uFillTx/>
                <a:latin typeface="Arial"/>
                <a:ea typeface="ＭＳ Ｐゴシック" charset="0"/>
                <a:cs typeface="Arial"/>
              </a:rPr>
              <a:t>所有偉大宗教的發源地都在亞洲發源地</a:t>
            </a:r>
          </a:p>
        </p:txBody>
      </p:sp>
    </p:spTree>
    <p:extLst>
      <p:ext uri="{BB962C8B-B14F-4D97-AF65-F5344CB8AC3E}">
        <p14:creationId xmlns:p14="http://schemas.microsoft.com/office/powerpoint/2010/main" val="1212763941"/>
      </p:ext>
    </p:extLst>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60476" y="-1447800"/>
            <a:ext cx="9636125" cy="974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2514600" y="-228600"/>
            <a:ext cx="7086600" cy="73152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CN" altLang="en-US" sz="3200" b="1" dirty="0">
                <a:solidFill>
                  <a:srgbClr val="000514"/>
                </a:solidFill>
                <a:latin typeface="Arial Black" charset="0"/>
                <a:cs typeface="Arial Black" charset="0"/>
              </a:rPr>
              <a:t>“事成后，主将犹大多马带到商人阿斑前。阿斑问多马：</a:t>
            </a:r>
            <a:r>
              <a:rPr lang="en-US" altLang="zh-CN" sz="3200" b="1" dirty="0">
                <a:solidFill>
                  <a:srgbClr val="000514"/>
                </a:solidFill>
                <a:latin typeface="Arial Black" charset="0"/>
                <a:cs typeface="Arial Black" charset="0"/>
              </a:rPr>
              <a:t>【</a:t>
            </a:r>
            <a:r>
              <a:rPr lang="zh-CN" altLang="en-US" sz="3200" b="1" dirty="0">
                <a:solidFill>
                  <a:srgbClr val="000514"/>
                </a:solidFill>
                <a:latin typeface="Arial Black" charset="0"/>
                <a:cs typeface="Arial Black" charset="0"/>
              </a:rPr>
              <a:t>他是你的主人吗？</a:t>
            </a:r>
            <a:r>
              <a:rPr lang="en-US" altLang="zh-CN" sz="3200" b="1" dirty="0">
                <a:solidFill>
                  <a:srgbClr val="000514"/>
                </a:solidFill>
                <a:latin typeface="Arial Black" charset="0"/>
                <a:cs typeface="Arial Black" charset="0"/>
              </a:rPr>
              <a:t>】 </a:t>
            </a:r>
            <a:r>
              <a:rPr lang="zh-CN" altLang="en-US" sz="3200" b="1" dirty="0">
                <a:solidFill>
                  <a:srgbClr val="000514"/>
                </a:solidFill>
                <a:latin typeface="Arial Black" charset="0"/>
                <a:cs typeface="Arial Black" charset="0"/>
              </a:rPr>
              <a:t>多马答：</a:t>
            </a:r>
            <a:r>
              <a:rPr lang="en-US" altLang="zh-CN" sz="3200" b="1" dirty="0">
                <a:solidFill>
                  <a:srgbClr val="000514"/>
                </a:solidFill>
                <a:latin typeface="Arial Black" charset="0"/>
                <a:cs typeface="Arial Black" charset="0"/>
              </a:rPr>
              <a:t>【</a:t>
            </a:r>
            <a:r>
              <a:rPr lang="zh-CN" altLang="en-US" sz="3200" b="1" dirty="0">
                <a:solidFill>
                  <a:srgbClr val="000514"/>
                </a:solidFill>
                <a:latin typeface="Arial Black" charset="0"/>
                <a:cs typeface="Arial Black" charset="0"/>
              </a:rPr>
              <a:t>是。</a:t>
            </a:r>
            <a:r>
              <a:rPr lang="en-US" altLang="zh-CN" sz="3200" b="1" dirty="0">
                <a:solidFill>
                  <a:srgbClr val="000514"/>
                </a:solidFill>
                <a:latin typeface="Arial Black" charset="0"/>
                <a:cs typeface="Arial Black" charset="0"/>
              </a:rPr>
              <a:t>】</a:t>
            </a:r>
            <a:r>
              <a:rPr lang="zh-CN" altLang="en-US" sz="3200" b="1" dirty="0">
                <a:solidFill>
                  <a:srgbClr val="000514"/>
                </a:solidFill>
                <a:latin typeface="Arial Black" charset="0"/>
                <a:cs typeface="Arial Black" charset="0"/>
              </a:rPr>
              <a:t>”</a:t>
            </a:r>
            <a:endParaRPr lang="en-US" sz="3200" dirty="0"/>
          </a:p>
        </p:txBody>
      </p:sp>
    </p:spTree>
    <p:extLst>
      <p:ext uri="{BB962C8B-B14F-4D97-AF65-F5344CB8AC3E}">
        <p14:creationId xmlns:p14="http://schemas.microsoft.com/office/powerpoint/2010/main" val="3731680527"/>
      </p:ext>
    </p:extLst>
  </p:cSld>
  <p:clrMapOvr>
    <a:masterClrMapping/>
  </p:clrMapOvr>
  <p:transition>
    <p:random/>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ndia.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19200" y="-11352"/>
            <a:ext cx="9753600" cy="6865663"/>
          </a:xfrm>
          <a:prstGeom prst="rect">
            <a:avLst/>
          </a:prstGeom>
        </p:spPr>
      </p:pic>
      <p:sp>
        <p:nvSpPr>
          <p:cNvPr id="2" name="矩形 1"/>
          <p:cNvSpPr/>
          <p:nvPr/>
        </p:nvSpPr>
        <p:spPr>
          <a:xfrm>
            <a:off x="6858000" y="1425714"/>
            <a:ext cx="954107" cy="707886"/>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0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藍毘尼</a:t>
            </a:r>
            <a:endParaRPr kumimoji="0" lang="en-US" altLang="zh-TW" sz="20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0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尼泊爾</a:t>
            </a:r>
          </a:p>
        </p:txBody>
      </p:sp>
      <p:sp>
        <p:nvSpPr>
          <p:cNvPr id="5" name="TextBox 15"/>
          <p:cNvSpPr txBox="1"/>
          <p:nvPr/>
        </p:nvSpPr>
        <p:spPr>
          <a:xfrm>
            <a:off x="3429000" y="2819400"/>
            <a:ext cx="1447800"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0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阿約提雅</a:t>
            </a:r>
            <a:endParaRPr kumimoji="0" lang="en-US" altLang="zh-TW" sz="20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0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印度</a:t>
            </a:r>
          </a:p>
        </p:txBody>
      </p:sp>
    </p:spTree>
    <p:extLst>
      <p:ext uri="{BB962C8B-B14F-4D97-AF65-F5344CB8AC3E}">
        <p14:creationId xmlns:p14="http://schemas.microsoft.com/office/powerpoint/2010/main" val="3334574490"/>
      </p:ext>
    </p:extLst>
  </p:cSld>
  <p:clrMapOvr>
    <a:masterClrMapping/>
  </p:clrMapOvr>
  <p:transition>
    <p:random/>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u_logo_scree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76200"/>
            <a:ext cx="9144000" cy="6531429"/>
          </a:xfrm>
          <a:prstGeom prst="rect">
            <a:avLst/>
          </a:prstGeom>
          <a:solidFill>
            <a:srgbClr val="FFFFFF"/>
          </a:solidFill>
        </p:spPr>
      </p:pic>
      <p:sp>
        <p:nvSpPr>
          <p:cNvPr id="3" name="TextBox 2"/>
          <p:cNvSpPr txBox="1"/>
          <p:nvPr/>
        </p:nvSpPr>
        <p:spPr>
          <a:xfrm>
            <a:off x="1828800" y="6107668"/>
            <a:ext cx="8534400"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514"/>
                </a:solidFill>
                <a:effectLst/>
                <a:uLnTx/>
                <a:uFillTx/>
                <a:latin typeface="Copperplate Gothic Bold"/>
                <a:ea typeface="ＭＳ Ｐゴシック" charset="0"/>
                <a:cs typeface="Copperplate Gothic Bold"/>
              </a:rPr>
              <a:t>Reach the campus today … reach the world tomorrow</a:t>
            </a:r>
          </a:p>
        </p:txBody>
      </p:sp>
      <p:sp>
        <p:nvSpPr>
          <p:cNvPr id="4" name="矩形 3"/>
          <p:cNvSpPr/>
          <p:nvPr/>
        </p:nvSpPr>
        <p:spPr>
          <a:xfrm>
            <a:off x="1892300" y="2743200"/>
            <a:ext cx="3005951" cy="76944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4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學園傳道會</a:t>
            </a:r>
            <a:endParaRPr kumimoji="0" lang="en-US" altLang="zh-TW" sz="4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endParaRPr>
          </a:p>
        </p:txBody>
      </p:sp>
      <p:sp>
        <p:nvSpPr>
          <p:cNvPr id="5" name="矩形 4"/>
          <p:cNvSpPr/>
          <p:nvPr/>
        </p:nvSpPr>
        <p:spPr>
          <a:xfrm>
            <a:off x="7162800" y="5638800"/>
            <a:ext cx="3526928"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今日到校園</a:t>
            </a:r>
            <a:r>
              <a:rPr kumimoji="0" lang="en-US" altLang="zh-TW" sz="2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a:t>
            </a:r>
            <a:r>
              <a:rPr kumimoji="0" lang="zh-TW" altLang="en-US" sz="2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明日到世界</a:t>
            </a:r>
          </a:p>
        </p:txBody>
      </p:sp>
    </p:spTree>
    <p:extLst>
      <p:ext uri="{BB962C8B-B14F-4D97-AF65-F5344CB8AC3E}">
        <p14:creationId xmlns:p14="http://schemas.microsoft.com/office/powerpoint/2010/main" val="2077398599"/>
      </p:ext>
    </p:extLst>
  </p:cSld>
  <p:clrMapOvr>
    <a:masterClrMapping/>
  </p:clrMapOvr>
  <p:transition>
    <p:random/>
  </p:transitio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achingLeader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3" name="Rectangle 2"/>
          <p:cNvSpPr/>
          <p:nvPr/>
        </p:nvSpPr>
        <p:spPr>
          <a:xfrm>
            <a:off x="1531232" y="0"/>
            <a:ext cx="9142412" cy="584776"/>
          </a:xfrm>
          <a:prstGeom prst="rect">
            <a:avLst/>
          </a:prstGeom>
          <a:no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w="25400">
                  <a:solidFill>
                    <a:srgbClr val="000000"/>
                  </a:solidFill>
                </a:ln>
                <a:solidFill>
                  <a:srgbClr val="FFFFFF"/>
                </a:solidFill>
                <a:effectLst/>
                <a:uLnTx/>
                <a:uFillTx/>
                <a:latin typeface="微軟正黑體" panose="020B0604030504040204" pitchFamily="34" charset="-120"/>
                <a:ea typeface="微軟正黑體" panose="020B0604030504040204" pitchFamily="34" charset="-120"/>
              </a:rPr>
              <a:t>為基督傳給領導者</a:t>
            </a:r>
          </a:p>
        </p:txBody>
      </p:sp>
    </p:spTree>
    <p:extLst>
      <p:ext uri="{BB962C8B-B14F-4D97-AF65-F5344CB8AC3E}">
        <p14:creationId xmlns:p14="http://schemas.microsoft.com/office/powerpoint/2010/main" val="1301357171"/>
      </p:ext>
    </p:extLst>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olshield-color-reachingYouth.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60654" y="0"/>
            <a:ext cx="7145346" cy="6858000"/>
          </a:xfrm>
          <a:prstGeom prst="rect">
            <a:avLst/>
          </a:prstGeom>
          <a:solidFill>
            <a:schemeClr val="tx1"/>
          </a:solidFill>
        </p:spPr>
      </p:pic>
      <p:sp>
        <p:nvSpPr>
          <p:cNvPr id="2" name="矩形 1"/>
          <p:cNvSpPr/>
          <p:nvPr/>
        </p:nvSpPr>
        <p:spPr>
          <a:xfrm>
            <a:off x="7365221" y="9793"/>
            <a:ext cx="2540779" cy="2123658"/>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基督教</a:t>
            </a:r>
            <a:endParaRPr kumimoji="0" lang="en-US" altLang="zh-TW" sz="4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真道</a:t>
            </a:r>
            <a:endParaRPr kumimoji="0" lang="en-US" altLang="zh-TW" sz="4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生命團契</a:t>
            </a:r>
            <a:endParaRPr kumimoji="0" lang="en-US" altLang="zh-TW" sz="4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endParaRPr>
          </a:p>
        </p:txBody>
      </p:sp>
      <p:sp>
        <p:nvSpPr>
          <p:cNvPr id="3" name="矩形 2"/>
          <p:cNvSpPr/>
          <p:nvPr/>
        </p:nvSpPr>
        <p:spPr>
          <a:xfrm>
            <a:off x="3733800" y="6336268"/>
            <a:ext cx="326243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將基督福音傳給年輕人</a:t>
            </a:r>
            <a:endParaRPr kumimoji="0" lang="en-US" altLang="zh-TW" sz="2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77164410"/>
      </p:ext>
    </p:extLst>
  </p:cSld>
  <p:clrMapOvr>
    <a:masterClrMapping/>
  </p:clrMapOvr>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1" y="0"/>
            <a:ext cx="9142412" cy="646331"/>
          </a:xfrm>
          <a:prstGeom prst="rect">
            <a:avLst/>
          </a:prstGeom>
          <a:solidFill>
            <a:srgbClr val="000514"/>
          </a:solid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Arial"/>
                <a:ea typeface="ＭＳ Ｐゴシック" charset="0"/>
                <a:cs typeface="Arial"/>
              </a:rPr>
              <a:t>亞洲教會歷史發展時間軸</a:t>
            </a:r>
          </a:p>
        </p:txBody>
      </p:sp>
      <p:pic>
        <p:nvPicPr>
          <p:cNvPr id="3" name="Picture 2" descr="cross.g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0201" y="533400"/>
            <a:ext cx="556387" cy="990600"/>
          </a:xfrm>
          <a:prstGeom prst="rect">
            <a:avLst/>
          </a:prstGeom>
        </p:spPr>
      </p:pic>
      <p:sp>
        <p:nvSpPr>
          <p:cNvPr id="4" name="TextBox 3"/>
          <p:cNvSpPr txBox="1"/>
          <p:nvPr/>
        </p:nvSpPr>
        <p:spPr>
          <a:xfrm>
            <a:off x="1676400" y="6274714"/>
            <a:ext cx="9144000"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ＭＳ Ｐゴシック" charset="0"/>
                <a:cs typeface="Arial"/>
              </a:rPr>
              <a:t>0   100   200  300  400  500  600  700  800  900 1000 1100 1200 1300 1400 1500 1600 1700 1800 1900 2000</a:t>
            </a:r>
          </a:p>
        </p:txBody>
      </p:sp>
      <p:sp>
        <p:nvSpPr>
          <p:cNvPr id="8" name="Donut 7"/>
          <p:cNvSpPr/>
          <p:nvPr/>
        </p:nvSpPr>
        <p:spPr bwMode="auto">
          <a:xfrm>
            <a:off x="1798320" y="3505200"/>
            <a:ext cx="182880"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9" name="Donut 8"/>
          <p:cNvSpPr/>
          <p:nvPr/>
        </p:nvSpPr>
        <p:spPr bwMode="auto">
          <a:xfrm>
            <a:off x="1841676" y="3779520"/>
            <a:ext cx="182880"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0" name="TextBox 9"/>
          <p:cNvSpPr txBox="1"/>
          <p:nvPr/>
        </p:nvSpPr>
        <p:spPr>
          <a:xfrm>
            <a:off x="1981200" y="3429001"/>
            <a:ext cx="2133600"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耶穌復活 </a:t>
            </a: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(33)</a:t>
            </a:r>
          </a:p>
        </p:txBody>
      </p:sp>
      <p:sp>
        <p:nvSpPr>
          <p:cNvPr id="11" name="TextBox 10"/>
          <p:cNvSpPr txBox="1"/>
          <p:nvPr/>
        </p:nvSpPr>
        <p:spPr>
          <a:xfrm>
            <a:off x="2024119" y="3732894"/>
            <a:ext cx="2513089" cy="2539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交會在安提阿 </a:t>
            </a: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(37)</a:t>
            </a:r>
          </a:p>
        </p:txBody>
      </p:sp>
      <p:sp>
        <p:nvSpPr>
          <p:cNvPr id="12" name="Donut 11"/>
          <p:cNvSpPr/>
          <p:nvPr/>
        </p:nvSpPr>
        <p:spPr bwMode="auto">
          <a:xfrm>
            <a:off x="1905000" y="4062422"/>
            <a:ext cx="182880"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3" name="TextBox 12"/>
          <p:cNvSpPr txBox="1"/>
          <p:nvPr/>
        </p:nvSpPr>
        <p:spPr>
          <a:xfrm>
            <a:off x="2088936" y="4017146"/>
            <a:ext cx="1949664" cy="2539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湯瑪斯到印度 </a:t>
            </a: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(52)</a:t>
            </a:r>
          </a:p>
        </p:txBody>
      </p:sp>
      <p:sp>
        <p:nvSpPr>
          <p:cNvPr id="14" name="Donut 13"/>
          <p:cNvSpPr/>
          <p:nvPr/>
        </p:nvSpPr>
        <p:spPr bwMode="auto">
          <a:xfrm>
            <a:off x="2819401" y="4617277"/>
            <a:ext cx="182881"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5" name="TextBox 14"/>
          <p:cNvSpPr txBox="1"/>
          <p:nvPr/>
        </p:nvSpPr>
        <p:spPr>
          <a:xfrm>
            <a:off x="3003336" y="4572001"/>
            <a:ext cx="2425612" cy="2539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基督化亞美尼亞 </a:t>
            </a: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(301)</a:t>
            </a:r>
          </a:p>
        </p:txBody>
      </p:sp>
      <p:sp>
        <p:nvSpPr>
          <p:cNvPr id="16" name="Donut 15"/>
          <p:cNvSpPr/>
          <p:nvPr/>
        </p:nvSpPr>
        <p:spPr bwMode="auto">
          <a:xfrm>
            <a:off x="2788920" y="1310640"/>
            <a:ext cx="182880" cy="182880"/>
          </a:xfrm>
          <a:prstGeom prst="donut">
            <a:avLst>
              <a:gd name="adj" fmla="val 10603"/>
            </a:avLst>
          </a:prstGeom>
          <a:solidFill>
            <a:srgbClr val="008000"/>
          </a:solidFill>
          <a:ln w="38100" cap="flat" cmpd="sng" algn="ctr">
            <a:solidFill>
              <a:srgbClr val="008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7" name="TextBox 16"/>
          <p:cNvSpPr txBox="1"/>
          <p:nvPr/>
        </p:nvSpPr>
        <p:spPr>
          <a:xfrm>
            <a:off x="1600200" y="1551802"/>
            <a:ext cx="2322772" cy="2539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尼希亞會議 </a:t>
            </a: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(325)</a:t>
            </a:r>
          </a:p>
        </p:txBody>
      </p:sp>
      <p:sp>
        <p:nvSpPr>
          <p:cNvPr id="18" name="Donut 17"/>
          <p:cNvSpPr/>
          <p:nvPr/>
        </p:nvSpPr>
        <p:spPr bwMode="auto">
          <a:xfrm>
            <a:off x="2884652" y="4884628"/>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9" name="TextBox 18"/>
          <p:cNvSpPr txBox="1"/>
          <p:nvPr/>
        </p:nvSpPr>
        <p:spPr>
          <a:xfrm>
            <a:off x="3068587" y="4839351"/>
            <a:ext cx="2150631" cy="2539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基督化喬治亞 </a:t>
            </a: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(326)</a:t>
            </a:r>
          </a:p>
        </p:txBody>
      </p:sp>
      <p:cxnSp>
        <p:nvCxnSpPr>
          <p:cNvPr id="7" name="Straight Arrow Connector 6"/>
          <p:cNvCxnSpPr/>
          <p:nvPr/>
        </p:nvCxnSpPr>
        <p:spPr bwMode="auto">
          <a:xfrm>
            <a:off x="1295400" y="6189052"/>
            <a:ext cx="1143000" cy="0"/>
          </a:xfrm>
          <a:prstGeom prst="straightConnector1">
            <a:avLst/>
          </a:prstGeom>
          <a:solidFill>
            <a:schemeClr val="accent1"/>
          </a:solidFill>
          <a:ln w="38100" cap="flat" cmpd="sng" algn="ctr">
            <a:solidFill>
              <a:schemeClr val="bg2"/>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3" name="TextBox 22"/>
          <p:cNvSpPr txBox="1"/>
          <p:nvPr/>
        </p:nvSpPr>
        <p:spPr>
          <a:xfrm>
            <a:off x="1491156" y="5867401"/>
            <a:ext cx="2133600"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帕提亞帝國</a:t>
            </a:r>
            <a:endPar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5" name="TextBox 24"/>
          <p:cNvSpPr txBox="1"/>
          <p:nvPr/>
        </p:nvSpPr>
        <p:spPr>
          <a:xfrm>
            <a:off x="2971800" y="762001"/>
            <a:ext cx="1828801" cy="2539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sng" strike="noStrike" kern="1200" cap="none" spc="0" normalizeH="0" baseline="0" noProof="0" dirty="0">
                <a:ln>
                  <a:noFill/>
                </a:ln>
                <a:solidFill>
                  <a:srgbClr val="FFFFFF"/>
                </a:solidFill>
                <a:effectLst/>
                <a:uLnTx/>
                <a:uFillTx/>
                <a:latin typeface="Arial"/>
                <a:ea typeface="ＭＳ Ｐゴシック" charset="0"/>
                <a:cs typeface="Arial"/>
              </a:rPr>
              <a:t>琉西亞</a:t>
            </a:r>
            <a:r>
              <a:rPr kumimoji="0" lang="en-US" altLang="zh-TW" sz="1050" b="1" i="0" u="sng" strike="noStrike" kern="1200" cap="none" spc="0" normalizeH="0" baseline="0" noProof="0" dirty="0">
                <a:ln>
                  <a:noFill/>
                </a:ln>
                <a:solidFill>
                  <a:srgbClr val="FFFFFF"/>
                </a:solidFill>
                <a:effectLst/>
                <a:uLnTx/>
                <a:uFillTx/>
                <a:latin typeface="Arial"/>
                <a:ea typeface="ＭＳ Ｐゴシック" charset="0"/>
                <a:cs typeface="Arial"/>
              </a:rPr>
              <a:t>—</a:t>
            </a:r>
            <a:r>
              <a:rPr kumimoji="0" lang="zh-TW" altLang="en-US" sz="1050" b="1" i="0" u="sng" strike="noStrike" kern="1200" cap="none" spc="0" normalizeH="0" baseline="0" noProof="0" dirty="0">
                <a:ln>
                  <a:noFill/>
                </a:ln>
                <a:solidFill>
                  <a:srgbClr val="FFFFFF"/>
                </a:solidFill>
                <a:effectLst/>
                <a:uLnTx/>
                <a:uFillTx/>
                <a:latin typeface="Arial"/>
                <a:ea typeface="ＭＳ Ｐゴシック" charset="0"/>
                <a:cs typeface="Arial"/>
              </a:rPr>
              <a:t>泰西封會議 </a:t>
            </a:r>
            <a:r>
              <a:rPr kumimoji="0" lang="en-US" sz="1050" b="1" i="0" u="sng" strike="noStrike" kern="1200" cap="none" spc="0" normalizeH="0" baseline="0" noProof="0" dirty="0">
                <a:ln>
                  <a:noFill/>
                </a:ln>
                <a:solidFill>
                  <a:srgbClr val="FFFFFF"/>
                </a:solidFill>
                <a:effectLst/>
                <a:uLnTx/>
                <a:uFillTx/>
                <a:latin typeface="Arial"/>
                <a:ea typeface="ＭＳ Ｐゴシック" charset="0"/>
                <a:cs typeface="Arial"/>
              </a:rPr>
              <a:t>(410)</a:t>
            </a:r>
          </a:p>
        </p:txBody>
      </p:sp>
      <p:sp>
        <p:nvSpPr>
          <p:cNvPr id="26" name="Donut 25"/>
          <p:cNvSpPr/>
          <p:nvPr/>
        </p:nvSpPr>
        <p:spPr bwMode="auto">
          <a:xfrm>
            <a:off x="2928444" y="5150678"/>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27" name="TextBox 26"/>
          <p:cNvSpPr txBox="1"/>
          <p:nvPr/>
        </p:nvSpPr>
        <p:spPr>
          <a:xfrm>
            <a:off x="3112379" y="5105401"/>
            <a:ext cx="2998329" cy="2539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埃薩德</a:t>
            </a:r>
            <a:r>
              <a:rPr kumimoji="0" lang="en-US" altLang="zh-TW" sz="105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尼西比斯學派</a:t>
            </a: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 (350)</a:t>
            </a:r>
          </a:p>
        </p:txBody>
      </p:sp>
      <p:sp>
        <p:nvSpPr>
          <p:cNvPr id="29" name="TextBox 28"/>
          <p:cNvSpPr txBox="1"/>
          <p:nvPr/>
        </p:nvSpPr>
        <p:spPr>
          <a:xfrm>
            <a:off x="1600200" y="1905001"/>
            <a:ext cx="2571014" cy="2539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以弗所會議 </a:t>
            </a: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(431)</a:t>
            </a:r>
          </a:p>
        </p:txBody>
      </p:sp>
      <p:sp>
        <p:nvSpPr>
          <p:cNvPr id="30" name="TextBox 29"/>
          <p:cNvSpPr txBox="1"/>
          <p:nvPr/>
        </p:nvSpPr>
        <p:spPr>
          <a:xfrm>
            <a:off x="2438400" y="6035796"/>
            <a:ext cx="457200"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224</a:t>
            </a:r>
          </a:p>
        </p:txBody>
      </p:sp>
      <p:sp>
        <p:nvSpPr>
          <p:cNvPr id="33" name="TextBox 32"/>
          <p:cNvSpPr txBox="1"/>
          <p:nvPr/>
        </p:nvSpPr>
        <p:spPr>
          <a:xfrm>
            <a:off x="2928444" y="5884253"/>
            <a:ext cx="2024556" cy="25391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薩珊王朝</a:t>
            </a:r>
            <a:endPar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5" name="TextBox 34"/>
          <p:cNvSpPr txBox="1"/>
          <p:nvPr/>
        </p:nvSpPr>
        <p:spPr>
          <a:xfrm>
            <a:off x="4420036" y="6030750"/>
            <a:ext cx="457200"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651</a:t>
            </a:r>
          </a:p>
        </p:txBody>
      </p:sp>
      <p:cxnSp>
        <p:nvCxnSpPr>
          <p:cNvPr id="34" name="Straight Arrow Connector 33"/>
          <p:cNvCxnSpPr>
            <a:endCxn id="35" idx="1"/>
          </p:cNvCxnSpPr>
          <p:nvPr/>
        </p:nvCxnSpPr>
        <p:spPr bwMode="auto">
          <a:xfrm flipV="1">
            <a:off x="2819400" y="6161555"/>
            <a:ext cx="1600636" cy="15693"/>
          </a:xfrm>
          <a:prstGeom prst="straightConnector1">
            <a:avLst/>
          </a:prstGeom>
          <a:solidFill>
            <a:schemeClr val="accent1"/>
          </a:solidFill>
          <a:ln w="38100" cap="flat" cmpd="sng" algn="ctr">
            <a:solidFill>
              <a:schemeClr val="bg2"/>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0" name="Donut 39"/>
          <p:cNvSpPr/>
          <p:nvPr/>
        </p:nvSpPr>
        <p:spPr bwMode="auto">
          <a:xfrm>
            <a:off x="3886200" y="5417171"/>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1" name="TextBox 40"/>
          <p:cNvSpPr txBox="1"/>
          <p:nvPr/>
        </p:nvSpPr>
        <p:spPr>
          <a:xfrm>
            <a:off x="4070136" y="5371894"/>
            <a:ext cx="1568664" cy="2539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穆罕默德 </a:t>
            </a: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 (570-632)</a:t>
            </a:r>
          </a:p>
        </p:txBody>
      </p:sp>
      <p:sp>
        <p:nvSpPr>
          <p:cNvPr id="42" name="Donut 41"/>
          <p:cNvSpPr/>
          <p:nvPr/>
        </p:nvSpPr>
        <p:spPr bwMode="auto">
          <a:xfrm>
            <a:off x="5072556" y="3768572"/>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 name="TextBox 42"/>
          <p:cNvSpPr txBox="1"/>
          <p:nvPr/>
        </p:nvSpPr>
        <p:spPr>
          <a:xfrm>
            <a:off x="5256492" y="3723295"/>
            <a:ext cx="3292664" cy="2539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聶斯脫利派在日本 </a:t>
            </a: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(736)</a:t>
            </a:r>
          </a:p>
        </p:txBody>
      </p:sp>
      <p:sp>
        <p:nvSpPr>
          <p:cNvPr id="44" name="Donut 43"/>
          <p:cNvSpPr/>
          <p:nvPr/>
        </p:nvSpPr>
        <p:spPr bwMode="auto">
          <a:xfrm>
            <a:off x="5148756" y="4340279"/>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5" name="TextBox 44"/>
          <p:cNvSpPr txBox="1"/>
          <p:nvPr/>
        </p:nvSpPr>
        <p:spPr>
          <a:xfrm>
            <a:off x="5332692" y="4295002"/>
            <a:ext cx="3292664" cy="2539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中國反基督法令 </a:t>
            </a: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 (845)</a:t>
            </a:r>
          </a:p>
        </p:txBody>
      </p:sp>
      <p:sp>
        <p:nvSpPr>
          <p:cNvPr id="46" name="Donut 45"/>
          <p:cNvSpPr/>
          <p:nvPr/>
        </p:nvSpPr>
        <p:spPr bwMode="auto">
          <a:xfrm>
            <a:off x="4147644" y="3474278"/>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7" name="TextBox 46"/>
          <p:cNvSpPr txBox="1"/>
          <p:nvPr/>
        </p:nvSpPr>
        <p:spPr>
          <a:xfrm>
            <a:off x="4331580" y="3429001"/>
            <a:ext cx="2221620" cy="2539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聶斯脫利派碑文 </a:t>
            </a: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(635)</a:t>
            </a:r>
          </a:p>
        </p:txBody>
      </p:sp>
      <p:sp>
        <p:nvSpPr>
          <p:cNvPr id="48" name="TextBox 47"/>
          <p:cNvSpPr txBox="1"/>
          <p:nvPr/>
        </p:nvSpPr>
        <p:spPr>
          <a:xfrm>
            <a:off x="6444592" y="5884253"/>
            <a:ext cx="1371600" cy="25391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蒙古帝國</a:t>
            </a:r>
            <a:endPar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9" name="TextBox 48"/>
          <p:cNvSpPr txBox="1"/>
          <p:nvPr/>
        </p:nvSpPr>
        <p:spPr>
          <a:xfrm>
            <a:off x="7620000" y="6042556"/>
            <a:ext cx="609600" cy="2539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1370</a:t>
            </a:r>
          </a:p>
        </p:txBody>
      </p:sp>
      <p:cxnSp>
        <p:nvCxnSpPr>
          <p:cNvPr id="50" name="Straight Arrow Connector 49"/>
          <p:cNvCxnSpPr/>
          <p:nvPr/>
        </p:nvCxnSpPr>
        <p:spPr bwMode="auto">
          <a:xfrm flipV="1">
            <a:off x="6553200" y="6189053"/>
            <a:ext cx="1143000" cy="1"/>
          </a:xfrm>
          <a:prstGeom prst="straightConnector1">
            <a:avLst/>
          </a:prstGeom>
          <a:solidFill>
            <a:schemeClr val="accent1"/>
          </a:solidFill>
          <a:ln w="38100" cap="flat" cmpd="sng" algn="ctr">
            <a:solidFill>
              <a:schemeClr val="bg2"/>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2" name="TextBox 51"/>
          <p:cNvSpPr txBox="1"/>
          <p:nvPr/>
        </p:nvSpPr>
        <p:spPr>
          <a:xfrm>
            <a:off x="6096000" y="6047602"/>
            <a:ext cx="533400"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1206</a:t>
            </a:r>
          </a:p>
        </p:txBody>
      </p:sp>
      <p:sp>
        <p:nvSpPr>
          <p:cNvPr id="53" name="Donut 52"/>
          <p:cNvSpPr/>
          <p:nvPr/>
        </p:nvSpPr>
        <p:spPr bwMode="auto">
          <a:xfrm>
            <a:off x="6575096" y="4648201"/>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4" name="TextBox 53"/>
          <p:cNvSpPr txBox="1"/>
          <p:nvPr/>
        </p:nvSpPr>
        <p:spPr>
          <a:xfrm>
            <a:off x="4791303" y="4495800"/>
            <a:ext cx="1761897" cy="253916"/>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成吉思汗 </a:t>
            </a: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(1167-1227)</a:t>
            </a:r>
          </a:p>
        </p:txBody>
      </p:sp>
      <p:sp>
        <p:nvSpPr>
          <p:cNvPr id="55" name="Donut 54"/>
          <p:cNvSpPr/>
          <p:nvPr/>
        </p:nvSpPr>
        <p:spPr bwMode="auto">
          <a:xfrm>
            <a:off x="7162800" y="5418028"/>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6" name="TextBox 55"/>
          <p:cNvSpPr txBox="1"/>
          <p:nvPr/>
        </p:nvSpPr>
        <p:spPr>
          <a:xfrm>
            <a:off x="5562600" y="5372751"/>
            <a:ext cx="1644864" cy="2539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鐵木耳 </a:t>
            </a: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 (1336-1405)</a:t>
            </a:r>
          </a:p>
        </p:txBody>
      </p:sp>
      <p:sp>
        <p:nvSpPr>
          <p:cNvPr id="57" name="TextBox 56"/>
          <p:cNvSpPr txBox="1"/>
          <p:nvPr/>
        </p:nvSpPr>
        <p:spPr>
          <a:xfrm>
            <a:off x="7696200" y="5884253"/>
            <a:ext cx="1851130" cy="2616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明朝</a:t>
            </a:r>
            <a:endPar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8" name="TextBox 57"/>
          <p:cNvSpPr txBox="1"/>
          <p:nvPr/>
        </p:nvSpPr>
        <p:spPr>
          <a:xfrm>
            <a:off x="8686800" y="6042556"/>
            <a:ext cx="522452"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1644</a:t>
            </a:r>
          </a:p>
        </p:txBody>
      </p:sp>
      <p:cxnSp>
        <p:nvCxnSpPr>
          <p:cNvPr id="59" name="Straight Arrow Connector 58"/>
          <p:cNvCxnSpPr/>
          <p:nvPr/>
        </p:nvCxnSpPr>
        <p:spPr bwMode="auto">
          <a:xfrm flipV="1">
            <a:off x="8011948" y="6189052"/>
            <a:ext cx="751052" cy="2"/>
          </a:xfrm>
          <a:prstGeom prst="straightConnector1">
            <a:avLst/>
          </a:prstGeom>
          <a:solidFill>
            <a:schemeClr val="accent1"/>
          </a:solidFill>
          <a:ln w="38100" cap="flat" cmpd="sng" algn="ctr">
            <a:solidFill>
              <a:schemeClr val="bg2"/>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1" name="Donut 60"/>
          <p:cNvSpPr/>
          <p:nvPr/>
        </p:nvSpPr>
        <p:spPr bwMode="auto">
          <a:xfrm>
            <a:off x="8153400" y="3474278"/>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62" name="TextBox 61"/>
          <p:cNvSpPr txBox="1"/>
          <p:nvPr/>
        </p:nvSpPr>
        <p:spPr>
          <a:xfrm>
            <a:off x="8337335" y="3429001"/>
            <a:ext cx="2219931" cy="2539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聖方濟</a:t>
            </a:r>
            <a:r>
              <a:rPr kumimoji="0" lang="en-US" altLang="zh-TW" sz="105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沙勿略在日本 </a:t>
            </a: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(1549)</a:t>
            </a:r>
          </a:p>
        </p:txBody>
      </p:sp>
      <p:sp>
        <p:nvSpPr>
          <p:cNvPr id="64" name="Donut 63"/>
          <p:cNvSpPr/>
          <p:nvPr/>
        </p:nvSpPr>
        <p:spPr bwMode="auto">
          <a:xfrm>
            <a:off x="3276600" y="1765473"/>
            <a:ext cx="182880" cy="182880"/>
          </a:xfrm>
          <a:prstGeom prst="donut">
            <a:avLst>
              <a:gd name="adj" fmla="val 10603"/>
            </a:avLst>
          </a:prstGeom>
          <a:solidFill>
            <a:srgbClr val="008000"/>
          </a:solidFill>
          <a:ln w="38100" cap="flat" cmpd="sng" algn="ctr">
            <a:solidFill>
              <a:srgbClr val="008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65" name="Donut 64"/>
          <p:cNvSpPr/>
          <p:nvPr/>
        </p:nvSpPr>
        <p:spPr bwMode="auto">
          <a:xfrm>
            <a:off x="8501556" y="4079413"/>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66" name="TextBox 65"/>
          <p:cNvSpPr txBox="1"/>
          <p:nvPr/>
        </p:nvSpPr>
        <p:spPr>
          <a:xfrm>
            <a:off x="8685491" y="4034136"/>
            <a:ext cx="3802011" cy="2539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日本反基督法令 </a:t>
            </a: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(1614, 1868)</a:t>
            </a:r>
          </a:p>
        </p:txBody>
      </p:sp>
      <p:sp>
        <p:nvSpPr>
          <p:cNvPr id="67" name="TextBox 66"/>
          <p:cNvSpPr txBox="1"/>
          <p:nvPr/>
        </p:nvSpPr>
        <p:spPr>
          <a:xfrm>
            <a:off x="8773948" y="5884253"/>
            <a:ext cx="2503652" cy="25391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清朝</a:t>
            </a:r>
            <a:endPar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8" name="TextBox 67"/>
          <p:cNvSpPr txBox="1"/>
          <p:nvPr/>
        </p:nvSpPr>
        <p:spPr>
          <a:xfrm>
            <a:off x="9764548" y="6042556"/>
            <a:ext cx="522452"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1912</a:t>
            </a:r>
          </a:p>
        </p:txBody>
      </p:sp>
      <p:cxnSp>
        <p:nvCxnSpPr>
          <p:cNvPr id="69" name="Straight Arrow Connector 68"/>
          <p:cNvCxnSpPr/>
          <p:nvPr/>
        </p:nvCxnSpPr>
        <p:spPr bwMode="auto">
          <a:xfrm flipV="1">
            <a:off x="9089696" y="6189052"/>
            <a:ext cx="751052" cy="2"/>
          </a:xfrm>
          <a:prstGeom prst="straightConnector1">
            <a:avLst/>
          </a:prstGeom>
          <a:solidFill>
            <a:schemeClr val="accent1"/>
          </a:solidFill>
          <a:ln w="38100" cap="flat" cmpd="sng" algn="ctr">
            <a:solidFill>
              <a:schemeClr val="bg2"/>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1" name="Freeform 70"/>
          <p:cNvSpPr/>
          <p:nvPr/>
        </p:nvSpPr>
        <p:spPr>
          <a:xfrm>
            <a:off x="1819586" y="1545456"/>
            <a:ext cx="3971614" cy="45719"/>
          </a:xfrm>
          <a:custGeom>
            <a:avLst/>
            <a:gdLst>
              <a:gd name="connsiteX0" fmla="*/ 0 w 2288052"/>
              <a:gd name="connsiteY0" fmla="*/ 0 h 10948"/>
              <a:gd name="connsiteX1" fmla="*/ 2288052 w 2288052"/>
              <a:gd name="connsiteY1" fmla="*/ 10948 h 10948"/>
            </a:gdLst>
            <a:ahLst/>
            <a:cxnLst>
              <a:cxn ang="0">
                <a:pos x="connsiteX0" y="connsiteY0"/>
              </a:cxn>
              <a:cxn ang="0">
                <a:pos x="connsiteX1" y="connsiteY1"/>
              </a:cxn>
            </a:cxnLst>
            <a:rect l="l" t="t" r="r" b="b"/>
            <a:pathLst>
              <a:path w="2288052" h="10948">
                <a:moveTo>
                  <a:pt x="0" y="0"/>
                </a:moveTo>
                <a:lnTo>
                  <a:pt x="2288052" y="10948"/>
                </a:lnTo>
              </a:path>
            </a:pathLst>
          </a:custGeom>
          <a:ln w="63500">
            <a:solidFill>
              <a:schemeClr val="bg2"/>
            </a:solidFill>
          </a:ln>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72" name="Freeform 71"/>
          <p:cNvSpPr/>
          <p:nvPr/>
        </p:nvSpPr>
        <p:spPr>
          <a:xfrm>
            <a:off x="5791200" y="1339196"/>
            <a:ext cx="3124200" cy="241828"/>
          </a:xfrm>
          <a:custGeom>
            <a:avLst/>
            <a:gdLst>
              <a:gd name="connsiteX0" fmla="*/ 0 w 4904534"/>
              <a:gd name="connsiteY0" fmla="*/ 394153 h 394153"/>
              <a:gd name="connsiteX1" fmla="*/ 689700 w 4904534"/>
              <a:gd name="connsiteY1" fmla="*/ 10948 h 394153"/>
              <a:gd name="connsiteX2" fmla="*/ 4904534 w 4904534"/>
              <a:gd name="connsiteY2" fmla="*/ 0 h 394153"/>
              <a:gd name="connsiteX3" fmla="*/ 4904534 w 4904534"/>
              <a:gd name="connsiteY3" fmla="*/ 0 h 394153"/>
            </a:gdLst>
            <a:ahLst/>
            <a:cxnLst>
              <a:cxn ang="0">
                <a:pos x="connsiteX0" y="connsiteY0"/>
              </a:cxn>
              <a:cxn ang="0">
                <a:pos x="connsiteX1" y="connsiteY1"/>
              </a:cxn>
              <a:cxn ang="0">
                <a:pos x="connsiteX2" y="connsiteY2"/>
              </a:cxn>
              <a:cxn ang="0">
                <a:pos x="connsiteX3" y="connsiteY3"/>
              </a:cxn>
            </a:cxnLst>
            <a:rect l="l" t="t" r="r" b="b"/>
            <a:pathLst>
              <a:path w="4904534" h="394153">
                <a:moveTo>
                  <a:pt x="0" y="394153"/>
                </a:moveTo>
                <a:lnTo>
                  <a:pt x="689700" y="10948"/>
                </a:lnTo>
                <a:lnTo>
                  <a:pt x="4904534" y="0"/>
                </a:lnTo>
                <a:lnTo>
                  <a:pt x="4904534" y="0"/>
                </a:lnTo>
              </a:path>
            </a:pathLst>
          </a:custGeom>
          <a:ln w="63500">
            <a:solidFill>
              <a:srgbClr val="FF0000"/>
            </a:solidFill>
          </a:ln>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73" name="Freeform 72"/>
          <p:cNvSpPr/>
          <p:nvPr/>
        </p:nvSpPr>
        <p:spPr>
          <a:xfrm>
            <a:off x="5791200" y="1559128"/>
            <a:ext cx="3124200" cy="237269"/>
          </a:xfrm>
          <a:custGeom>
            <a:avLst/>
            <a:gdLst>
              <a:gd name="connsiteX0" fmla="*/ 0 w 4871691"/>
              <a:gd name="connsiteY0" fmla="*/ 0 h 547435"/>
              <a:gd name="connsiteX1" fmla="*/ 514538 w 4871691"/>
              <a:gd name="connsiteY1" fmla="*/ 547435 h 547435"/>
              <a:gd name="connsiteX2" fmla="*/ 4871691 w 4871691"/>
              <a:gd name="connsiteY2" fmla="*/ 547435 h 547435"/>
              <a:gd name="connsiteX3" fmla="*/ 4871691 w 4871691"/>
              <a:gd name="connsiteY3" fmla="*/ 547435 h 547435"/>
            </a:gdLst>
            <a:ahLst/>
            <a:cxnLst>
              <a:cxn ang="0">
                <a:pos x="connsiteX0" y="connsiteY0"/>
              </a:cxn>
              <a:cxn ang="0">
                <a:pos x="connsiteX1" y="connsiteY1"/>
              </a:cxn>
              <a:cxn ang="0">
                <a:pos x="connsiteX2" y="connsiteY2"/>
              </a:cxn>
              <a:cxn ang="0">
                <a:pos x="connsiteX3" y="connsiteY3"/>
              </a:cxn>
            </a:cxnLst>
            <a:rect l="l" t="t" r="r" b="b"/>
            <a:pathLst>
              <a:path w="4871691" h="547435">
                <a:moveTo>
                  <a:pt x="0" y="0"/>
                </a:moveTo>
                <a:lnTo>
                  <a:pt x="514538" y="547435"/>
                </a:lnTo>
                <a:lnTo>
                  <a:pt x="4871691" y="547435"/>
                </a:lnTo>
                <a:lnTo>
                  <a:pt x="4871691" y="547435"/>
                </a:lnTo>
              </a:path>
            </a:pathLst>
          </a:custGeom>
          <a:noFill/>
          <a:ln w="63500">
            <a:solidFill>
              <a:schemeClr val="tx2">
                <a:lumMod val="50000"/>
              </a:schemeClr>
            </a:solidFill>
          </a:ln>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74" name="Freeform 73"/>
          <p:cNvSpPr/>
          <p:nvPr/>
        </p:nvSpPr>
        <p:spPr>
          <a:xfrm>
            <a:off x="6858001" y="954301"/>
            <a:ext cx="2077539" cy="667354"/>
          </a:xfrm>
          <a:custGeom>
            <a:avLst/>
            <a:gdLst>
              <a:gd name="connsiteX0" fmla="*/ 0 w 2047205"/>
              <a:gd name="connsiteY0" fmla="*/ 613127 h 613127"/>
              <a:gd name="connsiteX1" fmla="*/ 821072 w 2047205"/>
              <a:gd name="connsiteY1" fmla="*/ 0 h 613127"/>
              <a:gd name="connsiteX2" fmla="*/ 2047205 w 2047205"/>
              <a:gd name="connsiteY2" fmla="*/ 0 h 613127"/>
              <a:gd name="connsiteX3" fmla="*/ 2047205 w 2047205"/>
              <a:gd name="connsiteY3" fmla="*/ 0 h 613127"/>
              <a:gd name="connsiteX4" fmla="*/ 2047205 w 2047205"/>
              <a:gd name="connsiteY4" fmla="*/ 0 h 613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205" h="613127">
                <a:moveTo>
                  <a:pt x="0" y="613127"/>
                </a:moveTo>
                <a:lnTo>
                  <a:pt x="821072" y="0"/>
                </a:lnTo>
                <a:lnTo>
                  <a:pt x="2047205" y="0"/>
                </a:lnTo>
                <a:lnTo>
                  <a:pt x="2047205" y="0"/>
                </a:lnTo>
                <a:lnTo>
                  <a:pt x="2047205" y="0"/>
                </a:lnTo>
              </a:path>
            </a:pathLst>
          </a:custGeom>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75" name="Freeform 74"/>
          <p:cNvSpPr/>
          <p:nvPr/>
        </p:nvSpPr>
        <p:spPr>
          <a:xfrm>
            <a:off x="3067615" y="2027274"/>
            <a:ext cx="5856977" cy="1193410"/>
          </a:xfrm>
          <a:custGeom>
            <a:avLst/>
            <a:gdLst>
              <a:gd name="connsiteX0" fmla="*/ 0 w 5856977"/>
              <a:gd name="connsiteY0" fmla="*/ 0 h 1193410"/>
              <a:gd name="connsiteX1" fmla="*/ 1138553 w 5856977"/>
              <a:gd name="connsiteY1" fmla="*/ 1193410 h 1193410"/>
              <a:gd name="connsiteX2" fmla="*/ 5856977 w 5856977"/>
              <a:gd name="connsiteY2" fmla="*/ 1182461 h 1193410"/>
            </a:gdLst>
            <a:ahLst/>
            <a:cxnLst>
              <a:cxn ang="0">
                <a:pos x="connsiteX0" y="connsiteY0"/>
              </a:cxn>
              <a:cxn ang="0">
                <a:pos x="connsiteX1" y="connsiteY1"/>
              </a:cxn>
              <a:cxn ang="0">
                <a:pos x="connsiteX2" y="connsiteY2"/>
              </a:cxn>
            </a:cxnLst>
            <a:rect l="l" t="t" r="r" b="b"/>
            <a:pathLst>
              <a:path w="5856977" h="1193410">
                <a:moveTo>
                  <a:pt x="0" y="0"/>
                </a:moveTo>
                <a:lnTo>
                  <a:pt x="1138553" y="1193410"/>
                </a:lnTo>
                <a:lnTo>
                  <a:pt x="5856977" y="1182461"/>
                </a:lnTo>
              </a:path>
            </a:pathLst>
          </a:custGeom>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76" name="Freeform 75"/>
          <p:cNvSpPr/>
          <p:nvPr/>
        </p:nvSpPr>
        <p:spPr>
          <a:xfrm>
            <a:off x="3352800" y="1567354"/>
            <a:ext cx="5560844" cy="588145"/>
          </a:xfrm>
          <a:custGeom>
            <a:avLst/>
            <a:gdLst>
              <a:gd name="connsiteX0" fmla="*/ 0 w 5846030"/>
              <a:gd name="connsiteY0" fmla="*/ 0 h 1193410"/>
              <a:gd name="connsiteX1" fmla="*/ 1138553 w 5846030"/>
              <a:gd name="connsiteY1" fmla="*/ 1193410 h 1193410"/>
              <a:gd name="connsiteX2" fmla="*/ 5846030 w 5846030"/>
              <a:gd name="connsiteY2" fmla="*/ 1193410 h 1193410"/>
            </a:gdLst>
            <a:ahLst/>
            <a:cxnLst>
              <a:cxn ang="0">
                <a:pos x="connsiteX0" y="connsiteY0"/>
              </a:cxn>
              <a:cxn ang="0">
                <a:pos x="connsiteX1" y="connsiteY1"/>
              </a:cxn>
              <a:cxn ang="0">
                <a:pos x="connsiteX2" y="connsiteY2"/>
              </a:cxn>
            </a:cxnLst>
            <a:rect l="l" t="t" r="r" b="b"/>
            <a:pathLst>
              <a:path w="5846030" h="1193410">
                <a:moveTo>
                  <a:pt x="0" y="0"/>
                </a:moveTo>
                <a:lnTo>
                  <a:pt x="1138553" y="1193410"/>
                </a:lnTo>
                <a:lnTo>
                  <a:pt x="5846030" y="1193410"/>
                </a:lnTo>
              </a:path>
            </a:pathLst>
          </a:custGeom>
          <a:ln w="63500">
            <a:solidFill>
              <a:srgbClr val="E8C83C"/>
            </a:solidFill>
          </a:ln>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82" name="TextBox 81"/>
          <p:cNvSpPr txBox="1"/>
          <p:nvPr/>
        </p:nvSpPr>
        <p:spPr>
          <a:xfrm>
            <a:off x="8914964" y="1214598"/>
            <a:ext cx="1524436"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羅馬天主教</a:t>
            </a:r>
            <a:endPar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83" name="TextBox 82"/>
          <p:cNvSpPr txBox="1"/>
          <p:nvPr/>
        </p:nvSpPr>
        <p:spPr>
          <a:xfrm>
            <a:off x="8926348" y="811700"/>
            <a:ext cx="1524436"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基督教</a:t>
            </a:r>
            <a:endPar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84" name="TextBox 83"/>
          <p:cNvSpPr txBox="1"/>
          <p:nvPr/>
        </p:nvSpPr>
        <p:spPr>
          <a:xfrm>
            <a:off x="8915400" y="2030900"/>
            <a:ext cx="2057400" cy="2539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東方教會</a:t>
            </a:r>
            <a:endPar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85" name="TextBox 84"/>
          <p:cNvSpPr txBox="1"/>
          <p:nvPr/>
        </p:nvSpPr>
        <p:spPr>
          <a:xfrm>
            <a:off x="8915400" y="1660849"/>
            <a:ext cx="1524436" cy="2539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東正教</a:t>
            </a:r>
            <a:endPar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77" name="Freeform 76"/>
          <p:cNvSpPr/>
          <p:nvPr/>
        </p:nvSpPr>
        <p:spPr>
          <a:xfrm>
            <a:off x="6910230" y="936742"/>
            <a:ext cx="2005171" cy="402455"/>
          </a:xfrm>
          <a:custGeom>
            <a:avLst/>
            <a:gdLst>
              <a:gd name="connsiteX0" fmla="*/ 0 w 2014362"/>
              <a:gd name="connsiteY0" fmla="*/ 591230 h 591230"/>
              <a:gd name="connsiteX1" fmla="*/ 810124 w 2014362"/>
              <a:gd name="connsiteY1" fmla="*/ 0 h 591230"/>
              <a:gd name="connsiteX2" fmla="*/ 2014362 w 2014362"/>
              <a:gd name="connsiteY2" fmla="*/ 10948 h 591230"/>
            </a:gdLst>
            <a:ahLst/>
            <a:cxnLst>
              <a:cxn ang="0">
                <a:pos x="connsiteX0" y="connsiteY0"/>
              </a:cxn>
              <a:cxn ang="0">
                <a:pos x="connsiteX1" y="connsiteY1"/>
              </a:cxn>
              <a:cxn ang="0">
                <a:pos x="connsiteX2" y="connsiteY2"/>
              </a:cxn>
            </a:cxnLst>
            <a:rect l="l" t="t" r="r" b="b"/>
            <a:pathLst>
              <a:path w="2014362" h="591230">
                <a:moveTo>
                  <a:pt x="0" y="591230"/>
                </a:moveTo>
                <a:lnTo>
                  <a:pt x="810124" y="0"/>
                </a:lnTo>
                <a:lnTo>
                  <a:pt x="2014362" y="10948"/>
                </a:lnTo>
              </a:path>
            </a:pathLst>
          </a:custGeom>
          <a:ln w="63500">
            <a:solidFill>
              <a:srgbClr val="008000"/>
            </a:solidFill>
          </a:ln>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63" name="Donut 62"/>
          <p:cNvSpPr/>
          <p:nvPr/>
        </p:nvSpPr>
        <p:spPr bwMode="auto">
          <a:xfrm>
            <a:off x="3246120" y="1310640"/>
            <a:ext cx="182880" cy="182880"/>
          </a:xfrm>
          <a:prstGeom prst="donut">
            <a:avLst>
              <a:gd name="adj" fmla="val 10603"/>
            </a:avLst>
          </a:prstGeom>
          <a:solidFill>
            <a:srgbClr val="008000"/>
          </a:solidFill>
          <a:ln w="38100" cap="flat" cmpd="sng" algn="ctr">
            <a:solidFill>
              <a:srgbClr val="008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87" name="TextBox 86"/>
          <p:cNvSpPr txBox="1"/>
          <p:nvPr/>
        </p:nvSpPr>
        <p:spPr>
          <a:xfrm>
            <a:off x="4572000" y="1018402"/>
            <a:ext cx="2133600" cy="2539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sng" strike="noStrike" kern="1200" cap="none" spc="0" normalizeH="0" baseline="0" noProof="0" dirty="0">
                <a:ln>
                  <a:noFill/>
                </a:ln>
                <a:solidFill>
                  <a:srgbClr val="FFFFFF"/>
                </a:solidFill>
                <a:effectLst/>
                <a:uLnTx/>
                <a:uFillTx/>
                <a:latin typeface="Arial"/>
                <a:ea typeface="ＭＳ Ｐゴシック" charset="0"/>
                <a:cs typeface="Arial"/>
              </a:rPr>
              <a:t>大分裂 </a:t>
            </a:r>
            <a:r>
              <a:rPr kumimoji="0" lang="en-US" sz="1050" b="1" i="0" u="sng" strike="noStrike" kern="1200" cap="none" spc="0" normalizeH="0" baseline="0" noProof="0" dirty="0">
                <a:ln>
                  <a:noFill/>
                </a:ln>
                <a:solidFill>
                  <a:srgbClr val="FFFFFF"/>
                </a:solidFill>
                <a:effectLst/>
                <a:uLnTx/>
                <a:uFillTx/>
                <a:latin typeface="Arial"/>
                <a:ea typeface="ＭＳ Ｐゴシック" charset="0"/>
                <a:cs typeface="Arial"/>
              </a:rPr>
              <a:t>(1054)</a:t>
            </a:r>
          </a:p>
        </p:txBody>
      </p:sp>
      <p:sp>
        <p:nvSpPr>
          <p:cNvPr id="88" name="Donut 87"/>
          <p:cNvSpPr/>
          <p:nvPr/>
        </p:nvSpPr>
        <p:spPr bwMode="auto">
          <a:xfrm>
            <a:off x="5562600" y="1338753"/>
            <a:ext cx="182880" cy="182880"/>
          </a:xfrm>
          <a:prstGeom prst="donut">
            <a:avLst>
              <a:gd name="adj" fmla="val 10603"/>
            </a:avLst>
          </a:prstGeom>
          <a:solidFill>
            <a:srgbClr val="008000"/>
          </a:solidFill>
          <a:ln w="38100" cap="flat" cmpd="sng" algn="ctr">
            <a:solidFill>
              <a:srgbClr val="008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89" name="TextBox 88"/>
          <p:cNvSpPr txBox="1"/>
          <p:nvPr/>
        </p:nvSpPr>
        <p:spPr>
          <a:xfrm>
            <a:off x="4756808" y="5884253"/>
            <a:ext cx="1371600" cy="2616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伊斯蘭統治</a:t>
            </a:r>
            <a:endPar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cxnSp>
        <p:nvCxnSpPr>
          <p:cNvPr id="90" name="Straight Arrow Connector 89"/>
          <p:cNvCxnSpPr/>
          <p:nvPr/>
        </p:nvCxnSpPr>
        <p:spPr bwMode="auto">
          <a:xfrm flipV="1">
            <a:off x="4811112" y="6186101"/>
            <a:ext cx="1295836" cy="2952"/>
          </a:xfrm>
          <a:prstGeom prst="straightConnector1">
            <a:avLst/>
          </a:prstGeom>
          <a:solidFill>
            <a:schemeClr val="accent1"/>
          </a:solidFill>
          <a:ln w="38100" cap="flat" cmpd="sng" algn="ctr">
            <a:solidFill>
              <a:schemeClr val="bg2"/>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92" name="Donut 91"/>
          <p:cNvSpPr/>
          <p:nvPr/>
        </p:nvSpPr>
        <p:spPr bwMode="auto">
          <a:xfrm>
            <a:off x="6729860" y="1058218"/>
            <a:ext cx="182880" cy="182880"/>
          </a:xfrm>
          <a:prstGeom prst="donut">
            <a:avLst>
              <a:gd name="adj" fmla="val 10603"/>
            </a:avLst>
          </a:prstGeom>
          <a:solidFill>
            <a:srgbClr val="008000"/>
          </a:solidFill>
          <a:ln w="38100" cap="flat" cmpd="sng" algn="ctr">
            <a:solidFill>
              <a:srgbClr val="008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94" name="TextBox 93"/>
          <p:cNvSpPr txBox="1"/>
          <p:nvPr/>
        </p:nvSpPr>
        <p:spPr>
          <a:xfrm>
            <a:off x="6629400" y="637402"/>
            <a:ext cx="2971800" cy="2539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sng" strike="noStrike" kern="1200" cap="none" spc="0" normalizeH="0" baseline="0" noProof="0" dirty="0">
                <a:ln>
                  <a:noFill/>
                </a:ln>
                <a:solidFill>
                  <a:srgbClr val="FFFFFF"/>
                </a:solidFill>
                <a:effectLst/>
                <a:uLnTx/>
                <a:uFillTx/>
                <a:latin typeface="Arial"/>
                <a:ea typeface="ＭＳ Ｐゴシック" charset="0"/>
                <a:cs typeface="Arial"/>
              </a:rPr>
              <a:t>新教改革 </a:t>
            </a:r>
            <a:r>
              <a:rPr kumimoji="0" lang="en-US" sz="1050" b="1" i="0" u="sng" strike="noStrike" kern="1200" cap="none" spc="0" normalizeH="0" baseline="0" noProof="0" dirty="0">
                <a:ln>
                  <a:noFill/>
                </a:ln>
                <a:solidFill>
                  <a:srgbClr val="FFFFFF"/>
                </a:solidFill>
                <a:effectLst/>
                <a:uLnTx/>
                <a:uFillTx/>
                <a:latin typeface="Arial"/>
                <a:ea typeface="ＭＳ Ｐゴシック" charset="0"/>
                <a:cs typeface="Arial"/>
              </a:rPr>
              <a:t>(1517)</a:t>
            </a:r>
          </a:p>
        </p:txBody>
      </p:sp>
      <p:sp>
        <p:nvSpPr>
          <p:cNvPr id="95" name="Donut 94"/>
          <p:cNvSpPr/>
          <p:nvPr/>
        </p:nvSpPr>
        <p:spPr bwMode="auto">
          <a:xfrm>
            <a:off x="8229600" y="3763525"/>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96" name="TextBox 95"/>
          <p:cNvSpPr txBox="1"/>
          <p:nvPr/>
        </p:nvSpPr>
        <p:spPr>
          <a:xfrm>
            <a:off x="8413536" y="3707300"/>
            <a:ext cx="1644864" cy="2539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利瑪竇在中國 </a:t>
            </a: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(1582)</a:t>
            </a:r>
          </a:p>
        </p:txBody>
      </p:sp>
      <p:sp>
        <p:nvSpPr>
          <p:cNvPr id="99" name="Donut 98"/>
          <p:cNvSpPr/>
          <p:nvPr/>
        </p:nvSpPr>
        <p:spPr bwMode="auto">
          <a:xfrm>
            <a:off x="8501992" y="4509255"/>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00" name="TextBox 99"/>
          <p:cNvSpPr txBox="1"/>
          <p:nvPr/>
        </p:nvSpPr>
        <p:spPr>
          <a:xfrm>
            <a:off x="8685928" y="4463978"/>
            <a:ext cx="2439708"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荷蘭殖民台灣 </a:t>
            </a: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(1642-77)</a:t>
            </a:r>
          </a:p>
        </p:txBody>
      </p:sp>
      <p:sp>
        <p:nvSpPr>
          <p:cNvPr id="103" name="Donut 102"/>
          <p:cNvSpPr/>
          <p:nvPr/>
        </p:nvSpPr>
        <p:spPr bwMode="auto">
          <a:xfrm>
            <a:off x="8915400" y="4753269"/>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04" name="TextBox 103"/>
          <p:cNvSpPr txBox="1"/>
          <p:nvPr/>
        </p:nvSpPr>
        <p:spPr>
          <a:xfrm>
            <a:off x="9099336" y="4707992"/>
            <a:ext cx="1644864" cy="2539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威廉</a:t>
            </a:r>
            <a:r>
              <a:rPr kumimoji="0" lang="en-US" altLang="zh-TW" sz="105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克理在印度 </a:t>
            </a: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 (1793)</a:t>
            </a:r>
          </a:p>
        </p:txBody>
      </p:sp>
      <p:sp>
        <p:nvSpPr>
          <p:cNvPr id="105" name="Donut 104"/>
          <p:cNvSpPr/>
          <p:nvPr/>
        </p:nvSpPr>
        <p:spPr bwMode="auto">
          <a:xfrm>
            <a:off x="9296400" y="5009670"/>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06" name="TextBox 105"/>
          <p:cNvSpPr txBox="1"/>
          <p:nvPr/>
        </p:nvSpPr>
        <p:spPr>
          <a:xfrm>
            <a:off x="7162800" y="4964393"/>
            <a:ext cx="2307460" cy="2539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艾多奈拉姆</a:t>
            </a:r>
            <a:r>
              <a:rPr kumimoji="0" lang="en-US" altLang="zh-TW" sz="105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耶德遜在緬甸 </a:t>
            </a: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(1812)</a:t>
            </a:r>
          </a:p>
        </p:txBody>
      </p:sp>
      <p:sp>
        <p:nvSpPr>
          <p:cNvPr id="107" name="Donut 106"/>
          <p:cNvSpPr/>
          <p:nvPr/>
        </p:nvSpPr>
        <p:spPr bwMode="auto">
          <a:xfrm>
            <a:off x="9655940" y="5559479"/>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08" name="TextBox 107"/>
          <p:cNvSpPr txBox="1"/>
          <p:nvPr/>
        </p:nvSpPr>
        <p:spPr>
          <a:xfrm>
            <a:off x="7478548" y="5514202"/>
            <a:ext cx="2307460" cy="25391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平壤復興 </a:t>
            </a: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(1907)</a:t>
            </a:r>
          </a:p>
        </p:txBody>
      </p:sp>
      <p:sp>
        <p:nvSpPr>
          <p:cNvPr id="109" name="Donut 108"/>
          <p:cNvSpPr/>
          <p:nvPr/>
        </p:nvSpPr>
        <p:spPr bwMode="auto">
          <a:xfrm>
            <a:off x="9448800" y="5265628"/>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10" name="TextBox 109"/>
          <p:cNvSpPr txBox="1"/>
          <p:nvPr/>
        </p:nvSpPr>
        <p:spPr>
          <a:xfrm>
            <a:off x="7805244" y="5231300"/>
            <a:ext cx="1905000"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泰勒在緬甸 </a:t>
            </a: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(1866)</a:t>
            </a:r>
          </a:p>
        </p:txBody>
      </p:sp>
      <p:sp>
        <p:nvSpPr>
          <p:cNvPr id="111" name="TextBox 110"/>
          <p:cNvSpPr txBox="1"/>
          <p:nvPr/>
        </p:nvSpPr>
        <p:spPr>
          <a:xfrm>
            <a:off x="1512616" y="2438401"/>
            <a:ext cx="1785444" cy="2616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敘利亞傳統</a:t>
            </a:r>
            <a:endPar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12" name="TextBox 111"/>
          <p:cNvSpPr txBox="1"/>
          <p:nvPr/>
        </p:nvSpPr>
        <p:spPr>
          <a:xfrm>
            <a:off x="1752600" y="2672047"/>
            <a:ext cx="457200"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50</a:t>
            </a:r>
          </a:p>
        </p:txBody>
      </p:sp>
      <p:sp>
        <p:nvSpPr>
          <p:cNvPr id="113" name="TextBox 112"/>
          <p:cNvSpPr txBox="1"/>
          <p:nvPr/>
        </p:nvSpPr>
        <p:spPr>
          <a:xfrm>
            <a:off x="2667000" y="2667001"/>
            <a:ext cx="457200"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225</a:t>
            </a:r>
          </a:p>
        </p:txBody>
      </p:sp>
      <p:cxnSp>
        <p:nvCxnSpPr>
          <p:cNvPr id="114" name="Straight Arrow Connector 113"/>
          <p:cNvCxnSpPr/>
          <p:nvPr/>
        </p:nvCxnSpPr>
        <p:spPr bwMode="auto">
          <a:xfrm>
            <a:off x="2056964" y="2813498"/>
            <a:ext cx="686236" cy="5902"/>
          </a:xfrm>
          <a:prstGeom prst="straightConnector1">
            <a:avLst/>
          </a:prstGeom>
          <a:solidFill>
            <a:schemeClr val="accent1"/>
          </a:solidFill>
          <a:ln w="38100" cap="flat" cmpd="sng" algn="ctr">
            <a:solidFill>
              <a:schemeClr val="bg2"/>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 name="Donut 115"/>
          <p:cNvSpPr/>
          <p:nvPr/>
        </p:nvSpPr>
        <p:spPr bwMode="auto">
          <a:xfrm>
            <a:off x="2025864" y="4340278"/>
            <a:ext cx="182880"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17" name="TextBox 116"/>
          <p:cNvSpPr txBox="1"/>
          <p:nvPr/>
        </p:nvSpPr>
        <p:spPr>
          <a:xfrm>
            <a:off x="2209799" y="4295002"/>
            <a:ext cx="2262493" cy="2539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亞戴到埃德薩 </a:t>
            </a: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(120)</a:t>
            </a:r>
          </a:p>
        </p:txBody>
      </p:sp>
      <p:sp>
        <p:nvSpPr>
          <p:cNvPr id="118" name="TextBox 117"/>
          <p:cNvSpPr txBox="1"/>
          <p:nvPr/>
        </p:nvSpPr>
        <p:spPr>
          <a:xfrm>
            <a:off x="3472356" y="2438401"/>
            <a:ext cx="1785444" cy="2616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舊絲路</a:t>
            </a:r>
            <a:endPar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19" name="TextBox 118"/>
          <p:cNvSpPr txBox="1"/>
          <p:nvPr/>
        </p:nvSpPr>
        <p:spPr>
          <a:xfrm>
            <a:off x="5693104" y="2667001"/>
            <a:ext cx="555296"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1000</a:t>
            </a:r>
          </a:p>
        </p:txBody>
      </p:sp>
      <p:cxnSp>
        <p:nvCxnSpPr>
          <p:cNvPr id="120" name="Straight Arrow Connector 119"/>
          <p:cNvCxnSpPr/>
          <p:nvPr/>
        </p:nvCxnSpPr>
        <p:spPr bwMode="auto">
          <a:xfrm>
            <a:off x="3058948" y="2813498"/>
            <a:ext cx="2656052" cy="5902"/>
          </a:xfrm>
          <a:prstGeom prst="straightConnector1">
            <a:avLst/>
          </a:prstGeom>
          <a:solidFill>
            <a:schemeClr val="accent1"/>
          </a:solidFill>
          <a:ln w="38100" cap="flat" cmpd="sng" algn="ctr">
            <a:solidFill>
              <a:schemeClr val="bg2"/>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22" name="TextBox 121"/>
          <p:cNvSpPr txBox="1"/>
          <p:nvPr/>
        </p:nvSpPr>
        <p:spPr>
          <a:xfrm>
            <a:off x="5910756" y="2438401"/>
            <a:ext cx="1785444" cy="2616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到東方</a:t>
            </a:r>
            <a:endPar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23" name="TextBox 122"/>
          <p:cNvSpPr txBox="1"/>
          <p:nvPr/>
        </p:nvSpPr>
        <p:spPr>
          <a:xfrm>
            <a:off x="7369504" y="2590801"/>
            <a:ext cx="555296" cy="43088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1350/1500</a:t>
            </a:r>
          </a:p>
        </p:txBody>
      </p:sp>
      <p:cxnSp>
        <p:nvCxnSpPr>
          <p:cNvPr id="124" name="Straight Arrow Connector 123"/>
          <p:cNvCxnSpPr/>
          <p:nvPr/>
        </p:nvCxnSpPr>
        <p:spPr bwMode="auto">
          <a:xfrm>
            <a:off x="6183148" y="2813498"/>
            <a:ext cx="1208252" cy="5902"/>
          </a:xfrm>
          <a:prstGeom prst="straightConnector1">
            <a:avLst/>
          </a:prstGeom>
          <a:solidFill>
            <a:schemeClr val="accent1"/>
          </a:solidFill>
          <a:ln w="38100" cap="flat" cmpd="sng" algn="ctr">
            <a:solidFill>
              <a:schemeClr val="bg2"/>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28" name="TextBox 127"/>
          <p:cNvSpPr txBox="1"/>
          <p:nvPr/>
        </p:nvSpPr>
        <p:spPr>
          <a:xfrm>
            <a:off x="7543800" y="2438401"/>
            <a:ext cx="1785444" cy="2616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天主教風潮</a:t>
            </a:r>
            <a:endPar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29" name="TextBox 128"/>
          <p:cNvSpPr txBox="1"/>
          <p:nvPr/>
        </p:nvSpPr>
        <p:spPr>
          <a:xfrm>
            <a:off x="8763000" y="2667001"/>
            <a:ext cx="555296"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1750</a:t>
            </a:r>
          </a:p>
        </p:txBody>
      </p:sp>
      <p:cxnSp>
        <p:nvCxnSpPr>
          <p:cNvPr id="130" name="Straight Arrow Connector 129"/>
          <p:cNvCxnSpPr/>
          <p:nvPr/>
        </p:nvCxnSpPr>
        <p:spPr bwMode="auto">
          <a:xfrm flipV="1">
            <a:off x="8109608" y="2819400"/>
            <a:ext cx="653392" cy="2234"/>
          </a:xfrm>
          <a:prstGeom prst="straightConnector1">
            <a:avLst/>
          </a:prstGeom>
          <a:solidFill>
            <a:schemeClr val="accent1"/>
          </a:solidFill>
          <a:ln w="38100" cap="flat" cmpd="sng" algn="ctr">
            <a:solidFill>
              <a:schemeClr val="bg2"/>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4" name="TextBox 133"/>
          <p:cNvSpPr txBox="1"/>
          <p:nvPr/>
        </p:nvSpPr>
        <p:spPr>
          <a:xfrm>
            <a:off x="9829800" y="2667001"/>
            <a:ext cx="555296"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1900</a:t>
            </a:r>
          </a:p>
        </p:txBody>
      </p:sp>
      <p:cxnSp>
        <p:nvCxnSpPr>
          <p:cNvPr id="135" name="Straight Arrow Connector 134"/>
          <p:cNvCxnSpPr>
            <a:stCxn id="129" idx="3"/>
          </p:cNvCxnSpPr>
          <p:nvPr/>
        </p:nvCxnSpPr>
        <p:spPr bwMode="auto">
          <a:xfrm>
            <a:off x="9318296" y="2797806"/>
            <a:ext cx="533400" cy="21594"/>
          </a:xfrm>
          <a:prstGeom prst="straightConnector1">
            <a:avLst/>
          </a:prstGeom>
          <a:solidFill>
            <a:schemeClr val="accent1"/>
          </a:solidFill>
          <a:ln w="38100" cap="flat" cmpd="sng" algn="ctr">
            <a:solidFill>
              <a:schemeClr val="bg2"/>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3" name="TextBox 142"/>
          <p:cNvSpPr txBox="1"/>
          <p:nvPr/>
        </p:nvSpPr>
        <p:spPr>
          <a:xfrm>
            <a:off x="8763000" y="2438401"/>
            <a:ext cx="1785444" cy="2616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基督教風潮</a:t>
            </a:r>
            <a:endPar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4" name="Donut 143"/>
          <p:cNvSpPr/>
          <p:nvPr/>
        </p:nvSpPr>
        <p:spPr bwMode="auto">
          <a:xfrm>
            <a:off x="6849416" y="4901037"/>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45" name="TextBox 144"/>
          <p:cNvSpPr txBox="1"/>
          <p:nvPr/>
        </p:nvSpPr>
        <p:spPr>
          <a:xfrm>
            <a:off x="4792016" y="4855760"/>
            <a:ext cx="2034448" cy="253916"/>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馬可波羅到中國 </a:t>
            </a: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(1275)</a:t>
            </a:r>
          </a:p>
        </p:txBody>
      </p:sp>
      <p:sp>
        <p:nvSpPr>
          <p:cNvPr id="146" name="Donut 145"/>
          <p:cNvSpPr/>
          <p:nvPr/>
        </p:nvSpPr>
        <p:spPr bwMode="auto">
          <a:xfrm>
            <a:off x="5105400" y="4046428"/>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47" name="TextBox 146"/>
          <p:cNvSpPr txBox="1"/>
          <p:nvPr/>
        </p:nvSpPr>
        <p:spPr>
          <a:xfrm>
            <a:off x="5289336" y="4001151"/>
            <a:ext cx="2439708"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提摩太一世 </a:t>
            </a: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(780-823)</a:t>
            </a:r>
          </a:p>
        </p:txBody>
      </p:sp>
    </p:spTree>
    <p:extLst>
      <p:ext uri="{BB962C8B-B14F-4D97-AF65-F5344CB8AC3E}">
        <p14:creationId xmlns:p14="http://schemas.microsoft.com/office/powerpoint/2010/main" val="3576614294"/>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siaMapBlank.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741838"/>
            <a:ext cx="9144000" cy="5811362"/>
          </a:xfrm>
          <a:prstGeom prst="rect">
            <a:avLst/>
          </a:prstGeom>
        </p:spPr>
      </p:pic>
      <p:sp>
        <p:nvSpPr>
          <p:cNvPr id="5" name="Rectangle 4"/>
          <p:cNvSpPr/>
          <p:nvPr/>
        </p:nvSpPr>
        <p:spPr>
          <a:xfrm>
            <a:off x="1524001" y="76200"/>
            <a:ext cx="9142412" cy="646331"/>
          </a:xfrm>
          <a:prstGeom prst="rect">
            <a:avLst/>
          </a:prstGeom>
          <a:no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w="25400">
                  <a:solidFill>
                    <a:srgbClr val="000000"/>
                  </a:solidFill>
                </a:ln>
                <a:solidFill>
                  <a:srgbClr val="FFFFFF"/>
                </a:solidFill>
                <a:effectLst/>
                <a:uLnTx/>
                <a:uFillTx/>
                <a:latin typeface="Arial"/>
                <a:ea typeface="ＭＳ Ｐゴシック" charset="0"/>
                <a:cs typeface="Arial"/>
              </a:rPr>
              <a:t>亞洲教會分布圖</a:t>
            </a:r>
          </a:p>
        </p:txBody>
      </p:sp>
      <p:sp>
        <p:nvSpPr>
          <p:cNvPr id="8" name="Donut 7"/>
          <p:cNvSpPr/>
          <p:nvPr/>
        </p:nvSpPr>
        <p:spPr bwMode="auto">
          <a:xfrm>
            <a:off x="5334000" y="4399438"/>
            <a:ext cx="182880"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9" name="Donut 8"/>
          <p:cNvSpPr/>
          <p:nvPr/>
        </p:nvSpPr>
        <p:spPr bwMode="auto">
          <a:xfrm>
            <a:off x="4191000" y="2265838"/>
            <a:ext cx="182880"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1" name="TextBox 10"/>
          <p:cNvSpPr txBox="1"/>
          <p:nvPr/>
        </p:nvSpPr>
        <p:spPr>
          <a:xfrm>
            <a:off x="1600199" y="2685590"/>
            <a:ext cx="1143001" cy="253916"/>
          </a:xfrm>
          <a:prstGeom prst="rect">
            <a:avLst/>
          </a:prstGeom>
          <a:solidFill>
            <a:schemeClr val="bg2"/>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安提阿</a:t>
            </a: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 (37)</a:t>
            </a:r>
          </a:p>
        </p:txBody>
      </p:sp>
      <p:sp>
        <p:nvSpPr>
          <p:cNvPr id="12" name="Donut 11"/>
          <p:cNvSpPr/>
          <p:nvPr/>
        </p:nvSpPr>
        <p:spPr bwMode="auto">
          <a:xfrm>
            <a:off x="6705600" y="1503838"/>
            <a:ext cx="182880"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4" name="Donut 13"/>
          <p:cNvSpPr/>
          <p:nvPr/>
        </p:nvSpPr>
        <p:spPr bwMode="auto">
          <a:xfrm>
            <a:off x="4419601" y="2037238"/>
            <a:ext cx="182881"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6" name="Donut 15"/>
          <p:cNvSpPr/>
          <p:nvPr/>
        </p:nvSpPr>
        <p:spPr bwMode="auto">
          <a:xfrm>
            <a:off x="2190268" y="2450642"/>
            <a:ext cx="182880"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 name="Donut 17"/>
          <p:cNvSpPr/>
          <p:nvPr/>
        </p:nvSpPr>
        <p:spPr bwMode="auto">
          <a:xfrm>
            <a:off x="7696200" y="2494439"/>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24" name="Donut 23"/>
          <p:cNvSpPr/>
          <p:nvPr/>
        </p:nvSpPr>
        <p:spPr bwMode="auto">
          <a:xfrm>
            <a:off x="2438401" y="2265838"/>
            <a:ext cx="182881"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28" name="Donut 27"/>
          <p:cNvSpPr/>
          <p:nvPr/>
        </p:nvSpPr>
        <p:spPr bwMode="auto">
          <a:xfrm>
            <a:off x="2819401" y="2755885"/>
            <a:ext cx="182881"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31" name="TextBox 30"/>
          <p:cNvSpPr txBox="1"/>
          <p:nvPr/>
        </p:nvSpPr>
        <p:spPr>
          <a:xfrm>
            <a:off x="1828799" y="1912641"/>
            <a:ext cx="1485897" cy="253916"/>
          </a:xfrm>
          <a:prstGeom prst="rect">
            <a:avLst/>
          </a:prstGeom>
          <a:solidFill>
            <a:schemeClr val="bg2"/>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埃德薩</a:t>
            </a: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 (120)</a:t>
            </a:r>
          </a:p>
        </p:txBody>
      </p:sp>
      <p:sp>
        <p:nvSpPr>
          <p:cNvPr id="32" name="TextBox 31"/>
          <p:cNvSpPr txBox="1"/>
          <p:nvPr/>
        </p:nvSpPr>
        <p:spPr>
          <a:xfrm>
            <a:off x="2743200" y="2979441"/>
            <a:ext cx="1576537" cy="253916"/>
          </a:xfrm>
          <a:prstGeom prst="rect">
            <a:avLst/>
          </a:prstGeom>
          <a:solidFill>
            <a:schemeClr val="bg2"/>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泰熙鋒</a:t>
            </a: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 (410)</a:t>
            </a:r>
          </a:p>
        </p:txBody>
      </p:sp>
      <p:sp>
        <p:nvSpPr>
          <p:cNvPr id="36" name="TextBox 35"/>
          <p:cNvSpPr txBox="1"/>
          <p:nvPr/>
        </p:nvSpPr>
        <p:spPr>
          <a:xfrm>
            <a:off x="4277712" y="4323240"/>
            <a:ext cx="937168" cy="261610"/>
          </a:xfrm>
          <a:prstGeom prst="rect">
            <a:avLst/>
          </a:prstGeom>
          <a:solidFill>
            <a:schemeClr val="bg2"/>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印度</a:t>
            </a: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 (52)</a:t>
            </a:r>
          </a:p>
        </p:txBody>
      </p:sp>
      <p:sp>
        <p:nvSpPr>
          <p:cNvPr id="37" name="TextBox 36"/>
          <p:cNvSpPr txBox="1"/>
          <p:nvPr/>
        </p:nvSpPr>
        <p:spPr>
          <a:xfrm>
            <a:off x="4462956" y="2293640"/>
            <a:ext cx="1371599" cy="253916"/>
          </a:xfrm>
          <a:prstGeom prst="rect">
            <a:avLst/>
          </a:prstGeom>
          <a:solidFill>
            <a:schemeClr val="bg2"/>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麥佛</a:t>
            </a: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 (553)</a:t>
            </a:r>
          </a:p>
        </p:txBody>
      </p:sp>
      <p:sp>
        <p:nvSpPr>
          <p:cNvPr id="38" name="Donut 37"/>
          <p:cNvSpPr/>
          <p:nvPr/>
        </p:nvSpPr>
        <p:spPr bwMode="auto">
          <a:xfrm>
            <a:off x="4277712" y="2692558"/>
            <a:ext cx="182880"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39" name="TextBox 38"/>
          <p:cNvSpPr txBox="1"/>
          <p:nvPr/>
        </p:nvSpPr>
        <p:spPr>
          <a:xfrm>
            <a:off x="4549668" y="2641793"/>
            <a:ext cx="1519396" cy="253916"/>
          </a:xfrm>
          <a:prstGeom prst="rect">
            <a:avLst/>
          </a:prstGeom>
          <a:solidFill>
            <a:schemeClr val="bg2"/>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赫拉特 </a:t>
            </a: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(585)</a:t>
            </a:r>
          </a:p>
        </p:txBody>
      </p:sp>
      <p:sp>
        <p:nvSpPr>
          <p:cNvPr id="40" name="TextBox 39"/>
          <p:cNvSpPr txBox="1"/>
          <p:nvPr/>
        </p:nvSpPr>
        <p:spPr>
          <a:xfrm>
            <a:off x="2743201" y="3284240"/>
            <a:ext cx="1576536" cy="253916"/>
          </a:xfrm>
          <a:prstGeom prst="rect">
            <a:avLst/>
          </a:prstGeom>
          <a:solidFill>
            <a:schemeClr val="bg2"/>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巴格達</a:t>
            </a: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 (781)</a:t>
            </a:r>
          </a:p>
        </p:txBody>
      </p:sp>
      <p:sp>
        <p:nvSpPr>
          <p:cNvPr id="41" name="TextBox 40"/>
          <p:cNvSpPr txBox="1"/>
          <p:nvPr/>
        </p:nvSpPr>
        <p:spPr>
          <a:xfrm>
            <a:off x="6553200" y="1150641"/>
            <a:ext cx="1714498" cy="253916"/>
          </a:xfrm>
          <a:prstGeom prst="rect">
            <a:avLst/>
          </a:prstGeom>
          <a:solidFill>
            <a:schemeClr val="bg2"/>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克烈惕 </a:t>
            </a: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(1007)</a:t>
            </a:r>
          </a:p>
        </p:txBody>
      </p:sp>
      <p:sp>
        <p:nvSpPr>
          <p:cNvPr id="42" name="TextBox 41"/>
          <p:cNvSpPr txBox="1"/>
          <p:nvPr/>
        </p:nvSpPr>
        <p:spPr>
          <a:xfrm>
            <a:off x="4724401" y="1961040"/>
            <a:ext cx="1762012" cy="253916"/>
          </a:xfrm>
          <a:prstGeom prst="rect">
            <a:avLst/>
          </a:prstGeom>
          <a:solidFill>
            <a:schemeClr val="bg2"/>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撒馬爾罕 </a:t>
            </a: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(400s)</a:t>
            </a:r>
          </a:p>
        </p:txBody>
      </p:sp>
      <p:sp>
        <p:nvSpPr>
          <p:cNvPr id="43" name="TextBox 42"/>
          <p:cNvSpPr txBox="1"/>
          <p:nvPr/>
        </p:nvSpPr>
        <p:spPr>
          <a:xfrm>
            <a:off x="7946697" y="2446041"/>
            <a:ext cx="1257299" cy="253916"/>
          </a:xfrm>
          <a:prstGeom prst="rect">
            <a:avLst/>
          </a:prstGeom>
          <a:solidFill>
            <a:schemeClr val="bg2"/>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西安</a:t>
            </a: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 (635)</a:t>
            </a:r>
          </a:p>
        </p:txBody>
      </p:sp>
      <p:sp>
        <p:nvSpPr>
          <p:cNvPr id="44" name="Donut 43"/>
          <p:cNvSpPr/>
          <p:nvPr/>
        </p:nvSpPr>
        <p:spPr bwMode="auto">
          <a:xfrm>
            <a:off x="5867401" y="1277162"/>
            <a:ext cx="182880"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5" name="TextBox 44"/>
          <p:cNvSpPr txBox="1"/>
          <p:nvPr/>
        </p:nvSpPr>
        <p:spPr>
          <a:xfrm>
            <a:off x="5027612" y="1226841"/>
            <a:ext cx="1145379" cy="253916"/>
          </a:xfrm>
          <a:prstGeom prst="rect">
            <a:avLst/>
          </a:prstGeom>
          <a:solidFill>
            <a:schemeClr val="bg2"/>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奈幔</a:t>
            </a:r>
            <a:endPar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7" name="Donut 46"/>
          <p:cNvSpPr/>
          <p:nvPr/>
        </p:nvSpPr>
        <p:spPr bwMode="auto">
          <a:xfrm>
            <a:off x="3962400" y="2505387"/>
            <a:ext cx="182880"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8" name="TextBox 47"/>
          <p:cNvSpPr txBox="1"/>
          <p:nvPr/>
        </p:nvSpPr>
        <p:spPr>
          <a:xfrm>
            <a:off x="3188581" y="2189640"/>
            <a:ext cx="926219" cy="253916"/>
          </a:xfrm>
          <a:prstGeom prst="rect">
            <a:avLst/>
          </a:prstGeom>
          <a:solidFill>
            <a:schemeClr val="bg2"/>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尼沙浦</a:t>
            </a:r>
            <a:endPar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9" name="Donut 48"/>
          <p:cNvSpPr/>
          <p:nvPr/>
        </p:nvSpPr>
        <p:spPr bwMode="auto">
          <a:xfrm>
            <a:off x="2754149" y="2505387"/>
            <a:ext cx="182881"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 name="TextBox 49"/>
          <p:cNvSpPr txBox="1"/>
          <p:nvPr/>
        </p:nvSpPr>
        <p:spPr>
          <a:xfrm>
            <a:off x="3004209" y="2489394"/>
            <a:ext cx="980086" cy="253916"/>
          </a:xfrm>
          <a:prstGeom prst="rect">
            <a:avLst/>
          </a:prstGeom>
          <a:solidFill>
            <a:schemeClr val="bg2"/>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阿貝拉</a:t>
            </a:r>
            <a:endPar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1" name="Donut 50"/>
          <p:cNvSpPr/>
          <p:nvPr/>
        </p:nvSpPr>
        <p:spPr bwMode="auto">
          <a:xfrm>
            <a:off x="6019801" y="1658162"/>
            <a:ext cx="182880"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2" name="TextBox 51"/>
          <p:cNvSpPr txBox="1"/>
          <p:nvPr/>
        </p:nvSpPr>
        <p:spPr>
          <a:xfrm>
            <a:off x="5181600" y="1607841"/>
            <a:ext cx="1145379" cy="253916"/>
          </a:xfrm>
          <a:prstGeom prst="rect">
            <a:avLst/>
          </a:prstGeom>
          <a:solidFill>
            <a:schemeClr val="bg2"/>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東突厥斯坦</a:t>
            </a:r>
            <a:endPar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3" name="Donut 52"/>
          <p:cNvSpPr/>
          <p:nvPr/>
        </p:nvSpPr>
        <p:spPr bwMode="auto">
          <a:xfrm>
            <a:off x="8283903" y="3479136"/>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4" name="TextBox 53"/>
          <p:cNvSpPr txBox="1"/>
          <p:nvPr/>
        </p:nvSpPr>
        <p:spPr>
          <a:xfrm>
            <a:off x="7696201" y="3104039"/>
            <a:ext cx="1142999" cy="253916"/>
          </a:xfrm>
          <a:prstGeom prst="rect">
            <a:avLst/>
          </a:prstGeom>
          <a:solidFill>
            <a:schemeClr val="bg2"/>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澳門</a:t>
            </a:r>
            <a:endPar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5" name="Donut 54"/>
          <p:cNvSpPr/>
          <p:nvPr/>
        </p:nvSpPr>
        <p:spPr bwMode="auto">
          <a:xfrm>
            <a:off x="7818120" y="1503838"/>
            <a:ext cx="182880"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7" name="TextBox 56"/>
          <p:cNvSpPr txBox="1"/>
          <p:nvPr/>
        </p:nvSpPr>
        <p:spPr>
          <a:xfrm>
            <a:off x="8120555" y="1455441"/>
            <a:ext cx="1709245" cy="253916"/>
          </a:xfrm>
          <a:prstGeom prst="rect">
            <a:avLst/>
          </a:prstGeom>
          <a:solidFill>
            <a:schemeClr val="bg2"/>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050" b="1" i="0" u="none" strike="noStrike" kern="1200" cap="none" spc="0" normalizeH="0" baseline="0" noProof="0" dirty="0">
                <a:ln>
                  <a:noFill/>
                </a:ln>
                <a:solidFill>
                  <a:srgbClr val="FFFFFF"/>
                </a:solidFill>
                <a:effectLst/>
                <a:uLnTx/>
                <a:uFillTx/>
                <a:latin typeface="Arial"/>
                <a:ea typeface="ＭＳ Ｐゴシック" charset="0"/>
                <a:cs typeface="Arial"/>
              </a:rPr>
              <a:t>喀喇庫倫 </a:t>
            </a:r>
            <a:r>
              <a:rPr kumimoji="0" lang="en-US" sz="1050" b="1" i="0" u="none" strike="noStrike" kern="1200" cap="none" spc="0" normalizeH="0" baseline="0" noProof="0" dirty="0">
                <a:ln>
                  <a:noFill/>
                </a:ln>
                <a:solidFill>
                  <a:srgbClr val="FFFFFF"/>
                </a:solidFill>
                <a:effectLst/>
                <a:uLnTx/>
                <a:uFillTx/>
                <a:latin typeface="Arial"/>
                <a:ea typeface="ＭＳ Ｐゴシック" charset="0"/>
                <a:cs typeface="Arial"/>
              </a:rPr>
              <a:t>(1246)</a:t>
            </a:r>
          </a:p>
        </p:txBody>
      </p:sp>
    </p:spTree>
    <p:extLst>
      <p:ext uri="{BB962C8B-B14F-4D97-AF65-F5344CB8AC3E}">
        <p14:creationId xmlns:p14="http://schemas.microsoft.com/office/powerpoint/2010/main" val="3424531035"/>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0" y="1417639"/>
            <a:ext cx="3571832" cy="2522151"/>
          </a:xfrm>
        </p:spPr>
        <p:txBody>
          <a:bodyPr/>
          <a:lstStyle/>
          <a:p>
            <a:pPr algn="r"/>
            <a:r>
              <a:rPr lang="en-US" dirty="0"/>
              <a:t>Black</a:t>
            </a:r>
          </a:p>
        </p:txBody>
      </p:sp>
    </p:spTree>
    <p:extLst>
      <p:ext uri="{BB962C8B-B14F-4D97-AF65-F5344CB8AC3E}">
        <p14:creationId xmlns:p14="http://schemas.microsoft.com/office/powerpoint/2010/main" val="2711375988"/>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897" y="636983"/>
            <a:ext cx="12309796" cy="5650045"/>
          </a:xfrm>
          <a:prstGeom prst="rect">
            <a:avLst/>
          </a:prstGeom>
        </p:spPr>
      </p:pic>
      <p:sp>
        <p:nvSpPr>
          <p:cNvPr id="183297" name="Rectangle 1026"/>
          <p:cNvSpPr>
            <a:spLocks noGrp="1" noChangeArrowheads="1"/>
          </p:cNvSpPr>
          <p:nvPr>
            <p:ph type="ctrTitle"/>
          </p:nvPr>
        </p:nvSpPr>
        <p:spPr>
          <a:xfrm>
            <a:off x="0" y="6172200"/>
            <a:ext cx="12192000" cy="685800"/>
          </a:xfrm>
        </p:spPr>
        <p:txBody>
          <a:bodyPr/>
          <a:lstStyle/>
          <a:p>
            <a:pPr eaLnBrk="1" hangingPunct="1">
              <a:defRPr/>
            </a:pPr>
            <a:r>
              <a:rPr lang="zh-TW" altLang="en-US" sz="3200" b="1" dirty="0">
                <a:solidFill>
                  <a:srgbClr val="FFFFFF"/>
                </a:solidFill>
                <a:latin typeface="Arial" charset="0"/>
                <a:ea typeface="ＭＳ Ｐゴシック" charset="0"/>
              </a:rPr>
              <a:t>亞洲教會歷史相關資訊連結</a:t>
            </a:r>
            <a:r>
              <a:rPr lang="en-US" sz="3200" b="1" dirty="0">
                <a:solidFill>
                  <a:srgbClr val="FFFFFF"/>
                </a:solidFill>
                <a:latin typeface="Arial" charset="0"/>
                <a:ea typeface="ＭＳ Ｐゴシック" charset="0"/>
              </a:rPr>
              <a:t> BibleStudyDownloads.org</a:t>
            </a:r>
            <a:endParaRPr lang="en-US" sz="13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12192000" cy="63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121914" tIns="60957" rIns="121914" bIns="60957"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Arial" charset="0"/>
              </a:rPr>
              <a:t>免費下載投影片</a:t>
            </a:r>
            <a:endParaRPr kumimoji="0" lang="en-US" sz="32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Arial" charset="0"/>
            </a:endParaRPr>
          </a:p>
        </p:txBody>
      </p:sp>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9632" y="2222341"/>
            <a:ext cx="8204283" cy="3483595"/>
          </a:xfrm>
          <a:prstGeom prst="rect">
            <a:avLst/>
          </a:prstGeom>
        </p:spPr>
      </p:pic>
    </p:spTree>
    <p:extLst>
      <p:ext uri="{BB962C8B-B14F-4D97-AF65-F5344CB8AC3E}">
        <p14:creationId xmlns:p14="http://schemas.microsoft.com/office/powerpoint/2010/main" val="337653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60476" y="-1447800"/>
            <a:ext cx="9636125" cy="974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2514600" y="-228600"/>
            <a:ext cx="7086600" cy="73152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CN" altLang="en-US" sz="3200" b="1" dirty="0">
                <a:solidFill>
                  <a:srgbClr val="000514"/>
                </a:solidFill>
                <a:latin typeface="Arial Black" charset="0"/>
                <a:cs typeface="Arial Black" charset="0"/>
              </a:rPr>
              <a:t>“阿斑说：</a:t>
            </a:r>
            <a:r>
              <a:rPr lang="en-US" altLang="zh-CN" sz="3200" b="1" dirty="0">
                <a:solidFill>
                  <a:srgbClr val="000514"/>
                </a:solidFill>
                <a:latin typeface="Arial Black" charset="0"/>
                <a:cs typeface="Arial Black" charset="0"/>
              </a:rPr>
              <a:t>【</a:t>
            </a:r>
            <a:r>
              <a:rPr lang="zh-CN" altLang="en-US" sz="3200" b="1" dirty="0">
                <a:solidFill>
                  <a:srgbClr val="000514"/>
                </a:solidFill>
                <a:latin typeface="Arial Black" charset="0"/>
                <a:cs typeface="Arial Black" charset="0"/>
              </a:rPr>
              <a:t>我从你主人买了你。</a:t>
            </a:r>
            <a:r>
              <a:rPr lang="en-US" altLang="zh-CN" sz="3200" b="1" dirty="0">
                <a:solidFill>
                  <a:srgbClr val="000514"/>
                </a:solidFill>
                <a:latin typeface="Arial Black" charset="0"/>
                <a:cs typeface="Arial Black" charset="0"/>
              </a:rPr>
              <a:t>】 </a:t>
            </a:r>
            <a:r>
              <a:rPr lang="zh-CN" altLang="en-US" sz="3200" b="1" dirty="0">
                <a:solidFill>
                  <a:srgbClr val="000514"/>
                </a:solidFill>
                <a:latin typeface="Arial Black" charset="0"/>
                <a:cs typeface="Arial Black" charset="0"/>
              </a:rPr>
              <a:t>多马沉默不语。”</a:t>
            </a:r>
            <a:endParaRPr lang="en-US" sz="3200" dirty="0"/>
          </a:p>
        </p:txBody>
      </p:sp>
    </p:spTree>
    <p:extLst>
      <p:ext uri="{BB962C8B-B14F-4D97-AF65-F5344CB8AC3E}">
        <p14:creationId xmlns:p14="http://schemas.microsoft.com/office/powerpoint/2010/main" val="1540552209"/>
      </p:ext>
    </p:extLst>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east-meets-wes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3247"/>
            <a:ext cx="12192000" cy="6834753"/>
          </a:xfrm>
          <a:prstGeom prst="rect">
            <a:avLst/>
          </a:prstGeom>
        </p:spPr>
      </p:pic>
      <p:sp>
        <p:nvSpPr>
          <p:cNvPr id="5" name="Rectangle 4"/>
          <p:cNvSpPr/>
          <p:nvPr/>
        </p:nvSpPr>
        <p:spPr>
          <a:xfrm>
            <a:off x="1905000" y="381000"/>
            <a:ext cx="8001000" cy="646331"/>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致欧洲的信息</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sp>
        <p:nvSpPr>
          <p:cNvPr id="6" name="Text Box 7"/>
          <p:cNvSpPr txBox="1">
            <a:spLocks noChangeArrowheads="1"/>
          </p:cNvSpPr>
          <p:nvPr/>
        </p:nvSpPr>
        <p:spPr bwMode="auto">
          <a:xfrm>
            <a:off x="1524000" y="6096000"/>
            <a:ext cx="914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zh-CN" altLang="en-US" sz="1800" i="1" dirty="0">
                <a:latin typeface="Arial Black" charset="0"/>
                <a:cs typeface="Arial Black" charset="0"/>
              </a:rPr>
              <a:t>孟加拉邦领袖克舒卜</a:t>
            </a:r>
            <a:r>
              <a:rPr lang="en-US" altLang="zh-CN" sz="1800" i="1" dirty="0">
                <a:latin typeface="Arial Black" charset="0"/>
                <a:cs typeface="Arial Black" charset="0"/>
              </a:rPr>
              <a:t>·</a:t>
            </a:r>
            <a:r>
              <a:rPr lang="zh-CN" altLang="en-US" sz="1800" i="1" dirty="0">
                <a:latin typeface="Arial Black" charset="0"/>
                <a:cs typeface="Arial Black" charset="0"/>
              </a:rPr>
              <a:t>钱德拉</a:t>
            </a:r>
            <a:r>
              <a:rPr lang="en-US" altLang="zh-CN" sz="1800" i="1" dirty="0">
                <a:latin typeface="Arial Black" charset="0"/>
                <a:cs typeface="Arial Black" charset="0"/>
              </a:rPr>
              <a:t>·</a:t>
            </a:r>
            <a:r>
              <a:rPr lang="zh-CN" altLang="en-US" sz="1800" i="1" dirty="0">
                <a:latin typeface="Arial Black" charset="0"/>
                <a:cs typeface="Arial Black" charset="0"/>
              </a:rPr>
              <a:t>森的梵天领袖致辞</a:t>
            </a:r>
            <a:endParaRPr lang="en-US" sz="1800" i="1" dirty="0">
              <a:latin typeface="Arial Black" charset="0"/>
              <a:cs typeface="Arial Black" charset="0"/>
            </a:endParaRPr>
          </a:p>
        </p:txBody>
      </p:sp>
      <p:sp>
        <p:nvSpPr>
          <p:cNvPr id="7" name="Text Box 7"/>
          <p:cNvSpPr txBox="1">
            <a:spLocks noChangeArrowheads="1"/>
          </p:cNvSpPr>
          <p:nvPr/>
        </p:nvSpPr>
        <p:spPr bwMode="auto">
          <a:xfrm>
            <a:off x="2209800" y="2249031"/>
            <a:ext cx="7772400" cy="1815882"/>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r>
              <a:rPr lang="en-US" sz="2800" i="1" dirty="0">
                <a:latin typeface="Arial Black" charset="0"/>
                <a:cs typeface="Arial Black" charset="0"/>
              </a:rPr>
              <a:t>“</a:t>
            </a:r>
            <a:r>
              <a:rPr lang="zh-CN" altLang="en-US" sz="2800" i="1" dirty="0">
                <a:latin typeface="Arial Black" charset="0"/>
                <a:cs typeface="Arial Black" charset="0"/>
              </a:rPr>
              <a:t>亚洲不是伟大的先知和圣人的发源地吗？它不就是各国前来朝圣的圣地吗？是的，因着亚洲凡屈服于他便得以繁荣。那赋予千百万人生命和救赎的伟大宗教，源于亚洲。”</a:t>
            </a:r>
            <a:endParaRPr lang="en-US" sz="1800" i="1" dirty="0">
              <a:latin typeface="Arial Black" charset="0"/>
              <a:cs typeface="Arial Black" charset="0"/>
            </a:endParaRPr>
          </a:p>
        </p:txBody>
      </p:sp>
    </p:spTree>
    <p:extLst>
      <p:ext uri="{BB962C8B-B14F-4D97-AF65-F5344CB8AC3E}">
        <p14:creationId xmlns:p14="http://schemas.microsoft.com/office/powerpoint/2010/main" val="714569412"/>
      </p:ext>
    </p:extLst>
  </p:cSld>
  <p:clrMapOvr>
    <a:masterClrMapping/>
  </p:clrMapOvr>
  <p:transition>
    <p:random/>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60476" y="-1447800"/>
            <a:ext cx="9636125" cy="974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2514600" y="-228600"/>
            <a:ext cx="7086600" cy="73152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CN" altLang="en-US" sz="3200" b="1" dirty="0">
                <a:solidFill>
                  <a:srgbClr val="000514"/>
                </a:solidFill>
                <a:latin typeface="Arial Black" charset="0"/>
                <a:cs typeface="Arial Black" charset="0"/>
              </a:rPr>
              <a:t>“</a:t>
            </a:r>
            <a:r>
              <a:rPr lang="en-US" altLang="zh-CN" sz="3200" b="1" dirty="0">
                <a:solidFill>
                  <a:srgbClr val="000514"/>
                </a:solidFill>
                <a:latin typeface="Arial Black" charset="0"/>
                <a:cs typeface="Arial Black" charset="0"/>
              </a:rPr>
              <a:t>3 </a:t>
            </a:r>
            <a:r>
              <a:rPr lang="zh-CN" altLang="en-US" sz="3200" b="1" dirty="0">
                <a:solidFill>
                  <a:srgbClr val="000514"/>
                </a:solidFill>
                <a:latin typeface="Arial Black" charset="0"/>
                <a:cs typeface="Arial Black" charset="0"/>
              </a:rPr>
              <a:t>第二天早上，多马祷告。。。【主耶稣，你要我往那里，我就往那里，愿你的旨意成就。</a:t>
            </a:r>
            <a:r>
              <a:rPr lang="en-US" altLang="zh-CN" sz="3200" b="1" dirty="0">
                <a:solidFill>
                  <a:srgbClr val="000514"/>
                </a:solidFill>
                <a:latin typeface="Arial Black" charset="0"/>
                <a:cs typeface="Arial Black" charset="0"/>
              </a:rPr>
              <a:t>】 </a:t>
            </a:r>
            <a:r>
              <a:rPr lang="zh-CN" altLang="en-US" sz="3200" b="1" dirty="0">
                <a:solidFill>
                  <a:srgbClr val="000514"/>
                </a:solidFill>
                <a:latin typeface="Arial Black" charset="0"/>
                <a:cs typeface="Arial Black" charset="0"/>
              </a:rPr>
              <a:t>接者多马前去商人阿斑那儿，除了他的身价外，他无其它钱财。</a:t>
            </a:r>
            <a:endParaRPr lang="en-US" sz="3200" dirty="0"/>
          </a:p>
        </p:txBody>
      </p:sp>
    </p:spTree>
    <p:extLst>
      <p:ext uri="{BB962C8B-B14F-4D97-AF65-F5344CB8AC3E}">
        <p14:creationId xmlns:p14="http://schemas.microsoft.com/office/powerpoint/2010/main" val="1847986827"/>
      </p:ext>
    </p:extLst>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60476" y="-1447800"/>
            <a:ext cx="9636125" cy="974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2514600" y="-228600"/>
            <a:ext cx="7086600" cy="73152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CN" altLang="en-US" sz="3200" b="1" dirty="0">
                <a:solidFill>
                  <a:srgbClr val="000514"/>
                </a:solidFill>
                <a:latin typeface="Arial Black" charset="0"/>
                <a:cs typeface="Arial Black" charset="0"/>
              </a:rPr>
              <a:t>“因为耶和华把钱给了他说：</a:t>
            </a:r>
            <a:r>
              <a:rPr lang="en-US" altLang="zh-CN" sz="3200" b="1" dirty="0">
                <a:solidFill>
                  <a:srgbClr val="000514"/>
                </a:solidFill>
                <a:latin typeface="Arial Black" charset="0"/>
                <a:cs typeface="Arial Black" charset="0"/>
              </a:rPr>
              <a:t>【</a:t>
            </a:r>
            <a:r>
              <a:rPr lang="zh-CN" altLang="en-US" sz="3200" b="1" dirty="0">
                <a:solidFill>
                  <a:srgbClr val="000514"/>
                </a:solidFill>
                <a:latin typeface="Arial Black" charset="0"/>
                <a:cs typeface="Arial Black" charset="0"/>
              </a:rPr>
              <a:t>无论你到哪儿，你的代价同我的恩典同在。</a:t>
            </a:r>
            <a:r>
              <a:rPr lang="en-US" altLang="zh-CN" sz="3200" b="1" dirty="0">
                <a:solidFill>
                  <a:srgbClr val="000514"/>
                </a:solidFill>
                <a:latin typeface="Arial Black" charset="0"/>
                <a:cs typeface="Arial Black" charset="0"/>
              </a:rPr>
              <a:t>】 </a:t>
            </a:r>
            <a:r>
              <a:rPr lang="zh-CN" altLang="en-US" sz="3200" b="1" dirty="0">
                <a:solidFill>
                  <a:srgbClr val="000514"/>
                </a:solidFill>
                <a:latin typeface="Arial Black" charset="0"/>
                <a:cs typeface="Arial Black" charset="0"/>
              </a:rPr>
              <a:t>接着，多马发现阿斑将行李搬上船。他就跟着上船。”</a:t>
            </a:r>
            <a:endParaRPr lang="en-US" sz="3200" dirty="0"/>
          </a:p>
        </p:txBody>
      </p:sp>
    </p:spTree>
    <p:extLst>
      <p:ext uri="{BB962C8B-B14F-4D97-AF65-F5344CB8AC3E}">
        <p14:creationId xmlns:p14="http://schemas.microsoft.com/office/powerpoint/2010/main" val="323859901"/>
      </p:ext>
    </p:extLst>
  </p:cSld>
  <p:clrMapOvr>
    <a:masterClrMapping/>
  </p:clrMapOvr>
  <p:transition>
    <p:random/>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60476" y="-1447800"/>
            <a:ext cx="9636125" cy="974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2514600" y="-152400"/>
            <a:ext cx="7086600" cy="73152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CN" altLang="en-US" sz="3200" b="1" dirty="0">
                <a:solidFill>
                  <a:srgbClr val="000514"/>
                </a:solidFill>
                <a:latin typeface="Arial Black" charset="0"/>
                <a:cs typeface="Arial Black" charset="0"/>
              </a:rPr>
              <a:t>“在船上，阿斑问多马：</a:t>
            </a:r>
            <a:r>
              <a:rPr lang="en-US" altLang="zh-CN" sz="3200" b="1" dirty="0">
                <a:solidFill>
                  <a:srgbClr val="000514"/>
                </a:solidFill>
                <a:latin typeface="Arial Black" charset="0"/>
                <a:cs typeface="Arial Black" charset="0"/>
              </a:rPr>
              <a:t>【</a:t>
            </a:r>
            <a:r>
              <a:rPr lang="zh-CN" altLang="en-US" sz="3200" b="1" dirty="0">
                <a:solidFill>
                  <a:srgbClr val="000514"/>
                </a:solidFill>
                <a:latin typeface="Arial Black" charset="0"/>
                <a:cs typeface="Arial Black" charset="0"/>
              </a:rPr>
              <a:t>你的手工艺如何？</a:t>
            </a:r>
            <a:r>
              <a:rPr lang="en-US" altLang="zh-CN" sz="3200" b="1" dirty="0">
                <a:solidFill>
                  <a:srgbClr val="000514"/>
                </a:solidFill>
                <a:latin typeface="Arial Black" charset="0"/>
                <a:cs typeface="Arial Black" charset="0"/>
              </a:rPr>
              <a:t>】 </a:t>
            </a:r>
            <a:r>
              <a:rPr lang="zh-CN" altLang="en-US" sz="3200" b="1" dirty="0">
                <a:solidFill>
                  <a:srgbClr val="000514"/>
                </a:solidFill>
                <a:latin typeface="Arial Black" charset="0"/>
                <a:cs typeface="Arial Black" charset="0"/>
              </a:rPr>
              <a:t>多马答说：</a:t>
            </a:r>
            <a:r>
              <a:rPr lang="en-US" altLang="zh-CN" sz="3200" b="1" dirty="0">
                <a:solidFill>
                  <a:srgbClr val="000514"/>
                </a:solidFill>
                <a:latin typeface="Arial Black" charset="0"/>
                <a:cs typeface="Arial Black" charset="0"/>
              </a:rPr>
              <a:t>【</a:t>
            </a:r>
            <a:r>
              <a:rPr lang="zh-CN" altLang="en-US" sz="3200" b="1" dirty="0">
                <a:solidFill>
                  <a:srgbClr val="000514"/>
                </a:solidFill>
                <a:latin typeface="Arial Black" charset="0"/>
                <a:cs typeface="Arial Black" charset="0"/>
              </a:rPr>
              <a:t>我会做木犁，叉架和螺旋钻，船，船桨，船桅杆和滑轮。石制品如：”</a:t>
            </a:r>
            <a:endParaRPr lang="en-US" sz="3200" dirty="0"/>
          </a:p>
        </p:txBody>
      </p:sp>
    </p:spTree>
    <p:extLst>
      <p:ext uri="{BB962C8B-B14F-4D97-AF65-F5344CB8AC3E}">
        <p14:creationId xmlns:p14="http://schemas.microsoft.com/office/powerpoint/2010/main" val="2440638558"/>
      </p:ext>
    </p:extLst>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60476" y="-1447800"/>
            <a:ext cx="9636125" cy="974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2514600" y="-228600"/>
            <a:ext cx="7086600" cy="73152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CN" altLang="en-US" sz="3200" b="1" dirty="0">
                <a:solidFill>
                  <a:srgbClr val="000514"/>
                </a:solidFill>
                <a:latin typeface="Arial Black" charset="0"/>
                <a:cs typeface="Arial Black" charset="0"/>
              </a:rPr>
              <a:t>“皇殿的柱子，庙宇和法院。商人阿斑说：</a:t>
            </a:r>
            <a:r>
              <a:rPr lang="en-US" altLang="zh-CN" sz="3200" b="1" dirty="0">
                <a:solidFill>
                  <a:srgbClr val="000514"/>
                </a:solidFill>
                <a:latin typeface="Arial Black" charset="0"/>
                <a:cs typeface="Arial Black" charset="0"/>
              </a:rPr>
              <a:t>【</a:t>
            </a:r>
            <a:r>
              <a:rPr lang="zh-CN" altLang="en-US" sz="3200" b="1" dirty="0">
                <a:solidFill>
                  <a:srgbClr val="000514"/>
                </a:solidFill>
                <a:latin typeface="Arial Black" charset="0"/>
                <a:cs typeface="Arial Black" charset="0"/>
              </a:rPr>
              <a:t>对，你是是我们需要的木匠。</a:t>
            </a:r>
            <a:r>
              <a:rPr lang="en-US" altLang="zh-CN" sz="3200" b="1" dirty="0">
                <a:solidFill>
                  <a:srgbClr val="000514"/>
                </a:solidFill>
                <a:latin typeface="Arial Black" charset="0"/>
                <a:cs typeface="Arial Black" charset="0"/>
              </a:rPr>
              <a:t>】</a:t>
            </a:r>
            <a:r>
              <a:rPr lang="zh-CN" altLang="en-US" sz="3200" b="1" dirty="0">
                <a:solidFill>
                  <a:srgbClr val="000514"/>
                </a:solidFill>
                <a:latin typeface="Arial Black" charset="0"/>
                <a:cs typeface="Arial Black" charset="0"/>
              </a:rPr>
              <a:t>接着他们开始航行。他们顺风顺水，直达皇家城市阿查波尼（又称山打掘）。</a:t>
            </a:r>
            <a:endParaRPr lang="en-US" sz="3200" dirty="0"/>
          </a:p>
        </p:txBody>
      </p:sp>
    </p:spTree>
    <p:extLst>
      <p:ext uri="{BB962C8B-B14F-4D97-AF65-F5344CB8AC3E}">
        <p14:creationId xmlns:p14="http://schemas.microsoft.com/office/powerpoint/2010/main" val="4207536759"/>
      </p:ext>
    </p:extLst>
  </p:cSld>
  <p:clrMapOvr>
    <a:masterClrMapping/>
  </p:clrMapOvr>
  <p:transition>
    <p:random/>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5" name="Picture 1" descr="Transasia_trade_routes_1stC_CE_gr2.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76200"/>
            <a:ext cx="9144000"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6" name="Text Box 7"/>
          <p:cNvSpPr txBox="1">
            <a:spLocks noChangeArrowheads="1"/>
          </p:cNvSpPr>
          <p:nvPr/>
        </p:nvSpPr>
        <p:spPr bwMode="auto">
          <a:xfrm>
            <a:off x="1509713" y="609600"/>
            <a:ext cx="9144001" cy="4587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zh-CN" altLang="en-US" dirty="0">
                <a:latin typeface="Tahoma" charset="0"/>
              </a:rPr>
              <a:t>泛亚贸易路线（公元一世纪）</a:t>
            </a:r>
            <a:endParaRPr lang="en-US" dirty="0">
              <a:latin typeface="Tahoma" charset="0"/>
            </a:endParaRPr>
          </a:p>
        </p:txBody>
      </p:sp>
      <p:sp>
        <p:nvSpPr>
          <p:cNvPr id="5" name="Text Box 7"/>
          <p:cNvSpPr txBox="1">
            <a:spLocks noChangeArrowheads="1"/>
          </p:cNvSpPr>
          <p:nvPr/>
        </p:nvSpPr>
        <p:spPr bwMode="auto">
          <a:xfrm>
            <a:off x="1905000" y="1219200"/>
            <a:ext cx="8229600" cy="461665"/>
          </a:xfrm>
          <a:prstGeom prst="rect">
            <a:avLst/>
          </a:prstGeom>
          <a:solidFill>
            <a:srgbClr val="000000"/>
          </a:solidFill>
          <a:ln>
            <a:noFill/>
          </a:ln>
        </p:spPr>
        <p:txBody>
          <a:bodyPr>
            <a:spAutoFit/>
          </a:bodyPr>
          <a:lstStyle>
            <a:defPPr>
              <a:defRPr lang="en-US"/>
            </a:defPPr>
            <a:lvl1pPr algn="ctr">
              <a:defRPr sz="2400">
                <a:latin typeface="Tahoma"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zh-CN" altLang="en-US" dirty="0"/>
              <a:t>在第一世纪，每隔三日便有一艘从埃及驶往印度的船</a:t>
            </a:r>
            <a:endParaRPr lang="en-US" dirty="0"/>
          </a:p>
        </p:txBody>
      </p:sp>
      <p:sp>
        <p:nvSpPr>
          <p:cNvPr id="2" name="TextBox 1"/>
          <p:cNvSpPr txBox="1"/>
          <p:nvPr/>
        </p:nvSpPr>
        <p:spPr>
          <a:xfrm>
            <a:off x="1600200" y="3581400"/>
            <a:ext cx="762000" cy="369332"/>
          </a:xfrm>
          <a:prstGeom prst="rect">
            <a:avLst/>
          </a:prstGeom>
          <a:solidFill>
            <a:srgbClr val="000514"/>
          </a:solidFill>
        </p:spPr>
        <p:txBody>
          <a:bodyPr wrap="square" rtlCol="0">
            <a:spAutoFit/>
          </a:bodyPr>
          <a:lstStyle/>
          <a:p>
            <a:pPr algn="ctr"/>
            <a:r>
              <a:rPr kumimoji="1" lang="zh-CN" altLang="en-US" dirty="0"/>
              <a:t>非洲</a:t>
            </a:r>
          </a:p>
        </p:txBody>
      </p:sp>
      <p:sp>
        <p:nvSpPr>
          <p:cNvPr id="3" name="TextBox 2"/>
          <p:cNvSpPr txBox="1"/>
          <p:nvPr/>
        </p:nvSpPr>
        <p:spPr>
          <a:xfrm>
            <a:off x="3352800" y="4724400"/>
            <a:ext cx="990600" cy="369332"/>
          </a:xfrm>
          <a:prstGeom prst="rect">
            <a:avLst/>
          </a:prstGeom>
          <a:solidFill>
            <a:srgbClr val="000514"/>
          </a:solidFill>
        </p:spPr>
        <p:txBody>
          <a:bodyPr wrap="square" rtlCol="0">
            <a:spAutoFit/>
          </a:bodyPr>
          <a:lstStyle/>
          <a:p>
            <a:pPr algn="ctr"/>
            <a:r>
              <a:rPr kumimoji="1" lang="zh-CN" altLang="en-US" dirty="0"/>
              <a:t>阿拉伯</a:t>
            </a:r>
          </a:p>
        </p:txBody>
      </p:sp>
      <p:sp>
        <p:nvSpPr>
          <p:cNvPr id="7" name="TextBox 6"/>
          <p:cNvSpPr txBox="1"/>
          <p:nvPr/>
        </p:nvSpPr>
        <p:spPr>
          <a:xfrm>
            <a:off x="5181600" y="3810000"/>
            <a:ext cx="762000" cy="369332"/>
          </a:xfrm>
          <a:prstGeom prst="rect">
            <a:avLst/>
          </a:prstGeom>
          <a:solidFill>
            <a:srgbClr val="000514"/>
          </a:solidFill>
        </p:spPr>
        <p:txBody>
          <a:bodyPr wrap="square" rtlCol="0">
            <a:spAutoFit/>
          </a:bodyPr>
          <a:lstStyle/>
          <a:p>
            <a:pPr algn="ctr"/>
            <a:r>
              <a:rPr kumimoji="1" lang="zh-CN" altLang="en-US" dirty="0"/>
              <a:t>大夏</a:t>
            </a:r>
          </a:p>
        </p:txBody>
      </p:sp>
      <p:sp>
        <p:nvSpPr>
          <p:cNvPr id="8" name="TextBox 7"/>
          <p:cNvSpPr txBox="1"/>
          <p:nvPr/>
        </p:nvSpPr>
        <p:spPr>
          <a:xfrm>
            <a:off x="5943600" y="1905000"/>
            <a:ext cx="762000" cy="369332"/>
          </a:xfrm>
          <a:prstGeom prst="rect">
            <a:avLst/>
          </a:prstGeom>
          <a:solidFill>
            <a:srgbClr val="000514"/>
          </a:solidFill>
        </p:spPr>
        <p:txBody>
          <a:bodyPr wrap="square" rtlCol="0">
            <a:spAutoFit/>
          </a:bodyPr>
          <a:lstStyle/>
          <a:p>
            <a:pPr algn="ctr"/>
            <a:r>
              <a:rPr kumimoji="1" lang="zh-CN" altLang="en-US" dirty="0"/>
              <a:t>锡西</a:t>
            </a:r>
          </a:p>
        </p:txBody>
      </p:sp>
      <p:sp>
        <p:nvSpPr>
          <p:cNvPr id="9" name="TextBox 8"/>
          <p:cNvSpPr txBox="1"/>
          <p:nvPr/>
        </p:nvSpPr>
        <p:spPr>
          <a:xfrm>
            <a:off x="6553200" y="4724400"/>
            <a:ext cx="762000" cy="369332"/>
          </a:xfrm>
          <a:prstGeom prst="rect">
            <a:avLst/>
          </a:prstGeom>
          <a:solidFill>
            <a:srgbClr val="000514"/>
          </a:solidFill>
        </p:spPr>
        <p:txBody>
          <a:bodyPr wrap="square" rtlCol="0">
            <a:spAutoFit/>
          </a:bodyPr>
          <a:lstStyle/>
          <a:p>
            <a:pPr algn="ctr"/>
            <a:r>
              <a:rPr kumimoji="1" lang="zh-CN" altLang="en-US" dirty="0"/>
              <a:t>印度</a:t>
            </a:r>
          </a:p>
        </p:txBody>
      </p:sp>
      <p:sp>
        <p:nvSpPr>
          <p:cNvPr id="10" name="TextBox 9"/>
          <p:cNvSpPr txBox="1"/>
          <p:nvPr/>
        </p:nvSpPr>
        <p:spPr>
          <a:xfrm>
            <a:off x="9067800" y="2743200"/>
            <a:ext cx="762000" cy="369332"/>
          </a:xfrm>
          <a:prstGeom prst="rect">
            <a:avLst/>
          </a:prstGeom>
          <a:solidFill>
            <a:srgbClr val="000514"/>
          </a:solidFill>
        </p:spPr>
        <p:txBody>
          <a:bodyPr wrap="square" rtlCol="0">
            <a:spAutoFit/>
          </a:bodyPr>
          <a:lstStyle/>
          <a:p>
            <a:pPr algn="ctr"/>
            <a:r>
              <a:rPr kumimoji="1" lang="zh-CN" altLang="en-US" dirty="0"/>
              <a:t>秦尼</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homasGrav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8958" y="381000"/>
            <a:ext cx="9137455" cy="6085545"/>
          </a:xfrm>
          <a:prstGeom prst="rect">
            <a:avLst/>
          </a:prstGeom>
        </p:spPr>
      </p:pic>
    </p:spTree>
    <p:extLst>
      <p:ext uri="{BB962C8B-B14F-4D97-AF65-F5344CB8AC3E}">
        <p14:creationId xmlns:p14="http://schemas.microsoft.com/office/powerpoint/2010/main" val="3569083049"/>
      </p:ext>
    </p:extLst>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Ravi.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0" y="0"/>
            <a:ext cx="9144000" cy="6858000"/>
          </a:xfrm>
          <a:prstGeom prst="rect">
            <a:avLst/>
          </a:prstGeom>
        </p:spPr>
      </p:pic>
      <p:pic>
        <p:nvPicPr>
          <p:cNvPr id="4" name="Picture 3" descr="IndiaMap.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25058" y="303212"/>
            <a:ext cx="5136783" cy="5640388"/>
          </a:xfrm>
          <a:prstGeom prst="rect">
            <a:avLst/>
          </a:prstGeom>
        </p:spPr>
      </p:pic>
      <p:sp>
        <p:nvSpPr>
          <p:cNvPr id="2" name="TextBox 1"/>
          <p:cNvSpPr txBox="1"/>
          <p:nvPr/>
        </p:nvSpPr>
        <p:spPr>
          <a:xfrm>
            <a:off x="6705600" y="3048000"/>
            <a:ext cx="914400" cy="369332"/>
          </a:xfrm>
          <a:prstGeom prst="rect">
            <a:avLst/>
          </a:prstGeom>
          <a:solidFill>
            <a:schemeClr val="tx1"/>
          </a:solidFill>
        </p:spPr>
        <p:txBody>
          <a:bodyPr wrap="square" rtlCol="0">
            <a:spAutoFit/>
          </a:bodyPr>
          <a:lstStyle/>
          <a:p>
            <a:pPr algn="ctr"/>
            <a:r>
              <a:rPr kumimoji="1" lang="zh-CN" altLang="en-US" dirty="0">
                <a:solidFill>
                  <a:schemeClr val="bg2"/>
                </a:solidFill>
              </a:rPr>
              <a:t>印度</a:t>
            </a:r>
          </a:p>
        </p:txBody>
      </p:sp>
      <p:sp>
        <p:nvSpPr>
          <p:cNvPr id="5" name="TextBox 4"/>
          <p:cNvSpPr txBox="1"/>
          <p:nvPr/>
        </p:nvSpPr>
        <p:spPr>
          <a:xfrm>
            <a:off x="7543800" y="406569"/>
            <a:ext cx="1600200" cy="507831"/>
          </a:xfrm>
          <a:prstGeom prst="rect">
            <a:avLst/>
          </a:prstGeom>
          <a:solidFill>
            <a:schemeClr val="tx1"/>
          </a:solidFill>
        </p:spPr>
        <p:txBody>
          <a:bodyPr wrap="square" rtlCol="0">
            <a:spAutoFit/>
          </a:bodyPr>
          <a:lstStyle/>
          <a:p>
            <a:r>
              <a:rPr kumimoji="1" lang="zh-CN" altLang="en-US" sz="900" dirty="0">
                <a:solidFill>
                  <a:srgbClr val="000514"/>
                </a:solidFill>
              </a:rPr>
              <a:t>克什米尔主权争议地区</a:t>
            </a:r>
            <a:r>
              <a:rPr kumimoji="1" lang="en-US" altLang="zh-CN" sz="900" dirty="0">
                <a:solidFill>
                  <a:srgbClr val="000514"/>
                </a:solidFill>
              </a:rPr>
              <a:t> - </a:t>
            </a:r>
            <a:r>
              <a:rPr kumimoji="1" lang="zh-CN" altLang="en-US" sz="900" dirty="0">
                <a:solidFill>
                  <a:srgbClr val="000514"/>
                </a:solidFill>
              </a:rPr>
              <a:t>印度、巴基斯坦和中华人民共和国各持己见。</a:t>
            </a:r>
          </a:p>
        </p:txBody>
      </p:sp>
    </p:spTree>
    <p:extLst>
      <p:ext uri="{BB962C8B-B14F-4D97-AF65-F5344CB8AC3E}">
        <p14:creationId xmlns:p14="http://schemas.microsoft.com/office/powerpoint/2010/main" val="3839969834"/>
      </p:ext>
    </p:extLst>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7" name="Picture 1" descr="turkey-map.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11018838"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p:cNvGrpSpPr/>
          <p:nvPr/>
        </p:nvGrpSpPr>
        <p:grpSpPr>
          <a:xfrm>
            <a:off x="8001000" y="4620161"/>
            <a:ext cx="2766483" cy="1323439"/>
            <a:chOff x="8001000" y="4572000"/>
            <a:chExt cx="2766483" cy="1323439"/>
          </a:xfrm>
        </p:grpSpPr>
        <p:sp>
          <p:nvSpPr>
            <p:cNvPr id="8" name="TextBox 7"/>
            <p:cNvSpPr txBox="1"/>
            <p:nvPr/>
          </p:nvSpPr>
          <p:spPr>
            <a:xfrm>
              <a:off x="8001000" y="4572000"/>
              <a:ext cx="2766483" cy="1323439"/>
            </a:xfrm>
            <a:prstGeom prst="rect">
              <a:avLst/>
            </a:prstGeom>
            <a:solidFill>
              <a:schemeClr val="tx1"/>
            </a:solidFill>
          </p:spPr>
          <p:txBody>
            <a:bodyPr wrap="square" rtlCol="0">
              <a:spAutoFit/>
            </a:bodyPr>
            <a:lstStyle/>
            <a:p>
              <a:r>
                <a:rPr kumimoji="1" lang="en-US" altLang="zh-CN" sz="2000" dirty="0">
                  <a:solidFill>
                    <a:srgbClr val="000514"/>
                  </a:solidFill>
                </a:rPr>
                <a:t>	</a:t>
              </a:r>
              <a:r>
                <a:rPr kumimoji="1" lang="zh-CN" altLang="en-US" sz="2000" dirty="0">
                  <a:solidFill>
                    <a:srgbClr val="000514"/>
                  </a:solidFill>
                </a:rPr>
                <a:t>土耳其</a:t>
              </a:r>
              <a:endParaRPr kumimoji="1" lang="en-US" altLang="zh-CN" sz="2000" dirty="0">
                <a:solidFill>
                  <a:srgbClr val="000514"/>
                </a:solidFill>
              </a:endParaRPr>
            </a:p>
            <a:p>
              <a:r>
                <a:rPr kumimoji="1" lang="zh-CN" altLang="en-US" sz="1200" dirty="0">
                  <a:solidFill>
                    <a:srgbClr val="000514"/>
                  </a:solidFill>
                </a:rPr>
                <a:t>	国际边界</a:t>
              </a:r>
              <a:endParaRPr kumimoji="1" lang="en-US" altLang="zh-CN" sz="1200" dirty="0">
                <a:solidFill>
                  <a:srgbClr val="000514"/>
                </a:solidFill>
              </a:endParaRPr>
            </a:p>
            <a:p>
              <a:r>
                <a:rPr kumimoji="1" lang="zh-CN" altLang="en-US" sz="1200" dirty="0">
                  <a:solidFill>
                    <a:srgbClr val="000514"/>
                  </a:solidFill>
                </a:rPr>
                <a:t>	路</a:t>
              </a:r>
              <a:endParaRPr kumimoji="1" lang="en-US" altLang="zh-CN" sz="1200" dirty="0">
                <a:solidFill>
                  <a:srgbClr val="000514"/>
                </a:solidFill>
              </a:endParaRPr>
            </a:p>
            <a:p>
              <a:r>
                <a:rPr kumimoji="1" lang="zh-CN" altLang="en-US" sz="1200" dirty="0">
                  <a:solidFill>
                    <a:srgbClr val="000514"/>
                  </a:solidFill>
                </a:rPr>
                <a:t>	河</a:t>
              </a:r>
              <a:endParaRPr kumimoji="1" lang="en-US" altLang="zh-CN" sz="1200" dirty="0">
                <a:solidFill>
                  <a:srgbClr val="000514"/>
                </a:solidFill>
              </a:endParaRPr>
            </a:p>
            <a:p>
              <a:r>
                <a:rPr kumimoji="1" lang="zh-CN" altLang="en-US" sz="1200" dirty="0">
                  <a:solidFill>
                    <a:srgbClr val="000514"/>
                  </a:solidFill>
                </a:rPr>
                <a:t>	国家首都</a:t>
              </a:r>
              <a:endParaRPr kumimoji="1" lang="en-US" altLang="zh-CN" sz="1200" dirty="0">
                <a:solidFill>
                  <a:srgbClr val="000514"/>
                </a:solidFill>
              </a:endParaRPr>
            </a:p>
            <a:p>
              <a:r>
                <a:rPr kumimoji="1" lang="zh-CN" altLang="en-US" sz="1200" dirty="0">
                  <a:solidFill>
                    <a:srgbClr val="000514"/>
                  </a:solidFill>
                </a:rPr>
                <a:t>	城市或城镇</a:t>
              </a:r>
              <a:endParaRPr kumimoji="1" lang="en-US" altLang="zh-CN" sz="1200" dirty="0">
                <a:solidFill>
                  <a:srgbClr val="000514"/>
                </a:solidFill>
              </a:endParaRPr>
            </a:p>
          </p:txBody>
        </p:sp>
        <p:cxnSp>
          <p:nvCxnSpPr>
            <p:cNvPr id="9" name="Straight Connector 8"/>
            <p:cNvCxnSpPr/>
            <p:nvPr/>
          </p:nvCxnSpPr>
          <p:spPr bwMode="auto">
            <a:xfrm>
              <a:off x="8176683" y="5029200"/>
              <a:ext cx="609600" cy="0"/>
            </a:xfrm>
            <a:prstGeom prst="line">
              <a:avLst/>
            </a:prstGeom>
            <a:solidFill>
              <a:schemeClr val="accent1"/>
            </a:solidFill>
            <a:ln w="28575" cap="flat" cmpd="sng" algn="ctr">
              <a:solidFill>
                <a:srgbClr val="808003"/>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 name="Straight Connector 9"/>
            <p:cNvCxnSpPr/>
            <p:nvPr/>
          </p:nvCxnSpPr>
          <p:spPr bwMode="auto">
            <a:xfrm>
              <a:off x="8176683" y="5181600"/>
              <a:ext cx="609600" cy="0"/>
            </a:xfrm>
            <a:prstGeom prst="line">
              <a:avLst/>
            </a:prstGeom>
            <a:solidFill>
              <a:schemeClr val="accent1"/>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 name="Straight Connector 10"/>
            <p:cNvCxnSpPr/>
            <p:nvPr/>
          </p:nvCxnSpPr>
          <p:spPr bwMode="auto">
            <a:xfrm>
              <a:off x="8176683" y="5372100"/>
              <a:ext cx="609600" cy="0"/>
            </a:xfrm>
            <a:prstGeom prst="line">
              <a:avLst/>
            </a:prstGeom>
            <a:solidFill>
              <a:schemeClr val="accent1"/>
            </a:solidFill>
            <a:ln w="12700" cap="flat" cmpd="sng" algn="ctr">
              <a:solidFill>
                <a:srgbClr val="0F80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2" name="5-Point Star 11"/>
            <p:cNvSpPr/>
            <p:nvPr/>
          </p:nvSpPr>
          <p:spPr bwMode="auto">
            <a:xfrm>
              <a:off x="8405283" y="5486400"/>
              <a:ext cx="152400" cy="152400"/>
            </a:xfrm>
            <a:prstGeom prst="star5">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Garamond" charset="0"/>
                <a:ea typeface="ＭＳ Ｐゴシック" charset="0"/>
              </a:endParaRPr>
            </a:p>
          </p:txBody>
        </p:sp>
        <p:sp>
          <p:nvSpPr>
            <p:cNvPr id="13" name="Oval 12"/>
            <p:cNvSpPr/>
            <p:nvPr/>
          </p:nvSpPr>
          <p:spPr bwMode="auto">
            <a:xfrm>
              <a:off x="8449733" y="5715000"/>
              <a:ext cx="76200" cy="76200"/>
            </a:xfrm>
            <a:prstGeom prst="ellipse">
              <a:avLst/>
            </a:prstGeom>
            <a:solidFill>
              <a:srgbClr val="000514"/>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Garamond" charset="0"/>
                <a:ea typeface="ＭＳ Ｐゴシック" charset="0"/>
              </a:endParaRPr>
            </a:p>
          </p:txBody>
        </p:sp>
      </p:grpSp>
      <p:sp>
        <p:nvSpPr>
          <p:cNvPr id="14" name="TextBox 13"/>
          <p:cNvSpPr txBox="1"/>
          <p:nvPr/>
        </p:nvSpPr>
        <p:spPr>
          <a:xfrm>
            <a:off x="3093028" y="2286000"/>
            <a:ext cx="900545" cy="369332"/>
          </a:xfrm>
          <a:prstGeom prst="rect">
            <a:avLst/>
          </a:prstGeom>
          <a:solidFill>
            <a:schemeClr val="tx1"/>
          </a:solidFill>
        </p:spPr>
        <p:txBody>
          <a:bodyPr wrap="square" rtlCol="0">
            <a:spAutoFit/>
          </a:bodyPr>
          <a:lstStyle/>
          <a:p>
            <a:pPr algn="ctr"/>
            <a:r>
              <a:rPr kumimoji="1" lang="zh-CN" altLang="en-US" dirty="0">
                <a:solidFill>
                  <a:srgbClr val="000514"/>
                </a:solidFill>
              </a:rPr>
              <a:t>安卡拉</a:t>
            </a:r>
          </a:p>
        </p:txBody>
      </p:sp>
      <p:sp>
        <p:nvSpPr>
          <p:cNvPr id="15" name="TextBox 14"/>
          <p:cNvSpPr txBox="1"/>
          <p:nvPr/>
        </p:nvSpPr>
        <p:spPr>
          <a:xfrm>
            <a:off x="4724400" y="2602468"/>
            <a:ext cx="990600" cy="369332"/>
          </a:xfrm>
          <a:prstGeom prst="rect">
            <a:avLst/>
          </a:prstGeom>
          <a:solidFill>
            <a:srgbClr val="FFFFFF"/>
          </a:solidFill>
        </p:spPr>
        <p:txBody>
          <a:bodyPr wrap="square" rtlCol="0">
            <a:spAutoFit/>
          </a:bodyPr>
          <a:lstStyle/>
          <a:p>
            <a:pPr algn="ctr"/>
            <a:r>
              <a:rPr kumimoji="1" lang="zh-CN" altLang="en-US" dirty="0">
                <a:solidFill>
                  <a:srgbClr val="000514"/>
                </a:solidFill>
              </a:rPr>
              <a:t>土耳其</a:t>
            </a:r>
            <a:endParaRPr kumimoji="1" lang="zh-CN" altLang="en-US" dirty="0"/>
          </a:p>
        </p:txBody>
      </p:sp>
      <p:sp>
        <p:nvSpPr>
          <p:cNvPr id="17" name="TextBox 16"/>
          <p:cNvSpPr txBox="1"/>
          <p:nvPr/>
        </p:nvSpPr>
        <p:spPr>
          <a:xfrm>
            <a:off x="9296400" y="838200"/>
            <a:ext cx="1143000" cy="369332"/>
          </a:xfrm>
          <a:prstGeom prst="rect">
            <a:avLst/>
          </a:prstGeom>
          <a:solidFill>
            <a:srgbClr val="FFFFFF"/>
          </a:solidFill>
        </p:spPr>
        <p:txBody>
          <a:bodyPr wrap="square" rtlCol="0">
            <a:spAutoFit/>
          </a:bodyPr>
          <a:lstStyle/>
          <a:p>
            <a:pPr algn="ctr"/>
            <a:r>
              <a:rPr kumimoji="1" lang="zh-CN" altLang="en-US" dirty="0">
                <a:solidFill>
                  <a:srgbClr val="000514"/>
                </a:solidFill>
              </a:rPr>
              <a:t>第比利斯</a:t>
            </a:r>
            <a:endParaRPr kumimoji="1" lang="zh-CN" altLang="en-US" dirty="0"/>
          </a:p>
        </p:txBody>
      </p:sp>
      <p:sp>
        <p:nvSpPr>
          <p:cNvPr id="18" name="TextBox 17"/>
          <p:cNvSpPr txBox="1"/>
          <p:nvPr/>
        </p:nvSpPr>
        <p:spPr>
          <a:xfrm>
            <a:off x="9906000" y="1676400"/>
            <a:ext cx="914400" cy="369332"/>
          </a:xfrm>
          <a:prstGeom prst="rect">
            <a:avLst/>
          </a:prstGeom>
          <a:solidFill>
            <a:srgbClr val="FFFFFF"/>
          </a:solidFill>
        </p:spPr>
        <p:txBody>
          <a:bodyPr wrap="square" rtlCol="0">
            <a:spAutoFit/>
          </a:bodyPr>
          <a:lstStyle/>
          <a:p>
            <a:pPr algn="ctr"/>
            <a:r>
              <a:rPr kumimoji="1" lang="zh-CN" altLang="en-US" dirty="0">
                <a:solidFill>
                  <a:srgbClr val="000514"/>
                </a:solidFill>
              </a:rPr>
              <a:t>埃里温</a:t>
            </a:r>
            <a:endParaRPr kumimoji="1" lang="zh-CN" altLang="en-US" dirty="0"/>
          </a:p>
        </p:txBody>
      </p:sp>
      <p:sp>
        <p:nvSpPr>
          <p:cNvPr id="19" name="TextBox 18"/>
          <p:cNvSpPr txBox="1"/>
          <p:nvPr/>
        </p:nvSpPr>
        <p:spPr>
          <a:xfrm>
            <a:off x="4572000" y="6400800"/>
            <a:ext cx="914400" cy="369332"/>
          </a:xfrm>
          <a:prstGeom prst="rect">
            <a:avLst/>
          </a:prstGeom>
          <a:solidFill>
            <a:srgbClr val="FFFFFF"/>
          </a:solidFill>
        </p:spPr>
        <p:txBody>
          <a:bodyPr wrap="square" rtlCol="0">
            <a:spAutoFit/>
          </a:bodyPr>
          <a:lstStyle/>
          <a:p>
            <a:pPr algn="ctr"/>
            <a:r>
              <a:rPr kumimoji="1" lang="zh-CN" altLang="en-US" dirty="0">
                <a:solidFill>
                  <a:srgbClr val="000514"/>
                </a:solidFill>
              </a:rPr>
              <a:t>贝鲁特</a:t>
            </a:r>
            <a:endParaRPr kumimoji="1" lang="zh-CN" altLang="en-US" dirty="0"/>
          </a:p>
        </p:txBody>
      </p:sp>
      <p:sp>
        <p:nvSpPr>
          <p:cNvPr id="20" name="TextBox 19"/>
          <p:cNvSpPr txBox="1"/>
          <p:nvPr/>
        </p:nvSpPr>
        <p:spPr>
          <a:xfrm>
            <a:off x="4419600" y="5486400"/>
            <a:ext cx="1219200" cy="369332"/>
          </a:xfrm>
          <a:prstGeom prst="rect">
            <a:avLst/>
          </a:prstGeom>
          <a:solidFill>
            <a:srgbClr val="FFFFFF"/>
          </a:solidFill>
        </p:spPr>
        <p:txBody>
          <a:bodyPr wrap="square" rtlCol="0">
            <a:spAutoFit/>
          </a:bodyPr>
          <a:lstStyle/>
          <a:p>
            <a:pPr algn="ctr"/>
            <a:r>
              <a:rPr kumimoji="1" lang="zh-CN" altLang="en-US" dirty="0">
                <a:solidFill>
                  <a:srgbClr val="000514"/>
                </a:solidFill>
              </a:rPr>
              <a:t>尼科西亚</a:t>
            </a:r>
            <a:endParaRPr kumimoji="1" lang="zh-CN" altLang="en-US" dirty="0"/>
          </a:p>
        </p:txBody>
      </p:sp>
      <p:sp>
        <p:nvSpPr>
          <p:cNvPr id="3" name="Donut 2"/>
          <p:cNvSpPr/>
          <p:nvPr/>
        </p:nvSpPr>
        <p:spPr bwMode="auto">
          <a:xfrm>
            <a:off x="4953000" y="4419600"/>
            <a:ext cx="1295400" cy="12192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1" name="TextBox 20"/>
          <p:cNvSpPr txBox="1"/>
          <p:nvPr/>
        </p:nvSpPr>
        <p:spPr>
          <a:xfrm>
            <a:off x="5943600" y="4565935"/>
            <a:ext cx="990600" cy="276999"/>
          </a:xfrm>
          <a:prstGeom prst="rect">
            <a:avLst/>
          </a:prstGeom>
          <a:solidFill>
            <a:srgbClr val="FFFFFF"/>
          </a:solidFill>
        </p:spPr>
        <p:txBody>
          <a:bodyPr wrap="square" rtlCol="0">
            <a:spAutoFit/>
          </a:bodyPr>
          <a:lstStyle/>
          <a:p>
            <a:pPr algn="ctr"/>
            <a:r>
              <a:rPr kumimoji="1" lang="zh-CN" altLang="en-US" sz="1200" dirty="0">
                <a:solidFill>
                  <a:srgbClr val="000514"/>
                </a:solidFill>
              </a:rPr>
              <a:t>伊斯肯德伦</a:t>
            </a:r>
            <a:endParaRPr kumimoji="1" lang="zh-CN" altLang="en-US" sz="1200" dirty="0"/>
          </a:p>
        </p:txBody>
      </p:sp>
      <p:sp>
        <p:nvSpPr>
          <p:cNvPr id="22" name="TextBox 21"/>
          <p:cNvSpPr txBox="1"/>
          <p:nvPr/>
        </p:nvSpPr>
        <p:spPr>
          <a:xfrm>
            <a:off x="5943600" y="4876800"/>
            <a:ext cx="990600" cy="276999"/>
          </a:xfrm>
          <a:prstGeom prst="rect">
            <a:avLst/>
          </a:prstGeom>
          <a:solidFill>
            <a:srgbClr val="FFFFFF"/>
          </a:solidFill>
        </p:spPr>
        <p:txBody>
          <a:bodyPr wrap="square" rtlCol="0">
            <a:spAutoFit/>
          </a:bodyPr>
          <a:lstStyle/>
          <a:p>
            <a:pPr algn="ctr"/>
            <a:r>
              <a:rPr kumimoji="1" lang="zh-CN" altLang="en-US" sz="1200" dirty="0">
                <a:solidFill>
                  <a:srgbClr val="000514"/>
                </a:solidFill>
              </a:rPr>
              <a:t>安提阿</a:t>
            </a:r>
            <a:endParaRPr kumimoji="1" lang="zh-CN" altLang="en-US" sz="1200" dirty="0"/>
          </a:p>
        </p:txBody>
      </p:sp>
      <p:sp>
        <p:nvSpPr>
          <p:cNvPr id="23" name="TextBox 22"/>
          <p:cNvSpPr txBox="1"/>
          <p:nvPr/>
        </p:nvSpPr>
        <p:spPr>
          <a:xfrm>
            <a:off x="5791200" y="5257800"/>
            <a:ext cx="990600" cy="276999"/>
          </a:xfrm>
          <a:prstGeom prst="rect">
            <a:avLst/>
          </a:prstGeom>
          <a:solidFill>
            <a:srgbClr val="FFFFFF"/>
          </a:solidFill>
        </p:spPr>
        <p:txBody>
          <a:bodyPr wrap="square" rtlCol="0">
            <a:spAutoFit/>
          </a:bodyPr>
          <a:lstStyle/>
          <a:p>
            <a:pPr algn="ctr"/>
            <a:r>
              <a:rPr kumimoji="1" lang="zh-CN" altLang="en-US" sz="1200" dirty="0">
                <a:solidFill>
                  <a:srgbClr val="000514"/>
                </a:solidFill>
              </a:rPr>
              <a:t>拉塔基亚</a:t>
            </a:r>
            <a:endParaRPr kumimoji="1" lang="zh-CN" altLang="en-US" sz="1200" dirty="0"/>
          </a:p>
        </p:txBody>
      </p:sp>
    </p:spTree>
  </p:cSld>
  <p:clrMapOvr>
    <a:masterClrMapping/>
  </p:clrMapOvr>
  <p:transition>
    <p:random/>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ntioch_1st_Century_Eastern_Sectio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5" name="Rectangle 4"/>
          <p:cNvSpPr/>
          <p:nvPr/>
        </p:nvSpPr>
        <p:spPr>
          <a:xfrm>
            <a:off x="2743200" y="381000"/>
            <a:ext cx="6781800" cy="584776"/>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安提阿教堂</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spTree>
    <p:extLst>
      <p:ext uri="{BB962C8B-B14F-4D97-AF65-F5344CB8AC3E}">
        <p14:creationId xmlns:p14="http://schemas.microsoft.com/office/powerpoint/2010/main" val="3897759057"/>
      </p:ext>
    </p:extLst>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3" name="Picture 3" descr="Saint Peter's Church in Syrian Antioch.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2413" cy="6856810"/>
          </a:xfrm>
          <a:prstGeom prst="rect">
            <a:avLst/>
          </a:prstGeom>
          <a:solidFill>
            <a:srgbClr val="000514"/>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2743200" y="381000"/>
            <a:ext cx="6781800" cy="584776"/>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安提阿教堂</a:t>
            </a:r>
            <a:endParaRPr lang="en-US" altLang="zh-CN"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sp>
        <p:nvSpPr>
          <p:cNvPr id="5" name="Text Box 7"/>
          <p:cNvSpPr txBox="1">
            <a:spLocks noChangeArrowheads="1"/>
          </p:cNvSpPr>
          <p:nvPr/>
        </p:nvSpPr>
        <p:spPr bwMode="auto">
          <a:xfrm>
            <a:off x="1676400" y="1219200"/>
            <a:ext cx="8915400" cy="584776"/>
          </a:xfrm>
          <a:prstGeom prst="rect">
            <a:avLst/>
          </a:prstGeom>
          <a:solidFill>
            <a:srgbClr val="000514"/>
          </a:solidFill>
          <a:ln>
            <a:noFill/>
          </a:ln>
        </p:spPr>
        <p:txBody>
          <a:bodyPr wrap="square">
            <a:spAutoFit/>
          </a:bodyPr>
          <a:lstStyle>
            <a:defPPr>
              <a:defRPr lang="en-US"/>
            </a:defPPr>
            <a:lvl1pPr algn="ctr" fontAlgn="auto">
              <a:spcBef>
                <a:spcPts val="0"/>
              </a:spcBef>
              <a:spcAft>
                <a:spcPts val="0"/>
              </a:spcAft>
              <a:defRPr sz="3200" b="1">
                <a:ln w="25400">
                  <a:solidFill>
                    <a:srgbClr val="000000"/>
                  </a:solidFill>
                </a:ln>
                <a:effectLst>
                  <a:outerShdw blurRad="50800" dist="50800" dir="2700000" algn="tl" rotWithShape="0">
                    <a:srgbClr val="000000">
                      <a:alpha val="43000"/>
                    </a:srgbClr>
                  </a:outerShdw>
                </a:effectLst>
                <a:latin typeface="Arial"/>
                <a:cs typeface="Arial"/>
              </a:defRPr>
            </a:lvl1pPr>
          </a:lstStyle>
          <a:p>
            <a:r>
              <a:rPr lang="zh-CN" altLang="en-US" b="0" dirty="0">
                <a:ln w="18415" cmpd="sng">
                  <a:solidFill>
                    <a:srgbClr val="FFFFFF"/>
                  </a:solidFill>
                  <a:prstDash val="solid"/>
                </a:ln>
                <a:solidFill>
                  <a:srgbClr val="FFFFFF"/>
                </a:solidFill>
                <a:effectLst>
                  <a:outerShdw blurRad="63500" dir="3600000" algn="tl" rotWithShape="0">
                    <a:srgbClr val="000000">
                      <a:alpha val="70000"/>
                    </a:srgbClr>
                  </a:outerShdw>
                </a:effectLst>
              </a:rPr>
              <a:t>西方基督教的传扬从安提阿到以弗所，再到罗马。</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east-meets-wes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3247"/>
            <a:ext cx="12192000" cy="6834753"/>
          </a:xfrm>
          <a:prstGeom prst="rect">
            <a:avLst/>
          </a:prstGeom>
        </p:spPr>
      </p:pic>
      <p:sp>
        <p:nvSpPr>
          <p:cNvPr id="5" name="Rectangle 4"/>
          <p:cNvSpPr/>
          <p:nvPr/>
        </p:nvSpPr>
        <p:spPr>
          <a:xfrm>
            <a:off x="1828800" y="381000"/>
            <a:ext cx="8458200" cy="646331"/>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致欧洲的信息</a:t>
            </a:r>
            <a:endParaRPr lang="en-US" altLang="zh-CN"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sp>
        <p:nvSpPr>
          <p:cNvPr id="6"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zh-CN" altLang="en-US" sz="1800" i="1" dirty="0">
                <a:latin typeface="Arial Black" charset="0"/>
                <a:cs typeface="Arial Black" charset="0"/>
              </a:rPr>
              <a:t>孟加拉邦领袖克舒卜</a:t>
            </a:r>
            <a:r>
              <a:rPr lang="en-US" altLang="zh-CN" sz="1800" i="1" dirty="0">
                <a:latin typeface="Arial Black" charset="0"/>
                <a:cs typeface="Arial Black" charset="0"/>
              </a:rPr>
              <a:t>·</a:t>
            </a:r>
            <a:r>
              <a:rPr lang="zh-CN" altLang="en-US" sz="1800" i="1" dirty="0">
                <a:latin typeface="Arial Black" charset="0"/>
                <a:cs typeface="Arial Black" charset="0"/>
              </a:rPr>
              <a:t>钱德拉</a:t>
            </a:r>
            <a:r>
              <a:rPr lang="en-US" altLang="zh-CN" sz="1800" i="1" dirty="0">
                <a:latin typeface="Arial Black" charset="0"/>
                <a:cs typeface="Arial Black" charset="0"/>
              </a:rPr>
              <a:t>·</a:t>
            </a:r>
            <a:r>
              <a:rPr lang="zh-CN" altLang="en-US" sz="1800" i="1" dirty="0">
                <a:latin typeface="Arial Black" charset="0"/>
                <a:cs typeface="Arial Black" charset="0"/>
              </a:rPr>
              <a:t>森的梵天领袖致辞</a:t>
            </a:r>
            <a:endParaRPr lang="en-US" altLang="zh-CN" sz="1800" i="1" dirty="0">
              <a:latin typeface="Arial Black" charset="0"/>
              <a:cs typeface="Arial Black" charset="0"/>
            </a:endParaRPr>
          </a:p>
        </p:txBody>
      </p:sp>
      <p:sp>
        <p:nvSpPr>
          <p:cNvPr id="7" name="Text Box 7"/>
          <p:cNvSpPr txBox="1">
            <a:spLocks noChangeArrowheads="1"/>
          </p:cNvSpPr>
          <p:nvPr/>
        </p:nvSpPr>
        <p:spPr bwMode="auto">
          <a:xfrm>
            <a:off x="2209800" y="2209800"/>
            <a:ext cx="7772400" cy="954107"/>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r>
              <a:rPr lang="en-US" sz="2800" i="1" dirty="0">
                <a:latin typeface="Arial Black" charset="0"/>
                <a:cs typeface="Arial Black" charset="0"/>
              </a:rPr>
              <a:t>“</a:t>
            </a:r>
            <a:r>
              <a:rPr lang="zh-CN" altLang="en-US" sz="2800" i="1" dirty="0">
                <a:latin typeface="Arial Black" charset="0"/>
                <a:cs typeface="Arial Black" charset="0"/>
              </a:rPr>
              <a:t>亚洲不仅是圣地；在这里，所有重量级先知和宗教天才，无一是出生于亚洲以外。”</a:t>
            </a:r>
            <a:endParaRPr lang="en-US" sz="1800" i="1" dirty="0">
              <a:latin typeface="Arial Black" charset="0"/>
              <a:cs typeface="Arial Black" charset="0"/>
            </a:endParaRPr>
          </a:p>
        </p:txBody>
      </p:sp>
    </p:spTree>
    <p:extLst>
      <p:ext uri="{BB962C8B-B14F-4D97-AF65-F5344CB8AC3E}">
        <p14:creationId xmlns:p14="http://schemas.microsoft.com/office/powerpoint/2010/main" val="367191488"/>
      </p:ext>
    </p:extLst>
  </p:cSld>
  <p:clrMapOvr>
    <a:masterClrMapping/>
  </p:clrMapOvr>
  <p:transition>
    <p:random/>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ntiochChurchInsid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4" name="Rectangle 3"/>
          <p:cNvSpPr/>
          <p:nvPr/>
        </p:nvSpPr>
        <p:spPr>
          <a:xfrm>
            <a:off x="2743200" y="381000"/>
            <a:ext cx="6781800" cy="584776"/>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安提阿教堂</a:t>
            </a:r>
            <a:endParaRPr lang="en-US" altLang="zh-CN"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sp>
        <p:nvSpPr>
          <p:cNvPr id="5" name="Text Box 7"/>
          <p:cNvSpPr txBox="1">
            <a:spLocks noChangeArrowheads="1"/>
          </p:cNvSpPr>
          <p:nvPr/>
        </p:nvSpPr>
        <p:spPr bwMode="auto">
          <a:xfrm>
            <a:off x="1905000" y="1219200"/>
            <a:ext cx="8229600" cy="1077218"/>
          </a:xfrm>
          <a:prstGeom prst="rect">
            <a:avLst/>
          </a:prstGeom>
          <a:solidFill>
            <a:srgbClr val="000514"/>
          </a:solidFill>
          <a:ln>
            <a:noFill/>
          </a:ln>
        </p:spPr>
        <p:txBody>
          <a:bodyPr wrap="square">
            <a:spAutoFit/>
          </a:bodyPr>
          <a:lstStyle>
            <a:defPPr>
              <a:defRPr lang="en-US"/>
            </a:defPPr>
            <a:lvl1pPr algn="ctr" fontAlgn="auto">
              <a:spcBef>
                <a:spcPts val="0"/>
              </a:spcBef>
              <a:spcAft>
                <a:spcPts val="0"/>
              </a:spcAft>
              <a:defRPr sz="3200" b="1">
                <a:ln w="25400">
                  <a:solidFill>
                    <a:srgbClr val="000000"/>
                  </a:solidFill>
                </a:ln>
                <a:effectLst>
                  <a:outerShdw blurRad="50800" dist="50800" dir="2700000" algn="tl" rotWithShape="0">
                    <a:srgbClr val="000000">
                      <a:alpha val="43000"/>
                    </a:srgbClr>
                  </a:outerShdw>
                </a:effectLst>
                <a:latin typeface="Arial"/>
                <a:cs typeface="Arial"/>
              </a:defRPr>
            </a:lvl1pPr>
          </a:lstStyle>
          <a:p>
            <a:r>
              <a:rPr lang="zh-CN" altLang="en-US" b="0" dirty="0">
                <a:ln w="18415" cmpd="sng">
                  <a:solidFill>
                    <a:srgbClr val="FFFFFF"/>
                  </a:solidFill>
                  <a:prstDash val="solid"/>
                </a:ln>
                <a:solidFill>
                  <a:srgbClr val="FFFFFF"/>
                </a:solidFill>
                <a:effectLst>
                  <a:outerShdw blurRad="63500" dir="3600000" algn="tl" rotWithShape="0">
                    <a:srgbClr val="000000">
                      <a:alpha val="70000"/>
                    </a:srgbClr>
                  </a:outerShdw>
                </a:effectLst>
              </a:rPr>
              <a:t>西方基督教的传扬从安提阿到以弗所，再到罗马。</a:t>
            </a:r>
            <a:endParaRPr lang="en-US" altLang="zh-CN" b="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Text Box 7"/>
          <p:cNvSpPr txBox="1">
            <a:spLocks noChangeArrowheads="1"/>
          </p:cNvSpPr>
          <p:nvPr/>
        </p:nvSpPr>
        <p:spPr bwMode="auto">
          <a:xfrm>
            <a:off x="1905000" y="2773741"/>
            <a:ext cx="8229600" cy="1077218"/>
          </a:xfrm>
          <a:prstGeom prst="rect">
            <a:avLst/>
          </a:prstGeom>
          <a:solidFill>
            <a:srgbClr val="000514"/>
          </a:solidFill>
          <a:ln>
            <a:noFill/>
          </a:ln>
        </p:spPr>
        <p:txBody>
          <a:bodyPr wrap="square">
            <a:spAutoFit/>
          </a:bodyPr>
          <a:lstStyle>
            <a:defPPr>
              <a:defRPr lang="en-US"/>
            </a:defPPr>
            <a:lvl1pPr algn="ctr" fontAlgn="auto">
              <a:spcBef>
                <a:spcPts val="0"/>
              </a:spcBef>
              <a:spcAft>
                <a:spcPts val="0"/>
              </a:spcAft>
              <a:defRPr sz="3200" b="1">
                <a:ln w="25400">
                  <a:solidFill>
                    <a:srgbClr val="000000"/>
                  </a:solidFill>
                </a:ln>
                <a:effectLst>
                  <a:outerShdw blurRad="50800" dist="50800" dir="2700000" algn="tl" rotWithShape="0">
                    <a:srgbClr val="000000">
                      <a:alpha val="43000"/>
                    </a:srgbClr>
                  </a:outerShdw>
                </a:effectLst>
                <a:latin typeface="Arial"/>
                <a:cs typeface="Arial"/>
              </a:defRPr>
            </a:lvl1pPr>
          </a:lstStyle>
          <a:p>
            <a:r>
              <a:rPr lang="zh-CN" altLang="en-US" b="0" dirty="0">
                <a:ln w="18415" cmpd="sng">
                  <a:solidFill>
                    <a:srgbClr val="FFFFFF"/>
                  </a:solidFill>
                  <a:prstDash val="solid"/>
                </a:ln>
                <a:solidFill>
                  <a:srgbClr val="FFFFFF"/>
                </a:solidFill>
                <a:effectLst>
                  <a:outerShdw blurRad="63500" dir="3600000" algn="tl" rotWithShape="0">
                    <a:srgbClr val="000000">
                      <a:alpha val="70000"/>
                    </a:srgbClr>
                  </a:outerShdw>
                </a:effectLst>
              </a:rPr>
              <a:t>马太福音</a:t>
            </a:r>
            <a:r>
              <a:rPr lang="en-US" altLang="zh-CN" b="0" dirty="0">
                <a:ln w="18415" cmpd="sng">
                  <a:solidFill>
                    <a:srgbClr val="FFFFFF"/>
                  </a:solidFill>
                  <a:prstDash val="solid"/>
                </a:ln>
                <a:solidFill>
                  <a:srgbClr val="FFFFFF"/>
                </a:solidFill>
                <a:effectLst>
                  <a:outerShdw blurRad="63500" dir="3600000" algn="tl" rotWithShape="0">
                    <a:srgbClr val="000000">
                      <a:alpha val="70000"/>
                    </a:srgbClr>
                  </a:outerShdw>
                </a:effectLst>
              </a:rPr>
              <a:t>18</a:t>
            </a:r>
            <a:r>
              <a:rPr lang="zh-CN" altLang="en-US" b="0" dirty="0">
                <a:ln w="18415" cmpd="sng">
                  <a:solidFill>
                    <a:srgbClr val="FFFFFF"/>
                  </a:solidFill>
                  <a:prstDash val="solid"/>
                </a:ln>
                <a:solidFill>
                  <a:srgbClr val="FFFFFF"/>
                </a:solidFill>
                <a:effectLst>
                  <a:outerShdw blurRad="63500" dir="3600000" algn="tl" rotWithShape="0">
                    <a:srgbClr val="000000">
                      <a:alpha val="70000"/>
                    </a:srgbClr>
                  </a:outerShdw>
                </a:effectLst>
              </a:rPr>
              <a:t>章，有一个小孩坐在耶稣的膝盖上。这小孩是安提阿的第三任主教伊纳爵。</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81512410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ntiochChurchInsid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4" name="Rectangle 3"/>
          <p:cNvSpPr/>
          <p:nvPr/>
        </p:nvSpPr>
        <p:spPr>
          <a:xfrm>
            <a:off x="2743200" y="381000"/>
            <a:ext cx="6781800" cy="584776"/>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安提阿教堂</a:t>
            </a:r>
            <a:endParaRPr lang="en-US" altLang="zh-CN"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spTree>
    <p:extLst>
      <p:ext uri="{BB962C8B-B14F-4D97-AF65-F5344CB8AC3E}">
        <p14:creationId xmlns:p14="http://schemas.microsoft.com/office/powerpoint/2010/main" val="1710731284"/>
      </p:ext>
    </p:extLst>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hurchFather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82238" y="-1"/>
            <a:ext cx="9240449" cy="6856413"/>
          </a:xfrm>
          <a:prstGeom prst="rect">
            <a:avLst/>
          </a:prstGeom>
        </p:spPr>
      </p:pic>
      <p:sp>
        <p:nvSpPr>
          <p:cNvPr id="5" name="Rectangle 4"/>
          <p:cNvSpPr/>
          <p:nvPr/>
        </p:nvSpPr>
        <p:spPr>
          <a:xfrm>
            <a:off x="2743200" y="381000"/>
            <a:ext cx="6781800" cy="584776"/>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古叙利亚教会</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sp>
        <p:nvSpPr>
          <p:cNvPr id="13315"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zh-CN" altLang="en-US" sz="1800" i="1" dirty="0">
                <a:latin typeface="Arial Black" charset="0"/>
                <a:cs typeface="Arial Black" charset="0"/>
              </a:rPr>
              <a:t>叙利亚大马士革圣阿纳尼亚斯教堂</a:t>
            </a:r>
            <a:endParaRPr lang="en-US" sz="1800" i="1" dirty="0">
              <a:latin typeface="Arial Black" charset="0"/>
              <a:cs typeface="Arial Black" charset="0"/>
            </a:endParaRPr>
          </a:p>
        </p:txBody>
      </p:sp>
    </p:spTree>
    <p:extLst>
      <p:ext uri="{BB962C8B-B14F-4D97-AF65-F5344CB8AC3E}">
        <p14:creationId xmlns:p14="http://schemas.microsoft.com/office/powerpoint/2010/main" val="274914884"/>
      </p:ext>
    </p:extLst>
  </p:cSld>
  <p:clrMapOvr>
    <a:masterClrMapping/>
  </p:clrMapOvr>
  <p:transition>
    <p:random/>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307981"/>
      </p:ext>
    </p:extLst>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hurchFather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82238" y="-1"/>
            <a:ext cx="9240449" cy="6856413"/>
          </a:xfrm>
          <a:prstGeom prst="rect">
            <a:avLst/>
          </a:prstGeom>
        </p:spPr>
      </p:pic>
      <p:sp>
        <p:nvSpPr>
          <p:cNvPr id="5" name="Rectangle 4"/>
          <p:cNvSpPr/>
          <p:nvPr/>
        </p:nvSpPr>
        <p:spPr>
          <a:xfrm>
            <a:off x="2743200" y="381000"/>
            <a:ext cx="6781800" cy="584776"/>
          </a:xfrm>
          <a:prstGeom prst="rect">
            <a:avLst/>
          </a:prstGeom>
          <a:solidFill>
            <a:srgbClr val="000514"/>
          </a:solidFill>
          <a:ln>
            <a:noFill/>
          </a:ln>
        </p:spPr>
        <p:txBody>
          <a:bodyPr wrap="square">
            <a:spAutoFit/>
          </a:bodyPr>
          <a:lstStyle/>
          <a:p>
            <a:pPr algn="ctr" fontAlgn="auto">
              <a:spcBef>
                <a:spcPts val="0"/>
              </a:spcBef>
              <a:spcAft>
                <a:spcPts val="0"/>
              </a:spcAft>
              <a:defRPr/>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XBlk BT Extra Black"/>
              </a:rPr>
              <a:t>亚洲教会历史</a:t>
            </a:r>
            <a:endParaRPr lang="en-US" altLang="zh-CN"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XBlk BT Extra Black"/>
            </a:endParaRPr>
          </a:p>
        </p:txBody>
      </p:sp>
      <p:sp>
        <p:nvSpPr>
          <p:cNvPr id="13315"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zh-CN" altLang="en-US" sz="1800" i="1" dirty="0">
                <a:latin typeface="Arial Black" charset="0"/>
                <a:cs typeface="Arial Black" charset="0"/>
              </a:rPr>
              <a:t>叙利亚大马士革圣阿纳尼亚斯教堂</a:t>
            </a:r>
            <a:endParaRPr lang="en-US" altLang="zh-CN" sz="1800" i="1" dirty="0">
              <a:latin typeface="Arial Black" charset="0"/>
              <a:cs typeface="Arial Black" charset="0"/>
            </a:endParaRPr>
          </a:p>
        </p:txBody>
      </p:sp>
    </p:spTree>
    <p:extLst>
      <p:ext uri="{BB962C8B-B14F-4D97-AF65-F5344CB8AC3E}">
        <p14:creationId xmlns:p14="http://schemas.microsoft.com/office/powerpoint/2010/main" val="2440292948"/>
      </p:ext>
    </p:extLst>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 name="Rectangle 35"/>
          <p:cNvSpPr/>
          <p:nvPr/>
        </p:nvSpPr>
        <p:spPr>
          <a:xfrm>
            <a:off x="1524000" y="152400"/>
            <a:ext cx="9144000" cy="584776"/>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世界宗教的发源地</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pic>
        <p:nvPicPr>
          <p:cNvPr id="4" name="Picture 3"/>
          <p:cNvPicPr>
            <a:picLocks noChangeAspect="1"/>
          </p:cNvPicPr>
          <p:nvPr/>
        </p:nvPicPr>
        <p:blipFill>
          <a:blip r:embed="rId2"/>
          <a:stretch>
            <a:fillRect/>
          </a:stretch>
        </p:blipFill>
        <p:spPr>
          <a:xfrm>
            <a:off x="1524000" y="828675"/>
            <a:ext cx="9144000" cy="5800725"/>
          </a:xfrm>
          <a:prstGeom prst="rect">
            <a:avLst/>
          </a:prstGeom>
        </p:spPr>
      </p:pic>
    </p:spTree>
    <p:extLst>
      <p:ext uri="{BB962C8B-B14F-4D97-AF65-F5344CB8AC3E}">
        <p14:creationId xmlns:p14="http://schemas.microsoft.com/office/powerpoint/2010/main" val="922981816"/>
      </p:ext>
    </p:extLst>
  </p:cSld>
  <p:clrMapOvr>
    <a:masterClrMapping/>
  </p:clrMapOvr>
  <p:transition>
    <p:random/>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49" name="Picture 1" descr="turkey-map.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77962" y="-152400"/>
            <a:ext cx="11018838"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Donut 2"/>
          <p:cNvSpPr/>
          <p:nvPr/>
        </p:nvSpPr>
        <p:spPr bwMode="auto">
          <a:xfrm>
            <a:off x="3733800" y="12954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4" name="Text Box 7"/>
          <p:cNvSpPr txBox="1">
            <a:spLocks noChangeArrowheads="1"/>
          </p:cNvSpPr>
          <p:nvPr/>
        </p:nvSpPr>
        <p:spPr bwMode="auto">
          <a:xfrm>
            <a:off x="1447800" y="2773740"/>
            <a:ext cx="8763000" cy="1077218"/>
          </a:xfrm>
          <a:prstGeom prst="rect">
            <a:avLst/>
          </a:prstGeom>
          <a:solidFill>
            <a:srgbClr val="000514"/>
          </a:solidFill>
          <a:ln>
            <a:noFill/>
          </a:ln>
        </p:spPr>
        <p:txBody>
          <a:bodyPr wrap="square">
            <a:spAutoFit/>
          </a:bodyPr>
          <a:lstStyle>
            <a:defPPr>
              <a:defRPr lang="en-US"/>
            </a:defPPr>
            <a:lvl1pPr algn="ctr" fontAlgn="auto">
              <a:spcBef>
                <a:spcPts val="0"/>
              </a:spcBef>
              <a:spcAft>
                <a:spcPts val="0"/>
              </a:spcAft>
              <a:defRPr sz="3200" b="1">
                <a:ln w="25400">
                  <a:solidFill>
                    <a:srgbClr val="000000"/>
                  </a:solidFill>
                </a:ln>
                <a:effectLst>
                  <a:outerShdw blurRad="50800" dist="50800" dir="2700000" algn="tl" rotWithShape="0">
                    <a:srgbClr val="000000">
                      <a:alpha val="43000"/>
                    </a:srgbClr>
                  </a:outerShdw>
                </a:effectLst>
                <a:latin typeface="Arial"/>
                <a:cs typeface="Arial"/>
              </a:defRPr>
            </a:lvl1pPr>
          </a:lstStyle>
          <a:p>
            <a:pPr algn="l"/>
            <a:r>
              <a:rPr lang="zh-CN" altLang="en-US" b="0" dirty="0">
                <a:ln w="18415" cmpd="sng">
                  <a:solidFill>
                    <a:srgbClr val="FFFFFF"/>
                  </a:solidFill>
                  <a:prstDash val="solid"/>
                </a:ln>
                <a:solidFill>
                  <a:srgbClr val="FFFFFF"/>
                </a:solidFill>
                <a:effectLst>
                  <a:outerShdw blurRad="63500" dir="3600000" algn="tl" rotWithShape="0">
                    <a:srgbClr val="000000">
                      <a:alpha val="70000"/>
                    </a:srgbClr>
                  </a:outerShdw>
                </a:effectLst>
              </a:rPr>
              <a:t>尼西亚议会有</a:t>
            </a:r>
            <a:r>
              <a:rPr lang="en-US" altLang="zh-CN" b="0" dirty="0">
                <a:ln w="18415" cmpd="sng">
                  <a:solidFill>
                    <a:srgbClr val="FFFFFF"/>
                  </a:solidFill>
                  <a:prstDash val="solid"/>
                </a:ln>
                <a:solidFill>
                  <a:srgbClr val="FFFFFF"/>
                </a:solidFill>
                <a:effectLst>
                  <a:outerShdw blurRad="63500" dir="3600000" algn="tl" rotWithShape="0">
                    <a:srgbClr val="000000">
                      <a:alpha val="70000"/>
                    </a:srgbClr>
                  </a:outerShdw>
                </a:effectLst>
              </a:rPr>
              <a:t>318</a:t>
            </a:r>
            <a:r>
              <a:rPr lang="zh-CN" altLang="en-US" b="0" dirty="0">
                <a:ln w="18415" cmpd="sng">
                  <a:solidFill>
                    <a:srgbClr val="FFFFFF"/>
                  </a:solidFill>
                  <a:prstDash val="solid"/>
                </a:ln>
                <a:solidFill>
                  <a:srgbClr val="FFFFFF"/>
                </a:solidFill>
                <a:effectLst>
                  <a:outerShdw blurRad="63500" dir="3600000" algn="tl" rotWithShape="0">
                    <a:srgbClr val="000000">
                      <a:alpha val="70000"/>
                    </a:srgbClr>
                  </a:outerShdw>
                </a:effectLst>
              </a:rPr>
              <a:t>位教会领袖参加，只有</a:t>
            </a:r>
            <a:r>
              <a:rPr lang="en-US" altLang="zh-CN" b="0" dirty="0">
                <a:ln w="18415" cmpd="sng">
                  <a:solidFill>
                    <a:srgbClr val="FFFFFF"/>
                  </a:solidFill>
                  <a:prstDash val="solid"/>
                </a:ln>
                <a:solidFill>
                  <a:srgbClr val="FFFFFF"/>
                </a:solidFill>
                <a:effectLst>
                  <a:outerShdw blurRad="63500" dir="3600000" algn="tl" rotWithShape="0">
                    <a:srgbClr val="000000">
                      <a:alpha val="70000"/>
                    </a:srgbClr>
                  </a:outerShdw>
                </a:effectLst>
              </a:rPr>
              <a:t>8</a:t>
            </a:r>
            <a:r>
              <a:rPr lang="zh-CN" altLang="en-US" b="0" dirty="0">
                <a:ln w="18415" cmpd="sng">
                  <a:solidFill>
                    <a:srgbClr val="FFFFFF"/>
                  </a:solidFill>
                  <a:prstDash val="solid"/>
                </a:ln>
                <a:solidFill>
                  <a:srgbClr val="FFFFFF"/>
                </a:solidFill>
                <a:effectLst>
                  <a:outerShdw blurRad="63500" dir="3600000" algn="tl" rotWithShape="0">
                    <a:srgbClr val="000000">
                      <a:alpha val="70000"/>
                    </a:srgbClr>
                  </a:outerShdw>
                </a:effectLst>
              </a:rPr>
              <a:t>位来自西方。多数来自东方。</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16" name="Group 15"/>
          <p:cNvGrpSpPr/>
          <p:nvPr/>
        </p:nvGrpSpPr>
        <p:grpSpPr>
          <a:xfrm>
            <a:off x="9448800" y="4495800"/>
            <a:ext cx="2766483" cy="1323439"/>
            <a:chOff x="9425517" y="4495800"/>
            <a:chExt cx="2766483" cy="1323439"/>
          </a:xfrm>
        </p:grpSpPr>
        <p:sp>
          <p:nvSpPr>
            <p:cNvPr id="2" name="TextBox 1"/>
            <p:cNvSpPr txBox="1"/>
            <p:nvPr/>
          </p:nvSpPr>
          <p:spPr>
            <a:xfrm>
              <a:off x="9425517" y="4495800"/>
              <a:ext cx="2766483" cy="1323439"/>
            </a:xfrm>
            <a:prstGeom prst="rect">
              <a:avLst/>
            </a:prstGeom>
            <a:solidFill>
              <a:schemeClr val="tx1"/>
            </a:solidFill>
          </p:spPr>
          <p:txBody>
            <a:bodyPr wrap="square" rtlCol="0">
              <a:spAutoFit/>
            </a:bodyPr>
            <a:lstStyle/>
            <a:p>
              <a:r>
                <a:rPr kumimoji="1" lang="zh-CN" altLang="en-US" sz="2000" dirty="0">
                  <a:solidFill>
                    <a:srgbClr val="000514"/>
                  </a:solidFill>
                </a:rPr>
                <a:t>土耳其</a:t>
              </a:r>
              <a:endParaRPr kumimoji="1" lang="en-US" altLang="zh-CN" sz="2000" dirty="0">
                <a:solidFill>
                  <a:srgbClr val="000514"/>
                </a:solidFill>
              </a:endParaRPr>
            </a:p>
            <a:p>
              <a:r>
                <a:rPr kumimoji="1" lang="zh-CN" altLang="en-US" sz="1200" dirty="0">
                  <a:solidFill>
                    <a:srgbClr val="000514"/>
                  </a:solidFill>
                </a:rPr>
                <a:t>	国际边界</a:t>
              </a:r>
              <a:endParaRPr kumimoji="1" lang="en-US" altLang="zh-CN" sz="1200" dirty="0">
                <a:solidFill>
                  <a:srgbClr val="000514"/>
                </a:solidFill>
              </a:endParaRPr>
            </a:p>
            <a:p>
              <a:r>
                <a:rPr kumimoji="1" lang="zh-CN" altLang="en-US" sz="1200" dirty="0">
                  <a:solidFill>
                    <a:srgbClr val="000514"/>
                  </a:solidFill>
                </a:rPr>
                <a:t>	路</a:t>
              </a:r>
              <a:endParaRPr kumimoji="1" lang="en-US" altLang="zh-CN" sz="1200" dirty="0">
                <a:solidFill>
                  <a:srgbClr val="000514"/>
                </a:solidFill>
              </a:endParaRPr>
            </a:p>
            <a:p>
              <a:r>
                <a:rPr kumimoji="1" lang="zh-CN" altLang="en-US" sz="1200" dirty="0">
                  <a:solidFill>
                    <a:srgbClr val="000514"/>
                  </a:solidFill>
                </a:rPr>
                <a:t>	河</a:t>
              </a:r>
              <a:endParaRPr kumimoji="1" lang="en-US" altLang="zh-CN" sz="1200" dirty="0">
                <a:solidFill>
                  <a:srgbClr val="000514"/>
                </a:solidFill>
              </a:endParaRPr>
            </a:p>
            <a:p>
              <a:r>
                <a:rPr kumimoji="1" lang="zh-CN" altLang="en-US" sz="1200" dirty="0">
                  <a:solidFill>
                    <a:srgbClr val="000514"/>
                  </a:solidFill>
                </a:rPr>
                <a:t>	国家首都</a:t>
              </a:r>
              <a:endParaRPr kumimoji="1" lang="en-US" altLang="zh-CN" sz="1200" dirty="0">
                <a:solidFill>
                  <a:srgbClr val="000514"/>
                </a:solidFill>
              </a:endParaRPr>
            </a:p>
            <a:p>
              <a:r>
                <a:rPr kumimoji="1" lang="zh-CN" altLang="en-US" sz="1200" dirty="0">
                  <a:solidFill>
                    <a:srgbClr val="000514"/>
                  </a:solidFill>
                </a:rPr>
                <a:t>	城市或城镇</a:t>
              </a:r>
              <a:endParaRPr kumimoji="1" lang="en-US" altLang="zh-CN" sz="1200" dirty="0">
                <a:solidFill>
                  <a:srgbClr val="000514"/>
                </a:solidFill>
              </a:endParaRPr>
            </a:p>
          </p:txBody>
        </p:sp>
        <p:cxnSp>
          <p:nvCxnSpPr>
            <p:cNvPr id="6" name="Straight Connector 5"/>
            <p:cNvCxnSpPr/>
            <p:nvPr/>
          </p:nvCxnSpPr>
          <p:spPr bwMode="auto">
            <a:xfrm>
              <a:off x="9601200" y="4953000"/>
              <a:ext cx="609600" cy="0"/>
            </a:xfrm>
            <a:prstGeom prst="line">
              <a:avLst/>
            </a:prstGeom>
            <a:solidFill>
              <a:schemeClr val="accent1"/>
            </a:solidFill>
            <a:ln w="28575" cap="flat" cmpd="sng" algn="ctr">
              <a:solidFill>
                <a:srgbClr val="808003"/>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 name="Straight Connector 9"/>
            <p:cNvCxnSpPr/>
            <p:nvPr/>
          </p:nvCxnSpPr>
          <p:spPr bwMode="auto">
            <a:xfrm>
              <a:off x="9601200" y="5105400"/>
              <a:ext cx="609600" cy="0"/>
            </a:xfrm>
            <a:prstGeom prst="line">
              <a:avLst/>
            </a:prstGeom>
            <a:solidFill>
              <a:schemeClr val="accent1"/>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 name="Straight Connector 10"/>
            <p:cNvCxnSpPr/>
            <p:nvPr/>
          </p:nvCxnSpPr>
          <p:spPr bwMode="auto">
            <a:xfrm>
              <a:off x="9601200" y="5295900"/>
              <a:ext cx="609600" cy="0"/>
            </a:xfrm>
            <a:prstGeom prst="line">
              <a:avLst/>
            </a:prstGeom>
            <a:solidFill>
              <a:schemeClr val="accent1"/>
            </a:solidFill>
            <a:ln w="12700" cap="flat" cmpd="sng" algn="ctr">
              <a:solidFill>
                <a:srgbClr val="0F80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9" name="5-Point Star 8"/>
            <p:cNvSpPr/>
            <p:nvPr/>
          </p:nvSpPr>
          <p:spPr bwMode="auto">
            <a:xfrm>
              <a:off x="9829800" y="5410200"/>
              <a:ext cx="152400" cy="152400"/>
            </a:xfrm>
            <a:prstGeom prst="star5">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Garamond" charset="0"/>
                <a:ea typeface="ＭＳ Ｐゴシック" charset="0"/>
              </a:endParaRPr>
            </a:p>
          </p:txBody>
        </p:sp>
        <p:sp>
          <p:nvSpPr>
            <p:cNvPr id="12" name="Oval 11"/>
            <p:cNvSpPr/>
            <p:nvPr/>
          </p:nvSpPr>
          <p:spPr bwMode="auto">
            <a:xfrm>
              <a:off x="9874250" y="5638800"/>
              <a:ext cx="76200" cy="76200"/>
            </a:xfrm>
            <a:prstGeom prst="ellipse">
              <a:avLst/>
            </a:prstGeom>
            <a:solidFill>
              <a:srgbClr val="000514"/>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Garamond" charset="0"/>
                <a:ea typeface="ＭＳ Ｐゴシック" charset="0"/>
              </a:endParaRPr>
            </a:p>
          </p:txBody>
        </p:sp>
      </p:grpSp>
      <p:sp>
        <p:nvSpPr>
          <p:cNvPr id="17" name="TextBox 16"/>
          <p:cNvSpPr txBox="1"/>
          <p:nvPr/>
        </p:nvSpPr>
        <p:spPr>
          <a:xfrm>
            <a:off x="4165598" y="1490246"/>
            <a:ext cx="1016002" cy="338554"/>
          </a:xfrm>
          <a:prstGeom prst="rect">
            <a:avLst/>
          </a:prstGeom>
          <a:solidFill>
            <a:srgbClr val="FFFFFF"/>
          </a:solidFill>
          <a:ln>
            <a:noFill/>
          </a:ln>
        </p:spPr>
        <p:txBody>
          <a:bodyPr wrap="square" rtlCol="0">
            <a:spAutoFit/>
          </a:bodyPr>
          <a:lstStyle/>
          <a:p>
            <a:pPr algn="ctr"/>
            <a:r>
              <a:rPr kumimoji="1" lang="zh-CN" altLang="en-US" sz="1600" dirty="0">
                <a:solidFill>
                  <a:srgbClr val="000514"/>
                </a:solidFill>
              </a:rPr>
              <a:t>伊兹米特</a:t>
            </a:r>
          </a:p>
        </p:txBody>
      </p:sp>
      <p:sp>
        <p:nvSpPr>
          <p:cNvPr id="18" name="TextBox 17"/>
          <p:cNvSpPr txBox="1"/>
          <p:nvPr/>
        </p:nvSpPr>
        <p:spPr>
          <a:xfrm>
            <a:off x="4648200" y="2176046"/>
            <a:ext cx="838200" cy="338554"/>
          </a:xfrm>
          <a:prstGeom prst="rect">
            <a:avLst/>
          </a:prstGeom>
          <a:solidFill>
            <a:srgbClr val="FFFFFF"/>
          </a:solidFill>
        </p:spPr>
        <p:txBody>
          <a:bodyPr wrap="square" rtlCol="0">
            <a:spAutoFit/>
          </a:bodyPr>
          <a:lstStyle/>
          <a:p>
            <a:pPr algn="ctr"/>
            <a:r>
              <a:rPr kumimoji="1" lang="zh-CN" altLang="en-US" sz="1600" b="1" dirty="0">
                <a:solidFill>
                  <a:srgbClr val="000514"/>
                </a:solidFill>
              </a:rPr>
              <a:t>安卡拉</a:t>
            </a:r>
          </a:p>
        </p:txBody>
      </p:sp>
      <p:sp>
        <p:nvSpPr>
          <p:cNvPr id="14" name="TextBox 13"/>
          <p:cNvSpPr txBox="1"/>
          <p:nvPr/>
        </p:nvSpPr>
        <p:spPr>
          <a:xfrm>
            <a:off x="10744200" y="838200"/>
            <a:ext cx="1143000" cy="369332"/>
          </a:xfrm>
          <a:prstGeom prst="rect">
            <a:avLst/>
          </a:prstGeom>
          <a:solidFill>
            <a:srgbClr val="FFFFFF"/>
          </a:solidFill>
        </p:spPr>
        <p:txBody>
          <a:bodyPr wrap="square" rtlCol="0">
            <a:spAutoFit/>
          </a:bodyPr>
          <a:lstStyle/>
          <a:p>
            <a:pPr algn="ctr"/>
            <a:r>
              <a:rPr kumimoji="1" lang="zh-CN" altLang="en-US" dirty="0">
                <a:solidFill>
                  <a:srgbClr val="000514"/>
                </a:solidFill>
              </a:rPr>
              <a:t>第比利斯</a:t>
            </a:r>
            <a:endParaRPr kumimoji="1" lang="zh-CN" altLang="en-US" dirty="0"/>
          </a:p>
        </p:txBody>
      </p:sp>
      <p:sp>
        <p:nvSpPr>
          <p:cNvPr id="15" name="TextBox 14"/>
          <p:cNvSpPr txBox="1"/>
          <p:nvPr/>
        </p:nvSpPr>
        <p:spPr>
          <a:xfrm>
            <a:off x="11353800" y="1600200"/>
            <a:ext cx="914400" cy="369332"/>
          </a:xfrm>
          <a:prstGeom prst="rect">
            <a:avLst/>
          </a:prstGeom>
          <a:solidFill>
            <a:srgbClr val="FFFFFF"/>
          </a:solidFill>
        </p:spPr>
        <p:txBody>
          <a:bodyPr wrap="square" rtlCol="0">
            <a:spAutoFit/>
          </a:bodyPr>
          <a:lstStyle/>
          <a:p>
            <a:pPr algn="ctr"/>
            <a:r>
              <a:rPr kumimoji="1" lang="zh-CN" altLang="en-US" dirty="0">
                <a:solidFill>
                  <a:srgbClr val="000514"/>
                </a:solidFill>
              </a:rPr>
              <a:t>埃里温</a:t>
            </a:r>
            <a:endParaRPr kumimoji="1" lang="zh-CN" altLang="en-US" dirty="0"/>
          </a:p>
        </p:txBody>
      </p:sp>
      <p:sp>
        <p:nvSpPr>
          <p:cNvPr id="19" name="TextBox 18"/>
          <p:cNvSpPr txBox="1"/>
          <p:nvPr/>
        </p:nvSpPr>
        <p:spPr>
          <a:xfrm>
            <a:off x="5943600" y="5404935"/>
            <a:ext cx="1219200" cy="369332"/>
          </a:xfrm>
          <a:prstGeom prst="rect">
            <a:avLst/>
          </a:prstGeom>
          <a:solidFill>
            <a:srgbClr val="FFFFFF"/>
          </a:solidFill>
        </p:spPr>
        <p:txBody>
          <a:bodyPr wrap="square" rtlCol="0">
            <a:spAutoFit/>
          </a:bodyPr>
          <a:lstStyle/>
          <a:p>
            <a:pPr algn="ctr"/>
            <a:r>
              <a:rPr kumimoji="1" lang="zh-CN" altLang="en-US" dirty="0">
                <a:solidFill>
                  <a:srgbClr val="000514"/>
                </a:solidFill>
              </a:rPr>
              <a:t>尼科西亚</a:t>
            </a:r>
            <a:endParaRPr kumimoji="1" lang="zh-CN" altLang="en-US" dirty="0"/>
          </a:p>
        </p:txBody>
      </p:sp>
      <p:sp>
        <p:nvSpPr>
          <p:cNvPr id="20" name="TextBox 19"/>
          <p:cNvSpPr txBox="1"/>
          <p:nvPr/>
        </p:nvSpPr>
        <p:spPr>
          <a:xfrm>
            <a:off x="6019800" y="6324600"/>
            <a:ext cx="914400" cy="369332"/>
          </a:xfrm>
          <a:prstGeom prst="rect">
            <a:avLst/>
          </a:prstGeom>
          <a:solidFill>
            <a:srgbClr val="FFFFFF"/>
          </a:solidFill>
        </p:spPr>
        <p:txBody>
          <a:bodyPr wrap="square" rtlCol="0">
            <a:spAutoFit/>
          </a:bodyPr>
          <a:lstStyle/>
          <a:p>
            <a:pPr algn="ctr"/>
            <a:r>
              <a:rPr kumimoji="1" lang="zh-CN" altLang="en-US" dirty="0">
                <a:solidFill>
                  <a:srgbClr val="000514"/>
                </a:solidFill>
              </a:rPr>
              <a:t>贝鲁特</a:t>
            </a:r>
            <a:endParaRPr kumimoji="1" lang="zh-CN" altLang="en-US" dirty="0"/>
          </a:p>
        </p:txBody>
      </p:sp>
    </p:spTree>
    <p:extLst>
      <p:ext uri="{BB962C8B-B14F-4D97-AF65-F5344CB8AC3E}">
        <p14:creationId xmlns:p14="http://schemas.microsoft.com/office/powerpoint/2010/main" val="30936465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1" descr="painting-of-abgar-v-10th-cent-st-catherines-monastery-sinai.jpe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17888" y="1"/>
            <a:ext cx="5345112" cy="684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0" y="457200"/>
            <a:ext cx="5410200" cy="584776"/>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ea"/>
              </a:rPr>
              <a:t>伊得撒</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sp>
        <p:nvSpPr>
          <p:cNvPr id="4" name="Text Box 7"/>
          <p:cNvSpPr txBox="1">
            <a:spLocks noChangeArrowheads="1"/>
          </p:cNvSpPr>
          <p:nvPr/>
        </p:nvSpPr>
        <p:spPr bwMode="auto">
          <a:xfrm>
            <a:off x="1905000" y="2362200"/>
            <a:ext cx="8229600" cy="1569660"/>
          </a:xfrm>
          <a:prstGeom prst="rect">
            <a:avLst/>
          </a:prstGeom>
          <a:solidFill>
            <a:srgbClr val="000514"/>
          </a:solidFill>
          <a:ln>
            <a:noFill/>
          </a:ln>
        </p:spPr>
        <p:txBody>
          <a:bodyPr wrap="square">
            <a:spAutoFit/>
          </a:bodyPr>
          <a:lstStyle>
            <a:defPPr>
              <a:defRPr lang="en-US"/>
            </a:defPPr>
            <a:lvl1pPr algn="ctr" fontAlgn="auto">
              <a:spcBef>
                <a:spcPts val="0"/>
              </a:spcBef>
              <a:spcAft>
                <a:spcPts val="0"/>
              </a:spcAft>
              <a:defRPr sz="3200" b="1">
                <a:ln w="25400">
                  <a:solidFill>
                    <a:srgbClr val="000000"/>
                  </a:solidFill>
                </a:ln>
                <a:effectLst>
                  <a:outerShdw blurRad="50800" dist="50800" dir="2700000" algn="tl" rotWithShape="0">
                    <a:srgbClr val="000000">
                      <a:alpha val="43000"/>
                    </a:srgbClr>
                  </a:outerShdw>
                </a:effectLst>
                <a:latin typeface="Arial"/>
                <a:cs typeface="Arial"/>
              </a:defRPr>
            </a:lvl1pPr>
          </a:lstStyle>
          <a:p>
            <a:pPr algn="l"/>
            <a:r>
              <a:rPr lang="zh-CN" altLang="en-US" b="0" dirty="0">
                <a:ln w="18415" cmpd="sng">
                  <a:solidFill>
                    <a:srgbClr val="FFFFFF"/>
                  </a:solidFill>
                  <a:prstDash val="solid"/>
                </a:ln>
                <a:solidFill>
                  <a:srgbClr val="FFFFFF"/>
                </a:solidFill>
                <a:effectLst>
                  <a:outerShdw blurRad="63500" dir="3600000" algn="tl" rotWithShape="0">
                    <a:srgbClr val="000000">
                      <a:alpha val="70000"/>
                    </a:srgbClr>
                  </a:outerShdw>
                </a:effectLst>
              </a:rPr>
              <a:t>据埃塞比乌斯述，</a:t>
            </a:r>
            <a:r>
              <a:rPr lang="zh-CN" alt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ea"/>
              </a:rPr>
              <a:t>伊得撒</a:t>
            </a:r>
            <a:r>
              <a:rPr lang="zh-CN" altLang="en-US" b="0" dirty="0">
                <a:ln w="18415" cmpd="sng">
                  <a:solidFill>
                    <a:srgbClr val="FFFFFF"/>
                  </a:solidFill>
                  <a:prstDash val="solid"/>
                </a:ln>
                <a:solidFill>
                  <a:srgbClr val="FFFFFF"/>
                </a:solidFill>
                <a:effectLst>
                  <a:outerShdw blurRad="63500" dir="3600000" algn="tl" rotWithShape="0">
                    <a:srgbClr val="000000">
                      <a:alpha val="70000"/>
                    </a:srgbClr>
                  </a:outerShdw>
                </a:effectLst>
              </a:rPr>
              <a:t>国王艾伯加五世，派遣一名艺术家前往耶路撒冷为他画耶稣的肖像。</a:t>
            </a:r>
            <a:endParaRPr lang="en-US"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ddai.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1" y="1588"/>
            <a:ext cx="10281407" cy="6856413"/>
          </a:xfrm>
          <a:prstGeom prst="rect">
            <a:avLst/>
          </a:prstGeom>
        </p:spPr>
      </p:pic>
      <p:sp>
        <p:nvSpPr>
          <p:cNvPr id="3" name="Rectangle 2"/>
          <p:cNvSpPr/>
          <p:nvPr/>
        </p:nvSpPr>
        <p:spPr>
          <a:xfrm>
            <a:off x="914400" y="304800"/>
            <a:ext cx="3581400" cy="584776"/>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ea"/>
              </a:rPr>
              <a:t>伊得撒</a:t>
            </a:r>
            <a:endParaRPr lang="en-US" altLang="zh-CN"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spTree>
  </p:cSld>
  <p:clrMapOvr>
    <a:masterClrMapping/>
  </p:clrMapOvr>
  <p:transition>
    <p:random/>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7" name="Picture 2" descr="mandylion-copi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393826" y="0"/>
            <a:ext cx="94075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2743200" y="381000"/>
            <a:ext cx="6781800" cy="584776"/>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ea"/>
              </a:rPr>
              <a:t>伊得撒</a:t>
            </a:r>
            <a:endParaRPr lang="en-US" altLang="zh-CN"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spTree>
    <p:extLst>
      <p:ext uri="{BB962C8B-B14F-4D97-AF65-F5344CB8AC3E}">
        <p14:creationId xmlns:p14="http://schemas.microsoft.com/office/powerpoint/2010/main" val="1240476693"/>
      </p:ext>
    </p:extLst>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OldWorldMap.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81000"/>
            <a:ext cx="12192000" cy="7467600"/>
          </a:xfrm>
          <a:prstGeom prst="rect">
            <a:avLst/>
          </a:prstGeom>
        </p:spPr>
      </p:pic>
      <p:sp>
        <p:nvSpPr>
          <p:cNvPr id="5" name="Rectangle 4"/>
          <p:cNvSpPr/>
          <p:nvPr/>
        </p:nvSpPr>
        <p:spPr>
          <a:xfrm>
            <a:off x="2743200" y="5511224"/>
            <a:ext cx="6781800" cy="646331"/>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回归耶路撒冷</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spTree>
    <p:extLst>
      <p:ext uri="{BB962C8B-B14F-4D97-AF65-F5344CB8AC3E}">
        <p14:creationId xmlns:p14="http://schemas.microsoft.com/office/powerpoint/2010/main" val="3217549415"/>
      </p:ext>
    </p:extLst>
  </p:cSld>
  <p:clrMapOvr>
    <a:masterClrMapping/>
  </p:clrMapOvr>
  <p:transition>
    <p:random/>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69" name="Picture 2" descr="Maps_of_the_Armenian_Empire_of_Tigranes.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447800"/>
            <a:ext cx="9144000" cy="909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584776"/>
          </a:xfrm>
          <a:prstGeom prst="rect">
            <a:avLst/>
          </a:prstGeom>
          <a:solidFill>
            <a:srgbClr val="000514"/>
          </a:solidFill>
          <a:ln>
            <a:noFill/>
          </a:ln>
        </p:spPr>
        <p:txBody>
          <a:bodyPr wrap="square">
            <a:spAutoFit/>
          </a:bodyPr>
          <a:lstStyle/>
          <a:p>
            <a:pPr algn="ctr" fontAlgn="auto">
              <a:spcBef>
                <a:spcPts val="0"/>
              </a:spcBef>
              <a:spcAft>
                <a:spcPts val="0"/>
              </a:spcAft>
              <a:defRPr/>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XBlk BT Extra Black"/>
              </a:rPr>
              <a:t>亚洲教会历史</a:t>
            </a:r>
            <a:endParaRPr lang="en-US" altLang="zh-CN"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XBlk BT Extra Black"/>
            </a:endParaRPr>
          </a:p>
        </p:txBody>
      </p:sp>
      <p:sp>
        <p:nvSpPr>
          <p:cNvPr id="2" name="Donut 1"/>
          <p:cNvSpPr/>
          <p:nvPr/>
        </p:nvSpPr>
        <p:spPr bwMode="auto">
          <a:xfrm>
            <a:off x="3886200" y="2643188"/>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7" name="TextBox 6"/>
          <p:cNvSpPr txBox="1"/>
          <p:nvPr/>
        </p:nvSpPr>
        <p:spPr>
          <a:xfrm>
            <a:off x="3733800" y="2971800"/>
            <a:ext cx="762000" cy="276999"/>
          </a:xfrm>
          <a:prstGeom prst="rect">
            <a:avLst/>
          </a:prstGeom>
          <a:solidFill>
            <a:schemeClr val="tx1"/>
          </a:solidFill>
        </p:spPr>
        <p:txBody>
          <a:bodyPr wrap="square" rtlCol="0">
            <a:spAutoFit/>
          </a:bodyPr>
          <a:lstStyle/>
          <a:p>
            <a:r>
              <a:rPr kumimoji="1" lang="zh-CN" altLang="en-US" sz="1200" dirty="0">
                <a:solidFill>
                  <a:srgbClr val="FF0000"/>
                </a:solidFill>
              </a:rPr>
              <a:t>伊得撒</a:t>
            </a:r>
          </a:p>
        </p:txBody>
      </p:sp>
      <p:sp>
        <p:nvSpPr>
          <p:cNvPr id="6" name="TextBox 5"/>
          <p:cNvSpPr txBox="1"/>
          <p:nvPr/>
        </p:nvSpPr>
        <p:spPr>
          <a:xfrm>
            <a:off x="3979334" y="5385137"/>
            <a:ext cx="2209800" cy="1046440"/>
          </a:xfrm>
          <a:prstGeom prst="rect">
            <a:avLst/>
          </a:prstGeom>
          <a:solidFill>
            <a:srgbClr val="FFFFFF"/>
          </a:solidFill>
        </p:spPr>
        <p:txBody>
          <a:bodyPr wrap="square" rtlCol="0" anchor="t">
            <a:spAutoFit/>
          </a:bodyPr>
          <a:lstStyle/>
          <a:p>
            <a:r>
              <a:rPr kumimoji="1" lang="zh-CN" altLang="en-US" sz="1000" dirty="0">
                <a:solidFill>
                  <a:schemeClr val="bg2"/>
                </a:solidFill>
              </a:rPr>
              <a:t>阿尔塔瓦斯德斯</a:t>
            </a:r>
            <a:r>
              <a:rPr kumimoji="1" lang="en-US" altLang="zh-CN" sz="1000" dirty="0">
                <a:solidFill>
                  <a:schemeClr val="bg2"/>
                </a:solidFill>
              </a:rPr>
              <a:t> </a:t>
            </a:r>
            <a:r>
              <a:rPr kumimoji="1" lang="zh-CN" altLang="en-US" sz="1000" dirty="0">
                <a:solidFill>
                  <a:schemeClr val="bg2"/>
                </a:solidFill>
              </a:rPr>
              <a:t>（前</a:t>
            </a:r>
            <a:r>
              <a:rPr kumimoji="1" lang="zh-CN" altLang="zh-CN" sz="1000" dirty="0">
                <a:solidFill>
                  <a:schemeClr val="bg2"/>
                </a:solidFill>
              </a:rPr>
              <a:t>9</a:t>
            </a:r>
            <a:r>
              <a:rPr kumimoji="1" lang="en-US" altLang="zh-CN" sz="1000" dirty="0">
                <a:solidFill>
                  <a:schemeClr val="bg2"/>
                </a:solidFill>
              </a:rPr>
              <a:t>5</a:t>
            </a:r>
            <a:r>
              <a:rPr kumimoji="1" lang="zh-CN" altLang="en-US" sz="1000" dirty="0">
                <a:solidFill>
                  <a:schemeClr val="bg2"/>
                </a:solidFill>
              </a:rPr>
              <a:t>年）</a:t>
            </a:r>
            <a:endParaRPr kumimoji="1" lang="en-US" altLang="zh-CN" sz="1000" dirty="0">
              <a:solidFill>
                <a:schemeClr val="bg2"/>
              </a:solidFill>
            </a:endParaRPr>
          </a:p>
          <a:p>
            <a:endParaRPr kumimoji="1" lang="en-US" altLang="zh-CN" sz="500" dirty="0">
              <a:solidFill>
                <a:schemeClr val="bg2"/>
              </a:solidFill>
            </a:endParaRPr>
          </a:p>
          <a:p>
            <a:r>
              <a:rPr kumimoji="1" lang="zh-CN" altLang="en-US" sz="1000" dirty="0">
                <a:solidFill>
                  <a:schemeClr val="bg2"/>
                </a:solidFill>
              </a:rPr>
              <a:t>提格兰大帝将索菲纳并入大亚美尼亚</a:t>
            </a:r>
            <a:r>
              <a:rPr kumimoji="1" lang="en-US" altLang="zh-CN" sz="1000" dirty="0">
                <a:solidFill>
                  <a:schemeClr val="bg2"/>
                </a:solidFill>
              </a:rPr>
              <a:t> </a:t>
            </a:r>
            <a:r>
              <a:rPr kumimoji="1" lang="zh-CN" altLang="en-US" sz="1000" dirty="0">
                <a:solidFill>
                  <a:schemeClr val="bg2"/>
                </a:solidFill>
              </a:rPr>
              <a:t>（前</a:t>
            </a:r>
            <a:r>
              <a:rPr kumimoji="1" lang="en-US" altLang="zh-CN" sz="1000" dirty="0">
                <a:solidFill>
                  <a:schemeClr val="bg2"/>
                </a:solidFill>
              </a:rPr>
              <a:t>95-66</a:t>
            </a:r>
            <a:r>
              <a:rPr kumimoji="1" lang="zh-CN" altLang="en-US" sz="1000" dirty="0">
                <a:solidFill>
                  <a:schemeClr val="bg2"/>
                </a:solidFill>
              </a:rPr>
              <a:t>年）</a:t>
            </a:r>
            <a:endParaRPr kumimoji="1" lang="en-US" altLang="zh-CN" sz="400" dirty="0">
              <a:solidFill>
                <a:schemeClr val="bg2"/>
              </a:solidFill>
            </a:endParaRPr>
          </a:p>
          <a:p>
            <a:r>
              <a:rPr kumimoji="1" lang="zh-CN" altLang="en-US" sz="1000" dirty="0">
                <a:solidFill>
                  <a:schemeClr val="bg2"/>
                </a:solidFill>
              </a:rPr>
              <a:t>提格兰的附庸国</a:t>
            </a:r>
          </a:p>
          <a:p>
            <a:endParaRPr kumimoji="1" lang="zh-CN" altLang="en-US" sz="700" dirty="0">
              <a:solidFill>
                <a:schemeClr val="bg2"/>
              </a:solidFill>
            </a:endParaRPr>
          </a:p>
          <a:p>
            <a:r>
              <a:rPr kumimoji="1" lang="zh-CN" altLang="en-US" sz="1000" dirty="0">
                <a:solidFill>
                  <a:schemeClr val="bg2"/>
                </a:solidFill>
              </a:rPr>
              <a:t>提格兰短暂的附庸国</a:t>
            </a:r>
          </a:p>
        </p:txBody>
      </p:sp>
    </p:spTree>
    <p:extLst>
      <p:ext uri="{BB962C8B-B14F-4D97-AF65-F5344CB8AC3E}">
        <p14:creationId xmlns:p14="http://schemas.microsoft.com/office/powerpoint/2010/main" val="4162121178"/>
      </p:ext>
    </p:extLst>
  </p:cSld>
  <p:clrMapOvr>
    <a:masterClrMapping/>
  </p:clrMapOvr>
  <p:transition>
    <p:random/>
  </p:transition>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Picture 1" descr="banknote-100000-armenian-dram-obverse.jpe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49500" y="46038"/>
            <a:ext cx="749300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3" name="Picture 3" descr="banknote-100000-armenian-dram-revers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62200" y="3429000"/>
            <a:ext cx="7467600" cy="336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6172200" y="710624"/>
            <a:ext cx="3352800" cy="584776"/>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亚美尼亚</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sp>
        <p:nvSpPr>
          <p:cNvPr id="5" name="Text Box 7"/>
          <p:cNvSpPr txBox="1">
            <a:spLocks noChangeArrowheads="1"/>
          </p:cNvSpPr>
          <p:nvPr/>
        </p:nvSpPr>
        <p:spPr bwMode="auto">
          <a:xfrm>
            <a:off x="2590800" y="3916740"/>
            <a:ext cx="7239000" cy="1077218"/>
          </a:xfrm>
          <a:prstGeom prst="rect">
            <a:avLst/>
          </a:prstGeom>
          <a:solidFill>
            <a:srgbClr val="000514"/>
          </a:solidFill>
          <a:ln>
            <a:noFill/>
          </a:ln>
        </p:spPr>
        <p:txBody>
          <a:bodyPr wrap="square">
            <a:spAutoFit/>
          </a:bodyPr>
          <a:lstStyle>
            <a:defPPr>
              <a:defRPr lang="en-US"/>
            </a:defPPr>
            <a:lvl1pPr algn="ctr" fontAlgn="auto">
              <a:spcBef>
                <a:spcPts val="0"/>
              </a:spcBef>
              <a:spcAft>
                <a:spcPts val="0"/>
              </a:spcAft>
              <a:defRPr sz="3200" b="1">
                <a:ln w="25400">
                  <a:solidFill>
                    <a:srgbClr val="000000"/>
                  </a:solidFill>
                </a:ln>
                <a:effectLst>
                  <a:outerShdw blurRad="50800" dist="50800" dir="2700000" algn="tl" rotWithShape="0">
                    <a:srgbClr val="000000">
                      <a:alpha val="43000"/>
                    </a:srgbClr>
                  </a:outerShdw>
                </a:effectLst>
                <a:latin typeface="Arial"/>
                <a:cs typeface="Arial"/>
              </a:defRPr>
            </a:lvl1pPr>
          </a:lstStyle>
          <a:p>
            <a:r>
              <a:rPr lang="zh-CN" altLang="en-US" b="0" dirty="0">
                <a:ln w="18415" cmpd="sng">
                  <a:solidFill>
                    <a:srgbClr val="FFFFFF"/>
                  </a:solidFill>
                  <a:prstDash val="solid"/>
                </a:ln>
                <a:solidFill>
                  <a:srgbClr val="FFFFFF"/>
                </a:solidFill>
                <a:effectLst>
                  <a:outerShdw blurRad="63500" dir="3600000" algn="tl" rotWithShape="0">
                    <a:srgbClr val="000000">
                      <a:alpha val="70000"/>
                    </a:srgbClr>
                  </a:outerShdw>
                </a:effectLst>
              </a:rPr>
              <a:t>亚美尼亚</a:t>
            </a:r>
            <a:r>
              <a:rPr lang="zh-CN" altLang="zh-CN" b="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zh-CN" altLang="en-US" b="0" dirty="0">
                <a:ln w="18415" cmpd="sng">
                  <a:solidFill>
                    <a:srgbClr val="FFFFFF"/>
                  </a:solidFill>
                  <a:prstDash val="solid"/>
                </a:ln>
                <a:solidFill>
                  <a:srgbClr val="FFFFFF"/>
                </a:solidFill>
                <a:effectLst>
                  <a:outerShdw blurRad="63500" dir="3600000" algn="tl" rotWithShape="0">
                    <a:srgbClr val="000000">
                      <a:alpha val="70000"/>
                    </a:srgbClr>
                  </a:outerShdw>
                </a:effectLst>
              </a:rPr>
              <a:t>第一个正式被称为基督教国家的国家。</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2" descr="tatian2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295776" y="0"/>
            <a:ext cx="36290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584776"/>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四福音合参</a:t>
            </a:r>
            <a:r>
              <a:rPr lang="en-US" altLang="zh-CN" sz="3200" b="1" dirty="0">
                <a:ln w="25400">
                  <a:solidFill>
                    <a:srgbClr val="000000"/>
                  </a:solidFill>
                </a:ln>
                <a:effectLst>
                  <a:outerShdw blurRad="50800" dist="50800" dir="2700000" algn="tl" rotWithShape="0">
                    <a:srgbClr val="000000">
                      <a:alpha val="43000"/>
                    </a:srgbClr>
                  </a:outerShdw>
                </a:effectLst>
                <a:latin typeface="Arial"/>
                <a:cs typeface="Arial"/>
              </a:rPr>
              <a:t> -</a:t>
            </a:r>
            <a:r>
              <a:rPr lang="en-US" sz="3200" b="1" dirty="0">
                <a:ln w="25400">
                  <a:solidFill>
                    <a:srgbClr val="000000"/>
                  </a:solidFill>
                </a:ln>
                <a:effectLst>
                  <a:outerShdw blurRad="50800" dist="50800" dir="2700000" algn="tl" rotWithShape="0">
                    <a:srgbClr val="000000">
                      <a:alpha val="43000"/>
                    </a:srgbClr>
                  </a:outerShdw>
                </a:effectLst>
                <a:latin typeface="Arial"/>
                <a:cs typeface="Arial"/>
              </a:rPr>
              <a:t> </a:t>
            </a: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他提安</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spTree>
    <p:extLst>
      <p:ext uri="{BB962C8B-B14F-4D97-AF65-F5344CB8AC3E}">
        <p14:creationId xmlns:p14="http://schemas.microsoft.com/office/powerpoint/2010/main" val="84979560"/>
      </p:ext>
    </p:extLst>
  </p:cSld>
  <p:clrMapOvr>
    <a:masterClrMapping/>
  </p:clrMapOvr>
  <p:transition>
    <p:random/>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69" name="Picture 2" descr="Maps_of_the_Armenian_Empire_of_Tigranes.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
            <a:ext cx="9144000" cy="909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381000" y="0"/>
            <a:ext cx="6781800" cy="584776"/>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亚美尼亚和伊比利亚（格鲁吉亚）</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sp>
        <p:nvSpPr>
          <p:cNvPr id="2" name="Donut 1"/>
          <p:cNvSpPr/>
          <p:nvPr/>
        </p:nvSpPr>
        <p:spPr bwMode="auto">
          <a:xfrm>
            <a:off x="3886200" y="4090988"/>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6" name="Text Box 7"/>
          <p:cNvSpPr txBox="1">
            <a:spLocks noChangeArrowheads="1"/>
          </p:cNvSpPr>
          <p:nvPr/>
        </p:nvSpPr>
        <p:spPr bwMode="auto">
          <a:xfrm>
            <a:off x="2133600" y="1676400"/>
            <a:ext cx="5029200" cy="1569660"/>
          </a:xfrm>
          <a:prstGeom prst="rect">
            <a:avLst/>
          </a:prstGeom>
          <a:solidFill>
            <a:srgbClr val="000000">
              <a:alpha val="0"/>
            </a:srgbClr>
          </a:solidFill>
          <a:ln>
            <a:noFill/>
          </a:ln>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r>
              <a:rPr lang="zh-CN" altLang="en-US" sz="3200" dirty="0">
                <a:ln w="25400">
                  <a:solidFill>
                    <a:srgbClr val="000000"/>
                  </a:solidFill>
                </a:ln>
                <a:solidFill>
                  <a:srgbClr val="000514"/>
                </a:solidFill>
                <a:effectLst>
                  <a:glow rad="228600">
                    <a:schemeClr val="tx1"/>
                  </a:glow>
                </a:effectLst>
                <a:latin typeface="Futura XBlk BT Extra Black"/>
                <a:cs typeface="Futura XBlk BT Extra Black"/>
              </a:rPr>
              <a:t>米拉恩国王宣布伊比利亚（格鲁吉亚）为基督教国家。</a:t>
            </a:r>
            <a:endParaRPr lang="en-US" sz="3200" dirty="0">
              <a:ln w="25400">
                <a:solidFill>
                  <a:srgbClr val="000000"/>
                </a:solidFill>
              </a:ln>
              <a:solidFill>
                <a:srgbClr val="000514"/>
              </a:solidFill>
              <a:effectLst>
                <a:glow rad="228600">
                  <a:schemeClr val="tx1"/>
                </a:glow>
              </a:effectLst>
              <a:latin typeface="Arial Black" charset="0"/>
              <a:cs typeface="Arial Black" charset="0"/>
            </a:endParaRPr>
          </a:p>
        </p:txBody>
      </p:sp>
      <p:sp>
        <p:nvSpPr>
          <p:cNvPr id="7" name="TextBox 6"/>
          <p:cNvSpPr txBox="1"/>
          <p:nvPr/>
        </p:nvSpPr>
        <p:spPr>
          <a:xfrm>
            <a:off x="3810000" y="4371201"/>
            <a:ext cx="685800" cy="276999"/>
          </a:xfrm>
          <a:prstGeom prst="rect">
            <a:avLst/>
          </a:prstGeom>
          <a:solidFill>
            <a:schemeClr val="tx1"/>
          </a:solidFill>
        </p:spPr>
        <p:txBody>
          <a:bodyPr wrap="square" rtlCol="0">
            <a:spAutoFit/>
          </a:bodyPr>
          <a:lstStyle/>
          <a:p>
            <a:r>
              <a:rPr kumimoji="1" lang="zh-CN" altLang="en-US" sz="1200" dirty="0">
                <a:solidFill>
                  <a:srgbClr val="FF0000"/>
                </a:solidFill>
              </a:rPr>
              <a:t>伊得撒</a:t>
            </a:r>
          </a:p>
        </p:txBody>
      </p:sp>
      <p:sp>
        <p:nvSpPr>
          <p:cNvPr id="8" name="TextBox 7"/>
          <p:cNvSpPr txBox="1"/>
          <p:nvPr/>
        </p:nvSpPr>
        <p:spPr>
          <a:xfrm>
            <a:off x="3979334" y="6827560"/>
            <a:ext cx="2209800" cy="1046440"/>
          </a:xfrm>
          <a:prstGeom prst="rect">
            <a:avLst/>
          </a:prstGeom>
          <a:solidFill>
            <a:srgbClr val="FFFFFF"/>
          </a:solidFill>
        </p:spPr>
        <p:txBody>
          <a:bodyPr wrap="square" rtlCol="0" anchor="t">
            <a:spAutoFit/>
          </a:bodyPr>
          <a:lstStyle/>
          <a:p>
            <a:r>
              <a:rPr kumimoji="1" lang="zh-CN" altLang="en-US" sz="1000" dirty="0">
                <a:solidFill>
                  <a:schemeClr val="bg2"/>
                </a:solidFill>
              </a:rPr>
              <a:t>阿尔塔瓦斯德斯</a:t>
            </a:r>
            <a:r>
              <a:rPr kumimoji="1" lang="en-US" altLang="zh-CN" sz="1000" dirty="0">
                <a:solidFill>
                  <a:schemeClr val="bg2"/>
                </a:solidFill>
              </a:rPr>
              <a:t> </a:t>
            </a:r>
            <a:r>
              <a:rPr kumimoji="1" lang="zh-CN" altLang="en-US" sz="1000" dirty="0">
                <a:solidFill>
                  <a:schemeClr val="bg2"/>
                </a:solidFill>
              </a:rPr>
              <a:t>（前</a:t>
            </a:r>
            <a:r>
              <a:rPr kumimoji="1" lang="zh-CN" altLang="zh-CN" sz="1000" dirty="0">
                <a:solidFill>
                  <a:schemeClr val="bg2"/>
                </a:solidFill>
              </a:rPr>
              <a:t>9</a:t>
            </a:r>
            <a:r>
              <a:rPr kumimoji="1" lang="en-US" altLang="zh-CN" sz="1000" dirty="0">
                <a:solidFill>
                  <a:schemeClr val="bg2"/>
                </a:solidFill>
              </a:rPr>
              <a:t>5</a:t>
            </a:r>
            <a:r>
              <a:rPr kumimoji="1" lang="zh-CN" altLang="en-US" sz="1000" dirty="0">
                <a:solidFill>
                  <a:schemeClr val="bg2"/>
                </a:solidFill>
              </a:rPr>
              <a:t>年）</a:t>
            </a:r>
            <a:endParaRPr kumimoji="1" lang="en-US" altLang="zh-CN" sz="1000" dirty="0">
              <a:solidFill>
                <a:schemeClr val="bg2"/>
              </a:solidFill>
            </a:endParaRPr>
          </a:p>
          <a:p>
            <a:endParaRPr kumimoji="1" lang="en-US" altLang="zh-CN" sz="500" dirty="0">
              <a:solidFill>
                <a:schemeClr val="bg2"/>
              </a:solidFill>
            </a:endParaRPr>
          </a:p>
          <a:p>
            <a:r>
              <a:rPr kumimoji="1" lang="zh-CN" altLang="en-US" sz="1000" dirty="0">
                <a:solidFill>
                  <a:schemeClr val="bg2"/>
                </a:solidFill>
              </a:rPr>
              <a:t>提格兰大帝将索菲纳并入大亚美尼亚</a:t>
            </a:r>
            <a:r>
              <a:rPr kumimoji="1" lang="en-US" altLang="zh-CN" sz="1000" dirty="0">
                <a:solidFill>
                  <a:schemeClr val="bg2"/>
                </a:solidFill>
              </a:rPr>
              <a:t> </a:t>
            </a:r>
            <a:r>
              <a:rPr kumimoji="1" lang="zh-CN" altLang="en-US" sz="1000" dirty="0">
                <a:solidFill>
                  <a:schemeClr val="bg2"/>
                </a:solidFill>
              </a:rPr>
              <a:t>（前</a:t>
            </a:r>
            <a:r>
              <a:rPr kumimoji="1" lang="en-US" altLang="zh-CN" sz="1000" dirty="0">
                <a:solidFill>
                  <a:schemeClr val="bg2"/>
                </a:solidFill>
              </a:rPr>
              <a:t>95-66</a:t>
            </a:r>
            <a:r>
              <a:rPr kumimoji="1" lang="zh-CN" altLang="en-US" sz="1000" dirty="0">
                <a:solidFill>
                  <a:schemeClr val="bg2"/>
                </a:solidFill>
              </a:rPr>
              <a:t>年）</a:t>
            </a:r>
            <a:endParaRPr kumimoji="1" lang="en-US" altLang="zh-CN" sz="400" dirty="0">
              <a:solidFill>
                <a:schemeClr val="bg2"/>
              </a:solidFill>
            </a:endParaRPr>
          </a:p>
          <a:p>
            <a:r>
              <a:rPr kumimoji="1" lang="zh-CN" altLang="en-US" sz="1000" dirty="0">
                <a:solidFill>
                  <a:schemeClr val="bg2"/>
                </a:solidFill>
              </a:rPr>
              <a:t>提格兰的附庸国</a:t>
            </a:r>
          </a:p>
          <a:p>
            <a:endParaRPr kumimoji="1" lang="zh-CN" altLang="en-US" sz="700" dirty="0">
              <a:solidFill>
                <a:schemeClr val="bg2"/>
              </a:solidFill>
            </a:endParaRPr>
          </a:p>
          <a:p>
            <a:r>
              <a:rPr kumimoji="1" lang="zh-CN" altLang="en-US" sz="1000" dirty="0">
                <a:solidFill>
                  <a:schemeClr val="bg2"/>
                </a:solidFill>
              </a:rPr>
              <a:t>提格兰短暂的附庸国</a:t>
            </a:r>
          </a:p>
        </p:txBody>
      </p:sp>
    </p:spTree>
    <p:extLst>
      <p:ext uri="{BB962C8B-B14F-4D97-AF65-F5344CB8AC3E}">
        <p14:creationId xmlns:p14="http://schemas.microsoft.com/office/powerpoint/2010/main" val="354517455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Nino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2895600"/>
            <a:ext cx="9144000" cy="11781955"/>
          </a:xfrm>
          <a:prstGeom prst="rect">
            <a:avLst/>
          </a:prstGeom>
        </p:spPr>
      </p:pic>
      <p:sp>
        <p:nvSpPr>
          <p:cNvPr id="4" name="Rectangle 3"/>
          <p:cNvSpPr/>
          <p:nvPr/>
        </p:nvSpPr>
        <p:spPr>
          <a:xfrm>
            <a:off x="2743200" y="457200"/>
            <a:ext cx="6781800" cy="584776"/>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尼禄</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spTree>
    <p:extLst>
      <p:ext uri="{BB962C8B-B14F-4D97-AF65-F5344CB8AC3E}">
        <p14:creationId xmlns:p14="http://schemas.microsoft.com/office/powerpoint/2010/main" val="2538088470"/>
      </p:ext>
    </p:extLst>
  </p:cSld>
  <p:clrMapOvr>
    <a:masterClrMapping/>
  </p:clrMapOvr>
  <p:transition>
    <p:random/>
  </p:transition>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tskhetaGeorgi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0989" y="-2286000"/>
            <a:ext cx="9145424" cy="9316512"/>
          </a:xfrm>
          <a:prstGeom prst="rect">
            <a:avLst/>
          </a:prstGeom>
        </p:spPr>
      </p:pic>
      <p:sp>
        <p:nvSpPr>
          <p:cNvPr id="4" name="Rectangle 3"/>
          <p:cNvSpPr/>
          <p:nvPr/>
        </p:nvSpPr>
        <p:spPr>
          <a:xfrm>
            <a:off x="2590800" y="5334000"/>
            <a:ext cx="6781800" cy="1077218"/>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生命之柱主教座堂</a:t>
            </a:r>
            <a:r>
              <a:rPr lang="en-US" altLang="zh-CN"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 </a:t>
            </a:r>
          </a:p>
          <a:p>
            <a:pPr algn="ctr" fontAlgn="auto">
              <a:spcBef>
                <a:spcPts val="0"/>
              </a:spcBef>
              <a:spcAft>
                <a:spcPts val="0"/>
              </a:spcAft>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（姆茨赫塔古城，格鲁吉亚）</a:t>
            </a:r>
            <a:endParaRPr lang="en-US" sz="3200" b="1" dirty="0">
              <a:ln w="25400">
                <a:solidFill>
                  <a:srgbClr val="000000"/>
                </a:solidFill>
              </a:ln>
              <a:effectLst>
                <a:outerShdw blurRad="50800" dist="50800" dir="2700000" algn="tl" rotWithShape="0">
                  <a:srgbClr val="000000">
                    <a:alpha val="43000"/>
                  </a:srgbClr>
                </a:outerShdw>
              </a:effectLst>
              <a:latin typeface="Arial"/>
              <a:cs typeface="Arial"/>
            </a:endParaRPr>
          </a:p>
        </p:txBody>
      </p:sp>
    </p:spTree>
    <p:extLst>
      <p:ext uri="{BB962C8B-B14F-4D97-AF65-F5344CB8AC3E}">
        <p14:creationId xmlns:p14="http://schemas.microsoft.com/office/powerpoint/2010/main" val="3615738571"/>
      </p:ext>
    </p:extLst>
  </p:cSld>
  <p:clrMapOvr>
    <a:masterClrMapping/>
  </p:clrMapOvr>
  <p:transition>
    <p:random/>
  </p:transition>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743200" y="381000"/>
            <a:ext cx="6781800" cy="584776"/>
          </a:xfrm>
          <a:prstGeom prst="rect">
            <a:avLst/>
          </a:prstGeom>
          <a:solidFill>
            <a:srgbClr val="000514"/>
          </a:solidFill>
          <a:ln>
            <a:noFill/>
          </a:ln>
        </p:spPr>
        <p:txBody>
          <a:bodyPr wrap="square">
            <a:spAutoFit/>
          </a:bodyPr>
          <a:lstStyle/>
          <a:p>
            <a:pPr algn="ctr" fontAlgn="auto">
              <a:spcBef>
                <a:spcPts val="0"/>
              </a:spcBef>
              <a:spcAft>
                <a:spcPts val="0"/>
              </a:spcAft>
              <a:defRPr/>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XBlk BT Extra Black"/>
              </a:rPr>
              <a:t>亚洲教会的历史</a:t>
            </a:r>
            <a:endParaRPr lang="en-US" altLang="zh-CN"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XBlk BT Extra Black"/>
            </a:endParaRPr>
          </a:p>
        </p:txBody>
      </p:sp>
      <p:grpSp>
        <p:nvGrpSpPr>
          <p:cNvPr id="6" name="Group 5"/>
          <p:cNvGrpSpPr/>
          <p:nvPr/>
        </p:nvGrpSpPr>
        <p:grpSpPr>
          <a:xfrm>
            <a:off x="1524000" y="-1447800"/>
            <a:ext cx="9144000" cy="9090025"/>
            <a:chOff x="1524000" y="-1447800"/>
            <a:chExt cx="9144000" cy="9090025"/>
          </a:xfrm>
        </p:grpSpPr>
        <p:pic>
          <p:nvPicPr>
            <p:cNvPr id="32769" name="Picture 2" descr="Maps_of_the_Armenian_Empire_of_Tigranes.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0" y="-1447800"/>
              <a:ext cx="9144000" cy="909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Donut 1"/>
            <p:cNvSpPr/>
            <p:nvPr/>
          </p:nvSpPr>
          <p:spPr bwMode="auto">
            <a:xfrm>
              <a:off x="3886200" y="2643188"/>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1" name="Donut 10"/>
            <p:cNvSpPr/>
            <p:nvPr/>
          </p:nvSpPr>
          <p:spPr bwMode="auto">
            <a:xfrm>
              <a:off x="6858000" y="30480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2" name="Donut 11"/>
            <p:cNvSpPr/>
            <p:nvPr/>
          </p:nvSpPr>
          <p:spPr bwMode="auto">
            <a:xfrm>
              <a:off x="2362200" y="28956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7" name="TextBox 6"/>
            <p:cNvSpPr txBox="1"/>
            <p:nvPr/>
          </p:nvSpPr>
          <p:spPr>
            <a:xfrm>
              <a:off x="3810000" y="2923401"/>
              <a:ext cx="685800" cy="276999"/>
            </a:xfrm>
            <a:prstGeom prst="rect">
              <a:avLst/>
            </a:prstGeom>
            <a:solidFill>
              <a:schemeClr val="tx1"/>
            </a:solidFill>
          </p:spPr>
          <p:txBody>
            <a:bodyPr wrap="square" rtlCol="0">
              <a:spAutoFit/>
            </a:bodyPr>
            <a:lstStyle/>
            <a:p>
              <a:pPr algn="ctr"/>
              <a:r>
                <a:rPr kumimoji="1" lang="zh-CN" altLang="en-US" sz="1200" dirty="0">
                  <a:solidFill>
                    <a:srgbClr val="FF0000"/>
                  </a:solidFill>
                </a:rPr>
                <a:t>伊得撒</a:t>
              </a:r>
            </a:p>
          </p:txBody>
        </p:sp>
        <p:sp>
          <p:nvSpPr>
            <p:cNvPr id="8" name="TextBox 7"/>
            <p:cNvSpPr txBox="1"/>
            <p:nvPr/>
          </p:nvSpPr>
          <p:spPr>
            <a:xfrm>
              <a:off x="7086600" y="3200400"/>
              <a:ext cx="685800" cy="276999"/>
            </a:xfrm>
            <a:prstGeom prst="rect">
              <a:avLst/>
            </a:prstGeom>
            <a:solidFill>
              <a:schemeClr val="tx1"/>
            </a:solidFill>
          </p:spPr>
          <p:txBody>
            <a:bodyPr wrap="square" rtlCol="0">
              <a:spAutoFit/>
            </a:bodyPr>
            <a:lstStyle/>
            <a:p>
              <a:pPr algn="ctr"/>
              <a:r>
                <a:rPr kumimoji="1" lang="zh-CN" altLang="en-US" sz="1200" dirty="0">
                  <a:solidFill>
                    <a:srgbClr val="FF0000"/>
                  </a:solidFill>
                </a:rPr>
                <a:t>阿裴拉</a:t>
              </a:r>
            </a:p>
          </p:txBody>
        </p:sp>
        <p:sp>
          <p:nvSpPr>
            <p:cNvPr id="3" name="TextBox 2"/>
            <p:cNvSpPr txBox="1"/>
            <p:nvPr/>
          </p:nvSpPr>
          <p:spPr>
            <a:xfrm>
              <a:off x="3979334" y="5385137"/>
              <a:ext cx="2209800" cy="1046440"/>
            </a:xfrm>
            <a:prstGeom prst="rect">
              <a:avLst/>
            </a:prstGeom>
            <a:solidFill>
              <a:srgbClr val="FFFFFF"/>
            </a:solidFill>
          </p:spPr>
          <p:txBody>
            <a:bodyPr wrap="square" rtlCol="0" anchor="t">
              <a:spAutoFit/>
            </a:bodyPr>
            <a:lstStyle/>
            <a:p>
              <a:r>
                <a:rPr kumimoji="1" lang="zh-CN" altLang="en-US" sz="1000" dirty="0">
                  <a:solidFill>
                    <a:schemeClr val="bg2"/>
                  </a:solidFill>
                </a:rPr>
                <a:t>阿尔塔瓦斯德斯</a:t>
              </a:r>
              <a:r>
                <a:rPr kumimoji="1" lang="en-US" altLang="zh-CN" sz="1000" dirty="0">
                  <a:solidFill>
                    <a:schemeClr val="bg2"/>
                  </a:solidFill>
                </a:rPr>
                <a:t> </a:t>
              </a:r>
              <a:r>
                <a:rPr kumimoji="1" lang="zh-CN" altLang="en-US" sz="1000" dirty="0">
                  <a:solidFill>
                    <a:schemeClr val="bg2"/>
                  </a:solidFill>
                </a:rPr>
                <a:t>（前</a:t>
              </a:r>
              <a:r>
                <a:rPr kumimoji="1" lang="zh-CN" altLang="zh-CN" sz="1000" dirty="0">
                  <a:solidFill>
                    <a:schemeClr val="bg2"/>
                  </a:solidFill>
                </a:rPr>
                <a:t>9</a:t>
              </a:r>
              <a:r>
                <a:rPr kumimoji="1" lang="en-US" altLang="zh-CN" sz="1000" dirty="0">
                  <a:solidFill>
                    <a:schemeClr val="bg2"/>
                  </a:solidFill>
                </a:rPr>
                <a:t>5</a:t>
              </a:r>
              <a:r>
                <a:rPr kumimoji="1" lang="zh-CN" altLang="en-US" sz="1000" dirty="0">
                  <a:solidFill>
                    <a:schemeClr val="bg2"/>
                  </a:solidFill>
                </a:rPr>
                <a:t>年）</a:t>
              </a:r>
              <a:endParaRPr kumimoji="1" lang="en-US" altLang="zh-CN" sz="1000" dirty="0">
                <a:solidFill>
                  <a:schemeClr val="bg2"/>
                </a:solidFill>
              </a:endParaRPr>
            </a:p>
            <a:p>
              <a:endParaRPr kumimoji="1" lang="en-US" altLang="zh-CN" sz="500" dirty="0">
                <a:solidFill>
                  <a:schemeClr val="bg2"/>
                </a:solidFill>
              </a:endParaRPr>
            </a:p>
            <a:p>
              <a:r>
                <a:rPr kumimoji="1" lang="zh-CN" altLang="en-US" sz="1000" dirty="0">
                  <a:solidFill>
                    <a:schemeClr val="bg2"/>
                  </a:solidFill>
                </a:rPr>
                <a:t>提格兰大帝将索菲纳并入大亚美尼亚</a:t>
              </a:r>
              <a:r>
                <a:rPr kumimoji="1" lang="en-US" altLang="zh-CN" sz="1000" dirty="0">
                  <a:solidFill>
                    <a:schemeClr val="bg2"/>
                  </a:solidFill>
                </a:rPr>
                <a:t> </a:t>
              </a:r>
              <a:r>
                <a:rPr kumimoji="1" lang="zh-CN" altLang="en-US" sz="1000" dirty="0">
                  <a:solidFill>
                    <a:schemeClr val="bg2"/>
                  </a:solidFill>
                </a:rPr>
                <a:t>（前</a:t>
              </a:r>
              <a:r>
                <a:rPr kumimoji="1" lang="en-US" altLang="zh-CN" sz="1000" dirty="0">
                  <a:solidFill>
                    <a:schemeClr val="bg2"/>
                  </a:solidFill>
                </a:rPr>
                <a:t>95-66</a:t>
              </a:r>
              <a:r>
                <a:rPr kumimoji="1" lang="zh-CN" altLang="en-US" sz="1000" dirty="0">
                  <a:solidFill>
                    <a:schemeClr val="bg2"/>
                  </a:solidFill>
                </a:rPr>
                <a:t>年）</a:t>
              </a:r>
              <a:endParaRPr kumimoji="1" lang="en-US" altLang="zh-CN" sz="400" dirty="0">
                <a:solidFill>
                  <a:schemeClr val="bg2"/>
                </a:solidFill>
              </a:endParaRPr>
            </a:p>
            <a:p>
              <a:r>
                <a:rPr kumimoji="1" lang="zh-CN" altLang="en-US" sz="1000" dirty="0">
                  <a:solidFill>
                    <a:schemeClr val="bg2"/>
                  </a:solidFill>
                </a:rPr>
                <a:t>提格兰的附庸国</a:t>
              </a:r>
            </a:p>
            <a:p>
              <a:endParaRPr kumimoji="1" lang="zh-CN" altLang="en-US" sz="700" dirty="0">
                <a:solidFill>
                  <a:schemeClr val="bg2"/>
                </a:solidFill>
              </a:endParaRPr>
            </a:p>
            <a:p>
              <a:r>
                <a:rPr kumimoji="1" lang="zh-CN" altLang="en-US" sz="1000" dirty="0">
                  <a:solidFill>
                    <a:schemeClr val="bg2"/>
                  </a:solidFill>
                </a:rPr>
                <a:t>提格兰短暂的附庸国</a:t>
              </a:r>
            </a:p>
          </p:txBody>
        </p:sp>
      </p:grpSp>
      <p:sp>
        <p:nvSpPr>
          <p:cNvPr id="13" name="TextBox 12"/>
          <p:cNvSpPr txBox="1"/>
          <p:nvPr/>
        </p:nvSpPr>
        <p:spPr>
          <a:xfrm>
            <a:off x="3009900" y="3238500"/>
            <a:ext cx="990600" cy="276999"/>
          </a:xfrm>
          <a:prstGeom prst="rect">
            <a:avLst/>
          </a:prstGeom>
          <a:solidFill>
            <a:schemeClr val="tx1"/>
          </a:solidFill>
        </p:spPr>
        <p:txBody>
          <a:bodyPr wrap="square" rtlCol="0">
            <a:spAutoFit/>
          </a:bodyPr>
          <a:lstStyle/>
          <a:p>
            <a:pPr algn="ctr"/>
            <a:r>
              <a:rPr kumimoji="1" lang="zh-CN" altLang="en-US" sz="1200" dirty="0">
                <a:solidFill>
                  <a:srgbClr val="FF0000"/>
                </a:solidFill>
              </a:rPr>
              <a:t>塞琉西亞</a:t>
            </a:r>
          </a:p>
        </p:txBody>
      </p:sp>
    </p:spTree>
  </p:cSld>
  <p:clrMapOvr>
    <a:masterClrMapping/>
  </p:clrMapOvr>
  <p:transition>
    <p:random/>
  </p:transition>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3" name="Picture 2" descr="Erbi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584776"/>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阿裴拉（伊拉克）</a:t>
            </a:r>
            <a:endParaRPr lang="en-US" sz="3200" b="1" dirty="0">
              <a:ln w="25400">
                <a:solidFill>
                  <a:srgbClr val="000000"/>
                </a:solidFill>
              </a:ln>
              <a:effectLst>
                <a:outerShdw blurRad="50800" dist="50800" dir="2700000" algn="tl" rotWithShape="0">
                  <a:srgbClr val="000000">
                    <a:alpha val="43000"/>
                  </a:srgbClr>
                </a:outerShdw>
              </a:effectLst>
              <a:latin typeface="Arial"/>
              <a:cs typeface="Arial"/>
            </a:endParaRPr>
          </a:p>
        </p:txBody>
      </p:sp>
    </p:spTree>
  </p:cSld>
  <p:clrMapOvr>
    <a:masterClrMapping/>
  </p:clrMapOvr>
  <p:transition>
    <p:random/>
  </p:transition>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7" name="Picture 1" descr="Antioch-Edessa-Arbela-Map.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102425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0"/>
            <a:ext cx="6781800" cy="1077218"/>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安提亚</a:t>
            </a:r>
            <a:r>
              <a:rPr lang="en-US" sz="3200" b="1" dirty="0">
                <a:ln w="25400">
                  <a:solidFill>
                    <a:srgbClr val="000000"/>
                  </a:solidFill>
                </a:ln>
                <a:effectLst>
                  <a:outerShdw blurRad="50800" dist="50800" dir="2700000" algn="tl" rotWithShape="0">
                    <a:srgbClr val="000000">
                      <a:alpha val="43000"/>
                    </a:srgbClr>
                  </a:outerShdw>
                </a:effectLst>
                <a:latin typeface="Arial"/>
                <a:cs typeface="Arial"/>
              </a:rPr>
              <a:t>–</a:t>
            </a:r>
            <a:r>
              <a:rPr kumimoji="1" lang="zh-CN" altLang="en-US" sz="3200" dirty="0"/>
              <a:t>伊得撒</a:t>
            </a:r>
            <a:r>
              <a:rPr lang="en-US" sz="3200" b="1" dirty="0">
                <a:ln w="25400">
                  <a:solidFill>
                    <a:srgbClr val="000000"/>
                  </a:solidFill>
                </a:ln>
                <a:effectLst>
                  <a:outerShdw blurRad="50800" dist="50800" dir="2700000" algn="tl" rotWithShape="0">
                    <a:srgbClr val="000000">
                      <a:alpha val="43000"/>
                    </a:srgbClr>
                  </a:outerShdw>
                </a:effectLst>
                <a:latin typeface="Arial"/>
                <a:cs typeface="Arial"/>
              </a:rPr>
              <a:t>–</a:t>
            </a:r>
            <a:r>
              <a:rPr kumimoji="1" lang="zh-CN" altLang="en-US" sz="3200" dirty="0">
                <a:solidFill>
                  <a:srgbClr val="FFFFFF"/>
                </a:solidFill>
              </a:rPr>
              <a:t>阿裴拉</a:t>
            </a:r>
            <a:endParaRPr lang="en-US" sz="3200" b="1" dirty="0">
              <a:ln w="25400">
                <a:solidFill>
                  <a:srgbClr val="000000"/>
                </a:solidFill>
              </a:ln>
              <a:solidFill>
                <a:srgbClr val="FFFFFF"/>
              </a:solidFill>
              <a:effectLst>
                <a:outerShdw blurRad="50800" dist="50800" dir="2700000" algn="tl" rotWithShape="0">
                  <a:srgbClr val="000000">
                    <a:alpha val="43000"/>
                  </a:srgbClr>
                </a:outerShdw>
              </a:effectLst>
              <a:latin typeface="Arial"/>
              <a:cs typeface="Arial"/>
            </a:endParaRPr>
          </a:p>
          <a:p>
            <a:pPr algn="ctr" fontAlgn="auto">
              <a:spcBef>
                <a:spcPts val="0"/>
              </a:spcBef>
              <a:spcAft>
                <a:spcPts val="0"/>
              </a:spcAft>
            </a:pPr>
            <a:r>
              <a:rPr lang="en-US" sz="3200" b="1" dirty="0">
                <a:ln w="25400">
                  <a:solidFill>
                    <a:srgbClr val="000000"/>
                  </a:solidFill>
                </a:ln>
                <a:effectLst>
                  <a:outerShdw blurRad="50800" dist="50800" dir="2700000" algn="tl" rotWithShape="0">
                    <a:srgbClr val="000000">
                      <a:alpha val="43000"/>
                    </a:srgbClr>
                  </a:outerShdw>
                </a:effectLst>
                <a:latin typeface="Arial"/>
                <a:cs typeface="Arial"/>
              </a:rPr>
              <a:t>(</a:t>
            </a: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安塔基亚</a:t>
            </a:r>
            <a:r>
              <a:rPr lang="en-US" altLang="zh-CN"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a:t>
            </a: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乌尔法</a:t>
            </a:r>
            <a:r>
              <a:rPr lang="en-US" altLang="zh-CN"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a:t>
            </a: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艾比尔</a:t>
            </a:r>
            <a:r>
              <a:rPr lang="en-US" sz="3200" b="1" dirty="0">
                <a:ln w="25400">
                  <a:solidFill>
                    <a:srgbClr val="000000"/>
                  </a:solidFill>
                </a:ln>
                <a:effectLst>
                  <a:outerShdw blurRad="50800" dist="50800" dir="2700000" algn="tl" rotWithShape="0">
                    <a:srgbClr val="000000">
                      <a:alpha val="43000"/>
                    </a:srgbClr>
                  </a:outerShdw>
                </a:effectLst>
                <a:latin typeface="Arial"/>
                <a:cs typeface="Arial"/>
              </a:rPr>
              <a:t>) </a:t>
            </a:r>
          </a:p>
        </p:txBody>
      </p:sp>
      <p:sp>
        <p:nvSpPr>
          <p:cNvPr id="34819" name="TextBox 3"/>
          <p:cNvSpPr txBox="1">
            <a:spLocks noChangeArrowheads="1"/>
          </p:cNvSpPr>
          <p:nvPr/>
        </p:nvSpPr>
        <p:spPr bwMode="auto">
          <a:xfrm>
            <a:off x="3844925" y="1931989"/>
            <a:ext cx="762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r>
              <a:rPr lang="en-US" sz="2800">
                <a:solidFill>
                  <a:srgbClr val="FF0000"/>
                </a:solidFill>
                <a:latin typeface="Wingdings" charset="0"/>
                <a:cs typeface="Wingdings" charset="0"/>
                <a:sym typeface="Wingdings" charset="0"/>
              </a:rPr>
              <a:t></a:t>
            </a:r>
            <a:endParaRPr lang="en-US" sz="2800">
              <a:solidFill>
                <a:srgbClr val="FF0000"/>
              </a:solidFill>
            </a:endParaRPr>
          </a:p>
        </p:txBody>
      </p:sp>
    </p:spTree>
  </p:cSld>
  <p:clrMapOvr>
    <a:masterClrMapping/>
  </p:clrMapOvr>
  <p:transition>
    <p:random/>
  </p:transition>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3" name="Picture 2" descr="Maps_of_the_Armenian_Empire_of_Tigranes.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447800"/>
            <a:ext cx="9144000" cy="909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584776"/>
          </a:xfrm>
          <a:prstGeom prst="rect">
            <a:avLst/>
          </a:prstGeom>
          <a:solidFill>
            <a:srgbClr val="000514"/>
          </a:solidFill>
          <a:ln>
            <a:noFill/>
          </a:ln>
        </p:spPr>
        <p:txBody>
          <a:bodyPr wrap="square">
            <a:spAutoFit/>
          </a:bodyPr>
          <a:lstStyle/>
          <a:p>
            <a:pPr algn="ctr" fontAlgn="auto">
              <a:spcBef>
                <a:spcPts val="0"/>
              </a:spcBef>
              <a:spcAft>
                <a:spcPts val="0"/>
              </a:spcAft>
              <a:defRPr/>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XBlk BT Extra Black"/>
              </a:rPr>
              <a:t>亚洲教会历史</a:t>
            </a:r>
            <a:endParaRPr lang="en-US" altLang="zh-CN"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XBlk BT Extra Black"/>
            </a:endParaRPr>
          </a:p>
        </p:txBody>
      </p:sp>
      <p:sp>
        <p:nvSpPr>
          <p:cNvPr id="2" name="Donut 1"/>
          <p:cNvSpPr/>
          <p:nvPr/>
        </p:nvSpPr>
        <p:spPr bwMode="auto">
          <a:xfrm>
            <a:off x="3886200" y="2643188"/>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1" name="Donut 10"/>
          <p:cNvSpPr/>
          <p:nvPr/>
        </p:nvSpPr>
        <p:spPr bwMode="auto">
          <a:xfrm>
            <a:off x="6858000" y="30480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7" name="Donut 6"/>
          <p:cNvSpPr/>
          <p:nvPr/>
        </p:nvSpPr>
        <p:spPr bwMode="auto">
          <a:xfrm>
            <a:off x="5029200" y="39624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8" name="TextBox 7"/>
          <p:cNvSpPr txBox="1"/>
          <p:nvPr/>
        </p:nvSpPr>
        <p:spPr>
          <a:xfrm>
            <a:off x="3810000" y="2923401"/>
            <a:ext cx="685800" cy="276999"/>
          </a:xfrm>
          <a:prstGeom prst="rect">
            <a:avLst/>
          </a:prstGeom>
          <a:solidFill>
            <a:schemeClr val="tx1"/>
          </a:solidFill>
        </p:spPr>
        <p:txBody>
          <a:bodyPr wrap="square" rtlCol="0">
            <a:spAutoFit/>
          </a:bodyPr>
          <a:lstStyle/>
          <a:p>
            <a:pPr algn="ctr"/>
            <a:r>
              <a:rPr kumimoji="1" lang="zh-CN" altLang="en-US" sz="1200" dirty="0">
                <a:solidFill>
                  <a:srgbClr val="FF0000"/>
                </a:solidFill>
              </a:rPr>
              <a:t>伊得撒</a:t>
            </a:r>
          </a:p>
        </p:txBody>
      </p:sp>
      <p:sp>
        <p:nvSpPr>
          <p:cNvPr id="9" name="TextBox 8"/>
          <p:cNvSpPr txBox="1"/>
          <p:nvPr/>
        </p:nvSpPr>
        <p:spPr>
          <a:xfrm>
            <a:off x="7086600" y="3200401"/>
            <a:ext cx="685800" cy="276999"/>
          </a:xfrm>
          <a:prstGeom prst="rect">
            <a:avLst/>
          </a:prstGeom>
          <a:solidFill>
            <a:schemeClr val="tx1"/>
          </a:solidFill>
        </p:spPr>
        <p:txBody>
          <a:bodyPr wrap="square" rtlCol="0">
            <a:spAutoFit/>
          </a:bodyPr>
          <a:lstStyle/>
          <a:p>
            <a:pPr algn="ctr"/>
            <a:r>
              <a:rPr kumimoji="1" lang="zh-CN" altLang="en-US" sz="1200" dirty="0">
                <a:solidFill>
                  <a:srgbClr val="FF0000"/>
                </a:solidFill>
              </a:rPr>
              <a:t>阿裴拉</a:t>
            </a:r>
          </a:p>
        </p:txBody>
      </p:sp>
      <p:sp>
        <p:nvSpPr>
          <p:cNvPr id="10" name="TextBox 9"/>
          <p:cNvSpPr txBox="1"/>
          <p:nvPr/>
        </p:nvSpPr>
        <p:spPr>
          <a:xfrm>
            <a:off x="3979334" y="5385137"/>
            <a:ext cx="2209800" cy="1046440"/>
          </a:xfrm>
          <a:prstGeom prst="rect">
            <a:avLst/>
          </a:prstGeom>
          <a:solidFill>
            <a:srgbClr val="FFFFFF"/>
          </a:solidFill>
        </p:spPr>
        <p:txBody>
          <a:bodyPr wrap="square" rtlCol="0" anchor="t">
            <a:spAutoFit/>
          </a:bodyPr>
          <a:lstStyle/>
          <a:p>
            <a:r>
              <a:rPr kumimoji="1" lang="zh-CN" altLang="en-US" sz="1000" dirty="0">
                <a:solidFill>
                  <a:schemeClr val="bg2"/>
                </a:solidFill>
              </a:rPr>
              <a:t>阿尔塔瓦斯德斯</a:t>
            </a:r>
            <a:r>
              <a:rPr kumimoji="1" lang="en-US" altLang="zh-CN" sz="1000" dirty="0">
                <a:solidFill>
                  <a:schemeClr val="bg2"/>
                </a:solidFill>
              </a:rPr>
              <a:t> </a:t>
            </a:r>
            <a:r>
              <a:rPr kumimoji="1" lang="zh-CN" altLang="en-US" sz="1000" dirty="0">
                <a:solidFill>
                  <a:schemeClr val="bg2"/>
                </a:solidFill>
              </a:rPr>
              <a:t>（前</a:t>
            </a:r>
            <a:r>
              <a:rPr kumimoji="1" lang="zh-CN" altLang="zh-CN" sz="1000" dirty="0">
                <a:solidFill>
                  <a:schemeClr val="bg2"/>
                </a:solidFill>
              </a:rPr>
              <a:t>9</a:t>
            </a:r>
            <a:r>
              <a:rPr kumimoji="1" lang="en-US" altLang="zh-CN" sz="1000" dirty="0">
                <a:solidFill>
                  <a:schemeClr val="bg2"/>
                </a:solidFill>
              </a:rPr>
              <a:t>5</a:t>
            </a:r>
            <a:r>
              <a:rPr kumimoji="1" lang="zh-CN" altLang="en-US" sz="1000" dirty="0">
                <a:solidFill>
                  <a:schemeClr val="bg2"/>
                </a:solidFill>
              </a:rPr>
              <a:t>年）</a:t>
            </a:r>
            <a:endParaRPr kumimoji="1" lang="en-US" altLang="zh-CN" sz="1000" dirty="0">
              <a:solidFill>
                <a:schemeClr val="bg2"/>
              </a:solidFill>
            </a:endParaRPr>
          </a:p>
          <a:p>
            <a:endParaRPr kumimoji="1" lang="en-US" altLang="zh-CN" sz="500" dirty="0">
              <a:solidFill>
                <a:schemeClr val="bg2"/>
              </a:solidFill>
            </a:endParaRPr>
          </a:p>
          <a:p>
            <a:r>
              <a:rPr kumimoji="1" lang="zh-CN" altLang="en-US" sz="1000" dirty="0">
                <a:solidFill>
                  <a:schemeClr val="bg2"/>
                </a:solidFill>
              </a:rPr>
              <a:t>提格兰大帝将索菲纳并入大亚美尼亚</a:t>
            </a:r>
            <a:r>
              <a:rPr kumimoji="1" lang="en-US" altLang="zh-CN" sz="1000" dirty="0">
                <a:solidFill>
                  <a:schemeClr val="bg2"/>
                </a:solidFill>
              </a:rPr>
              <a:t> </a:t>
            </a:r>
            <a:r>
              <a:rPr kumimoji="1" lang="zh-CN" altLang="en-US" sz="1000" dirty="0">
                <a:solidFill>
                  <a:schemeClr val="bg2"/>
                </a:solidFill>
              </a:rPr>
              <a:t>（前</a:t>
            </a:r>
            <a:r>
              <a:rPr kumimoji="1" lang="en-US" altLang="zh-CN" sz="1000" dirty="0">
                <a:solidFill>
                  <a:schemeClr val="bg2"/>
                </a:solidFill>
              </a:rPr>
              <a:t>95-66</a:t>
            </a:r>
            <a:r>
              <a:rPr kumimoji="1" lang="zh-CN" altLang="en-US" sz="1000" dirty="0">
                <a:solidFill>
                  <a:schemeClr val="bg2"/>
                </a:solidFill>
              </a:rPr>
              <a:t>年）</a:t>
            </a:r>
            <a:endParaRPr kumimoji="1" lang="en-US" altLang="zh-CN" sz="400" dirty="0">
              <a:solidFill>
                <a:schemeClr val="bg2"/>
              </a:solidFill>
            </a:endParaRPr>
          </a:p>
          <a:p>
            <a:r>
              <a:rPr kumimoji="1" lang="zh-CN" altLang="en-US" sz="1000" dirty="0">
                <a:solidFill>
                  <a:schemeClr val="bg2"/>
                </a:solidFill>
              </a:rPr>
              <a:t>提格兰的附庸国</a:t>
            </a:r>
          </a:p>
          <a:p>
            <a:endParaRPr kumimoji="1" lang="zh-CN" altLang="en-US" sz="700" dirty="0">
              <a:solidFill>
                <a:schemeClr val="bg2"/>
              </a:solidFill>
            </a:endParaRPr>
          </a:p>
          <a:p>
            <a:r>
              <a:rPr kumimoji="1" lang="zh-CN" altLang="en-US" sz="1000" dirty="0">
                <a:solidFill>
                  <a:schemeClr val="bg2"/>
                </a:solidFill>
              </a:rPr>
              <a:t>提格兰短暂的附庸国</a:t>
            </a:r>
          </a:p>
        </p:txBody>
      </p:sp>
      <p:sp>
        <p:nvSpPr>
          <p:cNvPr id="13" name="TextBox 12"/>
          <p:cNvSpPr txBox="1"/>
          <p:nvPr/>
        </p:nvSpPr>
        <p:spPr>
          <a:xfrm>
            <a:off x="4267200" y="4256901"/>
            <a:ext cx="1143000" cy="276999"/>
          </a:xfrm>
          <a:prstGeom prst="rect">
            <a:avLst/>
          </a:prstGeom>
          <a:solidFill>
            <a:schemeClr val="tx1"/>
          </a:solidFill>
        </p:spPr>
        <p:txBody>
          <a:bodyPr wrap="square" rtlCol="0">
            <a:spAutoFit/>
          </a:bodyPr>
          <a:lstStyle/>
          <a:p>
            <a:pPr algn="ctr"/>
            <a:r>
              <a:rPr kumimoji="1" lang="zh-CN" altLang="en-US" sz="1200" dirty="0">
                <a:solidFill>
                  <a:srgbClr val="FF0000"/>
                </a:solidFill>
              </a:rPr>
              <a:t>杜罗欧罗波斯</a:t>
            </a:r>
          </a:p>
        </p:txBody>
      </p:sp>
      <p:sp>
        <p:nvSpPr>
          <p:cNvPr id="12" name="Donut 11"/>
          <p:cNvSpPr/>
          <p:nvPr/>
        </p:nvSpPr>
        <p:spPr bwMode="auto">
          <a:xfrm>
            <a:off x="2362200" y="28956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5" name="TextBox 14"/>
          <p:cNvSpPr txBox="1"/>
          <p:nvPr/>
        </p:nvSpPr>
        <p:spPr>
          <a:xfrm>
            <a:off x="3022600" y="3304401"/>
            <a:ext cx="990600" cy="276999"/>
          </a:xfrm>
          <a:prstGeom prst="rect">
            <a:avLst/>
          </a:prstGeom>
          <a:solidFill>
            <a:schemeClr val="tx1"/>
          </a:solidFill>
        </p:spPr>
        <p:txBody>
          <a:bodyPr wrap="square" rtlCol="0">
            <a:spAutoFit/>
          </a:bodyPr>
          <a:lstStyle/>
          <a:p>
            <a:pPr algn="ctr"/>
            <a:r>
              <a:rPr kumimoji="1" lang="zh-CN" altLang="en-US" sz="1200" dirty="0">
                <a:solidFill>
                  <a:srgbClr val="FF0000"/>
                </a:solidFill>
              </a:rPr>
              <a:t>塞琉西亞</a:t>
            </a:r>
          </a:p>
        </p:txBody>
      </p:sp>
    </p:spTree>
    <p:extLst>
      <p:ext uri="{BB962C8B-B14F-4D97-AF65-F5344CB8AC3E}">
        <p14:creationId xmlns:p14="http://schemas.microsoft.com/office/powerpoint/2010/main" val="1474896097"/>
      </p:ext>
    </p:extLst>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HistoryOfChristianit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532222"/>
            <a:ext cx="12573000" cy="17848230"/>
          </a:xfrm>
          <a:prstGeom prst="rect">
            <a:avLst/>
          </a:prstGeom>
        </p:spPr>
      </p:pic>
      <p:sp>
        <p:nvSpPr>
          <p:cNvPr id="7" name="Text Box 7"/>
          <p:cNvSpPr txBox="1">
            <a:spLocks noChangeArrowheads="1"/>
          </p:cNvSpPr>
          <p:nvPr/>
        </p:nvSpPr>
        <p:spPr bwMode="auto">
          <a:xfrm>
            <a:off x="1524000" y="6096000"/>
            <a:ext cx="914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1800" i="1" dirty="0" err="1">
                <a:latin typeface="Arial Black" charset="0"/>
                <a:cs typeface="Arial Black" charset="0"/>
              </a:rPr>
              <a:t>塞缪尔·休·莫菲特（Samuel</a:t>
            </a:r>
            <a:r>
              <a:rPr lang="en-US" sz="1800" i="1" dirty="0">
                <a:latin typeface="Arial Black" charset="0"/>
                <a:cs typeface="Arial Black" charset="0"/>
              </a:rPr>
              <a:t> Hugh </a:t>
            </a:r>
            <a:r>
              <a:rPr lang="en-US" sz="1800" i="1" dirty="0" err="1">
                <a:latin typeface="Arial Black" charset="0"/>
                <a:cs typeface="Arial Black" charset="0"/>
              </a:rPr>
              <a:t>Moffett）的《亚洲基督教史</a:t>
            </a:r>
            <a:r>
              <a:rPr lang="en-US" sz="1800" i="1" dirty="0">
                <a:latin typeface="Arial Black" charset="0"/>
                <a:cs typeface="Arial Black" charset="0"/>
              </a:rPr>
              <a:t>》</a:t>
            </a:r>
          </a:p>
        </p:txBody>
      </p:sp>
      <p:sp>
        <p:nvSpPr>
          <p:cNvPr id="8" name="Text Box 7"/>
          <p:cNvSpPr txBox="1">
            <a:spLocks noChangeArrowheads="1"/>
          </p:cNvSpPr>
          <p:nvPr/>
        </p:nvSpPr>
        <p:spPr bwMode="auto">
          <a:xfrm>
            <a:off x="2209800" y="685800"/>
            <a:ext cx="7772400" cy="646331"/>
          </a:xfrm>
          <a:prstGeom prst="rect">
            <a:avLst/>
          </a:prstGeom>
          <a:solidFill>
            <a:srgbClr val="000514"/>
          </a:solidFill>
          <a:ln>
            <a:noFill/>
          </a:ln>
        </p:spPr>
        <p:txBody>
          <a:bodyPr wrap="square">
            <a:spAutoFit/>
          </a:bodyPr>
          <a:lstStyle>
            <a:defPPr>
              <a:defRPr lang="en-US"/>
            </a:defPPr>
            <a:lvl1pPr algn="ctr" fontAlgn="auto">
              <a:spcBef>
                <a:spcPts val="0"/>
              </a:spcBef>
              <a:spcAft>
                <a:spcPts val="0"/>
              </a:spcAft>
              <a:defRPr sz="3600" b="1">
                <a:ln w="25400">
                  <a:solidFill>
                    <a:srgbClr val="000000"/>
                  </a:solidFill>
                </a:ln>
                <a:effectLst>
                  <a:outerShdw blurRad="50800" dist="50800" dir="2700000" algn="tl" rotWithShape="0">
                    <a:srgbClr val="000000">
                      <a:alpha val="43000"/>
                    </a:srgbClr>
                  </a:outerShdw>
                </a:effectLst>
                <a:latin typeface="Arial"/>
                <a:cs typeface="Arial"/>
              </a:defRPr>
            </a:lvl1pPr>
          </a:lstStyle>
          <a:p>
            <a:r>
              <a:rPr lang="zh-CN" altLang="en-US" b="0" dirty="0">
                <a:ln w="18415" cmpd="sng">
                  <a:solidFill>
                    <a:srgbClr val="FFFFFF"/>
                  </a:solidFill>
                  <a:prstDash val="solid"/>
                </a:ln>
                <a:solidFill>
                  <a:srgbClr val="FFFFFF"/>
                </a:solidFill>
                <a:effectLst>
                  <a:outerShdw blurRad="63500" dir="3600000" algn="tl" rotWithShape="0">
                    <a:srgbClr val="000000">
                      <a:alpha val="70000"/>
                    </a:srgbClr>
                  </a:outerShdw>
                </a:effectLst>
              </a:rPr>
              <a:t>以色列是西亚的一份子</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09626219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743200" y="381000"/>
            <a:ext cx="6781800" cy="584776"/>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杜罗欧罗波斯</a:t>
            </a:r>
          </a:p>
        </p:txBody>
      </p:sp>
      <p:pic>
        <p:nvPicPr>
          <p:cNvPr id="39938" name="Picture 7" descr="DuraEuropo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066800"/>
            <a:ext cx="91440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7"/>
          <p:cNvSpPr txBox="1">
            <a:spLocks noChangeArrowheads="1"/>
          </p:cNvSpPr>
          <p:nvPr/>
        </p:nvSpPr>
        <p:spPr bwMode="auto">
          <a:xfrm>
            <a:off x="1905000" y="4831140"/>
            <a:ext cx="8229600" cy="1077218"/>
          </a:xfrm>
          <a:prstGeom prst="rect">
            <a:avLst/>
          </a:prstGeom>
          <a:solidFill>
            <a:srgbClr val="000514"/>
          </a:solidFill>
          <a:ln>
            <a:noFill/>
          </a:ln>
        </p:spPr>
        <p:txBody>
          <a:bodyPr wrap="square">
            <a:spAutoFit/>
          </a:bodyPr>
          <a:lstStyle>
            <a:defPPr>
              <a:defRPr lang="en-US"/>
            </a:defPPr>
            <a:lvl1pPr algn="ctr" fontAlgn="auto">
              <a:spcBef>
                <a:spcPts val="0"/>
              </a:spcBef>
              <a:spcAft>
                <a:spcPts val="0"/>
              </a:spcAft>
              <a:defRPr sz="3200" b="1">
                <a:ln w="25400">
                  <a:solidFill>
                    <a:srgbClr val="000000"/>
                  </a:solidFill>
                </a:ln>
                <a:effectLst>
                  <a:outerShdw blurRad="50800" dist="50800" dir="2700000" algn="tl" rotWithShape="0">
                    <a:srgbClr val="000000">
                      <a:alpha val="43000"/>
                    </a:srgbClr>
                  </a:outerShdw>
                </a:effectLst>
                <a:latin typeface="Arial"/>
                <a:cs typeface="Arial"/>
              </a:defRPr>
            </a:lvl1pPr>
          </a:lstStyle>
          <a:p>
            <a:pPr algn="l"/>
            <a:r>
              <a:rPr lang="zh-CN" altLang="en-US" b="0" dirty="0">
                <a:ln w="18415" cmpd="sng">
                  <a:solidFill>
                    <a:srgbClr val="FFFFFF"/>
                  </a:solidFill>
                  <a:prstDash val="solid"/>
                </a:ln>
                <a:solidFill>
                  <a:srgbClr val="FFFFFF"/>
                </a:solidFill>
                <a:effectLst>
                  <a:outerShdw blurRad="63500" dir="3600000" algn="tl" rotWithShape="0">
                    <a:srgbClr val="000000">
                      <a:alpha val="70000"/>
                    </a:srgbClr>
                  </a:outerShdw>
                </a:effectLst>
              </a:rPr>
              <a:t>最古老的基督教建筑可以追溯到公元</a:t>
            </a:r>
            <a:r>
              <a:rPr lang="en-US" altLang="zh-CN" b="0" dirty="0">
                <a:ln w="18415" cmpd="sng">
                  <a:solidFill>
                    <a:srgbClr val="FFFFFF"/>
                  </a:solidFill>
                  <a:prstDash val="solid"/>
                </a:ln>
                <a:solidFill>
                  <a:srgbClr val="FFFFFF"/>
                </a:solidFill>
                <a:effectLst>
                  <a:outerShdw blurRad="63500" dir="3600000" algn="tl" rotWithShape="0">
                    <a:srgbClr val="000000">
                      <a:alpha val="70000"/>
                    </a:srgbClr>
                  </a:outerShdw>
                </a:effectLst>
              </a:rPr>
              <a:t>232</a:t>
            </a:r>
            <a:r>
              <a:rPr lang="zh-CN" altLang="en-US" b="0" dirty="0">
                <a:ln w="18415" cmpd="sng">
                  <a:solidFill>
                    <a:srgbClr val="FFFFFF"/>
                  </a:solidFill>
                  <a:prstDash val="solid"/>
                </a:ln>
                <a:solidFill>
                  <a:srgbClr val="FFFFFF"/>
                </a:solidFill>
                <a:effectLst>
                  <a:outerShdw blurRad="63500" dir="3600000" algn="tl" rotWithShape="0">
                    <a:srgbClr val="000000">
                      <a:alpha val="70000"/>
                    </a:srgbClr>
                  </a:outerShdw>
                </a:effectLst>
              </a:rPr>
              <a:t>年，位于杜罗欧罗波斯。</a:t>
            </a:r>
            <a:endParaRPr lang="en-US" dirty="0"/>
          </a:p>
        </p:txBody>
      </p:sp>
      <p:sp>
        <p:nvSpPr>
          <p:cNvPr id="2" name="TextBox 1"/>
          <p:cNvSpPr txBox="1"/>
          <p:nvPr/>
        </p:nvSpPr>
        <p:spPr>
          <a:xfrm>
            <a:off x="7772400" y="4038600"/>
            <a:ext cx="1066800" cy="369332"/>
          </a:xfrm>
          <a:prstGeom prst="rect">
            <a:avLst/>
          </a:prstGeom>
          <a:solidFill>
            <a:srgbClr val="FFFFFF"/>
          </a:solidFill>
        </p:spPr>
        <p:txBody>
          <a:bodyPr wrap="square" rtlCol="0">
            <a:spAutoFit/>
          </a:bodyPr>
          <a:lstStyle/>
          <a:p>
            <a:pPr algn="ctr"/>
            <a:r>
              <a:rPr kumimoji="1" lang="zh-CN" altLang="en-US" dirty="0">
                <a:solidFill>
                  <a:srgbClr val="FF0000"/>
                </a:solidFill>
              </a:rPr>
              <a:t>小池</a:t>
            </a:r>
            <a:endParaRPr kumimoji="1" lang="zh-CN" altLang="en-US" dirty="0"/>
          </a:p>
        </p:txBody>
      </p:sp>
    </p:spTree>
    <p:extLst>
      <p:ext uri="{BB962C8B-B14F-4D97-AF65-F5344CB8AC3E}">
        <p14:creationId xmlns:p14="http://schemas.microsoft.com/office/powerpoint/2010/main" val="53661387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2743200" y="101024"/>
            <a:ext cx="6781800" cy="584776"/>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帕提亚帝国</a:t>
            </a:r>
            <a:endParaRPr lang="en-US" altLang="zh-CN"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pic>
        <p:nvPicPr>
          <p:cNvPr id="36866" name="Picture 1" descr="iran.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50989" y="727076"/>
            <a:ext cx="9088437" cy="582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1676400" y="838200"/>
            <a:ext cx="838200" cy="369332"/>
          </a:xfrm>
          <a:prstGeom prst="rect">
            <a:avLst/>
          </a:prstGeom>
          <a:solidFill>
            <a:srgbClr val="FFFFFF"/>
          </a:solidFill>
        </p:spPr>
        <p:txBody>
          <a:bodyPr wrap="square" rtlCol="0">
            <a:spAutoFit/>
          </a:bodyPr>
          <a:lstStyle/>
          <a:p>
            <a:r>
              <a:rPr kumimoji="1" lang="zh-CN" altLang="en-US" dirty="0">
                <a:solidFill>
                  <a:srgbClr val="000514"/>
                </a:solidFill>
              </a:rPr>
              <a:t>伊朗</a:t>
            </a:r>
          </a:p>
        </p:txBody>
      </p:sp>
    </p:spTree>
  </p:cSld>
  <p:clrMapOvr>
    <a:masterClrMapping/>
  </p:clrMapOvr>
  <p:transition>
    <p:random/>
  </p:transition>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9" name="Group 28"/>
          <p:cNvGrpSpPr/>
          <p:nvPr/>
        </p:nvGrpSpPr>
        <p:grpSpPr>
          <a:xfrm>
            <a:off x="0" y="0"/>
            <a:ext cx="13248362" cy="6868801"/>
            <a:chOff x="0" y="2895600"/>
            <a:chExt cx="13248362" cy="6868801"/>
          </a:xfrm>
        </p:grpSpPr>
        <p:grpSp>
          <p:nvGrpSpPr>
            <p:cNvPr id="28" name="Group 27"/>
            <p:cNvGrpSpPr/>
            <p:nvPr/>
          </p:nvGrpSpPr>
          <p:grpSpPr>
            <a:xfrm>
              <a:off x="0" y="2895600"/>
              <a:ext cx="13248362" cy="6868801"/>
              <a:chOff x="1597152" y="27432"/>
              <a:chExt cx="13248362" cy="6868801"/>
            </a:xfrm>
          </p:grpSpPr>
          <p:pic>
            <p:nvPicPr>
              <p:cNvPr id="10" name="Picture 9"/>
              <p:cNvPicPr>
                <a:picLocks noChangeAspect="1"/>
              </p:cNvPicPr>
              <p:nvPr/>
            </p:nvPicPr>
            <p:blipFill>
              <a:blip r:embed="rId2"/>
              <a:stretch>
                <a:fillRect/>
              </a:stretch>
            </p:blipFill>
            <p:spPr>
              <a:xfrm>
                <a:off x="1597152" y="27432"/>
                <a:ext cx="13248362" cy="6868801"/>
              </a:xfrm>
              <a:prstGeom prst="rect">
                <a:avLst/>
              </a:prstGeom>
            </p:spPr>
          </p:pic>
          <p:sp>
            <p:nvSpPr>
              <p:cNvPr id="22" name="TextBox 21"/>
              <p:cNvSpPr txBox="1"/>
              <p:nvPr/>
            </p:nvSpPr>
            <p:spPr>
              <a:xfrm>
                <a:off x="2133600" y="5857896"/>
                <a:ext cx="1409700" cy="195858"/>
              </a:xfrm>
              <a:prstGeom prst="rect">
                <a:avLst/>
              </a:prstGeom>
              <a:solidFill>
                <a:srgbClr val="FFFFFF"/>
              </a:solidFill>
            </p:spPr>
            <p:txBody>
              <a:bodyPr wrap="square" rtlCol="0">
                <a:spAutoFit/>
              </a:bodyPr>
              <a:lstStyle/>
              <a:p>
                <a:r>
                  <a:rPr kumimoji="1" lang="zh-CN" altLang="en-US" sz="800" dirty="0">
                    <a:solidFill>
                      <a:schemeClr val="bg2"/>
                    </a:solidFill>
                  </a:rPr>
                  <a:t>阿基米尼王朝最大的扩展</a:t>
                </a:r>
              </a:p>
            </p:txBody>
          </p:sp>
          <p:sp>
            <p:nvSpPr>
              <p:cNvPr id="23" name="TextBox 22"/>
              <p:cNvSpPr txBox="1"/>
              <p:nvPr/>
            </p:nvSpPr>
            <p:spPr>
              <a:xfrm>
                <a:off x="2133600" y="6068156"/>
                <a:ext cx="696468" cy="338554"/>
              </a:xfrm>
              <a:prstGeom prst="rect">
                <a:avLst/>
              </a:prstGeom>
              <a:solidFill>
                <a:srgbClr val="FFFFFF"/>
              </a:solidFill>
            </p:spPr>
            <p:txBody>
              <a:bodyPr wrap="square" rtlCol="0">
                <a:spAutoFit/>
              </a:bodyPr>
              <a:lstStyle/>
              <a:p>
                <a:r>
                  <a:rPr kumimoji="1" lang="zh-CN" altLang="en-US" sz="800" dirty="0">
                    <a:solidFill>
                      <a:schemeClr val="bg2"/>
                    </a:solidFill>
                  </a:rPr>
                  <a:t>阿基米尼权力中心</a:t>
                </a:r>
              </a:p>
            </p:txBody>
          </p:sp>
          <p:sp>
            <p:nvSpPr>
              <p:cNvPr id="24" name="TextBox 23"/>
              <p:cNvSpPr txBox="1"/>
              <p:nvPr/>
            </p:nvSpPr>
            <p:spPr>
              <a:xfrm>
                <a:off x="2133600" y="6402348"/>
                <a:ext cx="685800" cy="215444"/>
              </a:xfrm>
              <a:prstGeom prst="rect">
                <a:avLst/>
              </a:prstGeom>
              <a:solidFill>
                <a:srgbClr val="FFFFFF"/>
              </a:solidFill>
            </p:spPr>
            <p:txBody>
              <a:bodyPr wrap="square" rtlCol="0">
                <a:spAutoFit/>
              </a:bodyPr>
              <a:lstStyle/>
              <a:p>
                <a:r>
                  <a:rPr kumimoji="1" lang="zh-CN" altLang="en-US" sz="800" dirty="0">
                    <a:solidFill>
                      <a:schemeClr val="bg2"/>
                    </a:solidFill>
                  </a:rPr>
                  <a:t>皇家之路</a:t>
                </a:r>
              </a:p>
            </p:txBody>
          </p:sp>
          <p:sp>
            <p:nvSpPr>
              <p:cNvPr id="25" name="TextBox 24"/>
              <p:cNvSpPr txBox="1"/>
              <p:nvPr/>
            </p:nvSpPr>
            <p:spPr>
              <a:xfrm>
                <a:off x="2133600" y="6638498"/>
                <a:ext cx="415636" cy="215444"/>
              </a:xfrm>
              <a:prstGeom prst="rect">
                <a:avLst/>
              </a:prstGeom>
              <a:solidFill>
                <a:srgbClr val="FFFFFF"/>
              </a:solidFill>
            </p:spPr>
            <p:txBody>
              <a:bodyPr wrap="square" rtlCol="0">
                <a:spAutoFit/>
              </a:bodyPr>
              <a:lstStyle/>
              <a:p>
                <a:r>
                  <a:rPr kumimoji="1" lang="zh-CN" altLang="en-US" sz="800" dirty="0">
                    <a:solidFill>
                      <a:schemeClr val="bg2"/>
                    </a:solidFill>
                  </a:rPr>
                  <a:t>战斗</a:t>
                </a:r>
              </a:p>
            </p:txBody>
          </p:sp>
          <p:sp>
            <p:nvSpPr>
              <p:cNvPr id="26" name="TextBox 25"/>
              <p:cNvSpPr txBox="1"/>
              <p:nvPr/>
            </p:nvSpPr>
            <p:spPr>
              <a:xfrm>
                <a:off x="2743200" y="6070431"/>
                <a:ext cx="609600" cy="254169"/>
              </a:xfrm>
              <a:prstGeom prst="rect">
                <a:avLst/>
              </a:prstGeom>
              <a:solidFill>
                <a:srgbClr val="FFFFFF"/>
              </a:solidFill>
            </p:spPr>
            <p:txBody>
              <a:bodyPr wrap="square" rtlCol="0">
                <a:spAutoFit/>
              </a:bodyPr>
              <a:lstStyle/>
              <a:p>
                <a:r>
                  <a:rPr kumimoji="1" lang="zh-CN" altLang="en-US" sz="1000" b="1" dirty="0">
                    <a:solidFill>
                      <a:srgbClr val="000514"/>
                    </a:solidFill>
                  </a:rPr>
                  <a:t>帕提亚</a:t>
                </a:r>
              </a:p>
            </p:txBody>
          </p:sp>
          <p:sp>
            <p:nvSpPr>
              <p:cNvPr id="27" name="TextBox 26"/>
              <p:cNvSpPr txBox="1"/>
              <p:nvPr/>
            </p:nvSpPr>
            <p:spPr>
              <a:xfrm>
                <a:off x="2743200" y="6248400"/>
                <a:ext cx="1676400" cy="646331"/>
              </a:xfrm>
              <a:prstGeom prst="rect">
                <a:avLst/>
              </a:prstGeom>
              <a:solidFill>
                <a:schemeClr val="tx1"/>
              </a:solidFill>
            </p:spPr>
            <p:txBody>
              <a:bodyPr wrap="square" rtlCol="0">
                <a:spAutoFit/>
              </a:bodyPr>
              <a:lstStyle/>
              <a:p>
                <a:r>
                  <a:rPr kumimoji="1" lang="zh-CN" altLang="en-US" sz="900" dirty="0">
                    <a:solidFill>
                      <a:srgbClr val="000514"/>
                    </a:solidFill>
                  </a:rPr>
                  <a:t>大利乌一世与亚哈随鲁一世省长们</a:t>
                </a:r>
                <a:r>
                  <a:rPr kumimoji="1" lang="zh-CN" altLang="zh-CN" sz="900" dirty="0">
                    <a:solidFill>
                      <a:srgbClr val="000514"/>
                    </a:solidFill>
                  </a:rPr>
                  <a:t>：</a:t>
                </a:r>
                <a:r>
                  <a:rPr kumimoji="1" lang="zh-CN" altLang="en-US" sz="900" dirty="0">
                    <a:solidFill>
                      <a:srgbClr val="000514"/>
                    </a:solidFill>
                  </a:rPr>
                  <a:t>公元前五世纪上半叶，以贝希斯敦和波斯波利斯铭文立名。</a:t>
                </a:r>
                <a:endParaRPr kumimoji="1" lang="en-US" altLang="zh-CN" sz="900" dirty="0">
                  <a:solidFill>
                    <a:srgbClr val="000514"/>
                  </a:solidFill>
                </a:endParaRPr>
              </a:p>
            </p:txBody>
          </p:sp>
        </p:grpSp>
        <p:sp>
          <p:nvSpPr>
            <p:cNvPr id="30" name="Rectangle 29"/>
            <p:cNvSpPr/>
            <p:nvPr/>
          </p:nvSpPr>
          <p:spPr>
            <a:xfrm>
              <a:off x="2819400" y="3377624"/>
              <a:ext cx="6781800" cy="584776"/>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帕提亚帝国</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grpSp>
    </p:spTree>
    <p:extLst>
      <p:ext uri="{BB962C8B-B14F-4D97-AF65-F5344CB8AC3E}">
        <p14:creationId xmlns:p14="http://schemas.microsoft.com/office/powerpoint/2010/main" val="2456097000"/>
      </p:ext>
    </p:extLst>
  </p:cSld>
  <p:clrMapOvr>
    <a:masterClrMapping/>
  </p:clrMapOvr>
  <p:transition>
    <p:random/>
  </p:transition>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5" name="Picture 1" descr="Antioch-Edessa-Arbela-Map.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58850" y="0"/>
            <a:ext cx="102425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584776"/>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圣玛丽使记</a:t>
            </a:r>
            <a:endParaRPr lang="en-US" sz="3200" b="1" dirty="0">
              <a:ln w="25400">
                <a:solidFill>
                  <a:srgbClr val="000000"/>
                </a:solidFill>
              </a:ln>
              <a:effectLst>
                <a:outerShdw blurRad="50800" dist="50800" dir="2700000" algn="tl" rotWithShape="0">
                  <a:srgbClr val="000000">
                    <a:alpha val="43000"/>
                  </a:srgbClr>
                </a:outerShdw>
              </a:effectLst>
              <a:latin typeface="Arial"/>
              <a:cs typeface="Arial"/>
            </a:endParaRPr>
          </a:p>
        </p:txBody>
      </p:sp>
      <p:cxnSp>
        <p:nvCxnSpPr>
          <p:cNvPr id="13" name="Curved Connector 12"/>
          <p:cNvCxnSpPr/>
          <p:nvPr/>
        </p:nvCxnSpPr>
        <p:spPr bwMode="auto">
          <a:xfrm>
            <a:off x="4235450" y="2209800"/>
            <a:ext cx="1371600" cy="990600"/>
          </a:xfrm>
          <a:prstGeom prst="curvedConnector3">
            <a:avLst>
              <a:gd name="adj1" fmla="val 50000"/>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5" name="Text Box 7"/>
          <p:cNvSpPr txBox="1">
            <a:spLocks noChangeArrowheads="1"/>
          </p:cNvSpPr>
          <p:nvPr/>
        </p:nvSpPr>
        <p:spPr bwMode="auto">
          <a:xfrm>
            <a:off x="1905000" y="4191001"/>
            <a:ext cx="8229600" cy="1077218"/>
          </a:xfrm>
          <a:prstGeom prst="rect">
            <a:avLst/>
          </a:prstGeom>
          <a:solidFill>
            <a:srgbClr val="000000">
              <a:alpha val="0"/>
            </a:srgbClr>
          </a:solidFill>
          <a:ln>
            <a:noFill/>
          </a:ln>
        </p:spPr>
        <p:txBody>
          <a:bodyPr wrap="square">
            <a:spAutoFit/>
          </a:bodyPr>
          <a:lstStyle>
            <a:defPPr>
              <a:defRPr lang="en-US"/>
            </a:defPPr>
            <a:lvl1pPr>
              <a:defRPr sz="3200" b="1">
                <a:ln w="25400">
                  <a:solidFill>
                    <a:srgbClr val="000000"/>
                  </a:solidFill>
                </a:ln>
                <a:solidFill>
                  <a:srgbClr val="000514"/>
                </a:solidFill>
                <a:effectLst>
                  <a:glow rad="228600">
                    <a:schemeClr val="tx1"/>
                  </a:glow>
                </a:effectLst>
                <a:latin typeface="Futura XBlk BT Extra Black"/>
                <a:cs typeface="Futura XBlk BT Extra Black"/>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zh-CN" altLang="en-US" dirty="0"/>
              <a:t>他从伊得撒被派往“东方地区”，他灰心丧气，求家中的教会释放他的使命，让他返回。</a:t>
            </a:r>
            <a:endParaRPr lang="en-US" dirty="0"/>
          </a:p>
        </p:txBody>
      </p:sp>
    </p:spTree>
    <p:extLst>
      <p:ext uri="{BB962C8B-B14F-4D97-AF65-F5344CB8AC3E}">
        <p14:creationId xmlns:p14="http://schemas.microsoft.com/office/powerpoint/2010/main" val="216374873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5" name="Picture 1" descr="Antioch-Edessa-Arbela-Map.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58850" y="0"/>
            <a:ext cx="102425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584776"/>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圣玛丽使记</a:t>
            </a:r>
            <a:endParaRPr lang="en-US" altLang="zh-CN" sz="3200" b="1" dirty="0">
              <a:ln w="25400">
                <a:solidFill>
                  <a:srgbClr val="000000"/>
                </a:solidFill>
              </a:ln>
              <a:effectLst>
                <a:outerShdw blurRad="50800" dist="50800" dir="2700000" algn="tl" rotWithShape="0">
                  <a:srgbClr val="000000">
                    <a:alpha val="43000"/>
                  </a:srgbClr>
                </a:outerShdw>
              </a:effectLst>
              <a:latin typeface="Arial"/>
              <a:cs typeface="Arial"/>
            </a:endParaRPr>
          </a:p>
        </p:txBody>
      </p:sp>
      <p:cxnSp>
        <p:nvCxnSpPr>
          <p:cNvPr id="13" name="Curved Connector 12"/>
          <p:cNvCxnSpPr/>
          <p:nvPr/>
        </p:nvCxnSpPr>
        <p:spPr bwMode="auto">
          <a:xfrm>
            <a:off x="4235450" y="2209800"/>
            <a:ext cx="1371600" cy="990600"/>
          </a:xfrm>
          <a:prstGeom prst="curvedConnector3">
            <a:avLst>
              <a:gd name="adj1" fmla="val 50000"/>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5" name="Text Box 7"/>
          <p:cNvSpPr txBox="1">
            <a:spLocks noChangeArrowheads="1"/>
          </p:cNvSpPr>
          <p:nvPr/>
        </p:nvSpPr>
        <p:spPr bwMode="auto">
          <a:xfrm>
            <a:off x="1905000" y="4191001"/>
            <a:ext cx="8229600" cy="1077218"/>
          </a:xfrm>
          <a:prstGeom prst="rect">
            <a:avLst/>
          </a:prstGeom>
          <a:solidFill>
            <a:srgbClr val="000000">
              <a:alpha val="0"/>
            </a:srgbClr>
          </a:solidFill>
          <a:ln>
            <a:noFill/>
          </a:ln>
        </p:spPr>
        <p:txBody>
          <a:bodyPr wrap="square">
            <a:spAutoFit/>
          </a:bodyPr>
          <a:lstStyle>
            <a:defPPr>
              <a:defRPr lang="en-US"/>
            </a:defPPr>
            <a:lvl1pPr>
              <a:defRPr sz="3200" b="1">
                <a:ln w="25400">
                  <a:solidFill>
                    <a:srgbClr val="000000"/>
                  </a:solidFill>
                </a:ln>
                <a:solidFill>
                  <a:srgbClr val="000514"/>
                </a:solidFill>
                <a:effectLst>
                  <a:glow rad="228600">
                    <a:schemeClr val="tx1"/>
                  </a:glow>
                </a:effectLst>
                <a:latin typeface="Futura XBlk BT Extra Black"/>
                <a:cs typeface="Futura XBlk BT Extra Black"/>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zh-CN" altLang="en-US" dirty="0"/>
              <a:t>但是教会命令他坚持下去。他勉强地将自己推向波斯的福音工作。</a:t>
            </a:r>
            <a:endParaRPr lang="en-US" dirty="0"/>
          </a:p>
        </p:txBody>
      </p:sp>
    </p:spTree>
    <p:extLst>
      <p:ext uri="{BB962C8B-B14F-4D97-AF65-F5344CB8AC3E}">
        <p14:creationId xmlns:p14="http://schemas.microsoft.com/office/powerpoint/2010/main" val="388568416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5" name="Picture 1" descr="Antioch-Edessa-Arbela-Map.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58850" y="0"/>
            <a:ext cx="102425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584776"/>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圣玛丽使记</a:t>
            </a:r>
            <a:endParaRPr lang="en-US" altLang="zh-CN" sz="3200" b="1" dirty="0">
              <a:ln w="25400">
                <a:solidFill>
                  <a:srgbClr val="000000"/>
                </a:solidFill>
              </a:ln>
              <a:effectLst>
                <a:outerShdw blurRad="50800" dist="50800" dir="2700000" algn="tl" rotWithShape="0">
                  <a:srgbClr val="000000">
                    <a:alpha val="43000"/>
                  </a:srgbClr>
                </a:outerShdw>
              </a:effectLst>
              <a:latin typeface="Arial"/>
              <a:cs typeface="Arial"/>
            </a:endParaRPr>
          </a:p>
        </p:txBody>
      </p:sp>
      <p:cxnSp>
        <p:nvCxnSpPr>
          <p:cNvPr id="13" name="Curved Connector 12"/>
          <p:cNvCxnSpPr/>
          <p:nvPr/>
        </p:nvCxnSpPr>
        <p:spPr bwMode="auto">
          <a:xfrm>
            <a:off x="4235450" y="2209800"/>
            <a:ext cx="1371600" cy="990600"/>
          </a:xfrm>
          <a:prstGeom prst="curvedConnector3">
            <a:avLst>
              <a:gd name="adj1" fmla="val 50000"/>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5" name="Text Box 7"/>
          <p:cNvSpPr txBox="1">
            <a:spLocks noChangeArrowheads="1"/>
          </p:cNvSpPr>
          <p:nvPr/>
        </p:nvSpPr>
        <p:spPr bwMode="auto">
          <a:xfrm>
            <a:off x="1905000" y="4191000"/>
            <a:ext cx="8229600" cy="1077218"/>
          </a:xfrm>
          <a:prstGeom prst="rect">
            <a:avLst/>
          </a:prstGeom>
          <a:solidFill>
            <a:srgbClr val="000000">
              <a:alpha val="0"/>
            </a:srgbClr>
          </a:solidFill>
          <a:ln>
            <a:noFill/>
          </a:ln>
        </p:spPr>
        <p:txBody>
          <a:bodyPr wrap="square">
            <a:spAutoFit/>
          </a:bodyPr>
          <a:lstStyle>
            <a:defPPr>
              <a:defRPr lang="en-US"/>
            </a:defPPr>
            <a:lvl1pPr>
              <a:defRPr sz="3200" b="1">
                <a:ln w="25400">
                  <a:solidFill>
                    <a:srgbClr val="000000"/>
                  </a:solidFill>
                </a:ln>
                <a:solidFill>
                  <a:srgbClr val="000514"/>
                </a:solidFill>
                <a:effectLst>
                  <a:glow rad="228600">
                    <a:schemeClr val="tx1"/>
                  </a:glow>
                </a:effectLst>
                <a:latin typeface="Futura XBlk BT Extra Black"/>
                <a:cs typeface="Futura XBlk BT Extra Black"/>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zh-CN" altLang="en-US" dirty="0"/>
              <a:t>他开始了一系列艰苦的传教之旅，几乎将他带到了印度。</a:t>
            </a:r>
            <a:endParaRPr lang="en-US" dirty="0"/>
          </a:p>
        </p:txBody>
      </p:sp>
    </p:spTree>
    <p:extLst>
      <p:ext uri="{BB962C8B-B14F-4D97-AF65-F5344CB8AC3E}">
        <p14:creationId xmlns:p14="http://schemas.microsoft.com/office/powerpoint/2010/main" val="330697276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5" name="Picture 1" descr="Antioch-Edessa-Arbela-Map.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4400" y="0"/>
            <a:ext cx="10242550" cy="6858000"/>
          </a:xfrm>
          <a:prstGeom prst="rect">
            <a:avLst/>
          </a:prstGeom>
          <a:solidFill>
            <a:srgbClr val="000514"/>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667000" y="381000"/>
            <a:ext cx="6781800" cy="584776"/>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圣玛丽使记</a:t>
            </a:r>
            <a:endParaRPr lang="en-US" altLang="zh-CN" sz="3200" b="1" dirty="0">
              <a:ln w="25400">
                <a:solidFill>
                  <a:srgbClr val="000000"/>
                </a:solidFill>
              </a:ln>
              <a:effectLst>
                <a:outerShdw blurRad="50800" dist="50800" dir="2700000" algn="tl" rotWithShape="0">
                  <a:srgbClr val="000000">
                    <a:alpha val="43000"/>
                  </a:srgbClr>
                </a:outerShdw>
              </a:effectLst>
              <a:latin typeface="Arial"/>
              <a:cs typeface="Arial"/>
            </a:endParaRPr>
          </a:p>
        </p:txBody>
      </p:sp>
      <p:cxnSp>
        <p:nvCxnSpPr>
          <p:cNvPr id="13" name="Curved Connector 12"/>
          <p:cNvCxnSpPr/>
          <p:nvPr/>
        </p:nvCxnSpPr>
        <p:spPr bwMode="auto">
          <a:xfrm>
            <a:off x="4222750" y="2209800"/>
            <a:ext cx="1371600" cy="990600"/>
          </a:xfrm>
          <a:prstGeom prst="curvedConnector3">
            <a:avLst>
              <a:gd name="adj1" fmla="val 50000"/>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5" name="Text Box 7"/>
          <p:cNvSpPr txBox="1">
            <a:spLocks noChangeArrowheads="1"/>
          </p:cNvSpPr>
          <p:nvPr/>
        </p:nvSpPr>
        <p:spPr bwMode="auto">
          <a:xfrm>
            <a:off x="1905000" y="4191001"/>
            <a:ext cx="8229600" cy="1077218"/>
          </a:xfrm>
          <a:prstGeom prst="rect">
            <a:avLst/>
          </a:prstGeom>
          <a:solidFill>
            <a:srgbClr val="000000">
              <a:alpha val="0"/>
            </a:srgbClr>
          </a:solidFill>
          <a:ln>
            <a:noFill/>
          </a:ln>
        </p:spPr>
        <p:txBody>
          <a:bodyPr wrap="square">
            <a:spAutoFit/>
          </a:bodyPr>
          <a:lstStyle>
            <a:defPPr>
              <a:defRPr lang="en-US"/>
            </a:defPPr>
            <a:lvl1pPr>
              <a:defRPr sz="3200" b="1">
                <a:ln w="25400">
                  <a:solidFill>
                    <a:srgbClr val="000000"/>
                  </a:solidFill>
                </a:ln>
                <a:solidFill>
                  <a:srgbClr val="000514"/>
                </a:solidFill>
                <a:effectLst>
                  <a:glow rad="228600">
                    <a:schemeClr val="tx1"/>
                  </a:glow>
                </a:effectLst>
                <a:latin typeface="Futura XBlk BT Extra Black"/>
                <a:cs typeface="Futura XBlk BT Extra Black"/>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zh-CN" altLang="en-US" dirty="0"/>
              <a:t>在那儿，使徒多马的足迹让他领悟自己已完成了使命。</a:t>
            </a:r>
            <a:endParaRPr lang="en-US" dirty="0"/>
          </a:p>
        </p:txBody>
      </p:sp>
    </p:spTree>
    <p:extLst>
      <p:ext uri="{BB962C8B-B14F-4D97-AF65-F5344CB8AC3E}">
        <p14:creationId xmlns:p14="http://schemas.microsoft.com/office/powerpoint/2010/main" val="317633799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eleuci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p:cNvSpPr/>
          <p:nvPr/>
        </p:nvSpPr>
        <p:spPr>
          <a:xfrm>
            <a:off x="2743200" y="381000"/>
            <a:ext cx="6781800" cy="584776"/>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泰西封</a:t>
            </a:r>
            <a:endParaRPr lang="en-US" sz="3200" b="1" dirty="0">
              <a:ln w="25400">
                <a:solidFill>
                  <a:srgbClr val="000000"/>
                </a:solidFill>
              </a:ln>
              <a:latin typeface="Arial"/>
              <a:cs typeface="Arial"/>
            </a:endParaRPr>
          </a:p>
        </p:txBody>
      </p:sp>
      <p:sp>
        <p:nvSpPr>
          <p:cNvPr id="6" name="Text Box 7"/>
          <p:cNvSpPr txBox="1">
            <a:spLocks noChangeArrowheads="1"/>
          </p:cNvSpPr>
          <p:nvPr/>
        </p:nvSpPr>
        <p:spPr bwMode="auto">
          <a:xfrm>
            <a:off x="0" y="5867400"/>
            <a:ext cx="12192000" cy="584776"/>
          </a:xfrm>
          <a:prstGeom prst="rect">
            <a:avLst/>
          </a:prstGeom>
          <a:solidFill>
            <a:srgbClr val="000514"/>
          </a:solidFill>
          <a:ln>
            <a:noFill/>
          </a:ln>
        </p:spPr>
        <p:txBody>
          <a:bodyPr wrap="square">
            <a:spAutoFit/>
          </a:bodyPr>
          <a:lstStyle>
            <a:defPPr>
              <a:defRPr lang="en-US"/>
            </a:defPPr>
            <a:lvl1pPr algn="ctr" fontAlgn="auto">
              <a:spcBef>
                <a:spcPts val="0"/>
              </a:spcBef>
              <a:spcAft>
                <a:spcPts val="0"/>
              </a:spcAft>
              <a:defRPr sz="3200" b="1">
                <a:ln w="25400">
                  <a:solidFill>
                    <a:srgbClr val="000000"/>
                  </a:solidFill>
                </a:ln>
                <a:latin typeface="Arial"/>
                <a:cs typeface="Arial"/>
              </a:defRPr>
            </a:lvl1pPr>
          </a:lstStyle>
          <a:p>
            <a:r>
              <a:rPr lang="zh-CN" altLang="en-US" b="0" dirty="0">
                <a:ln w="18415" cmpd="sng">
                  <a:solidFill>
                    <a:srgbClr val="FFFFFF"/>
                  </a:solidFill>
                  <a:prstDash val="solid"/>
                </a:ln>
                <a:solidFill>
                  <a:srgbClr val="FFFFFF"/>
                </a:solidFill>
                <a:effectLst>
                  <a:outerShdw blurRad="63500" dir="3600000" algn="tl" rotWithShape="0">
                    <a:srgbClr val="000000">
                      <a:alpha val="70000"/>
                    </a:srgbClr>
                  </a:outerShdw>
                </a:effectLst>
              </a:rPr>
              <a:t>最早将结构带入东方教堂的人是巴帕巴尔阿该。</a:t>
            </a:r>
            <a:endParaRPr lang="en-US" dirty="0"/>
          </a:p>
        </p:txBody>
      </p:sp>
    </p:spTree>
    <p:extLst>
      <p:ext uri="{BB962C8B-B14F-4D97-AF65-F5344CB8AC3E}">
        <p14:creationId xmlns:p14="http://schemas.microsoft.com/office/powerpoint/2010/main" val="345955415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1" name="Picture 2" descr="Maps_of_the_Armenian_Empire_of_Tigranes.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447800"/>
            <a:ext cx="9144000" cy="909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584776"/>
          </a:xfrm>
          <a:prstGeom prst="rect">
            <a:avLst/>
          </a:prstGeom>
          <a:solidFill>
            <a:srgbClr val="000514"/>
          </a:solidFill>
          <a:ln>
            <a:noFill/>
          </a:ln>
        </p:spPr>
        <p:txBody>
          <a:bodyPr wrap="square">
            <a:spAutoFit/>
          </a:bodyPr>
          <a:lstStyle/>
          <a:p>
            <a:pPr algn="ctr" fontAlgn="auto">
              <a:spcBef>
                <a:spcPts val="0"/>
              </a:spcBef>
              <a:spcAft>
                <a:spcPts val="0"/>
              </a:spcAft>
              <a:defRPr/>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XBlk BT Extra Black"/>
              </a:rPr>
              <a:t>亚洲教会历史</a:t>
            </a:r>
            <a:endParaRPr lang="en-US" altLang="zh-CN"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XBlk BT Extra Black"/>
            </a:endParaRPr>
          </a:p>
        </p:txBody>
      </p:sp>
      <p:sp>
        <p:nvSpPr>
          <p:cNvPr id="2" name="Donut 1"/>
          <p:cNvSpPr/>
          <p:nvPr/>
        </p:nvSpPr>
        <p:spPr bwMode="auto">
          <a:xfrm>
            <a:off x="3886200" y="2643188"/>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1" name="Donut 10"/>
          <p:cNvSpPr/>
          <p:nvPr/>
        </p:nvSpPr>
        <p:spPr bwMode="auto">
          <a:xfrm>
            <a:off x="6858000" y="30480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2" name="Donut 11"/>
          <p:cNvSpPr/>
          <p:nvPr/>
        </p:nvSpPr>
        <p:spPr bwMode="auto">
          <a:xfrm>
            <a:off x="2438400" y="29718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7" name="Donut 6"/>
          <p:cNvSpPr/>
          <p:nvPr/>
        </p:nvSpPr>
        <p:spPr bwMode="auto">
          <a:xfrm>
            <a:off x="5029200" y="39624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8" name="Donut 7"/>
          <p:cNvSpPr/>
          <p:nvPr/>
        </p:nvSpPr>
        <p:spPr bwMode="auto">
          <a:xfrm>
            <a:off x="7086600" y="49530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0" name="TextBox 9"/>
          <p:cNvSpPr txBox="1"/>
          <p:nvPr/>
        </p:nvSpPr>
        <p:spPr>
          <a:xfrm>
            <a:off x="3810000" y="2923401"/>
            <a:ext cx="685800" cy="276999"/>
          </a:xfrm>
          <a:prstGeom prst="rect">
            <a:avLst/>
          </a:prstGeom>
          <a:solidFill>
            <a:schemeClr val="tx1"/>
          </a:solidFill>
        </p:spPr>
        <p:txBody>
          <a:bodyPr wrap="square" rtlCol="0">
            <a:spAutoFit/>
          </a:bodyPr>
          <a:lstStyle/>
          <a:p>
            <a:pPr algn="ctr"/>
            <a:r>
              <a:rPr kumimoji="1" lang="zh-CN" altLang="en-US" sz="1200" dirty="0">
                <a:solidFill>
                  <a:srgbClr val="FF0000"/>
                </a:solidFill>
              </a:rPr>
              <a:t>伊得萨</a:t>
            </a:r>
          </a:p>
        </p:txBody>
      </p:sp>
      <p:sp>
        <p:nvSpPr>
          <p:cNvPr id="13" name="TextBox 12"/>
          <p:cNvSpPr txBox="1"/>
          <p:nvPr/>
        </p:nvSpPr>
        <p:spPr>
          <a:xfrm>
            <a:off x="7086600" y="3200400"/>
            <a:ext cx="685800" cy="276999"/>
          </a:xfrm>
          <a:prstGeom prst="rect">
            <a:avLst/>
          </a:prstGeom>
          <a:solidFill>
            <a:schemeClr val="tx1"/>
          </a:solidFill>
        </p:spPr>
        <p:txBody>
          <a:bodyPr wrap="square" rtlCol="0">
            <a:spAutoFit/>
          </a:bodyPr>
          <a:lstStyle/>
          <a:p>
            <a:pPr algn="ctr"/>
            <a:r>
              <a:rPr kumimoji="1" lang="zh-CN" altLang="en-US" sz="1200" dirty="0">
                <a:solidFill>
                  <a:srgbClr val="FF0000"/>
                </a:solidFill>
              </a:rPr>
              <a:t>阿裴拉</a:t>
            </a:r>
          </a:p>
        </p:txBody>
      </p:sp>
      <p:sp>
        <p:nvSpPr>
          <p:cNvPr id="15" name="TextBox 14"/>
          <p:cNvSpPr txBox="1"/>
          <p:nvPr/>
        </p:nvSpPr>
        <p:spPr>
          <a:xfrm>
            <a:off x="3979334" y="5385137"/>
            <a:ext cx="2209800" cy="1046440"/>
          </a:xfrm>
          <a:prstGeom prst="rect">
            <a:avLst/>
          </a:prstGeom>
          <a:solidFill>
            <a:srgbClr val="FFFFFF"/>
          </a:solidFill>
        </p:spPr>
        <p:txBody>
          <a:bodyPr wrap="square" rtlCol="0" anchor="t">
            <a:spAutoFit/>
          </a:bodyPr>
          <a:lstStyle/>
          <a:p>
            <a:r>
              <a:rPr kumimoji="1" lang="zh-CN" altLang="en-US" sz="1000" dirty="0">
                <a:solidFill>
                  <a:schemeClr val="bg2"/>
                </a:solidFill>
              </a:rPr>
              <a:t>阿尔塔瓦斯德斯</a:t>
            </a:r>
            <a:r>
              <a:rPr kumimoji="1" lang="en-US" altLang="zh-CN" sz="1000" dirty="0">
                <a:solidFill>
                  <a:schemeClr val="bg2"/>
                </a:solidFill>
              </a:rPr>
              <a:t> </a:t>
            </a:r>
            <a:r>
              <a:rPr kumimoji="1" lang="zh-CN" altLang="en-US" sz="1000" dirty="0">
                <a:solidFill>
                  <a:schemeClr val="bg2"/>
                </a:solidFill>
              </a:rPr>
              <a:t>（前</a:t>
            </a:r>
            <a:r>
              <a:rPr kumimoji="1" lang="zh-CN" altLang="zh-CN" sz="1000" dirty="0">
                <a:solidFill>
                  <a:schemeClr val="bg2"/>
                </a:solidFill>
              </a:rPr>
              <a:t>9</a:t>
            </a:r>
            <a:r>
              <a:rPr kumimoji="1" lang="en-US" altLang="zh-CN" sz="1000" dirty="0">
                <a:solidFill>
                  <a:schemeClr val="bg2"/>
                </a:solidFill>
              </a:rPr>
              <a:t>5</a:t>
            </a:r>
            <a:r>
              <a:rPr kumimoji="1" lang="zh-CN" altLang="en-US" sz="1000" dirty="0">
                <a:solidFill>
                  <a:schemeClr val="bg2"/>
                </a:solidFill>
              </a:rPr>
              <a:t>年）</a:t>
            </a:r>
            <a:endParaRPr kumimoji="1" lang="en-US" altLang="zh-CN" sz="1000" dirty="0">
              <a:solidFill>
                <a:schemeClr val="bg2"/>
              </a:solidFill>
            </a:endParaRPr>
          </a:p>
          <a:p>
            <a:endParaRPr kumimoji="1" lang="en-US" altLang="zh-CN" sz="500" dirty="0">
              <a:solidFill>
                <a:schemeClr val="bg2"/>
              </a:solidFill>
            </a:endParaRPr>
          </a:p>
          <a:p>
            <a:r>
              <a:rPr kumimoji="1" lang="zh-CN" altLang="en-US" sz="1000" dirty="0">
                <a:solidFill>
                  <a:schemeClr val="bg2"/>
                </a:solidFill>
              </a:rPr>
              <a:t>提格兰大帝将索菲纳并入大亚美尼亚</a:t>
            </a:r>
            <a:r>
              <a:rPr kumimoji="1" lang="en-US" altLang="zh-CN" sz="1000" dirty="0">
                <a:solidFill>
                  <a:schemeClr val="bg2"/>
                </a:solidFill>
              </a:rPr>
              <a:t> </a:t>
            </a:r>
            <a:r>
              <a:rPr kumimoji="1" lang="zh-CN" altLang="en-US" sz="1000" dirty="0">
                <a:solidFill>
                  <a:schemeClr val="bg2"/>
                </a:solidFill>
              </a:rPr>
              <a:t>（前</a:t>
            </a:r>
            <a:r>
              <a:rPr kumimoji="1" lang="en-US" altLang="zh-CN" sz="1000" dirty="0">
                <a:solidFill>
                  <a:schemeClr val="bg2"/>
                </a:solidFill>
              </a:rPr>
              <a:t>95-66</a:t>
            </a:r>
            <a:r>
              <a:rPr kumimoji="1" lang="zh-CN" altLang="en-US" sz="1000" dirty="0">
                <a:solidFill>
                  <a:schemeClr val="bg2"/>
                </a:solidFill>
              </a:rPr>
              <a:t>年）</a:t>
            </a:r>
            <a:endParaRPr kumimoji="1" lang="en-US" altLang="zh-CN" sz="400" dirty="0">
              <a:solidFill>
                <a:schemeClr val="bg2"/>
              </a:solidFill>
            </a:endParaRPr>
          </a:p>
          <a:p>
            <a:r>
              <a:rPr kumimoji="1" lang="zh-CN" altLang="en-US" sz="1000" dirty="0">
                <a:solidFill>
                  <a:schemeClr val="bg2"/>
                </a:solidFill>
              </a:rPr>
              <a:t>提格兰的附庸国</a:t>
            </a:r>
          </a:p>
          <a:p>
            <a:endParaRPr kumimoji="1" lang="zh-CN" altLang="en-US" sz="700" dirty="0">
              <a:solidFill>
                <a:schemeClr val="bg2"/>
              </a:solidFill>
            </a:endParaRPr>
          </a:p>
          <a:p>
            <a:r>
              <a:rPr kumimoji="1" lang="zh-CN" altLang="en-US" sz="1000" dirty="0">
                <a:solidFill>
                  <a:schemeClr val="bg2"/>
                </a:solidFill>
              </a:rPr>
              <a:t>提格兰短暂的附庸国</a:t>
            </a:r>
          </a:p>
        </p:txBody>
      </p:sp>
      <p:sp>
        <p:nvSpPr>
          <p:cNvPr id="16" name="TextBox 15"/>
          <p:cNvSpPr txBox="1"/>
          <p:nvPr/>
        </p:nvSpPr>
        <p:spPr>
          <a:xfrm>
            <a:off x="6705600" y="5410200"/>
            <a:ext cx="685800" cy="276999"/>
          </a:xfrm>
          <a:prstGeom prst="rect">
            <a:avLst/>
          </a:prstGeom>
          <a:solidFill>
            <a:schemeClr val="tx1"/>
          </a:solidFill>
        </p:spPr>
        <p:txBody>
          <a:bodyPr wrap="square" rtlCol="0">
            <a:spAutoFit/>
          </a:bodyPr>
          <a:lstStyle/>
          <a:p>
            <a:pPr algn="ctr"/>
            <a:r>
              <a:rPr kumimoji="1" lang="zh-CN" altLang="en-US" sz="1200" dirty="0">
                <a:solidFill>
                  <a:srgbClr val="FF0000"/>
                </a:solidFill>
              </a:rPr>
              <a:t>西流基</a:t>
            </a:r>
          </a:p>
        </p:txBody>
      </p:sp>
      <p:sp>
        <p:nvSpPr>
          <p:cNvPr id="17" name="TextBox 16"/>
          <p:cNvSpPr txBox="1"/>
          <p:nvPr/>
        </p:nvSpPr>
        <p:spPr>
          <a:xfrm>
            <a:off x="7696200" y="5257801"/>
            <a:ext cx="838200" cy="276999"/>
          </a:xfrm>
          <a:prstGeom prst="rect">
            <a:avLst/>
          </a:prstGeom>
          <a:solidFill>
            <a:schemeClr val="tx1"/>
          </a:solidFill>
        </p:spPr>
        <p:txBody>
          <a:bodyPr wrap="square" rtlCol="0">
            <a:spAutoFit/>
          </a:bodyPr>
          <a:lstStyle/>
          <a:p>
            <a:pPr algn="ctr"/>
            <a:r>
              <a:rPr kumimoji="1" lang="zh-CN" altLang="en-US" sz="1200" dirty="0">
                <a:solidFill>
                  <a:srgbClr val="FF0000"/>
                </a:solidFill>
              </a:rPr>
              <a:t>泰西封</a:t>
            </a:r>
          </a:p>
        </p:txBody>
      </p:sp>
      <p:sp>
        <p:nvSpPr>
          <p:cNvPr id="18" name="TextBox 17"/>
          <p:cNvSpPr txBox="1"/>
          <p:nvPr/>
        </p:nvSpPr>
        <p:spPr>
          <a:xfrm>
            <a:off x="4267200" y="4256901"/>
            <a:ext cx="1143000" cy="276999"/>
          </a:xfrm>
          <a:prstGeom prst="rect">
            <a:avLst/>
          </a:prstGeom>
          <a:solidFill>
            <a:schemeClr val="tx1"/>
          </a:solidFill>
        </p:spPr>
        <p:txBody>
          <a:bodyPr wrap="square" rtlCol="0">
            <a:spAutoFit/>
          </a:bodyPr>
          <a:lstStyle/>
          <a:p>
            <a:pPr algn="ctr"/>
            <a:r>
              <a:rPr kumimoji="1" lang="zh-CN" altLang="en-US" sz="1200" dirty="0">
                <a:solidFill>
                  <a:srgbClr val="FF0000"/>
                </a:solidFill>
              </a:rPr>
              <a:t>杜罗欧罗波斯</a:t>
            </a:r>
          </a:p>
        </p:txBody>
      </p:sp>
      <p:sp>
        <p:nvSpPr>
          <p:cNvPr id="20" name="TextBox 19"/>
          <p:cNvSpPr txBox="1"/>
          <p:nvPr/>
        </p:nvSpPr>
        <p:spPr>
          <a:xfrm>
            <a:off x="3022600" y="3228201"/>
            <a:ext cx="990600" cy="276999"/>
          </a:xfrm>
          <a:prstGeom prst="rect">
            <a:avLst/>
          </a:prstGeom>
          <a:solidFill>
            <a:schemeClr val="tx1"/>
          </a:solidFill>
        </p:spPr>
        <p:txBody>
          <a:bodyPr wrap="square" rtlCol="0">
            <a:spAutoFit/>
          </a:bodyPr>
          <a:lstStyle/>
          <a:p>
            <a:pPr algn="ctr"/>
            <a:r>
              <a:rPr kumimoji="1" lang="zh-CN" altLang="en-US" sz="1200" dirty="0">
                <a:solidFill>
                  <a:srgbClr val="FF0000"/>
                </a:solidFill>
              </a:rPr>
              <a:t>塞琉西亞</a:t>
            </a:r>
          </a:p>
        </p:txBody>
      </p:sp>
    </p:spTree>
    <p:extLst>
      <p:ext uri="{BB962C8B-B14F-4D97-AF65-F5344CB8AC3E}">
        <p14:creationId xmlns:p14="http://schemas.microsoft.com/office/powerpoint/2010/main" val="3515407967"/>
      </p:ext>
    </p:extLst>
  </p:cSld>
  <p:clrMapOvr>
    <a:masterClrMapping/>
  </p:clrMapOvr>
  <p:transition>
    <p:random/>
  </p:transition>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eleuci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p:cNvSpPr/>
          <p:nvPr/>
        </p:nvSpPr>
        <p:spPr>
          <a:xfrm>
            <a:off x="2743200" y="381000"/>
            <a:ext cx="6781800" cy="584776"/>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泰西封</a:t>
            </a:r>
            <a:endParaRPr lang="en-US" sz="3200" b="1" dirty="0">
              <a:ln w="25400">
                <a:solidFill>
                  <a:srgbClr val="000000"/>
                </a:solidFill>
              </a:ln>
              <a:latin typeface="Arial"/>
              <a:cs typeface="Arial"/>
            </a:endParaRPr>
          </a:p>
        </p:txBody>
      </p:sp>
      <p:sp>
        <p:nvSpPr>
          <p:cNvPr id="6" name="Text Box 7"/>
          <p:cNvSpPr txBox="1">
            <a:spLocks noChangeArrowheads="1"/>
          </p:cNvSpPr>
          <p:nvPr/>
        </p:nvSpPr>
        <p:spPr bwMode="auto">
          <a:xfrm>
            <a:off x="1295400" y="4104382"/>
            <a:ext cx="8915400" cy="584776"/>
          </a:xfrm>
          <a:prstGeom prst="rect">
            <a:avLst/>
          </a:prstGeom>
          <a:solidFill>
            <a:srgbClr val="000514"/>
          </a:solidFill>
          <a:ln>
            <a:noFill/>
          </a:ln>
        </p:spPr>
        <p:txBody>
          <a:bodyPr wrap="square">
            <a:spAutoFit/>
          </a:bodyPr>
          <a:lstStyle>
            <a:defPPr>
              <a:defRPr lang="en-US"/>
            </a:defPPr>
            <a:lvl1pPr algn="ctr" fontAlgn="auto">
              <a:spcBef>
                <a:spcPts val="0"/>
              </a:spcBef>
              <a:spcAft>
                <a:spcPts val="0"/>
              </a:spcAft>
              <a:defRPr sz="3200" b="1">
                <a:ln w="25400">
                  <a:solidFill>
                    <a:srgbClr val="000000"/>
                  </a:solidFill>
                </a:ln>
                <a:latin typeface="Arial"/>
                <a:cs typeface="Arial"/>
              </a:defRPr>
            </a:lvl1pPr>
          </a:lstStyle>
          <a:p>
            <a:r>
              <a:rPr lang="zh-CN" altLang="en-US" b="0" dirty="0">
                <a:ln w="18415" cmpd="sng">
                  <a:solidFill>
                    <a:srgbClr val="FFFFFF"/>
                  </a:solidFill>
                  <a:prstDash val="solid"/>
                </a:ln>
                <a:solidFill>
                  <a:srgbClr val="FFFFFF"/>
                </a:solidFill>
                <a:effectLst>
                  <a:outerShdw blurRad="63500" dir="3600000" algn="tl" rotWithShape="0">
                    <a:srgbClr val="000000">
                      <a:alpha val="70000"/>
                    </a:srgbClr>
                  </a:outerShdw>
                </a:effectLst>
              </a:rPr>
              <a:t>最早将结构带入东方教堂的人是巴帕巴尔阿该。</a:t>
            </a:r>
            <a:endParaRPr lang="en-US" altLang="zh-CN" dirty="0"/>
          </a:p>
        </p:txBody>
      </p:sp>
      <p:sp>
        <p:nvSpPr>
          <p:cNvPr id="7" name="Text Box 7"/>
          <p:cNvSpPr txBox="1">
            <a:spLocks noChangeArrowheads="1"/>
          </p:cNvSpPr>
          <p:nvPr/>
        </p:nvSpPr>
        <p:spPr bwMode="auto">
          <a:xfrm>
            <a:off x="1295400" y="5628382"/>
            <a:ext cx="8915400" cy="584776"/>
          </a:xfrm>
          <a:prstGeom prst="rect">
            <a:avLst/>
          </a:prstGeom>
          <a:solidFill>
            <a:srgbClr val="000514"/>
          </a:solidFill>
          <a:ln>
            <a:noFill/>
          </a:ln>
        </p:spPr>
        <p:txBody>
          <a:bodyPr wrap="square">
            <a:spAutoFit/>
          </a:bodyPr>
          <a:lstStyle>
            <a:defPPr>
              <a:defRPr lang="en-US"/>
            </a:defPPr>
            <a:lvl1pPr algn="ctr" fontAlgn="auto">
              <a:spcBef>
                <a:spcPts val="0"/>
              </a:spcBef>
              <a:spcAft>
                <a:spcPts val="0"/>
              </a:spcAft>
              <a:defRPr sz="3200" b="1">
                <a:ln w="25400">
                  <a:solidFill>
                    <a:srgbClr val="000000"/>
                  </a:solidFill>
                </a:ln>
                <a:latin typeface="Arial"/>
                <a:cs typeface="Arial"/>
              </a:defRPr>
            </a:lvl1pPr>
          </a:lstStyle>
          <a:p>
            <a:r>
              <a:rPr lang="zh-CN" altLang="en-US" b="0" dirty="0">
                <a:ln w="18415" cmpd="sng">
                  <a:solidFill>
                    <a:srgbClr val="FFFFFF"/>
                  </a:solidFill>
                  <a:prstDash val="solid"/>
                </a:ln>
                <a:solidFill>
                  <a:srgbClr val="FFFFFF"/>
                </a:solidFill>
                <a:effectLst>
                  <a:outerShdw blurRad="63500" dir="3600000" algn="tl" rotWithShape="0">
                    <a:srgbClr val="000000">
                      <a:alpha val="70000"/>
                    </a:srgbClr>
                  </a:outerShdw>
                </a:effectLst>
              </a:rPr>
              <a:t>在公元</a:t>
            </a:r>
            <a:r>
              <a:rPr lang="en-US" altLang="zh-CN" b="0" dirty="0">
                <a:ln w="18415" cmpd="sng">
                  <a:solidFill>
                    <a:srgbClr val="FFFFFF"/>
                  </a:solidFill>
                  <a:prstDash val="solid"/>
                </a:ln>
                <a:solidFill>
                  <a:srgbClr val="FFFFFF"/>
                </a:solidFill>
                <a:effectLst>
                  <a:outerShdw blurRad="63500" dir="3600000" algn="tl" rotWithShape="0">
                    <a:srgbClr val="000000">
                      <a:alpha val="70000"/>
                    </a:srgbClr>
                  </a:outerShdw>
                </a:effectLst>
              </a:rPr>
              <a:t>500</a:t>
            </a:r>
            <a:r>
              <a:rPr lang="zh-CN" altLang="en-US" b="0" dirty="0">
                <a:ln w="18415" cmpd="sng">
                  <a:solidFill>
                    <a:srgbClr val="FFFFFF"/>
                  </a:solidFill>
                  <a:prstDash val="solid"/>
                </a:ln>
                <a:solidFill>
                  <a:srgbClr val="FFFFFF"/>
                </a:solidFill>
                <a:effectLst>
                  <a:outerShdw blurRad="63500" dir="3600000" algn="tl" rotWithShape="0">
                    <a:srgbClr val="000000">
                      <a:alpha val="70000"/>
                    </a:srgbClr>
                  </a:outerShdw>
                </a:effectLst>
              </a:rPr>
              <a:t>年代，</a:t>
            </a:r>
            <a:r>
              <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泰西封</a:t>
            </a:r>
            <a:r>
              <a:rPr lang="zh-CN" altLang="en-US" b="0" dirty="0">
                <a:ln w="18415" cmpd="sng">
                  <a:solidFill>
                    <a:srgbClr val="FFFFFF"/>
                  </a:solidFill>
                  <a:prstDash val="solid"/>
                </a:ln>
                <a:solidFill>
                  <a:srgbClr val="FFFFFF"/>
                </a:solidFill>
                <a:effectLst>
                  <a:outerShdw blurRad="63500" dir="3600000" algn="tl" rotWithShape="0">
                    <a:srgbClr val="000000">
                      <a:alpha val="70000"/>
                    </a:srgbClr>
                  </a:outerShdw>
                </a:effectLst>
              </a:rPr>
              <a:t>是世界上最大的城市。</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6161946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HistoryOfChristianit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532222"/>
            <a:ext cx="12573000" cy="17848230"/>
          </a:xfrm>
          <a:prstGeom prst="rect">
            <a:avLst/>
          </a:prstGeom>
        </p:spPr>
      </p:pic>
      <p:sp>
        <p:nvSpPr>
          <p:cNvPr id="6" name="Text Box 7"/>
          <p:cNvSpPr txBox="1">
            <a:spLocks noChangeArrowheads="1"/>
          </p:cNvSpPr>
          <p:nvPr/>
        </p:nvSpPr>
        <p:spPr bwMode="auto">
          <a:xfrm>
            <a:off x="1905000" y="2070080"/>
            <a:ext cx="8610600" cy="3416320"/>
          </a:xfrm>
          <a:prstGeom prst="rect">
            <a:avLst/>
          </a:prstGeom>
          <a:noFill/>
          <a:ln>
            <a:noFill/>
          </a:ln>
        </p:spPr>
        <p:txBody>
          <a:bodyPr wrap="square">
            <a:spAutoFit/>
          </a:bodyPr>
          <a:lstStyle>
            <a:defPPr>
              <a:defRPr lang="en-US"/>
            </a:defPPr>
            <a:lvl1pPr algn="ctr" fontAlgn="auto">
              <a:spcBef>
                <a:spcPts val="0"/>
              </a:spcBef>
              <a:spcAft>
                <a:spcPts val="0"/>
              </a:spcAft>
              <a:defRPr sz="3600" b="1">
                <a:ln w="25400">
                  <a:solidFill>
                    <a:srgbClr val="000000"/>
                  </a:solidFill>
                </a:ln>
                <a:effectLst>
                  <a:outerShdw blurRad="50800" dist="50800" dir="2700000" algn="tl" rotWithShape="0">
                    <a:srgbClr val="000000">
                      <a:alpha val="43000"/>
                    </a:srgbClr>
                  </a:outerShdw>
                </a:effectLst>
                <a:latin typeface="Arial"/>
                <a:cs typeface="Arial"/>
              </a:defRPr>
            </a:lvl1pPr>
          </a:lstStyle>
          <a:p>
            <a:pPr algn="l"/>
            <a:r>
              <a:rPr lang="en-US" dirty="0">
                <a:solidFill>
                  <a:srgbClr val="000514"/>
                </a:solidFill>
                <a:effectLst/>
              </a:rPr>
              <a:t>“</a:t>
            </a:r>
            <a:r>
              <a:rPr lang="zh-CN" altLang="en-US" dirty="0">
                <a:solidFill>
                  <a:srgbClr val="000514"/>
                </a:solidFill>
                <a:effectLst/>
              </a:rPr>
              <a:t>在早期的历史中，早期的基督教中心：耶路撒冷，安提阿和以弗所都在亚洲。最早的教堂建筑在亚洲，第一个新约圣经翻译在亚洲。第一任基督教国王，第一批基督教诗人，第一个基督教国家，都在亚洲。”</a:t>
            </a:r>
            <a:endParaRPr lang="en-US" dirty="0">
              <a:solidFill>
                <a:srgbClr val="000514"/>
              </a:solidFill>
              <a:effectLst/>
            </a:endParaRPr>
          </a:p>
        </p:txBody>
      </p:sp>
      <p:sp>
        <p:nvSpPr>
          <p:cNvPr id="7"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altLang="zh-CN" sz="1800" i="1" dirty="0" err="1">
                <a:latin typeface="Arial Black" charset="0"/>
                <a:cs typeface="Arial Black" charset="0"/>
              </a:rPr>
              <a:t>塞缪尔·休·莫菲特（Samuel</a:t>
            </a:r>
            <a:r>
              <a:rPr lang="en-US" altLang="zh-CN" sz="1800" i="1" dirty="0">
                <a:latin typeface="Arial Black" charset="0"/>
                <a:cs typeface="Arial Black" charset="0"/>
              </a:rPr>
              <a:t> Hugh </a:t>
            </a:r>
            <a:r>
              <a:rPr lang="en-US" altLang="zh-CN" sz="1800" i="1" dirty="0" err="1">
                <a:latin typeface="Arial Black" charset="0"/>
                <a:cs typeface="Arial Black" charset="0"/>
              </a:rPr>
              <a:t>Moffett）的《亚洲基督教史</a:t>
            </a:r>
            <a:r>
              <a:rPr lang="en-US" altLang="zh-CN" sz="1800" i="1" dirty="0">
                <a:latin typeface="Arial Black" charset="0"/>
                <a:cs typeface="Arial Black" charset="0"/>
              </a:rPr>
              <a:t>》</a:t>
            </a:r>
          </a:p>
        </p:txBody>
      </p:sp>
      <p:sp>
        <p:nvSpPr>
          <p:cNvPr id="5" name="Text Box 7"/>
          <p:cNvSpPr txBox="1">
            <a:spLocks noChangeArrowheads="1"/>
          </p:cNvSpPr>
          <p:nvPr/>
        </p:nvSpPr>
        <p:spPr bwMode="auto">
          <a:xfrm>
            <a:off x="2209800" y="685800"/>
            <a:ext cx="7772400" cy="646331"/>
          </a:xfrm>
          <a:prstGeom prst="rect">
            <a:avLst/>
          </a:prstGeom>
          <a:solidFill>
            <a:srgbClr val="000514"/>
          </a:solidFill>
          <a:ln>
            <a:noFill/>
          </a:ln>
        </p:spPr>
        <p:txBody>
          <a:bodyPr wrap="square">
            <a:spAutoFit/>
          </a:bodyPr>
          <a:lstStyle>
            <a:defPPr>
              <a:defRPr lang="en-US"/>
            </a:defPPr>
            <a:lvl1pPr algn="ctr" fontAlgn="auto">
              <a:spcBef>
                <a:spcPts val="0"/>
              </a:spcBef>
              <a:spcAft>
                <a:spcPts val="0"/>
              </a:spcAft>
              <a:defRPr sz="3600" b="1">
                <a:ln w="25400">
                  <a:solidFill>
                    <a:srgbClr val="000000"/>
                  </a:solidFill>
                </a:ln>
                <a:effectLst>
                  <a:outerShdw blurRad="50800" dist="50800" dir="2700000" algn="tl" rotWithShape="0">
                    <a:srgbClr val="000000">
                      <a:alpha val="43000"/>
                    </a:srgbClr>
                  </a:outerShdw>
                </a:effectLst>
                <a:latin typeface="Arial"/>
                <a:cs typeface="Arial"/>
              </a:defRPr>
            </a:lvl1pPr>
          </a:lstStyle>
          <a:p>
            <a:r>
              <a:rPr lang="zh-CN" altLang="en-US" b="0" dirty="0">
                <a:ln w="18415" cmpd="sng">
                  <a:solidFill>
                    <a:srgbClr val="FFFFFF"/>
                  </a:solidFill>
                  <a:prstDash val="solid"/>
                </a:ln>
                <a:solidFill>
                  <a:srgbClr val="FFFFFF"/>
                </a:solidFill>
                <a:effectLst>
                  <a:outerShdw blurRad="63500" dir="3600000" algn="tl" rotWithShape="0">
                    <a:srgbClr val="000000">
                      <a:alpha val="70000"/>
                    </a:srgbClr>
                  </a:outerShdw>
                </a:effectLst>
              </a:rPr>
              <a:t>以色列是西亚的一份子</a:t>
            </a:r>
          </a:p>
        </p:txBody>
      </p:sp>
    </p:spTree>
    <p:extLst>
      <p:ext uri="{BB962C8B-B14F-4D97-AF65-F5344CB8AC3E}">
        <p14:creationId xmlns:p14="http://schemas.microsoft.com/office/powerpoint/2010/main" val="387878514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1" name="Picture 2" descr="Maps_of_the_Armenian_Empire_of_Tigranes.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447800"/>
            <a:ext cx="9144000" cy="909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584776"/>
          </a:xfrm>
          <a:prstGeom prst="rect">
            <a:avLst/>
          </a:prstGeom>
          <a:solidFill>
            <a:srgbClr val="000514"/>
          </a:solidFill>
          <a:ln>
            <a:noFill/>
          </a:ln>
        </p:spPr>
        <p:txBody>
          <a:bodyPr wrap="square">
            <a:spAutoFit/>
          </a:bodyPr>
          <a:lstStyle/>
          <a:p>
            <a:pPr algn="ctr" fontAlgn="auto">
              <a:spcBef>
                <a:spcPts val="0"/>
              </a:spcBef>
              <a:spcAft>
                <a:spcPts val="0"/>
              </a:spcAft>
              <a:defRPr/>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XBlk BT Extra Black"/>
              </a:rPr>
              <a:t>亚洲教会历史</a:t>
            </a:r>
            <a:endParaRPr lang="en-US" altLang="zh-CN"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XBlk BT Extra Black"/>
            </a:endParaRPr>
          </a:p>
        </p:txBody>
      </p:sp>
      <p:sp>
        <p:nvSpPr>
          <p:cNvPr id="2" name="Donut 1"/>
          <p:cNvSpPr/>
          <p:nvPr/>
        </p:nvSpPr>
        <p:spPr bwMode="auto">
          <a:xfrm>
            <a:off x="3886200" y="2643188"/>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1" name="Donut 10"/>
          <p:cNvSpPr/>
          <p:nvPr/>
        </p:nvSpPr>
        <p:spPr bwMode="auto">
          <a:xfrm>
            <a:off x="6858000" y="30480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2" name="Donut 11"/>
          <p:cNvSpPr/>
          <p:nvPr/>
        </p:nvSpPr>
        <p:spPr bwMode="auto">
          <a:xfrm>
            <a:off x="2438400" y="29718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7" name="Donut 6"/>
          <p:cNvSpPr/>
          <p:nvPr/>
        </p:nvSpPr>
        <p:spPr bwMode="auto">
          <a:xfrm>
            <a:off x="5029200" y="39624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8" name="Donut 7"/>
          <p:cNvSpPr/>
          <p:nvPr/>
        </p:nvSpPr>
        <p:spPr bwMode="auto">
          <a:xfrm>
            <a:off x="5715000" y="27432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 name="TextBox 2"/>
          <p:cNvSpPr txBox="1"/>
          <p:nvPr/>
        </p:nvSpPr>
        <p:spPr>
          <a:xfrm>
            <a:off x="5620124" y="3048001"/>
            <a:ext cx="1143000" cy="276999"/>
          </a:xfrm>
          <a:prstGeom prst="rect">
            <a:avLst/>
          </a:prstGeom>
          <a:noFill/>
        </p:spPr>
        <p:txBody>
          <a:bodyPr wrap="square" rtlCol="0">
            <a:spAutoFit/>
          </a:bodyPr>
          <a:lstStyle/>
          <a:p>
            <a:pPr algn="ctr"/>
            <a:r>
              <a:rPr lang="en-US" sz="1200" dirty="0">
                <a:solidFill>
                  <a:srgbClr val="000000"/>
                </a:solidFill>
                <a:latin typeface="Eras Bold ITC"/>
                <a:cs typeface="Eras Bold ITC"/>
              </a:rPr>
              <a:t>NISIBIS</a:t>
            </a:r>
          </a:p>
        </p:txBody>
      </p:sp>
      <p:sp>
        <p:nvSpPr>
          <p:cNvPr id="10" name="Donut 9"/>
          <p:cNvSpPr/>
          <p:nvPr/>
        </p:nvSpPr>
        <p:spPr bwMode="auto">
          <a:xfrm>
            <a:off x="7086600" y="49530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3" name="TextBox 12"/>
          <p:cNvSpPr txBox="1"/>
          <p:nvPr/>
        </p:nvSpPr>
        <p:spPr>
          <a:xfrm>
            <a:off x="3810000" y="2923401"/>
            <a:ext cx="685800" cy="276999"/>
          </a:xfrm>
          <a:prstGeom prst="rect">
            <a:avLst/>
          </a:prstGeom>
          <a:solidFill>
            <a:schemeClr val="tx1"/>
          </a:solidFill>
        </p:spPr>
        <p:txBody>
          <a:bodyPr wrap="square" rtlCol="0">
            <a:spAutoFit/>
          </a:bodyPr>
          <a:lstStyle/>
          <a:p>
            <a:pPr algn="ctr"/>
            <a:r>
              <a:rPr kumimoji="1" lang="zh-CN" altLang="en-US" sz="1200" dirty="0">
                <a:solidFill>
                  <a:srgbClr val="FF0000"/>
                </a:solidFill>
              </a:rPr>
              <a:t>伊得撒</a:t>
            </a:r>
          </a:p>
        </p:txBody>
      </p:sp>
      <p:sp>
        <p:nvSpPr>
          <p:cNvPr id="14" name="TextBox 13"/>
          <p:cNvSpPr txBox="1"/>
          <p:nvPr/>
        </p:nvSpPr>
        <p:spPr>
          <a:xfrm>
            <a:off x="7086600" y="3200401"/>
            <a:ext cx="685800" cy="276999"/>
          </a:xfrm>
          <a:prstGeom prst="rect">
            <a:avLst/>
          </a:prstGeom>
          <a:solidFill>
            <a:schemeClr val="tx1"/>
          </a:solidFill>
        </p:spPr>
        <p:txBody>
          <a:bodyPr wrap="square" rtlCol="0">
            <a:spAutoFit/>
          </a:bodyPr>
          <a:lstStyle/>
          <a:p>
            <a:pPr algn="ctr"/>
            <a:r>
              <a:rPr kumimoji="1" lang="zh-CN" altLang="en-US" sz="1200" dirty="0">
                <a:solidFill>
                  <a:srgbClr val="FF0000"/>
                </a:solidFill>
              </a:rPr>
              <a:t>阿裴拉</a:t>
            </a:r>
          </a:p>
        </p:txBody>
      </p:sp>
      <p:sp>
        <p:nvSpPr>
          <p:cNvPr id="15" name="TextBox 14"/>
          <p:cNvSpPr txBox="1"/>
          <p:nvPr/>
        </p:nvSpPr>
        <p:spPr>
          <a:xfrm>
            <a:off x="3979334" y="5385137"/>
            <a:ext cx="2209800" cy="1046440"/>
          </a:xfrm>
          <a:prstGeom prst="rect">
            <a:avLst/>
          </a:prstGeom>
          <a:solidFill>
            <a:srgbClr val="FFFFFF"/>
          </a:solidFill>
        </p:spPr>
        <p:txBody>
          <a:bodyPr wrap="square" rtlCol="0" anchor="t">
            <a:spAutoFit/>
          </a:bodyPr>
          <a:lstStyle/>
          <a:p>
            <a:r>
              <a:rPr kumimoji="1" lang="zh-CN" altLang="en-US" sz="1000" dirty="0">
                <a:solidFill>
                  <a:schemeClr val="bg2"/>
                </a:solidFill>
              </a:rPr>
              <a:t>阿尔塔瓦斯德斯</a:t>
            </a:r>
            <a:r>
              <a:rPr kumimoji="1" lang="en-US" altLang="zh-CN" sz="1000" dirty="0">
                <a:solidFill>
                  <a:schemeClr val="bg2"/>
                </a:solidFill>
              </a:rPr>
              <a:t> </a:t>
            </a:r>
            <a:r>
              <a:rPr kumimoji="1" lang="zh-CN" altLang="en-US" sz="1000" dirty="0">
                <a:solidFill>
                  <a:schemeClr val="bg2"/>
                </a:solidFill>
              </a:rPr>
              <a:t>（前</a:t>
            </a:r>
            <a:r>
              <a:rPr kumimoji="1" lang="zh-CN" altLang="zh-CN" sz="1000" dirty="0">
                <a:solidFill>
                  <a:schemeClr val="bg2"/>
                </a:solidFill>
              </a:rPr>
              <a:t>9</a:t>
            </a:r>
            <a:r>
              <a:rPr kumimoji="1" lang="en-US" altLang="zh-CN" sz="1000" dirty="0">
                <a:solidFill>
                  <a:schemeClr val="bg2"/>
                </a:solidFill>
              </a:rPr>
              <a:t>5</a:t>
            </a:r>
            <a:r>
              <a:rPr kumimoji="1" lang="zh-CN" altLang="en-US" sz="1000" dirty="0">
                <a:solidFill>
                  <a:schemeClr val="bg2"/>
                </a:solidFill>
              </a:rPr>
              <a:t>年）</a:t>
            </a:r>
            <a:endParaRPr kumimoji="1" lang="en-US" altLang="zh-CN" sz="1000" dirty="0">
              <a:solidFill>
                <a:schemeClr val="bg2"/>
              </a:solidFill>
            </a:endParaRPr>
          </a:p>
          <a:p>
            <a:endParaRPr kumimoji="1" lang="en-US" altLang="zh-CN" sz="500" dirty="0">
              <a:solidFill>
                <a:schemeClr val="bg2"/>
              </a:solidFill>
            </a:endParaRPr>
          </a:p>
          <a:p>
            <a:r>
              <a:rPr kumimoji="1" lang="zh-CN" altLang="en-US" sz="1000" dirty="0">
                <a:solidFill>
                  <a:schemeClr val="bg2"/>
                </a:solidFill>
              </a:rPr>
              <a:t>提格兰大帝将索菲纳并入大亚美尼亚</a:t>
            </a:r>
            <a:r>
              <a:rPr kumimoji="1" lang="en-US" altLang="zh-CN" sz="1000" dirty="0">
                <a:solidFill>
                  <a:schemeClr val="bg2"/>
                </a:solidFill>
              </a:rPr>
              <a:t> </a:t>
            </a:r>
            <a:r>
              <a:rPr kumimoji="1" lang="zh-CN" altLang="en-US" sz="1000" dirty="0">
                <a:solidFill>
                  <a:schemeClr val="bg2"/>
                </a:solidFill>
              </a:rPr>
              <a:t>（前</a:t>
            </a:r>
            <a:r>
              <a:rPr kumimoji="1" lang="en-US" altLang="zh-CN" sz="1000" dirty="0">
                <a:solidFill>
                  <a:schemeClr val="bg2"/>
                </a:solidFill>
              </a:rPr>
              <a:t>95-66</a:t>
            </a:r>
            <a:r>
              <a:rPr kumimoji="1" lang="zh-CN" altLang="en-US" sz="1000" dirty="0">
                <a:solidFill>
                  <a:schemeClr val="bg2"/>
                </a:solidFill>
              </a:rPr>
              <a:t>年）</a:t>
            </a:r>
            <a:endParaRPr kumimoji="1" lang="en-US" altLang="zh-CN" sz="400" dirty="0">
              <a:solidFill>
                <a:schemeClr val="bg2"/>
              </a:solidFill>
            </a:endParaRPr>
          </a:p>
          <a:p>
            <a:r>
              <a:rPr kumimoji="1" lang="zh-CN" altLang="en-US" sz="1000" dirty="0">
                <a:solidFill>
                  <a:schemeClr val="bg2"/>
                </a:solidFill>
              </a:rPr>
              <a:t>提格兰的附庸国</a:t>
            </a:r>
          </a:p>
          <a:p>
            <a:endParaRPr kumimoji="1" lang="zh-CN" altLang="en-US" sz="700" dirty="0">
              <a:solidFill>
                <a:schemeClr val="bg2"/>
              </a:solidFill>
            </a:endParaRPr>
          </a:p>
          <a:p>
            <a:r>
              <a:rPr kumimoji="1" lang="zh-CN" altLang="en-US" sz="1000" dirty="0">
                <a:solidFill>
                  <a:schemeClr val="bg2"/>
                </a:solidFill>
              </a:rPr>
              <a:t>提格兰短暂的附庸国</a:t>
            </a:r>
          </a:p>
        </p:txBody>
      </p:sp>
      <p:sp>
        <p:nvSpPr>
          <p:cNvPr id="17" name="TextBox 16"/>
          <p:cNvSpPr txBox="1"/>
          <p:nvPr/>
        </p:nvSpPr>
        <p:spPr>
          <a:xfrm>
            <a:off x="5765800" y="3048000"/>
            <a:ext cx="812800" cy="276999"/>
          </a:xfrm>
          <a:prstGeom prst="rect">
            <a:avLst/>
          </a:prstGeom>
          <a:solidFill>
            <a:schemeClr val="tx1"/>
          </a:solidFill>
        </p:spPr>
        <p:txBody>
          <a:bodyPr wrap="square" rtlCol="0">
            <a:spAutoFit/>
          </a:bodyPr>
          <a:lstStyle/>
          <a:p>
            <a:pPr algn="ctr"/>
            <a:r>
              <a:rPr kumimoji="1" lang="zh-CN" altLang="en-US" sz="1200" dirty="0">
                <a:solidFill>
                  <a:srgbClr val="FF0000"/>
                </a:solidFill>
              </a:rPr>
              <a:t>尼西比斯</a:t>
            </a:r>
          </a:p>
        </p:txBody>
      </p:sp>
      <p:sp>
        <p:nvSpPr>
          <p:cNvPr id="18" name="TextBox 17"/>
          <p:cNvSpPr txBox="1"/>
          <p:nvPr/>
        </p:nvSpPr>
        <p:spPr>
          <a:xfrm>
            <a:off x="4267200" y="4256901"/>
            <a:ext cx="1143000" cy="276999"/>
          </a:xfrm>
          <a:prstGeom prst="rect">
            <a:avLst/>
          </a:prstGeom>
          <a:solidFill>
            <a:schemeClr val="tx1"/>
          </a:solidFill>
        </p:spPr>
        <p:txBody>
          <a:bodyPr wrap="square" rtlCol="0">
            <a:spAutoFit/>
          </a:bodyPr>
          <a:lstStyle/>
          <a:p>
            <a:pPr algn="ctr"/>
            <a:r>
              <a:rPr kumimoji="1" lang="zh-CN" altLang="en-US" sz="1200" dirty="0">
                <a:solidFill>
                  <a:srgbClr val="FF0000"/>
                </a:solidFill>
              </a:rPr>
              <a:t>杜罗欧罗波斯</a:t>
            </a:r>
          </a:p>
        </p:txBody>
      </p:sp>
      <p:sp>
        <p:nvSpPr>
          <p:cNvPr id="20" name="TextBox 19"/>
          <p:cNvSpPr txBox="1"/>
          <p:nvPr/>
        </p:nvSpPr>
        <p:spPr>
          <a:xfrm>
            <a:off x="6705600" y="5410200"/>
            <a:ext cx="685800" cy="276999"/>
          </a:xfrm>
          <a:prstGeom prst="rect">
            <a:avLst/>
          </a:prstGeom>
          <a:solidFill>
            <a:schemeClr val="tx1"/>
          </a:solidFill>
        </p:spPr>
        <p:txBody>
          <a:bodyPr wrap="square" rtlCol="0">
            <a:spAutoFit/>
          </a:bodyPr>
          <a:lstStyle/>
          <a:p>
            <a:pPr algn="ctr"/>
            <a:r>
              <a:rPr kumimoji="1" lang="zh-CN" altLang="en-US" sz="1200" dirty="0">
                <a:solidFill>
                  <a:srgbClr val="FF0000"/>
                </a:solidFill>
              </a:rPr>
              <a:t>西流基</a:t>
            </a:r>
          </a:p>
        </p:txBody>
      </p:sp>
      <p:sp>
        <p:nvSpPr>
          <p:cNvPr id="21" name="TextBox 20"/>
          <p:cNvSpPr txBox="1"/>
          <p:nvPr/>
        </p:nvSpPr>
        <p:spPr>
          <a:xfrm>
            <a:off x="7696200" y="5257801"/>
            <a:ext cx="838200" cy="276999"/>
          </a:xfrm>
          <a:prstGeom prst="rect">
            <a:avLst/>
          </a:prstGeom>
          <a:solidFill>
            <a:schemeClr val="tx1"/>
          </a:solidFill>
        </p:spPr>
        <p:txBody>
          <a:bodyPr wrap="square" rtlCol="0">
            <a:spAutoFit/>
          </a:bodyPr>
          <a:lstStyle/>
          <a:p>
            <a:pPr algn="ctr"/>
            <a:r>
              <a:rPr kumimoji="1" lang="zh-CN" altLang="en-US" sz="1200" dirty="0">
                <a:solidFill>
                  <a:srgbClr val="FF0000"/>
                </a:solidFill>
              </a:rPr>
              <a:t>泰西封</a:t>
            </a:r>
          </a:p>
        </p:txBody>
      </p:sp>
      <p:sp>
        <p:nvSpPr>
          <p:cNvPr id="22" name="TextBox 21"/>
          <p:cNvSpPr txBox="1"/>
          <p:nvPr/>
        </p:nvSpPr>
        <p:spPr>
          <a:xfrm>
            <a:off x="3022600" y="3228201"/>
            <a:ext cx="990600" cy="276999"/>
          </a:xfrm>
          <a:prstGeom prst="rect">
            <a:avLst/>
          </a:prstGeom>
          <a:solidFill>
            <a:schemeClr val="tx1"/>
          </a:solidFill>
        </p:spPr>
        <p:txBody>
          <a:bodyPr wrap="square" rtlCol="0">
            <a:spAutoFit/>
          </a:bodyPr>
          <a:lstStyle/>
          <a:p>
            <a:pPr algn="ctr"/>
            <a:r>
              <a:rPr kumimoji="1" lang="zh-CN" altLang="en-US" sz="1200" dirty="0">
                <a:solidFill>
                  <a:srgbClr val="FF0000"/>
                </a:solidFill>
              </a:rPr>
              <a:t>塞琉西亞</a:t>
            </a:r>
          </a:p>
        </p:txBody>
      </p:sp>
    </p:spTree>
    <p:extLst>
      <p:ext uri="{BB962C8B-B14F-4D97-AF65-F5344CB8AC3E}">
        <p14:creationId xmlns:p14="http://schemas.microsoft.com/office/powerpoint/2010/main" val="2912569062"/>
      </p:ext>
    </p:extLst>
  </p:cSld>
  <p:clrMapOvr>
    <a:masterClrMapping/>
  </p:clrMapOvr>
  <p:transition>
    <p:random/>
  </p:transition>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nisibi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6413"/>
          </a:xfrm>
          <a:prstGeom prst="rect">
            <a:avLst/>
          </a:prstGeom>
        </p:spPr>
      </p:pic>
      <p:sp>
        <p:nvSpPr>
          <p:cNvPr id="5" name="Rectangle 4"/>
          <p:cNvSpPr/>
          <p:nvPr/>
        </p:nvSpPr>
        <p:spPr>
          <a:xfrm>
            <a:off x="2743200" y="76200"/>
            <a:ext cx="6781800" cy="584776"/>
          </a:xfrm>
          <a:prstGeom prst="rect">
            <a:avLst/>
          </a:prstGeom>
          <a:solidFill>
            <a:srgbClr val="000514"/>
          </a:solidFill>
          <a:ln>
            <a:noFill/>
          </a:ln>
        </p:spPr>
        <p:txBody>
          <a:bodyPr wrap="square">
            <a:spAutoFit/>
          </a:bodyPr>
          <a:lstStyle/>
          <a:p>
            <a:pPr algn="ctr" fontAlgn="auto">
              <a:spcBef>
                <a:spcPts val="0"/>
              </a:spcBef>
              <a:spcAft>
                <a:spcPts val="0"/>
              </a:spcAft>
            </a:pPr>
            <a:r>
              <a:rPr kumimoji="1" lang="zh-CN" altLang="en-US" sz="3200" dirty="0"/>
              <a:t>尼西比斯</a:t>
            </a:r>
            <a:endParaRPr lang="en-US" sz="3200" b="1" dirty="0">
              <a:ln w="25400">
                <a:solidFill>
                  <a:srgbClr val="000000"/>
                </a:solidFill>
              </a:ln>
              <a:latin typeface="Arial"/>
              <a:cs typeface="Arial"/>
            </a:endParaRPr>
          </a:p>
        </p:txBody>
      </p:sp>
      <p:sp>
        <p:nvSpPr>
          <p:cNvPr id="4" name="Text Box 7"/>
          <p:cNvSpPr txBox="1">
            <a:spLocks noChangeArrowheads="1"/>
          </p:cNvSpPr>
          <p:nvPr/>
        </p:nvSpPr>
        <p:spPr bwMode="auto">
          <a:xfrm>
            <a:off x="1905000" y="1524000"/>
            <a:ext cx="8229600" cy="1077218"/>
          </a:xfrm>
          <a:prstGeom prst="rect">
            <a:avLst/>
          </a:prstGeom>
          <a:solidFill>
            <a:srgbClr val="000000">
              <a:alpha val="0"/>
            </a:srgbClr>
          </a:solidFill>
          <a:ln>
            <a:noFill/>
          </a:ln>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r>
              <a:rPr lang="zh-CN" altLang="en-US" sz="3200" b="1" dirty="0">
                <a:ln w="25400">
                  <a:noFill/>
                </a:ln>
                <a:effectLst>
                  <a:glow rad="228600">
                    <a:schemeClr val="bg2"/>
                  </a:glow>
                </a:effectLst>
                <a:latin typeface="Futura XBlk BT Extra Black"/>
                <a:cs typeface="Futura XBlk BT Extra Black"/>
              </a:rPr>
              <a:t>尼西比斯</a:t>
            </a:r>
            <a:r>
              <a:rPr lang="en-US" altLang="zh-CN" sz="3200" b="1" dirty="0">
                <a:ln w="25400">
                  <a:noFill/>
                </a:ln>
                <a:effectLst>
                  <a:glow rad="228600">
                    <a:schemeClr val="bg2"/>
                  </a:glow>
                </a:effectLst>
                <a:latin typeface="Futura XBlk BT Extra Black"/>
                <a:cs typeface="Futura XBlk BT Extra Black"/>
              </a:rPr>
              <a:t>/</a:t>
            </a:r>
            <a:r>
              <a:rPr lang="zh-CN" altLang="en-US" sz="3200" b="1" dirty="0">
                <a:ln w="25400">
                  <a:noFill/>
                </a:ln>
                <a:effectLst>
                  <a:glow rad="228600">
                    <a:schemeClr val="bg2"/>
                  </a:glow>
                </a:effectLst>
                <a:latin typeface="Futura XBlk BT Extra Black"/>
                <a:cs typeface="Futura XBlk BT Extra Black"/>
              </a:rPr>
              <a:t>伊得撒的学校因其神学，哲学和医学也昵称为世界上最古老的大学。</a:t>
            </a:r>
            <a:endParaRPr lang="en-US" sz="3200" dirty="0">
              <a:ln w="25400">
                <a:noFill/>
              </a:ln>
              <a:effectLst>
                <a:glow rad="228600">
                  <a:schemeClr val="bg2"/>
                </a:glow>
              </a:effectLst>
              <a:latin typeface="Arial Black" charset="0"/>
              <a:cs typeface="Arial Black" charset="0"/>
            </a:endParaRPr>
          </a:p>
        </p:txBody>
      </p:sp>
    </p:spTree>
    <p:extLst>
      <p:ext uri="{BB962C8B-B14F-4D97-AF65-F5344CB8AC3E}">
        <p14:creationId xmlns:p14="http://schemas.microsoft.com/office/powerpoint/2010/main" val="9825479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NisibisChurch.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204032" cy="6858000"/>
          </a:xfrm>
          <a:prstGeom prst="rect">
            <a:avLst/>
          </a:prstGeom>
        </p:spPr>
      </p:pic>
      <p:sp>
        <p:nvSpPr>
          <p:cNvPr id="5" name="Rectangle 4"/>
          <p:cNvSpPr/>
          <p:nvPr/>
        </p:nvSpPr>
        <p:spPr>
          <a:xfrm>
            <a:off x="2743200" y="381000"/>
            <a:ext cx="6781800" cy="584776"/>
          </a:xfrm>
          <a:prstGeom prst="rect">
            <a:avLst/>
          </a:prstGeom>
          <a:solidFill>
            <a:srgbClr val="000514"/>
          </a:solidFill>
          <a:ln>
            <a:noFill/>
          </a:ln>
        </p:spPr>
        <p:txBody>
          <a:bodyPr wrap="square">
            <a:spAutoFit/>
          </a:bodyPr>
          <a:lstStyle/>
          <a:p>
            <a:pPr algn="ctr" fontAlgn="auto">
              <a:spcBef>
                <a:spcPts val="0"/>
              </a:spcBef>
              <a:spcAft>
                <a:spcPts val="0"/>
              </a:spcAft>
            </a:pPr>
            <a:r>
              <a:rPr kumimoji="1" lang="zh-CN" altLang="en-US" sz="3200" dirty="0"/>
              <a:t>尼西比斯</a:t>
            </a:r>
            <a:endParaRPr lang="en-US" sz="3200" b="1" dirty="0">
              <a:ln w="25400">
                <a:solidFill>
                  <a:srgbClr val="000000"/>
                </a:solidFill>
              </a:ln>
              <a:latin typeface="Arial"/>
              <a:cs typeface="Arial"/>
            </a:endParaRPr>
          </a:p>
        </p:txBody>
      </p:sp>
    </p:spTree>
    <p:extLst>
      <p:ext uri="{BB962C8B-B14F-4D97-AF65-F5344CB8AC3E}">
        <p14:creationId xmlns:p14="http://schemas.microsoft.com/office/powerpoint/2010/main" val="2357322919"/>
      </p:ext>
    </p:extLst>
  </p:cSld>
  <p:clrMapOvr>
    <a:masterClrMapping/>
  </p:clrMapOvr>
  <p:transition>
    <p:random/>
  </p:transition>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RomeVsPersi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p:cNvSpPr/>
          <p:nvPr/>
        </p:nvSpPr>
        <p:spPr>
          <a:xfrm>
            <a:off x="2743200" y="381000"/>
            <a:ext cx="6781800" cy="584776"/>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罗马波斯战争</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sp>
        <p:nvSpPr>
          <p:cNvPr id="4" name="Text Box 7"/>
          <p:cNvSpPr txBox="1">
            <a:spLocks noChangeArrowheads="1"/>
          </p:cNvSpPr>
          <p:nvPr/>
        </p:nvSpPr>
        <p:spPr bwMode="auto">
          <a:xfrm>
            <a:off x="1905000" y="4713982"/>
            <a:ext cx="9296400" cy="1077218"/>
          </a:xfrm>
          <a:prstGeom prst="rect">
            <a:avLst/>
          </a:prstGeom>
          <a:solidFill>
            <a:srgbClr val="000000">
              <a:alpha val="0"/>
            </a:srgbClr>
          </a:solidFill>
          <a:ln>
            <a:noFill/>
          </a:ln>
        </p:spPr>
        <p:txBody>
          <a:bodyPr wrap="square">
            <a:spAutoFit/>
          </a:bodyPr>
          <a:lstStyle>
            <a:defPPr>
              <a:defRPr lang="en-US"/>
            </a:defPPr>
            <a:lvl1pPr>
              <a:defRPr sz="3200" b="1">
                <a:ln w="25400">
                  <a:noFill/>
                </a:ln>
                <a:effectLst>
                  <a:glow rad="228600">
                    <a:schemeClr val="bg2"/>
                  </a:glow>
                </a:effectLst>
                <a:latin typeface="Futura XBlk BT Extra Black"/>
                <a:cs typeface="Futura XBlk BT Extra Black"/>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zh-CN" altLang="en-US" dirty="0"/>
              <a:t>公元前</a:t>
            </a:r>
            <a:r>
              <a:rPr lang="en-US" altLang="zh-CN" dirty="0"/>
              <a:t>200</a:t>
            </a:r>
            <a:r>
              <a:rPr lang="zh-CN" altLang="en-US" dirty="0"/>
              <a:t>到公元</a:t>
            </a:r>
            <a:r>
              <a:rPr lang="en-US" altLang="zh-CN" dirty="0"/>
              <a:t>600</a:t>
            </a:r>
            <a:r>
              <a:rPr lang="zh-CN" altLang="en-US" dirty="0"/>
              <a:t>年代，欧洲和罗马一直在争夺亚洲。</a:t>
            </a:r>
            <a:endParaRPr lang="en-US" dirty="0"/>
          </a:p>
        </p:txBody>
      </p:sp>
      <p:sp>
        <p:nvSpPr>
          <p:cNvPr id="6" name="Text Box 7"/>
          <p:cNvSpPr txBox="1">
            <a:spLocks noChangeArrowheads="1"/>
          </p:cNvSpPr>
          <p:nvPr/>
        </p:nvSpPr>
        <p:spPr bwMode="auto">
          <a:xfrm>
            <a:off x="1524000" y="6096000"/>
            <a:ext cx="914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zh-CN" altLang="en-US" sz="1800" dirty="0">
                <a:latin typeface="Arial Black"/>
                <a:cs typeface="Arial Black"/>
              </a:rPr>
              <a:t>伊朗纳克什</a:t>
            </a:r>
            <a:r>
              <a:rPr lang="en-US" altLang="zh-CN" sz="1800" dirty="0">
                <a:latin typeface="Arial Black"/>
                <a:cs typeface="Arial Black"/>
              </a:rPr>
              <a:t>·</a:t>
            </a:r>
            <a:r>
              <a:rPr lang="zh-CN" altLang="en-US" sz="1800" dirty="0">
                <a:latin typeface="Arial Black"/>
                <a:cs typeface="Arial Black"/>
              </a:rPr>
              <a:t>罗斯塔姆之战。沙普尔一世战胜了罗马皇帝瓦莱里安。</a:t>
            </a:r>
            <a:endParaRPr lang="en-US" sz="1800" dirty="0">
              <a:latin typeface="Arial Black"/>
              <a:cs typeface="Arial Black"/>
            </a:endParaRPr>
          </a:p>
        </p:txBody>
      </p:sp>
    </p:spTree>
    <p:extLst>
      <p:ext uri="{BB962C8B-B14F-4D97-AF65-F5344CB8AC3E}">
        <p14:creationId xmlns:p14="http://schemas.microsoft.com/office/powerpoint/2010/main" val="81223692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ConstantineTheGrea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191000"/>
            <a:ext cx="12192000" cy="13657954"/>
          </a:xfrm>
          <a:prstGeom prst="rect">
            <a:avLst/>
          </a:prstGeom>
        </p:spPr>
      </p:pic>
      <p:sp>
        <p:nvSpPr>
          <p:cNvPr id="5" name="Rectangle 4"/>
          <p:cNvSpPr/>
          <p:nvPr/>
        </p:nvSpPr>
        <p:spPr>
          <a:xfrm>
            <a:off x="1524000" y="76200"/>
            <a:ext cx="9142413" cy="584776"/>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君士坦丁堡的基督教</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sp>
        <p:nvSpPr>
          <p:cNvPr id="4" name="Text Box 7"/>
          <p:cNvSpPr txBox="1">
            <a:spLocks noChangeArrowheads="1"/>
          </p:cNvSpPr>
          <p:nvPr/>
        </p:nvSpPr>
        <p:spPr bwMode="auto">
          <a:xfrm>
            <a:off x="1905000" y="3652897"/>
            <a:ext cx="8915400" cy="1569660"/>
          </a:xfrm>
          <a:prstGeom prst="rect">
            <a:avLst/>
          </a:prstGeom>
          <a:solidFill>
            <a:srgbClr val="000000">
              <a:alpha val="0"/>
            </a:srgbClr>
          </a:solidFill>
          <a:ln>
            <a:noFill/>
          </a:ln>
        </p:spPr>
        <p:txBody>
          <a:bodyPr wrap="square">
            <a:spAutoFit/>
          </a:bodyPr>
          <a:lstStyle>
            <a:defPPr>
              <a:defRPr lang="en-US"/>
            </a:defPPr>
            <a:lvl1pPr>
              <a:defRPr sz="3200" b="1">
                <a:ln w="25400">
                  <a:noFill/>
                </a:ln>
                <a:effectLst>
                  <a:glow rad="228600">
                    <a:schemeClr val="bg2"/>
                  </a:glow>
                </a:effectLst>
                <a:latin typeface="Futura XBlk BT Extra Black"/>
                <a:cs typeface="Futura XBlk BT Extra Black"/>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zh-CN" altLang="en-US" dirty="0"/>
              <a:t>君士坦丁为西方的基督徒带来了自由，但由于他们以基督的名义与波斯作斗争，东方的基督徒遭受了极大的痛苦。</a:t>
            </a:r>
            <a:endParaRPr lang="en-US" dirty="0"/>
          </a:p>
        </p:txBody>
      </p:sp>
      <p:sp>
        <p:nvSpPr>
          <p:cNvPr id="6" name="Text Box 7"/>
          <p:cNvSpPr txBox="1">
            <a:spLocks noChangeArrowheads="1"/>
          </p:cNvSpPr>
          <p:nvPr/>
        </p:nvSpPr>
        <p:spPr bwMode="auto">
          <a:xfrm>
            <a:off x="1524000" y="6096000"/>
            <a:ext cx="914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zh-CN" altLang="en-US" sz="1800" dirty="0"/>
              <a:t>君士坦丁在</a:t>
            </a:r>
            <a:r>
              <a:rPr lang="zh-CN" altLang="en-US" sz="1800" dirty="0">
                <a:latin typeface="Arial Black"/>
                <a:cs typeface="Arial Black"/>
              </a:rPr>
              <a:t>英国约克的雕像</a:t>
            </a:r>
            <a:endParaRPr lang="en-US" sz="1800" dirty="0">
              <a:latin typeface="Arial Black"/>
              <a:cs typeface="Arial Black"/>
            </a:endParaRPr>
          </a:p>
        </p:txBody>
      </p:sp>
    </p:spTree>
    <p:extLst>
      <p:ext uri="{BB962C8B-B14F-4D97-AF65-F5344CB8AC3E}">
        <p14:creationId xmlns:p14="http://schemas.microsoft.com/office/powerpoint/2010/main" val="80268598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DebateBetweenCatholicsAndOrientalChristiansInThe13thCenturyAcre1290.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1753"/>
            <a:ext cx="12192000" cy="6909753"/>
          </a:xfrm>
          <a:prstGeom prst="rect">
            <a:avLst/>
          </a:prstGeom>
        </p:spPr>
      </p:pic>
      <p:sp>
        <p:nvSpPr>
          <p:cNvPr id="5" name="Rectangle 4"/>
          <p:cNvSpPr/>
          <p:nvPr/>
        </p:nvSpPr>
        <p:spPr>
          <a:xfrm>
            <a:off x="2743200" y="381000"/>
            <a:ext cx="6781800" cy="584776"/>
          </a:xfrm>
          <a:prstGeom prst="rect">
            <a:avLst/>
          </a:prstGeom>
          <a:solidFill>
            <a:srgbClr val="000514"/>
          </a:solidFill>
          <a:ln>
            <a:noFill/>
          </a:ln>
        </p:spPr>
        <p:txBody>
          <a:bodyPr wrap="square">
            <a:spAutoFit/>
          </a:bodyPr>
          <a:lstStyle/>
          <a:p>
            <a:pPr algn="ctr" fontAlgn="auto">
              <a:spcBef>
                <a:spcPts val="0"/>
              </a:spcBef>
              <a:spcAft>
                <a:spcPts val="0"/>
              </a:spcAft>
              <a:defRPr/>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XBlk BT Extra Black"/>
              </a:rPr>
              <a:t>亚洲教会历史</a:t>
            </a:r>
            <a:endParaRPr lang="en-US" altLang="zh-CN"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XBlk BT Extra Black"/>
            </a:endParaRPr>
          </a:p>
        </p:txBody>
      </p:sp>
      <p:sp>
        <p:nvSpPr>
          <p:cNvPr id="13315" name="Text Box 7"/>
          <p:cNvSpPr txBox="1">
            <a:spLocks noChangeArrowheads="1"/>
          </p:cNvSpPr>
          <p:nvPr/>
        </p:nvSpPr>
        <p:spPr bwMode="auto">
          <a:xfrm>
            <a:off x="1524000" y="6096000"/>
            <a:ext cx="914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zh-CN" altLang="en-US" sz="1800" i="1" dirty="0">
                <a:latin typeface="Arial Black" charset="0"/>
                <a:cs typeface="Arial Black" charset="0"/>
              </a:rPr>
              <a:t>天主教徒和倪思多留人在中亚的辩论</a:t>
            </a:r>
            <a:r>
              <a:rPr lang="zh-CN" altLang="zh-CN" sz="1800" i="1" dirty="0">
                <a:latin typeface="Arial Black" charset="0"/>
                <a:cs typeface="Arial Black" charset="0"/>
              </a:rPr>
              <a:t>（</a:t>
            </a:r>
            <a:r>
              <a:rPr lang="zh-CN" altLang="is-IS" sz="1800" i="1" dirty="0">
                <a:latin typeface="Arial Black" charset="0"/>
                <a:cs typeface="Arial Black" charset="0"/>
              </a:rPr>
              <a:t>公元</a:t>
            </a:r>
            <a:r>
              <a:rPr lang="is-IS" altLang="zh-CN" sz="1800" i="1" dirty="0">
                <a:latin typeface="Arial Black" charset="0"/>
                <a:cs typeface="Arial Black" charset="0"/>
              </a:rPr>
              <a:t>1290</a:t>
            </a:r>
            <a:r>
              <a:rPr lang="zh-CN" altLang="is-IS" sz="1800" i="1" dirty="0">
                <a:latin typeface="Arial Black" charset="0"/>
                <a:cs typeface="Arial Black" charset="0"/>
              </a:rPr>
              <a:t>年</a:t>
            </a:r>
            <a:r>
              <a:rPr lang="zh-CN" altLang="en-US" sz="1800" i="1" dirty="0">
                <a:latin typeface="Arial Black" charset="0"/>
                <a:cs typeface="Arial Black" charset="0"/>
              </a:rPr>
              <a:t>）</a:t>
            </a:r>
            <a:endParaRPr lang="en-US" sz="1800" i="1" dirty="0">
              <a:latin typeface="Arial Black" charset="0"/>
              <a:cs typeface="Arial Black" charset="0"/>
            </a:endParaRPr>
          </a:p>
        </p:txBody>
      </p:sp>
    </p:spTree>
    <p:extLst>
      <p:ext uri="{BB962C8B-B14F-4D97-AF65-F5344CB8AC3E}">
        <p14:creationId xmlns:p14="http://schemas.microsoft.com/office/powerpoint/2010/main" val="936965687"/>
      </p:ext>
    </p:extLst>
  </p:cSld>
  <p:clrMapOvr>
    <a:masterClrMapping/>
  </p:clrMapOvr>
  <p:transition>
    <p:random/>
  </p:transition>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Efrem.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032" y="-457200"/>
            <a:ext cx="12192000" cy="16348556"/>
          </a:xfrm>
          <a:prstGeom prst="rect">
            <a:avLst/>
          </a:prstGeom>
        </p:spPr>
      </p:pic>
      <p:sp>
        <p:nvSpPr>
          <p:cNvPr id="5" name="Rectangle 4"/>
          <p:cNvSpPr/>
          <p:nvPr/>
        </p:nvSpPr>
        <p:spPr>
          <a:xfrm>
            <a:off x="2743200" y="381000"/>
            <a:ext cx="6781800" cy="584776"/>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以法莲（叙利亚）</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spTree>
    <p:extLst>
      <p:ext uri="{BB962C8B-B14F-4D97-AF65-F5344CB8AC3E}">
        <p14:creationId xmlns:p14="http://schemas.microsoft.com/office/powerpoint/2010/main" val="663941003"/>
      </p:ext>
    </p:extLst>
  </p:cSld>
  <p:clrMapOvr>
    <a:masterClrMapping/>
  </p:clrMapOvr>
  <p:transition>
    <p:random/>
  </p:transition>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TheodoreMopsueta.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11399520"/>
          </a:xfrm>
          <a:prstGeom prst="rect">
            <a:avLst/>
          </a:prstGeom>
        </p:spPr>
      </p:pic>
      <p:sp>
        <p:nvSpPr>
          <p:cNvPr id="5" name="Rectangle 4"/>
          <p:cNvSpPr/>
          <p:nvPr/>
        </p:nvSpPr>
        <p:spPr>
          <a:xfrm>
            <a:off x="2743200" y="381000"/>
            <a:ext cx="6781800" cy="584776"/>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摩普绥提亚人提阿多</a:t>
            </a:r>
            <a:endParaRPr lang="en-US" sz="3200" b="1" dirty="0">
              <a:ln w="25400">
                <a:solidFill>
                  <a:srgbClr val="000000"/>
                </a:solidFill>
              </a:ln>
              <a:latin typeface="Arial"/>
              <a:cs typeface="Arial"/>
            </a:endParaRPr>
          </a:p>
        </p:txBody>
      </p:sp>
      <p:sp>
        <p:nvSpPr>
          <p:cNvPr id="6" name="Text Box 7"/>
          <p:cNvSpPr txBox="1">
            <a:spLocks noChangeArrowheads="1"/>
          </p:cNvSpPr>
          <p:nvPr/>
        </p:nvSpPr>
        <p:spPr bwMode="auto">
          <a:xfrm>
            <a:off x="8458200" y="1371600"/>
            <a:ext cx="3699998" cy="1077218"/>
          </a:xfrm>
          <a:prstGeom prst="rect">
            <a:avLst/>
          </a:prstGeom>
          <a:solidFill>
            <a:srgbClr val="000514"/>
          </a:solidFill>
          <a:ln>
            <a:noFill/>
          </a:ln>
        </p:spPr>
        <p:txBody>
          <a:bodyPr wrap="square">
            <a:spAutoFit/>
          </a:bodyPr>
          <a:lstStyle>
            <a:defPPr>
              <a:defRPr lang="en-US"/>
            </a:defPPr>
            <a:lvl1pPr algn="ctr" fontAlgn="auto">
              <a:spcBef>
                <a:spcPts val="0"/>
              </a:spcBef>
              <a:spcAft>
                <a:spcPts val="0"/>
              </a:spcAft>
              <a:defRPr sz="3200" b="1">
                <a:ln w="25400">
                  <a:solidFill>
                    <a:srgbClr val="000000"/>
                  </a:solidFill>
                </a:ln>
                <a:latin typeface="Arial"/>
                <a:cs typeface="Arial"/>
              </a:defRPr>
            </a:lvl1pPr>
          </a:lstStyle>
          <a:p>
            <a:r>
              <a:rPr lang="zh-CN" altLang="en-US" b="0" dirty="0">
                <a:ln w="18415" cmpd="sng">
                  <a:solidFill>
                    <a:srgbClr val="FFFFFF"/>
                  </a:solidFill>
                  <a:prstDash val="solid"/>
                </a:ln>
                <a:solidFill>
                  <a:srgbClr val="FFFFFF"/>
                </a:solidFill>
                <a:effectLst>
                  <a:outerShdw blurRad="63500" dir="3600000" algn="tl" rotWithShape="0">
                    <a:srgbClr val="000000">
                      <a:alpha val="70000"/>
                    </a:srgbClr>
                  </a:outerShdw>
                </a:effectLst>
              </a:rPr>
              <a:t>提阿多为所有东方教会解释圣经。</a:t>
            </a:r>
            <a:endParaRPr lang="en-US" dirty="0"/>
          </a:p>
        </p:txBody>
      </p:sp>
    </p:spTree>
    <p:extLst>
      <p:ext uri="{BB962C8B-B14F-4D97-AF65-F5344CB8AC3E}">
        <p14:creationId xmlns:p14="http://schemas.microsoft.com/office/powerpoint/2010/main" val="405466926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Nestorianism.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09800" y="381000"/>
            <a:ext cx="7696200" cy="6059380"/>
          </a:xfrm>
          <a:prstGeom prst="rect">
            <a:avLst/>
          </a:prstGeom>
        </p:spPr>
      </p:pic>
      <p:sp>
        <p:nvSpPr>
          <p:cNvPr id="2" name="TextBox 1"/>
          <p:cNvSpPr txBox="1"/>
          <p:nvPr/>
        </p:nvSpPr>
        <p:spPr>
          <a:xfrm>
            <a:off x="3276600" y="431800"/>
            <a:ext cx="1600200" cy="523220"/>
          </a:xfrm>
          <a:prstGeom prst="rect">
            <a:avLst/>
          </a:prstGeom>
          <a:solidFill>
            <a:srgbClr val="FFFFFF"/>
          </a:solidFill>
        </p:spPr>
        <p:txBody>
          <a:bodyPr wrap="square" rtlCol="0">
            <a:spAutoFit/>
          </a:bodyPr>
          <a:lstStyle/>
          <a:p>
            <a:pPr algn="ctr"/>
            <a:r>
              <a:rPr kumimoji="1" lang="zh-CN" altLang="en-US" sz="1400" dirty="0">
                <a:solidFill>
                  <a:srgbClr val="000514"/>
                </a:solidFill>
              </a:rPr>
              <a:t>亚历山大的欧利罗</a:t>
            </a:r>
          </a:p>
          <a:p>
            <a:pPr algn="ctr"/>
            <a:r>
              <a:rPr kumimoji="1" lang="zh-CN" altLang="en-US" sz="1400" dirty="0">
                <a:solidFill>
                  <a:srgbClr val="000514"/>
                </a:solidFill>
              </a:rPr>
              <a:t>实体联合</a:t>
            </a:r>
          </a:p>
        </p:txBody>
      </p:sp>
      <p:sp>
        <p:nvSpPr>
          <p:cNvPr id="3" name="TextBox 2"/>
          <p:cNvSpPr txBox="1"/>
          <p:nvPr/>
        </p:nvSpPr>
        <p:spPr>
          <a:xfrm>
            <a:off x="6934200" y="431800"/>
            <a:ext cx="2438400" cy="523220"/>
          </a:xfrm>
          <a:prstGeom prst="rect">
            <a:avLst/>
          </a:prstGeom>
          <a:solidFill>
            <a:srgbClr val="FFFFFF"/>
          </a:solidFill>
        </p:spPr>
        <p:txBody>
          <a:bodyPr wrap="square" rtlCol="0">
            <a:spAutoFit/>
          </a:bodyPr>
          <a:lstStyle/>
          <a:p>
            <a:pPr algn="ctr"/>
            <a:r>
              <a:rPr kumimoji="1" lang="zh-CN" altLang="en-US" sz="1400" dirty="0">
                <a:solidFill>
                  <a:srgbClr val="000514"/>
                </a:solidFill>
              </a:rPr>
              <a:t>君士坦丁堡的倪思多留</a:t>
            </a:r>
          </a:p>
          <a:p>
            <a:pPr algn="ctr"/>
            <a:r>
              <a:rPr kumimoji="1" lang="zh-CN" altLang="en-US" sz="1400" dirty="0">
                <a:solidFill>
                  <a:srgbClr val="000514"/>
                </a:solidFill>
              </a:rPr>
              <a:t>亲协</a:t>
            </a:r>
          </a:p>
        </p:txBody>
      </p:sp>
      <p:sp>
        <p:nvSpPr>
          <p:cNvPr id="6" name="TextBox 5"/>
          <p:cNvSpPr txBox="1"/>
          <p:nvPr/>
        </p:nvSpPr>
        <p:spPr>
          <a:xfrm>
            <a:off x="3581400" y="4267201"/>
            <a:ext cx="889000" cy="307777"/>
          </a:xfrm>
          <a:prstGeom prst="rect">
            <a:avLst/>
          </a:prstGeom>
          <a:solidFill>
            <a:srgbClr val="FFFFFF"/>
          </a:solidFill>
        </p:spPr>
        <p:txBody>
          <a:bodyPr wrap="square" rtlCol="0">
            <a:spAutoFit/>
          </a:bodyPr>
          <a:lstStyle/>
          <a:p>
            <a:pPr algn="ctr"/>
            <a:r>
              <a:rPr kumimoji="1" lang="zh-CN" altLang="en-US" sz="1400" dirty="0">
                <a:solidFill>
                  <a:srgbClr val="000514"/>
                </a:solidFill>
              </a:rPr>
              <a:t>本质</a:t>
            </a:r>
          </a:p>
        </p:txBody>
      </p:sp>
      <p:sp>
        <p:nvSpPr>
          <p:cNvPr id="7" name="TextBox 6"/>
          <p:cNvSpPr txBox="1"/>
          <p:nvPr/>
        </p:nvSpPr>
        <p:spPr>
          <a:xfrm>
            <a:off x="7632700" y="4140200"/>
            <a:ext cx="889000" cy="307777"/>
          </a:xfrm>
          <a:prstGeom prst="rect">
            <a:avLst/>
          </a:prstGeom>
          <a:solidFill>
            <a:srgbClr val="FFFFFF"/>
          </a:solidFill>
        </p:spPr>
        <p:txBody>
          <a:bodyPr wrap="square" rtlCol="0">
            <a:spAutoFit/>
          </a:bodyPr>
          <a:lstStyle/>
          <a:p>
            <a:pPr algn="ctr"/>
            <a:r>
              <a:rPr kumimoji="1" lang="zh-CN" altLang="en-US" sz="1400" dirty="0">
                <a:solidFill>
                  <a:srgbClr val="000514"/>
                </a:solidFill>
              </a:rPr>
              <a:t>位格</a:t>
            </a:r>
          </a:p>
        </p:txBody>
      </p:sp>
      <p:sp>
        <p:nvSpPr>
          <p:cNvPr id="8" name="TextBox 7"/>
          <p:cNvSpPr txBox="1"/>
          <p:nvPr/>
        </p:nvSpPr>
        <p:spPr>
          <a:xfrm>
            <a:off x="7391400" y="4569023"/>
            <a:ext cx="533400" cy="307777"/>
          </a:xfrm>
          <a:prstGeom prst="rect">
            <a:avLst/>
          </a:prstGeom>
          <a:solidFill>
            <a:srgbClr val="FFFFFF"/>
          </a:solidFill>
        </p:spPr>
        <p:txBody>
          <a:bodyPr wrap="square" rtlCol="0">
            <a:spAutoFit/>
          </a:bodyPr>
          <a:lstStyle/>
          <a:p>
            <a:pPr algn="ctr"/>
            <a:r>
              <a:rPr kumimoji="1" lang="zh-CN" altLang="en-US" sz="1400" dirty="0">
                <a:solidFill>
                  <a:srgbClr val="000514"/>
                </a:solidFill>
              </a:rPr>
              <a:t>人性</a:t>
            </a:r>
          </a:p>
        </p:txBody>
      </p:sp>
      <p:sp>
        <p:nvSpPr>
          <p:cNvPr id="9" name="TextBox 8"/>
          <p:cNvSpPr txBox="1"/>
          <p:nvPr/>
        </p:nvSpPr>
        <p:spPr>
          <a:xfrm>
            <a:off x="8153400" y="4569023"/>
            <a:ext cx="609600" cy="307777"/>
          </a:xfrm>
          <a:prstGeom prst="rect">
            <a:avLst/>
          </a:prstGeom>
          <a:solidFill>
            <a:srgbClr val="FFFFFF"/>
          </a:solidFill>
        </p:spPr>
        <p:txBody>
          <a:bodyPr wrap="square" rtlCol="0">
            <a:spAutoFit/>
          </a:bodyPr>
          <a:lstStyle/>
          <a:p>
            <a:pPr algn="ctr"/>
            <a:r>
              <a:rPr kumimoji="1" lang="zh-CN" altLang="en-US" sz="1400" dirty="0">
                <a:solidFill>
                  <a:srgbClr val="000514"/>
                </a:solidFill>
              </a:rPr>
              <a:t>神性</a:t>
            </a:r>
          </a:p>
        </p:txBody>
      </p:sp>
      <p:sp>
        <p:nvSpPr>
          <p:cNvPr id="11" name="TextBox 10"/>
          <p:cNvSpPr txBox="1"/>
          <p:nvPr/>
        </p:nvSpPr>
        <p:spPr>
          <a:xfrm>
            <a:off x="6578600" y="5905500"/>
            <a:ext cx="2971800" cy="230832"/>
          </a:xfrm>
          <a:prstGeom prst="rect">
            <a:avLst/>
          </a:prstGeom>
          <a:solidFill>
            <a:srgbClr val="FFFFFF"/>
          </a:solidFill>
          <a:ln>
            <a:solidFill>
              <a:schemeClr val="bg2"/>
            </a:solidFill>
          </a:ln>
        </p:spPr>
        <p:txBody>
          <a:bodyPr wrap="square" rtlCol="0">
            <a:spAutoFit/>
          </a:bodyPr>
          <a:lstStyle/>
          <a:p>
            <a:pPr algn="ctr"/>
            <a:r>
              <a:rPr kumimoji="1" lang="zh-CN" altLang="en-US" sz="900" dirty="0">
                <a:solidFill>
                  <a:srgbClr val="000514"/>
                </a:solidFill>
              </a:rPr>
              <a:t>基督诞生</a:t>
            </a:r>
          </a:p>
        </p:txBody>
      </p:sp>
      <p:sp>
        <p:nvSpPr>
          <p:cNvPr id="12" name="TextBox 11"/>
          <p:cNvSpPr txBox="1"/>
          <p:nvPr/>
        </p:nvSpPr>
        <p:spPr>
          <a:xfrm>
            <a:off x="2590800" y="5892800"/>
            <a:ext cx="2971800" cy="230832"/>
          </a:xfrm>
          <a:prstGeom prst="rect">
            <a:avLst/>
          </a:prstGeom>
          <a:solidFill>
            <a:srgbClr val="FFFFFF"/>
          </a:solidFill>
          <a:ln>
            <a:solidFill>
              <a:schemeClr val="bg2"/>
            </a:solidFill>
          </a:ln>
        </p:spPr>
        <p:txBody>
          <a:bodyPr wrap="square" rtlCol="0">
            <a:spAutoFit/>
          </a:bodyPr>
          <a:lstStyle/>
          <a:p>
            <a:pPr algn="ctr"/>
            <a:r>
              <a:rPr kumimoji="1" lang="zh-CN" altLang="en-US" sz="900" dirty="0">
                <a:solidFill>
                  <a:srgbClr val="000514"/>
                </a:solidFill>
              </a:rPr>
              <a:t>基督诞生</a:t>
            </a:r>
          </a:p>
        </p:txBody>
      </p:sp>
      <p:sp>
        <p:nvSpPr>
          <p:cNvPr id="13" name="TextBox 12"/>
          <p:cNvSpPr txBox="1"/>
          <p:nvPr/>
        </p:nvSpPr>
        <p:spPr>
          <a:xfrm>
            <a:off x="2692400" y="1447800"/>
            <a:ext cx="889000" cy="307777"/>
          </a:xfrm>
          <a:prstGeom prst="rect">
            <a:avLst/>
          </a:prstGeom>
          <a:solidFill>
            <a:srgbClr val="FFFFFF"/>
          </a:solidFill>
        </p:spPr>
        <p:txBody>
          <a:bodyPr wrap="square" rtlCol="0">
            <a:spAutoFit/>
          </a:bodyPr>
          <a:lstStyle/>
          <a:p>
            <a:pPr algn="ctr"/>
            <a:r>
              <a:rPr kumimoji="1" lang="zh-CN" altLang="en-US" sz="1400" dirty="0">
                <a:solidFill>
                  <a:srgbClr val="000514"/>
                </a:solidFill>
              </a:rPr>
              <a:t>人类学</a:t>
            </a:r>
          </a:p>
        </p:txBody>
      </p:sp>
      <p:sp>
        <p:nvSpPr>
          <p:cNvPr id="14" name="TextBox 13"/>
          <p:cNvSpPr txBox="1"/>
          <p:nvPr/>
        </p:nvSpPr>
        <p:spPr>
          <a:xfrm>
            <a:off x="6781800" y="1524000"/>
            <a:ext cx="889000" cy="307777"/>
          </a:xfrm>
          <a:prstGeom prst="rect">
            <a:avLst/>
          </a:prstGeom>
          <a:solidFill>
            <a:srgbClr val="FFFFFF"/>
          </a:solidFill>
        </p:spPr>
        <p:txBody>
          <a:bodyPr wrap="square" rtlCol="0">
            <a:spAutoFit/>
          </a:bodyPr>
          <a:lstStyle/>
          <a:p>
            <a:pPr algn="ctr"/>
            <a:r>
              <a:rPr kumimoji="1" lang="zh-CN" altLang="en-US" sz="1400" dirty="0">
                <a:solidFill>
                  <a:srgbClr val="000514"/>
                </a:solidFill>
              </a:rPr>
              <a:t>人类学</a:t>
            </a:r>
          </a:p>
        </p:txBody>
      </p:sp>
      <p:sp>
        <p:nvSpPr>
          <p:cNvPr id="15" name="TextBox 14"/>
          <p:cNvSpPr txBox="1"/>
          <p:nvPr/>
        </p:nvSpPr>
        <p:spPr>
          <a:xfrm>
            <a:off x="4495800" y="1447800"/>
            <a:ext cx="889000" cy="307777"/>
          </a:xfrm>
          <a:prstGeom prst="rect">
            <a:avLst/>
          </a:prstGeom>
          <a:solidFill>
            <a:srgbClr val="FFFFFF"/>
          </a:solidFill>
        </p:spPr>
        <p:txBody>
          <a:bodyPr wrap="square" rtlCol="0">
            <a:spAutoFit/>
          </a:bodyPr>
          <a:lstStyle/>
          <a:p>
            <a:pPr algn="ctr"/>
            <a:r>
              <a:rPr kumimoji="1" lang="zh-CN" altLang="en-US" sz="1400" dirty="0">
                <a:solidFill>
                  <a:srgbClr val="000514"/>
                </a:solidFill>
              </a:rPr>
              <a:t>洛各斯</a:t>
            </a:r>
          </a:p>
        </p:txBody>
      </p:sp>
      <p:sp>
        <p:nvSpPr>
          <p:cNvPr id="16" name="TextBox 15"/>
          <p:cNvSpPr txBox="1"/>
          <p:nvPr/>
        </p:nvSpPr>
        <p:spPr>
          <a:xfrm>
            <a:off x="8610600" y="1521023"/>
            <a:ext cx="889000" cy="307777"/>
          </a:xfrm>
          <a:prstGeom prst="rect">
            <a:avLst/>
          </a:prstGeom>
          <a:solidFill>
            <a:srgbClr val="FFFFFF"/>
          </a:solidFill>
        </p:spPr>
        <p:txBody>
          <a:bodyPr wrap="square" rtlCol="0">
            <a:spAutoFit/>
          </a:bodyPr>
          <a:lstStyle/>
          <a:p>
            <a:pPr algn="ctr"/>
            <a:r>
              <a:rPr kumimoji="1" lang="zh-CN" altLang="en-US" sz="1400" dirty="0">
                <a:solidFill>
                  <a:srgbClr val="000514"/>
                </a:solidFill>
              </a:rPr>
              <a:t>洛各斯</a:t>
            </a:r>
          </a:p>
        </p:txBody>
      </p:sp>
      <p:sp>
        <p:nvSpPr>
          <p:cNvPr id="17" name="TextBox 16"/>
          <p:cNvSpPr txBox="1"/>
          <p:nvPr/>
        </p:nvSpPr>
        <p:spPr>
          <a:xfrm>
            <a:off x="3429000" y="6139190"/>
            <a:ext cx="1295400" cy="261610"/>
          </a:xfrm>
          <a:prstGeom prst="rect">
            <a:avLst/>
          </a:prstGeom>
          <a:solidFill>
            <a:srgbClr val="FFFFFF"/>
          </a:solidFill>
        </p:spPr>
        <p:txBody>
          <a:bodyPr wrap="square" rtlCol="0">
            <a:spAutoFit/>
          </a:bodyPr>
          <a:lstStyle/>
          <a:p>
            <a:pPr algn="ctr"/>
            <a:r>
              <a:rPr kumimoji="1" lang="zh-CN" altLang="en-US" sz="1100" dirty="0">
                <a:solidFill>
                  <a:srgbClr val="000514"/>
                </a:solidFill>
              </a:rPr>
              <a:t>上帝的生育者</a:t>
            </a:r>
          </a:p>
        </p:txBody>
      </p:sp>
      <p:sp>
        <p:nvSpPr>
          <p:cNvPr id="18" name="TextBox 17"/>
          <p:cNvSpPr txBox="1"/>
          <p:nvPr/>
        </p:nvSpPr>
        <p:spPr>
          <a:xfrm>
            <a:off x="7467600" y="6172200"/>
            <a:ext cx="1295400" cy="261610"/>
          </a:xfrm>
          <a:prstGeom prst="rect">
            <a:avLst/>
          </a:prstGeom>
          <a:solidFill>
            <a:srgbClr val="FFFFFF"/>
          </a:solidFill>
        </p:spPr>
        <p:txBody>
          <a:bodyPr wrap="square" rtlCol="0">
            <a:spAutoFit/>
          </a:bodyPr>
          <a:lstStyle/>
          <a:p>
            <a:pPr algn="ctr"/>
            <a:r>
              <a:rPr kumimoji="1" lang="zh-CN" altLang="en-US" sz="1100" dirty="0">
                <a:solidFill>
                  <a:srgbClr val="000514"/>
                </a:solidFill>
              </a:rPr>
              <a:t>基督的生育者</a:t>
            </a:r>
          </a:p>
        </p:txBody>
      </p:sp>
      <p:sp>
        <p:nvSpPr>
          <p:cNvPr id="19" name="TextBox 18"/>
          <p:cNvSpPr txBox="1"/>
          <p:nvPr/>
        </p:nvSpPr>
        <p:spPr>
          <a:xfrm>
            <a:off x="3733800" y="4721423"/>
            <a:ext cx="533400" cy="307777"/>
          </a:xfrm>
          <a:prstGeom prst="rect">
            <a:avLst/>
          </a:prstGeom>
          <a:solidFill>
            <a:srgbClr val="FFFFFF"/>
          </a:solidFill>
        </p:spPr>
        <p:txBody>
          <a:bodyPr wrap="square" rtlCol="0">
            <a:spAutoFit/>
          </a:bodyPr>
          <a:lstStyle/>
          <a:p>
            <a:pPr algn="ctr"/>
            <a:r>
              <a:rPr kumimoji="1" lang="zh-CN" altLang="en-US" sz="1400" dirty="0">
                <a:solidFill>
                  <a:srgbClr val="000514"/>
                </a:solidFill>
              </a:rPr>
              <a:t>救主</a:t>
            </a:r>
          </a:p>
        </p:txBody>
      </p:sp>
      <p:sp>
        <p:nvSpPr>
          <p:cNvPr id="20" name="TextBox 19"/>
          <p:cNvSpPr txBox="1"/>
          <p:nvPr/>
        </p:nvSpPr>
        <p:spPr>
          <a:xfrm>
            <a:off x="4572000" y="5387201"/>
            <a:ext cx="1295400" cy="276999"/>
          </a:xfrm>
          <a:prstGeom prst="rect">
            <a:avLst/>
          </a:prstGeom>
          <a:solidFill>
            <a:srgbClr val="CCFF66"/>
          </a:solidFill>
        </p:spPr>
        <p:txBody>
          <a:bodyPr wrap="square" rtlCol="0">
            <a:spAutoFit/>
          </a:bodyPr>
          <a:lstStyle/>
          <a:p>
            <a:pPr algn="ctr"/>
            <a:r>
              <a:rPr kumimoji="1" lang="zh-CN" altLang="en-US" sz="1200" dirty="0">
                <a:solidFill>
                  <a:srgbClr val="000514"/>
                </a:solidFill>
              </a:rPr>
              <a:t>含混神性和人性</a:t>
            </a:r>
          </a:p>
        </p:txBody>
      </p:sp>
      <p:sp>
        <p:nvSpPr>
          <p:cNvPr id="21" name="TextBox 20"/>
          <p:cNvSpPr txBox="1"/>
          <p:nvPr/>
        </p:nvSpPr>
        <p:spPr>
          <a:xfrm>
            <a:off x="6146800" y="4381501"/>
            <a:ext cx="1066800" cy="276999"/>
          </a:xfrm>
          <a:prstGeom prst="rect">
            <a:avLst/>
          </a:prstGeom>
          <a:solidFill>
            <a:srgbClr val="CCFF66"/>
          </a:solidFill>
        </p:spPr>
        <p:txBody>
          <a:bodyPr wrap="square" rtlCol="0">
            <a:spAutoFit/>
          </a:bodyPr>
          <a:lstStyle/>
          <a:p>
            <a:pPr algn="ctr"/>
            <a:r>
              <a:rPr kumimoji="1" lang="zh-CN" altLang="en-US" sz="1200" dirty="0">
                <a:solidFill>
                  <a:srgbClr val="000514"/>
                </a:solidFill>
              </a:rPr>
              <a:t>受孕时结连</a:t>
            </a:r>
          </a:p>
        </p:txBody>
      </p:sp>
      <p:sp>
        <p:nvSpPr>
          <p:cNvPr id="22" name="TextBox 21"/>
          <p:cNvSpPr txBox="1"/>
          <p:nvPr/>
        </p:nvSpPr>
        <p:spPr>
          <a:xfrm rot="20269851">
            <a:off x="6631883" y="2708901"/>
            <a:ext cx="381000" cy="830997"/>
          </a:xfrm>
          <a:prstGeom prst="rect">
            <a:avLst/>
          </a:prstGeom>
          <a:noFill/>
        </p:spPr>
        <p:txBody>
          <a:bodyPr wrap="square" rtlCol="0">
            <a:spAutoFit/>
          </a:bodyPr>
          <a:lstStyle/>
          <a:p>
            <a:pPr algn="ctr"/>
            <a:r>
              <a:rPr kumimoji="1" lang="zh-CN" altLang="en-US" sz="1200" dirty="0">
                <a:solidFill>
                  <a:srgbClr val="000514"/>
                </a:solidFill>
              </a:rPr>
              <a:t>人类本质</a:t>
            </a:r>
          </a:p>
        </p:txBody>
      </p:sp>
      <p:sp>
        <p:nvSpPr>
          <p:cNvPr id="23" name="TextBox 22"/>
          <p:cNvSpPr txBox="1"/>
          <p:nvPr/>
        </p:nvSpPr>
        <p:spPr>
          <a:xfrm rot="1401003">
            <a:off x="9110724" y="2637183"/>
            <a:ext cx="381000" cy="1015663"/>
          </a:xfrm>
          <a:prstGeom prst="rect">
            <a:avLst/>
          </a:prstGeom>
          <a:noFill/>
        </p:spPr>
        <p:txBody>
          <a:bodyPr wrap="square" rtlCol="0">
            <a:spAutoFit/>
          </a:bodyPr>
          <a:lstStyle/>
          <a:p>
            <a:pPr algn="ctr"/>
            <a:r>
              <a:rPr kumimoji="1" lang="zh-CN" altLang="en-US" sz="1200" dirty="0">
                <a:solidFill>
                  <a:srgbClr val="000514"/>
                </a:solidFill>
              </a:rPr>
              <a:t>洛各斯</a:t>
            </a:r>
          </a:p>
          <a:p>
            <a:pPr algn="ctr"/>
            <a:r>
              <a:rPr kumimoji="1" lang="zh-CN" altLang="en-US" sz="1200" dirty="0">
                <a:solidFill>
                  <a:srgbClr val="000514"/>
                </a:solidFill>
              </a:rPr>
              <a:t>本质</a:t>
            </a:r>
          </a:p>
        </p:txBody>
      </p:sp>
    </p:spTree>
    <p:extLst>
      <p:ext uri="{BB962C8B-B14F-4D97-AF65-F5344CB8AC3E}">
        <p14:creationId xmlns:p14="http://schemas.microsoft.com/office/powerpoint/2010/main" val="3589338003"/>
      </p:ext>
    </p:extLst>
  </p:cSld>
  <p:clrMapOvr>
    <a:masterClrMapping/>
  </p:clrMapOvr>
  <p:transition>
    <p:random/>
  </p:transition>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CouncilOfEphesu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43200" y="0"/>
            <a:ext cx="6685254" cy="6858000"/>
          </a:xfrm>
          <a:prstGeom prst="rect">
            <a:avLst/>
          </a:prstGeom>
        </p:spPr>
      </p:pic>
      <p:sp>
        <p:nvSpPr>
          <p:cNvPr id="5" name="Rectangle 4"/>
          <p:cNvSpPr/>
          <p:nvPr/>
        </p:nvSpPr>
        <p:spPr>
          <a:xfrm>
            <a:off x="2743200" y="2158424"/>
            <a:ext cx="6781800" cy="584776"/>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以弗所理事会</a:t>
            </a:r>
            <a:r>
              <a:rPr lang="en-US" sz="3200" b="1" dirty="0">
                <a:ln w="25400">
                  <a:solidFill>
                    <a:srgbClr val="000000"/>
                  </a:solidFill>
                </a:ln>
                <a:latin typeface="Arial"/>
                <a:cs typeface="Arial"/>
              </a:rPr>
              <a:t>(431)</a:t>
            </a:r>
          </a:p>
        </p:txBody>
      </p:sp>
      <p:sp>
        <p:nvSpPr>
          <p:cNvPr id="6" name="Text Box 7"/>
          <p:cNvSpPr txBox="1">
            <a:spLocks noChangeArrowheads="1"/>
          </p:cNvSpPr>
          <p:nvPr/>
        </p:nvSpPr>
        <p:spPr bwMode="auto">
          <a:xfrm>
            <a:off x="2209800" y="3733800"/>
            <a:ext cx="8229600" cy="1077218"/>
          </a:xfrm>
          <a:prstGeom prst="rect">
            <a:avLst/>
          </a:prstGeom>
          <a:solidFill>
            <a:srgbClr val="000000">
              <a:alpha val="0"/>
            </a:srgbClr>
          </a:solidFill>
          <a:ln>
            <a:noFill/>
          </a:ln>
        </p:spPr>
        <p:txBody>
          <a:bodyPr wrap="square">
            <a:spAutoFit/>
          </a:bodyPr>
          <a:lstStyle>
            <a:defPPr>
              <a:defRPr lang="en-US"/>
            </a:defPPr>
            <a:lvl1pPr>
              <a:defRPr sz="3200" b="1">
                <a:ln w="25400">
                  <a:noFill/>
                </a:ln>
                <a:effectLst>
                  <a:glow rad="228600">
                    <a:schemeClr val="bg2"/>
                  </a:glow>
                </a:effectLst>
                <a:latin typeface="Futura XBlk BT Extra Black"/>
                <a:cs typeface="Futura XBlk BT Extra Black"/>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zh-CN" altLang="en-US" dirty="0"/>
              <a:t>倪思多留被称为异教徒，他相信耶稣有两种本性。</a:t>
            </a:r>
            <a:endParaRPr lang="en-US" dirty="0"/>
          </a:p>
        </p:txBody>
      </p:sp>
    </p:spTree>
    <p:extLst>
      <p:ext uri="{BB962C8B-B14F-4D97-AF65-F5344CB8AC3E}">
        <p14:creationId xmlns:p14="http://schemas.microsoft.com/office/powerpoint/2010/main" val="333064646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EasternEurop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76200"/>
            <a:ext cx="12192000" cy="8169324"/>
          </a:xfrm>
          <a:prstGeom prst="rect">
            <a:avLst/>
          </a:prstGeom>
        </p:spPr>
      </p:pic>
      <p:sp>
        <p:nvSpPr>
          <p:cNvPr id="8" name="Rectangle 7"/>
          <p:cNvSpPr/>
          <p:nvPr/>
        </p:nvSpPr>
        <p:spPr>
          <a:xfrm>
            <a:off x="2743200" y="381000"/>
            <a:ext cx="6781800" cy="646331"/>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东方教会</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sp>
        <p:nvSpPr>
          <p:cNvPr id="9" name="Freeform 8"/>
          <p:cNvSpPr/>
          <p:nvPr/>
        </p:nvSpPr>
        <p:spPr>
          <a:xfrm>
            <a:off x="5027411" y="2070861"/>
            <a:ext cx="3673767" cy="4224555"/>
          </a:xfrm>
          <a:custGeom>
            <a:avLst/>
            <a:gdLst>
              <a:gd name="connsiteX0" fmla="*/ 1631032 w 3673767"/>
              <a:gd name="connsiteY0" fmla="*/ 0 h 4224555"/>
              <a:gd name="connsiteX1" fmla="*/ 1465405 w 3673767"/>
              <a:gd name="connsiteY1" fmla="*/ 27611 h 4224555"/>
              <a:gd name="connsiteX2" fmla="*/ 1382592 w 3673767"/>
              <a:gd name="connsiteY2" fmla="*/ 55223 h 4224555"/>
              <a:gd name="connsiteX3" fmla="*/ 1106546 w 3673767"/>
              <a:gd name="connsiteY3" fmla="*/ 82834 h 4224555"/>
              <a:gd name="connsiteX4" fmla="*/ 1078942 w 3673767"/>
              <a:gd name="connsiteY4" fmla="*/ 276114 h 4224555"/>
              <a:gd name="connsiteX5" fmla="*/ 1161755 w 3673767"/>
              <a:gd name="connsiteY5" fmla="*/ 303726 h 4224555"/>
              <a:gd name="connsiteX6" fmla="*/ 1244569 w 3673767"/>
              <a:gd name="connsiteY6" fmla="*/ 469395 h 4224555"/>
              <a:gd name="connsiteX7" fmla="*/ 1078942 w 3673767"/>
              <a:gd name="connsiteY7" fmla="*/ 524618 h 4224555"/>
              <a:gd name="connsiteX8" fmla="*/ 968524 w 3673767"/>
              <a:gd name="connsiteY8" fmla="*/ 497006 h 4224555"/>
              <a:gd name="connsiteX9" fmla="*/ 913315 w 3673767"/>
              <a:gd name="connsiteY9" fmla="*/ 414172 h 4224555"/>
              <a:gd name="connsiteX10" fmla="*/ 858105 w 3673767"/>
              <a:gd name="connsiteY10" fmla="*/ 358949 h 4224555"/>
              <a:gd name="connsiteX11" fmla="*/ 802896 w 3673767"/>
              <a:gd name="connsiteY11" fmla="*/ 441783 h 4224555"/>
              <a:gd name="connsiteX12" fmla="*/ 802896 w 3673767"/>
              <a:gd name="connsiteY12" fmla="*/ 938790 h 4224555"/>
              <a:gd name="connsiteX13" fmla="*/ 637269 w 3673767"/>
              <a:gd name="connsiteY13" fmla="*/ 1021624 h 4224555"/>
              <a:gd name="connsiteX14" fmla="*/ 554456 w 3673767"/>
              <a:gd name="connsiteY14" fmla="*/ 966401 h 4224555"/>
              <a:gd name="connsiteX15" fmla="*/ 278410 w 3673767"/>
              <a:gd name="connsiteY15" fmla="*/ 966401 h 4224555"/>
              <a:gd name="connsiteX16" fmla="*/ 195597 w 3673767"/>
              <a:gd name="connsiteY16" fmla="*/ 1132070 h 4224555"/>
              <a:gd name="connsiteX17" fmla="*/ 250806 w 3673767"/>
              <a:gd name="connsiteY17" fmla="*/ 1380573 h 4224555"/>
              <a:gd name="connsiteX18" fmla="*/ 112783 w 3673767"/>
              <a:gd name="connsiteY18" fmla="*/ 1656688 h 4224555"/>
              <a:gd name="connsiteX19" fmla="*/ 29970 w 3673767"/>
              <a:gd name="connsiteY19" fmla="*/ 1684300 h 4224555"/>
              <a:gd name="connsiteX20" fmla="*/ 2365 w 3673767"/>
              <a:gd name="connsiteY20" fmla="*/ 1767134 h 4224555"/>
              <a:gd name="connsiteX21" fmla="*/ 85179 w 3673767"/>
              <a:gd name="connsiteY21" fmla="*/ 1822357 h 4224555"/>
              <a:gd name="connsiteX22" fmla="*/ 250806 w 3673767"/>
              <a:gd name="connsiteY22" fmla="*/ 1877580 h 4224555"/>
              <a:gd name="connsiteX23" fmla="*/ 416433 w 3673767"/>
              <a:gd name="connsiteY23" fmla="*/ 1960414 h 4224555"/>
              <a:gd name="connsiteX24" fmla="*/ 471642 w 3673767"/>
              <a:gd name="connsiteY24" fmla="*/ 2043249 h 4224555"/>
              <a:gd name="connsiteX25" fmla="*/ 526851 w 3673767"/>
              <a:gd name="connsiteY25" fmla="*/ 2319364 h 4224555"/>
              <a:gd name="connsiteX26" fmla="*/ 471642 w 3673767"/>
              <a:gd name="connsiteY26" fmla="*/ 2485032 h 4224555"/>
              <a:gd name="connsiteX27" fmla="*/ 444038 w 3673767"/>
              <a:gd name="connsiteY27" fmla="*/ 2567867 h 4224555"/>
              <a:gd name="connsiteX28" fmla="*/ 471642 w 3673767"/>
              <a:gd name="connsiteY28" fmla="*/ 2788759 h 4224555"/>
              <a:gd name="connsiteX29" fmla="*/ 554456 w 3673767"/>
              <a:gd name="connsiteY29" fmla="*/ 2816370 h 4224555"/>
              <a:gd name="connsiteX30" fmla="*/ 692478 w 3673767"/>
              <a:gd name="connsiteY30" fmla="*/ 2926816 h 4224555"/>
              <a:gd name="connsiteX31" fmla="*/ 802896 w 3673767"/>
              <a:gd name="connsiteY31" fmla="*/ 3009650 h 4224555"/>
              <a:gd name="connsiteX32" fmla="*/ 968524 w 3673767"/>
              <a:gd name="connsiteY32" fmla="*/ 3064873 h 4224555"/>
              <a:gd name="connsiteX33" fmla="*/ 1078942 w 3673767"/>
              <a:gd name="connsiteY33" fmla="*/ 3230542 h 4224555"/>
              <a:gd name="connsiteX34" fmla="*/ 1106546 w 3673767"/>
              <a:gd name="connsiteY34" fmla="*/ 3313377 h 4224555"/>
              <a:gd name="connsiteX35" fmla="*/ 1189360 w 3673767"/>
              <a:gd name="connsiteY35" fmla="*/ 3368600 h 4224555"/>
              <a:gd name="connsiteX36" fmla="*/ 1299778 w 3673767"/>
              <a:gd name="connsiteY36" fmla="*/ 3561880 h 4224555"/>
              <a:gd name="connsiteX37" fmla="*/ 1327382 w 3673767"/>
              <a:gd name="connsiteY37" fmla="*/ 3644714 h 4224555"/>
              <a:gd name="connsiteX38" fmla="*/ 1382592 w 3673767"/>
              <a:gd name="connsiteY38" fmla="*/ 3727549 h 4224555"/>
              <a:gd name="connsiteX39" fmla="*/ 1410196 w 3673767"/>
              <a:gd name="connsiteY39" fmla="*/ 3837995 h 4224555"/>
              <a:gd name="connsiteX40" fmla="*/ 1520614 w 3673767"/>
              <a:gd name="connsiteY40" fmla="*/ 4003663 h 4224555"/>
              <a:gd name="connsiteX41" fmla="*/ 1548219 w 3673767"/>
              <a:gd name="connsiteY41" fmla="*/ 4086498 h 4224555"/>
              <a:gd name="connsiteX42" fmla="*/ 1713846 w 3673767"/>
              <a:gd name="connsiteY42" fmla="*/ 4224555 h 4224555"/>
              <a:gd name="connsiteX43" fmla="*/ 1796659 w 3673767"/>
              <a:gd name="connsiteY43" fmla="*/ 4196944 h 4224555"/>
              <a:gd name="connsiteX44" fmla="*/ 1824264 w 3673767"/>
              <a:gd name="connsiteY44" fmla="*/ 4114109 h 4224555"/>
              <a:gd name="connsiteX45" fmla="*/ 1907078 w 3673767"/>
              <a:gd name="connsiteY45" fmla="*/ 3920829 h 4224555"/>
              <a:gd name="connsiteX46" fmla="*/ 1796659 w 3673767"/>
              <a:gd name="connsiteY46" fmla="*/ 3755160 h 4224555"/>
              <a:gd name="connsiteX47" fmla="*/ 1713846 w 3673767"/>
              <a:gd name="connsiteY47" fmla="*/ 3561880 h 4224555"/>
              <a:gd name="connsiteX48" fmla="*/ 1741450 w 3673767"/>
              <a:gd name="connsiteY48" fmla="*/ 3451434 h 4224555"/>
              <a:gd name="connsiteX49" fmla="*/ 2045100 w 3673767"/>
              <a:gd name="connsiteY49" fmla="*/ 3423822 h 4224555"/>
              <a:gd name="connsiteX50" fmla="*/ 2127914 w 3673767"/>
              <a:gd name="connsiteY50" fmla="*/ 3451434 h 4224555"/>
              <a:gd name="connsiteX51" fmla="*/ 2376355 w 3673767"/>
              <a:gd name="connsiteY51" fmla="*/ 3368600 h 4224555"/>
              <a:gd name="connsiteX52" fmla="*/ 2403959 w 3673767"/>
              <a:gd name="connsiteY52" fmla="*/ 3285765 h 4224555"/>
              <a:gd name="connsiteX53" fmla="*/ 2265936 w 3673767"/>
              <a:gd name="connsiteY53" fmla="*/ 3147708 h 4224555"/>
              <a:gd name="connsiteX54" fmla="*/ 2238332 w 3673767"/>
              <a:gd name="connsiteY54" fmla="*/ 3064873 h 4224555"/>
              <a:gd name="connsiteX55" fmla="*/ 2321145 w 3673767"/>
              <a:gd name="connsiteY55" fmla="*/ 3009650 h 4224555"/>
              <a:gd name="connsiteX56" fmla="*/ 2376355 w 3673767"/>
              <a:gd name="connsiteY56" fmla="*/ 2843982 h 4224555"/>
              <a:gd name="connsiteX57" fmla="*/ 2403959 w 3673767"/>
              <a:gd name="connsiteY57" fmla="*/ 2761147 h 4224555"/>
              <a:gd name="connsiteX58" fmla="*/ 2431564 w 3673767"/>
              <a:gd name="connsiteY58" fmla="*/ 2678313 h 4224555"/>
              <a:gd name="connsiteX59" fmla="*/ 2486773 w 3673767"/>
              <a:gd name="connsiteY59" fmla="*/ 2457421 h 4224555"/>
              <a:gd name="connsiteX60" fmla="*/ 2514377 w 3673767"/>
              <a:gd name="connsiteY60" fmla="*/ 2374586 h 4224555"/>
              <a:gd name="connsiteX61" fmla="*/ 2597191 w 3673767"/>
              <a:gd name="connsiteY61" fmla="*/ 2346975 h 4224555"/>
              <a:gd name="connsiteX62" fmla="*/ 2790422 w 3673767"/>
              <a:gd name="connsiteY62" fmla="*/ 2374586 h 4224555"/>
              <a:gd name="connsiteX63" fmla="*/ 2873236 w 3673767"/>
              <a:gd name="connsiteY63" fmla="*/ 2402198 h 4224555"/>
              <a:gd name="connsiteX64" fmla="*/ 3176886 w 3673767"/>
              <a:gd name="connsiteY64" fmla="*/ 2374586 h 4224555"/>
              <a:gd name="connsiteX65" fmla="*/ 3452931 w 3673767"/>
              <a:gd name="connsiteY65" fmla="*/ 2291752 h 4224555"/>
              <a:gd name="connsiteX66" fmla="*/ 3535745 w 3673767"/>
              <a:gd name="connsiteY66" fmla="*/ 2236529 h 4224555"/>
              <a:gd name="connsiteX67" fmla="*/ 3673767 w 3673767"/>
              <a:gd name="connsiteY67" fmla="*/ 1932803 h 4224555"/>
              <a:gd name="connsiteX68" fmla="*/ 3618558 w 3673767"/>
              <a:gd name="connsiteY68" fmla="*/ 1794745 h 4224555"/>
              <a:gd name="connsiteX69" fmla="*/ 3535745 w 3673767"/>
              <a:gd name="connsiteY69" fmla="*/ 1739523 h 4224555"/>
              <a:gd name="connsiteX70" fmla="*/ 3370118 w 3673767"/>
              <a:gd name="connsiteY70" fmla="*/ 1684300 h 4224555"/>
              <a:gd name="connsiteX71" fmla="*/ 3287304 w 3673767"/>
              <a:gd name="connsiteY71" fmla="*/ 1656688 h 4224555"/>
              <a:gd name="connsiteX72" fmla="*/ 3149281 w 3673767"/>
              <a:gd name="connsiteY72" fmla="*/ 1629077 h 4224555"/>
              <a:gd name="connsiteX73" fmla="*/ 3066468 w 3673767"/>
              <a:gd name="connsiteY73" fmla="*/ 1601465 h 4224555"/>
              <a:gd name="connsiteX74" fmla="*/ 2900841 w 3673767"/>
              <a:gd name="connsiteY74" fmla="*/ 1491019 h 4224555"/>
              <a:gd name="connsiteX75" fmla="*/ 2790422 w 3673767"/>
              <a:gd name="connsiteY75" fmla="*/ 1352962 h 4224555"/>
              <a:gd name="connsiteX76" fmla="*/ 2597191 w 3673767"/>
              <a:gd name="connsiteY76" fmla="*/ 1270127 h 4224555"/>
              <a:gd name="connsiteX77" fmla="*/ 2348750 w 3673767"/>
              <a:gd name="connsiteY77" fmla="*/ 1242516 h 4224555"/>
              <a:gd name="connsiteX78" fmla="*/ 2293541 w 3673767"/>
              <a:gd name="connsiteY78" fmla="*/ 1132070 h 4224555"/>
              <a:gd name="connsiteX79" fmla="*/ 2459168 w 3673767"/>
              <a:gd name="connsiteY79" fmla="*/ 1076847 h 4224555"/>
              <a:gd name="connsiteX80" fmla="*/ 2293541 w 3673767"/>
              <a:gd name="connsiteY80" fmla="*/ 966401 h 4224555"/>
              <a:gd name="connsiteX81" fmla="*/ 2127914 w 3673767"/>
              <a:gd name="connsiteY81" fmla="*/ 911178 h 4224555"/>
              <a:gd name="connsiteX82" fmla="*/ 2017496 w 3673767"/>
              <a:gd name="connsiteY82" fmla="*/ 800732 h 4224555"/>
              <a:gd name="connsiteX83" fmla="*/ 1989891 w 3673767"/>
              <a:gd name="connsiteY83" fmla="*/ 717898 h 4224555"/>
              <a:gd name="connsiteX84" fmla="*/ 1907078 w 3673767"/>
              <a:gd name="connsiteY84" fmla="*/ 662675 h 4224555"/>
              <a:gd name="connsiteX85" fmla="*/ 1769055 w 3673767"/>
              <a:gd name="connsiteY85" fmla="*/ 552229 h 4224555"/>
              <a:gd name="connsiteX86" fmla="*/ 1713846 w 3673767"/>
              <a:gd name="connsiteY86" fmla="*/ 469395 h 4224555"/>
              <a:gd name="connsiteX87" fmla="*/ 1631032 w 3673767"/>
              <a:gd name="connsiteY87" fmla="*/ 414172 h 4224555"/>
              <a:gd name="connsiteX88" fmla="*/ 1603428 w 3673767"/>
              <a:gd name="connsiteY88" fmla="*/ 331337 h 4224555"/>
              <a:gd name="connsiteX89" fmla="*/ 1493010 w 3673767"/>
              <a:gd name="connsiteY89" fmla="*/ 165668 h 4224555"/>
              <a:gd name="connsiteX90" fmla="*/ 1465405 w 3673767"/>
              <a:gd name="connsiteY90" fmla="*/ 82834 h 4224555"/>
              <a:gd name="connsiteX91" fmla="*/ 1299778 w 3673767"/>
              <a:gd name="connsiteY91" fmla="*/ 0 h 4224555"/>
              <a:gd name="connsiteX92" fmla="*/ 1134151 w 3673767"/>
              <a:gd name="connsiteY92" fmla="*/ 55223 h 4224555"/>
              <a:gd name="connsiteX93" fmla="*/ 1051337 w 3673767"/>
              <a:gd name="connsiteY93" fmla="*/ 110446 h 4224555"/>
              <a:gd name="connsiteX94" fmla="*/ 968524 w 3673767"/>
              <a:gd name="connsiteY94" fmla="*/ 165668 h 4224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673767" h="4224555">
                <a:moveTo>
                  <a:pt x="1631032" y="0"/>
                </a:moveTo>
                <a:cubicBezTo>
                  <a:pt x="1575823" y="9204"/>
                  <a:pt x="1520042" y="15466"/>
                  <a:pt x="1465405" y="27611"/>
                </a:cubicBezTo>
                <a:cubicBezTo>
                  <a:pt x="1437000" y="33925"/>
                  <a:pt x="1411352" y="50797"/>
                  <a:pt x="1382592" y="55223"/>
                </a:cubicBezTo>
                <a:cubicBezTo>
                  <a:pt x="1291193" y="69288"/>
                  <a:pt x="1198561" y="73630"/>
                  <a:pt x="1106546" y="82834"/>
                </a:cubicBezTo>
                <a:cubicBezTo>
                  <a:pt x="1061464" y="150474"/>
                  <a:pt x="1007641" y="186965"/>
                  <a:pt x="1078942" y="276114"/>
                </a:cubicBezTo>
                <a:cubicBezTo>
                  <a:pt x="1097117" y="298838"/>
                  <a:pt x="1134151" y="294522"/>
                  <a:pt x="1161755" y="303726"/>
                </a:cubicBezTo>
                <a:cubicBezTo>
                  <a:pt x="1163613" y="306514"/>
                  <a:pt x="1267426" y="446532"/>
                  <a:pt x="1244569" y="469395"/>
                </a:cubicBezTo>
                <a:cubicBezTo>
                  <a:pt x="1203423" y="510552"/>
                  <a:pt x="1078942" y="524618"/>
                  <a:pt x="1078942" y="524618"/>
                </a:cubicBezTo>
                <a:cubicBezTo>
                  <a:pt x="1042136" y="515414"/>
                  <a:pt x="1000089" y="518055"/>
                  <a:pt x="968524" y="497006"/>
                </a:cubicBezTo>
                <a:cubicBezTo>
                  <a:pt x="940917" y="478597"/>
                  <a:pt x="934041" y="440085"/>
                  <a:pt x="913315" y="414172"/>
                </a:cubicBezTo>
                <a:cubicBezTo>
                  <a:pt x="897057" y="393845"/>
                  <a:pt x="876508" y="377357"/>
                  <a:pt x="858105" y="358949"/>
                </a:cubicBezTo>
                <a:cubicBezTo>
                  <a:pt x="839702" y="386560"/>
                  <a:pt x="805651" y="408715"/>
                  <a:pt x="802896" y="441783"/>
                </a:cubicBezTo>
                <a:cubicBezTo>
                  <a:pt x="781012" y="704468"/>
                  <a:pt x="898394" y="676106"/>
                  <a:pt x="802896" y="938790"/>
                </a:cubicBezTo>
                <a:cubicBezTo>
                  <a:pt x="788134" y="979396"/>
                  <a:pt x="670645" y="1010496"/>
                  <a:pt x="637269" y="1021624"/>
                </a:cubicBezTo>
                <a:cubicBezTo>
                  <a:pt x="609665" y="1003216"/>
                  <a:pt x="584131" y="981242"/>
                  <a:pt x="554456" y="966401"/>
                </a:cubicBezTo>
                <a:cubicBezTo>
                  <a:pt x="447392" y="912856"/>
                  <a:pt x="416654" y="946647"/>
                  <a:pt x="278410" y="966401"/>
                </a:cubicBezTo>
                <a:cubicBezTo>
                  <a:pt x="250493" y="1008288"/>
                  <a:pt x="195597" y="1074912"/>
                  <a:pt x="195597" y="1132070"/>
                </a:cubicBezTo>
                <a:cubicBezTo>
                  <a:pt x="195597" y="1229263"/>
                  <a:pt x="222338" y="1295149"/>
                  <a:pt x="250806" y="1380573"/>
                </a:cubicBezTo>
                <a:cubicBezTo>
                  <a:pt x="217290" y="1682289"/>
                  <a:pt x="304840" y="1601801"/>
                  <a:pt x="112783" y="1656688"/>
                </a:cubicBezTo>
                <a:cubicBezTo>
                  <a:pt x="84805" y="1664684"/>
                  <a:pt x="57574" y="1675096"/>
                  <a:pt x="29970" y="1684300"/>
                </a:cubicBezTo>
                <a:cubicBezTo>
                  <a:pt x="20768" y="1711911"/>
                  <a:pt x="-8442" y="1740110"/>
                  <a:pt x="2365" y="1767134"/>
                </a:cubicBezTo>
                <a:cubicBezTo>
                  <a:pt x="14685" y="1797941"/>
                  <a:pt x="54861" y="1808879"/>
                  <a:pt x="85179" y="1822357"/>
                </a:cubicBezTo>
                <a:cubicBezTo>
                  <a:pt x="138358" y="1845998"/>
                  <a:pt x="202387" y="1845292"/>
                  <a:pt x="250806" y="1877580"/>
                </a:cubicBezTo>
                <a:cubicBezTo>
                  <a:pt x="357829" y="1948947"/>
                  <a:pt x="302143" y="1922309"/>
                  <a:pt x="416433" y="1960414"/>
                </a:cubicBezTo>
                <a:cubicBezTo>
                  <a:pt x="434836" y="1988026"/>
                  <a:pt x="445733" y="2022517"/>
                  <a:pt x="471642" y="2043249"/>
                </a:cubicBezTo>
                <a:cubicBezTo>
                  <a:pt x="613076" y="2156425"/>
                  <a:pt x="616228" y="1872369"/>
                  <a:pt x="526851" y="2319364"/>
                </a:cubicBezTo>
                <a:cubicBezTo>
                  <a:pt x="515438" y="2376443"/>
                  <a:pt x="490045" y="2429809"/>
                  <a:pt x="471642" y="2485032"/>
                </a:cubicBezTo>
                <a:lnTo>
                  <a:pt x="444038" y="2567867"/>
                </a:lnTo>
                <a:cubicBezTo>
                  <a:pt x="453239" y="2641498"/>
                  <a:pt x="441511" y="2720948"/>
                  <a:pt x="471642" y="2788759"/>
                </a:cubicBezTo>
                <a:cubicBezTo>
                  <a:pt x="483458" y="2815351"/>
                  <a:pt x="531736" y="2798190"/>
                  <a:pt x="554456" y="2816370"/>
                </a:cubicBezTo>
                <a:cubicBezTo>
                  <a:pt x="732828" y="2959102"/>
                  <a:pt x="484333" y="2857415"/>
                  <a:pt x="692478" y="2926816"/>
                </a:cubicBezTo>
                <a:cubicBezTo>
                  <a:pt x="729284" y="2954427"/>
                  <a:pt x="761744" y="2989069"/>
                  <a:pt x="802896" y="3009650"/>
                </a:cubicBezTo>
                <a:cubicBezTo>
                  <a:pt x="854947" y="3035682"/>
                  <a:pt x="968524" y="3064873"/>
                  <a:pt x="968524" y="3064873"/>
                </a:cubicBezTo>
                <a:cubicBezTo>
                  <a:pt x="1005330" y="3120096"/>
                  <a:pt x="1057961" y="3167581"/>
                  <a:pt x="1078942" y="3230542"/>
                </a:cubicBezTo>
                <a:cubicBezTo>
                  <a:pt x="1088143" y="3258154"/>
                  <a:pt x="1088367" y="3290648"/>
                  <a:pt x="1106546" y="3313377"/>
                </a:cubicBezTo>
                <a:cubicBezTo>
                  <a:pt x="1127270" y="3339288"/>
                  <a:pt x="1161755" y="3350192"/>
                  <a:pt x="1189360" y="3368600"/>
                </a:cubicBezTo>
                <a:cubicBezTo>
                  <a:pt x="1252652" y="3558526"/>
                  <a:pt x="1166081" y="3327851"/>
                  <a:pt x="1299778" y="3561880"/>
                </a:cubicBezTo>
                <a:cubicBezTo>
                  <a:pt x="1314215" y="3587151"/>
                  <a:pt x="1314369" y="3618681"/>
                  <a:pt x="1327382" y="3644714"/>
                </a:cubicBezTo>
                <a:cubicBezTo>
                  <a:pt x="1342219" y="3674395"/>
                  <a:pt x="1364189" y="3699937"/>
                  <a:pt x="1382592" y="3727549"/>
                </a:cubicBezTo>
                <a:cubicBezTo>
                  <a:pt x="1391793" y="3764364"/>
                  <a:pt x="1393229" y="3804052"/>
                  <a:pt x="1410196" y="3837995"/>
                </a:cubicBezTo>
                <a:cubicBezTo>
                  <a:pt x="1439869" y="3897356"/>
                  <a:pt x="1499632" y="3940703"/>
                  <a:pt x="1520614" y="4003663"/>
                </a:cubicBezTo>
                <a:cubicBezTo>
                  <a:pt x="1529816" y="4031275"/>
                  <a:pt x="1532078" y="4062280"/>
                  <a:pt x="1548219" y="4086498"/>
                </a:cubicBezTo>
                <a:cubicBezTo>
                  <a:pt x="1590728" y="4150277"/>
                  <a:pt x="1652734" y="4183804"/>
                  <a:pt x="1713846" y="4224555"/>
                </a:cubicBezTo>
                <a:cubicBezTo>
                  <a:pt x="1741450" y="4215351"/>
                  <a:pt x="1776086" y="4217522"/>
                  <a:pt x="1796659" y="4196944"/>
                </a:cubicBezTo>
                <a:cubicBezTo>
                  <a:pt x="1817236" y="4176361"/>
                  <a:pt x="1812802" y="4140861"/>
                  <a:pt x="1824264" y="4114109"/>
                </a:cubicBezTo>
                <a:cubicBezTo>
                  <a:pt x="1926600" y="3875266"/>
                  <a:pt x="1842338" y="4115094"/>
                  <a:pt x="1907078" y="3920829"/>
                </a:cubicBezTo>
                <a:cubicBezTo>
                  <a:pt x="1846508" y="3678491"/>
                  <a:pt x="1932833" y="3918610"/>
                  <a:pt x="1796659" y="3755160"/>
                </a:cubicBezTo>
                <a:cubicBezTo>
                  <a:pt x="1758757" y="3709667"/>
                  <a:pt x="1733022" y="3619424"/>
                  <a:pt x="1713846" y="3561880"/>
                </a:cubicBezTo>
                <a:cubicBezTo>
                  <a:pt x="1723047" y="3525065"/>
                  <a:pt x="1720404" y="3483011"/>
                  <a:pt x="1741450" y="3451434"/>
                </a:cubicBezTo>
                <a:cubicBezTo>
                  <a:pt x="1811864" y="3345786"/>
                  <a:pt x="1957068" y="3412815"/>
                  <a:pt x="2045100" y="3423822"/>
                </a:cubicBezTo>
                <a:cubicBezTo>
                  <a:pt x="2072705" y="3433026"/>
                  <a:pt x="2098815" y="3451434"/>
                  <a:pt x="2127914" y="3451434"/>
                </a:cubicBezTo>
                <a:cubicBezTo>
                  <a:pt x="2276678" y="3451434"/>
                  <a:pt x="2276371" y="3435272"/>
                  <a:pt x="2376355" y="3368600"/>
                </a:cubicBezTo>
                <a:cubicBezTo>
                  <a:pt x="2385556" y="3340988"/>
                  <a:pt x="2408743" y="3314474"/>
                  <a:pt x="2403959" y="3285765"/>
                </a:cubicBezTo>
                <a:cubicBezTo>
                  <a:pt x="2392457" y="3216738"/>
                  <a:pt x="2314254" y="3179928"/>
                  <a:pt x="2265936" y="3147708"/>
                </a:cubicBezTo>
                <a:cubicBezTo>
                  <a:pt x="2256735" y="3120096"/>
                  <a:pt x="2227525" y="3091897"/>
                  <a:pt x="2238332" y="3064873"/>
                </a:cubicBezTo>
                <a:cubicBezTo>
                  <a:pt x="2250652" y="3034066"/>
                  <a:pt x="2303563" y="3037788"/>
                  <a:pt x="2321145" y="3009650"/>
                </a:cubicBezTo>
                <a:cubicBezTo>
                  <a:pt x="2351990" y="2960286"/>
                  <a:pt x="2357952" y="2899205"/>
                  <a:pt x="2376355" y="2843982"/>
                </a:cubicBezTo>
                <a:lnTo>
                  <a:pt x="2403959" y="2761147"/>
                </a:lnTo>
                <a:cubicBezTo>
                  <a:pt x="2413160" y="2733536"/>
                  <a:pt x="2424507" y="2706549"/>
                  <a:pt x="2431564" y="2678313"/>
                </a:cubicBezTo>
                <a:cubicBezTo>
                  <a:pt x="2449967" y="2604682"/>
                  <a:pt x="2462779" y="2529424"/>
                  <a:pt x="2486773" y="2457421"/>
                </a:cubicBezTo>
                <a:cubicBezTo>
                  <a:pt x="2495974" y="2429809"/>
                  <a:pt x="2493800" y="2395169"/>
                  <a:pt x="2514377" y="2374586"/>
                </a:cubicBezTo>
                <a:cubicBezTo>
                  <a:pt x="2534950" y="2354008"/>
                  <a:pt x="2569586" y="2356179"/>
                  <a:pt x="2597191" y="2346975"/>
                </a:cubicBezTo>
                <a:cubicBezTo>
                  <a:pt x="2661601" y="2356179"/>
                  <a:pt x="2726622" y="2361823"/>
                  <a:pt x="2790422" y="2374586"/>
                </a:cubicBezTo>
                <a:cubicBezTo>
                  <a:pt x="2818955" y="2380294"/>
                  <a:pt x="2844137" y="2402198"/>
                  <a:pt x="2873236" y="2402198"/>
                </a:cubicBezTo>
                <a:cubicBezTo>
                  <a:pt x="2974870" y="2402198"/>
                  <a:pt x="3075669" y="2383790"/>
                  <a:pt x="3176886" y="2374586"/>
                </a:cubicBezTo>
                <a:cubicBezTo>
                  <a:pt x="3238614" y="2359150"/>
                  <a:pt x="3412605" y="2318643"/>
                  <a:pt x="3452931" y="2291752"/>
                </a:cubicBezTo>
                <a:lnTo>
                  <a:pt x="3535745" y="2236529"/>
                </a:lnTo>
                <a:cubicBezTo>
                  <a:pt x="3659176" y="1989604"/>
                  <a:pt x="3620138" y="2093732"/>
                  <a:pt x="3673767" y="1932803"/>
                </a:cubicBezTo>
                <a:cubicBezTo>
                  <a:pt x="3655364" y="1886784"/>
                  <a:pt x="3647361" y="1835079"/>
                  <a:pt x="3618558" y="1794745"/>
                </a:cubicBezTo>
                <a:cubicBezTo>
                  <a:pt x="3599276" y="1767744"/>
                  <a:pt x="3566063" y="1753001"/>
                  <a:pt x="3535745" y="1739523"/>
                </a:cubicBezTo>
                <a:cubicBezTo>
                  <a:pt x="3482566" y="1715882"/>
                  <a:pt x="3425327" y="1702708"/>
                  <a:pt x="3370118" y="1684300"/>
                </a:cubicBezTo>
                <a:cubicBezTo>
                  <a:pt x="3342513" y="1675096"/>
                  <a:pt x="3315837" y="1662396"/>
                  <a:pt x="3287304" y="1656688"/>
                </a:cubicBezTo>
                <a:cubicBezTo>
                  <a:pt x="3241296" y="1647484"/>
                  <a:pt x="3194799" y="1640459"/>
                  <a:pt x="3149281" y="1629077"/>
                </a:cubicBezTo>
                <a:cubicBezTo>
                  <a:pt x="3121052" y="1622018"/>
                  <a:pt x="3091903" y="1615599"/>
                  <a:pt x="3066468" y="1601465"/>
                </a:cubicBezTo>
                <a:cubicBezTo>
                  <a:pt x="3008464" y="1569232"/>
                  <a:pt x="2900841" y="1491019"/>
                  <a:pt x="2900841" y="1491019"/>
                </a:cubicBezTo>
                <a:cubicBezTo>
                  <a:pt x="2871310" y="1446712"/>
                  <a:pt x="2837625" y="1384439"/>
                  <a:pt x="2790422" y="1352962"/>
                </a:cubicBezTo>
                <a:cubicBezTo>
                  <a:pt x="2756906" y="1330612"/>
                  <a:pt x="2646265" y="1278308"/>
                  <a:pt x="2597191" y="1270127"/>
                </a:cubicBezTo>
                <a:cubicBezTo>
                  <a:pt x="2515002" y="1256425"/>
                  <a:pt x="2431564" y="1251720"/>
                  <a:pt x="2348750" y="1242516"/>
                </a:cubicBezTo>
                <a:cubicBezTo>
                  <a:pt x="2318610" y="1232467"/>
                  <a:pt x="2176436" y="1215738"/>
                  <a:pt x="2293541" y="1132070"/>
                </a:cubicBezTo>
                <a:cubicBezTo>
                  <a:pt x="2340894" y="1098238"/>
                  <a:pt x="2459168" y="1076847"/>
                  <a:pt x="2459168" y="1076847"/>
                </a:cubicBezTo>
                <a:cubicBezTo>
                  <a:pt x="2403959" y="1040032"/>
                  <a:pt x="2356492" y="987390"/>
                  <a:pt x="2293541" y="966401"/>
                </a:cubicBezTo>
                <a:lnTo>
                  <a:pt x="2127914" y="911178"/>
                </a:lnTo>
                <a:cubicBezTo>
                  <a:pt x="2054293" y="690265"/>
                  <a:pt x="2164727" y="948001"/>
                  <a:pt x="2017496" y="800732"/>
                </a:cubicBezTo>
                <a:cubicBezTo>
                  <a:pt x="1996919" y="780150"/>
                  <a:pt x="2008069" y="740627"/>
                  <a:pt x="1989891" y="717898"/>
                </a:cubicBezTo>
                <a:cubicBezTo>
                  <a:pt x="1969167" y="691987"/>
                  <a:pt x="1932984" y="683405"/>
                  <a:pt x="1907078" y="662675"/>
                </a:cubicBezTo>
                <a:cubicBezTo>
                  <a:pt x="1710410" y="505301"/>
                  <a:pt x="2023935" y="722193"/>
                  <a:pt x="1769055" y="552229"/>
                </a:cubicBezTo>
                <a:cubicBezTo>
                  <a:pt x="1750652" y="524618"/>
                  <a:pt x="1737306" y="492861"/>
                  <a:pt x="1713846" y="469395"/>
                </a:cubicBezTo>
                <a:cubicBezTo>
                  <a:pt x="1690388" y="445931"/>
                  <a:pt x="1651756" y="440083"/>
                  <a:pt x="1631032" y="414172"/>
                </a:cubicBezTo>
                <a:cubicBezTo>
                  <a:pt x="1612853" y="391443"/>
                  <a:pt x="1617560" y="356780"/>
                  <a:pt x="1603428" y="331337"/>
                </a:cubicBezTo>
                <a:cubicBezTo>
                  <a:pt x="1571205" y="273320"/>
                  <a:pt x="1513992" y="228628"/>
                  <a:pt x="1493010" y="165668"/>
                </a:cubicBezTo>
                <a:cubicBezTo>
                  <a:pt x="1483808" y="138057"/>
                  <a:pt x="1483583" y="105563"/>
                  <a:pt x="1465405" y="82834"/>
                </a:cubicBezTo>
                <a:cubicBezTo>
                  <a:pt x="1426486" y="34174"/>
                  <a:pt x="1354339" y="18191"/>
                  <a:pt x="1299778" y="0"/>
                </a:cubicBezTo>
                <a:cubicBezTo>
                  <a:pt x="1244569" y="18408"/>
                  <a:pt x="1182570" y="22936"/>
                  <a:pt x="1134151" y="55223"/>
                </a:cubicBezTo>
                <a:cubicBezTo>
                  <a:pt x="1106546" y="73631"/>
                  <a:pt x="1081012" y="95605"/>
                  <a:pt x="1051337" y="110446"/>
                </a:cubicBezTo>
                <a:cubicBezTo>
                  <a:pt x="959793" y="156229"/>
                  <a:pt x="968524" y="104132"/>
                  <a:pt x="968524" y="165668"/>
                </a:cubicBezTo>
              </a:path>
            </a:pathLst>
          </a:custGeom>
          <a:solidFill>
            <a:srgbClr val="FF0000">
              <a:alpha val="32000"/>
            </a:srgbClr>
          </a:solidFill>
        </p:spPr>
        <p:txBody>
          <a:bodyPr vert="horz" wrap="square" lIns="91440" tIns="45720" rIns="91440" bIns="45720" numCol="1" rtlCol="0" anchor="t" anchorCtr="0" compatLnSpc="1">
            <a:prstTxWarp prst="textNoShape">
              <a:avLst/>
            </a:prstTxWarp>
          </a:bodyPr>
          <a:lstStyle/>
          <a:p>
            <a:endParaRPr lang="en-US"/>
          </a:p>
        </p:txBody>
      </p:sp>
      <p:sp>
        <p:nvSpPr>
          <p:cNvPr id="10" name="Text Box 7"/>
          <p:cNvSpPr txBox="1">
            <a:spLocks noChangeArrowheads="1"/>
          </p:cNvSpPr>
          <p:nvPr/>
        </p:nvSpPr>
        <p:spPr bwMode="auto">
          <a:xfrm>
            <a:off x="304800" y="1771471"/>
            <a:ext cx="11582400" cy="646331"/>
          </a:xfrm>
          <a:prstGeom prst="rect">
            <a:avLst/>
          </a:prstGeom>
          <a:solidFill>
            <a:srgbClr val="000514"/>
          </a:solidFill>
          <a:ln>
            <a:noFill/>
          </a:ln>
        </p:spPr>
        <p:txBody>
          <a:bodyPr wrap="square">
            <a:spAutoFit/>
          </a:bodyPr>
          <a:lstStyle>
            <a:defPPr>
              <a:defRPr lang="en-US"/>
            </a:defPPr>
            <a:lvl1pPr algn="ctr" fontAlgn="auto">
              <a:spcBef>
                <a:spcPts val="0"/>
              </a:spcBef>
              <a:spcAft>
                <a:spcPts val="0"/>
              </a:spcAft>
              <a:defRPr sz="3600" b="1">
                <a:ln w="25400">
                  <a:solidFill>
                    <a:srgbClr val="000000"/>
                  </a:solidFill>
                </a:ln>
                <a:effectLst>
                  <a:outerShdw blurRad="50800" dist="50800" dir="2700000" algn="tl" rotWithShape="0">
                    <a:srgbClr val="000000">
                      <a:alpha val="43000"/>
                    </a:srgbClr>
                  </a:outerShdw>
                </a:effectLst>
                <a:latin typeface="Arial"/>
                <a:cs typeface="Arial"/>
              </a:defRPr>
            </a:lvl1pPr>
          </a:lstStyle>
          <a:p>
            <a:r>
              <a:rPr lang="zh-CN" altLang="en-US" b="0" dirty="0">
                <a:ln w="18415" cmpd="sng">
                  <a:solidFill>
                    <a:srgbClr val="FFFFFF"/>
                  </a:solidFill>
                  <a:prstDash val="solid"/>
                </a:ln>
                <a:solidFill>
                  <a:srgbClr val="FFFFFF"/>
                </a:solidFill>
                <a:effectLst>
                  <a:outerShdw blurRad="63500" dir="3600000" algn="tl" rotWithShape="0">
                    <a:srgbClr val="000000">
                      <a:alpha val="70000"/>
                    </a:srgbClr>
                  </a:outerShdw>
                </a:effectLst>
              </a:rPr>
              <a:t>“东方教会”不在东欧，而是在亚洲的东欧</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9049886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tJame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 Box 7"/>
          <p:cNvSpPr txBox="1">
            <a:spLocks noChangeArrowheads="1"/>
          </p:cNvSpPr>
          <p:nvPr/>
        </p:nvSpPr>
        <p:spPr bwMode="auto">
          <a:xfrm>
            <a:off x="1905000" y="1981200"/>
            <a:ext cx="8382000" cy="584776"/>
          </a:xfrm>
          <a:prstGeom prst="rect">
            <a:avLst/>
          </a:prstGeom>
          <a:solidFill>
            <a:srgbClr val="000000">
              <a:alpha val="0"/>
            </a:srgbClr>
          </a:solidFill>
          <a:ln>
            <a:noFill/>
          </a:ln>
        </p:spPr>
        <p:txBody>
          <a:bodyPr wrap="square">
            <a:spAutoFit/>
          </a:bodyPr>
          <a:lstStyle>
            <a:defPPr>
              <a:defRPr lang="en-US"/>
            </a:defPPr>
            <a:lvl1pPr>
              <a:defRPr sz="3200" b="1">
                <a:ln w="25400">
                  <a:noFill/>
                </a:ln>
                <a:effectLst>
                  <a:glow rad="228600">
                    <a:schemeClr val="bg2"/>
                  </a:glow>
                </a:effectLst>
                <a:latin typeface="Futura XBlk BT Extra Black"/>
                <a:cs typeface="Futura XBlk BT Extra Black"/>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zh-CN" altLang="en-US" dirty="0"/>
              <a:t>非洲信徒</a:t>
            </a:r>
            <a:r>
              <a:rPr lang="en-US" altLang="zh-CN" dirty="0"/>
              <a:t>-</a:t>
            </a:r>
            <a:r>
              <a:rPr lang="zh-CN" altLang="en-US" dirty="0"/>
              <a:t>遍布世界。亚洲信徒</a:t>
            </a:r>
            <a:r>
              <a:rPr lang="en-US" altLang="zh-CN" dirty="0"/>
              <a:t>-</a:t>
            </a:r>
            <a:r>
              <a:rPr lang="zh-CN" altLang="en-US" dirty="0"/>
              <a:t>走向世界。</a:t>
            </a:r>
            <a:endParaRPr lang="en-US" altLang="zh-CN" dirty="0"/>
          </a:p>
        </p:txBody>
      </p:sp>
      <p:sp>
        <p:nvSpPr>
          <p:cNvPr id="7" name="Rectangle 6"/>
          <p:cNvSpPr/>
          <p:nvPr/>
        </p:nvSpPr>
        <p:spPr>
          <a:xfrm>
            <a:off x="2743200" y="381000"/>
            <a:ext cx="6781800" cy="584776"/>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基督教徒主义</a:t>
            </a:r>
            <a:endParaRPr lang="en-US" sz="3200" b="1" dirty="0">
              <a:ln w="25400">
                <a:solidFill>
                  <a:srgbClr val="000000"/>
                </a:solidFill>
              </a:ln>
              <a:latin typeface="Arial"/>
              <a:cs typeface="Arial"/>
            </a:endParaRPr>
          </a:p>
        </p:txBody>
      </p:sp>
    </p:spTree>
    <p:extLst>
      <p:ext uri="{BB962C8B-B14F-4D97-AF65-F5344CB8AC3E}">
        <p14:creationId xmlns:p14="http://schemas.microsoft.com/office/powerpoint/2010/main" val="238446177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StJame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 Box 7"/>
          <p:cNvSpPr txBox="1">
            <a:spLocks noChangeArrowheads="1"/>
          </p:cNvSpPr>
          <p:nvPr/>
        </p:nvSpPr>
        <p:spPr bwMode="auto">
          <a:xfrm>
            <a:off x="1905000" y="1981200"/>
            <a:ext cx="8382000" cy="584776"/>
          </a:xfrm>
          <a:prstGeom prst="rect">
            <a:avLst/>
          </a:prstGeom>
          <a:solidFill>
            <a:srgbClr val="000000">
              <a:alpha val="0"/>
            </a:srgbClr>
          </a:solidFill>
          <a:ln>
            <a:noFill/>
          </a:ln>
        </p:spPr>
        <p:txBody>
          <a:bodyPr wrap="square">
            <a:spAutoFit/>
          </a:bodyPr>
          <a:lstStyle>
            <a:defPPr>
              <a:defRPr lang="en-US"/>
            </a:defPPr>
            <a:lvl1pPr>
              <a:defRPr sz="3200" b="1">
                <a:ln w="25400">
                  <a:noFill/>
                </a:ln>
                <a:effectLst>
                  <a:glow rad="228600">
                    <a:schemeClr val="bg2"/>
                  </a:glow>
                </a:effectLst>
                <a:latin typeface="Futura XBlk BT Extra Black"/>
                <a:cs typeface="Futura XBlk BT Extra Black"/>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zh-CN" altLang="en-US" dirty="0"/>
              <a:t>非洲信徒</a:t>
            </a:r>
            <a:r>
              <a:rPr lang="en-US" altLang="zh-CN" dirty="0"/>
              <a:t>-</a:t>
            </a:r>
            <a:r>
              <a:rPr lang="zh-CN" altLang="en-US" dirty="0"/>
              <a:t>遍布世界。亚洲信徒</a:t>
            </a:r>
            <a:r>
              <a:rPr lang="en-US" altLang="zh-CN" dirty="0"/>
              <a:t>-</a:t>
            </a:r>
            <a:r>
              <a:rPr lang="zh-CN" altLang="en-US" dirty="0"/>
              <a:t>走向世界。</a:t>
            </a:r>
            <a:endParaRPr lang="en-US" altLang="zh-CN" dirty="0"/>
          </a:p>
        </p:txBody>
      </p:sp>
      <p:sp>
        <p:nvSpPr>
          <p:cNvPr id="7" name="Rectangle 6"/>
          <p:cNvSpPr/>
          <p:nvPr/>
        </p:nvSpPr>
        <p:spPr>
          <a:xfrm>
            <a:off x="2743200" y="381000"/>
            <a:ext cx="6781800" cy="584776"/>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基督教徒主义</a:t>
            </a:r>
            <a:endParaRPr lang="en-US" altLang="zh-CN" sz="3200" b="1" dirty="0">
              <a:ln w="25400">
                <a:solidFill>
                  <a:srgbClr val="000000"/>
                </a:solidFill>
              </a:ln>
              <a:latin typeface="Arial"/>
              <a:cs typeface="Arial"/>
            </a:endParaRPr>
          </a:p>
        </p:txBody>
      </p:sp>
      <p:sp>
        <p:nvSpPr>
          <p:cNvPr id="8" name="Text Box 7"/>
          <p:cNvSpPr txBox="1">
            <a:spLocks noChangeArrowheads="1"/>
          </p:cNvSpPr>
          <p:nvPr/>
        </p:nvSpPr>
        <p:spPr bwMode="auto">
          <a:xfrm>
            <a:off x="1905000" y="3429000"/>
            <a:ext cx="8382000" cy="1077218"/>
          </a:xfrm>
          <a:prstGeom prst="rect">
            <a:avLst/>
          </a:prstGeom>
          <a:solidFill>
            <a:srgbClr val="000000">
              <a:alpha val="0"/>
            </a:srgbClr>
          </a:solidFill>
          <a:ln>
            <a:noFill/>
          </a:ln>
        </p:spPr>
        <p:txBody>
          <a:bodyPr wrap="square">
            <a:spAutoFit/>
          </a:bodyPr>
          <a:lstStyle>
            <a:defPPr>
              <a:defRPr lang="en-US"/>
            </a:defPPr>
            <a:lvl1pPr>
              <a:defRPr sz="3200" b="1">
                <a:ln w="25400">
                  <a:noFill/>
                </a:ln>
                <a:effectLst>
                  <a:glow rad="228600">
                    <a:schemeClr val="bg2"/>
                  </a:glow>
                </a:effectLst>
                <a:latin typeface="Futura XBlk BT Extra Black"/>
                <a:cs typeface="Futura XBlk BT Extra Black"/>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zh-CN" altLang="en-US" dirty="0"/>
              <a:t>公元</a:t>
            </a:r>
            <a:r>
              <a:rPr lang="en-US" altLang="zh-CN" dirty="0"/>
              <a:t>372</a:t>
            </a:r>
            <a:r>
              <a:rPr lang="zh-CN" altLang="en-US" dirty="0"/>
              <a:t>年的埃及，生活在沙漠中的僧侣与城镇居民几乎一样多。</a:t>
            </a:r>
            <a:endParaRPr lang="en-US" dirty="0"/>
          </a:p>
        </p:txBody>
      </p:sp>
      <p:sp>
        <p:nvSpPr>
          <p:cNvPr id="9" name="Text Box 7"/>
          <p:cNvSpPr txBox="1">
            <a:spLocks noChangeArrowheads="1"/>
          </p:cNvSpPr>
          <p:nvPr/>
        </p:nvSpPr>
        <p:spPr bwMode="auto">
          <a:xfrm>
            <a:off x="1905000" y="2667000"/>
            <a:ext cx="8382000" cy="584776"/>
          </a:xfrm>
          <a:prstGeom prst="rect">
            <a:avLst/>
          </a:prstGeom>
          <a:solidFill>
            <a:srgbClr val="000000">
              <a:alpha val="0"/>
            </a:srgbClr>
          </a:solidFill>
          <a:ln>
            <a:noFill/>
          </a:ln>
        </p:spPr>
        <p:txBody>
          <a:bodyPr wrap="square">
            <a:spAutoFit/>
          </a:bodyPr>
          <a:lstStyle>
            <a:defPPr>
              <a:defRPr lang="en-US"/>
            </a:defPPr>
            <a:lvl1pPr>
              <a:defRPr sz="3200" b="1">
                <a:ln w="25400">
                  <a:noFill/>
                </a:ln>
                <a:effectLst>
                  <a:glow rad="228600">
                    <a:schemeClr val="bg2"/>
                  </a:glow>
                </a:effectLst>
                <a:latin typeface="Futura XBlk BT Extra Black"/>
                <a:cs typeface="Futura XBlk BT Extra Black"/>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zh-CN" altLang="en-US" dirty="0"/>
              <a:t>基督教修道院始于埃及。</a:t>
            </a:r>
            <a:endParaRPr lang="en-US" dirty="0"/>
          </a:p>
        </p:txBody>
      </p:sp>
    </p:spTree>
    <p:extLst>
      <p:ext uri="{BB962C8B-B14F-4D97-AF65-F5344CB8AC3E}">
        <p14:creationId xmlns:p14="http://schemas.microsoft.com/office/powerpoint/2010/main" val="379568999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StJame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 Box 7"/>
          <p:cNvSpPr txBox="1">
            <a:spLocks noChangeArrowheads="1"/>
          </p:cNvSpPr>
          <p:nvPr/>
        </p:nvSpPr>
        <p:spPr bwMode="auto">
          <a:xfrm>
            <a:off x="1905000" y="1981200"/>
            <a:ext cx="8382000" cy="584776"/>
          </a:xfrm>
          <a:prstGeom prst="rect">
            <a:avLst/>
          </a:prstGeom>
          <a:solidFill>
            <a:srgbClr val="000000">
              <a:alpha val="0"/>
            </a:srgbClr>
          </a:solidFill>
          <a:ln>
            <a:noFill/>
          </a:ln>
        </p:spPr>
        <p:txBody>
          <a:bodyPr wrap="square">
            <a:spAutoFit/>
          </a:bodyPr>
          <a:lstStyle>
            <a:defPPr>
              <a:defRPr lang="en-US"/>
            </a:defPPr>
            <a:lvl1pPr>
              <a:defRPr sz="3200" b="1">
                <a:ln w="25400">
                  <a:noFill/>
                </a:ln>
                <a:effectLst>
                  <a:glow rad="228600">
                    <a:schemeClr val="bg2"/>
                  </a:glow>
                </a:effectLst>
                <a:latin typeface="Futura XBlk BT Extra Black"/>
                <a:cs typeface="Futura XBlk BT Extra Black"/>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altLang="zh-CN" dirty="0"/>
              <a:t>Mar</a:t>
            </a:r>
            <a:r>
              <a:rPr lang="zh-CN" altLang="en-US" dirty="0"/>
              <a:t>是叙利亚文的“主人”或“主”一词。</a:t>
            </a:r>
            <a:endParaRPr lang="en-US" dirty="0"/>
          </a:p>
        </p:txBody>
      </p:sp>
      <p:sp>
        <p:nvSpPr>
          <p:cNvPr id="7" name="Rectangle 6"/>
          <p:cNvSpPr/>
          <p:nvPr/>
        </p:nvSpPr>
        <p:spPr>
          <a:xfrm>
            <a:off x="2743200" y="381000"/>
            <a:ext cx="6781800" cy="584776"/>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玛尔</a:t>
            </a:r>
            <a:r>
              <a:rPr lang="en-US" altLang="zh-CN"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a:t>
            </a: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阿金</a:t>
            </a:r>
            <a:r>
              <a:rPr lang="zh-CN" altLang="zh-CN"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a:t>
            </a: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MAR AWGIN</a:t>
            </a: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sp>
        <p:nvSpPr>
          <p:cNvPr id="9" name="Text Box 7"/>
          <p:cNvSpPr txBox="1">
            <a:spLocks noChangeArrowheads="1"/>
          </p:cNvSpPr>
          <p:nvPr/>
        </p:nvSpPr>
        <p:spPr bwMode="auto">
          <a:xfrm>
            <a:off x="1905000" y="3048000"/>
            <a:ext cx="8382000" cy="584776"/>
          </a:xfrm>
          <a:prstGeom prst="rect">
            <a:avLst/>
          </a:prstGeom>
          <a:solidFill>
            <a:srgbClr val="000000">
              <a:alpha val="0"/>
            </a:srgbClr>
          </a:solidFill>
          <a:ln>
            <a:noFill/>
          </a:ln>
        </p:spPr>
        <p:txBody>
          <a:bodyPr wrap="square">
            <a:spAutoFit/>
          </a:bodyPr>
          <a:lstStyle>
            <a:defPPr>
              <a:defRPr lang="en-US"/>
            </a:defPPr>
            <a:lvl1pPr>
              <a:defRPr sz="3200" b="1">
                <a:ln w="25400">
                  <a:noFill/>
                </a:ln>
                <a:effectLst>
                  <a:glow rad="228600">
                    <a:schemeClr val="bg2"/>
                  </a:glow>
                </a:effectLst>
                <a:latin typeface="Futura XBlk BT Extra Black"/>
                <a:cs typeface="Futura XBlk BT Extra Black"/>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zh-CN" altLang="en-US" dirty="0"/>
              <a:t>东方教会称他们的领袖为拉班，类似于拉比。</a:t>
            </a:r>
            <a:endParaRPr lang="en-US" dirty="0"/>
          </a:p>
        </p:txBody>
      </p:sp>
    </p:spTree>
    <p:extLst>
      <p:ext uri="{BB962C8B-B14F-4D97-AF65-F5344CB8AC3E}">
        <p14:creationId xmlns:p14="http://schemas.microsoft.com/office/powerpoint/2010/main" val="17257131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hapu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2775" y="-685800"/>
            <a:ext cx="12304775" cy="9514003"/>
          </a:xfrm>
          <a:prstGeom prst="rect">
            <a:avLst/>
          </a:prstGeom>
        </p:spPr>
      </p:pic>
      <p:sp>
        <p:nvSpPr>
          <p:cNvPr id="7" name="Rectangle 6"/>
          <p:cNvSpPr/>
          <p:nvPr/>
        </p:nvSpPr>
        <p:spPr>
          <a:xfrm>
            <a:off x="2743200" y="381000"/>
            <a:ext cx="6781800" cy="584776"/>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沙普尔二世</a:t>
            </a:r>
            <a:endParaRPr lang="en-US" sz="3200" b="1" dirty="0">
              <a:ln w="25400">
                <a:solidFill>
                  <a:srgbClr val="000000"/>
                </a:solidFill>
              </a:ln>
              <a:latin typeface="Arial"/>
              <a:cs typeface="Arial"/>
            </a:endParaRPr>
          </a:p>
        </p:txBody>
      </p:sp>
      <p:sp>
        <p:nvSpPr>
          <p:cNvPr id="4" name="Text Box 7"/>
          <p:cNvSpPr txBox="1">
            <a:spLocks noChangeArrowheads="1"/>
          </p:cNvSpPr>
          <p:nvPr/>
        </p:nvSpPr>
        <p:spPr bwMode="auto">
          <a:xfrm>
            <a:off x="762000" y="1981200"/>
            <a:ext cx="10439400" cy="1077218"/>
          </a:xfrm>
          <a:prstGeom prst="rect">
            <a:avLst/>
          </a:prstGeom>
          <a:solidFill>
            <a:srgbClr val="000000">
              <a:alpha val="0"/>
            </a:srgbClr>
          </a:solidFill>
          <a:ln>
            <a:noFill/>
          </a:ln>
        </p:spPr>
        <p:txBody>
          <a:bodyPr wrap="square">
            <a:spAutoFit/>
          </a:bodyPr>
          <a:lstStyle>
            <a:defPPr>
              <a:defRPr lang="en-US"/>
            </a:defPPr>
            <a:lvl1pPr>
              <a:defRPr sz="3200" b="1">
                <a:ln w="25400">
                  <a:noFill/>
                </a:ln>
                <a:effectLst>
                  <a:glow rad="228600">
                    <a:schemeClr val="bg2"/>
                  </a:glow>
                </a:effectLst>
                <a:latin typeface="Futura XBlk BT Extra Black"/>
                <a:cs typeface="Futura XBlk BT Extra Black"/>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zh-CN" altLang="en-US" dirty="0"/>
              <a:t>沙普尔二世国王要求玛尔</a:t>
            </a:r>
            <a:r>
              <a:rPr lang="de-DE" altLang="zh-CN" dirty="0"/>
              <a:t>·</a:t>
            </a:r>
            <a:r>
              <a:rPr lang="zh-CN" altLang="en-US" dirty="0"/>
              <a:t>阿金（</a:t>
            </a:r>
            <a:r>
              <a:rPr lang="en-US" altLang="zh-CN" dirty="0"/>
              <a:t>Mar </a:t>
            </a:r>
            <a:r>
              <a:rPr lang="en-US" altLang="zh-CN" dirty="0" err="1"/>
              <a:t>Awgin</a:t>
            </a:r>
            <a:r>
              <a:rPr lang="zh-CN" altLang="en-US" dirty="0"/>
              <a:t>）在波斯全国各地建造教堂和修道院。</a:t>
            </a:r>
            <a:endParaRPr lang="en-US" dirty="0"/>
          </a:p>
        </p:txBody>
      </p:sp>
      <p:sp>
        <p:nvSpPr>
          <p:cNvPr id="5" name="Text Box 7"/>
          <p:cNvSpPr txBox="1">
            <a:spLocks noChangeArrowheads="1"/>
          </p:cNvSpPr>
          <p:nvPr/>
        </p:nvSpPr>
        <p:spPr bwMode="auto">
          <a:xfrm>
            <a:off x="762000" y="3429000"/>
            <a:ext cx="10439400" cy="584776"/>
          </a:xfrm>
          <a:prstGeom prst="rect">
            <a:avLst/>
          </a:prstGeom>
          <a:solidFill>
            <a:srgbClr val="000000">
              <a:alpha val="0"/>
            </a:srgbClr>
          </a:solidFill>
          <a:ln>
            <a:noFill/>
          </a:ln>
        </p:spPr>
        <p:txBody>
          <a:bodyPr wrap="square">
            <a:spAutoFit/>
          </a:bodyPr>
          <a:lstStyle>
            <a:defPPr>
              <a:defRPr lang="en-US"/>
            </a:defPPr>
            <a:lvl1pPr>
              <a:defRPr sz="3200" b="1">
                <a:ln w="25400">
                  <a:noFill/>
                </a:ln>
                <a:effectLst>
                  <a:glow rad="228600">
                    <a:schemeClr val="bg2"/>
                  </a:glow>
                </a:effectLst>
                <a:latin typeface="Futura XBlk BT Extra Black"/>
                <a:cs typeface="Futura XBlk BT Extra Black"/>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zh-CN" altLang="en-US" dirty="0"/>
              <a:t>玛尔</a:t>
            </a:r>
            <a:r>
              <a:rPr lang="de-DE" altLang="zh-CN" dirty="0"/>
              <a:t>·</a:t>
            </a:r>
            <a:r>
              <a:rPr lang="zh-CN" altLang="en-US" dirty="0"/>
              <a:t>阿金（</a:t>
            </a:r>
            <a:r>
              <a:rPr lang="en-US" altLang="zh-CN" dirty="0"/>
              <a:t>Mar </a:t>
            </a:r>
            <a:r>
              <a:rPr lang="en-US" altLang="zh-CN" dirty="0" err="1"/>
              <a:t>Awgin</a:t>
            </a:r>
            <a:r>
              <a:rPr lang="zh-CN" altLang="en-US" dirty="0"/>
              <a:t>）派出</a:t>
            </a:r>
            <a:r>
              <a:rPr lang="en-US" altLang="zh-CN" dirty="0"/>
              <a:t>70</a:t>
            </a:r>
            <a:r>
              <a:rPr lang="zh-CN" altLang="en-US" dirty="0"/>
              <a:t>名门徒作为传教士。</a:t>
            </a:r>
            <a:endParaRPr lang="en-US" dirty="0"/>
          </a:p>
        </p:txBody>
      </p:sp>
    </p:spTree>
    <p:extLst>
      <p:ext uri="{BB962C8B-B14F-4D97-AF65-F5344CB8AC3E}">
        <p14:creationId xmlns:p14="http://schemas.microsoft.com/office/powerpoint/2010/main" val="32773592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MountIzl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p:cNvSpPr/>
          <p:nvPr/>
        </p:nvSpPr>
        <p:spPr>
          <a:xfrm>
            <a:off x="2743200" y="381000"/>
            <a:ext cx="6781800" cy="584776"/>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200" dirty="0"/>
              <a:t>玛尔</a:t>
            </a:r>
            <a:r>
              <a:rPr lang="de-DE" altLang="zh-CN" sz="3200" dirty="0"/>
              <a:t>·</a:t>
            </a:r>
            <a:r>
              <a:rPr lang="zh-CN" altLang="en-US" sz="3200" dirty="0"/>
              <a:t>阿金</a:t>
            </a: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MAR AWGIN</a:t>
            </a: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a:t>
            </a:r>
            <a:r>
              <a:rPr lang="en-US" sz="3200" b="1" dirty="0">
                <a:ln w="25400">
                  <a:solidFill>
                    <a:srgbClr val="000000"/>
                  </a:solidFill>
                </a:ln>
                <a:latin typeface="Arial"/>
                <a:cs typeface="Arial"/>
              </a:rPr>
              <a:t> –</a:t>
            </a: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伊兹拉山</a:t>
            </a:r>
            <a:endParaRPr lang="en-US" sz="3200" b="1" dirty="0">
              <a:ln w="25400">
                <a:solidFill>
                  <a:srgbClr val="000000"/>
                </a:solidFill>
              </a:ln>
              <a:latin typeface="Arial"/>
              <a:cs typeface="Arial"/>
            </a:endParaRPr>
          </a:p>
        </p:txBody>
      </p:sp>
    </p:spTree>
    <p:extLst>
      <p:ext uri="{BB962C8B-B14F-4D97-AF65-F5344CB8AC3E}">
        <p14:creationId xmlns:p14="http://schemas.microsoft.com/office/powerpoint/2010/main" val="8742405"/>
      </p:ext>
    </p:extLst>
  </p:cSld>
  <p:clrMapOvr>
    <a:masterClrMapping/>
  </p:clrMapOvr>
  <p:transition>
    <p:random/>
  </p:transition>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MountIzl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p:cNvSpPr/>
          <p:nvPr/>
        </p:nvSpPr>
        <p:spPr>
          <a:xfrm>
            <a:off x="2743200" y="381000"/>
            <a:ext cx="6781800" cy="584776"/>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200" dirty="0"/>
              <a:t>玛尔</a:t>
            </a:r>
            <a:r>
              <a:rPr lang="de-DE" altLang="zh-CN" sz="3200" dirty="0"/>
              <a:t>·</a:t>
            </a:r>
            <a:r>
              <a:rPr lang="zh-CN" altLang="en-US" sz="3200" dirty="0"/>
              <a:t>阿金</a:t>
            </a: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altLang="zh-CN"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MAR AWGIN</a:t>
            </a: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a:t>
            </a:r>
            <a:r>
              <a:rPr lang="en-US" altLang="zh-CN" sz="3200" b="1" dirty="0">
                <a:ln w="25400">
                  <a:solidFill>
                    <a:srgbClr val="000000"/>
                  </a:solidFill>
                </a:ln>
                <a:latin typeface="Arial"/>
                <a:cs typeface="Arial"/>
              </a:rPr>
              <a:t> –</a:t>
            </a: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伊兹拉山</a:t>
            </a:r>
            <a:endParaRPr lang="en-US" altLang="zh-CN" sz="3200" b="1" dirty="0">
              <a:ln w="25400">
                <a:solidFill>
                  <a:srgbClr val="000000"/>
                </a:solidFill>
              </a:ln>
              <a:latin typeface="Arial"/>
              <a:cs typeface="Arial"/>
            </a:endParaRPr>
          </a:p>
        </p:txBody>
      </p:sp>
      <p:sp>
        <p:nvSpPr>
          <p:cNvPr id="5" name="Text Box 7"/>
          <p:cNvSpPr txBox="1">
            <a:spLocks noChangeArrowheads="1"/>
          </p:cNvSpPr>
          <p:nvPr/>
        </p:nvSpPr>
        <p:spPr bwMode="auto">
          <a:xfrm>
            <a:off x="1905000" y="1818144"/>
            <a:ext cx="8382000" cy="2677656"/>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r>
              <a:rPr lang="zh-CN" altLang="en-US" sz="2800" dirty="0">
                <a:latin typeface="Arial Black"/>
                <a:cs typeface="Arial Black"/>
              </a:rPr>
              <a:t>“这些东方教会学校的毕业生是有信仰的男人和女人，熟通圣经，热心祈祷，举止温柔谦逊，对上帝和人类充满爱心。 他们靠自己的劳动或依靠根茎，果实或田地的草地来养活自己。只要能分享与传播福音，让全人类得救，没有太大的麻烦，太艰苦的事。”</a:t>
            </a:r>
            <a:endParaRPr lang="en-US" altLang="zh-CN" sz="2800" dirty="0">
              <a:latin typeface="Arial Black"/>
              <a:cs typeface="Arial Black"/>
            </a:endParaRPr>
          </a:p>
        </p:txBody>
      </p:sp>
    </p:spTree>
    <p:extLst>
      <p:ext uri="{BB962C8B-B14F-4D97-AF65-F5344CB8AC3E}">
        <p14:creationId xmlns:p14="http://schemas.microsoft.com/office/powerpoint/2010/main" val="1170465318"/>
      </p:ext>
    </p:extLst>
  </p:cSld>
  <p:clrMapOvr>
    <a:masterClrMapping/>
  </p:clrMapOvr>
  <p:transition>
    <p:random/>
  </p:transition>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hurchoftheEastMap500.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98172" y="228600"/>
            <a:ext cx="8817429" cy="6400800"/>
          </a:xfrm>
          <a:prstGeom prst="rect">
            <a:avLst/>
          </a:prstGeom>
        </p:spPr>
      </p:pic>
      <p:sp>
        <p:nvSpPr>
          <p:cNvPr id="7" name="Rectangle 6"/>
          <p:cNvSpPr/>
          <p:nvPr/>
        </p:nvSpPr>
        <p:spPr>
          <a:xfrm>
            <a:off x="990600" y="177224"/>
            <a:ext cx="9982200" cy="584776"/>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东方教会（公元</a:t>
            </a:r>
            <a:r>
              <a:rPr lang="en-US" altLang="zh-CN"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500</a:t>
            </a: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年）</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spTree>
    <p:extLst>
      <p:ext uri="{BB962C8B-B14F-4D97-AF65-F5344CB8AC3E}">
        <p14:creationId xmlns:p14="http://schemas.microsoft.com/office/powerpoint/2010/main" val="2169884865"/>
      </p:ext>
    </p:extLst>
  </p:cSld>
  <p:clrMapOvr>
    <a:masterClrMapping/>
  </p:clrMapOvr>
  <p:transition>
    <p:random/>
  </p:transition>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2743200" y="381000"/>
            <a:ext cx="6781800" cy="584776"/>
          </a:xfrm>
          <a:prstGeom prst="rect">
            <a:avLst/>
          </a:prstGeom>
          <a:noFill/>
          <a:ln>
            <a:noFill/>
          </a:ln>
        </p:spPr>
        <p:txBody>
          <a:bodyPr>
            <a:spAutoFit/>
          </a:bodyPr>
          <a:lstStyle/>
          <a:p>
            <a:pPr algn="ctr" fontAlgn="auto">
              <a:spcBef>
                <a:spcPts val="0"/>
              </a:spcBef>
              <a:spcAft>
                <a:spcPts val="0"/>
              </a:spcAft>
              <a:defRPr/>
            </a:pPr>
            <a:r>
              <a:rPr lang="en-US" sz="3200" dirty="0">
                <a:ln w="25400">
                  <a:solidFill>
                    <a:srgbClr val="000000"/>
                  </a:solidFill>
                </a:ln>
                <a:effectLst>
                  <a:outerShdw blurRad="50800" dist="50800" dir="2700000" algn="tl" rotWithShape="0">
                    <a:srgbClr val="000000">
                      <a:alpha val="43000"/>
                    </a:srgbClr>
                  </a:outerShdw>
                </a:effectLst>
                <a:latin typeface="Futura XBlk BT Extra Black"/>
              </a:rPr>
              <a:t>JOHN STEWART</a:t>
            </a:r>
          </a:p>
        </p:txBody>
      </p:sp>
      <p:pic>
        <p:nvPicPr>
          <p:cNvPr id="2" name="Picture 1" descr="JohnStewar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858000"/>
            <a:ext cx="12192000" cy="15607229"/>
          </a:xfrm>
          <a:prstGeom prst="rect">
            <a:avLst/>
          </a:prstGeom>
        </p:spPr>
      </p:pic>
      <p:sp>
        <p:nvSpPr>
          <p:cNvPr id="4" name="TextBox 3"/>
          <p:cNvSpPr txBox="1"/>
          <p:nvPr/>
        </p:nvSpPr>
        <p:spPr>
          <a:xfrm>
            <a:off x="0" y="180946"/>
            <a:ext cx="12190413" cy="1446550"/>
          </a:xfrm>
          <a:prstGeom prst="rect">
            <a:avLst/>
          </a:prstGeom>
          <a:solidFill>
            <a:srgbClr val="000514"/>
          </a:solidFill>
          <a:ln>
            <a:noFill/>
          </a:ln>
        </p:spPr>
        <p:txBody>
          <a:bodyPr wrap="square">
            <a:spAutoFit/>
          </a:bodyPr>
          <a:lstStyle>
            <a:defPPr>
              <a:defRPr lang="en-US"/>
            </a:defPPr>
            <a:lvl1pPr algn="ctr" fontAlgn="auto">
              <a:spcBef>
                <a:spcPts val="0"/>
              </a:spcBef>
              <a:spcAft>
                <a:spcPts val="0"/>
              </a:spcAft>
              <a:defRPr sz="3200" b="1">
                <a:ln w="25400">
                  <a:solidFill>
                    <a:srgbClr val="000000"/>
                  </a:solidFill>
                </a:ln>
                <a:latin typeface="Arial"/>
                <a:cs typeface="Arial"/>
              </a:defRPr>
            </a:lvl1pPr>
          </a:lstStyle>
          <a:p>
            <a:r>
              <a:rPr lang="zh-CN" altLang="en-US" sz="4400" b="0" dirty="0">
                <a:ln w="18415" cmpd="sng">
                  <a:solidFill>
                    <a:srgbClr val="FFFFFF"/>
                  </a:solidFill>
                  <a:prstDash val="solid"/>
                </a:ln>
                <a:solidFill>
                  <a:srgbClr val="FFFFFF"/>
                </a:solidFill>
                <a:effectLst>
                  <a:outerShdw blurRad="63500" dir="3600000" algn="tl" rotWithShape="0">
                    <a:srgbClr val="000000">
                      <a:alpha val="70000"/>
                    </a:srgbClr>
                  </a:outerShdw>
                </a:effectLst>
              </a:rPr>
              <a:t>倪思多留传教事业</a:t>
            </a:r>
          </a:p>
          <a:p>
            <a:r>
              <a:rPr lang="zh-CN" altLang="en-US" sz="4400" b="0" dirty="0">
                <a:ln w="18415" cmpd="sng">
                  <a:solidFill>
                    <a:srgbClr val="FFFFFF"/>
                  </a:solidFill>
                  <a:prstDash val="solid"/>
                </a:ln>
                <a:solidFill>
                  <a:srgbClr val="FFFFFF"/>
                </a:solidFill>
                <a:effectLst>
                  <a:outerShdw blurRad="63500" dir="3600000" algn="tl" rotWithShape="0">
                    <a:srgbClr val="000000">
                      <a:alpha val="70000"/>
                    </a:srgbClr>
                  </a:outerShdw>
                </a:effectLst>
              </a:rPr>
              <a:t>教堂着火的故事</a:t>
            </a:r>
            <a:endParaRPr lang="en-US" sz="4400" b="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TextBox 5"/>
          <p:cNvSpPr txBox="1"/>
          <p:nvPr/>
        </p:nvSpPr>
        <p:spPr>
          <a:xfrm>
            <a:off x="0" y="1884720"/>
            <a:ext cx="12190413" cy="707886"/>
          </a:xfrm>
          <a:prstGeom prst="rect">
            <a:avLst/>
          </a:prstGeom>
          <a:solidFill>
            <a:srgbClr val="71252B"/>
          </a:solidFill>
        </p:spPr>
        <p:txBody>
          <a:bodyPr wrap="square" rtlCol="0">
            <a:spAutoFit/>
          </a:bodyPr>
          <a:lstStyle/>
          <a:p>
            <a:pPr algn="ctr"/>
            <a:r>
              <a:rPr lang="zh-CN" altLang="en-US" sz="4000" b="1" dirty="0">
                <a:solidFill>
                  <a:srgbClr val="DC9744"/>
                </a:solidFill>
                <a:latin typeface="+mj-lt"/>
                <a:cs typeface="Arial"/>
              </a:rPr>
              <a:t>约翰</a:t>
            </a:r>
            <a:r>
              <a:rPr lang="en-US" altLang="zh-CN" sz="4000" b="1" dirty="0">
                <a:solidFill>
                  <a:srgbClr val="DC9744"/>
                </a:solidFill>
                <a:latin typeface="+mj-lt"/>
                <a:cs typeface="Arial"/>
              </a:rPr>
              <a:t>·</a:t>
            </a:r>
            <a:r>
              <a:rPr lang="zh-CN" altLang="en-US" sz="4000" b="1" dirty="0">
                <a:solidFill>
                  <a:srgbClr val="DC9744"/>
                </a:solidFill>
                <a:latin typeface="+mj-lt"/>
                <a:cs typeface="Arial"/>
              </a:rPr>
              <a:t>斯图尔特</a:t>
            </a:r>
            <a:r>
              <a:rPr lang="en-US" altLang="zh-CN" sz="4000" b="1" dirty="0">
                <a:solidFill>
                  <a:srgbClr val="DC9744"/>
                </a:solidFill>
                <a:latin typeface="+mj-lt"/>
                <a:cs typeface="Arial"/>
              </a:rPr>
              <a:t> </a:t>
            </a:r>
            <a:r>
              <a:rPr lang="zh-CN" altLang="en-US" sz="4000" b="1" dirty="0">
                <a:solidFill>
                  <a:srgbClr val="DC9744"/>
                </a:solidFill>
                <a:latin typeface="+mj-lt"/>
                <a:cs typeface="Arial"/>
              </a:rPr>
              <a:t>（</a:t>
            </a:r>
            <a:r>
              <a:rPr lang="en-US" sz="4000" b="1" dirty="0">
                <a:solidFill>
                  <a:srgbClr val="DC9744"/>
                </a:solidFill>
                <a:latin typeface="+mj-lt"/>
                <a:cs typeface="Arial"/>
              </a:rPr>
              <a:t>John Stewart</a:t>
            </a:r>
            <a:r>
              <a:rPr lang="zh-CN" altLang="en-US" sz="4000" b="1" dirty="0">
                <a:solidFill>
                  <a:srgbClr val="DC9744"/>
                </a:solidFill>
                <a:latin typeface="+mj-lt"/>
                <a:cs typeface="Arial"/>
              </a:rPr>
              <a:t>）</a:t>
            </a:r>
            <a:endParaRPr lang="en-US" sz="4000" b="1" dirty="0">
              <a:solidFill>
                <a:srgbClr val="DC9744"/>
              </a:solidFill>
              <a:latin typeface="+mj-lt"/>
              <a:cs typeface="Arial"/>
            </a:endParaRPr>
          </a:p>
        </p:txBody>
      </p:sp>
      <p:sp>
        <p:nvSpPr>
          <p:cNvPr id="8" name="Text Box 7"/>
          <p:cNvSpPr txBox="1">
            <a:spLocks noChangeArrowheads="1"/>
          </p:cNvSpPr>
          <p:nvPr/>
        </p:nvSpPr>
        <p:spPr bwMode="auto">
          <a:xfrm>
            <a:off x="1905000" y="3998893"/>
            <a:ext cx="8382000" cy="954107"/>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zh-CN" altLang="en-US" sz="2800" i="1" dirty="0">
                <a:latin typeface="Arial Black"/>
                <a:cs typeface="Arial Black"/>
              </a:rPr>
              <a:t>“一个宏伟的宣教教会中心，正在承担将福音带到远东的艰巨任务。”</a:t>
            </a:r>
            <a:endParaRPr lang="en-US" sz="2800" i="1" dirty="0">
              <a:latin typeface="Arial Black"/>
              <a:cs typeface="Arial Black"/>
            </a:endParaRPr>
          </a:p>
        </p:txBody>
      </p:sp>
    </p:spTree>
    <p:extLst>
      <p:ext uri="{BB962C8B-B14F-4D97-AF65-F5344CB8AC3E}">
        <p14:creationId xmlns:p14="http://schemas.microsoft.com/office/powerpoint/2010/main" val="1643651262"/>
      </p:ext>
    </p:extLst>
  </p:cSld>
  <p:clrMapOvr>
    <a:masterClrMapping/>
  </p:clrMapOvr>
  <p:transition>
    <p:random/>
  </p:transition>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5" name="Picture 1" descr="Antioch-Edessa-Arbela-Map.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58850" y="0"/>
            <a:ext cx="102425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584776"/>
          </a:xfrm>
          <a:prstGeom prst="rect">
            <a:avLst/>
          </a:prstGeom>
          <a:solidFill>
            <a:srgbClr val="000514"/>
          </a:solidFill>
          <a:ln>
            <a:noFill/>
          </a:ln>
        </p:spPr>
        <p:txBody>
          <a:bodyPr wrap="square">
            <a:spAutoFit/>
          </a:bodyPr>
          <a:lstStyle/>
          <a:p>
            <a:pPr algn="ctr" fontAlgn="auto">
              <a:spcBef>
                <a:spcPts val="0"/>
              </a:spcBef>
              <a:spcAft>
                <a:spcPts val="0"/>
              </a:spcAft>
              <a:defRPr/>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XBlk BT Extra Black"/>
              </a:rPr>
              <a:t>亚洲教会历史</a:t>
            </a:r>
            <a:endParaRPr lang="en-US" altLang="zh-CN"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XBlk BT Extra Black"/>
            </a:endParaRPr>
          </a:p>
        </p:txBody>
      </p:sp>
      <p:cxnSp>
        <p:nvCxnSpPr>
          <p:cNvPr id="6" name="Straight Arrow Connector 5"/>
          <p:cNvCxnSpPr/>
          <p:nvPr/>
        </p:nvCxnSpPr>
        <p:spPr bwMode="auto">
          <a:xfrm>
            <a:off x="4159250" y="2057400"/>
            <a:ext cx="152400" cy="838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 name="Straight Arrow Connector 7"/>
          <p:cNvCxnSpPr/>
          <p:nvPr/>
        </p:nvCxnSpPr>
        <p:spPr bwMode="auto">
          <a:xfrm>
            <a:off x="3930650" y="2133600"/>
            <a:ext cx="304800" cy="914400"/>
          </a:xfrm>
          <a:prstGeom prst="straightConnector1">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 name="Straight Arrow Connector 10"/>
          <p:cNvCxnSpPr/>
          <p:nvPr/>
        </p:nvCxnSpPr>
        <p:spPr bwMode="auto">
          <a:xfrm>
            <a:off x="4235450" y="2057400"/>
            <a:ext cx="838200" cy="76200"/>
          </a:xfrm>
          <a:prstGeom prst="straightConnector1">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 name="Curved Connector 12"/>
          <p:cNvCxnSpPr/>
          <p:nvPr/>
        </p:nvCxnSpPr>
        <p:spPr bwMode="auto">
          <a:xfrm>
            <a:off x="4235450" y="2209800"/>
            <a:ext cx="1371600" cy="990600"/>
          </a:xfrm>
          <a:prstGeom prst="curvedConnector3">
            <a:avLst>
              <a:gd name="adj1" fmla="val 50000"/>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 name="Straight Arrow Connector 21"/>
          <p:cNvCxnSpPr/>
          <p:nvPr/>
        </p:nvCxnSpPr>
        <p:spPr bwMode="auto">
          <a:xfrm>
            <a:off x="5911850" y="2514600"/>
            <a:ext cx="914400" cy="9144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3" name="Curved Connector 22"/>
          <p:cNvCxnSpPr/>
          <p:nvPr/>
        </p:nvCxnSpPr>
        <p:spPr bwMode="auto">
          <a:xfrm>
            <a:off x="5683250" y="3200400"/>
            <a:ext cx="1981200" cy="381000"/>
          </a:xfrm>
          <a:prstGeom prst="curvedConnector3">
            <a:avLst>
              <a:gd name="adj1" fmla="val 50000"/>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7" name="Straight Arrow Connector 26"/>
          <p:cNvCxnSpPr/>
          <p:nvPr/>
        </p:nvCxnSpPr>
        <p:spPr bwMode="auto">
          <a:xfrm>
            <a:off x="5226050" y="2133600"/>
            <a:ext cx="1371600" cy="228600"/>
          </a:xfrm>
          <a:prstGeom prst="straightConnector1">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1994" name="Freeform 45"/>
          <p:cNvSpPr>
            <a:spLocks/>
          </p:cNvSpPr>
          <p:nvPr/>
        </p:nvSpPr>
        <p:spPr bwMode="auto">
          <a:xfrm>
            <a:off x="2406650" y="2995614"/>
            <a:ext cx="6400800" cy="2947987"/>
          </a:xfrm>
          <a:custGeom>
            <a:avLst/>
            <a:gdLst>
              <a:gd name="T0" fmla="*/ 0 w 5756631"/>
              <a:gd name="T1" fmla="*/ 0 h 2913011"/>
              <a:gd name="T2" fmla="*/ 85337 w 5756631"/>
              <a:gd name="T3" fmla="*/ 311039 h 2913011"/>
              <a:gd name="T4" fmla="*/ 136538 w 5756631"/>
              <a:gd name="T5" fmla="*/ 367591 h 2913011"/>
              <a:gd name="T6" fmla="*/ 170673 w 5756631"/>
              <a:gd name="T7" fmla="*/ 438283 h 2913011"/>
              <a:gd name="T8" fmla="*/ 204808 w 5756631"/>
              <a:gd name="T9" fmla="*/ 494835 h 2913011"/>
              <a:gd name="T10" fmla="*/ 221875 w 5756631"/>
              <a:gd name="T11" fmla="*/ 551388 h 2913011"/>
              <a:gd name="T12" fmla="*/ 273076 w 5756631"/>
              <a:gd name="T13" fmla="*/ 607941 h 2913011"/>
              <a:gd name="T14" fmla="*/ 290144 w 5756631"/>
              <a:gd name="T15" fmla="*/ 650355 h 2913011"/>
              <a:gd name="T16" fmla="*/ 358413 w 5756631"/>
              <a:gd name="T17" fmla="*/ 721046 h 2913011"/>
              <a:gd name="T18" fmla="*/ 392548 w 5756631"/>
              <a:gd name="T19" fmla="*/ 763460 h 2913011"/>
              <a:gd name="T20" fmla="*/ 477885 w 5756631"/>
              <a:gd name="T21" fmla="*/ 862426 h 2913011"/>
              <a:gd name="T22" fmla="*/ 494951 w 5756631"/>
              <a:gd name="T23" fmla="*/ 904840 h 2913011"/>
              <a:gd name="T24" fmla="*/ 563220 w 5756631"/>
              <a:gd name="T25" fmla="*/ 1032084 h 2913011"/>
              <a:gd name="T26" fmla="*/ 580287 w 5756631"/>
              <a:gd name="T27" fmla="*/ 1088637 h 2913011"/>
              <a:gd name="T28" fmla="*/ 614423 w 5756631"/>
              <a:gd name="T29" fmla="*/ 1145190 h 2913011"/>
              <a:gd name="T30" fmla="*/ 716825 w 5756631"/>
              <a:gd name="T31" fmla="*/ 1343123 h 2913011"/>
              <a:gd name="T32" fmla="*/ 750961 w 5756631"/>
              <a:gd name="T33" fmla="*/ 1385538 h 2913011"/>
              <a:gd name="T34" fmla="*/ 785094 w 5756631"/>
              <a:gd name="T35" fmla="*/ 1470367 h 2913011"/>
              <a:gd name="T36" fmla="*/ 853365 w 5756631"/>
              <a:gd name="T37" fmla="*/ 1569334 h 2913011"/>
              <a:gd name="T38" fmla="*/ 870431 w 5756631"/>
              <a:gd name="T39" fmla="*/ 1611748 h 2913011"/>
              <a:gd name="T40" fmla="*/ 921633 w 5756631"/>
              <a:gd name="T41" fmla="*/ 1654163 h 2913011"/>
              <a:gd name="T42" fmla="*/ 972835 w 5756631"/>
              <a:gd name="T43" fmla="*/ 1710715 h 2913011"/>
              <a:gd name="T44" fmla="*/ 1058171 w 5756631"/>
              <a:gd name="T45" fmla="*/ 1823820 h 2913011"/>
              <a:gd name="T46" fmla="*/ 1143508 w 5756631"/>
              <a:gd name="T47" fmla="*/ 1894511 h 2913011"/>
              <a:gd name="T48" fmla="*/ 1228843 w 5756631"/>
              <a:gd name="T49" fmla="*/ 1965201 h 2913011"/>
              <a:gd name="T50" fmla="*/ 1331247 w 5756631"/>
              <a:gd name="T51" fmla="*/ 2050030 h 2913011"/>
              <a:gd name="T52" fmla="*/ 1416584 w 5756631"/>
              <a:gd name="T53" fmla="*/ 2106583 h 2913011"/>
              <a:gd name="T54" fmla="*/ 1433651 w 5756631"/>
              <a:gd name="T55" fmla="*/ 2148997 h 2913011"/>
              <a:gd name="T56" fmla="*/ 1450718 w 5756631"/>
              <a:gd name="T57" fmla="*/ 2290378 h 2913011"/>
              <a:gd name="T58" fmla="*/ 1484853 w 5756631"/>
              <a:gd name="T59" fmla="*/ 2389346 h 2913011"/>
              <a:gd name="T60" fmla="*/ 1518988 w 5756631"/>
              <a:gd name="T61" fmla="*/ 2445899 h 2913011"/>
              <a:gd name="T62" fmla="*/ 1536055 w 5756631"/>
              <a:gd name="T63" fmla="*/ 2488313 h 2913011"/>
              <a:gd name="T64" fmla="*/ 1604323 w 5756631"/>
              <a:gd name="T65" fmla="*/ 2573142 h 2913011"/>
              <a:gd name="T66" fmla="*/ 1638459 w 5756631"/>
              <a:gd name="T67" fmla="*/ 2615556 h 2913011"/>
              <a:gd name="T68" fmla="*/ 1672594 w 5756631"/>
              <a:gd name="T69" fmla="*/ 2643832 h 2913011"/>
              <a:gd name="T70" fmla="*/ 1740862 w 5756631"/>
              <a:gd name="T71" fmla="*/ 2728661 h 2913011"/>
              <a:gd name="T72" fmla="*/ 1774997 w 5756631"/>
              <a:gd name="T73" fmla="*/ 2756937 h 2913011"/>
              <a:gd name="T74" fmla="*/ 1809132 w 5756631"/>
              <a:gd name="T75" fmla="*/ 2799352 h 2913011"/>
              <a:gd name="T76" fmla="*/ 1843265 w 5756631"/>
              <a:gd name="T77" fmla="*/ 2855904 h 2913011"/>
              <a:gd name="T78" fmla="*/ 1911535 w 5756631"/>
              <a:gd name="T79" fmla="*/ 2898319 h 2913011"/>
              <a:gd name="T80" fmla="*/ 2082207 w 5756631"/>
              <a:gd name="T81" fmla="*/ 2954872 h 2913011"/>
              <a:gd name="T82" fmla="*/ 2218745 w 5756631"/>
              <a:gd name="T83" fmla="*/ 2983148 h 2913011"/>
              <a:gd name="T84" fmla="*/ 3584127 w 5756631"/>
              <a:gd name="T85" fmla="*/ 2954872 h 2913011"/>
              <a:gd name="T86" fmla="*/ 3635329 w 5756631"/>
              <a:gd name="T87" fmla="*/ 2940733 h 2913011"/>
              <a:gd name="T88" fmla="*/ 3771866 w 5756631"/>
              <a:gd name="T89" fmla="*/ 2926595 h 2913011"/>
              <a:gd name="T90" fmla="*/ 3891339 w 5756631"/>
              <a:gd name="T91" fmla="*/ 2898319 h 2913011"/>
              <a:gd name="T92" fmla="*/ 4027876 w 5756631"/>
              <a:gd name="T93" fmla="*/ 2884180 h 2913011"/>
              <a:gd name="T94" fmla="*/ 4113213 w 5756631"/>
              <a:gd name="T95" fmla="*/ 2870043 h 2913011"/>
              <a:gd name="T96" fmla="*/ 4232683 w 5756631"/>
              <a:gd name="T97" fmla="*/ 2855904 h 2913011"/>
              <a:gd name="T98" fmla="*/ 4608163 w 5756631"/>
              <a:gd name="T99" fmla="*/ 2813490 h 2913011"/>
              <a:gd name="T100" fmla="*/ 4966575 w 5756631"/>
              <a:gd name="T101" fmla="*/ 2785214 h 2913011"/>
              <a:gd name="T102" fmla="*/ 5120181 w 5756631"/>
              <a:gd name="T103" fmla="*/ 2771076 h 2913011"/>
              <a:gd name="T104" fmla="*/ 5222585 w 5756631"/>
              <a:gd name="T105" fmla="*/ 2756937 h 2913011"/>
              <a:gd name="T106" fmla="*/ 5461526 w 5756631"/>
              <a:gd name="T107" fmla="*/ 2742800 h 2913011"/>
              <a:gd name="T108" fmla="*/ 5512729 w 5756631"/>
              <a:gd name="T109" fmla="*/ 2728661 h 2913011"/>
              <a:gd name="T110" fmla="*/ 5802872 w 5756631"/>
              <a:gd name="T111" fmla="*/ 2700385 h 2913011"/>
              <a:gd name="T112" fmla="*/ 6024746 w 5756631"/>
              <a:gd name="T113" fmla="*/ 2672108 h 2913011"/>
              <a:gd name="T114" fmla="*/ 6229554 w 5756631"/>
              <a:gd name="T115" fmla="*/ 2643832 h 2913011"/>
              <a:gd name="T116" fmla="*/ 6843976 w 5756631"/>
              <a:gd name="T117" fmla="*/ 2629694 h 2913011"/>
              <a:gd name="T118" fmla="*/ 6912244 w 5756631"/>
              <a:gd name="T119" fmla="*/ 2615556 h 2913011"/>
              <a:gd name="T120" fmla="*/ 6963446 w 5756631"/>
              <a:gd name="T121" fmla="*/ 2601418 h 2913011"/>
              <a:gd name="T122" fmla="*/ 7117052 w 5756631"/>
              <a:gd name="T123" fmla="*/ 2573142 h 29130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756631" h="2913011">
                <a:moveTo>
                  <a:pt x="0" y="0"/>
                </a:moveTo>
                <a:cubicBezTo>
                  <a:pt x="23008" y="101242"/>
                  <a:pt x="38494" y="204493"/>
                  <a:pt x="69025" y="303726"/>
                </a:cubicBezTo>
                <a:cubicBezTo>
                  <a:pt x="75791" y="325718"/>
                  <a:pt x="99265" y="338835"/>
                  <a:pt x="110439" y="358949"/>
                </a:cubicBezTo>
                <a:cubicBezTo>
                  <a:pt x="122474" y="380613"/>
                  <a:pt x="127985" y="405332"/>
                  <a:pt x="138049" y="427978"/>
                </a:cubicBezTo>
                <a:cubicBezTo>
                  <a:pt x="146407" y="446785"/>
                  <a:pt x="158433" y="463931"/>
                  <a:pt x="165659" y="483201"/>
                </a:cubicBezTo>
                <a:cubicBezTo>
                  <a:pt x="172321" y="500967"/>
                  <a:pt x="170979" y="521453"/>
                  <a:pt x="179464" y="538424"/>
                </a:cubicBezTo>
                <a:cubicBezTo>
                  <a:pt x="189753" y="559004"/>
                  <a:pt x="207073" y="575239"/>
                  <a:pt x="220878" y="593647"/>
                </a:cubicBezTo>
                <a:cubicBezTo>
                  <a:pt x="225480" y="607453"/>
                  <a:pt x="228175" y="622048"/>
                  <a:pt x="234683" y="635064"/>
                </a:cubicBezTo>
                <a:cubicBezTo>
                  <a:pt x="263010" y="691721"/>
                  <a:pt x="255662" y="661288"/>
                  <a:pt x="289903" y="704093"/>
                </a:cubicBezTo>
                <a:cubicBezTo>
                  <a:pt x="300267" y="717049"/>
                  <a:pt x="307869" y="732008"/>
                  <a:pt x="317512" y="745510"/>
                </a:cubicBezTo>
                <a:cubicBezTo>
                  <a:pt x="327934" y="760101"/>
                  <a:pt x="375692" y="820460"/>
                  <a:pt x="386537" y="842150"/>
                </a:cubicBezTo>
                <a:cubicBezTo>
                  <a:pt x="393045" y="855166"/>
                  <a:pt x="394610" y="870191"/>
                  <a:pt x="400342" y="883567"/>
                </a:cubicBezTo>
                <a:cubicBezTo>
                  <a:pt x="436421" y="967757"/>
                  <a:pt x="423454" y="911493"/>
                  <a:pt x="455561" y="1007819"/>
                </a:cubicBezTo>
                <a:cubicBezTo>
                  <a:pt x="461561" y="1025820"/>
                  <a:pt x="462704" y="1045276"/>
                  <a:pt x="469366" y="1063042"/>
                </a:cubicBezTo>
                <a:cubicBezTo>
                  <a:pt x="476592" y="1082312"/>
                  <a:pt x="488870" y="1099349"/>
                  <a:pt x="496976" y="1118265"/>
                </a:cubicBezTo>
                <a:cubicBezTo>
                  <a:pt x="526426" y="1186987"/>
                  <a:pt x="543904" y="1248715"/>
                  <a:pt x="579805" y="1311545"/>
                </a:cubicBezTo>
                <a:cubicBezTo>
                  <a:pt x="588037" y="1325951"/>
                  <a:pt x="600677" y="1337800"/>
                  <a:pt x="607415" y="1352962"/>
                </a:cubicBezTo>
                <a:cubicBezTo>
                  <a:pt x="619235" y="1379559"/>
                  <a:pt x="618880" y="1411580"/>
                  <a:pt x="635024" y="1435797"/>
                </a:cubicBezTo>
                <a:cubicBezTo>
                  <a:pt x="662753" y="1477393"/>
                  <a:pt x="669226" y="1483392"/>
                  <a:pt x="690244" y="1532437"/>
                </a:cubicBezTo>
                <a:cubicBezTo>
                  <a:pt x="695976" y="1545813"/>
                  <a:pt x="695977" y="1561745"/>
                  <a:pt x="704049" y="1573854"/>
                </a:cubicBezTo>
                <a:cubicBezTo>
                  <a:pt x="714878" y="1590099"/>
                  <a:pt x="732758" y="1600447"/>
                  <a:pt x="745463" y="1615271"/>
                </a:cubicBezTo>
                <a:cubicBezTo>
                  <a:pt x="760437" y="1632741"/>
                  <a:pt x="774684" y="1650982"/>
                  <a:pt x="786878" y="1670494"/>
                </a:cubicBezTo>
                <a:cubicBezTo>
                  <a:pt x="835600" y="1748454"/>
                  <a:pt x="790040" y="1706841"/>
                  <a:pt x="855902" y="1780940"/>
                </a:cubicBezTo>
                <a:cubicBezTo>
                  <a:pt x="877519" y="1805261"/>
                  <a:pt x="901919" y="1826959"/>
                  <a:pt x="924927" y="1849969"/>
                </a:cubicBezTo>
                <a:lnTo>
                  <a:pt x="993951" y="1918997"/>
                </a:lnTo>
                <a:lnTo>
                  <a:pt x="1076780" y="2001832"/>
                </a:lnTo>
                <a:cubicBezTo>
                  <a:pt x="1129025" y="2036663"/>
                  <a:pt x="1106463" y="2017710"/>
                  <a:pt x="1145805" y="2057055"/>
                </a:cubicBezTo>
                <a:cubicBezTo>
                  <a:pt x="1150406" y="2070861"/>
                  <a:pt x="1157396" y="2084089"/>
                  <a:pt x="1159609" y="2098472"/>
                </a:cubicBezTo>
                <a:cubicBezTo>
                  <a:pt x="1166641" y="2144183"/>
                  <a:pt x="1166874" y="2190745"/>
                  <a:pt x="1173414" y="2236529"/>
                </a:cubicBezTo>
                <a:cubicBezTo>
                  <a:pt x="1175916" y="2254042"/>
                  <a:pt x="1192595" y="2313502"/>
                  <a:pt x="1201024" y="2333170"/>
                </a:cubicBezTo>
                <a:cubicBezTo>
                  <a:pt x="1209131" y="2352086"/>
                  <a:pt x="1220527" y="2369477"/>
                  <a:pt x="1228634" y="2388393"/>
                </a:cubicBezTo>
                <a:cubicBezTo>
                  <a:pt x="1234366" y="2401769"/>
                  <a:pt x="1235372" y="2417089"/>
                  <a:pt x="1242439" y="2429810"/>
                </a:cubicBezTo>
                <a:cubicBezTo>
                  <a:pt x="1258554" y="2458818"/>
                  <a:pt x="1279252" y="2485033"/>
                  <a:pt x="1297658" y="2512644"/>
                </a:cubicBezTo>
                <a:cubicBezTo>
                  <a:pt x="1306861" y="2526450"/>
                  <a:pt x="1313536" y="2542328"/>
                  <a:pt x="1325268" y="2554061"/>
                </a:cubicBezTo>
                <a:cubicBezTo>
                  <a:pt x="1334471" y="2563265"/>
                  <a:pt x="1345069" y="2571260"/>
                  <a:pt x="1352878" y="2581673"/>
                </a:cubicBezTo>
                <a:cubicBezTo>
                  <a:pt x="1372788" y="2608221"/>
                  <a:pt x="1384633" y="2641042"/>
                  <a:pt x="1408097" y="2664507"/>
                </a:cubicBezTo>
                <a:cubicBezTo>
                  <a:pt x="1417300" y="2673711"/>
                  <a:pt x="1427576" y="2681955"/>
                  <a:pt x="1435707" y="2692119"/>
                </a:cubicBezTo>
                <a:cubicBezTo>
                  <a:pt x="1446072" y="2705076"/>
                  <a:pt x="1455085" y="2719130"/>
                  <a:pt x="1463317" y="2733536"/>
                </a:cubicBezTo>
                <a:cubicBezTo>
                  <a:pt x="1473527" y="2751405"/>
                  <a:pt x="1477533" y="2773133"/>
                  <a:pt x="1490926" y="2788759"/>
                </a:cubicBezTo>
                <a:cubicBezTo>
                  <a:pt x="1505899" y="2806229"/>
                  <a:pt x="1526635" y="2817981"/>
                  <a:pt x="1546146" y="2830176"/>
                </a:cubicBezTo>
                <a:cubicBezTo>
                  <a:pt x="1584233" y="2853982"/>
                  <a:pt x="1642882" y="2875070"/>
                  <a:pt x="1684194" y="2885399"/>
                </a:cubicBezTo>
                <a:lnTo>
                  <a:pt x="1794633" y="2913011"/>
                </a:lnTo>
                <a:lnTo>
                  <a:pt x="2899023" y="2885399"/>
                </a:lnTo>
                <a:cubicBezTo>
                  <a:pt x="2913565" y="2884873"/>
                  <a:pt x="2926121" y="2874196"/>
                  <a:pt x="2940438" y="2871593"/>
                </a:cubicBezTo>
                <a:cubicBezTo>
                  <a:pt x="2976939" y="2864956"/>
                  <a:pt x="3014063" y="2862390"/>
                  <a:pt x="3050876" y="2857788"/>
                </a:cubicBezTo>
                <a:cubicBezTo>
                  <a:pt x="3083088" y="2848584"/>
                  <a:pt x="3114661" y="2836747"/>
                  <a:pt x="3147511" y="2830176"/>
                </a:cubicBezTo>
                <a:cubicBezTo>
                  <a:pt x="3183890" y="2822900"/>
                  <a:pt x="3221281" y="2822011"/>
                  <a:pt x="3257949" y="2816370"/>
                </a:cubicBezTo>
                <a:cubicBezTo>
                  <a:pt x="3281140" y="2812802"/>
                  <a:pt x="3303829" y="2806423"/>
                  <a:pt x="3326974" y="2802565"/>
                </a:cubicBezTo>
                <a:cubicBezTo>
                  <a:pt x="3359070" y="2797215"/>
                  <a:pt x="3391702" y="2795141"/>
                  <a:pt x="3423608" y="2788759"/>
                </a:cubicBezTo>
                <a:cubicBezTo>
                  <a:pt x="3664018" y="2740673"/>
                  <a:pt x="3381627" y="2772034"/>
                  <a:pt x="3727315" y="2747342"/>
                </a:cubicBezTo>
                <a:cubicBezTo>
                  <a:pt x="3880005" y="2716801"/>
                  <a:pt x="3737302" y="2742124"/>
                  <a:pt x="4017217" y="2719730"/>
                </a:cubicBezTo>
                <a:cubicBezTo>
                  <a:pt x="4058754" y="2716407"/>
                  <a:pt x="4100157" y="2711432"/>
                  <a:pt x="4141461" y="2705925"/>
                </a:cubicBezTo>
                <a:cubicBezTo>
                  <a:pt x="4169206" y="2702225"/>
                  <a:pt x="4196438" y="2694904"/>
                  <a:pt x="4224290" y="2692119"/>
                </a:cubicBezTo>
                <a:cubicBezTo>
                  <a:pt x="4288556" y="2685692"/>
                  <a:pt x="4353135" y="2682915"/>
                  <a:pt x="4417558" y="2678313"/>
                </a:cubicBezTo>
                <a:cubicBezTo>
                  <a:pt x="4431363" y="2673711"/>
                  <a:pt x="4444656" y="2667110"/>
                  <a:pt x="4458973" y="2664507"/>
                </a:cubicBezTo>
                <a:cubicBezTo>
                  <a:pt x="4488772" y="2659089"/>
                  <a:pt x="4669554" y="2639574"/>
                  <a:pt x="4693656" y="2636896"/>
                </a:cubicBezTo>
                <a:cubicBezTo>
                  <a:pt x="4818252" y="2605744"/>
                  <a:pt x="4666432" y="2641083"/>
                  <a:pt x="4873119" y="2609284"/>
                </a:cubicBezTo>
                <a:cubicBezTo>
                  <a:pt x="4996720" y="2590268"/>
                  <a:pt x="4846180" y="2590428"/>
                  <a:pt x="5038778" y="2581673"/>
                </a:cubicBezTo>
                <a:cubicBezTo>
                  <a:pt x="5204329" y="2574147"/>
                  <a:pt x="5370095" y="2572469"/>
                  <a:pt x="5535753" y="2567867"/>
                </a:cubicBezTo>
                <a:cubicBezTo>
                  <a:pt x="5554159" y="2563265"/>
                  <a:pt x="5572729" y="2559273"/>
                  <a:pt x="5590972" y="2554061"/>
                </a:cubicBezTo>
                <a:cubicBezTo>
                  <a:pt x="5604964" y="2550063"/>
                  <a:pt x="5618348" y="2544085"/>
                  <a:pt x="5632387" y="2540256"/>
                </a:cubicBezTo>
                <a:cubicBezTo>
                  <a:pt x="5737718" y="2511528"/>
                  <a:pt x="5706041" y="2512644"/>
                  <a:pt x="5756631" y="2512644"/>
                </a:cubicBezTo>
              </a:path>
            </a:pathLst>
          </a:custGeom>
          <a:noFill/>
          <a:ln w="76200">
            <a:solidFill>
              <a:srgbClr val="008000"/>
            </a:solidFill>
            <a:round/>
            <a:headEnd/>
            <a:tailEnd type="arrow" w="med" len="med"/>
          </a:ln>
          <a:extLst>
            <a:ext uri="{909E8E84-426E-40dd-AFC4-6F175D3DCCD1}">
              <a14:hiddenFill xmlns:a14="http://schemas.microsoft.com/office/drawing/2010/main" xmlns="">
                <a:solidFill>
                  <a:srgbClr val="FFFFFF"/>
                </a:solidFill>
              </a14:hiddenFill>
            </a:ext>
          </a:extLst>
        </p:spPr>
        <p:txBody>
          <a:bodyPr/>
          <a:lstStyle/>
          <a:p>
            <a:endParaRPr lang="en-US"/>
          </a:p>
        </p:txBody>
      </p:sp>
      <p:cxnSp>
        <p:nvCxnSpPr>
          <p:cNvPr id="50" name="Straight Arrow Connector 49"/>
          <p:cNvCxnSpPr/>
          <p:nvPr/>
        </p:nvCxnSpPr>
        <p:spPr bwMode="auto">
          <a:xfrm flipV="1">
            <a:off x="3625850" y="1219200"/>
            <a:ext cx="457200" cy="533400"/>
          </a:xfrm>
          <a:prstGeom prst="straightConnector1">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2" name="Straight Arrow Connector 51"/>
          <p:cNvCxnSpPr/>
          <p:nvPr/>
        </p:nvCxnSpPr>
        <p:spPr bwMode="auto">
          <a:xfrm flipH="1">
            <a:off x="3244850" y="1905000"/>
            <a:ext cx="304800" cy="304800"/>
          </a:xfrm>
          <a:prstGeom prst="straightConnector1">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7" name="Straight Arrow Connector 56"/>
          <p:cNvCxnSpPr/>
          <p:nvPr/>
        </p:nvCxnSpPr>
        <p:spPr bwMode="auto">
          <a:xfrm>
            <a:off x="4235450" y="3124200"/>
            <a:ext cx="0" cy="685800"/>
          </a:xfrm>
          <a:prstGeom prst="straightConnector1">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cSld>
  <p:clrMapOvr>
    <a:masterClrMapping/>
  </p:clrMapOvr>
  <p:transition>
    <p:random/>
  </p:transition>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offett.jpg"/>
          <p:cNvPicPr>
            <a:picLocks noChangeAspect="1"/>
          </p:cNvPicPr>
          <p:nvPr/>
        </p:nvPicPr>
        <p:blipFill>
          <a:blip r:embed="rId2">
            <a:extLst>
              <a:ext uri="{28A0092B-C50C-407E-A947-70E740481C1C}">
                <a14:useLocalDpi xmlns:a14="http://schemas.microsoft.com/office/drawing/2010/main"/>
              </a:ext>
            </a:extLst>
          </a:blip>
          <a:stretch>
            <a:fillRect/>
          </a:stretch>
        </p:blipFill>
        <p:spPr>
          <a:xfrm rot="20748458">
            <a:off x="2373249" y="-646482"/>
            <a:ext cx="6202842" cy="7699787"/>
          </a:xfrm>
          <a:prstGeom prst="rect">
            <a:avLst/>
          </a:prstGeom>
        </p:spPr>
      </p:pic>
      <p:sp>
        <p:nvSpPr>
          <p:cNvPr id="5" name="Text Box 7"/>
          <p:cNvSpPr txBox="1">
            <a:spLocks noChangeArrowheads="1"/>
          </p:cNvSpPr>
          <p:nvPr/>
        </p:nvSpPr>
        <p:spPr bwMode="auto">
          <a:xfrm>
            <a:off x="1905000" y="2697541"/>
            <a:ext cx="8382000" cy="1077218"/>
          </a:xfrm>
          <a:prstGeom prst="rect">
            <a:avLst/>
          </a:prstGeom>
          <a:solidFill>
            <a:srgbClr val="000000">
              <a:alpha val="0"/>
            </a:srgbClr>
          </a:solidFill>
          <a:ln>
            <a:noFill/>
          </a:ln>
        </p:spPr>
        <p:txBody>
          <a:bodyPr wrap="square">
            <a:spAutoFit/>
          </a:bodyPr>
          <a:lstStyle>
            <a:defPPr>
              <a:defRPr lang="en-US"/>
            </a:defPPr>
            <a:lvl1pPr>
              <a:defRPr sz="3200" b="1">
                <a:ln w="25400">
                  <a:noFill/>
                </a:ln>
                <a:effectLst>
                  <a:glow rad="228600">
                    <a:schemeClr val="bg2"/>
                  </a:glow>
                </a:effectLst>
                <a:latin typeface="Futura XBlk BT Extra Black"/>
                <a:cs typeface="Futura XBlk BT Extra Black"/>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zh-CN" altLang="en-US" dirty="0"/>
              <a:t>基督教在祆教之后，是</a:t>
            </a:r>
            <a:r>
              <a:rPr lang="en-US" altLang="zh-CN" dirty="0"/>
              <a:t>[</a:t>
            </a:r>
            <a:r>
              <a:rPr lang="zh-CN" altLang="en-US" dirty="0"/>
              <a:t>波斯</a:t>
            </a:r>
            <a:r>
              <a:rPr lang="en-US" altLang="zh-CN" dirty="0"/>
              <a:t>]</a:t>
            </a:r>
            <a:r>
              <a:rPr lang="zh-CN" altLang="en-US" dirty="0"/>
              <a:t>帝国第二强大宗教力量。”</a:t>
            </a:r>
            <a:endParaRPr lang="en-US" dirty="0"/>
          </a:p>
        </p:txBody>
      </p:sp>
    </p:spTree>
    <p:extLst>
      <p:ext uri="{BB962C8B-B14F-4D97-AF65-F5344CB8AC3E}">
        <p14:creationId xmlns:p14="http://schemas.microsoft.com/office/powerpoint/2010/main" val="325865919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7" name="Picture 2" descr="AsianRegionsMap.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85800"/>
            <a:ext cx="12192000" cy="754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646331"/>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亚洲地区</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sp>
        <p:nvSpPr>
          <p:cNvPr id="14339" name="Text Box 7"/>
          <p:cNvSpPr txBox="1">
            <a:spLocks noChangeArrowheads="1"/>
          </p:cNvSpPr>
          <p:nvPr/>
        </p:nvSpPr>
        <p:spPr bwMode="auto">
          <a:xfrm>
            <a:off x="6248400" y="2525714"/>
            <a:ext cx="1600200" cy="36988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zh-CN" altLang="en-US" sz="1800" i="1" dirty="0">
                <a:solidFill>
                  <a:srgbClr val="FFFF00"/>
                </a:solidFill>
                <a:latin typeface="Arial Black" charset="0"/>
                <a:cs typeface="Arial Black" charset="0"/>
              </a:rPr>
              <a:t>东亚</a:t>
            </a:r>
            <a:endParaRPr lang="en-US" sz="1800" i="1" dirty="0">
              <a:solidFill>
                <a:srgbClr val="FFFF00"/>
              </a:solidFill>
              <a:latin typeface="Arial Black" charset="0"/>
              <a:cs typeface="Arial Black" charset="0"/>
            </a:endParaRPr>
          </a:p>
        </p:txBody>
      </p:sp>
      <p:sp>
        <p:nvSpPr>
          <p:cNvPr id="14340" name="Text Box 7"/>
          <p:cNvSpPr txBox="1">
            <a:spLocks noChangeArrowheads="1"/>
          </p:cNvSpPr>
          <p:nvPr/>
        </p:nvSpPr>
        <p:spPr bwMode="auto">
          <a:xfrm>
            <a:off x="8001000" y="4876800"/>
            <a:ext cx="1295400" cy="381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zh-CN" altLang="en-US" sz="1800" i="1" dirty="0">
                <a:solidFill>
                  <a:srgbClr val="FFFF00"/>
                </a:solidFill>
                <a:latin typeface="Arial Black" charset="0"/>
                <a:cs typeface="Arial Black" charset="0"/>
              </a:rPr>
              <a:t>东南亚</a:t>
            </a:r>
            <a:endParaRPr lang="en-US" sz="1800" i="1" dirty="0">
              <a:solidFill>
                <a:srgbClr val="FFFF00"/>
              </a:solidFill>
              <a:latin typeface="Arial Black" charset="0"/>
              <a:cs typeface="Arial Black" charset="0"/>
            </a:endParaRPr>
          </a:p>
        </p:txBody>
      </p:sp>
      <p:sp>
        <p:nvSpPr>
          <p:cNvPr id="14341" name="Text Box 7"/>
          <p:cNvSpPr txBox="1">
            <a:spLocks noChangeArrowheads="1"/>
          </p:cNvSpPr>
          <p:nvPr/>
        </p:nvSpPr>
        <p:spPr bwMode="auto">
          <a:xfrm>
            <a:off x="2895600" y="1230312"/>
            <a:ext cx="21336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zh-CN" altLang="en-US" sz="1800" i="1" dirty="0">
                <a:solidFill>
                  <a:srgbClr val="FFFF00"/>
                </a:solidFill>
                <a:latin typeface="Arial Black" charset="0"/>
                <a:cs typeface="Arial Black" charset="0"/>
              </a:rPr>
              <a:t>中亚</a:t>
            </a:r>
            <a:endParaRPr lang="en-US" sz="1800" i="1" dirty="0">
              <a:solidFill>
                <a:srgbClr val="FFFF00"/>
              </a:solidFill>
              <a:latin typeface="Arial Black" charset="0"/>
              <a:cs typeface="Arial Black" charset="0"/>
            </a:endParaRPr>
          </a:p>
        </p:txBody>
      </p:sp>
      <p:sp>
        <p:nvSpPr>
          <p:cNvPr id="14342" name="Text Box 7"/>
          <p:cNvSpPr txBox="1">
            <a:spLocks noChangeArrowheads="1"/>
          </p:cNvSpPr>
          <p:nvPr/>
        </p:nvSpPr>
        <p:spPr bwMode="auto">
          <a:xfrm>
            <a:off x="4419600" y="4265039"/>
            <a:ext cx="1828800" cy="381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zh-CN" altLang="en-US" sz="1800" i="1" dirty="0">
                <a:solidFill>
                  <a:srgbClr val="FFFF00"/>
                </a:solidFill>
                <a:latin typeface="Arial Black" charset="0"/>
                <a:cs typeface="Arial Black" charset="0"/>
              </a:rPr>
              <a:t>南亚</a:t>
            </a:r>
            <a:endParaRPr lang="en-US" sz="1800" i="1" dirty="0">
              <a:solidFill>
                <a:srgbClr val="FFFF00"/>
              </a:solidFill>
              <a:latin typeface="Arial Black" charset="0"/>
              <a:cs typeface="Arial Black" charset="0"/>
            </a:endParaRPr>
          </a:p>
        </p:txBody>
      </p:sp>
      <p:sp>
        <p:nvSpPr>
          <p:cNvPr id="14343" name="Text Box 7"/>
          <p:cNvSpPr txBox="1">
            <a:spLocks noChangeArrowheads="1"/>
          </p:cNvSpPr>
          <p:nvPr/>
        </p:nvSpPr>
        <p:spPr bwMode="auto">
          <a:xfrm>
            <a:off x="457200" y="3581400"/>
            <a:ext cx="16002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zh-CN" altLang="en-US" sz="1800" i="1" dirty="0">
                <a:solidFill>
                  <a:srgbClr val="FFFF00"/>
                </a:solidFill>
                <a:latin typeface="Arial Black" charset="0"/>
                <a:cs typeface="Arial Black" charset="0"/>
              </a:rPr>
              <a:t>西亚</a:t>
            </a:r>
            <a:endParaRPr lang="en-US" sz="1800" i="1" dirty="0">
              <a:solidFill>
                <a:srgbClr val="FFFF00"/>
              </a:solidFill>
              <a:latin typeface="Arial Black" charset="0"/>
              <a:cs typeface="Arial Black" charset="0"/>
            </a:endParaRPr>
          </a:p>
        </p:txBody>
      </p:sp>
    </p:spTree>
  </p:cSld>
  <p:clrMapOvr>
    <a:masterClrMapping/>
  </p:clrMapOvr>
  <p:transition>
    <p:random/>
  </p:transition>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1" name="Picture 2" descr="Maps_of_the_Armenian_Empire_of_Tigranes.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447800"/>
            <a:ext cx="9144000" cy="909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584776"/>
          </a:xfrm>
          <a:prstGeom prst="rect">
            <a:avLst/>
          </a:prstGeom>
          <a:solidFill>
            <a:srgbClr val="000514"/>
          </a:solidFill>
          <a:ln>
            <a:noFill/>
          </a:ln>
        </p:spPr>
        <p:txBody>
          <a:bodyPr wrap="square">
            <a:spAutoFit/>
          </a:bodyPr>
          <a:lstStyle/>
          <a:p>
            <a:pPr algn="ctr" fontAlgn="auto">
              <a:spcBef>
                <a:spcPts val="0"/>
              </a:spcBef>
              <a:spcAft>
                <a:spcPts val="0"/>
              </a:spcAft>
              <a:defRPr/>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XBlk BT Extra Black"/>
              </a:rPr>
              <a:t>亚洲教会历史</a:t>
            </a:r>
            <a:endParaRPr lang="en-US" altLang="zh-CN"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utura XBlk BT Extra Black"/>
            </a:endParaRPr>
          </a:p>
        </p:txBody>
      </p:sp>
      <p:sp>
        <p:nvSpPr>
          <p:cNvPr id="2" name="Donut 1"/>
          <p:cNvSpPr/>
          <p:nvPr/>
        </p:nvSpPr>
        <p:spPr bwMode="auto">
          <a:xfrm>
            <a:off x="3886200" y="2643188"/>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1" name="Donut 10"/>
          <p:cNvSpPr/>
          <p:nvPr/>
        </p:nvSpPr>
        <p:spPr bwMode="auto">
          <a:xfrm>
            <a:off x="6858000" y="30480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2" name="Donut 11"/>
          <p:cNvSpPr/>
          <p:nvPr/>
        </p:nvSpPr>
        <p:spPr bwMode="auto">
          <a:xfrm>
            <a:off x="2438400" y="29718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7" name="Donut 6"/>
          <p:cNvSpPr/>
          <p:nvPr/>
        </p:nvSpPr>
        <p:spPr bwMode="auto">
          <a:xfrm>
            <a:off x="5029200" y="39624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8" name="Donut 7"/>
          <p:cNvSpPr/>
          <p:nvPr/>
        </p:nvSpPr>
        <p:spPr bwMode="auto">
          <a:xfrm>
            <a:off x="5715000" y="27432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 name="TextBox 2"/>
          <p:cNvSpPr txBox="1"/>
          <p:nvPr/>
        </p:nvSpPr>
        <p:spPr>
          <a:xfrm>
            <a:off x="5620124" y="3048001"/>
            <a:ext cx="1143000" cy="276999"/>
          </a:xfrm>
          <a:prstGeom prst="rect">
            <a:avLst/>
          </a:prstGeom>
          <a:noFill/>
        </p:spPr>
        <p:txBody>
          <a:bodyPr wrap="square" rtlCol="0">
            <a:spAutoFit/>
          </a:bodyPr>
          <a:lstStyle/>
          <a:p>
            <a:pPr algn="ctr"/>
            <a:r>
              <a:rPr lang="en-US" sz="1200" dirty="0">
                <a:solidFill>
                  <a:srgbClr val="000000"/>
                </a:solidFill>
                <a:latin typeface="Eras Bold ITC"/>
                <a:cs typeface="Eras Bold ITC"/>
              </a:rPr>
              <a:t>NISIBIS</a:t>
            </a:r>
          </a:p>
        </p:txBody>
      </p:sp>
      <p:sp>
        <p:nvSpPr>
          <p:cNvPr id="10" name="Donut 9"/>
          <p:cNvSpPr/>
          <p:nvPr/>
        </p:nvSpPr>
        <p:spPr bwMode="auto">
          <a:xfrm>
            <a:off x="7086600" y="49530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3" name="TextBox 12"/>
          <p:cNvSpPr txBox="1"/>
          <p:nvPr/>
        </p:nvSpPr>
        <p:spPr>
          <a:xfrm>
            <a:off x="3810000" y="2923401"/>
            <a:ext cx="685800" cy="276999"/>
          </a:xfrm>
          <a:prstGeom prst="rect">
            <a:avLst/>
          </a:prstGeom>
          <a:solidFill>
            <a:schemeClr val="tx1"/>
          </a:solidFill>
        </p:spPr>
        <p:txBody>
          <a:bodyPr wrap="square" rtlCol="0">
            <a:spAutoFit/>
          </a:bodyPr>
          <a:lstStyle/>
          <a:p>
            <a:pPr algn="ctr"/>
            <a:r>
              <a:rPr kumimoji="1" lang="zh-CN" altLang="en-US" sz="1200" dirty="0">
                <a:solidFill>
                  <a:srgbClr val="FF0000"/>
                </a:solidFill>
              </a:rPr>
              <a:t>伊得撒</a:t>
            </a:r>
          </a:p>
        </p:txBody>
      </p:sp>
      <p:sp>
        <p:nvSpPr>
          <p:cNvPr id="14" name="TextBox 13"/>
          <p:cNvSpPr txBox="1"/>
          <p:nvPr/>
        </p:nvSpPr>
        <p:spPr>
          <a:xfrm>
            <a:off x="7086600" y="3200401"/>
            <a:ext cx="685800" cy="276999"/>
          </a:xfrm>
          <a:prstGeom prst="rect">
            <a:avLst/>
          </a:prstGeom>
          <a:solidFill>
            <a:schemeClr val="tx1"/>
          </a:solidFill>
        </p:spPr>
        <p:txBody>
          <a:bodyPr wrap="square" rtlCol="0">
            <a:spAutoFit/>
          </a:bodyPr>
          <a:lstStyle/>
          <a:p>
            <a:pPr algn="ctr"/>
            <a:r>
              <a:rPr kumimoji="1" lang="zh-CN" altLang="en-US" sz="1200" dirty="0">
                <a:solidFill>
                  <a:srgbClr val="FF0000"/>
                </a:solidFill>
              </a:rPr>
              <a:t>阿裴拉</a:t>
            </a:r>
          </a:p>
        </p:txBody>
      </p:sp>
      <p:sp>
        <p:nvSpPr>
          <p:cNvPr id="15" name="TextBox 14"/>
          <p:cNvSpPr txBox="1"/>
          <p:nvPr/>
        </p:nvSpPr>
        <p:spPr>
          <a:xfrm>
            <a:off x="5765800" y="3048000"/>
            <a:ext cx="812800" cy="276999"/>
          </a:xfrm>
          <a:prstGeom prst="rect">
            <a:avLst/>
          </a:prstGeom>
          <a:solidFill>
            <a:schemeClr val="tx1"/>
          </a:solidFill>
        </p:spPr>
        <p:txBody>
          <a:bodyPr wrap="square" rtlCol="0">
            <a:spAutoFit/>
          </a:bodyPr>
          <a:lstStyle/>
          <a:p>
            <a:pPr algn="ctr"/>
            <a:r>
              <a:rPr kumimoji="1" lang="zh-CN" altLang="en-US" sz="1200" dirty="0">
                <a:solidFill>
                  <a:srgbClr val="FF0000"/>
                </a:solidFill>
              </a:rPr>
              <a:t>尼西比斯</a:t>
            </a:r>
          </a:p>
        </p:txBody>
      </p:sp>
      <p:sp>
        <p:nvSpPr>
          <p:cNvPr id="16" name="TextBox 15"/>
          <p:cNvSpPr txBox="1"/>
          <p:nvPr/>
        </p:nvSpPr>
        <p:spPr>
          <a:xfrm>
            <a:off x="4267200" y="4256901"/>
            <a:ext cx="1143000" cy="276999"/>
          </a:xfrm>
          <a:prstGeom prst="rect">
            <a:avLst/>
          </a:prstGeom>
          <a:solidFill>
            <a:schemeClr val="tx1"/>
          </a:solidFill>
        </p:spPr>
        <p:txBody>
          <a:bodyPr wrap="square" rtlCol="0">
            <a:spAutoFit/>
          </a:bodyPr>
          <a:lstStyle/>
          <a:p>
            <a:pPr algn="ctr"/>
            <a:r>
              <a:rPr kumimoji="1" lang="zh-CN" altLang="en-US" sz="1200" dirty="0">
                <a:solidFill>
                  <a:srgbClr val="FF0000"/>
                </a:solidFill>
              </a:rPr>
              <a:t>杜罗欧罗波斯</a:t>
            </a:r>
          </a:p>
        </p:txBody>
      </p:sp>
      <p:sp>
        <p:nvSpPr>
          <p:cNvPr id="17" name="TextBox 16"/>
          <p:cNvSpPr txBox="1"/>
          <p:nvPr/>
        </p:nvSpPr>
        <p:spPr>
          <a:xfrm>
            <a:off x="6705600" y="5410200"/>
            <a:ext cx="685800" cy="276999"/>
          </a:xfrm>
          <a:prstGeom prst="rect">
            <a:avLst/>
          </a:prstGeom>
          <a:solidFill>
            <a:schemeClr val="tx1"/>
          </a:solidFill>
        </p:spPr>
        <p:txBody>
          <a:bodyPr wrap="square" rtlCol="0">
            <a:spAutoFit/>
          </a:bodyPr>
          <a:lstStyle/>
          <a:p>
            <a:pPr algn="ctr"/>
            <a:r>
              <a:rPr kumimoji="1" lang="zh-CN" altLang="en-US" sz="1200" dirty="0">
                <a:solidFill>
                  <a:srgbClr val="FF0000"/>
                </a:solidFill>
              </a:rPr>
              <a:t>西流基</a:t>
            </a:r>
          </a:p>
        </p:txBody>
      </p:sp>
      <p:sp>
        <p:nvSpPr>
          <p:cNvPr id="18" name="TextBox 17"/>
          <p:cNvSpPr txBox="1"/>
          <p:nvPr/>
        </p:nvSpPr>
        <p:spPr>
          <a:xfrm>
            <a:off x="7696200" y="5257801"/>
            <a:ext cx="838200" cy="276999"/>
          </a:xfrm>
          <a:prstGeom prst="rect">
            <a:avLst/>
          </a:prstGeom>
          <a:solidFill>
            <a:schemeClr val="tx1"/>
          </a:solidFill>
        </p:spPr>
        <p:txBody>
          <a:bodyPr wrap="square" rtlCol="0">
            <a:spAutoFit/>
          </a:bodyPr>
          <a:lstStyle/>
          <a:p>
            <a:pPr algn="ctr"/>
            <a:r>
              <a:rPr kumimoji="1" lang="zh-CN" altLang="en-US" sz="1200" dirty="0">
                <a:solidFill>
                  <a:srgbClr val="FF0000"/>
                </a:solidFill>
              </a:rPr>
              <a:t>泰西封</a:t>
            </a:r>
          </a:p>
        </p:txBody>
      </p:sp>
      <p:sp>
        <p:nvSpPr>
          <p:cNvPr id="20" name="TextBox 19"/>
          <p:cNvSpPr txBox="1"/>
          <p:nvPr/>
        </p:nvSpPr>
        <p:spPr>
          <a:xfrm>
            <a:off x="3979334" y="5385137"/>
            <a:ext cx="2209800" cy="1046440"/>
          </a:xfrm>
          <a:prstGeom prst="rect">
            <a:avLst/>
          </a:prstGeom>
          <a:solidFill>
            <a:srgbClr val="FFFFFF"/>
          </a:solidFill>
        </p:spPr>
        <p:txBody>
          <a:bodyPr wrap="square" rtlCol="0" anchor="t">
            <a:spAutoFit/>
          </a:bodyPr>
          <a:lstStyle/>
          <a:p>
            <a:r>
              <a:rPr kumimoji="1" lang="zh-CN" altLang="en-US" sz="1000" dirty="0">
                <a:solidFill>
                  <a:schemeClr val="bg2"/>
                </a:solidFill>
              </a:rPr>
              <a:t>阿尔塔瓦斯德斯</a:t>
            </a:r>
            <a:r>
              <a:rPr kumimoji="1" lang="en-US" altLang="zh-CN" sz="1000" dirty="0">
                <a:solidFill>
                  <a:schemeClr val="bg2"/>
                </a:solidFill>
              </a:rPr>
              <a:t> </a:t>
            </a:r>
            <a:r>
              <a:rPr kumimoji="1" lang="zh-CN" altLang="en-US" sz="1000" dirty="0">
                <a:solidFill>
                  <a:schemeClr val="bg2"/>
                </a:solidFill>
              </a:rPr>
              <a:t>（前</a:t>
            </a:r>
            <a:r>
              <a:rPr kumimoji="1" lang="zh-CN" altLang="zh-CN" sz="1000" dirty="0">
                <a:solidFill>
                  <a:schemeClr val="bg2"/>
                </a:solidFill>
              </a:rPr>
              <a:t>9</a:t>
            </a:r>
            <a:r>
              <a:rPr kumimoji="1" lang="en-US" altLang="zh-CN" sz="1000" dirty="0">
                <a:solidFill>
                  <a:schemeClr val="bg2"/>
                </a:solidFill>
              </a:rPr>
              <a:t>5</a:t>
            </a:r>
            <a:r>
              <a:rPr kumimoji="1" lang="zh-CN" altLang="en-US" sz="1000" dirty="0">
                <a:solidFill>
                  <a:schemeClr val="bg2"/>
                </a:solidFill>
              </a:rPr>
              <a:t>年）</a:t>
            </a:r>
            <a:endParaRPr kumimoji="1" lang="en-US" altLang="zh-CN" sz="1000" dirty="0">
              <a:solidFill>
                <a:schemeClr val="bg2"/>
              </a:solidFill>
            </a:endParaRPr>
          </a:p>
          <a:p>
            <a:endParaRPr kumimoji="1" lang="en-US" altLang="zh-CN" sz="500" dirty="0">
              <a:solidFill>
                <a:schemeClr val="bg2"/>
              </a:solidFill>
            </a:endParaRPr>
          </a:p>
          <a:p>
            <a:r>
              <a:rPr kumimoji="1" lang="zh-CN" altLang="en-US" sz="1000" dirty="0">
                <a:solidFill>
                  <a:schemeClr val="bg2"/>
                </a:solidFill>
              </a:rPr>
              <a:t>提格兰大帝将索菲纳并入大亚美尼亚</a:t>
            </a:r>
            <a:r>
              <a:rPr kumimoji="1" lang="en-US" altLang="zh-CN" sz="1000" dirty="0">
                <a:solidFill>
                  <a:schemeClr val="bg2"/>
                </a:solidFill>
              </a:rPr>
              <a:t> </a:t>
            </a:r>
            <a:r>
              <a:rPr kumimoji="1" lang="zh-CN" altLang="en-US" sz="1000" dirty="0">
                <a:solidFill>
                  <a:schemeClr val="bg2"/>
                </a:solidFill>
              </a:rPr>
              <a:t>（前</a:t>
            </a:r>
            <a:r>
              <a:rPr kumimoji="1" lang="en-US" altLang="zh-CN" sz="1000" dirty="0">
                <a:solidFill>
                  <a:schemeClr val="bg2"/>
                </a:solidFill>
              </a:rPr>
              <a:t>95-66</a:t>
            </a:r>
            <a:r>
              <a:rPr kumimoji="1" lang="zh-CN" altLang="en-US" sz="1000" dirty="0">
                <a:solidFill>
                  <a:schemeClr val="bg2"/>
                </a:solidFill>
              </a:rPr>
              <a:t>年）</a:t>
            </a:r>
            <a:endParaRPr kumimoji="1" lang="en-US" altLang="zh-CN" sz="400" dirty="0">
              <a:solidFill>
                <a:schemeClr val="bg2"/>
              </a:solidFill>
            </a:endParaRPr>
          </a:p>
          <a:p>
            <a:r>
              <a:rPr kumimoji="1" lang="zh-CN" altLang="en-US" sz="1000" dirty="0">
                <a:solidFill>
                  <a:schemeClr val="bg2"/>
                </a:solidFill>
              </a:rPr>
              <a:t>提格兰的附庸国</a:t>
            </a:r>
          </a:p>
          <a:p>
            <a:endParaRPr kumimoji="1" lang="zh-CN" altLang="en-US" sz="700" dirty="0">
              <a:solidFill>
                <a:schemeClr val="bg2"/>
              </a:solidFill>
            </a:endParaRPr>
          </a:p>
          <a:p>
            <a:r>
              <a:rPr kumimoji="1" lang="zh-CN" altLang="en-US" sz="1000" dirty="0">
                <a:solidFill>
                  <a:schemeClr val="bg2"/>
                </a:solidFill>
              </a:rPr>
              <a:t>提格兰短暂的附庸国</a:t>
            </a:r>
          </a:p>
        </p:txBody>
      </p:sp>
      <p:sp>
        <p:nvSpPr>
          <p:cNvPr id="21" name="TextBox 20"/>
          <p:cNvSpPr txBox="1"/>
          <p:nvPr/>
        </p:nvSpPr>
        <p:spPr>
          <a:xfrm>
            <a:off x="3022600" y="3228201"/>
            <a:ext cx="990600" cy="276999"/>
          </a:xfrm>
          <a:prstGeom prst="rect">
            <a:avLst/>
          </a:prstGeom>
          <a:solidFill>
            <a:schemeClr val="tx1"/>
          </a:solidFill>
        </p:spPr>
        <p:txBody>
          <a:bodyPr wrap="square" rtlCol="0">
            <a:spAutoFit/>
          </a:bodyPr>
          <a:lstStyle/>
          <a:p>
            <a:pPr algn="ctr"/>
            <a:r>
              <a:rPr kumimoji="1" lang="zh-CN" altLang="en-US" sz="1200" dirty="0">
                <a:solidFill>
                  <a:srgbClr val="FF0000"/>
                </a:solidFill>
              </a:rPr>
              <a:t>塞琉西亞</a:t>
            </a:r>
          </a:p>
        </p:txBody>
      </p:sp>
    </p:spTree>
    <p:extLst>
      <p:ext uri="{BB962C8B-B14F-4D97-AF65-F5344CB8AC3E}">
        <p14:creationId xmlns:p14="http://schemas.microsoft.com/office/powerpoint/2010/main" val="3313655283"/>
      </p:ext>
    </p:extLst>
  </p:cSld>
  <p:clrMapOvr>
    <a:masterClrMapping/>
  </p:clrMapOvr>
  <p:transition>
    <p:random/>
  </p:transition>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743200" y="381000"/>
            <a:ext cx="6781800" cy="584776"/>
          </a:xfrm>
          <a:prstGeom prst="rect">
            <a:avLst/>
          </a:prstGeom>
          <a:solidFill>
            <a:srgbClr val="000514"/>
          </a:solidFill>
          <a:ln>
            <a:noFill/>
          </a:ln>
        </p:spPr>
        <p:txBody>
          <a:bodyPr wrap="square">
            <a:spAutoFit/>
          </a:bodyPr>
          <a:lstStyle/>
          <a:p>
            <a:pPr algn="ctr" fontAlgn="auto">
              <a:spcBef>
                <a:spcPts val="0"/>
              </a:spcBef>
              <a:spcAft>
                <a:spcPts val="0"/>
              </a:spcAft>
            </a:pPr>
            <a:r>
              <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丝绸之路</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pic>
        <p:nvPicPr>
          <p:cNvPr id="4" name="Picture 3" descr="SILKMAP3.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036320"/>
            <a:ext cx="12192000" cy="5821680"/>
          </a:xfrm>
          <a:prstGeom prst="rect">
            <a:avLst/>
          </a:prstGeom>
        </p:spPr>
      </p:pic>
      <p:sp>
        <p:nvSpPr>
          <p:cNvPr id="6" name="Text Box 7"/>
          <p:cNvSpPr txBox="1">
            <a:spLocks noChangeArrowheads="1"/>
          </p:cNvSpPr>
          <p:nvPr/>
        </p:nvSpPr>
        <p:spPr bwMode="auto">
          <a:xfrm>
            <a:off x="457200" y="3657601"/>
            <a:ext cx="11277600" cy="1077218"/>
          </a:xfrm>
          <a:prstGeom prst="rect">
            <a:avLst/>
          </a:prstGeom>
          <a:solidFill>
            <a:srgbClr val="000000">
              <a:alpha val="0"/>
            </a:srgbClr>
          </a:solidFill>
          <a:ln>
            <a:noFill/>
          </a:ln>
        </p:spPr>
        <p:txBody>
          <a:bodyPr wrap="square">
            <a:spAutoFit/>
          </a:bodyPr>
          <a:lstStyle>
            <a:defPPr>
              <a:defRPr lang="en-US"/>
            </a:defPPr>
            <a:lvl1pPr>
              <a:defRPr sz="3200" b="1">
                <a:ln w="25400">
                  <a:noFill/>
                </a:ln>
                <a:effectLst>
                  <a:glow rad="228600">
                    <a:schemeClr val="bg2"/>
                  </a:glow>
                </a:effectLst>
                <a:latin typeface="Futura XBlk BT Extra Black"/>
                <a:cs typeface="Futura XBlk BT Extra Black"/>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zh-CN" altLang="en-US" dirty="0"/>
              <a:t>基督徒成长的支柱是丝绸之路。 前往北京的巴格达布满基督教教堂。</a:t>
            </a:r>
            <a:endParaRPr lang="en-US" dirty="0"/>
          </a:p>
        </p:txBody>
      </p:sp>
    </p:spTree>
    <p:extLst>
      <p:ext uri="{BB962C8B-B14F-4D97-AF65-F5344CB8AC3E}">
        <p14:creationId xmlns:p14="http://schemas.microsoft.com/office/powerpoint/2010/main" val="120887435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3Citie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p:cNvSpPr/>
          <p:nvPr/>
        </p:nvSpPr>
        <p:spPr>
          <a:xfrm>
            <a:off x="1785478" y="381000"/>
            <a:ext cx="6943803" cy="1569660"/>
          </a:xfrm>
          <a:prstGeom prst="rect">
            <a:avLst/>
          </a:prstGeom>
          <a:noFill/>
          <a:ln>
            <a:noFill/>
          </a:ln>
        </p:spPr>
        <p:txBody>
          <a:bodyPr wrap="square">
            <a:spAutoFit/>
          </a:bodyPr>
          <a:lstStyle/>
          <a:p>
            <a:pPr algn="ctr" fontAlgn="auto">
              <a:spcBef>
                <a:spcPts val="0"/>
              </a:spcBef>
              <a:spcAft>
                <a:spcPts val="0"/>
              </a:spcAft>
              <a:defRPr/>
            </a:pPr>
            <a:r>
              <a:rPr lang="zh-CN" altLang="en-US" sz="3200" dirty="0">
                <a:solidFill>
                  <a:srgbClr val="000514"/>
                </a:solidFill>
                <a:effectLst>
                  <a:glow rad="101600">
                    <a:schemeClr val="tx1">
                      <a:alpha val="75000"/>
                    </a:schemeClr>
                  </a:glow>
                </a:effectLst>
                <a:latin typeface="Futura XBlk BT Extra Black"/>
              </a:rPr>
              <a:t>内沙布尔</a:t>
            </a:r>
            <a:r>
              <a:rPr lang="en-US" altLang="zh-CN" sz="3200" dirty="0">
                <a:solidFill>
                  <a:srgbClr val="000514"/>
                </a:solidFill>
                <a:effectLst>
                  <a:glow rad="101600">
                    <a:schemeClr val="tx1">
                      <a:alpha val="75000"/>
                    </a:schemeClr>
                  </a:glow>
                </a:effectLst>
                <a:latin typeface="Futura XBlk BT Extra Black"/>
              </a:rPr>
              <a:t> </a:t>
            </a:r>
            <a:r>
              <a:rPr lang="zh-CN" altLang="en-US" sz="3200" dirty="0">
                <a:solidFill>
                  <a:srgbClr val="000514"/>
                </a:solidFill>
                <a:effectLst>
                  <a:glow rad="101600">
                    <a:schemeClr val="tx1">
                      <a:alpha val="75000"/>
                    </a:schemeClr>
                  </a:glow>
                </a:effectLst>
                <a:latin typeface="Futura XBlk BT Extra Black"/>
              </a:rPr>
              <a:t>（伊朗）</a:t>
            </a:r>
            <a:endParaRPr lang="en-US" sz="3200" dirty="0">
              <a:solidFill>
                <a:srgbClr val="000514"/>
              </a:solidFill>
              <a:effectLst>
                <a:glow rad="101600">
                  <a:schemeClr val="tx1">
                    <a:alpha val="75000"/>
                  </a:schemeClr>
                </a:glow>
              </a:effectLst>
              <a:latin typeface="Futura XBlk BT Extra Black"/>
            </a:endParaRPr>
          </a:p>
          <a:p>
            <a:pPr algn="ctr" fontAlgn="auto">
              <a:spcBef>
                <a:spcPts val="0"/>
              </a:spcBef>
              <a:spcAft>
                <a:spcPts val="0"/>
              </a:spcAft>
              <a:defRPr/>
            </a:pPr>
            <a:r>
              <a:rPr lang="zh-CN" altLang="en-US" sz="3200" dirty="0">
                <a:solidFill>
                  <a:srgbClr val="000514"/>
                </a:solidFill>
                <a:effectLst>
                  <a:glow rad="101600">
                    <a:schemeClr val="tx1">
                      <a:alpha val="75000"/>
                    </a:schemeClr>
                  </a:glow>
                </a:effectLst>
                <a:latin typeface="Futura XBlk BT Extra Black"/>
              </a:rPr>
              <a:t>梅尔夫</a:t>
            </a:r>
            <a:r>
              <a:rPr lang="en-US" altLang="zh-CN" sz="3200" dirty="0">
                <a:solidFill>
                  <a:srgbClr val="000514"/>
                </a:solidFill>
                <a:effectLst>
                  <a:glow rad="101600">
                    <a:schemeClr val="tx1">
                      <a:alpha val="75000"/>
                    </a:schemeClr>
                  </a:glow>
                </a:effectLst>
                <a:latin typeface="Futura XBlk BT Extra Black"/>
              </a:rPr>
              <a:t> </a:t>
            </a:r>
            <a:r>
              <a:rPr lang="en-US" sz="3200" dirty="0">
                <a:solidFill>
                  <a:srgbClr val="000514"/>
                </a:solidFill>
                <a:effectLst>
                  <a:glow rad="101600">
                    <a:schemeClr val="tx1">
                      <a:alpha val="75000"/>
                    </a:schemeClr>
                  </a:glow>
                </a:effectLst>
                <a:latin typeface="Futura XBlk BT Extra Black"/>
              </a:rPr>
              <a:t>(</a:t>
            </a:r>
            <a:r>
              <a:rPr lang="zh-CN" altLang="en-US" sz="3200" dirty="0">
                <a:solidFill>
                  <a:srgbClr val="000514"/>
                </a:solidFill>
                <a:effectLst>
                  <a:glow rad="101600">
                    <a:schemeClr val="tx1">
                      <a:alpha val="75000"/>
                    </a:schemeClr>
                  </a:glow>
                </a:effectLst>
                <a:latin typeface="Futura XBlk BT Extra Black"/>
              </a:rPr>
              <a:t>土库曼斯坦</a:t>
            </a:r>
            <a:r>
              <a:rPr lang="en-US" altLang="zh-CN" sz="3200" dirty="0">
                <a:solidFill>
                  <a:srgbClr val="000514"/>
                </a:solidFill>
                <a:effectLst>
                  <a:glow rad="101600">
                    <a:schemeClr val="tx1">
                      <a:alpha val="75000"/>
                    </a:schemeClr>
                  </a:glow>
                </a:effectLst>
                <a:latin typeface="Futura XBlk BT Extra Black"/>
              </a:rPr>
              <a:t>)</a:t>
            </a:r>
            <a:endParaRPr lang="en-US" sz="3200" dirty="0">
              <a:solidFill>
                <a:srgbClr val="000514"/>
              </a:solidFill>
              <a:effectLst>
                <a:glow rad="101600">
                  <a:schemeClr val="tx1">
                    <a:alpha val="75000"/>
                  </a:schemeClr>
                </a:glow>
              </a:effectLst>
              <a:latin typeface="Futura XBlk BT Extra Black"/>
            </a:endParaRPr>
          </a:p>
          <a:p>
            <a:pPr algn="ctr" fontAlgn="auto">
              <a:spcBef>
                <a:spcPts val="0"/>
              </a:spcBef>
              <a:spcAft>
                <a:spcPts val="0"/>
              </a:spcAft>
              <a:defRPr/>
            </a:pPr>
            <a:r>
              <a:rPr lang="zh-CN" altLang="en-US" sz="3200" dirty="0">
                <a:solidFill>
                  <a:srgbClr val="000514"/>
                </a:solidFill>
                <a:effectLst>
                  <a:glow rad="101600">
                    <a:schemeClr val="tx1">
                      <a:alpha val="75000"/>
                    </a:schemeClr>
                  </a:glow>
                </a:effectLst>
                <a:latin typeface="Futura XBlk BT Extra Black"/>
              </a:rPr>
              <a:t>赫拉特省</a:t>
            </a:r>
            <a:r>
              <a:rPr lang="zh-CN" altLang="de-DE" sz="3200" dirty="0">
                <a:solidFill>
                  <a:srgbClr val="000514"/>
                </a:solidFill>
                <a:effectLst>
                  <a:glow rad="101600">
                    <a:schemeClr val="tx1">
                      <a:alpha val="75000"/>
                    </a:schemeClr>
                  </a:glow>
                </a:effectLst>
                <a:latin typeface="Futura XBlk BT Extra Black"/>
              </a:rPr>
              <a:t>（阿富汗）</a:t>
            </a:r>
            <a:endParaRPr lang="en-US" altLang="zh-CN" sz="3200" dirty="0">
              <a:solidFill>
                <a:srgbClr val="000514"/>
              </a:solidFill>
              <a:effectLst>
                <a:glow rad="101600">
                  <a:schemeClr val="tx1">
                    <a:alpha val="75000"/>
                  </a:schemeClr>
                </a:glow>
              </a:effectLst>
              <a:latin typeface="Futura XBlk BT Extra Black"/>
            </a:endParaRPr>
          </a:p>
        </p:txBody>
      </p:sp>
      <p:sp>
        <p:nvSpPr>
          <p:cNvPr id="4" name="Donut 3"/>
          <p:cNvSpPr/>
          <p:nvPr/>
        </p:nvSpPr>
        <p:spPr bwMode="auto">
          <a:xfrm>
            <a:off x="6721857" y="2133600"/>
            <a:ext cx="936243"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6" name="Donut 5"/>
          <p:cNvSpPr/>
          <p:nvPr/>
        </p:nvSpPr>
        <p:spPr bwMode="auto">
          <a:xfrm>
            <a:off x="7407657" y="1597369"/>
            <a:ext cx="936243"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7" name="Donut 6"/>
          <p:cNvSpPr/>
          <p:nvPr/>
        </p:nvSpPr>
        <p:spPr bwMode="auto">
          <a:xfrm>
            <a:off x="7521957" y="2709829"/>
            <a:ext cx="936243"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Tree>
    <p:extLst>
      <p:ext uri="{BB962C8B-B14F-4D97-AF65-F5344CB8AC3E}">
        <p14:creationId xmlns:p14="http://schemas.microsoft.com/office/powerpoint/2010/main" val="1178217514"/>
      </p:ext>
    </p:extLst>
  </p:cSld>
  <p:clrMapOvr>
    <a:masterClrMapping/>
  </p:clrMapOvr>
  <p:transition>
    <p:random/>
  </p:transition>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erv.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6413"/>
          </a:xfrm>
          <a:prstGeom prst="rect">
            <a:avLst/>
          </a:prstGeom>
        </p:spPr>
      </p:pic>
      <p:sp>
        <p:nvSpPr>
          <p:cNvPr id="7" name="Rectangle 6"/>
          <p:cNvSpPr/>
          <p:nvPr/>
        </p:nvSpPr>
        <p:spPr>
          <a:xfrm>
            <a:off x="2743200" y="228600"/>
            <a:ext cx="6781800" cy="584776"/>
          </a:xfrm>
          <a:prstGeom prst="rect">
            <a:avLst/>
          </a:prstGeom>
          <a:solidFill>
            <a:srgbClr val="000000">
              <a:alpha val="0"/>
            </a:srgbClr>
          </a:solidFill>
          <a:ln>
            <a:noFill/>
          </a:ln>
        </p:spPr>
        <p:txBody>
          <a:bodyPr wrap="square">
            <a:spAutoFit/>
          </a:bodyPr>
          <a:lstStyle/>
          <a:p>
            <a:pPr algn="ctr"/>
            <a:r>
              <a:rPr lang="zh-CN" altLang="en-US" sz="3200" b="1" dirty="0">
                <a:ln w="25400">
                  <a:noFill/>
                </a:ln>
                <a:effectLst>
                  <a:glow rad="228600">
                    <a:schemeClr val="bg2"/>
                  </a:glow>
                </a:effectLst>
                <a:latin typeface="Arial"/>
                <a:cs typeface="Arial"/>
              </a:rPr>
              <a:t>古代梅尔夫</a:t>
            </a:r>
            <a:endParaRPr lang="en-US" sz="3200" b="1" dirty="0">
              <a:ln w="25400">
                <a:noFill/>
              </a:ln>
              <a:effectLst>
                <a:glow rad="228600">
                  <a:schemeClr val="bg2"/>
                </a:glow>
              </a:effectLst>
              <a:latin typeface="Arial"/>
              <a:cs typeface="Arial"/>
            </a:endParaRPr>
          </a:p>
        </p:txBody>
      </p:sp>
      <p:sp>
        <p:nvSpPr>
          <p:cNvPr id="4" name="Text Box 7"/>
          <p:cNvSpPr txBox="1">
            <a:spLocks noChangeArrowheads="1"/>
          </p:cNvSpPr>
          <p:nvPr/>
        </p:nvSpPr>
        <p:spPr bwMode="auto">
          <a:xfrm>
            <a:off x="1943100" y="1219200"/>
            <a:ext cx="9029700" cy="584775"/>
          </a:xfrm>
          <a:prstGeom prst="rect">
            <a:avLst/>
          </a:prstGeom>
          <a:solidFill>
            <a:srgbClr val="000000">
              <a:alpha val="0"/>
            </a:srgbClr>
          </a:solidFill>
          <a:ln>
            <a:noFill/>
          </a:ln>
        </p:spPr>
        <p:txBody>
          <a:bodyPr wrap="square">
            <a:spAutoFit/>
          </a:bodyPr>
          <a:lstStyle>
            <a:defPPr>
              <a:defRPr lang="en-US"/>
            </a:defPPr>
            <a:lvl1pPr>
              <a:defRPr sz="3200" b="1">
                <a:ln w="25400">
                  <a:noFill/>
                </a:ln>
                <a:effectLst>
                  <a:glow rad="228600">
                    <a:schemeClr val="bg2"/>
                  </a:glow>
                </a:effectLst>
                <a:latin typeface="Futura XBlk BT Extra Black"/>
                <a:cs typeface="Futura XBlk BT Extra Black"/>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zh-CN" altLang="en-US" dirty="0"/>
              <a:t>梅尔夫曾短暂地是</a:t>
            </a:r>
            <a:r>
              <a:rPr lang="en-US" altLang="zh-CN" dirty="0"/>
              <a:t>1100</a:t>
            </a:r>
            <a:r>
              <a:rPr lang="zh-CN" altLang="en-US" dirty="0"/>
              <a:t>年代世界上最大的城市。</a:t>
            </a:r>
            <a:endParaRPr lang="en-US" dirty="0"/>
          </a:p>
        </p:txBody>
      </p:sp>
    </p:spTree>
    <p:extLst>
      <p:ext uri="{BB962C8B-B14F-4D97-AF65-F5344CB8AC3E}">
        <p14:creationId xmlns:p14="http://schemas.microsoft.com/office/powerpoint/2010/main" val="260759660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2743200" y="381000"/>
            <a:ext cx="6781800" cy="584776"/>
          </a:xfrm>
          <a:prstGeom prst="rect">
            <a:avLst/>
          </a:prstGeom>
          <a:solidFill>
            <a:srgbClr val="000000">
              <a:alpha val="0"/>
            </a:srgbClr>
          </a:solidFill>
          <a:ln>
            <a:noFill/>
          </a:ln>
        </p:spPr>
        <p:txBody>
          <a:bodyPr wrap="square">
            <a:spAutoFit/>
          </a:bodyPr>
          <a:lstStyle/>
          <a:p>
            <a:pPr algn="ctr"/>
            <a:r>
              <a:rPr lang="zh-CN" altLang="en-US" sz="3200" b="1" dirty="0">
                <a:ln w="25400">
                  <a:noFill/>
                </a:ln>
                <a:effectLst>
                  <a:glow rad="228600">
                    <a:schemeClr val="bg2"/>
                  </a:glow>
                </a:effectLst>
                <a:latin typeface="Arial"/>
                <a:cs typeface="Arial"/>
              </a:rPr>
              <a:t>叙利亚传教士</a:t>
            </a:r>
            <a:endParaRPr lang="en-US" sz="3200" b="1" dirty="0">
              <a:ln w="25400">
                <a:noFill/>
              </a:ln>
              <a:effectLst>
                <a:glow rad="228600">
                  <a:schemeClr val="bg2"/>
                </a:glow>
              </a:effectLst>
              <a:latin typeface="Arial"/>
              <a:cs typeface="Arial"/>
            </a:endParaRPr>
          </a:p>
        </p:txBody>
      </p:sp>
      <p:pic>
        <p:nvPicPr>
          <p:cNvPr id="3" name="Picture 2" descr="eastoftheeuphrate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9208" y="1295400"/>
            <a:ext cx="4147984" cy="5029200"/>
          </a:xfrm>
          <a:prstGeom prst="rect">
            <a:avLst/>
          </a:prstGeom>
        </p:spPr>
      </p:pic>
      <p:sp>
        <p:nvSpPr>
          <p:cNvPr id="5" name="Text Box 7"/>
          <p:cNvSpPr txBox="1">
            <a:spLocks noChangeArrowheads="1"/>
          </p:cNvSpPr>
          <p:nvPr/>
        </p:nvSpPr>
        <p:spPr bwMode="auto">
          <a:xfrm>
            <a:off x="5410200" y="1299148"/>
            <a:ext cx="6248400" cy="2246769"/>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zh-CN" altLang="en-US" sz="2800" dirty="0">
                <a:latin typeface="Arial Black"/>
                <a:cs typeface="Arial Black"/>
              </a:rPr>
              <a:t>“在</a:t>
            </a:r>
            <a:r>
              <a:rPr lang="en-US" altLang="zh-CN" sz="2800" dirty="0">
                <a:latin typeface="Arial Black"/>
                <a:cs typeface="Arial Black"/>
              </a:rPr>
              <a:t>636</a:t>
            </a:r>
            <a:r>
              <a:rPr lang="zh-CN" altLang="en-US" sz="2800" dirty="0">
                <a:latin typeface="Arial Black"/>
                <a:cs typeface="Arial Black"/>
              </a:rPr>
              <a:t>年</a:t>
            </a:r>
            <a:r>
              <a:rPr lang="en-US" altLang="zh-CN" sz="2800" dirty="0">
                <a:latin typeface="Arial Black"/>
                <a:cs typeface="Arial Black"/>
              </a:rPr>
              <a:t>3</a:t>
            </a:r>
            <a:r>
              <a:rPr lang="zh-CN" altLang="en-US" sz="2800" dirty="0">
                <a:latin typeface="Arial Black"/>
                <a:cs typeface="Arial Black"/>
              </a:rPr>
              <a:t>月</a:t>
            </a:r>
            <a:r>
              <a:rPr lang="en-US" altLang="zh-CN" sz="2800" dirty="0">
                <a:latin typeface="Arial Black"/>
                <a:cs typeface="Arial Black"/>
              </a:rPr>
              <a:t>Mar </a:t>
            </a:r>
            <a:r>
              <a:rPr lang="en-US" altLang="zh-CN" sz="2800" dirty="0" err="1">
                <a:latin typeface="Arial Black"/>
                <a:cs typeface="Arial Black"/>
              </a:rPr>
              <a:t>Ishu</a:t>
            </a:r>
            <a:r>
              <a:rPr lang="en-US" altLang="zh-CN" sz="2800" dirty="0">
                <a:latin typeface="Arial Black"/>
                <a:cs typeface="Arial Black"/>
              </a:rPr>
              <a:t> </a:t>
            </a:r>
            <a:r>
              <a:rPr lang="en-US" altLang="zh-CN" sz="2800" dirty="0" err="1">
                <a:latin typeface="Arial Black"/>
                <a:cs typeface="Arial Black"/>
              </a:rPr>
              <a:t>Iahb</a:t>
            </a:r>
            <a:r>
              <a:rPr lang="en-US" altLang="zh-CN" sz="2800" dirty="0">
                <a:latin typeface="Arial Black"/>
                <a:cs typeface="Arial Black"/>
              </a:rPr>
              <a:t> II</a:t>
            </a:r>
            <a:r>
              <a:rPr lang="zh-CN" altLang="en-US" sz="2800" dirty="0">
                <a:latin typeface="Arial Black"/>
                <a:cs typeface="Arial Black"/>
              </a:rPr>
              <a:t>宗主教任职期间，叙利亚传教士开始活动于中国，开始了</a:t>
            </a:r>
            <a:r>
              <a:rPr lang="en-US" altLang="zh-CN" sz="2800" dirty="0">
                <a:latin typeface="Arial Black"/>
                <a:cs typeface="Arial Black"/>
              </a:rPr>
              <a:t>150</a:t>
            </a:r>
            <a:r>
              <a:rPr lang="zh-CN" altLang="en-US" sz="2800" dirty="0">
                <a:latin typeface="Arial Black"/>
                <a:cs typeface="Arial Black"/>
              </a:rPr>
              <a:t>年的传教事业。在这</a:t>
            </a:r>
            <a:r>
              <a:rPr lang="en-US" altLang="zh-CN" sz="2800" dirty="0">
                <a:latin typeface="Arial Black"/>
                <a:cs typeface="Arial Black"/>
              </a:rPr>
              <a:t>150</a:t>
            </a:r>
            <a:r>
              <a:rPr lang="zh-CN" altLang="en-US" sz="2800" dirty="0">
                <a:latin typeface="Arial Black"/>
                <a:cs typeface="Arial Black"/>
              </a:rPr>
              <a:t>年内，有</a:t>
            </a:r>
            <a:r>
              <a:rPr lang="en-US" altLang="zh-CN" sz="2800" dirty="0">
                <a:latin typeface="Arial Black"/>
                <a:cs typeface="Arial Black"/>
              </a:rPr>
              <a:t>109</a:t>
            </a:r>
            <a:r>
              <a:rPr lang="zh-CN" altLang="en-US" sz="2800" dirty="0">
                <a:latin typeface="Arial Black"/>
                <a:cs typeface="Arial Black"/>
              </a:rPr>
              <a:t>名叙利亚传教士被差遣到中国。”</a:t>
            </a:r>
            <a:endParaRPr lang="en-US" sz="2800" dirty="0">
              <a:latin typeface="Arial Black"/>
              <a:cs typeface="Arial Black"/>
            </a:endParaRPr>
          </a:p>
        </p:txBody>
      </p:sp>
    </p:spTree>
    <p:extLst>
      <p:ext uri="{BB962C8B-B14F-4D97-AF65-F5344CB8AC3E}">
        <p14:creationId xmlns:p14="http://schemas.microsoft.com/office/powerpoint/2010/main" val="2588433774"/>
      </p:ext>
    </p:extLst>
  </p:cSld>
  <p:clrMapOvr>
    <a:masterClrMapping/>
  </p:clrMapOvr>
  <p:transition>
    <p:random/>
  </p:transition>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2743200" y="381000"/>
            <a:ext cx="6781800" cy="584776"/>
          </a:xfrm>
          <a:prstGeom prst="rect">
            <a:avLst/>
          </a:prstGeom>
          <a:solidFill>
            <a:srgbClr val="000000">
              <a:alpha val="0"/>
            </a:srgbClr>
          </a:solidFill>
          <a:ln>
            <a:noFill/>
          </a:ln>
        </p:spPr>
        <p:txBody>
          <a:bodyPr wrap="square">
            <a:spAutoFit/>
          </a:bodyPr>
          <a:lstStyle/>
          <a:p>
            <a:pPr algn="ctr"/>
            <a:r>
              <a:rPr lang="zh-CN" altLang="en-US" sz="3200" b="1" dirty="0">
                <a:ln w="25400">
                  <a:noFill/>
                </a:ln>
                <a:effectLst>
                  <a:glow rad="228600">
                    <a:schemeClr val="bg2"/>
                  </a:glow>
                </a:effectLst>
                <a:latin typeface="Arial"/>
                <a:cs typeface="Arial"/>
              </a:rPr>
              <a:t>叙利亚传教士</a:t>
            </a:r>
            <a:endParaRPr lang="en-US" altLang="zh-CN" sz="3200" b="1" dirty="0">
              <a:ln w="25400">
                <a:noFill/>
              </a:ln>
              <a:effectLst>
                <a:glow rad="228600">
                  <a:schemeClr val="bg2"/>
                </a:glow>
              </a:effectLst>
              <a:latin typeface="Arial"/>
              <a:cs typeface="Arial"/>
            </a:endParaRPr>
          </a:p>
        </p:txBody>
      </p:sp>
      <p:sp>
        <p:nvSpPr>
          <p:cNvPr id="5" name="Text Box 7"/>
          <p:cNvSpPr txBox="1">
            <a:spLocks noChangeArrowheads="1"/>
          </p:cNvSpPr>
          <p:nvPr/>
        </p:nvSpPr>
        <p:spPr bwMode="auto">
          <a:xfrm>
            <a:off x="5562600" y="1143000"/>
            <a:ext cx="6019800" cy="1815882"/>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zh-CN" altLang="en-US" sz="2800" dirty="0">
                <a:latin typeface="Arial Black"/>
                <a:cs typeface="Arial Black"/>
              </a:rPr>
              <a:t>“</a:t>
            </a:r>
            <a:r>
              <a:rPr lang="zh-CN" altLang="en-US" sz="2800">
                <a:latin typeface="Arial Black"/>
                <a:cs typeface="Arial Black"/>
              </a:rPr>
              <a:t>他们从信徒之父亚伯拉罕的出生地贝丝纳林出发</a:t>
            </a:r>
            <a:r>
              <a:rPr lang="zh-CN" altLang="en-US" sz="2800" dirty="0">
                <a:latin typeface="Arial Black"/>
                <a:cs typeface="Arial Black"/>
              </a:rPr>
              <a:t>。传教士徒步旅行</a:t>
            </a:r>
            <a:r>
              <a:rPr lang="zh-CN" altLang="zh-CN" sz="2800" dirty="0">
                <a:latin typeface="Arial Black"/>
                <a:cs typeface="Arial Black"/>
              </a:rPr>
              <a:t>，</a:t>
            </a:r>
            <a:r>
              <a:rPr lang="zh-CN" altLang="en-US" sz="2800" dirty="0">
                <a:latin typeface="Arial Black"/>
                <a:cs typeface="Arial Black"/>
              </a:rPr>
              <a:t>他们的脚上戴着凉鞋，手里拿着杖，背着一个篮子，篮子里放着</a:t>
            </a:r>
            <a:r>
              <a:rPr lang="en-US" sz="2800" dirty="0">
                <a:latin typeface="Arial Black"/>
                <a:cs typeface="Arial Black"/>
              </a:rPr>
              <a:t> </a:t>
            </a:r>
          </a:p>
        </p:txBody>
      </p:sp>
      <p:pic>
        <p:nvPicPr>
          <p:cNvPr id="6" name="Picture 5" descr="eastoftheeuphrate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9208" y="1295400"/>
            <a:ext cx="4147984" cy="5029200"/>
          </a:xfrm>
          <a:prstGeom prst="rect">
            <a:avLst/>
          </a:prstGeom>
        </p:spPr>
      </p:pic>
    </p:spTree>
    <p:extLst>
      <p:ext uri="{BB962C8B-B14F-4D97-AF65-F5344CB8AC3E}">
        <p14:creationId xmlns:p14="http://schemas.microsoft.com/office/powerpoint/2010/main" val="4183958689"/>
      </p:ext>
    </p:extLst>
  </p:cSld>
  <p:clrMapOvr>
    <a:masterClrMapping/>
  </p:clrMapOvr>
  <p:transition>
    <p:random/>
  </p:transition>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2743200" y="381000"/>
            <a:ext cx="6781800" cy="584775"/>
          </a:xfrm>
          <a:prstGeom prst="rect">
            <a:avLst/>
          </a:prstGeom>
          <a:solidFill>
            <a:srgbClr val="000000">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叙利亚的宣教士</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5" name="Text Box 7"/>
          <p:cNvSpPr txBox="1">
            <a:spLocks noChangeArrowheads="1"/>
          </p:cNvSpPr>
          <p:nvPr/>
        </p:nvSpPr>
        <p:spPr bwMode="auto">
          <a:xfrm>
            <a:off x="5410200" y="1363683"/>
            <a:ext cx="6172200" cy="2246769"/>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Arial Black"/>
                <a:ea typeface="ＭＳ Ｐゴシック" charset="0"/>
                <a:cs typeface="Arial Black"/>
              </a:rPr>
              <a:t>有神圣的令状及十字架。</a:t>
            </a:r>
            <a:r>
              <a:rPr kumimoji="0" lang="en-US" sz="2800" b="0" i="0" u="none" strike="noStrike" kern="1200" cap="none" spc="0" normalizeH="0" baseline="0" noProof="0" dirty="0">
                <a:ln>
                  <a:noFill/>
                </a:ln>
                <a:solidFill>
                  <a:srgbClr val="FFFFFF"/>
                </a:solidFill>
                <a:effectLst/>
                <a:uLnTx/>
                <a:uFillTx/>
                <a:latin typeface="Arial Black"/>
                <a:ea typeface="ＭＳ Ｐゴシック" charset="0"/>
                <a:cs typeface="Arial Black"/>
              </a:rPr>
              <a:t> </a:t>
            </a:r>
            <a:r>
              <a:rPr kumimoji="0" lang="zh-CN" altLang="en-US" sz="2800" b="0" i="0" u="none" strike="noStrike" kern="1200" cap="none" spc="0" normalizeH="0" baseline="0" noProof="0" dirty="0">
                <a:ln>
                  <a:noFill/>
                </a:ln>
                <a:solidFill>
                  <a:srgbClr val="FFFFFF"/>
                </a:solidFill>
                <a:effectLst/>
                <a:uLnTx/>
                <a:uFillTx/>
                <a:latin typeface="Arial Black"/>
                <a:ea typeface="ＭＳ Ｐゴシック" charset="0"/>
                <a:cs typeface="Arial Black"/>
              </a:rPr>
              <a:t>他们沿着波斯海湾的路绕；经过深河及高山，走了几千英里。在途中，他们遇到很多异教国家的人并且，借此机会把基督教的福音传给当地的人。”</a:t>
            </a:r>
            <a:endParaRPr kumimoji="0" lang="en-US" sz="2800" b="0" i="0" u="none" strike="noStrike" kern="1200" cap="none" spc="0" normalizeH="0" baseline="0" noProof="0" dirty="0">
              <a:ln>
                <a:noFill/>
              </a:ln>
              <a:solidFill>
                <a:srgbClr val="FFFFFF"/>
              </a:solidFill>
              <a:effectLst/>
              <a:uLnTx/>
              <a:uFillTx/>
              <a:latin typeface="Arial Black"/>
              <a:ea typeface="ＭＳ Ｐゴシック" charset="0"/>
              <a:cs typeface="Arial Black"/>
            </a:endParaRPr>
          </a:p>
        </p:txBody>
      </p:sp>
      <p:pic>
        <p:nvPicPr>
          <p:cNvPr id="6" name="Picture 5" descr="eastoftheeuphrate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9208" y="1295400"/>
            <a:ext cx="4147984" cy="5029200"/>
          </a:xfrm>
          <a:prstGeom prst="rect">
            <a:avLst/>
          </a:prstGeom>
        </p:spPr>
      </p:pic>
    </p:spTree>
    <p:extLst>
      <p:ext uri="{BB962C8B-B14F-4D97-AF65-F5344CB8AC3E}">
        <p14:creationId xmlns:p14="http://schemas.microsoft.com/office/powerpoint/2010/main" val="3259659934"/>
      </p:ext>
    </p:extLst>
  </p:cSld>
  <p:clrMapOvr>
    <a:masterClrMapping/>
  </p:clrMapOvr>
  <p:transition>
    <p:random/>
  </p:transition>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old-baghda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Rectangle 6"/>
          <p:cNvSpPr/>
          <p:nvPr/>
        </p:nvSpPr>
        <p:spPr>
          <a:xfrm>
            <a:off x="2743200" y="381000"/>
            <a:ext cx="6781800" cy="584776"/>
          </a:xfrm>
          <a:prstGeom prst="rect">
            <a:avLst/>
          </a:prstGeom>
          <a:solidFill>
            <a:srgbClr val="000000">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巴格达古城</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Tree>
    <p:extLst>
      <p:ext uri="{BB962C8B-B14F-4D97-AF65-F5344CB8AC3E}">
        <p14:creationId xmlns:p14="http://schemas.microsoft.com/office/powerpoint/2010/main" val="527437594"/>
      </p:ext>
    </p:extLst>
  </p:cSld>
  <p:clrMapOvr>
    <a:masterClrMapping/>
  </p:clrMapOvr>
  <p:transition>
    <p:random/>
  </p:transition>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osmas.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86000"/>
            <a:ext cx="12191999" cy="13549179"/>
          </a:xfrm>
          <a:prstGeom prst="rect">
            <a:avLst/>
          </a:prstGeom>
        </p:spPr>
      </p:pic>
      <p:sp>
        <p:nvSpPr>
          <p:cNvPr id="7" name="Rectangle 6"/>
          <p:cNvSpPr/>
          <p:nvPr/>
        </p:nvSpPr>
        <p:spPr>
          <a:xfrm>
            <a:off x="2743200" y="381000"/>
            <a:ext cx="6781800" cy="584775"/>
          </a:xfrm>
          <a:prstGeom prst="rect">
            <a:avLst/>
          </a:prstGeom>
          <a:solidFill>
            <a:srgbClr val="000000">
              <a:alpha val="0"/>
            </a:srgb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rPr>
              <a:t>科斯马斯</a:t>
            </a:r>
            <a:endParaRPr kumimoji="0" lang="en-US" sz="3200" b="1" i="0" u="none" strike="noStrike" kern="1200" cap="none" spc="0" normalizeH="0" baseline="0" noProof="0" dirty="0">
              <a:ln w="25400">
                <a:noFill/>
              </a:ln>
              <a:solidFill>
                <a:srgbClr val="FFFFFF"/>
              </a:solidFill>
              <a:effectLst>
                <a:glow rad="228600">
                  <a:srgbClr val="000514"/>
                </a:glow>
              </a:effectLst>
              <a:uLnTx/>
              <a:uFillTx/>
              <a:latin typeface="Arial"/>
              <a:ea typeface="ＭＳ Ｐゴシック" charset="0"/>
              <a:cs typeface="Arial"/>
            </a:endParaRPr>
          </a:p>
        </p:txBody>
      </p:sp>
      <p:sp>
        <p:nvSpPr>
          <p:cNvPr id="5" name="Text Box 7"/>
          <p:cNvSpPr txBox="1">
            <a:spLocks noChangeArrowheads="1"/>
          </p:cNvSpPr>
          <p:nvPr/>
        </p:nvSpPr>
        <p:spPr bwMode="auto">
          <a:xfrm>
            <a:off x="1904999" y="4502444"/>
            <a:ext cx="8382000" cy="1200329"/>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FFFFFF"/>
                </a:solidFill>
                <a:effectLst/>
                <a:uLnTx/>
                <a:uFillTx/>
                <a:latin typeface="Arial Black"/>
                <a:ea typeface="ＭＳ Ｐゴシック" charset="0"/>
                <a:cs typeface="Arial Black"/>
              </a:rPr>
              <a:t>“... </a:t>
            </a:r>
            <a:r>
              <a:rPr kumimoji="0" lang="zh-CN" altLang="en-US" sz="3600" b="1" i="1" u="none" strike="noStrike" kern="1200" cap="none" spc="0" normalizeH="0" baseline="0" noProof="0" dirty="0">
                <a:ln>
                  <a:noFill/>
                </a:ln>
                <a:solidFill>
                  <a:srgbClr val="FFFFFF"/>
                </a:solidFill>
                <a:effectLst/>
                <a:uLnTx/>
                <a:uFillTx/>
                <a:latin typeface="Arial Black"/>
                <a:ea typeface="ＭＳ Ｐゴシック" charset="0"/>
                <a:cs typeface="Arial Black"/>
              </a:rPr>
              <a:t>无尽的教会、主教、及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1200" cap="none" spc="0" normalizeH="0" baseline="0" noProof="0" dirty="0">
                <a:ln>
                  <a:noFill/>
                </a:ln>
                <a:solidFill>
                  <a:srgbClr val="FFFFFF"/>
                </a:solidFill>
                <a:effectLst/>
                <a:uLnTx/>
                <a:uFillTx/>
                <a:latin typeface="Arial Black"/>
                <a:ea typeface="ＭＳ Ｐゴシック" charset="0"/>
                <a:cs typeface="Arial Black"/>
              </a:rPr>
              <a:t>基督教社区</a:t>
            </a:r>
            <a:r>
              <a:rPr kumimoji="0" lang="en-US" sz="3600" b="0" i="1" u="none" strike="noStrike" kern="1200" cap="none" spc="0" normalizeH="0" baseline="0" noProof="0" dirty="0">
                <a:ln>
                  <a:noFill/>
                </a:ln>
                <a:solidFill>
                  <a:srgbClr val="FFFFFF"/>
                </a:solidFill>
                <a:effectLst/>
                <a:uLnTx/>
                <a:uFillTx/>
                <a:latin typeface="Arial Black"/>
                <a:ea typeface="ＭＳ Ｐゴシック" charset="0"/>
                <a:cs typeface="Arial Black"/>
              </a:rPr>
              <a:t>”</a:t>
            </a:r>
          </a:p>
        </p:txBody>
      </p:sp>
    </p:spTree>
    <p:extLst>
      <p:ext uri="{BB962C8B-B14F-4D97-AF65-F5344CB8AC3E}">
        <p14:creationId xmlns:p14="http://schemas.microsoft.com/office/powerpoint/2010/main" val="2402720321"/>
      </p:ext>
    </p:extLst>
  </p:cSld>
  <p:clrMapOvr>
    <a:masterClrMapping/>
  </p:clrMapOvr>
  <p:transition>
    <p:random/>
  </p:transition>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2743200" y="381000"/>
            <a:ext cx="6781800" cy="584776"/>
          </a:xfrm>
          <a:prstGeom prst="rect">
            <a:avLst/>
          </a:prstGeom>
          <a:noFill/>
          <a:ln>
            <a:noFill/>
          </a:ln>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Futura XBlk BT Extra Black"/>
                <a:ea typeface="ＭＳ Ｐゴシック" charset="0"/>
              </a:rPr>
              <a:t>DIDASCALIA APOSTOLORUM</a:t>
            </a:r>
          </a:p>
        </p:txBody>
      </p:sp>
      <p:pic>
        <p:nvPicPr>
          <p:cNvPr id="3" name="Picture 2" descr="didascalia-apostolorum-in-english.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88721"/>
            <a:ext cx="12192000" cy="17495521"/>
          </a:xfrm>
          <a:prstGeom prst="rect">
            <a:avLst/>
          </a:prstGeom>
        </p:spPr>
      </p:pic>
      <p:sp>
        <p:nvSpPr>
          <p:cNvPr id="5" name="Text Box 7">
            <a:extLst>
              <a:ext uri="{FF2B5EF4-FFF2-40B4-BE49-F238E27FC236}">
                <a16:creationId xmlns:a16="http://schemas.microsoft.com/office/drawing/2014/main" id="{A176D063-634A-4450-A3CD-176070896887}"/>
              </a:ext>
            </a:extLst>
          </p:cNvPr>
          <p:cNvSpPr txBox="1">
            <a:spLocks noChangeArrowheads="1"/>
          </p:cNvSpPr>
          <p:nvPr/>
        </p:nvSpPr>
        <p:spPr bwMode="auto">
          <a:xfrm>
            <a:off x="1904999" y="4502444"/>
            <a:ext cx="8382000" cy="646331"/>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Black"/>
                <a:ea typeface="ＭＳ Ｐゴシック" charset="0"/>
                <a:cs typeface="Arial Black"/>
              </a:rPr>
              <a:t>使徒的教导</a:t>
            </a:r>
            <a:endParaRPr kumimoji="0" lang="en-US" sz="3600" b="1" i="0" u="none" strike="noStrike" kern="1200" cap="none" spc="0" normalizeH="0" baseline="0" noProof="0" dirty="0">
              <a:ln>
                <a:noFill/>
              </a:ln>
              <a:solidFill>
                <a:srgbClr val="FFFFFF"/>
              </a:solidFill>
              <a:effectLst/>
              <a:uLnTx/>
              <a:uFillTx/>
              <a:latin typeface="Arial Black"/>
              <a:ea typeface="ＭＳ Ｐゴシック" charset="0"/>
              <a:cs typeface="Arial Black"/>
            </a:endParaRPr>
          </a:p>
        </p:txBody>
      </p:sp>
    </p:spTree>
    <p:extLst>
      <p:ext uri="{BB962C8B-B14F-4D97-AF65-F5344CB8AC3E}">
        <p14:creationId xmlns:p14="http://schemas.microsoft.com/office/powerpoint/2010/main" val="1788586038"/>
      </p:ext>
    </p:extLst>
  </p:cSld>
  <p:clrMapOvr>
    <a:masterClrMapping/>
  </p:clrMapOvr>
  <p:transition>
    <p:random/>
  </p:transition>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70888</TotalTime>
  <Words>8400</Words>
  <Application>Microsoft Macintosh PowerPoint</Application>
  <PresentationFormat>Widescreen</PresentationFormat>
  <Paragraphs>1279</Paragraphs>
  <Slides>287</Slides>
  <Notes>109</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287</vt:i4>
      </vt:variant>
    </vt:vector>
  </HeadingPairs>
  <TitlesOfParts>
    <vt:vector size="304" baseType="lpstr">
      <vt:lpstr>Light up the World</vt:lpstr>
      <vt:lpstr>微軟正黑體</vt:lpstr>
      <vt:lpstr>ＭＳ Ｐゴシック</vt:lpstr>
      <vt:lpstr>Abadi MT Condensed Extra Bold</vt:lpstr>
      <vt:lpstr>Arial</vt:lpstr>
      <vt:lpstr>Arial Black</vt:lpstr>
      <vt:lpstr>Calibri</vt:lpstr>
      <vt:lpstr>Copperplate Gothic Bold</vt:lpstr>
      <vt:lpstr>Eras Bold ITC</vt:lpstr>
      <vt:lpstr>Futura Extra Black BT</vt:lpstr>
      <vt:lpstr>Futura XBlk BT Extra Black</vt:lpstr>
      <vt:lpstr>Garamond</vt:lpstr>
      <vt:lpstr>Tahoma</vt:lpstr>
      <vt:lpstr>Times New Roman</vt:lpstr>
      <vt:lpstr>Wingdings</vt:lpstr>
      <vt:lpstr>Stream</vt:lpstr>
      <vt:lpstr>1_Stream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華人殉道家</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亞洲教會歷史相關資訊連結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Defining Moments in Church History</dc:title>
  <dc:creator>Linford Fisher</dc:creator>
  <cp:lastModifiedBy>Rick Griffith</cp:lastModifiedBy>
  <cp:revision>584</cp:revision>
  <dcterms:created xsi:type="dcterms:W3CDTF">2004-03-13T03:46:01Z</dcterms:created>
  <dcterms:modified xsi:type="dcterms:W3CDTF">2019-11-13T01:45:00Z</dcterms:modified>
</cp:coreProperties>
</file>