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7"/>
  </p:notesMasterIdLst>
  <p:handoutMasterIdLst>
    <p:handoutMasterId r:id="rId78"/>
  </p:handoutMasterIdLst>
  <p:sldIdLst>
    <p:sldId id="257" r:id="rId3"/>
    <p:sldId id="258" r:id="rId4"/>
    <p:sldId id="259" r:id="rId5"/>
    <p:sldId id="323" r:id="rId6"/>
    <p:sldId id="260" r:id="rId7"/>
    <p:sldId id="261" r:id="rId8"/>
    <p:sldId id="262" r:id="rId9"/>
    <p:sldId id="301" r:id="rId10"/>
    <p:sldId id="302" r:id="rId11"/>
    <p:sldId id="303" r:id="rId12"/>
    <p:sldId id="300" r:id="rId13"/>
    <p:sldId id="304" r:id="rId14"/>
    <p:sldId id="306" r:id="rId15"/>
    <p:sldId id="324" r:id="rId16"/>
    <p:sldId id="328" r:id="rId17"/>
    <p:sldId id="329" r:id="rId18"/>
    <p:sldId id="330" r:id="rId19"/>
    <p:sldId id="331" r:id="rId20"/>
    <p:sldId id="332" r:id="rId21"/>
    <p:sldId id="334" r:id="rId22"/>
    <p:sldId id="335" r:id="rId23"/>
    <p:sldId id="336" r:id="rId24"/>
    <p:sldId id="337" r:id="rId25"/>
    <p:sldId id="363"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62" r:id="rId45"/>
    <p:sldId id="356" r:id="rId46"/>
    <p:sldId id="359" r:id="rId47"/>
    <p:sldId id="360" r:id="rId48"/>
    <p:sldId id="361" r:id="rId49"/>
    <p:sldId id="296" r:id="rId50"/>
    <p:sldId id="277" r:id="rId51"/>
    <p:sldId id="278" r:id="rId52"/>
    <p:sldId id="279" r:id="rId53"/>
    <p:sldId id="280" r:id="rId54"/>
    <p:sldId id="281" r:id="rId55"/>
    <p:sldId id="326" r:id="rId56"/>
    <p:sldId id="282" r:id="rId57"/>
    <p:sldId id="283" r:id="rId58"/>
    <p:sldId id="284" r:id="rId59"/>
    <p:sldId id="285" r:id="rId60"/>
    <p:sldId id="286" r:id="rId61"/>
    <p:sldId id="287" r:id="rId62"/>
    <p:sldId id="288" r:id="rId63"/>
    <p:sldId id="322" r:id="rId64"/>
    <p:sldId id="289" r:id="rId65"/>
    <p:sldId id="290" r:id="rId66"/>
    <p:sldId id="358" r:id="rId67"/>
    <p:sldId id="291" r:id="rId68"/>
    <p:sldId id="299" r:id="rId69"/>
    <p:sldId id="311" r:id="rId70"/>
    <p:sldId id="312" r:id="rId71"/>
    <p:sldId id="313" r:id="rId72"/>
    <p:sldId id="292" r:id="rId73"/>
    <p:sldId id="357" r:id="rId74"/>
    <p:sldId id="297" r:id="rId75"/>
    <p:sldId id="437" r:id="rId76"/>
  </p:sldIdLst>
  <p:sldSz cx="9144000" cy="6858000" type="screen4x3"/>
  <p:notesSz cx="6858000" cy="9144000"/>
  <p:defaultTextStyle>
    <a:defPPr>
      <a:defRPr lang="th-TH"/>
    </a:defPPr>
    <a:lvl1pPr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5pPr>
    <a:lvl6pPr marL="22860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6pPr>
    <a:lvl7pPr marL="27432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7pPr>
    <a:lvl8pPr marL="32004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8pPr>
    <a:lvl9pPr marL="36576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991"/>
    <p:restoredTop sz="93849" autoAdjust="0"/>
  </p:normalViewPr>
  <p:slideViewPr>
    <p:cSldViewPr>
      <p:cViewPr>
        <p:scale>
          <a:sx n="93" d="100"/>
          <a:sy n="93" d="100"/>
        </p:scale>
        <p:origin x="2016" y="96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AE01DD-DC12-C841-95F1-7DCEC90F84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cs typeface="Angsana New" charset="0"/>
              </a:defRPr>
            </a:lvl1pPr>
          </a:lstStyle>
          <a:p>
            <a:pPr>
              <a:defRPr/>
            </a:pPr>
            <a:endParaRPr lang="en-US"/>
          </a:p>
        </p:txBody>
      </p:sp>
      <p:sp>
        <p:nvSpPr>
          <p:cNvPr id="3" name="Date Placeholder 2">
            <a:extLst>
              <a:ext uri="{FF2B5EF4-FFF2-40B4-BE49-F238E27FC236}">
                <a16:creationId xmlns:a16="http://schemas.microsoft.com/office/drawing/2014/main" id="{EEF13251-D70E-FE44-8BFC-2D1201E874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cs typeface="Angsana New" charset="0"/>
              </a:defRPr>
            </a:lvl1pPr>
          </a:lstStyle>
          <a:p>
            <a:pPr>
              <a:defRPr/>
            </a:pPr>
            <a:fld id="{5CD5C13D-C415-6F45-B088-862C64FC8FF3}" type="datetimeFigureOut">
              <a:rPr lang="en-US"/>
              <a:pPr>
                <a:defRPr/>
              </a:pPr>
              <a:t>4/13/24</a:t>
            </a:fld>
            <a:endParaRPr lang="en-US"/>
          </a:p>
        </p:txBody>
      </p:sp>
      <p:sp>
        <p:nvSpPr>
          <p:cNvPr id="4" name="Footer Placeholder 3">
            <a:extLst>
              <a:ext uri="{FF2B5EF4-FFF2-40B4-BE49-F238E27FC236}">
                <a16:creationId xmlns:a16="http://schemas.microsoft.com/office/drawing/2014/main" id="{8091DDC0-00B9-8A4D-8A12-9FF048B68D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cs typeface="Angsana New" charset="0"/>
              </a:defRPr>
            </a:lvl1pPr>
          </a:lstStyle>
          <a:p>
            <a:pPr>
              <a:defRPr/>
            </a:pPr>
            <a:endParaRPr lang="en-US"/>
          </a:p>
        </p:txBody>
      </p:sp>
      <p:sp>
        <p:nvSpPr>
          <p:cNvPr id="5" name="Slide Number Placeholder 4">
            <a:extLst>
              <a:ext uri="{FF2B5EF4-FFF2-40B4-BE49-F238E27FC236}">
                <a16:creationId xmlns:a16="http://schemas.microsoft.com/office/drawing/2014/main" id="{0026A365-3C6D-3D43-9261-BA8CBF9CFA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cs typeface="Angsana New" charset="0"/>
              </a:defRPr>
            </a:lvl1pPr>
          </a:lstStyle>
          <a:p>
            <a:pPr>
              <a:defRPr/>
            </a:pPr>
            <a:fld id="{F595CA9D-8C64-7D44-BB0C-CEDAC45B4C7E}"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0B25F8-3B1A-FB4B-B88B-6C3AD53F70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cs typeface="Angsana New" charset="0"/>
              </a:defRPr>
            </a:lvl1pPr>
          </a:lstStyle>
          <a:p>
            <a:pPr>
              <a:defRPr/>
            </a:pPr>
            <a:endParaRPr lang="en-US"/>
          </a:p>
        </p:txBody>
      </p:sp>
      <p:sp>
        <p:nvSpPr>
          <p:cNvPr id="3" name="Date Placeholder 2">
            <a:extLst>
              <a:ext uri="{FF2B5EF4-FFF2-40B4-BE49-F238E27FC236}">
                <a16:creationId xmlns:a16="http://schemas.microsoft.com/office/drawing/2014/main" id="{8511FF56-F99B-6D43-AD18-9E2AD5C18BB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cs typeface="Angsana New" charset="0"/>
              </a:defRPr>
            </a:lvl1pPr>
          </a:lstStyle>
          <a:p>
            <a:pPr>
              <a:defRPr/>
            </a:pPr>
            <a:fld id="{33BFCD7F-D570-6B44-B57D-CE4802216841}" type="datetimeFigureOut">
              <a:rPr lang="en-US"/>
              <a:pPr>
                <a:defRPr/>
              </a:pPr>
              <a:t>4/13/24</a:t>
            </a:fld>
            <a:endParaRPr lang="en-US"/>
          </a:p>
        </p:txBody>
      </p:sp>
      <p:sp>
        <p:nvSpPr>
          <p:cNvPr id="4" name="Slide Image Placeholder 3">
            <a:extLst>
              <a:ext uri="{FF2B5EF4-FFF2-40B4-BE49-F238E27FC236}">
                <a16:creationId xmlns:a16="http://schemas.microsoft.com/office/drawing/2014/main" id="{B82D26D1-5A20-694E-9420-741FA0E49B6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D36135B-ACDD-244F-B305-8E916494046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A41C525-AF12-2B46-BBF4-B2E02407B42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cs typeface="Angsana New" charset="0"/>
              </a:defRPr>
            </a:lvl1pPr>
          </a:lstStyle>
          <a:p>
            <a:pPr>
              <a:defRPr/>
            </a:pPr>
            <a:endParaRPr lang="en-US"/>
          </a:p>
        </p:txBody>
      </p:sp>
      <p:sp>
        <p:nvSpPr>
          <p:cNvPr id="7" name="Slide Number Placeholder 6">
            <a:extLst>
              <a:ext uri="{FF2B5EF4-FFF2-40B4-BE49-F238E27FC236}">
                <a16:creationId xmlns:a16="http://schemas.microsoft.com/office/drawing/2014/main" id="{5323EEC9-2AEF-BA4D-85F0-DC7B853B27F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cs typeface="Angsana New" charset="0"/>
              </a:defRPr>
            </a:lvl1pPr>
          </a:lstStyle>
          <a:p>
            <a:pPr>
              <a:defRPr/>
            </a:pPr>
            <a:fld id="{D8B2C1C3-FC52-A248-8972-A1A12E53664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FDA8E577-21D3-8D40-8D1C-23A032EC35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81A9D390-DBE0-D049-AE20-463F25EA4D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cs typeface="Cordia New" panose="020B0304020202020204" pitchFamily="34" charset="-34"/>
            </a:endParaRPr>
          </a:p>
        </p:txBody>
      </p:sp>
      <p:sp>
        <p:nvSpPr>
          <p:cNvPr id="18435" name="Slide Number Placeholder 3">
            <a:extLst>
              <a:ext uri="{FF2B5EF4-FFF2-40B4-BE49-F238E27FC236}">
                <a16:creationId xmlns:a16="http://schemas.microsoft.com/office/drawing/2014/main" id="{8054B761-3D51-6541-96BA-61F6D24577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a:solidFill>
                  <a:schemeClr val="tx1"/>
                </a:solidFill>
                <a:latin typeface="Arial" panose="020B0604020202020204" pitchFamily="34" charset="0"/>
                <a:cs typeface="Angsana New" panose="02020603050405020304" pitchFamily="18" charset="-34"/>
              </a:defRPr>
            </a:lvl1pPr>
            <a:lvl2pPr marL="742950" indent="-285750">
              <a:defRPr sz="2800">
                <a:solidFill>
                  <a:schemeClr val="tx1"/>
                </a:solidFill>
                <a:latin typeface="Arial" panose="020B0604020202020204" pitchFamily="34" charset="0"/>
                <a:cs typeface="Angsana New" panose="02020603050405020304" pitchFamily="18" charset="-34"/>
              </a:defRPr>
            </a:lvl2pPr>
            <a:lvl3pPr marL="1143000" indent="-228600">
              <a:defRPr sz="2800">
                <a:solidFill>
                  <a:schemeClr val="tx1"/>
                </a:solidFill>
                <a:latin typeface="Arial" panose="020B0604020202020204" pitchFamily="34" charset="0"/>
                <a:cs typeface="Angsana New" panose="02020603050405020304" pitchFamily="18" charset="-34"/>
              </a:defRPr>
            </a:lvl3pPr>
            <a:lvl4pPr marL="1600200" indent="-228600">
              <a:defRPr sz="2800">
                <a:solidFill>
                  <a:schemeClr val="tx1"/>
                </a:solidFill>
                <a:latin typeface="Arial" panose="020B0604020202020204" pitchFamily="34" charset="0"/>
                <a:cs typeface="Angsana New" panose="02020603050405020304" pitchFamily="18" charset="-34"/>
              </a:defRPr>
            </a:lvl4pPr>
            <a:lvl5pPr marL="2057400" indent="-22860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fld id="{F0A8C2EB-FF3A-B246-87FC-CF840E6351E6}" type="slidenum">
              <a:rPr lang="en-US" altLang="en-US" sz="1200" smtClean="0"/>
              <a:pPr/>
              <a:t>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B2C1C3-FC52-A248-8972-A1A12E53664B}" type="slidenum">
              <a:rPr lang="en-US" smtClean="0"/>
              <a:pPr>
                <a:defRPr/>
              </a:pPr>
              <a:t>41</a:t>
            </a:fld>
            <a:endParaRPr lang="en-US"/>
          </a:p>
        </p:txBody>
      </p:sp>
    </p:spTree>
    <p:extLst>
      <p:ext uri="{BB962C8B-B14F-4D97-AF65-F5344CB8AC3E}">
        <p14:creationId xmlns:p14="http://schemas.microsoft.com/office/powerpoint/2010/main" val="418949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WV (Worldviews)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382815-3BF4-674F-85F0-CA53B220B2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88C8F99-761B-894E-88CF-949E3A84A4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6276E04-6AF9-EE41-9526-43025A618C18}"/>
              </a:ext>
            </a:extLst>
          </p:cNvPr>
          <p:cNvSpPr>
            <a:spLocks noGrp="1" noChangeArrowheads="1"/>
          </p:cNvSpPr>
          <p:nvPr>
            <p:ph type="sldNum" sz="quarter" idx="12"/>
          </p:nvPr>
        </p:nvSpPr>
        <p:spPr>
          <a:ln/>
        </p:spPr>
        <p:txBody>
          <a:bodyPr/>
          <a:lstStyle>
            <a:lvl1pPr>
              <a:defRPr/>
            </a:lvl1pPr>
          </a:lstStyle>
          <a:p>
            <a:pPr>
              <a:defRPr/>
            </a:pPr>
            <a:fld id="{22BFED46-D9F0-4D49-BEFB-E660D83CE8A7}" type="slidenum">
              <a:rPr lang="en-US" altLang="en-US"/>
              <a:pPr>
                <a:defRPr/>
              </a:pPr>
              <a:t>‹#›</a:t>
            </a:fld>
            <a:endParaRPr lang="th-TH" altLang="en-US"/>
          </a:p>
        </p:txBody>
      </p:sp>
    </p:spTree>
    <p:extLst>
      <p:ext uri="{BB962C8B-B14F-4D97-AF65-F5344CB8AC3E}">
        <p14:creationId xmlns:p14="http://schemas.microsoft.com/office/powerpoint/2010/main" val="286212685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8C6AC2-5E94-BA4E-878D-3BEA157649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2902A97-BFFA-2946-B14D-95BA98BBDB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692B0EC-A709-434A-92CD-81EFA709FC42}"/>
              </a:ext>
            </a:extLst>
          </p:cNvPr>
          <p:cNvSpPr>
            <a:spLocks noGrp="1" noChangeArrowheads="1"/>
          </p:cNvSpPr>
          <p:nvPr>
            <p:ph type="sldNum" sz="quarter" idx="12"/>
          </p:nvPr>
        </p:nvSpPr>
        <p:spPr>
          <a:ln/>
        </p:spPr>
        <p:txBody>
          <a:bodyPr/>
          <a:lstStyle>
            <a:lvl1pPr>
              <a:defRPr/>
            </a:lvl1pPr>
          </a:lstStyle>
          <a:p>
            <a:pPr>
              <a:defRPr/>
            </a:pPr>
            <a:fld id="{F2B85497-D5A2-E64B-8175-20C5C505734E}" type="slidenum">
              <a:rPr lang="en-US" altLang="en-US"/>
              <a:pPr>
                <a:defRPr/>
              </a:pPr>
              <a:t>‹#›</a:t>
            </a:fld>
            <a:endParaRPr lang="th-TH" altLang="en-US"/>
          </a:p>
        </p:txBody>
      </p:sp>
    </p:spTree>
    <p:extLst>
      <p:ext uri="{BB962C8B-B14F-4D97-AF65-F5344CB8AC3E}">
        <p14:creationId xmlns:p14="http://schemas.microsoft.com/office/powerpoint/2010/main" val="19977404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F4DAAC-9FFE-8746-A468-21C14D9AC0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AC127BB-7926-3841-9BFB-E453901EA2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6BDDC99-FE0C-2047-A837-59F373C6158E}"/>
              </a:ext>
            </a:extLst>
          </p:cNvPr>
          <p:cNvSpPr>
            <a:spLocks noGrp="1" noChangeArrowheads="1"/>
          </p:cNvSpPr>
          <p:nvPr>
            <p:ph type="sldNum" sz="quarter" idx="12"/>
          </p:nvPr>
        </p:nvSpPr>
        <p:spPr>
          <a:ln/>
        </p:spPr>
        <p:txBody>
          <a:bodyPr/>
          <a:lstStyle>
            <a:lvl1pPr>
              <a:defRPr/>
            </a:lvl1pPr>
          </a:lstStyle>
          <a:p>
            <a:pPr>
              <a:defRPr/>
            </a:pPr>
            <a:fld id="{B3735A29-DCF2-8943-BF03-7CD005C459A6}" type="slidenum">
              <a:rPr lang="en-US" altLang="en-US"/>
              <a:pPr>
                <a:defRPr/>
              </a:pPr>
              <a:t>‹#›</a:t>
            </a:fld>
            <a:endParaRPr lang="th-TH" altLang="en-US"/>
          </a:p>
        </p:txBody>
      </p:sp>
    </p:spTree>
    <p:extLst>
      <p:ext uri="{BB962C8B-B14F-4D97-AF65-F5344CB8AC3E}">
        <p14:creationId xmlns:p14="http://schemas.microsoft.com/office/powerpoint/2010/main" val="311635875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104994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843600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337218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854503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0738512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7665835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169417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091964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849ACC-220F-6545-B13F-26131A78F6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C5B9333-F5C6-8F4E-B5F1-5470C3722E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1691F12-9CA0-BC42-A917-430371D48F6D}"/>
              </a:ext>
            </a:extLst>
          </p:cNvPr>
          <p:cNvSpPr>
            <a:spLocks noGrp="1" noChangeArrowheads="1"/>
          </p:cNvSpPr>
          <p:nvPr>
            <p:ph type="sldNum" sz="quarter" idx="12"/>
          </p:nvPr>
        </p:nvSpPr>
        <p:spPr>
          <a:ln/>
        </p:spPr>
        <p:txBody>
          <a:bodyPr/>
          <a:lstStyle>
            <a:lvl1pPr>
              <a:defRPr/>
            </a:lvl1pPr>
          </a:lstStyle>
          <a:p>
            <a:pPr>
              <a:defRPr/>
            </a:pPr>
            <a:fld id="{AA545AA2-1DBC-DC44-B5E1-3FCF3732599A}" type="slidenum">
              <a:rPr lang="en-US" altLang="en-US"/>
              <a:pPr>
                <a:defRPr/>
              </a:pPr>
              <a:t>‹#›</a:t>
            </a:fld>
            <a:endParaRPr lang="th-TH" altLang="en-US"/>
          </a:p>
        </p:txBody>
      </p:sp>
    </p:spTree>
    <p:extLst>
      <p:ext uri="{BB962C8B-B14F-4D97-AF65-F5344CB8AC3E}">
        <p14:creationId xmlns:p14="http://schemas.microsoft.com/office/powerpoint/2010/main" val="292622314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3198254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6873953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9818118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354154-FE45-AD49-BEB7-18C7EE9BC9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E5DA716-42EC-5B4C-8331-838667B855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8A13A4-AD4E-7D40-A15B-080FEAC0DE9D}"/>
              </a:ext>
            </a:extLst>
          </p:cNvPr>
          <p:cNvSpPr>
            <a:spLocks noGrp="1" noChangeArrowheads="1"/>
          </p:cNvSpPr>
          <p:nvPr>
            <p:ph type="sldNum" sz="quarter" idx="12"/>
          </p:nvPr>
        </p:nvSpPr>
        <p:spPr>
          <a:ln/>
        </p:spPr>
        <p:txBody>
          <a:bodyPr/>
          <a:lstStyle>
            <a:lvl1pPr>
              <a:defRPr/>
            </a:lvl1pPr>
          </a:lstStyle>
          <a:p>
            <a:pPr>
              <a:defRPr/>
            </a:pPr>
            <a:fld id="{CF6FD917-B647-DD48-AA3E-17FE1211FFE7}" type="slidenum">
              <a:rPr lang="en-US" altLang="en-US"/>
              <a:pPr>
                <a:defRPr/>
              </a:pPr>
              <a:t>‹#›</a:t>
            </a:fld>
            <a:endParaRPr lang="th-TH" altLang="en-US"/>
          </a:p>
        </p:txBody>
      </p:sp>
    </p:spTree>
    <p:extLst>
      <p:ext uri="{BB962C8B-B14F-4D97-AF65-F5344CB8AC3E}">
        <p14:creationId xmlns:p14="http://schemas.microsoft.com/office/powerpoint/2010/main" val="205779108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03E3E2-B3EC-FA40-BC36-97D68A7304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FDCFBC8-9A70-0346-B601-E1049CE116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7C110CF-629F-A44E-81D1-E9A23FBA3E3D}"/>
              </a:ext>
            </a:extLst>
          </p:cNvPr>
          <p:cNvSpPr>
            <a:spLocks noGrp="1" noChangeArrowheads="1"/>
          </p:cNvSpPr>
          <p:nvPr>
            <p:ph type="sldNum" sz="quarter" idx="12"/>
          </p:nvPr>
        </p:nvSpPr>
        <p:spPr>
          <a:ln/>
        </p:spPr>
        <p:txBody>
          <a:bodyPr/>
          <a:lstStyle>
            <a:lvl1pPr>
              <a:defRPr/>
            </a:lvl1pPr>
          </a:lstStyle>
          <a:p>
            <a:pPr>
              <a:defRPr/>
            </a:pPr>
            <a:fld id="{68067360-4421-C442-96E3-8182B8EE4834}" type="slidenum">
              <a:rPr lang="en-US" altLang="en-US"/>
              <a:pPr>
                <a:defRPr/>
              </a:pPr>
              <a:t>‹#›</a:t>
            </a:fld>
            <a:endParaRPr lang="th-TH" altLang="en-US"/>
          </a:p>
        </p:txBody>
      </p:sp>
    </p:spTree>
    <p:extLst>
      <p:ext uri="{BB962C8B-B14F-4D97-AF65-F5344CB8AC3E}">
        <p14:creationId xmlns:p14="http://schemas.microsoft.com/office/powerpoint/2010/main" val="37621664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7E62639-B91E-5440-B2E6-0FA39E220E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9D34E1F-73D0-B247-A829-0B57144C7A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136AB3A-D8B0-D246-8737-6F91CC5BE179}"/>
              </a:ext>
            </a:extLst>
          </p:cNvPr>
          <p:cNvSpPr>
            <a:spLocks noGrp="1" noChangeArrowheads="1"/>
          </p:cNvSpPr>
          <p:nvPr>
            <p:ph type="sldNum" sz="quarter" idx="12"/>
          </p:nvPr>
        </p:nvSpPr>
        <p:spPr>
          <a:ln/>
        </p:spPr>
        <p:txBody>
          <a:bodyPr/>
          <a:lstStyle>
            <a:lvl1pPr>
              <a:defRPr/>
            </a:lvl1pPr>
          </a:lstStyle>
          <a:p>
            <a:pPr>
              <a:defRPr/>
            </a:pPr>
            <a:fld id="{C6880C62-F75F-2945-9B06-F65DEB225655}" type="slidenum">
              <a:rPr lang="en-US" altLang="en-US"/>
              <a:pPr>
                <a:defRPr/>
              </a:pPr>
              <a:t>‹#›</a:t>
            </a:fld>
            <a:endParaRPr lang="th-TH" altLang="en-US"/>
          </a:p>
        </p:txBody>
      </p:sp>
    </p:spTree>
    <p:extLst>
      <p:ext uri="{BB962C8B-B14F-4D97-AF65-F5344CB8AC3E}">
        <p14:creationId xmlns:p14="http://schemas.microsoft.com/office/powerpoint/2010/main" val="63950737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2332039-A557-B742-88F3-20814C7E2A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B1D7191-5D32-AE47-B9B7-73DDE7BBB1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DEADB1C-579B-C547-8294-92AB4A36E0F6}"/>
              </a:ext>
            </a:extLst>
          </p:cNvPr>
          <p:cNvSpPr>
            <a:spLocks noGrp="1" noChangeArrowheads="1"/>
          </p:cNvSpPr>
          <p:nvPr>
            <p:ph type="sldNum" sz="quarter" idx="12"/>
          </p:nvPr>
        </p:nvSpPr>
        <p:spPr>
          <a:ln/>
        </p:spPr>
        <p:txBody>
          <a:bodyPr/>
          <a:lstStyle>
            <a:lvl1pPr>
              <a:defRPr/>
            </a:lvl1pPr>
          </a:lstStyle>
          <a:p>
            <a:pPr>
              <a:defRPr/>
            </a:pPr>
            <a:fld id="{A5741D2F-5344-0140-A035-26252C6FBBA8}" type="slidenum">
              <a:rPr lang="en-US" altLang="en-US"/>
              <a:pPr>
                <a:defRPr/>
              </a:pPr>
              <a:t>‹#›</a:t>
            </a:fld>
            <a:endParaRPr lang="th-TH" altLang="en-US"/>
          </a:p>
        </p:txBody>
      </p:sp>
    </p:spTree>
    <p:extLst>
      <p:ext uri="{BB962C8B-B14F-4D97-AF65-F5344CB8AC3E}">
        <p14:creationId xmlns:p14="http://schemas.microsoft.com/office/powerpoint/2010/main" val="421051371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90466E-321B-F542-B28C-8130E694C4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DB94DC9-95C0-9342-BEFB-B56FDDEC27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3E097BB-CDD2-8244-9E8B-5594EDB814A6}"/>
              </a:ext>
            </a:extLst>
          </p:cNvPr>
          <p:cNvSpPr>
            <a:spLocks noGrp="1" noChangeArrowheads="1"/>
          </p:cNvSpPr>
          <p:nvPr>
            <p:ph type="sldNum" sz="quarter" idx="12"/>
          </p:nvPr>
        </p:nvSpPr>
        <p:spPr>
          <a:ln/>
        </p:spPr>
        <p:txBody>
          <a:bodyPr/>
          <a:lstStyle>
            <a:lvl1pPr>
              <a:defRPr/>
            </a:lvl1pPr>
          </a:lstStyle>
          <a:p>
            <a:pPr>
              <a:defRPr/>
            </a:pPr>
            <a:fld id="{71B95249-248E-2F45-A134-43DE69A57D2F}" type="slidenum">
              <a:rPr lang="en-US" altLang="en-US"/>
              <a:pPr>
                <a:defRPr/>
              </a:pPr>
              <a:t>‹#›</a:t>
            </a:fld>
            <a:endParaRPr lang="th-TH" altLang="en-US"/>
          </a:p>
        </p:txBody>
      </p:sp>
    </p:spTree>
    <p:extLst>
      <p:ext uri="{BB962C8B-B14F-4D97-AF65-F5344CB8AC3E}">
        <p14:creationId xmlns:p14="http://schemas.microsoft.com/office/powerpoint/2010/main" val="423196603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F92C4E-FD5D-CF42-B08D-868C3A6AA4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DCF9586-3998-A64E-9F42-3E54B489EF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7A86686-36C2-9543-A2FB-539FE6102F31}"/>
              </a:ext>
            </a:extLst>
          </p:cNvPr>
          <p:cNvSpPr>
            <a:spLocks noGrp="1" noChangeArrowheads="1"/>
          </p:cNvSpPr>
          <p:nvPr>
            <p:ph type="sldNum" sz="quarter" idx="12"/>
          </p:nvPr>
        </p:nvSpPr>
        <p:spPr>
          <a:ln/>
        </p:spPr>
        <p:txBody>
          <a:bodyPr/>
          <a:lstStyle>
            <a:lvl1pPr>
              <a:defRPr/>
            </a:lvl1pPr>
          </a:lstStyle>
          <a:p>
            <a:pPr>
              <a:defRPr/>
            </a:pPr>
            <a:fld id="{B649FE2E-F641-A44B-9FF1-3E3C9403EA42}" type="slidenum">
              <a:rPr lang="en-US" altLang="en-US"/>
              <a:pPr>
                <a:defRPr/>
              </a:pPr>
              <a:t>‹#›</a:t>
            </a:fld>
            <a:endParaRPr lang="th-TH" altLang="en-US"/>
          </a:p>
        </p:txBody>
      </p:sp>
    </p:spTree>
    <p:extLst>
      <p:ext uri="{BB962C8B-B14F-4D97-AF65-F5344CB8AC3E}">
        <p14:creationId xmlns:p14="http://schemas.microsoft.com/office/powerpoint/2010/main" val="333170976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8FF237-702D-6A4E-BAA2-2CD3560669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BFCE35A-1464-A740-91DE-F1BF0DA92D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A4BA6B8-6350-1945-8B35-2490B796CE13}"/>
              </a:ext>
            </a:extLst>
          </p:cNvPr>
          <p:cNvSpPr>
            <a:spLocks noGrp="1" noChangeArrowheads="1"/>
          </p:cNvSpPr>
          <p:nvPr>
            <p:ph type="sldNum" sz="quarter" idx="12"/>
          </p:nvPr>
        </p:nvSpPr>
        <p:spPr>
          <a:ln/>
        </p:spPr>
        <p:txBody>
          <a:bodyPr/>
          <a:lstStyle>
            <a:lvl1pPr>
              <a:defRPr/>
            </a:lvl1pPr>
          </a:lstStyle>
          <a:p>
            <a:pPr>
              <a:defRPr/>
            </a:pPr>
            <a:fld id="{19DD4E62-DF78-334C-A061-534CF27A4890}" type="slidenum">
              <a:rPr lang="en-US" altLang="en-US"/>
              <a:pPr>
                <a:defRPr/>
              </a:pPr>
              <a:t>‹#›</a:t>
            </a:fld>
            <a:endParaRPr lang="th-TH" altLang="en-US"/>
          </a:p>
        </p:txBody>
      </p:sp>
    </p:spTree>
    <p:extLst>
      <p:ext uri="{BB962C8B-B14F-4D97-AF65-F5344CB8AC3E}">
        <p14:creationId xmlns:p14="http://schemas.microsoft.com/office/powerpoint/2010/main" val="27206570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11101BA-4881-2B4E-A2FC-601146ABD17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th-TH" altLang="x-none"/>
              <a:t>Click to edit Master title style</a:t>
            </a:r>
          </a:p>
        </p:txBody>
      </p:sp>
      <p:sp>
        <p:nvSpPr>
          <p:cNvPr id="1027" name="Rectangle 3">
            <a:extLst>
              <a:ext uri="{FF2B5EF4-FFF2-40B4-BE49-F238E27FC236}">
                <a16:creationId xmlns:a16="http://schemas.microsoft.com/office/drawing/2014/main" id="{620F3AD8-C514-834A-8A34-3B9180EE834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th-TH" altLang="x-none"/>
              <a:t>Click to edit Master text styles</a:t>
            </a:r>
          </a:p>
          <a:p>
            <a:pPr lvl="1"/>
            <a:r>
              <a:rPr lang="th-TH" altLang="x-none"/>
              <a:t>Second level</a:t>
            </a:r>
          </a:p>
          <a:p>
            <a:pPr lvl="2"/>
            <a:r>
              <a:rPr lang="th-TH" altLang="x-none"/>
              <a:t>Third level</a:t>
            </a:r>
          </a:p>
          <a:p>
            <a:pPr lvl="3"/>
            <a:r>
              <a:rPr lang="th-TH" altLang="x-none"/>
              <a:t>Fourth level</a:t>
            </a:r>
          </a:p>
          <a:p>
            <a:pPr lvl="4"/>
            <a:r>
              <a:rPr lang="th-TH" altLang="x-none"/>
              <a:t>Fifth level</a:t>
            </a:r>
          </a:p>
        </p:txBody>
      </p:sp>
      <p:sp>
        <p:nvSpPr>
          <p:cNvPr id="1028" name="Rectangle 4">
            <a:extLst>
              <a:ext uri="{FF2B5EF4-FFF2-40B4-BE49-F238E27FC236}">
                <a16:creationId xmlns:a16="http://schemas.microsoft.com/office/drawing/2014/main" id="{7F3E8B19-4930-3B40-A6FE-5D7C8311B95F}"/>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BC07AAD-1155-414A-8EF2-CF8A6754A5B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3BDFED0F-E85E-5D43-B1C7-051C4134CC3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329F62-B2D0-E94B-8A00-42EC69777971}" type="slidenum">
              <a:rPr lang="en-US" altLang="en-US"/>
              <a:pPr>
                <a:defRPr/>
              </a:pPr>
              <a:t>‹#›</a:t>
            </a:fld>
            <a:endParaRPr lang="th-TH"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ngsana New" pitchFamily="18" charset="-34"/>
        </a:defRPr>
      </a:lvl2pPr>
      <a:lvl3pPr algn="ctr" rtl="0" eaLnBrk="0" fontAlgn="base" hangingPunct="0">
        <a:spcBef>
          <a:spcPct val="0"/>
        </a:spcBef>
        <a:spcAft>
          <a:spcPct val="0"/>
        </a:spcAft>
        <a:defRPr sz="4400">
          <a:solidFill>
            <a:schemeClr val="tx2"/>
          </a:solidFill>
          <a:latin typeface="Arial" charset="0"/>
          <a:cs typeface="Angsana New" pitchFamily="18" charset="-34"/>
        </a:defRPr>
      </a:lvl3pPr>
      <a:lvl4pPr algn="ctr" rtl="0" eaLnBrk="0" fontAlgn="base" hangingPunct="0">
        <a:spcBef>
          <a:spcPct val="0"/>
        </a:spcBef>
        <a:spcAft>
          <a:spcPct val="0"/>
        </a:spcAft>
        <a:defRPr sz="4400">
          <a:solidFill>
            <a:schemeClr val="tx2"/>
          </a:solidFill>
          <a:latin typeface="Arial" charset="0"/>
          <a:cs typeface="Angsana New" pitchFamily="18" charset="-34"/>
        </a:defRPr>
      </a:lvl4pPr>
      <a:lvl5pPr algn="ctr" rtl="0" eaLnBrk="0" fontAlgn="base" hangingPunct="0">
        <a:spcBef>
          <a:spcPct val="0"/>
        </a:spcBef>
        <a:spcAft>
          <a:spcPct val="0"/>
        </a:spcAft>
        <a:defRPr sz="4400">
          <a:solidFill>
            <a:schemeClr val="tx2"/>
          </a:solidFill>
          <a:latin typeface="Arial" charset="0"/>
          <a:cs typeface="Angsana New" pitchFamily="18" charset="-34"/>
        </a:defRPr>
      </a:lvl5pPr>
      <a:lvl6pPr marL="457200" algn="ctr" rtl="0" fontAlgn="base">
        <a:spcBef>
          <a:spcPct val="0"/>
        </a:spcBef>
        <a:spcAft>
          <a:spcPct val="0"/>
        </a:spcAft>
        <a:defRPr sz="4400">
          <a:solidFill>
            <a:schemeClr val="tx2"/>
          </a:solidFill>
          <a:latin typeface="Arial" charset="0"/>
          <a:cs typeface="Angsana New" pitchFamily="18" charset="-34"/>
        </a:defRPr>
      </a:lvl6pPr>
      <a:lvl7pPr marL="914400" algn="ctr" rtl="0" fontAlgn="base">
        <a:spcBef>
          <a:spcPct val="0"/>
        </a:spcBef>
        <a:spcAft>
          <a:spcPct val="0"/>
        </a:spcAft>
        <a:defRPr sz="4400">
          <a:solidFill>
            <a:schemeClr val="tx2"/>
          </a:solidFill>
          <a:latin typeface="Arial" charset="0"/>
          <a:cs typeface="Angsana New" pitchFamily="18" charset="-34"/>
        </a:defRPr>
      </a:lvl7pPr>
      <a:lvl8pPr marL="1371600" algn="ctr" rtl="0" fontAlgn="base">
        <a:spcBef>
          <a:spcPct val="0"/>
        </a:spcBef>
        <a:spcAft>
          <a:spcPct val="0"/>
        </a:spcAft>
        <a:defRPr sz="4400">
          <a:solidFill>
            <a:schemeClr val="tx2"/>
          </a:solidFill>
          <a:latin typeface="Arial" charset="0"/>
          <a:cs typeface="Angsana New" pitchFamily="18" charset="-34"/>
        </a:defRPr>
      </a:lvl8pPr>
      <a:lvl9pPr marL="1828800" algn="ctr" rtl="0" fontAlgn="base">
        <a:spcBef>
          <a:spcPct val="0"/>
        </a:spcBef>
        <a:spcAft>
          <a:spcPct val="0"/>
        </a:spcAft>
        <a:defRPr sz="4400">
          <a:solidFill>
            <a:schemeClr val="tx2"/>
          </a:solidFill>
          <a:latin typeface="Arial"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03761970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Paper003">
            <a:extLst>
              <a:ext uri="{FF2B5EF4-FFF2-40B4-BE49-F238E27FC236}">
                <a16:creationId xmlns:a16="http://schemas.microsoft.com/office/drawing/2014/main" id="{308E9848-CE0A-914D-8267-217535F49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5">
            <a:extLst>
              <a:ext uri="{FF2B5EF4-FFF2-40B4-BE49-F238E27FC236}">
                <a16:creationId xmlns:a16="http://schemas.microsoft.com/office/drawing/2014/main" id="{92EAD68D-F2F5-B242-BB39-2A21B75B44C2}"/>
              </a:ext>
            </a:extLst>
          </p:cNvPr>
          <p:cNvSpPr txBox="1">
            <a:spLocks noChangeArrowheads="1"/>
          </p:cNvSpPr>
          <p:nvPr/>
        </p:nvSpPr>
        <p:spPr bwMode="auto">
          <a:xfrm>
            <a:off x="279459" y="1810509"/>
            <a:ext cx="8610600" cy="2108269"/>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algn="ctr" eaLnBrk="1" hangingPunct="1">
              <a:spcBef>
                <a:spcPct val="50000"/>
              </a:spcBef>
              <a:defRPr/>
            </a:pPr>
            <a:r>
              <a:rPr lang="ar-JO" altLang="zh-CN" sz="4000" b="1" dirty="0">
                <a:solidFill>
                  <a:schemeClr val="bg1"/>
                </a:solidFill>
                <a:latin typeface="Arial" panose="020B0604020202020204" pitchFamily="34" charset="0"/>
                <a:ea typeface="SimSun" charset="-122"/>
                <a:cs typeface="Arial" panose="020B0604020202020204" pitchFamily="34" charset="0"/>
              </a:rPr>
              <a:t>تحليل النظرة العالمية                            النماذج والأدوات</a:t>
            </a:r>
            <a:endParaRPr lang="en-US" altLang="x-none" sz="4000" b="1" dirty="0">
              <a:solidFill>
                <a:schemeClr val="bg1"/>
              </a:solidFill>
              <a:latin typeface="Arial" panose="020B0604020202020204" pitchFamily="34" charset="0"/>
              <a:cs typeface="Arial" panose="020B0604020202020204" pitchFamily="34" charset="0"/>
            </a:endParaRPr>
          </a:p>
          <a:p>
            <a:pPr algn="ctr" eaLnBrk="1" hangingPunct="1">
              <a:spcBef>
                <a:spcPct val="50000"/>
              </a:spcBef>
              <a:defRPr/>
            </a:pPr>
            <a:r>
              <a:rPr lang="ar-JO" altLang="x-none" sz="3400" b="1" dirty="0">
                <a:solidFill>
                  <a:schemeClr val="bg1"/>
                </a:solidFill>
                <a:latin typeface="Arial" panose="020B0604020202020204" pitchFamily="34" charset="0"/>
                <a:cs typeface="Arial" panose="020B0604020202020204" pitchFamily="34" charset="0"/>
              </a:rPr>
              <a:t>الأقسام 9 و10</a:t>
            </a:r>
            <a:endParaRPr lang="th-TH" altLang="x-none" sz="3400" b="1" dirty="0">
              <a:solidFill>
                <a:schemeClr val="bg1"/>
              </a:solidFill>
              <a:latin typeface="Arial" panose="020B0604020202020204" pitchFamily="34" charset="0"/>
            </a:endParaRPr>
          </a:p>
        </p:txBody>
      </p:sp>
      <p:sp>
        <p:nvSpPr>
          <p:cNvPr id="2" name="Rectangle 1">
            <a:extLst>
              <a:ext uri="{FF2B5EF4-FFF2-40B4-BE49-F238E27FC236}">
                <a16:creationId xmlns:a16="http://schemas.microsoft.com/office/drawing/2014/main" id="{C5CBCD00-79A4-6BFD-6389-83E5D74AAE72}"/>
              </a:ext>
            </a:extLst>
          </p:cNvPr>
          <p:cNvSpPr>
            <a:spLocks noChangeArrowheads="1"/>
          </p:cNvSpPr>
          <p:nvPr/>
        </p:nvSpPr>
        <p:spPr bwMode="auto">
          <a:xfrm>
            <a:off x="5508" y="5730874"/>
            <a:ext cx="9158502" cy="1127125"/>
          </a:xfrm>
          <a:prstGeom prst="rect">
            <a:avLst/>
          </a:prstGeom>
          <a:noFill/>
          <a:ln w="9525">
            <a:noFill/>
            <a:miter lim="800000"/>
            <a:headEnd/>
            <a:tailEnd/>
          </a:ln>
          <a:effectLst/>
        </p:spPr>
        <p:txBody>
          <a:bodyPr lIns="91430" tIns="45715" rIns="91430" bIns="45715" anchor="ctr"/>
          <a:lstStyle/>
          <a:p>
            <a:pPr marL="0" marR="0" lvl="0" indent="0" algn="ctr" defTabSz="914300" rtl="1" eaLnBrk="1" fontAlgn="base" latinLnBrk="0" hangingPunct="1">
              <a:lnSpc>
                <a:spcPct val="100000"/>
              </a:lnSpc>
              <a:spcBef>
                <a:spcPct val="20000"/>
              </a:spcBef>
              <a:spcAft>
                <a:spcPct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د. لويس وينكلر</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مدرسة شرق آسيا اللاهوتية (سنغافورة)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تحميل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الملفات بلغات عدة للتنزيل المجاني على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 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A3FC7395-5624-894A-8E58-3246E3D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a:extLst>
              <a:ext uri="{FF2B5EF4-FFF2-40B4-BE49-F238E27FC236}">
                <a16:creationId xmlns:a16="http://schemas.microsoft.com/office/drawing/2014/main" id="{47D3CCFC-E75F-8342-859F-D093A944382A}"/>
              </a:ext>
            </a:extLst>
          </p:cNvPr>
          <p:cNvSpPr txBox="1">
            <a:spLocks noChangeArrowheads="1"/>
          </p:cNvSpPr>
          <p:nvPr/>
        </p:nvSpPr>
        <p:spPr bwMode="auto">
          <a:xfrm>
            <a:off x="228600" y="1371600"/>
            <a:ext cx="8610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اعتبارات أولية مهمة: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 موقفنا الأساسي الأولي:  المتعلمون الوكلاء – الخدام.</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890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1. خدمة متضعة مبهجة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889000" lvl="3" indent="0" algn="r" rtl="1"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2. ملاحظة دقيقة:</a:t>
            </a:r>
            <a:endParaRPr lang="en-US" b="1" dirty="0">
              <a:solidFill>
                <a:schemeClr val="bg1"/>
              </a:solidFill>
              <a:latin typeface="Arial" panose="020B0604020202020204" pitchFamily="34" charset="0"/>
              <a:cs typeface="Arial" panose="020B0604020202020204" pitchFamily="34" charset="0"/>
            </a:endParaRPr>
          </a:p>
        </p:txBody>
      </p:sp>
      <p:sp>
        <p:nvSpPr>
          <p:cNvPr id="10244" name="Rectangle 4">
            <a:extLst>
              <a:ext uri="{FF2B5EF4-FFF2-40B4-BE49-F238E27FC236}">
                <a16:creationId xmlns:a16="http://schemas.microsoft.com/office/drawing/2014/main" id="{E83A3085-EA69-9D4F-BB33-143D8E6E9B7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0245" name="Rectangle 5">
            <a:extLst>
              <a:ext uri="{FF2B5EF4-FFF2-40B4-BE49-F238E27FC236}">
                <a16:creationId xmlns:a16="http://schemas.microsoft.com/office/drawing/2014/main" id="{722DB666-BE82-A64E-845E-858CD717DD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F0C43A91-5C6A-E748-85E9-30A293D6B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5193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a:extLst>
              <a:ext uri="{FF2B5EF4-FFF2-40B4-BE49-F238E27FC236}">
                <a16:creationId xmlns:a16="http://schemas.microsoft.com/office/drawing/2014/main" id="{DEA9E2B5-E6AA-D04B-92E1-BE72D8B78930}"/>
              </a:ext>
            </a:extLst>
          </p:cNvPr>
          <p:cNvSpPr txBox="1">
            <a:spLocks noChangeArrowheads="1"/>
          </p:cNvSpPr>
          <p:nvPr/>
        </p:nvSpPr>
        <p:spPr bwMode="auto">
          <a:xfrm>
            <a:off x="228600" y="1371600"/>
            <a:ext cx="86106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اعتبارات أولية مهمة: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 موقفنا الأساسي الأولي:  المتعلمون الوكلاء – الخدام.</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890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خدمة متضعة مبهجة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889000" marR="0" lvl="3" indent="0" algn="r" defTabSz="914400" rtl="1"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2. ملاحظة دقيقة:</a:t>
            </a:r>
            <a:endParaRPr kumimoji="0" lang="en-US"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889000" lvl="3" indent="0" algn="r" rtl="1"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3. طلب الفهم من خلال طرح أسئلة مدروسة والإستماع الصادق</a:t>
            </a:r>
            <a:endParaRPr lang="en-US" b="1" dirty="0">
              <a:solidFill>
                <a:schemeClr val="bg1"/>
              </a:solidFill>
              <a:latin typeface="Arial" panose="020B0604020202020204" pitchFamily="34" charset="0"/>
              <a:cs typeface="Arial" panose="020B0604020202020204" pitchFamily="34" charset="0"/>
            </a:endParaRPr>
          </a:p>
        </p:txBody>
      </p:sp>
      <p:sp>
        <p:nvSpPr>
          <p:cNvPr id="11268" name="Rectangle 4">
            <a:extLst>
              <a:ext uri="{FF2B5EF4-FFF2-40B4-BE49-F238E27FC236}">
                <a16:creationId xmlns:a16="http://schemas.microsoft.com/office/drawing/2014/main" id="{51DE303C-A3FA-FF49-BCC8-AF8E4CBF4AA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1269" name="Rectangle 5">
            <a:extLst>
              <a:ext uri="{FF2B5EF4-FFF2-40B4-BE49-F238E27FC236}">
                <a16:creationId xmlns:a16="http://schemas.microsoft.com/office/drawing/2014/main" id="{FF0E0495-5AEB-7945-8954-99F50EFCDDA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Paper003">
            <a:extLst>
              <a:ext uri="{FF2B5EF4-FFF2-40B4-BE49-F238E27FC236}">
                <a16:creationId xmlns:a16="http://schemas.microsoft.com/office/drawing/2014/main" id="{132C932A-040A-484F-992B-A2CF7F0D1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a:extLst>
              <a:ext uri="{FF2B5EF4-FFF2-40B4-BE49-F238E27FC236}">
                <a16:creationId xmlns:a16="http://schemas.microsoft.com/office/drawing/2014/main" id="{58C7AE92-320B-3D4D-A131-C122BF8EB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9525"/>
            <a:ext cx="91709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60AF700E-66F9-1D48-B609-A1ECB23CE759}"/>
              </a:ext>
            </a:extLst>
          </p:cNvPr>
          <p:cNvSpPr txBox="1">
            <a:spLocks noChangeArrowheads="1"/>
          </p:cNvSpPr>
          <p:nvPr/>
        </p:nvSpPr>
        <p:spPr bwMode="auto">
          <a:xfrm>
            <a:off x="228600" y="1371600"/>
            <a:ext cx="8610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403350" indent="-51435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اعتبارات أولية مهمة: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 موقفنا الأساسي الأولي:  المتعلمون الوكلاء – الخدام.</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890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4. تحليل مستنير ومتميز للكتاب المقدس</a:t>
            </a:r>
            <a:endParaRPr lang="en-US" altLang="x-none" b="1" dirty="0">
              <a:solidFill>
                <a:schemeClr val="bg1"/>
              </a:solidFill>
              <a:latin typeface="Arial" panose="020B0604020202020204" pitchFamily="34" charset="0"/>
              <a:cs typeface="Arial" panose="020B0604020202020204" pitchFamily="34" charset="0"/>
            </a:endParaRPr>
          </a:p>
        </p:txBody>
      </p:sp>
      <p:sp>
        <p:nvSpPr>
          <p:cNvPr id="12292" name="Rectangle 4">
            <a:extLst>
              <a:ext uri="{FF2B5EF4-FFF2-40B4-BE49-F238E27FC236}">
                <a16:creationId xmlns:a16="http://schemas.microsoft.com/office/drawing/2014/main" id="{00F550AC-14D9-8C4F-BF98-D1BDA76BB81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2293" name="Rectangle 5">
            <a:extLst>
              <a:ext uri="{FF2B5EF4-FFF2-40B4-BE49-F238E27FC236}">
                <a16:creationId xmlns:a16="http://schemas.microsoft.com/office/drawing/2014/main" id="{863E5FA5-E9E4-B741-BE8C-D41AF0B6189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Paper003">
            <a:extLst>
              <a:ext uri="{FF2B5EF4-FFF2-40B4-BE49-F238E27FC236}">
                <a16:creationId xmlns:a16="http://schemas.microsoft.com/office/drawing/2014/main" id="{AE8EF89F-34F8-D945-8934-0BA712131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a:extLst>
              <a:ext uri="{FF2B5EF4-FFF2-40B4-BE49-F238E27FC236}">
                <a16:creationId xmlns:a16="http://schemas.microsoft.com/office/drawing/2014/main" id="{031A34FB-57FE-7A40-8553-A9AD69AF5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9525"/>
            <a:ext cx="91709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a:extLst>
              <a:ext uri="{FF2B5EF4-FFF2-40B4-BE49-F238E27FC236}">
                <a16:creationId xmlns:a16="http://schemas.microsoft.com/office/drawing/2014/main" id="{DCEF05C6-7555-0A48-87AE-714EBE037459}"/>
              </a:ext>
            </a:extLst>
          </p:cNvPr>
          <p:cNvSpPr txBox="1">
            <a:spLocks noChangeArrowheads="1"/>
          </p:cNvSpPr>
          <p:nvPr/>
        </p:nvSpPr>
        <p:spPr bwMode="auto">
          <a:xfrm>
            <a:off x="228600" y="1371600"/>
            <a:ext cx="8610600" cy="2893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اعتبارات أولية مهمة: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 موقفنا الأساسي الأولي:  المتعلمون الوكلاء – الخدام.</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890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4. تحليل مستنير ومتميز للكتاب المقدس</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889000" lvl="3" indent="0" algn="r" rtl="1"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5. تطبيق إبداعي مستنير بالكتاب المقدس ومملوء بالروح لما نعرفه ونكتشفه:</a:t>
            </a:r>
            <a:endParaRPr lang="en-US" b="1" dirty="0">
              <a:solidFill>
                <a:schemeClr val="bg1"/>
              </a:solidFill>
              <a:latin typeface="Arial" panose="020B0604020202020204" pitchFamily="34" charset="0"/>
              <a:cs typeface="Arial" panose="020B0604020202020204" pitchFamily="34" charset="0"/>
            </a:endParaRPr>
          </a:p>
        </p:txBody>
      </p:sp>
      <p:sp>
        <p:nvSpPr>
          <p:cNvPr id="13316" name="Rectangle 4">
            <a:extLst>
              <a:ext uri="{FF2B5EF4-FFF2-40B4-BE49-F238E27FC236}">
                <a16:creationId xmlns:a16="http://schemas.microsoft.com/office/drawing/2014/main" id="{0BAA6755-3207-6C4B-855D-25902E96564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3317" name="Rectangle 5">
            <a:extLst>
              <a:ext uri="{FF2B5EF4-FFF2-40B4-BE49-F238E27FC236}">
                <a16:creationId xmlns:a16="http://schemas.microsoft.com/office/drawing/2014/main" id="{A37E9FD2-69EE-3D4B-8B02-04589AF5420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Paper003">
            <a:extLst>
              <a:ext uri="{FF2B5EF4-FFF2-40B4-BE49-F238E27FC236}">
                <a16:creationId xmlns:a16="http://schemas.microsoft.com/office/drawing/2014/main" id="{222378BC-8488-2749-A541-B0E832DAE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a:extLst>
              <a:ext uri="{FF2B5EF4-FFF2-40B4-BE49-F238E27FC236}">
                <a16:creationId xmlns:a16="http://schemas.microsoft.com/office/drawing/2014/main" id="{D89244B2-D0EF-6147-B19D-3C6F434BBAC5}"/>
              </a:ext>
            </a:extLst>
          </p:cNvPr>
          <p:cNvSpPr txBox="1">
            <a:spLocks noChangeArrowheads="1"/>
          </p:cNvSpPr>
          <p:nvPr/>
        </p:nvSpPr>
        <p:spPr bwMode="auto">
          <a:xfrm>
            <a:off x="228600" y="838200"/>
            <a:ext cx="86106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r" rtl="1" eaLnBrk="1" hangingPunct="1">
              <a:spcBef>
                <a:spcPct val="50000"/>
              </a:spcBef>
              <a:defRPr/>
            </a:pPr>
            <a:r>
              <a:rPr lang="ar-JO" altLang="x-none" b="1" dirty="0">
                <a:solidFill>
                  <a:schemeClr val="bg1"/>
                </a:solidFill>
                <a:latin typeface="Arial" panose="020B0604020202020204" pitchFamily="34" charset="0"/>
                <a:ea typeface="SimSun" charset="-122"/>
                <a:cs typeface="Arial" panose="020B0604020202020204" pitchFamily="34" charset="0"/>
              </a:rPr>
              <a:t>3. الأبعاد الأساسية للنظرة العالمية:</a:t>
            </a:r>
            <a:endParaRPr lang="en-US" altLang="x-none" b="1" dirty="0">
              <a:solidFill>
                <a:schemeClr val="bg1"/>
              </a:solidFill>
              <a:latin typeface="Arial" panose="020B0604020202020204" pitchFamily="34" charset="0"/>
              <a:cs typeface="Arial" panose="020B0604020202020204" pitchFamily="34" charset="0"/>
            </a:endParaRPr>
          </a:p>
        </p:txBody>
      </p:sp>
      <p:sp>
        <p:nvSpPr>
          <p:cNvPr id="14340" name="Rectangle 4">
            <a:extLst>
              <a:ext uri="{FF2B5EF4-FFF2-40B4-BE49-F238E27FC236}">
                <a16:creationId xmlns:a16="http://schemas.microsoft.com/office/drawing/2014/main" id="{40A18EB2-8111-D248-9CE2-ECB3FF1A07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4341" name="Rectangle 5">
            <a:extLst>
              <a:ext uri="{FF2B5EF4-FFF2-40B4-BE49-F238E27FC236}">
                <a16:creationId xmlns:a16="http://schemas.microsoft.com/office/drawing/2014/main" id="{EA1601E4-AE44-D442-B9BB-528A15F5EE0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4342" name="Rectangle 6">
            <a:extLst>
              <a:ext uri="{FF2B5EF4-FFF2-40B4-BE49-F238E27FC236}">
                <a16:creationId xmlns:a16="http://schemas.microsoft.com/office/drawing/2014/main" id="{C9799B28-151F-A443-BB15-43ADA9CBF8B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62971723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Paper003">
            <a:extLst>
              <a:ext uri="{FF2B5EF4-FFF2-40B4-BE49-F238E27FC236}">
                <a16:creationId xmlns:a16="http://schemas.microsoft.com/office/drawing/2014/main" id="{222378BC-8488-2749-A541-B0E832DAE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a:extLst>
              <a:ext uri="{FF2B5EF4-FFF2-40B4-BE49-F238E27FC236}">
                <a16:creationId xmlns:a16="http://schemas.microsoft.com/office/drawing/2014/main" id="{D89244B2-D0EF-6147-B19D-3C6F434BBAC5}"/>
              </a:ext>
            </a:extLst>
          </p:cNvPr>
          <p:cNvSpPr txBox="1">
            <a:spLocks noChangeArrowheads="1"/>
          </p:cNvSpPr>
          <p:nvPr/>
        </p:nvSpPr>
        <p:spPr bwMode="auto">
          <a:xfrm>
            <a:off x="228600" y="838200"/>
            <a:ext cx="8610600"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 خمسة مواضيع أساسية للنظرة العالمية:</a:t>
            </a:r>
            <a:endParaRPr lang="en-US" altLang="x-none" b="1" dirty="0">
              <a:solidFill>
                <a:schemeClr val="bg1"/>
              </a:solidFill>
              <a:latin typeface="Arial" panose="020B0604020202020204" pitchFamily="34" charset="0"/>
              <a:cs typeface="Arial" panose="020B0604020202020204" pitchFamily="34" charset="0"/>
            </a:endParaRPr>
          </a:p>
        </p:txBody>
      </p:sp>
      <p:sp>
        <p:nvSpPr>
          <p:cNvPr id="14340" name="Rectangle 4">
            <a:extLst>
              <a:ext uri="{FF2B5EF4-FFF2-40B4-BE49-F238E27FC236}">
                <a16:creationId xmlns:a16="http://schemas.microsoft.com/office/drawing/2014/main" id="{40A18EB2-8111-D248-9CE2-ECB3FF1A07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latin typeface="Arial" panose="020B0604020202020204" pitchFamily="34" charset="0"/>
                <a:cs typeface="Arial" panose="020B0604020202020204" pitchFamily="34" charset="0"/>
              </a:rPr>
              <a:t> </a:t>
            </a:r>
          </a:p>
        </p:txBody>
      </p:sp>
      <p:sp>
        <p:nvSpPr>
          <p:cNvPr id="14341" name="Rectangle 5">
            <a:extLst>
              <a:ext uri="{FF2B5EF4-FFF2-40B4-BE49-F238E27FC236}">
                <a16:creationId xmlns:a16="http://schemas.microsoft.com/office/drawing/2014/main" id="{EA1601E4-AE44-D442-B9BB-528A15F5EE0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latin typeface="Arial" panose="020B0604020202020204" pitchFamily="34" charset="0"/>
                <a:cs typeface="Arial" panose="020B0604020202020204" pitchFamily="34" charset="0"/>
              </a:rPr>
              <a:t> </a:t>
            </a:r>
          </a:p>
        </p:txBody>
      </p:sp>
      <p:sp>
        <p:nvSpPr>
          <p:cNvPr id="14342" name="Rectangle 6">
            <a:extLst>
              <a:ext uri="{FF2B5EF4-FFF2-40B4-BE49-F238E27FC236}">
                <a16:creationId xmlns:a16="http://schemas.microsoft.com/office/drawing/2014/main" id="{C9799B28-151F-A443-BB15-43ADA9CBF8B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latin typeface="Arial" panose="020B0604020202020204" pitchFamily="34" charset="0"/>
                <a:cs typeface="Arial" panose="020B0604020202020204" pitchFamily="34" charset="0"/>
              </a:rPr>
              <a:t> </a:t>
            </a:r>
          </a:p>
        </p:txBody>
      </p:sp>
      <p:sp>
        <p:nvSpPr>
          <p:cNvPr id="7" name="Text Box 7">
            <a:extLst>
              <a:ext uri="{FF2B5EF4-FFF2-40B4-BE49-F238E27FC236}">
                <a16:creationId xmlns:a16="http://schemas.microsoft.com/office/drawing/2014/main" id="{3119B0EA-55A9-2848-8638-AB7EF1E01034}"/>
              </a:ext>
            </a:extLst>
          </p:cNvPr>
          <p:cNvSpPr txBox="1">
            <a:spLocks noChangeArrowheads="1"/>
          </p:cNvSpPr>
          <p:nvPr/>
        </p:nvSpPr>
        <p:spPr bwMode="auto">
          <a:xfrm>
            <a:off x="381000" y="2120900"/>
            <a:ext cx="8382000" cy="2185214"/>
          </a:xfrm>
          <a:prstGeom prst="rect">
            <a:avLst/>
          </a:prstGeom>
          <a:noFill/>
          <a:ln w="63500">
            <a:solidFill>
              <a:srgbClr val="FFFF00"/>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Lst>
        </p:spPr>
        <p:txBody>
          <a:bodyP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algn="r" rtl="1" eaLnBrk="1" hangingPunct="1">
              <a:defRPr/>
            </a:pPr>
            <a:r>
              <a:rPr lang="ar-JO" altLang="zh-CN" b="1" dirty="0">
                <a:solidFill>
                  <a:srgbClr val="FFFF00"/>
                </a:solidFill>
                <a:latin typeface="Arial" panose="020B0604020202020204" pitchFamily="34" charset="0"/>
                <a:ea typeface="SimSun" charset="-122"/>
                <a:cs typeface="Arial" panose="020B0604020202020204" pitchFamily="34" charset="0"/>
              </a:rPr>
              <a:t>معاً [هؤلاء] . . . يزودون الناس بطريقة للنظر إلى العالم بحيث تكون منطقية منه، وتمنحهم شعوراً بأنهم في وطنهم، وتطمئنهم بأنهم على حق.</a:t>
            </a:r>
            <a:endParaRPr lang="en-US" altLang="zh-CN" b="1" dirty="0">
              <a:solidFill>
                <a:srgbClr val="FFFF00"/>
              </a:solidFill>
              <a:latin typeface="Arial" panose="020B0604020202020204" pitchFamily="34" charset="0"/>
              <a:ea typeface="SimSun" charset="-122"/>
              <a:cs typeface="Arial" panose="020B0604020202020204" pitchFamily="34" charset="0"/>
            </a:endParaRPr>
          </a:p>
          <a:p>
            <a:pPr eaLnBrk="1" hangingPunct="1">
              <a:defRPr/>
            </a:pPr>
            <a:endParaRPr lang="en-US" altLang="zh-CN" b="1" dirty="0">
              <a:solidFill>
                <a:srgbClr val="FFFF00"/>
              </a:solidFill>
              <a:latin typeface="Arial" panose="020B0604020202020204" pitchFamily="34" charset="0"/>
              <a:ea typeface="SimSun" charset="-122"/>
              <a:cs typeface="Arial" panose="020B0604020202020204" pitchFamily="34" charset="0"/>
            </a:endParaRPr>
          </a:p>
          <a:p>
            <a:pPr algn="ctr" eaLnBrk="1" hangingPunct="1">
              <a:defRPr/>
            </a:pPr>
            <a:r>
              <a:rPr lang="ar-JO" altLang="x-none" sz="2400" b="1" dirty="0">
                <a:solidFill>
                  <a:srgbClr val="FFFF00"/>
                </a:solidFill>
                <a:latin typeface="Arial" panose="020B0604020202020204" pitchFamily="34" charset="0"/>
                <a:ea typeface="SimSun" charset="-122"/>
                <a:cs typeface="Arial" panose="020B0604020202020204" pitchFamily="34" charset="0"/>
              </a:rPr>
              <a:t>بول هايبرت، تحويل النظرات العالمية، 65</a:t>
            </a:r>
            <a:endParaRPr lang="th-TH" altLang="x-none" sz="2400" b="1" dirty="0">
              <a:solidFill>
                <a:srgbClr val="FFFF00"/>
              </a:solidFill>
              <a:latin typeface="Arial" panose="020B0604020202020204" pitchFamily="34" charset="0"/>
            </a:endParaRPr>
          </a:p>
        </p:txBody>
      </p:sp>
      <p:pic>
        <p:nvPicPr>
          <p:cNvPr id="8" name="Picture 8" descr="Hiebert">
            <a:extLst>
              <a:ext uri="{FF2B5EF4-FFF2-40B4-BE49-F238E27FC236}">
                <a16:creationId xmlns:a16="http://schemas.microsoft.com/office/drawing/2014/main" id="{4F865513-0FB3-094F-A1CC-6E2ACA88E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692650"/>
            <a:ext cx="16764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20408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7" descr="brain-763982-11">
            <a:extLst>
              <a:ext uri="{FF2B5EF4-FFF2-40B4-BE49-F238E27FC236}">
                <a16:creationId xmlns:a16="http://schemas.microsoft.com/office/drawing/2014/main" id="{9FF289C9-3D28-7245-8E7A-401994781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51645610-0021-BD48-8EB1-5BB57DDB1763}"/>
              </a:ext>
            </a:extLst>
          </p:cNvPr>
          <p:cNvSpPr txBox="1">
            <a:spLocks noChangeArrowheads="1"/>
          </p:cNvSpPr>
          <p:nvPr/>
        </p:nvSpPr>
        <p:spPr bwMode="auto">
          <a:xfrm>
            <a:off x="228600" y="838200"/>
            <a:ext cx="8610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مواضيع معرفية:</a:t>
            </a:r>
            <a:endParaRPr lang="en-US" altLang="x-none" b="1" dirty="0">
              <a:solidFill>
                <a:schemeClr val="bg1"/>
              </a:solidFill>
              <a:latin typeface="Arial" panose="020B0604020202020204" pitchFamily="34" charset="0"/>
              <a:cs typeface="Arial" panose="020B0604020202020204" pitchFamily="34" charset="0"/>
            </a:endParaRPr>
          </a:p>
        </p:txBody>
      </p:sp>
      <p:sp>
        <p:nvSpPr>
          <p:cNvPr id="15364" name="Rectangle 4">
            <a:extLst>
              <a:ext uri="{FF2B5EF4-FFF2-40B4-BE49-F238E27FC236}">
                <a16:creationId xmlns:a16="http://schemas.microsoft.com/office/drawing/2014/main" id="{18A85153-45CF-6F40-A853-A859B61A0DD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5365" name="Rectangle 5">
            <a:extLst>
              <a:ext uri="{FF2B5EF4-FFF2-40B4-BE49-F238E27FC236}">
                <a16:creationId xmlns:a16="http://schemas.microsoft.com/office/drawing/2014/main" id="{25B9F4C8-DE35-9E4D-AE02-F66A8EF77D3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5366" name="Rectangle 6">
            <a:extLst>
              <a:ext uri="{FF2B5EF4-FFF2-40B4-BE49-F238E27FC236}">
                <a16:creationId xmlns:a16="http://schemas.microsoft.com/office/drawing/2014/main" id="{3CA16E7F-D455-6348-82B3-B7D6BE02A2F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16065000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7" descr="brain-763982-11">
            <a:extLst>
              <a:ext uri="{FF2B5EF4-FFF2-40B4-BE49-F238E27FC236}">
                <a16:creationId xmlns:a16="http://schemas.microsoft.com/office/drawing/2014/main" id="{E77387F8-C09B-924D-A23A-335BAF0EC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FEBB07AD-2FB6-5B4B-819C-BF3733062D08}"/>
              </a:ext>
            </a:extLst>
          </p:cNvPr>
          <p:cNvSpPr txBox="1">
            <a:spLocks noChangeArrowheads="1"/>
          </p:cNvSpPr>
          <p:nvPr/>
        </p:nvSpPr>
        <p:spPr bwMode="auto">
          <a:xfrm>
            <a:off x="228600" y="838200"/>
            <a:ext cx="8610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مواضيع معرفية: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 مفاهيم الزمان والمكان:</a:t>
            </a:r>
            <a:endParaRPr lang="en-US" altLang="x-none" b="1" dirty="0">
              <a:solidFill>
                <a:schemeClr val="bg1"/>
              </a:solidFill>
              <a:latin typeface="Arial" panose="020B0604020202020204" pitchFamily="34" charset="0"/>
              <a:cs typeface="Arial" panose="020B0604020202020204" pitchFamily="34" charset="0"/>
            </a:endParaRPr>
          </a:p>
        </p:txBody>
      </p:sp>
      <p:sp>
        <p:nvSpPr>
          <p:cNvPr id="16388" name="Rectangle 4">
            <a:extLst>
              <a:ext uri="{FF2B5EF4-FFF2-40B4-BE49-F238E27FC236}">
                <a16:creationId xmlns:a16="http://schemas.microsoft.com/office/drawing/2014/main" id="{73E8B80F-0AF5-9147-AF01-A68AB941D39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6389" name="Rectangle 5">
            <a:extLst>
              <a:ext uri="{FF2B5EF4-FFF2-40B4-BE49-F238E27FC236}">
                <a16:creationId xmlns:a16="http://schemas.microsoft.com/office/drawing/2014/main" id="{CF883450-7EC3-9B45-BF9B-84DE85699E8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6390" name="Rectangle 6">
            <a:extLst>
              <a:ext uri="{FF2B5EF4-FFF2-40B4-BE49-F238E27FC236}">
                <a16:creationId xmlns:a16="http://schemas.microsoft.com/office/drawing/2014/main" id="{179456E9-0032-0C4D-A219-B19D639E454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83333699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swimming, water sport&#10;&#10;Description automatically generated">
            <a:extLst>
              <a:ext uri="{FF2B5EF4-FFF2-40B4-BE49-F238E27FC236}">
                <a16:creationId xmlns:a16="http://schemas.microsoft.com/office/drawing/2014/main" id="{FA432048-FD0F-1B43-B749-B4C820DE7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3962407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Galilee Day 3 083">
            <a:extLst>
              <a:ext uri="{FF2B5EF4-FFF2-40B4-BE49-F238E27FC236}">
                <a16:creationId xmlns:a16="http://schemas.microsoft.com/office/drawing/2014/main" id="{F003647D-0AC5-AD4F-8EE3-6C32BC224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1028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Paper003">
            <a:extLst>
              <a:ext uri="{FF2B5EF4-FFF2-40B4-BE49-F238E27FC236}">
                <a16:creationId xmlns:a16="http://schemas.microsoft.com/office/drawing/2014/main" id="{C69F83EC-0E22-7145-96A7-274C5417F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7DE6E766-23CE-5D40-A68E-0666C077BE14}"/>
              </a:ext>
            </a:extLst>
          </p:cNvPr>
          <p:cNvSpPr txBox="1">
            <a:spLocks noChangeArrowheads="1"/>
          </p:cNvSpPr>
          <p:nvPr/>
        </p:nvSpPr>
        <p:spPr bwMode="auto">
          <a:xfrm>
            <a:off x="304800" y="990600"/>
            <a:ext cx="86106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ctr"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مقدمة</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7" descr="brain-763982-11">
            <a:extLst>
              <a:ext uri="{FF2B5EF4-FFF2-40B4-BE49-F238E27FC236}">
                <a16:creationId xmlns:a16="http://schemas.microsoft.com/office/drawing/2014/main" id="{EAB0361D-1164-2645-B265-477FB0B16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DA078A89-4C08-B345-9E45-A135DCA33B3F}"/>
              </a:ext>
            </a:extLst>
          </p:cNvPr>
          <p:cNvSpPr txBox="1">
            <a:spLocks noChangeArrowheads="1"/>
          </p:cNvSpPr>
          <p:nvPr/>
        </p:nvSpPr>
        <p:spPr bwMode="auto">
          <a:xfrm>
            <a:off x="228600" y="838200"/>
            <a:ext cx="86106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مواضيع معرفية: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 مفاهيم الزمان والمكان:</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الأبعاد المتزامنة وغير المتزامنة لتحليل النظرة العالمية:</a:t>
            </a:r>
            <a:endParaRPr lang="en-US" altLang="x-none" b="1" dirty="0">
              <a:solidFill>
                <a:schemeClr val="bg1"/>
              </a:solidFill>
              <a:latin typeface="Arial" panose="020B0604020202020204" pitchFamily="34" charset="0"/>
              <a:cs typeface="Arial" panose="020B0604020202020204" pitchFamily="34" charset="0"/>
            </a:endParaRPr>
          </a:p>
        </p:txBody>
      </p:sp>
      <p:sp>
        <p:nvSpPr>
          <p:cNvPr id="19460" name="Rectangle 4">
            <a:extLst>
              <a:ext uri="{FF2B5EF4-FFF2-40B4-BE49-F238E27FC236}">
                <a16:creationId xmlns:a16="http://schemas.microsoft.com/office/drawing/2014/main" id="{986375F6-3CAE-FC4D-9A0D-D16291FE5E5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9461" name="Rectangle 5">
            <a:extLst>
              <a:ext uri="{FF2B5EF4-FFF2-40B4-BE49-F238E27FC236}">
                <a16:creationId xmlns:a16="http://schemas.microsoft.com/office/drawing/2014/main" id="{ED0CD856-09FA-6B4F-821D-C68A618C3B6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19462" name="Rectangle 6">
            <a:extLst>
              <a:ext uri="{FF2B5EF4-FFF2-40B4-BE49-F238E27FC236}">
                <a16:creationId xmlns:a16="http://schemas.microsoft.com/office/drawing/2014/main" id="{A858F5E8-8402-DC40-A260-A97ABB8CFA3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368483023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7" descr="brain-763982-11">
            <a:extLst>
              <a:ext uri="{FF2B5EF4-FFF2-40B4-BE49-F238E27FC236}">
                <a16:creationId xmlns:a16="http://schemas.microsoft.com/office/drawing/2014/main" id="{AD19A646-9BB3-3D4A-8585-C4953A301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17E8664C-38A6-0D4F-895C-1C892516329A}"/>
              </a:ext>
            </a:extLst>
          </p:cNvPr>
          <p:cNvSpPr txBox="1">
            <a:spLocks noChangeArrowheads="1"/>
          </p:cNvSpPr>
          <p:nvPr/>
        </p:nvSpPr>
        <p:spPr bwMode="auto">
          <a:xfrm>
            <a:off x="266700" y="838200"/>
            <a:ext cx="8610600" cy="375487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مواضيع معرفية: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مفاهيم الزمان والمكان:</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الأبعاد المتزامنة وغير المتزامنة لتحليل النظرة العالمية: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استعارات الجذر: العضوية والميكانيكية</a:t>
            </a:r>
            <a:endParaRPr lang="en-US" altLang="x-none" b="1" dirty="0">
              <a:solidFill>
                <a:schemeClr val="bg1"/>
              </a:solidFill>
              <a:latin typeface="Arial" panose="020B0604020202020204" pitchFamily="34" charset="0"/>
              <a:cs typeface="Arial" panose="020B0604020202020204" pitchFamily="34" charset="0"/>
            </a:endParaRPr>
          </a:p>
        </p:txBody>
      </p:sp>
      <p:sp>
        <p:nvSpPr>
          <p:cNvPr id="20484" name="Rectangle 4">
            <a:extLst>
              <a:ext uri="{FF2B5EF4-FFF2-40B4-BE49-F238E27FC236}">
                <a16:creationId xmlns:a16="http://schemas.microsoft.com/office/drawing/2014/main" id="{F51B9DCD-13BC-9E4D-9F30-42583DD804A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0485" name="Rectangle 5">
            <a:extLst>
              <a:ext uri="{FF2B5EF4-FFF2-40B4-BE49-F238E27FC236}">
                <a16:creationId xmlns:a16="http://schemas.microsoft.com/office/drawing/2014/main" id="{FE7E82BA-21A9-274D-8BD0-314DDEBC368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0486" name="Rectangle 6">
            <a:extLst>
              <a:ext uri="{FF2B5EF4-FFF2-40B4-BE49-F238E27FC236}">
                <a16:creationId xmlns:a16="http://schemas.microsoft.com/office/drawing/2014/main" id="{6DF1D43D-E081-104C-B774-CA1D3833E87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06815744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7" descr="brain-763982-11">
            <a:extLst>
              <a:ext uri="{FF2B5EF4-FFF2-40B4-BE49-F238E27FC236}">
                <a16:creationId xmlns:a16="http://schemas.microsoft.com/office/drawing/2014/main" id="{F33A63A7-A0D2-D54C-91D7-AA10E47AE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a:extLst>
              <a:ext uri="{FF2B5EF4-FFF2-40B4-BE49-F238E27FC236}">
                <a16:creationId xmlns:a16="http://schemas.microsoft.com/office/drawing/2014/main" id="{1ADAC2F5-E85E-3E4D-9168-36CEBC708A1A}"/>
              </a:ext>
            </a:extLst>
          </p:cNvPr>
          <p:cNvSpPr txBox="1">
            <a:spLocks noChangeArrowheads="1"/>
          </p:cNvSpPr>
          <p:nvPr/>
        </p:nvSpPr>
        <p:spPr bwMode="auto">
          <a:xfrm>
            <a:off x="228600" y="838200"/>
            <a:ext cx="8610600" cy="440120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مواضيع معرفية: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مفاهيم الزمان والمكان:</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الأبعاد المتزامنة وغير المتزامنة لتحليل النظرة العالمية: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ت) استعارات الجذر: العضوية والميكانيكية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نظرية المعرفة:</a:t>
            </a:r>
            <a:endParaRPr lang="th-TH" altLang="x-none" b="1" dirty="0">
              <a:solidFill>
                <a:schemeClr val="bg1"/>
              </a:solidFill>
              <a:latin typeface="Arial" panose="020B0604020202020204" pitchFamily="34" charset="0"/>
            </a:endParaRPr>
          </a:p>
        </p:txBody>
      </p:sp>
      <p:sp>
        <p:nvSpPr>
          <p:cNvPr id="21508" name="Rectangle 4">
            <a:extLst>
              <a:ext uri="{FF2B5EF4-FFF2-40B4-BE49-F238E27FC236}">
                <a16:creationId xmlns:a16="http://schemas.microsoft.com/office/drawing/2014/main" id="{8FF599BB-1366-8040-8208-54E369FA220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1509" name="Rectangle 5">
            <a:extLst>
              <a:ext uri="{FF2B5EF4-FFF2-40B4-BE49-F238E27FC236}">
                <a16:creationId xmlns:a16="http://schemas.microsoft.com/office/drawing/2014/main" id="{622C17EF-5B75-4341-AE83-F67E441CCE8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1510" name="Rectangle 6">
            <a:extLst>
              <a:ext uri="{FF2B5EF4-FFF2-40B4-BE49-F238E27FC236}">
                <a16:creationId xmlns:a16="http://schemas.microsoft.com/office/drawing/2014/main" id="{1314C518-6E33-2646-8056-19EA889FE19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45306406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Paper003">
            <a:extLst>
              <a:ext uri="{FF2B5EF4-FFF2-40B4-BE49-F238E27FC236}">
                <a16:creationId xmlns:a16="http://schemas.microsoft.com/office/drawing/2014/main" id="{B81E193B-A63A-AB4D-ADEA-3E1E412F4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128D5E09-A350-404C-A692-A9C59CB9EFDF}"/>
              </a:ext>
            </a:extLst>
          </p:cNvPr>
          <p:cNvSpPr txBox="1">
            <a:spLocks noChangeArrowheads="1"/>
          </p:cNvSpPr>
          <p:nvPr/>
        </p:nvSpPr>
        <p:spPr bwMode="auto">
          <a:xfrm>
            <a:off x="228600" y="381000"/>
            <a:ext cx="8610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مواضيع عاطفية:</a:t>
            </a:r>
            <a:endParaRPr lang="th-TH" altLang="x-none" b="1" dirty="0">
              <a:solidFill>
                <a:schemeClr val="bg1"/>
              </a:solidFill>
              <a:latin typeface="Arial" panose="020B0604020202020204" pitchFamily="34" charset="0"/>
            </a:endParaRPr>
          </a:p>
        </p:txBody>
      </p:sp>
      <p:sp>
        <p:nvSpPr>
          <p:cNvPr id="22532" name="Rectangle 4">
            <a:extLst>
              <a:ext uri="{FF2B5EF4-FFF2-40B4-BE49-F238E27FC236}">
                <a16:creationId xmlns:a16="http://schemas.microsoft.com/office/drawing/2014/main" id="{21857893-D147-D24F-83D1-09FCFB4D4FB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2533" name="Rectangle 5">
            <a:extLst>
              <a:ext uri="{FF2B5EF4-FFF2-40B4-BE49-F238E27FC236}">
                <a16:creationId xmlns:a16="http://schemas.microsoft.com/office/drawing/2014/main" id="{F297C79E-11CA-CF4D-ABBE-4ECCA0A21E8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2534" name="Rectangle 6">
            <a:extLst>
              <a:ext uri="{FF2B5EF4-FFF2-40B4-BE49-F238E27FC236}">
                <a16:creationId xmlns:a16="http://schemas.microsoft.com/office/drawing/2014/main" id="{E6A604BA-C42F-334A-98EE-C1C16AEA10D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52589711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Paper003">
            <a:extLst>
              <a:ext uri="{FF2B5EF4-FFF2-40B4-BE49-F238E27FC236}">
                <a16:creationId xmlns:a16="http://schemas.microsoft.com/office/drawing/2014/main" id="{B81E193B-A63A-AB4D-ADEA-3E1E412F4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21857893-D147-D24F-83D1-09FCFB4D4FB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2533" name="Rectangle 5">
            <a:extLst>
              <a:ext uri="{FF2B5EF4-FFF2-40B4-BE49-F238E27FC236}">
                <a16:creationId xmlns:a16="http://schemas.microsoft.com/office/drawing/2014/main" id="{F297C79E-11CA-CF4D-ABBE-4ECCA0A21E8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2534" name="Rectangle 6">
            <a:extLst>
              <a:ext uri="{FF2B5EF4-FFF2-40B4-BE49-F238E27FC236}">
                <a16:creationId xmlns:a16="http://schemas.microsoft.com/office/drawing/2014/main" id="{E6A604BA-C42F-334A-98EE-C1C16AEA10D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8" name="TextBox 7">
            <a:extLst>
              <a:ext uri="{FF2B5EF4-FFF2-40B4-BE49-F238E27FC236}">
                <a16:creationId xmlns:a16="http://schemas.microsoft.com/office/drawing/2014/main" id="{80856C71-E5A8-5244-9BCF-A44A9A39267D}"/>
              </a:ext>
            </a:extLst>
          </p:cNvPr>
          <p:cNvSpPr txBox="1"/>
          <p:nvPr/>
        </p:nvSpPr>
        <p:spPr>
          <a:xfrm>
            <a:off x="952500" y="1873934"/>
            <a:ext cx="7239000" cy="2246769"/>
          </a:xfrm>
          <a:prstGeom prst="rect">
            <a:avLst/>
          </a:prstGeom>
          <a:noFill/>
          <a:ln w="63500">
            <a:solidFill>
              <a:srgbClr val="FFFF00"/>
            </a:solidFill>
          </a:ln>
        </p:spPr>
        <p:txBody>
          <a:bodyPr wrap="square">
            <a:spAutoFit/>
          </a:bodyPr>
          <a:lstStyle/>
          <a:p>
            <a:pPr marL="0" marR="0" algn="r" rtl="1">
              <a:spcBef>
                <a:spcPts val="0"/>
              </a:spcBef>
              <a:spcAft>
                <a:spcPts val="0"/>
              </a:spcAft>
            </a:pPr>
            <a:r>
              <a:rPr lang="ar-JO" sz="2800" b="1" dirty="0">
                <a:solidFill>
                  <a:srgbClr val="FFFF00"/>
                </a:solidFill>
                <a:effectLst/>
                <a:ea typeface="SimSun" panose="02010600030101010101" pitchFamily="2" charset="-122"/>
                <a:cs typeface="Arial" panose="020B0604020202020204" pitchFamily="34" charset="0"/>
              </a:rPr>
              <a:t>إن عواطفنا تمرض بالسقوط بالطبع، تماماً كما يتأثر كل جزء من البشرية الساقطة بالسقوط. لكن العواطف ليست في حد ذاتها نتيجة للسقوط.</a:t>
            </a:r>
            <a:endParaRPr lang="en-US" sz="2800" b="1" dirty="0">
              <a:solidFill>
                <a:srgbClr val="FFFF00"/>
              </a:solidFill>
              <a:effectLst/>
              <a:ea typeface="SimSun" panose="02010600030101010101" pitchFamily="2" charset="-122"/>
              <a:cs typeface="Arial" panose="020B0604020202020204" pitchFamily="34" charset="0"/>
            </a:endParaRPr>
          </a:p>
          <a:p>
            <a:pPr marL="0" marR="0">
              <a:spcBef>
                <a:spcPts val="0"/>
              </a:spcBef>
              <a:spcAft>
                <a:spcPts val="0"/>
              </a:spcAft>
            </a:pPr>
            <a:r>
              <a:rPr lang="en-SG" sz="2800" b="1" dirty="0">
                <a:solidFill>
                  <a:srgbClr val="FFFF00"/>
                </a:solidFill>
                <a:effectLst/>
                <a:ea typeface="SimSun" panose="02010600030101010101" pitchFamily="2" charset="-122"/>
                <a:cs typeface="Arial" panose="020B0604020202020204" pitchFamily="34" charset="0"/>
              </a:rPr>
              <a:t> </a:t>
            </a:r>
            <a:endParaRPr lang="en-US" sz="2800" b="1" dirty="0">
              <a:solidFill>
                <a:srgbClr val="FFFF00"/>
              </a:solidFill>
              <a:effectLst/>
              <a:ea typeface="SimSun" panose="02010600030101010101" pitchFamily="2" charset="-122"/>
              <a:cs typeface="Arial" panose="020B0604020202020204" pitchFamily="34" charset="0"/>
            </a:endParaRPr>
          </a:p>
          <a:p>
            <a:pPr marL="0" marR="0" algn="ctr">
              <a:spcBef>
                <a:spcPts val="0"/>
              </a:spcBef>
              <a:spcAft>
                <a:spcPts val="0"/>
              </a:spcAft>
            </a:pPr>
            <a:r>
              <a:rPr lang="ar-JO" sz="2800" b="1" dirty="0">
                <a:solidFill>
                  <a:srgbClr val="FFFF00"/>
                </a:solidFill>
                <a:effectLst/>
                <a:ea typeface="SimSun" panose="02010600030101010101" pitchFamily="2" charset="-122"/>
                <a:cs typeface="Arial" panose="020B0604020202020204" pitchFamily="34" charset="0"/>
              </a:rPr>
              <a:t>داين أورتلوند، لطيف ومتواضع، 104</a:t>
            </a:r>
            <a:endParaRPr lang="en-US" sz="2800" b="1" dirty="0">
              <a:solidFill>
                <a:srgbClr val="FFFF00"/>
              </a:solidFill>
              <a:effectLst/>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18659564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8" descr="anger">
            <a:extLst>
              <a:ext uri="{FF2B5EF4-FFF2-40B4-BE49-F238E27FC236}">
                <a16:creationId xmlns:a16="http://schemas.microsoft.com/office/drawing/2014/main" id="{34BF8B6F-966E-3847-B241-FAC1EC138013}"/>
              </a:ext>
            </a:extLst>
          </p:cNvPr>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10284DDC-8501-694E-94B9-B91FFE43BDF3}"/>
              </a:ext>
            </a:extLst>
          </p:cNvPr>
          <p:cNvSpPr txBox="1">
            <a:spLocks noChangeArrowheads="1"/>
          </p:cNvSpPr>
          <p:nvPr/>
        </p:nvSpPr>
        <p:spPr bwMode="auto">
          <a:xfrm>
            <a:off x="228600" y="381000"/>
            <a:ext cx="8610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مواضيع عاطفية: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 الغضب:</a:t>
            </a:r>
            <a:endParaRPr lang="th-TH" altLang="x-none" b="1" dirty="0">
              <a:solidFill>
                <a:schemeClr val="bg1"/>
              </a:solidFill>
              <a:latin typeface="Arial" panose="020B0604020202020204" pitchFamily="34" charset="0"/>
            </a:endParaRPr>
          </a:p>
        </p:txBody>
      </p:sp>
      <p:sp>
        <p:nvSpPr>
          <p:cNvPr id="23556" name="Rectangle 4">
            <a:extLst>
              <a:ext uri="{FF2B5EF4-FFF2-40B4-BE49-F238E27FC236}">
                <a16:creationId xmlns:a16="http://schemas.microsoft.com/office/drawing/2014/main" id="{A6F005BE-529C-CF47-93EE-B81E73746FE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3557" name="Rectangle 5">
            <a:extLst>
              <a:ext uri="{FF2B5EF4-FFF2-40B4-BE49-F238E27FC236}">
                <a16:creationId xmlns:a16="http://schemas.microsoft.com/office/drawing/2014/main" id="{DD554941-2FC4-1D42-B01E-17EA3C73992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3558" name="Rectangle 6">
            <a:extLst>
              <a:ext uri="{FF2B5EF4-FFF2-40B4-BE49-F238E27FC236}">
                <a16:creationId xmlns:a16="http://schemas.microsoft.com/office/drawing/2014/main" id="{492D2C38-EC6D-BD44-92A2-0E754A14353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17908163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8" descr="contentment">
            <a:extLst>
              <a:ext uri="{FF2B5EF4-FFF2-40B4-BE49-F238E27FC236}">
                <a16:creationId xmlns:a16="http://schemas.microsoft.com/office/drawing/2014/main" id="{4924D5D0-432E-9545-96D8-A5111C5E7BF9}"/>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B203AD97-A25F-0D41-9386-27D2AD192ED3}"/>
              </a:ext>
            </a:extLst>
          </p:cNvPr>
          <p:cNvSpPr txBox="1">
            <a:spLocks noChangeArrowheads="1"/>
          </p:cNvSpPr>
          <p:nvPr/>
        </p:nvSpPr>
        <p:spPr bwMode="auto">
          <a:xfrm>
            <a:off x="228600" y="381000"/>
            <a:ext cx="86106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مواضيع عاطفية: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 الغضب:</a:t>
            </a:r>
            <a:endParaRPr kumimoji="0" lang="th-TH"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القناعة:</a:t>
            </a:r>
            <a:endParaRPr lang="en-US" altLang="x-none" b="1" dirty="0">
              <a:solidFill>
                <a:schemeClr val="bg1"/>
              </a:solidFill>
              <a:latin typeface="Arial" panose="020B0604020202020204" pitchFamily="34" charset="0"/>
              <a:cs typeface="Arial" panose="020B0604020202020204" pitchFamily="34" charset="0"/>
            </a:endParaRPr>
          </a:p>
        </p:txBody>
      </p:sp>
      <p:sp>
        <p:nvSpPr>
          <p:cNvPr id="24580" name="Rectangle 4">
            <a:extLst>
              <a:ext uri="{FF2B5EF4-FFF2-40B4-BE49-F238E27FC236}">
                <a16:creationId xmlns:a16="http://schemas.microsoft.com/office/drawing/2014/main" id="{A2C87C8E-1963-2D49-9471-809576816B3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4581" name="Rectangle 5">
            <a:extLst>
              <a:ext uri="{FF2B5EF4-FFF2-40B4-BE49-F238E27FC236}">
                <a16:creationId xmlns:a16="http://schemas.microsoft.com/office/drawing/2014/main" id="{6D6F8E62-2CFD-EE43-9DCA-BBFDDC57C5B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4582" name="Rectangle 6">
            <a:extLst>
              <a:ext uri="{FF2B5EF4-FFF2-40B4-BE49-F238E27FC236}">
                <a16:creationId xmlns:a16="http://schemas.microsoft.com/office/drawing/2014/main" id="{39C3B2E3-CDBF-1747-A31E-38E6CBEC302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18630539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8" descr="Indifference-Motivational-Picture">
            <a:extLst>
              <a:ext uri="{FF2B5EF4-FFF2-40B4-BE49-F238E27FC236}">
                <a16:creationId xmlns:a16="http://schemas.microsoft.com/office/drawing/2014/main" id="{89112EB6-25B0-5448-93FA-A58B0E40E7F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2000" t="9457" r="12000" b="28371"/>
          <a:stretch>
            <a:fillRect/>
          </a:stretch>
        </p:blipFill>
        <p:spPr bwMode="auto">
          <a:xfrm>
            <a:off x="0" y="-11113"/>
            <a:ext cx="9144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a:extLst>
              <a:ext uri="{FF2B5EF4-FFF2-40B4-BE49-F238E27FC236}">
                <a16:creationId xmlns:a16="http://schemas.microsoft.com/office/drawing/2014/main" id="{B46002C5-7D4C-9F47-972E-A715A4ADF34E}"/>
              </a:ext>
            </a:extLst>
          </p:cNvPr>
          <p:cNvSpPr txBox="1">
            <a:spLocks noChangeArrowheads="1"/>
          </p:cNvSpPr>
          <p:nvPr/>
        </p:nvSpPr>
        <p:spPr bwMode="auto">
          <a:xfrm>
            <a:off x="228600" y="381000"/>
            <a:ext cx="8610600" cy="375487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مواضيع عاطفية: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الغضب:</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القناعة: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اللامبالاة</a:t>
            </a:r>
            <a:endParaRPr lang="en-US" altLang="x-none" b="1" dirty="0">
              <a:solidFill>
                <a:schemeClr val="bg1"/>
              </a:solidFill>
              <a:latin typeface="Arial" panose="020B0604020202020204" pitchFamily="34" charset="0"/>
              <a:cs typeface="Arial" panose="020B0604020202020204" pitchFamily="34" charset="0"/>
            </a:endParaRPr>
          </a:p>
        </p:txBody>
      </p:sp>
      <p:sp>
        <p:nvSpPr>
          <p:cNvPr id="25604" name="Rectangle 4">
            <a:extLst>
              <a:ext uri="{FF2B5EF4-FFF2-40B4-BE49-F238E27FC236}">
                <a16:creationId xmlns:a16="http://schemas.microsoft.com/office/drawing/2014/main" id="{65453C0B-6C7B-AD4D-A0E9-75CFF8203E4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5605" name="Rectangle 5">
            <a:extLst>
              <a:ext uri="{FF2B5EF4-FFF2-40B4-BE49-F238E27FC236}">
                <a16:creationId xmlns:a16="http://schemas.microsoft.com/office/drawing/2014/main" id="{821D9157-5B8E-DF48-9621-3FB7CFA1B23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5606" name="Rectangle 6">
            <a:extLst>
              <a:ext uri="{FF2B5EF4-FFF2-40B4-BE49-F238E27FC236}">
                <a16:creationId xmlns:a16="http://schemas.microsoft.com/office/drawing/2014/main" id="{CBCE6E29-2739-5F40-B4A1-CA80E0CE8C5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5215341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Paper003">
            <a:extLst>
              <a:ext uri="{FF2B5EF4-FFF2-40B4-BE49-F238E27FC236}">
                <a16:creationId xmlns:a16="http://schemas.microsoft.com/office/drawing/2014/main" id="{A91ED758-522C-F847-9A3B-A6CD984F8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a:extLst>
              <a:ext uri="{FF2B5EF4-FFF2-40B4-BE49-F238E27FC236}">
                <a16:creationId xmlns:a16="http://schemas.microsoft.com/office/drawing/2014/main" id="{A230F970-B221-1E45-B905-4783D7B62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7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a:extLst>
              <a:ext uri="{FF2B5EF4-FFF2-40B4-BE49-F238E27FC236}">
                <a16:creationId xmlns:a16="http://schemas.microsoft.com/office/drawing/2014/main" id="{3B501964-1D81-7847-A1F0-836BEADF1F1C}"/>
              </a:ext>
            </a:extLst>
          </p:cNvPr>
          <p:cNvSpPr txBox="1">
            <a:spLocks noChangeArrowheads="1"/>
          </p:cNvSpPr>
          <p:nvPr/>
        </p:nvSpPr>
        <p:spPr bwMode="auto">
          <a:xfrm>
            <a:off x="228600" y="381000"/>
            <a:ext cx="8610600" cy="440120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مواضيع عاطفية: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الغضب:</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القناعة: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ت) اللامبالاة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السخرية</a:t>
            </a:r>
            <a:endParaRPr lang="en-US" altLang="x-none" b="1" dirty="0">
              <a:solidFill>
                <a:schemeClr val="bg1"/>
              </a:solidFill>
              <a:latin typeface="Arial" panose="020B0604020202020204" pitchFamily="34" charset="0"/>
              <a:cs typeface="Arial" panose="020B0604020202020204" pitchFamily="34" charset="0"/>
            </a:endParaRPr>
          </a:p>
        </p:txBody>
      </p:sp>
      <p:sp>
        <p:nvSpPr>
          <p:cNvPr id="26628" name="Rectangle 4">
            <a:extLst>
              <a:ext uri="{FF2B5EF4-FFF2-40B4-BE49-F238E27FC236}">
                <a16:creationId xmlns:a16="http://schemas.microsoft.com/office/drawing/2014/main" id="{AFC838B2-A6F6-5D4D-B562-14D4FEA2D5B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6629" name="Rectangle 5">
            <a:extLst>
              <a:ext uri="{FF2B5EF4-FFF2-40B4-BE49-F238E27FC236}">
                <a16:creationId xmlns:a16="http://schemas.microsoft.com/office/drawing/2014/main" id="{00BE083F-E152-8143-ABA9-D417B41C60D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6630" name="Rectangle 6">
            <a:extLst>
              <a:ext uri="{FF2B5EF4-FFF2-40B4-BE49-F238E27FC236}">
                <a16:creationId xmlns:a16="http://schemas.microsoft.com/office/drawing/2014/main" id="{D1FB9929-7747-034D-9118-59771552A4C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31663506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8" descr="sadness">
            <a:extLst>
              <a:ext uri="{FF2B5EF4-FFF2-40B4-BE49-F238E27FC236}">
                <a16:creationId xmlns:a16="http://schemas.microsoft.com/office/drawing/2014/main" id="{4A79BE1B-A1CA-6A48-871D-7EEA09FB1D6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257395C5-69DC-9E47-8845-A89599C0FF60}"/>
              </a:ext>
            </a:extLst>
          </p:cNvPr>
          <p:cNvSpPr txBox="1">
            <a:spLocks noChangeArrowheads="1"/>
          </p:cNvSpPr>
          <p:nvPr/>
        </p:nvSpPr>
        <p:spPr bwMode="auto">
          <a:xfrm>
            <a:off x="228600" y="381000"/>
            <a:ext cx="8610600" cy="5047536"/>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مواضيع عاطفية: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الغضب:</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القناعة: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ت) اللامبالاة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ث) السخرية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ج) الحزن</a:t>
            </a:r>
            <a:endParaRPr lang="en-US" altLang="x-none" b="1" dirty="0">
              <a:solidFill>
                <a:schemeClr val="bg1"/>
              </a:solidFill>
              <a:latin typeface="Arial" panose="020B0604020202020204" pitchFamily="34" charset="0"/>
              <a:cs typeface="Arial" panose="020B0604020202020204" pitchFamily="34" charset="0"/>
            </a:endParaRPr>
          </a:p>
        </p:txBody>
      </p:sp>
      <p:sp>
        <p:nvSpPr>
          <p:cNvPr id="27652" name="Rectangle 4">
            <a:extLst>
              <a:ext uri="{FF2B5EF4-FFF2-40B4-BE49-F238E27FC236}">
                <a16:creationId xmlns:a16="http://schemas.microsoft.com/office/drawing/2014/main" id="{0A53630B-AE35-5D4C-B680-4CC924779C2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7653" name="Rectangle 5">
            <a:extLst>
              <a:ext uri="{FF2B5EF4-FFF2-40B4-BE49-F238E27FC236}">
                <a16:creationId xmlns:a16="http://schemas.microsoft.com/office/drawing/2014/main" id="{A90CB6D0-4F37-064B-9808-5605C239D56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7654" name="Rectangle 6">
            <a:extLst>
              <a:ext uri="{FF2B5EF4-FFF2-40B4-BE49-F238E27FC236}">
                <a16:creationId xmlns:a16="http://schemas.microsoft.com/office/drawing/2014/main" id="{CBE500D7-B3A4-FF4F-84A3-6A5B841926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355857819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Paper003">
            <a:extLst>
              <a:ext uri="{FF2B5EF4-FFF2-40B4-BE49-F238E27FC236}">
                <a16:creationId xmlns:a16="http://schemas.microsoft.com/office/drawing/2014/main" id="{984E99D4-E797-114E-BC7E-11FBCA958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7BABB995-B884-9E4D-B34D-03A862A944E5}"/>
              </a:ext>
            </a:extLst>
          </p:cNvPr>
          <p:cNvSpPr txBox="1">
            <a:spLocks noChangeArrowheads="1"/>
          </p:cNvSpPr>
          <p:nvPr/>
        </p:nvSpPr>
        <p:spPr bwMode="auto">
          <a:xfrm>
            <a:off x="304800" y="990600"/>
            <a:ext cx="86106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مقدمة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ngsana New" panose="02020603050405020304" pitchFamily="18" charset="-34"/>
            </a:endParaRPr>
          </a:p>
        </p:txBody>
      </p:sp>
      <p:pic>
        <p:nvPicPr>
          <p:cNvPr id="17411" name="Picture 5" descr="Hiebert">
            <a:extLst>
              <a:ext uri="{FF2B5EF4-FFF2-40B4-BE49-F238E27FC236}">
                <a16:creationId xmlns:a16="http://schemas.microsoft.com/office/drawing/2014/main" id="{768569FE-B141-D64F-B86E-1330D7EB1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0"/>
            <a:ext cx="2124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4">
            <a:extLst>
              <a:ext uri="{FF2B5EF4-FFF2-40B4-BE49-F238E27FC236}">
                <a16:creationId xmlns:a16="http://schemas.microsoft.com/office/drawing/2014/main" id="{D5F65DB5-B061-AF4E-BCEF-7D2A99FE0879}"/>
              </a:ext>
            </a:extLst>
          </p:cNvPr>
          <p:cNvSpPr txBox="1">
            <a:spLocks noChangeArrowheads="1"/>
          </p:cNvSpPr>
          <p:nvPr/>
        </p:nvSpPr>
        <p:spPr bwMode="auto">
          <a:xfrm>
            <a:off x="457200" y="3200400"/>
            <a:ext cx="8229600" cy="2185214"/>
          </a:xfrm>
          <a:prstGeom prst="rect">
            <a:avLst/>
          </a:prstGeom>
          <a:noFill/>
          <a:ln w="63500">
            <a:solidFill>
              <a:srgbClr val="FFFF00"/>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Lst>
        </p:spPr>
        <p:txBody>
          <a:bodyP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algn="r" rtl="1" eaLnBrk="1" hangingPunct="1">
              <a:defRPr/>
            </a:pPr>
            <a:r>
              <a:rPr lang="ar-JO" altLang="zh-CN" b="1" dirty="0">
                <a:solidFill>
                  <a:srgbClr val="FFFF00"/>
                </a:solidFill>
                <a:latin typeface="Arial" panose="020B0604020202020204" pitchFamily="34" charset="0"/>
                <a:ea typeface="SimSun" charset="-122"/>
                <a:cs typeface="Arial" panose="020B0604020202020204" pitchFamily="34" charset="0"/>
              </a:rPr>
              <a:t>المشكلة في وجهات النظر العالمية هي أنها إلى حد كبير غير مسماة، غير خاضعة للفحص ولا يمكن مهاجمتها، من الصعب فحص نظرتنا العالمية بشكل خاص لأنه من العصب التفكير فيما نفكر فيه.</a:t>
            </a:r>
            <a:endParaRPr lang="en-US" altLang="zh-CN" b="1" dirty="0">
              <a:solidFill>
                <a:srgbClr val="FFFF00"/>
              </a:solidFill>
              <a:latin typeface="Arial" panose="020B0604020202020204" pitchFamily="34" charset="0"/>
              <a:ea typeface="SimSun" charset="-122"/>
              <a:cs typeface="Arial" panose="020B0604020202020204" pitchFamily="34" charset="0"/>
            </a:endParaRPr>
          </a:p>
          <a:p>
            <a:pPr eaLnBrk="1" hangingPunct="1">
              <a:defRPr/>
            </a:pPr>
            <a:endParaRPr lang="en-US" altLang="zh-CN" b="1" dirty="0">
              <a:solidFill>
                <a:srgbClr val="FFFF00"/>
              </a:solidFill>
              <a:latin typeface="Arial" panose="020B0604020202020204" pitchFamily="34" charset="0"/>
              <a:ea typeface="SimSun" charset="-122"/>
              <a:cs typeface="Arial" panose="020B0604020202020204" pitchFamily="34" charset="0"/>
            </a:endParaRPr>
          </a:p>
          <a:p>
            <a:pPr algn="ctr" eaLnBrk="1" hangingPunct="1">
              <a:defRPr/>
            </a:pPr>
            <a:r>
              <a:rPr lang="ar-JO" altLang="x-none" sz="2400" b="1" dirty="0">
                <a:solidFill>
                  <a:srgbClr val="FFFF00"/>
                </a:solidFill>
                <a:latin typeface="Arial" panose="020B0604020202020204" pitchFamily="34" charset="0"/>
                <a:ea typeface="SimSun" charset="-122"/>
                <a:cs typeface="Arial" panose="020B0604020202020204" pitchFamily="34" charset="0"/>
              </a:rPr>
              <a:t>بول هايبرت، تحويل النظرات العالمية، 320</a:t>
            </a:r>
            <a:endParaRPr lang="th-TH" altLang="x-none" sz="2400" b="1" dirty="0">
              <a:solidFill>
                <a:srgbClr val="FFFF00"/>
              </a:solidFill>
              <a:latin typeface="Arial" panose="020B0604020202020204" pitchFamily="34"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1010519B-A67A-394F-BC58-1BFBA8DE5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0"/>
            <a:ext cx="1051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B7A96088-FA6F-FD4B-B7D9-686D33B806D9}"/>
              </a:ext>
            </a:extLst>
          </p:cNvPr>
          <p:cNvSpPr txBox="1">
            <a:spLocks noChangeArrowheads="1"/>
          </p:cNvSpPr>
          <p:nvPr/>
        </p:nvSpPr>
        <p:spPr bwMode="auto">
          <a:xfrm>
            <a:off x="228600" y="381000"/>
            <a:ext cx="8610600" cy="5693866"/>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مواضيع عاطفية: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الغضب:</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القناعة: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ت) اللامبالاة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ث) السخرية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ج) الحزن</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ح) التشويش</a:t>
            </a:r>
            <a:endParaRPr lang="th-TH" altLang="x-none" b="1" dirty="0">
              <a:solidFill>
                <a:schemeClr val="bg1"/>
              </a:solidFill>
              <a:latin typeface="Arial" panose="020B0604020202020204" pitchFamily="34" charset="0"/>
            </a:endParaRPr>
          </a:p>
        </p:txBody>
      </p:sp>
      <p:sp>
        <p:nvSpPr>
          <p:cNvPr id="28676" name="Rectangle 4">
            <a:extLst>
              <a:ext uri="{FF2B5EF4-FFF2-40B4-BE49-F238E27FC236}">
                <a16:creationId xmlns:a16="http://schemas.microsoft.com/office/drawing/2014/main" id="{9D83ED60-0CB3-4147-9DAA-88EB4A2D21C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8677" name="Rectangle 5">
            <a:extLst>
              <a:ext uri="{FF2B5EF4-FFF2-40B4-BE49-F238E27FC236}">
                <a16:creationId xmlns:a16="http://schemas.microsoft.com/office/drawing/2014/main" id="{B3B7D87A-0BD4-C045-B9F3-2658E0ED5BE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8678" name="Rectangle 6">
            <a:extLst>
              <a:ext uri="{FF2B5EF4-FFF2-40B4-BE49-F238E27FC236}">
                <a16:creationId xmlns:a16="http://schemas.microsoft.com/office/drawing/2014/main" id="{07DEC6D0-6D1E-BC42-A0F6-B1375398BC2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141407799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8" descr="shame_0">
            <a:extLst>
              <a:ext uri="{FF2B5EF4-FFF2-40B4-BE49-F238E27FC236}">
                <a16:creationId xmlns:a16="http://schemas.microsoft.com/office/drawing/2014/main" id="{87BBC37C-4586-1243-88A4-817BAED83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F56E0B3B-69F3-7147-BD26-9B36FFCFA4BF}"/>
              </a:ext>
            </a:extLst>
          </p:cNvPr>
          <p:cNvSpPr txBox="1">
            <a:spLocks noChangeArrowheads="1"/>
          </p:cNvSpPr>
          <p:nvPr/>
        </p:nvSpPr>
        <p:spPr bwMode="auto">
          <a:xfrm>
            <a:off x="228600" y="381000"/>
            <a:ext cx="8610600" cy="63401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مواضيع عاطفية: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الغضب:</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القناعة: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ت) اللامبالاة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ث) السخرية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ج) الحزن</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ح) التشويش</a:t>
            </a:r>
            <a:endParaRPr kumimoji="0" lang="th-TH"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خ) العار</a:t>
            </a:r>
            <a:endParaRPr lang="th-TH" altLang="x-none" b="1" dirty="0">
              <a:solidFill>
                <a:schemeClr val="bg1"/>
              </a:solidFill>
              <a:latin typeface="Arial" panose="020B0604020202020204" pitchFamily="34" charset="0"/>
            </a:endParaRPr>
          </a:p>
        </p:txBody>
      </p:sp>
      <p:sp>
        <p:nvSpPr>
          <p:cNvPr id="29700" name="Rectangle 4">
            <a:extLst>
              <a:ext uri="{FF2B5EF4-FFF2-40B4-BE49-F238E27FC236}">
                <a16:creationId xmlns:a16="http://schemas.microsoft.com/office/drawing/2014/main" id="{D3D4DC3C-F0E6-CA40-8F7D-2AA99D4E0CF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9701" name="Rectangle 5">
            <a:extLst>
              <a:ext uri="{FF2B5EF4-FFF2-40B4-BE49-F238E27FC236}">
                <a16:creationId xmlns:a16="http://schemas.microsoft.com/office/drawing/2014/main" id="{F79F1E4C-7E99-304F-96F3-B84CC849918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9702" name="Rectangle 6">
            <a:extLst>
              <a:ext uri="{FF2B5EF4-FFF2-40B4-BE49-F238E27FC236}">
                <a16:creationId xmlns:a16="http://schemas.microsoft.com/office/drawing/2014/main" id="{35A0328C-23E2-6847-9078-697DCDD47F9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26475454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Paper003">
            <a:extLst>
              <a:ext uri="{FF2B5EF4-FFF2-40B4-BE49-F238E27FC236}">
                <a16:creationId xmlns:a16="http://schemas.microsoft.com/office/drawing/2014/main" id="{59897603-DD79-6B40-A1D1-7078760D6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BDE86163-0EA9-1949-9919-8719A049177B}"/>
              </a:ext>
            </a:extLst>
          </p:cNvPr>
          <p:cNvSpPr txBox="1">
            <a:spLocks noChangeArrowheads="1"/>
          </p:cNvSpPr>
          <p:nvPr/>
        </p:nvSpPr>
        <p:spPr bwMode="auto">
          <a:xfrm>
            <a:off x="228600" y="381000"/>
            <a:ext cx="8610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3. مواضيع تقييمية:</a:t>
            </a:r>
            <a:endParaRPr lang="th-TH" altLang="x-none" b="1" dirty="0">
              <a:solidFill>
                <a:schemeClr val="bg1"/>
              </a:solidFill>
              <a:latin typeface="Arial" panose="020B0604020202020204" pitchFamily="34" charset="0"/>
            </a:endParaRPr>
          </a:p>
        </p:txBody>
      </p:sp>
      <p:sp>
        <p:nvSpPr>
          <p:cNvPr id="30724" name="Rectangle 4">
            <a:extLst>
              <a:ext uri="{FF2B5EF4-FFF2-40B4-BE49-F238E27FC236}">
                <a16:creationId xmlns:a16="http://schemas.microsoft.com/office/drawing/2014/main" id="{41652A61-5A8F-8D44-A35F-F5461291685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5" name="Rectangle 5">
            <a:extLst>
              <a:ext uri="{FF2B5EF4-FFF2-40B4-BE49-F238E27FC236}">
                <a16:creationId xmlns:a16="http://schemas.microsoft.com/office/drawing/2014/main" id="{A303D2D6-0D5C-3541-97E3-A2EECFD3AEA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6" name="Rectangle 6">
            <a:extLst>
              <a:ext uri="{FF2B5EF4-FFF2-40B4-BE49-F238E27FC236}">
                <a16:creationId xmlns:a16="http://schemas.microsoft.com/office/drawing/2014/main" id="{FC1CE66D-B4F8-EE47-838C-ACFBA488E6C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401398760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Paper003">
            <a:extLst>
              <a:ext uri="{FF2B5EF4-FFF2-40B4-BE49-F238E27FC236}">
                <a16:creationId xmlns:a16="http://schemas.microsoft.com/office/drawing/2014/main" id="{30920C3B-3FE1-EE4C-9B47-7029ACF3C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7" descr="Scales_of_justice2">
            <a:extLst>
              <a:ext uri="{FF2B5EF4-FFF2-40B4-BE49-F238E27FC236}">
                <a16:creationId xmlns:a16="http://schemas.microsoft.com/office/drawing/2014/main" id="{72AFCBD4-004E-B24F-926A-E5EB45DBA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BDE86163-0EA9-1949-9919-8719A049177B}"/>
              </a:ext>
            </a:extLst>
          </p:cNvPr>
          <p:cNvSpPr txBox="1">
            <a:spLocks noChangeArrowheads="1"/>
          </p:cNvSpPr>
          <p:nvPr/>
        </p:nvSpPr>
        <p:spPr bwMode="auto">
          <a:xfrm>
            <a:off x="228600" y="381000"/>
            <a:ext cx="8610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مواضيع تقييمية: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الصواب والخطأ:</a:t>
            </a:r>
            <a:endParaRPr lang="en-US" altLang="x-none" b="1" dirty="0">
              <a:solidFill>
                <a:schemeClr val="bg1"/>
              </a:solidFill>
              <a:latin typeface="Arial" panose="020B0604020202020204" pitchFamily="34" charset="0"/>
              <a:cs typeface="Arial" panose="020B0604020202020204" pitchFamily="34" charset="0"/>
            </a:endParaRPr>
          </a:p>
        </p:txBody>
      </p:sp>
      <p:sp>
        <p:nvSpPr>
          <p:cNvPr id="30724" name="Rectangle 4">
            <a:extLst>
              <a:ext uri="{FF2B5EF4-FFF2-40B4-BE49-F238E27FC236}">
                <a16:creationId xmlns:a16="http://schemas.microsoft.com/office/drawing/2014/main" id="{41652A61-5A8F-8D44-A35F-F5461291685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5" name="Rectangle 5">
            <a:extLst>
              <a:ext uri="{FF2B5EF4-FFF2-40B4-BE49-F238E27FC236}">
                <a16:creationId xmlns:a16="http://schemas.microsoft.com/office/drawing/2014/main" id="{A303D2D6-0D5C-3541-97E3-A2EECFD3AEA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6" name="Rectangle 6">
            <a:extLst>
              <a:ext uri="{FF2B5EF4-FFF2-40B4-BE49-F238E27FC236}">
                <a16:creationId xmlns:a16="http://schemas.microsoft.com/office/drawing/2014/main" id="{FC1CE66D-B4F8-EE47-838C-ACFBA488E6C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372165973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E63452C1-2E63-6B48-AADE-DC064E943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BDE86163-0EA9-1949-9919-8719A049177B}"/>
              </a:ext>
            </a:extLst>
          </p:cNvPr>
          <p:cNvSpPr txBox="1">
            <a:spLocks noChangeArrowheads="1"/>
          </p:cNvSpPr>
          <p:nvPr/>
        </p:nvSpPr>
        <p:spPr bwMode="auto">
          <a:xfrm>
            <a:off x="228600" y="381000"/>
            <a:ext cx="86106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مواضيع تقييمية: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الصواب والخطأ:</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الخير والشر:</a:t>
            </a:r>
            <a:endParaRPr lang="en-US" altLang="x-none" b="1" dirty="0">
              <a:solidFill>
                <a:schemeClr val="bg1"/>
              </a:solidFill>
              <a:latin typeface="Arial" panose="020B0604020202020204" pitchFamily="34" charset="0"/>
              <a:cs typeface="Arial" panose="020B0604020202020204" pitchFamily="34" charset="0"/>
            </a:endParaRPr>
          </a:p>
        </p:txBody>
      </p:sp>
      <p:sp>
        <p:nvSpPr>
          <p:cNvPr id="30724" name="Rectangle 4">
            <a:extLst>
              <a:ext uri="{FF2B5EF4-FFF2-40B4-BE49-F238E27FC236}">
                <a16:creationId xmlns:a16="http://schemas.microsoft.com/office/drawing/2014/main" id="{41652A61-5A8F-8D44-A35F-F5461291685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5" name="Rectangle 5">
            <a:extLst>
              <a:ext uri="{FF2B5EF4-FFF2-40B4-BE49-F238E27FC236}">
                <a16:creationId xmlns:a16="http://schemas.microsoft.com/office/drawing/2014/main" id="{A303D2D6-0D5C-3541-97E3-A2EECFD3AEA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6" name="Rectangle 6">
            <a:extLst>
              <a:ext uri="{FF2B5EF4-FFF2-40B4-BE49-F238E27FC236}">
                <a16:creationId xmlns:a16="http://schemas.microsoft.com/office/drawing/2014/main" id="{FC1CE66D-B4F8-EE47-838C-ACFBA488E6C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111446815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0A5E3-D068-EE41-9C23-1F5856752AD0}"/>
              </a:ext>
            </a:extLst>
          </p:cNvPr>
          <p:cNvPicPr>
            <a:picLocks noChangeAspect="1"/>
          </p:cNvPicPr>
          <p:nvPr/>
        </p:nvPicPr>
        <p:blipFill>
          <a:blip r:embed="rId2">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309" y="0"/>
            <a:ext cx="9158310" cy="6858000"/>
          </a:xfrm>
          <a:prstGeom prst="rect">
            <a:avLst/>
          </a:prstGeom>
        </p:spPr>
      </p:pic>
      <p:sp>
        <p:nvSpPr>
          <p:cNvPr id="30723" name="Text Box 3">
            <a:extLst>
              <a:ext uri="{FF2B5EF4-FFF2-40B4-BE49-F238E27FC236}">
                <a16:creationId xmlns:a16="http://schemas.microsoft.com/office/drawing/2014/main" id="{BDE86163-0EA9-1949-9919-8719A049177B}"/>
              </a:ext>
            </a:extLst>
          </p:cNvPr>
          <p:cNvSpPr txBox="1">
            <a:spLocks noChangeArrowheads="1"/>
          </p:cNvSpPr>
          <p:nvPr/>
        </p:nvSpPr>
        <p:spPr bwMode="auto">
          <a:xfrm>
            <a:off x="228600" y="381000"/>
            <a:ext cx="8610600" cy="375487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مواضيع تقييمية: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الصواب والخطأ:</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الخير والشر:</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المقبول والمعيب</a:t>
            </a:r>
            <a:endParaRPr lang="en-US" altLang="x-none" b="1" dirty="0">
              <a:solidFill>
                <a:schemeClr val="bg1"/>
              </a:solidFill>
              <a:latin typeface="Arial" panose="020B0604020202020204" pitchFamily="34" charset="0"/>
              <a:cs typeface="Arial" panose="020B0604020202020204" pitchFamily="34" charset="0"/>
            </a:endParaRPr>
          </a:p>
        </p:txBody>
      </p:sp>
      <p:sp>
        <p:nvSpPr>
          <p:cNvPr id="30724" name="Rectangle 4">
            <a:extLst>
              <a:ext uri="{FF2B5EF4-FFF2-40B4-BE49-F238E27FC236}">
                <a16:creationId xmlns:a16="http://schemas.microsoft.com/office/drawing/2014/main" id="{41652A61-5A8F-8D44-A35F-F5461291685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5" name="Rectangle 5">
            <a:extLst>
              <a:ext uri="{FF2B5EF4-FFF2-40B4-BE49-F238E27FC236}">
                <a16:creationId xmlns:a16="http://schemas.microsoft.com/office/drawing/2014/main" id="{A303D2D6-0D5C-3541-97E3-A2EECFD3AEA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6" name="Rectangle 6">
            <a:extLst>
              <a:ext uri="{FF2B5EF4-FFF2-40B4-BE49-F238E27FC236}">
                <a16:creationId xmlns:a16="http://schemas.microsoft.com/office/drawing/2014/main" id="{FC1CE66D-B4F8-EE47-838C-ACFBA488E6C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56746613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118FBBDE-FF5C-E246-BCB1-E1DBDCA0D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BDE86163-0EA9-1949-9919-8719A049177B}"/>
              </a:ext>
            </a:extLst>
          </p:cNvPr>
          <p:cNvSpPr txBox="1">
            <a:spLocks noChangeArrowheads="1"/>
          </p:cNvSpPr>
          <p:nvPr/>
        </p:nvSpPr>
        <p:spPr bwMode="auto">
          <a:xfrm>
            <a:off x="228600" y="381000"/>
            <a:ext cx="8610600" cy="440120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مواضيع تقييمية: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الصواب والخطأ:</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الخير والشر:</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ت. المقبول والمعيب</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المناسب وغير المناسب:</a:t>
            </a:r>
            <a:endParaRPr lang="th-TH" altLang="x-none" b="1" dirty="0">
              <a:solidFill>
                <a:schemeClr val="bg1"/>
              </a:solidFill>
              <a:latin typeface="Arial" panose="020B0604020202020204" pitchFamily="34" charset="0"/>
            </a:endParaRPr>
          </a:p>
        </p:txBody>
      </p:sp>
      <p:sp>
        <p:nvSpPr>
          <p:cNvPr id="30724" name="Rectangle 4">
            <a:extLst>
              <a:ext uri="{FF2B5EF4-FFF2-40B4-BE49-F238E27FC236}">
                <a16:creationId xmlns:a16="http://schemas.microsoft.com/office/drawing/2014/main" id="{41652A61-5A8F-8D44-A35F-F5461291685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5" name="Rectangle 5">
            <a:extLst>
              <a:ext uri="{FF2B5EF4-FFF2-40B4-BE49-F238E27FC236}">
                <a16:creationId xmlns:a16="http://schemas.microsoft.com/office/drawing/2014/main" id="{A303D2D6-0D5C-3541-97E3-A2EECFD3AEA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0726" name="Rectangle 6">
            <a:extLst>
              <a:ext uri="{FF2B5EF4-FFF2-40B4-BE49-F238E27FC236}">
                <a16:creationId xmlns:a16="http://schemas.microsoft.com/office/drawing/2014/main" id="{FC1CE66D-B4F8-EE47-838C-ACFBA488E6C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62905623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Paper003">
            <a:extLst>
              <a:ext uri="{FF2B5EF4-FFF2-40B4-BE49-F238E27FC236}">
                <a16:creationId xmlns:a16="http://schemas.microsoft.com/office/drawing/2014/main" id="{047A02DD-349D-C14B-BC48-E45547F56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lvl="2" indent="0" algn="r" rtl="1" eaLnBrk="1" hangingPunct="1">
              <a:spcBef>
                <a:spcPct val="50000"/>
              </a:spcBef>
              <a:buNone/>
              <a:defRPr/>
            </a:pPr>
            <a:r>
              <a:rPr lang="ar-JO" altLang="en-US" sz="2800" b="1" dirty="0">
                <a:solidFill>
                  <a:schemeClr val="bg1"/>
                </a:solidFill>
                <a:cs typeface="Arial" panose="020B0604020202020204" pitchFamily="34" charset="0"/>
              </a:rPr>
              <a:t>4. مواضيع نشيطة:</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374989926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838E6606-4775-D049-AD94-54FAB2BEB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cs typeface="Arial" panose="020B0604020202020204" pitchFamily="34" charset="0"/>
              </a:rPr>
              <a:t>4. مواضيع نشيطة:</a:t>
            </a:r>
            <a:endParaRPr kumimoji="0" lang="en-US" altLang="en-US" sz="2800" b="1" i="0" u="none" strike="noStrike" kern="1200" cap="none" spc="0" normalizeH="0" baseline="0" noProof="0" dirty="0">
              <a:ln>
                <a:noFill/>
              </a:ln>
              <a:solidFill>
                <a:srgbClr val="FFFFFF"/>
              </a:solidFill>
              <a:effectLst/>
              <a:uLnTx/>
              <a:uFillTx/>
              <a:cs typeface="Arial" panose="020B0604020202020204" pitchFamily="34" charset="0"/>
            </a:endParaRPr>
          </a:p>
          <a:p>
            <a:pPr marL="1371600" lvl="3" indent="0" algn="r" rtl="1" eaLnBrk="1" hangingPunct="1">
              <a:spcBef>
                <a:spcPct val="50000"/>
              </a:spcBef>
              <a:buNone/>
              <a:defRPr/>
            </a:pPr>
            <a:r>
              <a:rPr lang="ar-JO" altLang="en-US" sz="2800" b="1" dirty="0">
                <a:solidFill>
                  <a:schemeClr val="bg1"/>
                </a:solidFill>
                <a:cs typeface="Arial" panose="020B0604020202020204" pitchFamily="34" charset="0"/>
              </a:rPr>
              <a:t>أ. فن التقليد (غير الواعي في كثير من الأحيان):</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35950813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Paper003">
            <a:extLst>
              <a:ext uri="{FF2B5EF4-FFF2-40B4-BE49-F238E27FC236}">
                <a16:creationId xmlns:a16="http://schemas.microsoft.com/office/drawing/2014/main" id="{45F9B29B-060C-B846-AD2F-A00A65080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cs typeface="Arial" panose="020B0604020202020204" pitchFamily="34" charset="0"/>
              </a:rPr>
              <a:t>4. مواضيع نشيطة:</a:t>
            </a:r>
            <a:endParaRPr kumimoji="0" lang="en-US" altLang="en-US" sz="2800" b="1" i="0" u="none" strike="noStrike" kern="1200" cap="none" spc="0" normalizeH="0" baseline="0" noProof="0" dirty="0">
              <a:ln>
                <a:noFill/>
              </a:ln>
              <a:solidFill>
                <a:srgbClr val="FFFFFF"/>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rPr>
              <a:t>أ. فن التقليد (غير الواعي في كثير من الأحيان):</a:t>
            </a:r>
            <a:endParaRPr kumimoji="0" lang="en-US"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endParaRPr>
          </a:p>
          <a:p>
            <a:pPr marL="1371600" lvl="3" indent="0" algn="r" rtl="1" eaLnBrk="1" hangingPunct="1">
              <a:spcBef>
                <a:spcPct val="50000"/>
              </a:spcBef>
              <a:buNone/>
              <a:defRPr/>
            </a:pPr>
            <a:r>
              <a:rPr lang="ar-JO" altLang="en-US" sz="2800" b="1" dirty="0">
                <a:solidFill>
                  <a:schemeClr val="bg1"/>
                </a:solidFill>
                <a:cs typeface="Arial" panose="020B0604020202020204" pitchFamily="34" charset="0"/>
              </a:rPr>
              <a:t>ب. الطقوس اليومية:</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47871855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Paper003">
            <a:extLst>
              <a:ext uri="{FF2B5EF4-FFF2-40B4-BE49-F238E27FC236}">
                <a16:creationId xmlns:a16="http://schemas.microsoft.com/office/drawing/2014/main" id="{0DCEDE17-000D-624E-B211-3D1C04780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a:extLst>
              <a:ext uri="{FF2B5EF4-FFF2-40B4-BE49-F238E27FC236}">
                <a16:creationId xmlns:a16="http://schemas.microsoft.com/office/drawing/2014/main" id="{E9A76DA8-869C-3742-96B6-6604D07AFF40}"/>
              </a:ext>
            </a:extLst>
          </p:cNvPr>
          <p:cNvSpPr txBox="1">
            <a:spLocks noChangeArrowheads="1"/>
          </p:cNvSpPr>
          <p:nvPr/>
        </p:nvSpPr>
        <p:spPr bwMode="auto">
          <a:xfrm>
            <a:off x="228600" y="1371600"/>
            <a:ext cx="86106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اعتبارات أولية مهمة:</a:t>
            </a:r>
            <a:endParaRPr lang="en-US" altLang="x-none" b="1" dirty="0">
              <a:solidFill>
                <a:schemeClr val="bg1"/>
              </a:solidFill>
              <a:latin typeface="Arial" panose="020B0604020202020204" pitchFamily="34" charset="0"/>
              <a:cs typeface="Arial" panose="020B0604020202020204" pitchFamily="34" charset="0"/>
            </a:endParaRPr>
          </a:p>
        </p:txBody>
      </p:sp>
      <p:sp>
        <p:nvSpPr>
          <p:cNvPr id="5124" name="Rectangle 4">
            <a:extLst>
              <a:ext uri="{FF2B5EF4-FFF2-40B4-BE49-F238E27FC236}">
                <a16:creationId xmlns:a16="http://schemas.microsoft.com/office/drawing/2014/main" id="{B20DA43F-1C61-A546-9151-BF26EE4BF64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5" name="Rectangle 5">
            <a:extLst>
              <a:ext uri="{FF2B5EF4-FFF2-40B4-BE49-F238E27FC236}">
                <a16:creationId xmlns:a16="http://schemas.microsoft.com/office/drawing/2014/main" id="{298560CF-4434-AF42-BE33-F95EFD922D0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751849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A6755DFB-F9B0-0844-A324-A067F7843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375487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cs typeface="Arial" panose="020B0604020202020204" pitchFamily="34" charset="0"/>
              </a:rPr>
              <a:t>4. مواضيع نشيطة:</a:t>
            </a:r>
            <a:endParaRPr kumimoji="0" lang="en-US" altLang="en-US" sz="2800" b="1" i="0" u="none" strike="noStrike" kern="1200" cap="none" spc="0" normalizeH="0" baseline="0" noProof="0" dirty="0">
              <a:ln>
                <a:noFill/>
              </a:ln>
              <a:solidFill>
                <a:srgbClr val="FFFFFF"/>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rPr>
              <a:t>أ. فن التقليد (غير الواعي في كثير من الأحيان):</a:t>
            </a:r>
            <a:endParaRPr kumimoji="0" lang="en-US"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rPr>
              <a:t>ب. الطقوس اليومية:</a:t>
            </a:r>
            <a:endParaRPr kumimoji="0" lang="en-US"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endParaRPr>
          </a:p>
          <a:p>
            <a:pPr marL="1371600" lvl="3" indent="0" algn="r" rtl="1" eaLnBrk="1" hangingPunct="1">
              <a:spcBef>
                <a:spcPct val="50000"/>
              </a:spcBef>
              <a:buNone/>
              <a:defRPr/>
            </a:pPr>
            <a:r>
              <a:rPr lang="ar-JO" altLang="en-US" sz="2800" b="1" dirty="0">
                <a:solidFill>
                  <a:schemeClr val="bg1"/>
                </a:solidFill>
                <a:cs typeface="Arial" panose="020B0604020202020204" pitchFamily="34" charset="0"/>
              </a:rPr>
              <a:t>ت. المناسبات الخاصة:</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94718678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aper003">
            <a:extLst>
              <a:ext uri="{FF2B5EF4-FFF2-40B4-BE49-F238E27FC236}">
                <a16:creationId xmlns:a16="http://schemas.microsoft.com/office/drawing/2014/main" id="{2F24C5BA-622D-7A4E-9AEE-5D56C0ABD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440120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cs typeface="Arial" panose="020B0604020202020204" pitchFamily="34" charset="0"/>
              </a:rPr>
              <a:t>4. مواضيع نشيطة:</a:t>
            </a:r>
            <a:endParaRPr kumimoji="0" lang="en-US" altLang="en-US" sz="2800" b="1" i="0" u="none" strike="noStrike" kern="1200" cap="none" spc="0" normalizeH="0" baseline="0" noProof="0" dirty="0">
              <a:ln>
                <a:noFill/>
              </a:ln>
              <a:solidFill>
                <a:srgbClr val="FFFFFF"/>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rPr>
              <a:t>أ. فن التقليد (غير الواعي في كثير من الأحيان):</a:t>
            </a:r>
            <a:endParaRPr kumimoji="0" lang="en-US"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rPr>
              <a:t>ب. الطقوس اليومية:</a:t>
            </a:r>
            <a:endParaRPr kumimoji="0" lang="en-US"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rPr>
              <a:t>ت. المناسبات الخاصة:</a:t>
            </a:r>
            <a:endParaRPr kumimoji="0" lang="en-US"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endParaRPr>
          </a:p>
          <a:p>
            <a:pPr marL="1371600" lvl="3" indent="0" algn="r" rtl="1" eaLnBrk="1" hangingPunct="1">
              <a:spcBef>
                <a:spcPct val="50000"/>
              </a:spcBef>
              <a:buNone/>
              <a:defRPr/>
            </a:pPr>
            <a:r>
              <a:rPr lang="ar-JO" altLang="en-US" sz="2800" b="1" dirty="0">
                <a:solidFill>
                  <a:schemeClr val="bg1"/>
                </a:solidFill>
                <a:cs typeface="Arial" panose="020B0604020202020204" pitchFamily="34" charset="0"/>
              </a:rPr>
              <a:t>ث. صناعة الثقافة</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794201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Paper003">
            <a:extLst>
              <a:ext uri="{FF2B5EF4-FFF2-40B4-BE49-F238E27FC236}">
                <a16:creationId xmlns:a16="http://schemas.microsoft.com/office/drawing/2014/main" id="{CF9D9E19-E18E-2E40-9D10-6AE0C2F7F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2" name="Rectangle 1">
            <a:extLst>
              <a:ext uri="{FF2B5EF4-FFF2-40B4-BE49-F238E27FC236}">
                <a16:creationId xmlns:a16="http://schemas.microsoft.com/office/drawing/2014/main" id="{619D4BB4-145D-AD49-B804-3FCD872A4A72}"/>
              </a:ext>
            </a:extLst>
          </p:cNvPr>
          <p:cNvSpPr>
            <a:spLocks noChangeArrowheads="1"/>
          </p:cNvSpPr>
          <p:nvPr/>
        </p:nvSpPr>
        <p:spPr bwMode="auto">
          <a:xfrm>
            <a:off x="244475" y="196989"/>
            <a:ext cx="8683625" cy="3785652"/>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ngsana New" panose="02020603050405020304" pitchFamily="18" charset="-34"/>
              </a:defRPr>
            </a:lvl1pPr>
            <a:lvl2pPr marL="742950" indent="-28575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143000" indent="-2286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600200" indent="-22860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algn="r" rtl="1">
              <a:spcBef>
                <a:spcPct val="0"/>
              </a:spcBef>
              <a:buFontTx/>
              <a:buNone/>
            </a:pPr>
            <a:r>
              <a:rPr lang="ar-JO" altLang="en-US" sz="2400" b="1" dirty="0">
                <a:solidFill>
                  <a:srgbClr val="FFFF00"/>
                </a:solidFill>
                <a:cs typeface="Arial" panose="020B0604020202020204" pitchFamily="34" charset="0"/>
              </a:rPr>
              <a:t>لغة النظرة للعالم تميل إلى الإيحاء . . . أنه يمكننا أن نفكر في طرق جديدة للتصرف، لكن هذه ليست الطريقة التي تعمل بها الثقافة، تساعدنا الثقافة على التصرف بطرق جديدة في التفكير، إن الخطر في التفكير بنظرة عالمية هو أننا سنبدأ في الإعتقاد بأن أفضل طريقة لتغيير الثقافة هي تحليلها، سنبدأ أكاديميات النظرة العالمية، ونستضيف ندوات النظرة العالمية، ونكتب كتب النظرة العالمية. قد تكون لهذه بعض القيمة الحقيقية إذا ساعدتنا على فهم الآفاق التي تشكلها ثقافتنا، ولكنها لا يمكن أن تحل محل خلق السلع الثقافية، وسوف ينتجون بمهارة فلاسفة بدلاً من سباكين، ومفكرين مجردين بدلاً من فنانين وحرفيين.</a:t>
            </a:r>
            <a:endParaRPr lang="en-US" altLang="en-US" sz="2400" b="1" dirty="0">
              <a:solidFill>
                <a:srgbClr val="FFFF00"/>
              </a:solidFill>
              <a:cs typeface="Arial" panose="020B0604020202020204" pitchFamily="34" charset="0"/>
            </a:endParaRPr>
          </a:p>
          <a:p>
            <a:pPr>
              <a:spcBef>
                <a:spcPct val="0"/>
              </a:spcBef>
              <a:buFontTx/>
              <a:buNone/>
            </a:pPr>
            <a:endParaRPr lang="en-US" altLang="en-US" sz="2400" b="1" dirty="0">
              <a:solidFill>
                <a:srgbClr val="FFFF00"/>
              </a:solidFill>
              <a:cs typeface="Arial" panose="020B0604020202020204" pitchFamily="34" charset="0"/>
            </a:endParaRPr>
          </a:p>
          <a:p>
            <a:pPr algn="ctr">
              <a:spcBef>
                <a:spcPct val="0"/>
              </a:spcBef>
              <a:buFontTx/>
              <a:buNone/>
            </a:pPr>
            <a:r>
              <a:rPr lang="ar-JO" altLang="en-US" sz="2400" b="1" dirty="0">
                <a:solidFill>
                  <a:srgbClr val="FFFF00"/>
                </a:solidFill>
                <a:cs typeface="Arial" panose="020B0604020202020204" pitchFamily="34" charset="0"/>
              </a:rPr>
              <a:t>أندي كراوتش، صناعة الثقافة، 64</a:t>
            </a:r>
            <a:endParaRPr lang="en-US" altLang="en-US" sz="2400" b="1" dirty="0">
              <a:solidFill>
                <a:srgbClr val="FFFF00"/>
              </a:solidFill>
              <a:cs typeface="Arial" panose="020B0604020202020204" pitchFamily="34" charset="0"/>
            </a:endParaRPr>
          </a:p>
        </p:txBody>
      </p:sp>
      <p:pic>
        <p:nvPicPr>
          <p:cNvPr id="4" name="Picture 3">
            <a:extLst>
              <a:ext uri="{FF2B5EF4-FFF2-40B4-BE49-F238E27FC236}">
                <a16:creationId xmlns:a16="http://schemas.microsoft.com/office/drawing/2014/main" id="{EDA60FF6-BC01-6445-B7D6-9A8E13EE8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2" y="4800600"/>
            <a:ext cx="2057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77648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picture containing sitting, table, wooden, vase&#10;&#10;Description automatically generated">
            <a:extLst>
              <a:ext uri="{FF2B5EF4-FFF2-40B4-BE49-F238E27FC236}">
                <a16:creationId xmlns:a16="http://schemas.microsoft.com/office/drawing/2014/main" id="{15CC7504-35C1-EB49-8C4B-12311E249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15" r="151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lvl="2" indent="0" algn="r" rtl="1" eaLnBrk="1" hangingPunct="1">
              <a:spcBef>
                <a:spcPct val="50000"/>
              </a:spcBef>
              <a:buNone/>
              <a:defRPr/>
            </a:pPr>
            <a:r>
              <a:rPr lang="ar-JO" altLang="en-US" sz="2800" b="1" dirty="0">
                <a:solidFill>
                  <a:schemeClr val="bg1"/>
                </a:solidFill>
                <a:cs typeface="Arial" panose="020B0604020202020204" pitchFamily="34" charset="0"/>
              </a:rPr>
              <a:t>5. مواضيع سردية:</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332123780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picture containing sitting, table, wooden, vase&#10;&#10;Description automatically generated">
            <a:extLst>
              <a:ext uri="{FF2B5EF4-FFF2-40B4-BE49-F238E27FC236}">
                <a16:creationId xmlns:a16="http://schemas.microsoft.com/office/drawing/2014/main" id="{15CC7504-35C1-EB49-8C4B-12311E249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15" r="151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cs typeface="Arial" panose="020B0604020202020204" pitchFamily="34" charset="0"/>
              </a:rPr>
              <a:t>5. مواضيع سردية:</a:t>
            </a:r>
            <a:endParaRPr kumimoji="0" lang="en-US" altLang="en-US" sz="2800" b="1" i="0" u="none" strike="noStrike" kern="1200" cap="none" spc="0" normalizeH="0" baseline="0" noProof="0" dirty="0">
              <a:ln>
                <a:noFill/>
              </a:ln>
              <a:solidFill>
                <a:srgbClr val="FFFFFF"/>
              </a:solidFill>
              <a:effectLst/>
              <a:uLnTx/>
              <a:uFillTx/>
              <a:cs typeface="Arial" panose="020B0604020202020204" pitchFamily="34" charset="0"/>
            </a:endParaRPr>
          </a:p>
          <a:p>
            <a:pPr marL="1371600" lvl="3" indent="0" algn="r" rtl="1" eaLnBrk="1" hangingPunct="1">
              <a:spcBef>
                <a:spcPct val="50000"/>
              </a:spcBef>
              <a:buNone/>
              <a:defRPr/>
            </a:pPr>
            <a:r>
              <a:rPr lang="ar-JO" altLang="en-US" sz="2800" b="1" dirty="0">
                <a:solidFill>
                  <a:schemeClr val="bg1"/>
                </a:solidFill>
                <a:cs typeface="Arial" panose="020B0604020202020204" pitchFamily="34" charset="0"/>
              </a:rPr>
              <a:t>أ. قصص شخصية وعائلية:</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312243614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picture containing sitting, table, wooden, vase&#10;&#10;Description automatically generated">
            <a:extLst>
              <a:ext uri="{FF2B5EF4-FFF2-40B4-BE49-F238E27FC236}">
                <a16:creationId xmlns:a16="http://schemas.microsoft.com/office/drawing/2014/main" id="{15CC7504-35C1-EB49-8C4B-12311E249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15" r="151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cs typeface="Arial" panose="020B0604020202020204" pitchFamily="34" charset="0"/>
              </a:rPr>
              <a:t>5. مواضيع سردية:</a:t>
            </a:r>
            <a:endParaRPr kumimoji="0" lang="en-US" altLang="en-US" sz="2800" b="1" i="0" u="none" strike="noStrike" kern="1200" cap="none" spc="0" normalizeH="0" baseline="0" noProof="0" dirty="0">
              <a:ln>
                <a:noFill/>
              </a:ln>
              <a:solidFill>
                <a:srgbClr val="FFFFFF"/>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rPr>
              <a:t>أ. قصص شخصية وعائلية:</a:t>
            </a:r>
            <a:endParaRPr kumimoji="0" lang="en-US"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endParaRPr>
          </a:p>
          <a:p>
            <a:pPr marL="1371600" lvl="3" indent="0" algn="r" rtl="1" eaLnBrk="1" hangingPunct="1">
              <a:spcBef>
                <a:spcPct val="50000"/>
              </a:spcBef>
              <a:buNone/>
              <a:defRPr/>
            </a:pPr>
            <a:r>
              <a:rPr lang="ar-JO" altLang="en-US" sz="2800" b="1" dirty="0">
                <a:solidFill>
                  <a:schemeClr val="bg1"/>
                </a:solidFill>
                <a:cs typeface="Arial" panose="020B0604020202020204" pitchFamily="34" charset="0"/>
              </a:rPr>
              <a:t>ب. قصص عشائرية:</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89478635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picture containing sitting, table, wooden, vase&#10;&#10;Description automatically generated">
            <a:extLst>
              <a:ext uri="{FF2B5EF4-FFF2-40B4-BE49-F238E27FC236}">
                <a16:creationId xmlns:a16="http://schemas.microsoft.com/office/drawing/2014/main" id="{15CC7504-35C1-EB49-8C4B-12311E249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15" r="151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375487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cs typeface="Arial" panose="020B0604020202020204" pitchFamily="34" charset="0"/>
              </a:rPr>
              <a:t>5. مواضيع سردية:</a:t>
            </a:r>
            <a:endParaRPr kumimoji="0" lang="en-US" altLang="en-US" sz="2800" b="1" i="0" u="none" strike="noStrike" kern="1200" cap="none" spc="0" normalizeH="0" baseline="0" noProof="0" dirty="0">
              <a:ln>
                <a:noFill/>
              </a:ln>
              <a:solidFill>
                <a:srgbClr val="FFFFFF"/>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rPr>
              <a:t>أ. قصص شخصية وعائلية:</a:t>
            </a:r>
            <a:endParaRPr kumimoji="0" lang="en-US"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rPr>
              <a:t>ب. قصص عشائرية:</a:t>
            </a:r>
            <a:endParaRPr kumimoji="0" lang="en-US"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endParaRPr>
          </a:p>
          <a:p>
            <a:pPr marL="1371600" lvl="3" indent="0" algn="r" rtl="1" eaLnBrk="1" hangingPunct="1">
              <a:spcBef>
                <a:spcPct val="50000"/>
              </a:spcBef>
              <a:buNone/>
              <a:defRPr/>
            </a:pPr>
            <a:r>
              <a:rPr lang="ar-JO" altLang="en-US" sz="2800" b="1" dirty="0">
                <a:solidFill>
                  <a:schemeClr val="bg1"/>
                </a:solidFill>
                <a:cs typeface="Arial" panose="020B0604020202020204" pitchFamily="34" charset="0"/>
              </a:rPr>
              <a:t>ت. قصص وطنية وثقافية:</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209406567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picture containing sitting, table, wooden, vase&#10;&#10;Description automatically generated">
            <a:extLst>
              <a:ext uri="{FF2B5EF4-FFF2-40B4-BE49-F238E27FC236}">
                <a16:creationId xmlns:a16="http://schemas.microsoft.com/office/drawing/2014/main" id="{15CC7504-35C1-EB49-8C4B-12311E249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15" r="151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B59B05DD-8BF5-1F48-83B8-3FC21BD660C8}"/>
              </a:ext>
            </a:extLst>
          </p:cNvPr>
          <p:cNvSpPr txBox="1">
            <a:spLocks noChangeArrowheads="1"/>
          </p:cNvSpPr>
          <p:nvPr/>
        </p:nvSpPr>
        <p:spPr bwMode="auto">
          <a:xfrm>
            <a:off x="228600" y="381000"/>
            <a:ext cx="8610600" cy="440120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 خمسة مواضيع أساسية للنظرة العالمية: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cs typeface="Arial" panose="020B0604020202020204" pitchFamily="34" charset="0"/>
              </a:rPr>
              <a:t>5. مواضيع سردية:</a:t>
            </a:r>
            <a:endParaRPr kumimoji="0" lang="en-US" altLang="en-US" sz="2800" b="1" i="0" u="none" strike="noStrike" kern="1200" cap="none" spc="0" normalizeH="0" baseline="0" noProof="0" dirty="0">
              <a:ln>
                <a:noFill/>
              </a:ln>
              <a:solidFill>
                <a:srgbClr val="FFFFFF"/>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rPr>
              <a:t>أ. قصص شخصية وعائلية:</a:t>
            </a:r>
            <a:endParaRPr kumimoji="0" lang="en-US"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rPr>
              <a:t>ب. قصص عشائرية:</a:t>
            </a:r>
            <a:endParaRPr kumimoji="0" lang="en-US" altLang="en-US" sz="2800" b="1" i="0" u="none" strike="noStrike" kern="1200" cap="none" spc="0" normalizeH="0" baseline="0" noProof="0" dirty="0">
              <a:ln>
                <a:noFill/>
              </a:ln>
              <a:solidFill>
                <a:srgbClr val="FFFFFF">
                  <a:lumMod val="65000"/>
                </a:srgbClr>
              </a:solidFill>
              <a:effectLst/>
              <a:uLnTx/>
              <a:uFillTx/>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rPr>
              <a:t>ت. قصص وطنية وثقافية:</a:t>
            </a:r>
            <a:endParaRPr kumimoji="0" lang="en-US"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endParaRPr>
          </a:p>
          <a:p>
            <a:pPr marL="1371600" lvl="3" indent="0" algn="r" rtl="1" eaLnBrk="1" hangingPunct="1">
              <a:spcBef>
                <a:spcPct val="50000"/>
              </a:spcBef>
              <a:buNone/>
              <a:defRPr/>
            </a:pPr>
            <a:r>
              <a:rPr lang="ar-JO" altLang="en-US" sz="2800" b="1" dirty="0">
                <a:solidFill>
                  <a:schemeClr val="bg1"/>
                </a:solidFill>
                <a:cs typeface="Arial" panose="020B0604020202020204" pitchFamily="34" charset="0"/>
              </a:rPr>
              <a:t>ث. قصص عالمية:</a:t>
            </a:r>
            <a:endParaRPr lang="en-US" altLang="en-US" sz="2800" b="1" dirty="0">
              <a:solidFill>
                <a:schemeClr val="bg1"/>
              </a:solidFill>
              <a:cs typeface="Arial" panose="020B0604020202020204" pitchFamily="34" charset="0"/>
            </a:endParaRPr>
          </a:p>
        </p:txBody>
      </p:sp>
      <p:sp>
        <p:nvSpPr>
          <p:cNvPr id="31748" name="Rectangle 4">
            <a:extLst>
              <a:ext uri="{FF2B5EF4-FFF2-40B4-BE49-F238E27FC236}">
                <a16:creationId xmlns:a16="http://schemas.microsoft.com/office/drawing/2014/main" id="{643E1F4D-E24B-F84F-A4A4-A20045CE901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49" name="Rectangle 5">
            <a:extLst>
              <a:ext uri="{FF2B5EF4-FFF2-40B4-BE49-F238E27FC236}">
                <a16:creationId xmlns:a16="http://schemas.microsoft.com/office/drawing/2014/main" id="{AADBD8DA-1BEF-F049-8F87-94AAE38F92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1750" name="Rectangle 6">
            <a:extLst>
              <a:ext uri="{FF2B5EF4-FFF2-40B4-BE49-F238E27FC236}">
                <a16:creationId xmlns:a16="http://schemas.microsoft.com/office/drawing/2014/main" id="{4920279D-9A38-EA42-B61C-3851E638F72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413307253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Paper003">
            <a:extLst>
              <a:ext uri="{FF2B5EF4-FFF2-40B4-BE49-F238E27FC236}">
                <a16:creationId xmlns:a16="http://schemas.microsoft.com/office/drawing/2014/main" id="{F3AD4F7D-36F4-AF4E-9948-74B14D4BD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C0CEC33D-0958-F949-BD64-F97718561063}"/>
              </a:ext>
            </a:extLst>
          </p:cNvPr>
          <p:cNvSpPr txBox="1">
            <a:spLocks noChangeArrowheads="1"/>
          </p:cNvSpPr>
          <p:nvPr/>
        </p:nvSpPr>
        <p:spPr bwMode="auto">
          <a:xfrm>
            <a:off x="228600" y="609600"/>
            <a:ext cx="8610600"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الأنظمة الثقافية المهيمنة التي يجب ملاحظتها:</a:t>
            </a:r>
            <a:endParaRPr lang="en-US" altLang="x-none" b="1" dirty="0">
              <a:solidFill>
                <a:schemeClr val="bg1"/>
              </a:solidFill>
              <a:latin typeface="Arial" panose="020B0604020202020204" pitchFamily="34" charset="0"/>
              <a:cs typeface="Arial" panose="020B0604020202020204" pitchFamily="34" charset="0"/>
            </a:endParaRPr>
          </a:p>
        </p:txBody>
      </p:sp>
      <p:sp>
        <p:nvSpPr>
          <p:cNvPr id="32772" name="Rectangle 4">
            <a:extLst>
              <a:ext uri="{FF2B5EF4-FFF2-40B4-BE49-F238E27FC236}">
                <a16:creationId xmlns:a16="http://schemas.microsoft.com/office/drawing/2014/main" id="{27D8D5F1-6BA1-4B40-93B8-03D11958A92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2773" name="Rectangle 5">
            <a:extLst>
              <a:ext uri="{FF2B5EF4-FFF2-40B4-BE49-F238E27FC236}">
                <a16:creationId xmlns:a16="http://schemas.microsoft.com/office/drawing/2014/main" id="{0964739F-8A3C-AD4A-B08D-BFB732C532F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2774" name="Rectangle 6">
            <a:extLst>
              <a:ext uri="{FF2B5EF4-FFF2-40B4-BE49-F238E27FC236}">
                <a16:creationId xmlns:a16="http://schemas.microsoft.com/office/drawing/2014/main" id="{2C7BE6FC-8A48-6F45-9B0D-06080C3CC70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pic>
        <p:nvPicPr>
          <p:cNvPr id="56326" name="Picture 2">
            <a:extLst>
              <a:ext uri="{FF2B5EF4-FFF2-40B4-BE49-F238E27FC236}">
                <a16:creationId xmlns:a16="http://schemas.microsoft.com/office/drawing/2014/main" id="{87855ED5-EC3A-954E-A006-15AD3EAE9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60550"/>
            <a:ext cx="32131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9D3D94-97FE-6241-AABC-D524D133608E}"/>
              </a:ext>
            </a:extLst>
          </p:cNvPr>
          <p:cNvPicPr>
            <a:picLocks noChangeAspect="1"/>
          </p:cNvPicPr>
          <p:nvPr/>
        </p:nvPicPr>
        <p:blipFill>
          <a:blip r:embed="rId2">
            <a:extLst>
              <a:ext uri="{BEBA8EAE-BF5A-486C-A8C5-ECC9F3942E4B}">
                <a14:imgProps xmlns:a14="http://schemas.microsoft.com/office/drawing/2010/main">
                  <a14:imgLayer>
                    <a14:imgEffect>
                      <a14:brightnessContrast bright="-35000"/>
                    </a14:imgEffect>
                  </a14:imgLayer>
                </a14:imgProps>
              </a:ext>
              <a:ext uri="{28A0092B-C50C-407E-A947-70E740481C1C}">
                <a14:useLocalDpi xmlns:a14="http://schemas.microsoft.com/office/drawing/2010/main" val="0"/>
              </a:ext>
            </a:extLst>
          </a:blip>
          <a:stretch>
            <a:fillRect/>
          </a:stretch>
        </p:blipFill>
        <p:spPr>
          <a:xfrm>
            <a:off x="-864761" y="-29096"/>
            <a:ext cx="10008762" cy="7039496"/>
          </a:xfrm>
          <a:prstGeom prst="rect">
            <a:avLst/>
          </a:prstGeom>
        </p:spPr>
      </p:pic>
      <p:sp>
        <p:nvSpPr>
          <p:cNvPr id="33795" name="Text Box 3">
            <a:extLst>
              <a:ext uri="{FF2B5EF4-FFF2-40B4-BE49-F238E27FC236}">
                <a16:creationId xmlns:a16="http://schemas.microsoft.com/office/drawing/2014/main" id="{FC0E19B5-9588-C641-A09C-333B7B7BF590}"/>
              </a:ext>
            </a:extLst>
          </p:cNvPr>
          <p:cNvSpPr txBox="1">
            <a:spLocks noChangeArrowheads="1"/>
          </p:cNvSpPr>
          <p:nvPr/>
        </p:nvSpPr>
        <p:spPr bwMode="auto">
          <a:xfrm>
            <a:off x="228600" y="609600"/>
            <a:ext cx="8610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الأنظمة الثقافية المهيمنة التي يجب ملاحظتها:</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الشرف  والعار:</a:t>
            </a:r>
            <a:endParaRPr lang="en-US" altLang="x-none" b="1" dirty="0">
              <a:solidFill>
                <a:schemeClr val="bg1"/>
              </a:solidFill>
              <a:latin typeface="Arial" panose="020B0604020202020204" pitchFamily="34" charset="0"/>
              <a:cs typeface="Arial" panose="020B0604020202020204" pitchFamily="34" charset="0"/>
            </a:endParaRPr>
          </a:p>
        </p:txBody>
      </p:sp>
      <p:sp>
        <p:nvSpPr>
          <p:cNvPr id="33796" name="Rectangle 4">
            <a:extLst>
              <a:ext uri="{FF2B5EF4-FFF2-40B4-BE49-F238E27FC236}">
                <a16:creationId xmlns:a16="http://schemas.microsoft.com/office/drawing/2014/main" id="{16943781-05BE-4B47-ABC1-040BB31CA09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3797" name="Rectangle 5">
            <a:extLst>
              <a:ext uri="{FF2B5EF4-FFF2-40B4-BE49-F238E27FC236}">
                <a16:creationId xmlns:a16="http://schemas.microsoft.com/office/drawing/2014/main" id="{8947F22D-6D44-FD48-8729-0DFEE9D97DA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3798" name="Rectangle 6">
            <a:extLst>
              <a:ext uri="{FF2B5EF4-FFF2-40B4-BE49-F238E27FC236}">
                <a16:creationId xmlns:a16="http://schemas.microsoft.com/office/drawing/2014/main" id="{96DD26C9-6DE6-1B48-9F80-43BB4216DAC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Paper003">
            <a:extLst>
              <a:ext uri="{FF2B5EF4-FFF2-40B4-BE49-F238E27FC236}">
                <a16:creationId xmlns:a16="http://schemas.microsoft.com/office/drawing/2014/main" id="{0DCEDE17-000D-624E-B211-3D1C04780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a:extLst>
              <a:ext uri="{FF2B5EF4-FFF2-40B4-BE49-F238E27FC236}">
                <a16:creationId xmlns:a16="http://schemas.microsoft.com/office/drawing/2014/main" id="{E9A76DA8-869C-3742-96B6-6604D07AFF40}"/>
              </a:ext>
            </a:extLst>
          </p:cNvPr>
          <p:cNvSpPr txBox="1">
            <a:spLocks noChangeArrowheads="1"/>
          </p:cNvSpPr>
          <p:nvPr/>
        </p:nvSpPr>
        <p:spPr bwMode="auto">
          <a:xfrm>
            <a:off x="228600" y="1371600"/>
            <a:ext cx="8610600"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اعتبارات أولية مهمة:</a:t>
            </a:r>
            <a:endParaRPr kumimoji="0" lang="en-US" altLang="x-none"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 علينا أن نبدأ من داخل نظرتنا للعالم.</a:t>
            </a:r>
            <a:endParaRPr lang="th-TH" altLang="x-none" b="1" dirty="0">
              <a:solidFill>
                <a:schemeClr val="bg1"/>
              </a:solidFill>
              <a:latin typeface="Arial" panose="020B0604020202020204" pitchFamily="34" charset="0"/>
            </a:endParaRPr>
          </a:p>
        </p:txBody>
      </p:sp>
      <p:sp>
        <p:nvSpPr>
          <p:cNvPr id="5124" name="Rectangle 4">
            <a:extLst>
              <a:ext uri="{FF2B5EF4-FFF2-40B4-BE49-F238E27FC236}">
                <a16:creationId xmlns:a16="http://schemas.microsoft.com/office/drawing/2014/main" id="{B20DA43F-1C61-A546-9151-BF26EE4BF64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5" name="Rectangle 5">
            <a:extLst>
              <a:ext uri="{FF2B5EF4-FFF2-40B4-BE49-F238E27FC236}">
                <a16:creationId xmlns:a16="http://schemas.microsoft.com/office/drawing/2014/main" id="{298560CF-4434-AF42-BE33-F95EFD922D0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446F31-114D-B445-9280-53EAB656DA85}"/>
              </a:ext>
            </a:extLst>
          </p:cNvPr>
          <p:cNvPicPr>
            <a:picLocks noChangeAspect="1"/>
          </p:cNvPicPr>
          <p:nvPr/>
        </p:nvPicPr>
        <p:blipFill>
          <a:blip r:embed="rId2">
            <a:extLst>
              <a:ext uri="{BEBA8EAE-BF5A-486C-A8C5-ECC9F3942E4B}">
                <a14:imgProps xmlns:a14="http://schemas.microsoft.com/office/drawing/2010/main">
                  <a14:imgLayer>
                    <a14:imgEffect>
                      <a14:brightnessContrast bright="-30000"/>
                    </a14:imgEffect>
                  </a14:imgLayer>
                </a14:imgProps>
              </a:ext>
              <a:ext uri="{28A0092B-C50C-407E-A947-70E740481C1C}">
                <a14:useLocalDpi xmlns:a14="http://schemas.microsoft.com/office/drawing/2010/main" val="0"/>
              </a:ext>
            </a:extLst>
          </a:blip>
          <a:stretch>
            <a:fillRect/>
          </a:stretch>
        </p:blipFill>
        <p:spPr>
          <a:xfrm>
            <a:off x="-133232" y="0"/>
            <a:ext cx="9277232" cy="6858000"/>
          </a:xfrm>
          <a:prstGeom prst="rect">
            <a:avLst/>
          </a:prstGeom>
        </p:spPr>
      </p:pic>
      <p:sp>
        <p:nvSpPr>
          <p:cNvPr id="34819" name="Text Box 3">
            <a:extLst>
              <a:ext uri="{FF2B5EF4-FFF2-40B4-BE49-F238E27FC236}">
                <a16:creationId xmlns:a16="http://schemas.microsoft.com/office/drawing/2014/main" id="{BB150F15-0F9B-E044-974A-7424E80E5EDB}"/>
              </a:ext>
            </a:extLst>
          </p:cNvPr>
          <p:cNvSpPr txBox="1">
            <a:spLocks noChangeArrowheads="1"/>
          </p:cNvSpPr>
          <p:nvPr/>
        </p:nvSpPr>
        <p:spPr bwMode="auto">
          <a:xfrm>
            <a:off x="228600" y="609600"/>
            <a:ext cx="8610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الأنظمة الثقافية المهيمنة التي يجب ملاحظتها:</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1. الشرف  والعار:</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القوة والخوف:</a:t>
            </a:r>
            <a:endParaRPr lang="en-US" altLang="x-none" b="1" dirty="0">
              <a:solidFill>
                <a:schemeClr val="bg1"/>
              </a:solidFill>
              <a:latin typeface="Arial" panose="020B0604020202020204" pitchFamily="34" charset="0"/>
              <a:cs typeface="Arial" panose="020B0604020202020204" pitchFamily="34" charset="0"/>
            </a:endParaRPr>
          </a:p>
        </p:txBody>
      </p:sp>
      <p:sp>
        <p:nvSpPr>
          <p:cNvPr id="34820" name="Rectangle 4">
            <a:extLst>
              <a:ext uri="{FF2B5EF4-FFF2-40B4-BE49-F238E27FC236}">
                <a16:creationId xmlns:a16="http://schemas.microsoft.com/office/drawing/2014/main" id="{88EF45A6-26A1-014D-A954-5AAEC3B879B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4821" name="Rectangle 5">
            <a:extLst>
              <a:ext uri="{FF2B5EF4-FFF2-40B4-BE49-F238E27FC236}">
                <a16:creationId xmlns:a16="http://schemas.microsoft.com/office/drawing/2014/main" id="{5F27A841-754D-9047-94A4-525ACFB30F1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4822" name="Rectangle 6">
            <a:extLst>
              <a:ext uri="{FF2B5EF4-FFF2-40B4-BE49-F238E27FC236}">
                <a16:creationId xmlns:a16="http://schemas.microsoft.com/office/drawing/2014/main" id="{7B1C751A-F4CD-BE43-847B-461CCB2D192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5CDC5-2D7E-FD4C-AE76-FDDBB77DBF2A}"/>
              </a:ext>
            </a:extLst>
          </p:cNvPr>
          <p:cNvPicPr>
            <a:picLocks noChangeAspect="1"/>
          </p:cNvPicPr>
          <p:nvPr/>
        </p:nvPicPr>
        <p:blipFill>
          <a:blip r:embed="rId2">
            <a:extLst>
              <a:ext uri="{BEBA8EAE-BF5A-486C-A8C5-ECC9F3942E4B}">
                <a14:imgProps xmlns:a14="http://schemas.microsoft.com/office/drawing/2010/main">
                  <a14:imgLayer>
                    <a14:imgEffect>
                      <a14:brightnessContrast bright="-25000"/>
                    </a14:imgEffect>
                  </a14:imgLayer>
                </a14:imgProps>
              </a:ext>
              <a:ext uri="{28A0092B-C50C-407E-A947-70E740481C1C}">
                <a14:useLocalDpi xmlns:a14="http://schemas.microsoft.com/office/drawing/2010/main" val="0"/>
              </a:ext>
            </a:extLst>
          </a:blip>
          <a:stretch>
            <a:fillRect/>
          </a:stretch>
        </p:blipFill>
        <p:spPr>
          <a:xfrm>
            <a:off x="-1145382" y="-1588"/>
            <a:ext cx="10289382" cy="6859588"/>
          </a:xfrm>
          <a:prstGeom prst="rect">
            <a:avLst/>
          </a:prstGeom>
        </p:spPr>
      </p:pic>
      <p:sp>
        <p:nvSpPr>
          <p:cNvPr id="35843" name="Text Box 3">
            <a:extLst>
              <a:ext uri="{FF2B5EF4-FFF2-40B4-BE49-F238E27FC236}">
                <a16:creationId xmlns:a16="http://schemas.microsoft.com/office/drawing/2014/main" id="{84B888A8-6858-9342-9766-E1A58B174A19}"/>
              </a:ext>
            </a:extLst>
          </p:cNvPr>
          <p:cNvSpPr txBox="1">
            <a:spLocks noChangeArrowheads="1"/>
          </p:cNvSpPr>
          <p:nvPr/>
        </p:nvSpPr>
        <p:spPr bwMode="auto">
          <a:xfrm>
            <a:off x="228600" y="609600"/>
            <a:ext cx="86106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الأنظمة الثقافية المهيمنة التي يجب ملاحظتها:</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الشرف  والعار:</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2. القوة والخوف:</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3. الذنب والبراءة:</a:t>
            </a:r>
            <a:endParaRPr lang="en-US" altLang="x-none" b="1" dirty="0">
              <a:solidFill>
                <a:schemeClr val="bg1"/>
              </a:solidFill>
              <a:latin typeface="Arial" panose="020B0604020202020204" pitchFamily="34" charset="0"/>
              <a:cs typeface="Arial" panose="020B0604020202020204" pitchFamily="34" charset="0"/>
            </a:endParaRPr>
          </a:p>
        </p:txBody>
      </p:sp>
      <p:sp>
        <p:nvSpPr>
          <p:cNvPr id="35844" name="Rectangle 4">
            <a:extLst>
              <a:ext uri="{FF2B5EF4-FFF2-40B4-BE49-F238E27FC236}">
                <a16:creationId xmlns:a16="http://schemas.microsoft.com/office/drawing/2014/main" id="{F790A8DD-212A-5A40-95FC-28D8F793930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5845" name="Rectangle 5">
            <a:extLst>
              <a:ext uri="{FF2B5EF4-FFF2-40B4-BE49-F238E27FC236}">
                <a16:creationId xmlns:a16="http://schemas.microsoft.com/office/drawing/2014/main" id="{19AD59B7-C3D6-5349-98F1-137DBC25CF1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5846" name="Rectangle 6">
            <a:extLst>
              <a:ext uri="{FF2B5EF4-FFF2-40B4-BE49-F238E27FC236}">
                <a16:creationId xmlns:a16="http://schemas.microsoft.com/office/drawing/2014/main" id="{FEAB7ACE-AAE2-8141-914F-6ACAA45CD8D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Paper003">
            <a:extLst>
              <a:ext uri="{FF2B5EF4-FFF2-40B4-BE49-F238E27FC236}">
                <a16:creationId xmlns:a16="http://schemas.microsoft.com/office/drawing/2014/main" id="{8C239A69-495C-0942-9D9E-E3E8211CB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B112D36B-BBAF-2F4C-A3A8-5138A6601CCC}"/>
              </a:ext>
            </a:extLst>
          </p:cNvPr>
          <p:cNvSpPr txBox="1">
            <a:spLocks noChangeArrowheads="1"/>
          </p:cNvSpPr>
          <p:nvPr/>
        </p:nvSpPr>
        <p:spPr bwMode="auto">
          <a:xfrm>
            <a:off x="228600" y="609600"/>
            <a:ext cx="8610600" cy="418576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الأنظمة الثقافية المهيمنة التي يجب ملاحظتها:</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الشرف  والعار:</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2. القوة والخوف:</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3. الذنب والبراءة: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4. لا توجد ثقافة تعرض موضوعاً واحداً فقط، ولكن عادة ما يهيمن أحدهما على الاثنين الآخرين.</a:t>
            </a:r>
            <a:endParaRPr lang="en-US" altLang="x-none" b="1" dirty="0">
              <a:solidFill>
                <a:schemeClr val="bg1"/>
              </a:solidFill>
              <a:latin typeface="Arial" panose="020B0604020202020204" pitchFamily="34" charset="0"/>
              <a:cs typeface="Arial" panose="020B0604020202020204" pitchFamily="34" charset="0"/>
            </a:endParaRPr>
          </a:p>
        </p:txBody>
      </p:sp>
      <p:sp>
        <p:nvSpPr>
          <p:cNvPr id="36868" name="Rectangle 4">
            <a:extLst>
              <a:ext uri="{FF2B5EF4-FFF2-40B4-BE49-F238E27FC236}">
                <a16:creationId xmlns:a16="http://schemas.microsoft.com/office/drawing/2014/main" id="{08CBA0F7-C7B5-C044-B532-7BF6FCEAC76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6869" name="Rectangle 5">
            <a:extLst>
              <a:ext uri="{FF2B5EF4-FFF2-40B4-BE49-F238E27FC236}">
                <a16:creationId xmlns:a16="http://schemas.microsoft.com/office/drawing/2014/main" id="{3E5D843F-508E-5340-B4AC-416AD996F46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6870" name="Rectangle 6">
            <a:extLst>
              <a:ext uri="{FF2B5EF4-FFF2-40B4-BE49-F238E27FC236}">
                <a16:creationId xmlns:a16="http://schemas.microsoft.com/office/drawing/2014/main" id="{CE8013D3-E6EB-4747-B539-4E665894AC9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Paper003">
            <a:extLst>
              <a:ext uri="{FF2B5EF4-FFF2-40B4-BE49-F238E27FC236}">
                <a16:creationId xmlns:a16="http://schemas.microsoft.com/office/drawing/2014/main" id="{CB81575B-F618-7444-B46D-F8934E92D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41F083A0-F0C8-C540-BC32-0F9CCB1E4F66}"/>
              </a:ext>
            </a:extLst>
          </p:cNvPr>
          <p:cNvSpPr txBox="1">
            <a:spLocks noChangeArrowheads="1"/>
          </p:cNvSpPr>
          <p:nvPr/>
        </p:nvSpPr>
        <p:spPr bwMode="auto">
          <a:xfrm>
            <a:off x="228600" y="609600"/>
            <a:ext cx="8610600" cy="483209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3. الأبعاد الأساسية للنظرة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الأنظمة الثقافية المهيمنة التي يجب ملاحظتها:</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الشرف  والعار:</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2. القوة والخوف:</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3. الذنب والبراءة: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4. لا توجد ثقافة تعرض موضوعاً واحداً فقط، ولكن عادة ما يهيمن أحدهما على الاثنين الآخرين.</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ما معنى كل هذا وكيف يساعدنا في تحليل وجهات النظر العالمية؟</a:t>
            </a:r>
            <a:endParaRPr lang="th-TH" altLang="x-none" b="1" dirty="0">
              <a:solidFill>
                <a:schemeClr val="bg1"/>
              </a:solidFill>
              <a:latin typeface="Arial" panose="020B0604020202020204" pitchFamily="34" charset="0"/>
            </a:endParaRPr>
          </a:p>
        </p:txBody>
      </p:sp>
      <p:sp>
        <p:nvSpPr>
          <p:cNvPr id="37892" name="Rectangle 4">
            <a:extLst>
              <a:ext uri="{FF2B5EF4-FFF2-40B4-BE49-F238E27FC236}">
                <a16:creationId xmlns:a16="http://schemas.microsoft.com/office/drawing/2014/main" id="{D2AE7949-4F38-314F-BCEC-03E0DC24B20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7893" name="Rectangle 5">
            <a:extLst>
              <a:ext uri="{FF2B5EF4-FFF2-40B4-BE49-F238E27FC236}">
                <a16:creationId xmlns:a16="http://schemas.microsoft.com/office/drawing/2014/main" id="{B4DFC558-40FD-2A46-AA3B-BA75E2C0A49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7894" name="Rectangle 6">
            <a:extLst>
              <a:ext uri="{FF2B5EF4-FFF2-40B4-BE49-F238E27FC236}">
                <a16:creationId xmlns:a16="http://schemas.microsoft.com/office/drawing/2014/main" id="{96013CED-9AC6-9C48-81B0-2DBEDD703D1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Paper003">
            <a:extLst>
              <a:ext uri="{FF2B5EF4-FFF2-40B4-BE49-F238E27FC236}">
                <a16:creationId xmlns:a16="http://schemas.microsoft.com/office/drawing/2014/main" id="{8526ADF4-C576-534A-8363-91103F5B0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3">
            <a:extLst>
              <a:ext uri="{FF2B5EF4-FFF2-40B4-BE49-F238E27FC236}">
                <a16:creationId xmlns:a16="http://schemas.microsoft.com/office/drawing/2014/main" id="{D63B688F-B390-144C-9CEF-534AC5C0517C}"/>
              </a:ext>
            </a:extLst>
          </p:cNvPr>
          <p:cNvSpPr txBox="1">
            <a:spLocks noChangeArrowheads="1"/>
          </p:cNvSpPr>
          <p:nvPr/>
        </p:nvSpPr>
        <p:spPr bwMode="auto">
          <a:xfrm>
            <a:off x="152400" y="609600"/>
            <a:ext cx="89916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r" rtl="1" eaLnBrk="1" hangingPunct="1">
              <a:spcBef>
                <a:spcPct val="50000"/>
              </a:spcBef>
              <a:defRPr/>
            </a:pPr>
            <a:r>
              <a:rPr lang="ar-JO" altLang="x-none" b="1" dirty="0">
                <a:solidFill>
                  <a:schemeClr val="bg1"/>
                </a:solidFill>
                <a:latin typeface="Arial" panose="020B0604020202020204" pitchFamily="34" charset="0"/>
                <a:ea typeface="SimSun" charset="-122"/>
                <a:cs typeface="Arial" panose="020B0604020202020204" pitchFamily="34" charset="0"/>
              </a:rPr>
              <a:t>4. بعض الأدوات المساعدة لتحليل وجهات النظر العالمية:</a:t>
            </a:r>
            <a:endParaRPr lang="th-TH" altLang="x-none" b="1" dirty="0">
              <a:solidFill>
                <a:schemeClr val="bg1"/>
              </a:solidFill>
              <a:latin typeface="Arial" panose="020B0604020202020204" pitchFamily="34" charset="0"/>
            </a:endParaRPr>
          </a:p>
        </p:txBody>
      </p:sp>
      <p:sp>
        <p:nvSpPr>
          <p:cNvPr id="38917" name="Rectangle 4">
            <a:extLst>
              <a:ext uri="{FF2B5EF4-FFF2-40B4-BE49-F238E27FC236}">
                <a16:creationId xmlns:a16="http://schemas.microsoft.com/office/drawing/2014/main" id="{FD2D4DB7-395C-3A49-A02D-7E415E23640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8918" name="Rectangle 5">
            <a:extLst>
              <a:ext uri="{FF2B5EF4-FFF2-40B4-BE49-F238E27FC236}">
                <a16:creationId xmlns:a16="http://schemas.microsoft.com/office/drawing/2014/main" id="{F2ABEB7E-C61A-CA43-98C8-A264917296F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8919" name="Rectangle 6">
            <a:extLst>
              <a:ext uri="{FF2B5EF4-FFF2-40B4-BE49-F238E27FC236}">
                <a16:creationId xmlns:a16="http://schemas.microsoft.com/office/drawing/2014/main" id="{37D973CB-5287-D742-9A29-6CE42DCDCB6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130581544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Paper003">
            <a:extLst>
              <a:ext uri="{FF2B5EF4-FFF2-40B4-BE49-F238E27FC236}">
                <a16:creationId xmlns:a16="http://schemas.microsoft.com/office/drawing/2014/main" id="{8526ADF4-C576-534A-8363-91103F5B0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9" descr="k4">
            <a:extLst>
              <a:ext uri="{FF2B5EF4-FFF2-40B4-BE49-F238E27FC236}">
                <a16:creationId xmlns:a16="http://schemas.microsoft.com/office/drawing/2014/main" id="{AD9633A2-5CB5-5642-B895-3A543A95E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3">
            <a:extLst>
              <a:ext uri="{FF2B5EF4-FFF2-40B4-BE49-F238E27FC236}">
                <a16:creationId xmlns:a16="http://schemas.microsoft.com/office/drawing/2014/main" id="{D63B688F-B390-144C-9CEF-534AC5C0517C}"/>
              </a:ext>
            </a:extLst>
          </p:cNvPr>
          <p:cNvSpPr txBox="1">
            <a:spLocks noChangeArrowheads="1"/>
          </p:cNvSpPr>
          <p:nvPr/>
        </p:nvSpPr>
        <p:spPr bwMode="auto">
          <a:xfrm>
            <a:off x="152400" y="609600"/>
            <a:ext cx="8991600"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4. بعض الأدوات المساعدة لتحليل وجهات النظر العالمية: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التحليل اللغوي (العرقي):</a:t>
            </a:r>
            <a:endParaRPr lang="th-TH" altLang="x-none" b="1" dirty="0">
              <a:solidFill>
                <a:schemeClr val="bg1"/>
              </a:solidFill>
              <a:latin typeface="Arial" panose="020B0604020202020204" pitchFamily="34" charset="0"/>
            </a:endParaRPr>
          </a:p>
        </p:txBody>
      </p:sp>
      <p:sp>
        <p:nvSpPr>
          <p:cNvPr id="38917" name="Rectangle 4">
            <a:extLst>
              <a:ext uri="{FF2B5EF4-FFF2-40B4-BE49-F238E27FC236}">
                <a16:creationId xmlns:a16="http://schemas.microsoft.com/office/drawing/2014/main" id="{FD2D4DB7-395C-3A49-A02D-7E415E23640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8918" name="Rectangle 5">
            <a:extLst>
              <a:ext uri="{FF2B5EF4-FFF2-40B4-BE49-F238E27FC236}">
                <a16:creationId xmlns:a16="http://schemas.microsoft.com/office/drawing/2014/main" id="{F2ABEB7E-C61A-CA43-98C8-A264917296F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38919" name="Rectangle 6">
            <a:extLst>
              <a:ext uri="{FF2B5EF4-FFF2-40B4-BE49-F238E27FC236}">
                <a16:creationId xmlns:a16="http://schemas.microsoft.com/office/drawing/2014/main" id="{37D973CB-5287-D742-9A29-6CE42DCDCB6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Paper003">
            <a:extLst>
              <a:ext uri="{FF2B5EF4-FFF2-40B4-BE49-F238E27FC236}">
                <a16:creationId xmlns:a16="http://schemas.microsoft.com/office/drawing/2014/main" id="{76411AB6-BC0E-9749-9401-D8F137F18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a:extLst>
              <a:ext uri="{FF2B5EF4-FFF2-40B4-BE49-F238E27FC236}">
                <a16:creationId xmlns:a16="http://schemas.microsoft.com/office/drawing/2014/main" id="{2BC1FB4F-3BB7-4041-91A9-FF62A6222A31}"/>
              </a:ext>
            </a:extLst>
          </p:cNvPr>
          <p:cNvSpPr txBox="1">
            <a:spLocks noChangeArrowheads="1"/>
          </p:cNvSpPr>
          <p:nvPr/>
        </p:nvSpPr>
        <p:spPr bwMode="auto">
          <a:xfrm>
            <a:off x="152400" y="609600"/>
            <a:ext cx="8991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4. بعض الأدوات المساعدة لتحليل وجهات النظر العالمية: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التحليل اللغوي (العرقي):</a:t>
            </a:r>
            <a:endParaRPr kumimoji="0" lang="th-TH"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ngsana New" panose="02020603050405020304" pitchFamily="18" charset="-34"/>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تحليل العلامات الثقافية</a:t>
            </a:r>
            <a:endParaRPr lang="en-US" altLang="x-none" b="1" dirty="0">
              <a:solidFill>
                <a:schemeClr val="bg1"/>
              </a:solidFill>
              <a:latin typeface="Arial" panose="020B0604020202020204" pitchFamily="34" charset="0"/>
              <a:cs typeface="Arial" panose="020B0604020202020204" pitchFamily="34" charset="0"/>
            </a:endParaRPr>
          </a:p>
        </p:txBody>
      </p:sp>
      <p:sp>
        <p:nvSpPr>
          <p:cNvPr id="40964" name="Rectangle 4">
            <a:extLst>
              <a:ext uri="{FF2B5EF4-FFF2-40B4-BE49-F238E27FC236}">
                <a16:creationId xmlns:a16="http://schemas.microsoft.com/office/drawing/2014/main" id="{0E908E7D-2BB5-6948-B148-777CA1FFC79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0965" name="Rectangle 5">
            <a:extLst>
              <a:ext uri="{FF2B5EF4-FFF2-40B4-BE49-F238E27FC236}">
                <a16:creationId xmlns:a16="http://schemas.microsoft.com/office/drawing/2014/main" id="{F4C01A1B-C5D8-4A46-AED4-A5B4831B77A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0966" name="Rectangle 6">
            <a:extLst>
              <a:ext uri="{FF2B5EF4-FFF2-40B4-BE49-F238E27FC236}">
                <a16:creationId xmlns:a16="http://schemas.microsoft.com/office/drawing/2014/main" id="{55FD138C-FDC1-D040-A148-4FFEF1CD86C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8" descr="sikh-wedding-rituals">
            <a:extLst>
              <a:ext uri="{FF2B5EF4-FFF2-40B4-BE49-F238E27FC236}">
                <a16:creationId xmlns:a16="http://schemas.microsoft.com/office/drawing/2014/main" id="{4A3CB156-BEB6-0946-AFC9-6A063F351F84}"/>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E397AF95-AFDC-0F47-ADCB-4A1F17BD5FA3}"/>
              </a:ext>
            </a:extLst>
          </p:cNvPr>
          <p:cNvSpPr txBox="1">
            <a:spLocks noChangeArrowheads="1"/>
          </p:cNvSpPr>
          <p:nvPr/>
        </p:nvSpPr>
        <p:spPr bwMode="auto">
          <a:xfrm>
            <a:off x="152400" y="609600"/>
            <a:ext cx="8991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4. بعض الأدوات المساعدة لتحليل وجهات النظر العالمية: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التحليل اللغوي (العرقي):</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تحليل العلامات الثقافية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تحليل الطقوس:</a:t>
            </a:r>
            <a:endParaRPr lang="en-US" altLang="x-none" b="1" dirty="0">
              <a:solidFill>
                <a:schemeClr val="bg1"/>
              </a:solidFill>
              <a:latin typeface="Arial" panose="020B0604020202020204" pitchFamily="34" charset="0"/>
              <a:cs typeface="Arial" panose="020B0604020202020204" pitchFamily="34" charset="0"/>
            </a:endParaRPr>
          </a:p>
        </p:txBody>
      </p:sp>
      <p:sp>
        <p:nvSpPr>
          <p:cNvPr id="41988" name="Rectangle 4">
            <a:extLst>
              <a:ext uri="{FF2B5EF4-FFF2-40B4-BE49-F238E27FC236}">
                <a16:creationId xmlns:a16="http://schemas.microsoft.com/office/drawing/2014/main" id="{E5DEEC46-22E1-A04E-B102-CD404DE4AA1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1989" name="Rectangle 5">
            <a:extLst>
              <a:ext uri="{FF2B5EF4-FFF2-40B4-BE49-F238E27FC236}">
                <a16:creationId xmlns:a16="http://schemas.microsoft.com/office/drawing/2014/main" id="{A7041CDB-7577-E54D-A08E-63B6A31B078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1990" name="Rectangle 6">
            <a:extLst>
              <a:ext uri="{FF2B5EF4-FFF2-40B4-BE49-F238E27FC236}">
                <a16:creationId xmlns:a16="http://schemas.microsoft.com/office/drawing/2014/main" id="{9C45D672-4D46-1942-B577-B6D79FD6994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Paper003">
            <a:extLst>
              <a:ext uri="{FF2B5EF4-FFF2-40B4-BE49-F238E27FC236}">
                <a16:creationId xmlns:a16="http://schemas.microsoft.com/office/drawing/2014/main" id="{15CB3DD6-8215-7E4D-9AE0-203A7625D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F9A0A50E-8B29-474F-B27A-C0A6B03E878E}"/>
              </a:ext>
            </a:extLst>
          </p:cNvPr>
          <p:cNvSpPr txBox="1">
            <a:spLocks noChangeArrowheads="1"/>
          </p:cNvSpPr>
          <p:nvPr/>
        </p:nvSpPr>
        <p:spPr bwMode="auto">
          <a:xfrm>
            <a:off x="152400" y="609600"/>
            <a:ext cx="89916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4. بعض الأدوات المساعدة لتحليل وجهات النظر العالمية: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التحليل اللغوي (العرقي):</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تحليل العلامات الثقافية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ت. تحليل الطقوس:</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تحليل الفلكلور المشترك، الأسطورة وأدب الحكمة:</a:t>
            </a:r>
            <a:endParaRPr lang="en-US" altLang="x-none" b="1" dirty="0">
              <a:solidFill>
                <a:schemeClr val="bg1"/>
              </a:solidFill>
              <a:latin typeface="Arial" panose="020B0604020202020204" pitchFamily="34" charset="0"/>
              <a:cs typeface="Arial" panose="020B0604020202020204" pitchFamily="34" charset="0"/>
            </a:endParaRPr>
          </a:p>
        </p:txBody>
      </p:sp>
      <p:sp>
        <p:nvSpPr>
          <p:cNvPr id="43012" name="Rectangle 4">
            <a:extLst>
              <a:ext uri="{FF2B5EF4-FFF2-40B4-BE49-F238E27FC236}">
                <a16:creationId xmlns:a16="http://schemas.microsoft.com/office/drawing/2014/main" id="{9EF9EF52-8ED2-934A-8AA8-7E9B3E0F489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3013" name="Rectangle 5">
            <a:extLst>
              <a:ext uri="{FF2B5EF4-FFF2-40B4-BE49-F238E27FC236}">
                <a16:creationId xmlns:a16="http://schemas.microsoft.com/office/drawing/2014/main" id="{CEDEDF41-B260-AE43-A97E-D6A4419A85A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3014" name="Rectangle 6">
            <a:extLst>
              <a:ext uri="{FF2B5EF4-FFF2-40B4-BE49-F238E27FC236}">
                <a16:creationId xmlns:a16="http://schemas.microsoft.com/office/drawing/2014/main" id="{3ED89622-AAF6-A74E-B7AF-642FC1AF472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icrophone, fish, flower&#10;&#10;Description automatically generated">
            <a:extLst>
              <a:ext uri="{FF2B5EF4-FFF2-40B4-BE49-F238E27FC236}">
                <a16:creationId xmlns:a16="http://schemas.microsoft.com/office/drawing/2014/main" id="{E87408A4-C183-C648-B388-D8986BC0356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0" y="0"/>
            <a:ext cx="9179788" cy="6877647"/>
          </a:xfrm>
          <a:prstGeom prst="rect">
            <a:avLst/>
          </a:prstGeom>
        </p:spPr>
      </p:pic>
      <p:sp>
        <p:nvSpPr>
          <p:cNvPr id="44035" name="Text Box 3">
            <a:extLst>
              <a:ext uri="{FF2B5EF4-FFF2-40B4-BE49-F238E27FC236}">
                <a16:creationId xmlns:a16="http://schemas.microsoft.com/office/drawing/2014/main" id="{328312FB-C309-714F-973E-50214A23DF70}"/>
              </a:ext>
            </a:extLst>
          </p:cNvPr>
          <p:cNvSpPr txBox="1">
            <a:spLocks noChangeArrowheads="1"/>
          </p:cNvSpPr>
          <p:nvPr/>
        </p:nvSpPr>
        <p:spPr bwMode="auto">
          <a:xfrm>
            <a:off x="152400" y="609600"/>
            <a:ext cx="8991600" cy="375487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4. بعض الأدوات المساعدة لتحليل وجهات النظر العالمية: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التحليل اللغوي (العرقي):</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تحليل العلامات الثقافية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ت. تحليل الطقوس:</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ث. تحليل الفلكلور المشترك، الأسطورة وأدب الحكمة: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ج. التحليل الجمالي</a:t>
            </a:r>
            <a:endParaRPr lang="en-US" altLang="x-none" b="1" dirty="0">
              <a:solidFill>
                <a:schemeClr val="bg1"/>
              </a:solidFill>
              <a:latin typeface="Arial" panose="020B0604020202020204" pitchFamily="34" charset="0"/>
              <a:cs typeface="Arial" panose="020B0604020202020204" pitchFamily="34" charset="0"/>
            </a:endParaRPr>
          </a:p>
        </p:txBody>
      </p:sp>
      <p:sp>
        <p:nvSpPr>
          <p:cNvPr id="44036" name="Rectangle 4">
            <a:extLst>
              <a:ext uri="{FF2B5EF4-FFF2-40B4-BE49-F238E27FC236}">
                <a16:creationId xmlns:a16="http://schemas.microsoft.com/office/drawing/2014/main" id="{E3D1D7E7-DC35-1349-AB39-D1671A0665E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4037" name="Rectangle 5">
            <a:extLst>
              <a:ext uri="{FF2B5EF4-FFF2-40B4-BE49-F238E27FC236}">
                <a16:creationId xmlns:a16="http://schemas.microsoft.com/office/drawing/2014/main" id="{912F382D-6082-E141-9E4E-DE9211861AC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4038" name="Rectangle 6">
            <a:extLst>
              <a:ext uri="{FF2B5EF4-FFF2-40B4-BE49-F238E27FC236}">
                <a16:creationId xmlns:a16="http://schemas.microsoft.com/office/drawing/2014/main" id="{BB2615A2-0D4E-B943-880A-4F6B3F475B0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a sunset in the background&#10;&#10;Description automatically generated">
            <a:extLst>
              <a:ext uri="{FF2B5EF4-FFF2-40B4-BE49-F238E27FC236}">
                <a16:creationId xmlns:a16="http://schemas.microsoft.com/office/drawing/2014/main" id="{3C07AB7C-0526-2A44-859B-7AA8D805B11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9155969" cy="6858000"/>
          </a:xfrm>
          <a:prstGeom prst="rect">
            <a:avLst/>
          </a:prstGeom>
        </p:spPr>
      </p:pic>
      <p:sp>
        <p:nvSpPr>
          <p:cNvPr id="6147" name="Text Box 3">
            <a:extLst>
              <a:ext uri="{FF2B5EF4-FFF2-40B4-BE49-F238E27FC236}">
                <a16:creationId xmlns:a16="http://schemas.microsoft.com/office/drawing/2014/main" id="{4226FEDA-571F-1242-A4C6-A566897BF5AF}"/>
              </a:ext>
            </a:extLst>
          </p:cNvPr>
          <p:cNvSpPr txBox="1">
            <a:spLocks noChangeArrowheads="1"/>
          </p:cNvSpPr>
          <p:nvPr/>
        </p:nvSpPr>
        <p:spPr bwMode="auto">
          <a:xfrm>
            <a:off x="228600" y="1371600"/>
            <a:ext cx="8610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اعتبارات أولية مهمة: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 علينا أن نبدأ من داخل نظرتنا للعالم.</a:t>
            </a:r>
            <a:endParaRPr kumimoji="0" lang="th-TH"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ngsana New" panose="02020603050405020304" pitchFamily="18" charset="-34"/>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علينا أن نبدأ بمستوى معين من التواضع الواثق.</a:t>
            </a:r>
            <a:endParaRPr lang="th-TH" altLang="x-none" b="1" dirty="0">
              <a:solidFill>
                <a:schemeClr val="bg1"/>
              </a:solidFill>
              <a:latin typeface="Arial" panose="020B0604020202020204" pitchFamily="34" charset="0"/>
            </a:endParaRPr>
          </a:p>
        </p:txBody>
      </p:sp>
      <p:sp>
        <p:nvSpPr>
          <p:cNvPr id="6148" name="Rectangle 4">
            <a:extLst>
              <a:ext uri="{FF2B5EF4-FFF2-40B4-BE49-F238E27FC236}">
                <a16:creationId xmlns:a16="http://schemas.microsoft.com/office/drawing/2014/main" id="{8EACA007-2F19-9A46-A01B-988E092AFED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6149" name="Rectangle 5">
            <a:extLst>
              <a:ext uri="{FF2B5EF4-FFF2-40B4-BE49-F238E27FC236}">
                <a16:creationId xmlns:a16="http://schemas.microsoft.com/office/drawing/2014/main" id="{3AE665FD-428C-E542-8B19-D8900F31098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posing for a photo&#10;&#10;Description automatically generated">
            <a:extLst>
              <a:ext uri="{FF2B5EF4-FFF2-40B4-BE49-F238E27FC236}">
                <a16:creationId xmlns:a16="http://schemas.microsoft.com/office/drawing/2014/main" id="{086BCDFF-6F06-0049-B68B-D9F229CDD12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l="8333" t="11666" r="8334" b="13334"/>
          <a:stretch/>
        </p:blipFill>
        <p:spPr>
          <a:xfrm>
            <a:off x="0" y="0"/>
            <a:ext cx="9144000" cy="6858000"/>
          </a:xfrm>
          <a:prstGeom prst="rect">
            <a:avLst/>
          </a:prstGeom>
        </p:spPr>
      </p:pic>
      <p:sp>
        <p:nvSpPr>
          <p:cNvPr id="45059" name="Text Box 3">
            <a:extLst>
              <a:ext uri="{FF2B5EF4-FFF2-40B4-BE49-F238E27FC236}">
                <a16:creationId xmlns:a16="http://schemas.microsoft.com/office/drawing/2014/main" id="{365CDD14-7A18-164E-BBC2-ACB6BCEEF36B}"/>
              </a:ext>
            </a:extLst>
          </p:cNvPr>
          <p:cNvSpPr txBox="1">
            <a:spLocks noChangeArrowheads="1"/>
          </p:cNvSpPr>
          <p:nvPr/>
        </p:nvSpPr>
        <p:spPr bwMode="auto">
          <a:xfrm>
            <a:off x="152400" y="609600"/>
            <a:ext cx="8991600" cy="440120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4. بعض الأدوات المساعدة لتحليل وجهات النظر العالمية: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التحليل اللغوي (العرقي):</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تحليل العلامات الثقافية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ت. تحليل الطقوس:</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ث. تحليل الفلكلور المشترك، الأسطورة وأدب الحكمة: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ج. التحليل الجمالي</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ح. الإستفادة من المقارنات بين الثقافات:</a:t>
            </a:r>
            <a:endParaRPr lang="en-US" altLang="x-none" b="1" dirty="0">
              <a:solidFill>
                <a:schemeClr val="bg1"/>
              </a:solidFill>
              <a:latin typeface="Arial" panose="020B0604020202020204" pitchFamily="34" charset="0"/>
              <a:cs typeface="Arial" panose="020B0604020202020204" pitchFamily="34" charset="0"/>
            </a:endParaRPr>
          </a:p>
        </p:txBody>
      </p:sp>
      <p:sp>
        <p:nvSpPr>
          <p:cNvPr id="45060" name="Rectangle 4">
            <a:extLst>
              <a:ext uri="{FF2B5EF4-FFF2-40B4-BE49-F238E27FC236}">
                <a16:creationId xmlns:a16="http://schemas.microsoft.com/office/drawing/2014/main" id="{212533A3-576B-6C49-A919-E8A7C25777A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5061" name="Rectangle 5">
            <a:extLst>
              <a:ext uri="{FF2B5EF4-FFF2-40B4-BE49-F238E27FC236}">
                <a16:creationId xmlns:a16="http://schemas.microsoft.com/office/drawing/2014/main" id="{49DF3827-A4E3-D440-9B97-BA7FE00B147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5062" name="Rectangle 6">
            <a:extLst>
              <a:ext uri="{FF2B5EF4-FFF2-40B4-BE49-F238E27FC236}">
                <a16:creationId xmlns:a16="http://schemas.microsoft.com/office/drawing/2014/main" id="{790B5A8F-5338-6141-A2D9-F6B28E8B329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Paper003">
            <a:extLst>
              <a:ext uri="{FF2B5EF4-FFF2-40B4-BE49-F238E27FC236}">
                <a16:creationId xmlns:a16="http://schemas.microsoft.com/office/drawing/2014/main" id="{16837D97-3B0B-9C43-8C4A-72D53C3C5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a:extLst>
              <a:ext uri="{FF2B5EF4-FFF2-40B4-BE49-F238E27FC236}">
                <a16:creationId xmlns:a16="http://schemas.microsoft.com/office/drawing/2014/main" id="{FFC02050-7ECA-A242-BD04-49A293C80C65}"/>
              </a:ext>
            </a:extLst>
          </p:cNvPr>
          <p:cNvSpPr txBox="1">
            <a:spLocks noChangeArrowheads="1"/>
          </p:cNvSpPr>
          <p:nvPr/>
        </p:nvSpPr>
        <p:spPr bwMode="auto">
          <a:xfrm>
            <a:off x="152400" y="609600"/>
            <a:ext cx="8991600" cy="5047536"/>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4. بعض الأدوات المساعدة لتحليل وجهات النظر العالمية: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التحليل اللغوي (العرقي):</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تحليل العلامات الثقافية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ت. تحليل الطقوس:</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ث. تحليل الفلكلور المشترك، الأسطورة وأدب الحكمة: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ج. التحليل الجمالي</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ح. الإستفادة من المقارنات بين الثقافات:</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خ. البحث عن الرواة:</a:t>
            </a:r>
            <a:endParaRPr lang="en-US" altLang="x-none" b="1" dirty="0">
              <a:solidFill>
                <a:schemeClr val="bg1"/>
              </a:solidFill>
              <a:latin typeface="Arial" panose="020B0604020202020204" pitchFamily="34" charset="0"/>
              <a:cs typeface="Arial" panose="020B0604020202020204" pitchFamily="34" charset="0"/>
            </a:endParaRPr>
          </a:p>
        </p:txBody>
      </p:sp>
      <p:sp>
        <p:nvSpPr>
          <p:cNvPr id="46084" name="Rectangle 4">
            <a:extLst>
              <a:ext uri="{FF2B5EF4-FFF2-40B4-BE49-F238E27FC236}">
                <a16:creationId xmlns:a16="http://schemas.microsoft.com/office/drawing/2014/main" id="{8F372AC9-A527-A646-A315-75BFC572156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6085" name="Rectangle 5">
            <a:extLst>
              <a:ext uri="{FF2B5EF4-FFF2-40B4-BE49-F238E27FC236}">
                <a16:creationId xmlns:a16="http://schemas.microsoft.com/office/drawing/2014/main" id="{7E22B11D-29C5-E542-9066-AAE0F7BF4E8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6086" name="Rectangle 6">
            <a:extLst>
              <a:ext uri="{FF2B5EF4-FFF2-40B4-BE49-F238E27FC236}">
                <a16:creationId xmlns:a16="http://schemas.microsoft.com/office/drawing/2014/main" id="{DA51184B-79B7-5C47-89D6-38ACD5F5546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Paper003">
            <a:extLst>
              <a:ext uri="{FF2B5EF4-FFF2-40B4-BE49-F238E27FC236}">
                <a16:creationId xmlns:a16="http://schemas.microsoft.com/office/drawing/2014/main" id="{BBD7E967-A7A9-4945-A64A-CB6B3365B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8ED01B8E-8366-B448-8024-3888499502F5}"/>
              </a:ext>
            </a:extLst>
          </p:cNvPr>
          <p:cNvSpPr txBox="1">
            <a:spLocks noChangeArrowheads="1"/>
          </p:cNvSpPr>
          <p:nvPr/>
        </p:nvSpPr>
        <p:spPr bwMode="auto">
          <a:xfrm>
            <a:off x="217488" y="514350"/>
            <a:ext cx="8774112"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r" rtl="1" eaLnBrk="1" hangingPunct="1">
              <a:spcBef>
                <a:spcPct val="50000"/>
              </a:spcBef>
              <a:defRPr/>
            </a:pPr>
            <a:r>
              <a:rPr lang="ar-JO" altLang="x-none" b="1" dirty="0">
                <a:solidFill>
                  <a:schemeClr val="bg1"/>
                </a:solidFill>
                <a:latin typeface="Arial" panose="020B0604020202020204" pitchFamily="34" charset="0"/>
                <a:ea typeface="SimSun" charset="-122"/>
                <a:cs typeface="Arial" panose="020B0604020202020204" pitchFamily="34" charset="0"/>
              </a:rPr>
              <a:t>5. بعض الأسئلة الختامية لمزيد من الدراسة:</a:t>
            </a:r>
            <a:endParaRPr lang="en-US" altLang="x-none" b="1" dirty="0">
              <a:solidFill>
                <a:schemeClr val="bg1"/>
              </a:solidFill>
              <a:latin typeface="Arial" panose="020B0604020202020204" pitchFamily="34" charset="0"/>
              <a:cs typeface="Arial" panose="020B0604020202020204" pitchFamily="34" charset="0"/>
            </a:endParaRPr>
          </a:p>
        </p:txBody>
      </p:sp>
      <p:sp>
        <p:nvSpPr>
          <p:cNvPr id="47108" name="Rectangle 4">
            <a:extLst>
              <a:ext uri="{FF2B5EF4-FFF2-40B4-BE49-F238E27FC236}">
                <a16:creationId xmlns:a16="http://schemas.microsoft.com/office/drawing/2014/main" id="{B9098913-39F8-144C-BBC3-D099194FAB9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7109" name="Rectangle 5">
            <a:extLst>
              <a:ext uri="{FF2B5EF4-FFF2-40B4-BE49-F238E27FC236}">
                <a16:creationId xmlns:a16="http://schemas.microsoft.com/office/drawing/2014/main" id="{C22623CF-62D4-7348-AEB0-FC35EB750F6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7110" name="Rectangle 6">
            <a:extLst>
              <a:ext uri="{FF2B5EF4-FFF2-40B4-BE49-F238E27FC236}">
                <a16:creationId xmlns:a16="http://schemas.microsoft.com/office/drawing/2014/main" id="{42CFB44A-6927-564F-ABCF-78CB31D023E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136659752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Paper003">
            <a:extLst>
              <a:ext uri="{FF2B5EF4-FFF2-40B4-BE49-F238E27FC236}">
                <a16:creationId xmlns:a16="http://schemas.microsoft.com/office/drawing/2014/main" id="{BBD7E967-A7A9-4945-A64A-CB6B3365B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8ED01B8E-8366-B448-8024-3888499502F5}"/>
              </a:ext>
            </a:extLst>
          </p:cNvPr>
          <p:cNvSpPr txBox="1">
            <a:spLocks noChangeArrowheads="1"/>
          </p:cNvSpPr>
          <p:nvPr/>
        </p:nvSpPr>
        <p:spPr bwMode="auto">
          <a:xfrm>
            <a:off x="217488" y="514350"/>
            <a:ext cx="8697912"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5. بعض الأسئلة الختامية لمزيد من الدراسة: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هل تمثل النظرة العالمية الواقع بشكل كافٍ؟</a:t>
            </a:r>
            <a:endParaRPr lang="en-US" altLang="x-none" b="1" dirty="0">
              <a:solidFill>
                <a:schemeClr val="bg1"/>
              </a:solidFill>
              <a:latin typeface="Arial" panose="020B0604020202020204" pitchFamily="34" charset="0"/>
              <a:cs typeface="Arial" panose="020B0604020202020204" pitchFamily="34" charset="0"/>
            </a:endParaRPr>
          </a:p>
        </p:txBody>
      </p:sp>
      <p:sp>
        <p:nvSpPr>
          <p:cNvPr id="47108" name="Rectangle 4">
            <a:extLst>
              <a:ext uri="{FF2B5EF4-FFF2-40B4-BE49-F238E27FC236}">
                <a16:creationId xmlns:a16="http://schemas.microsoft.com/office/drawing/2014/main" id="{B9098913-39F8-144C-BBC3-D099194FAB9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7109" name="Rectangle 5">
            <a:extLst>
              <a:ext uri="{FF2B5EF4-FFF2-40B4-BE49-F238E27FC236}">
                <a16:creationId xmlns:a16="http://schemas.microsoft.com/office/drawing/2014/main" id="{C22623CF-62D4-7348-AEB0-FC35EB750F6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7110" name="Rectangle 6">
            <a:extLst>
              <a:ext uri="{FF2B5EF4-FFF2-40B4-BE49-F238E27FC236}">
                <a16:creationId xmlns:a16="http://schemas.microsoft.com/office/drawing/2014/main" id="{42CFB44A-6927-564F-ABCF-78CB31D023E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Paper003">
            <a:extLst>
              <a:ext uri="{FF2B5EF4-FFF2-40B4-BE49-F238E27FC236}">
                <a16:creationId xmlns:a16="http://schemas.microsoft.com/office/drawing/2014/main" id="{A3E7EC13-59C6-5F49-8B4E-6CD437F5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0D1D19CA-6E32-3A49-8A2F-00B1AF877EBD}"/>
              </a:ext>
            </a:extLst>
          </p:cNvPr>
          <p:cNvSpPr txBox="1">
            <a:spLocks noChangeArrowheads="1"/>
          </p:cNvSpPr>
          <p:nvPr/>
        </p:nvSpPr>
        <p:spPr bwMode="auto">
          <a:xfrm>
            <a:off x="228600" y="519113"/>
            <a:ext cx="8991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5. بعض الأسئلة الختامية لمزيد من الدراسة: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هل تمثل النظرة العالمية الواقع بشكل كافٍ؟</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هل تفسر النظرة العالمية حقيقة ما تدعي أنها تفسره؟</a:t>
            </a:r>
            <a:endParaRPr lang="en-US" altLang="x-none" b="1" dirty="0">
              <a:solidFill>
                <a:schemeClr val="bg1"/>
              </a:solidFill>
              <a:latin typeface="Arial" panose="020B0604020202020204" pitchFamily="34" charset="0"/>
              <a:cs typeface="Arial" panose="020B0604020202020204" pitchFamily="34" charset="0"/>
            </a:endParaRPr>
          </a:p>
        </p:txBody>
      </p:sp>
      <p:sp>
        <p:nvSpPr>
          <p:cNvPr id="48132" name="Rectangle 4">
            <a:extLst>
              <a:ext uri="{FF2B5EF4-FFF2-40B4-BE49-F238E27FC236}">
                <a16:creationId xmlns:a16="http://schemas.microsoft.com/office/drawing/2014/main" id="{48CB910D-E62F-BD4D-9F11-B84317CFEAB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8133" name="Rectangle 5">
            <a:extLst>
              <a:ext uri="{FF2B5EF4-FFF2-40B4-BE49-F238E27FC236}">
                <a16:creationId xmlns:a16="http://schemas.microsoft.com/office/drawing/2014/main" id="{1AAE0C54-86E4-EC42-B5C1-466E4D1352C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8134" name="Rectangle 6">
            <a:extLst>
              <a:ext uri="{FF2B5EF4-FFF2-40B4-BE49-F238E27FC236}">
                <a16:creationId xmlns:a16="http://schemas.microsoft.com/office/drawing/2014/main" id="{376A7267-CF4C-AD48-8F1F-B59C3A928C3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Paper003">
            <a:extLst>
              <a:ext uri="{FF2B5EF4-FFF2-40B4-BE49-F238E27FC236}">
                <a16:creationId xmlns:a16="http://schemas.microsoft.com/office/drawing/2014/main" id="{C69F83EC-0E22-7145-96A7-274C5417F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BC5FF48-B066-3D4F-AF18-2FD44B81D1AD}"/>
              </a:ext>
            </a:extLst>
          </p:cNvPr>
          <p:cNvSpPr/>
          <p:nvPr/>
        </p:nvSpPr>
        <p:spPr>
          <a:xfrm>
            <a:off x="457200" y="685800"/>
            <a:ext cx="8229600" cy="3108543"/>
          </a:xfrm>
          <a:prstGeom prst="rect">
            <a:avLst/>
          </a:prstGeom>
          <a:ln w="63500">
            <a:solidFill>
              <a:srgbClr val="FFFF00"/>
            </a:solidFill>
          </a:ln>
        </p:spPr>
        <p:txBody>
          <a:bodyPr wrap="square">
            <a:spAutoFit/>
          </a:bodyPr>
          <a:lstStyle/>
          <a:p>
            <a:pPr marL="0" marR="0" algn="r">
              <a:spcBef>
                <a:spcPts val="0"/>
              </a:spcBef>
              <a:spcAft>
                <a:spcPts val="0"/>
              </a:spcAft>
            </a:pPr>
            <a:r>
              <a:rPr lang="ar-JO" b="1" dirty="0">
                <a:solidFill>
                  <a:srgbClr val="FFFF00"/>
                </a:solidFill>
                <a:ea typeface="SimSun" panose="02010600030101010101" pitchFamily="2" charset="-122"/>
                <a:cs typeface="Arial" panose="020B0604020202020204" pitchFamily="34" charset="0"/>
              </a:rPr>
              <a:t>الإختبار الأخير لأي معتقد أو إيمان يدعي أنه يقدم إجابات لحياتنا هو: هل يفسر أحدهما الآخر؟ هل القصة تجلب إلى المنظور . . أيام حياتك ؟ هل يأخذ كل شيء بعين الإعتبار؟ هل يفسر شوق قلبك لحياة لم تجدها بعد؟ هل يفسر هذا الشر الذي يحيط بنا؟ والأهم من ذلك كله، هل يفعل ذلك. . . تقودك إلى مصدر الحياة؟</a:t>
            </a:r>
            <a:endParaRPr lang="en-US" b="1" dirty="0">
              <a:solidFill>
                <a:srgbClr val="FFFF00"/>
              </a:solidFill>
              <a:ea typeface="SimSun" panose="02010600030101010101" pitchFamily="2" charset="-122"/>
              <a:cs typeface="Arial" panose="020B0604020202020204" pitchFamily="34" charset="0"/>
            </a:endParaRPr>
          </a:p>
          <a:p>
            <a:pPr marL="0" marR="0">
              <a:spcBef>
                <a:spcPts val="0"/>
              </a:spcBef>
              <a:spcAft>
                <a:spcPts val="0"/>
              </a:spcAft>
            </a:pPr>
            <a:r>
              <a:rPr lang="en-SG" b="1" dirty="0">
                <a:solidFill>
                  <a:srgbClr val="FFFF00"/>
                </a:solidFill>
                <a:ea typeface="SimSun" panose="02010600030101010101" pitchFamily="2" charset="-122"/>
                <a:cs typeface="Arial" panose="020B0604020202020204" pitchFamily="34" charset="0"/>
              </a:rPr>
              <a:t> </a:t>
            </a:r>
            <a:endParaRPr lang="en-US" b="1" dirty="0">
              <a:solidFill>
                <a:srgbClr val="FFFF00"/>
              </a:solidFill>
              <a:ea typeface="SimSun" panose="02010600030101010101" pitchFamily="2" charset="-122"/>
              <a:cs typeface="Arial" panose="020B0604020202020204" pitchFamily="34" charset="0"/>
            </a:endParaRPr>
          </a:p>
          <a:p>
            <a:pPr marL="0" marR="0" algn="ctr">
              <a:spcBef>
                <a:spcPts val="0"/>
              </a:spcBef>
              <a:spcAft>
                <a:spcPts val="0"/>
              </a:spcAft>
            </a:pPr>
            <a:r>
              <a:rPr lang="ar-JO" b="1" dirty="0">
                <a:solidFill>
                  <a:srgbClr val="FFFF00"/>
                </a:solidFill>
                <a:ea typeface="SimSun" panose="02010600030101010101" pitchFamily="2" charset="-122"/>
                <a:cs typeface="Arial" panose="020B0604020202020204" pitchFamily="34" charset="0"/>
              </a:rPr>
              <a:t>جون إلدردج، الملحمة، 100</a:t>
            </a:r>
            <a:endParaRPr lang="en-US" b="1" dirty="0">
              <a:solidFill>
                <a:srgbClr val="FFFF00"/>
              </a:solidFill>
              <a:ea typeface="SimSun" panose="02010600030101010101" pitchFamily="2" charset="-122"/>
              <a:cs typeface="Arial" panose="020B0604020202020204" pitchFamily="34" charset="0"/>
            </a:endParaRPr>
          </a:p>
        </p:txBody>
      </p:sp>
      <p:pic>
        <p:nvPicPr>
          <p:cNvPr id="3" name="Picture 2" descr="A person smiling for the camera&#10;&#10;Description automatically generated">
            <a:extLst>
              <a:ext uri="{FF2B5EF4-FFF2-40B4-BE49-F238E27FC236}">
                <a16:creationId xmlns:a16="http://schemas.microsoft.com/office/drawing/2014/main" id="{7DC43BA5-271E-8E41-9E8A-768AFD6C0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4648200"/>
            <a:ext cx="2286000" cy="2209800"/>
          </a:xfrm>
          <a:prstGeom prst="rect">
            <a:avLst/>
          </a:prstGeom>
        </p:spPr>
      </p:pic>
    </p:spTree>
    <p:extLst>
      <p:ext uri="{BB962C8B-B14F-4D97-AF65-F5344CB8AC3E}">
        <p14:creationId xmlns:p14="http://schemas.microsoft.com/office/powerpoint/2010/main" val="110989544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4AB61A-ADF8-7346-B62A-97277B9E7A02}"/>
              </a:ext>
            </a:extLst>
          </p:cNvPr>
          <p:cNvPicPr>
            <a:picLocks noChangeAspect="1"/>
          </p:cNvPicPr>
          <p:nvPr/>
        </p:nvPicPr>
        <p:blipFill>
          <a:blip r:embed="rId2">
            <a:extLst>
              <a:ext uri="{BEBA8EAE-BF5A-486C-A8C5-ECC9F3942E4B}">
                <a14:imgProps xmlns:a14="http://schemas.microsoft.com/office/drawing/2010/main">
                  <a14:imgLayer>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9155" name="Text Box 3">
            <a:extLst>
              <a:ext uri="{FF2B5EF4-FFF2-40B4-BE49-F238E27FC236}">
                <a16:creationId xmlns:a16="http://schemas.microsoft.com/office/drawing/2014/main" id="{DE3711AC-F8B0-6F41-96A8-A93CB912267A}"/>
              </a:ext>
            </a:extLst>
          </p:cNvPr>
          <p:cNvSpPr txBox="1">
            <a:spLocks noChangeArrowheads="1"/>
          </p:cNvSpPr>
          <p:nvPr/>
        </p:nvSpPr>
        <p:spPr bwMode="auto">
          <a:xfrm>
            <a:off x="217488" y="506413"/>
            <a:ext cx="8991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5. بعض الأسئلة الختامية لمزيد من الدراسة: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هل تمثل النظرة العالمية الواقع بشكل كافٍ؟</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هل تفسر النظرة العالمية حقيقة ما تدعي أنها تفسره؟</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هل النظرة العالمية مرضية ذاتياً؟</a:t>
            </a:r>
            <a:endParaRPr lang="en-US" altLang="x-none" b="1" dirty="0">
              <a:solidFill>
                <a:schemeClr val="bg1"/>
              </a:solidFill>
              <a:latin typeface="Arial" panose="020B0604020202020204" pitchFamily="34" charset="0"/>
              <a:cs typeface="Arial" panose="020B0604020202020204" pitchFamily="34" charset="0"/>
            </a:endParaRPr>
          </a:p>
        </p:txBody>
      </p:sp>
      <p:sp>
        <p:nvSpPr>
          <p:cNvPr id="49156" name="Rectangle 4">
            <a:extLst>
              <a:ext uri="{FF2B5EF4-FFF2-40B4-BE49-F238E27FC236}">
                <a16:creationId xmlns:a16="http://schemas.microsoft.com/office/drawing/2014/main" id="{5A35C25D-FF7B-2540-AE1B-23D0C740CD0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9157" name="Rectangle 5">
            <a:extLst>
              <a:ext uri="{FF2B5EF4-FFF2-40B4-BE49-F238E27FC236}">
                <a16:creationId xmlns:a16="http://schemas.microsoft.com/office/drawing/2014/main" id="{5919D191-BF71-4E4D-8EA6-267EC7F7095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49158" name="Rectangle 6">
            <a:extLst>
              <a:ext uri="{FF2B5EF4-FFF2-40B4-BE49-F238E27FC236}">
                <a16:creationId xmlns:a16="http://schemas.microsoft.com/office/drawing/2014/main" id="{11BEC36C-E44B-244F-86FF-F613D02E6E2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7CC79-2D9C-3045-BA09-F94222373D04}"/>
              </a:ext>
            </a:extLst>
          </p:cNvPr>
          <p:cNvPicPr>
            <a:picLocks noChangeAspect="1"/>
          </p:cNvPicPr>
          <p:nvPr/>
        </p:nvPicPr>
        <p:blipFill>
          <a:blip r:embed="rId2">
            <a:extLst>
              <a:ext uri="{BEBA8EAE-BF5A-486C-A8C5-ECC9F3942E4B}">
                <a14:imgProps xmlns:a14="http://schemas.microsoft.com/office/drawing/2010/main">
                  <a14:imgLayer>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7891" name="Text Box 3">
            <a:extLst>
              <a:ext uri="{FF2B5EF4-FFF2-40B4-BE49-F238E27FC236}">
                <a16:creationId xmlns:a16="http://schemas.microsoft.com/office/drawing/2014/main" id="{6560802D-6CC9-174A-9E6C-0C5952362C3D}"/>
              </a:ext>
            </a:extLst>
          </p:cNvPr>
          <p:cNvSpPr txBox="1">
            <a:spLocks noChangeArrowheads="1"/>
          </p:cNvSpPr>
          <p:nvPr/>
        </p:nvSpPr>
        <p:spPr bwMode="auto">
          <a:xfrm>
            <a:off x="228600" y="476250"/>
            <a:ext cx="89916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5. بعض الأسئلة الختامية لمزيد من الدراسة: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هل تمثل النظرة العالمية الواقع بشكل كافٍ؟</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هل تفسر النظرة العالمية حقيقة ما تدعي أنها تفسره؟</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ت. هل النظرة العالمية مرضية ذاتياً؟</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هل تتطابق مع النظرة الكتابية للعالم؟</a:t>
            </a:r>
            <a:endParaRPr lang="en-US" altLang="x-none" b="1" dirty="0">
              <a:solidFill>
                <a:schemeClr val="bg1"/>
              </a:solidFill>
              <a:latin typeface="Arial" panose="020B0604020202020204" pitchFamily="34" charset="0"/>
              <a:cs typeface="Arial" panose="020B0604020202020204" pitchFamily="34" charset="0"/>
            </a:endParaRPr>
          </a:p>
        </p:txBody>
      </p:sp>
      <p:sp>
        <p:nvSpPr>
          <p:cNvPr id="50180" name="Rectangle 4">
            <a:extLst>
              <a:ext uri="{FF2B5EF4-FFF2-40B4-BE49-F238E27FC236}">
                <a16:creationId xmlns:a16="http://schemas.microsoft.com/office/drawing/2014/main" id="{CF6A61B7-2C5B-664F-985F-137C0731C99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0181" name="Rectangle 5">
            <a:extLst>
              <a:ext uri="{FF2B5EF4-FFF2-40B4-BE49-F238E27FC236}">
                <a16:creationId xmlns:a16="http://schemas.microsoft.com/office/drawing/2014/main" id="{27D9A95C-ADE3-3248-8C48-828AE672997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0182" name="Rectangle 6">
            <a:extLst>
              <a:ext uri="{FF2B5EF4-FFF2-40B4-BE49-F238E27FC236}">
                <a16:creationId xmlns:a16="http://schemas.microsoft.com/office/drawing/2014/main" id="{20C47053-1CD8-8547-9B22-BEF49918465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Paper003">
            <a:extLst>
              <a:ext uri="{FF2B5EF4-FFF2-40B4-BE49-F238E27FC236}">
                <a16:creationId xmlns:a16="http://schemas.microsoft.com/office/drawing/2014/main" id="{45DBC7C0-ABF6-464E-9053-885BEAB12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a:extLst>
              <a:ext uri="{FF2B5EF4-FFF2-40B4-BE49-F238E27FC236}">
                <a16:creationId xmlns:a16="http://schemas.microsoft.com/office/drawing/2014/main" id="{1D63741C-B3B1-8C42-8355-6FB22D035579}"/>
              </a:ext>
            </a:extLst>
          </p:cNvPr>
          <p:cNvSpPr txBox="1">
            <a:spLocks noChangeArrowheads="1"/>
          </p:cNvSpPr>
          <p:nvPr/>
        </p:nvSpPr>
        <p:spPr bwMode="auto">
          <a:xfrm>
            <a:off x="0" y="519113"/>
            <a:ext cx="9129713"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ctr"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6. خلاصة وتطبيق: أربعة مفاتيح للنجاح في فهم النظرات العالمية</a:t>
            </a:r>
            <a:endParaRPr lang="en-US" altLang="x-none" b="1" dirty="0">
              <a:solidFill>
                <a:schemeClr val="bg1"/>
              </a:solidFill>
              <a:latin typeface="Arial" panose="020B0604020202020204" pitchFamily="34" charset="0"/>
              <a:cs typeface="Arial" panose="020B0604020202020204" pitchFamily="34" charset="0"/>
            </a:endParaRPr>
          </a:p>
        </p:txBody>
      </p:sp>
      <p:sp>
        <p:nvSpPr>
          <p:cNvPr id="51204" name="Rectangle 4">
            <a:extLst>
              <a:ext uri="{FF2B5EF4-FFF2-40B4-BE49-F238E27FC236}">
                <a16:creationId xmlns:a16="http://schemas.microsoft.com/office/drawing/2014/main" id="{333C441D-B46D-A645-819F-E568D0E442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05" name="Rectangle 5">
            <a:extLst>
              <a:ext uri="{FF2B5EF4-FFF2-40B4-BE49-F238E27FC236}">
                <a16:creationId xmlns:a16="http://schemas.microsoft.com/office/drawing/2014/main" id="{03E3AA18-148D-0747-88E1-206378F1F2B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06" name="Rectangle 6">
            <a:extLst>
              <a:ext uri="{FF2B5EF4-FFF2-40B4-BE49-F238E27FC236}">
                <a16:creationId xmlns:a16="http://schemas.microsoft.com/office/drawing/2014/main" id="{9BAC7957-DB4F-DC49-A4B4-8FB36186331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Paper003">
            <a:extLst>
              <a:ext uri="{FF2B5EF4-FFF2-40B4-BE49-F238E27FC236}">
                <a16:creationId xmlns:a16="http://schemas.microsoft.com/office/drawing/2014/main" id="{4D1ABD74-E4D9-4B41-825C-C85EB4F70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a:extLst>
              <a:ext uri="{FF2B5EF4-FFF2-40B4-BE49-F238E27FC236}">
                <a16:creationId xmlns:a16="http://schemas.microsoft.com/office/drawing/2014/main" id="{1D63741C-B3B1-8C42-8355-6FB22D035579}"/>
              </a:ext>
            </a:extLst>
          </p:cNvPr>
          <p:cNvSpPr txBox="1">
            <a:spLocks noChangeArrowheads="1"/>
          </p:cNvSpPr>
          <p:nvPr/>
        </p:nvSpPr>
        <p:spPr bwMode="auto">
          <a:xfrm>
            <a:off x="0" y="519113"/>
            <a:ext cx="9129713"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خلاصة وتطبيق: أربعة مفاتيح للنجاح في فهم النظرات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indent="0" algn="r" rtl="1" eaLnBrk="1" hangingPunct="1">
              <a:spcBef>
                <a:spcPct val="50000"/>
              </a:spcBef>
              <a:defRPr/>
            </a:pPr>
            <a:r>
              <a:rPr lang="en-US" altLang="x-none" b="1" dirty="0">
                <a:solidFill>
                  <a:schemeClr val="bg1"/>
                </a:solidFill>
                <a:latin typeface="Arial" panose="020B0604020202020204" pitchFamily="34" charset="0"/>
                <a:cs typeface="Arial" panose="020B0604020202020204" pitchFamily="34" charset="0"/>
              </a:rPr>
              <a:t>	</a:t>
            </a:r>
            <a:r>
              <a:rPr lang="ar-JO" altLang="x-none" b="1" dirty="0">
                <a:solidFill>
                  <a:schemeClr val="bg1"/>
                </a:solidFill>
                <a:latin typeface="Arial" panose="020B0604020202020204" pitchFamily="34" charset="0"/>
                <a:cs typeface="Arial" panose="020B0604020202020204" pitchFamily="34" charset="0"/>
              </a:rPr>
              <a:t>أ. التواضع: قابلية التعليم والنعمة</a:t>
            </a:r>
            <a:endParaRPr lang="en-US" altLang="x-none" b="1" dirty="0">
              <a:solidFill>
                <a:schemeClr val="bg1"/>
              </a:solidFill>
              <a:latin typeface="Arial" panose="020B0604020202020204" pitchFamily="34" charset="0"/>
              <a:cs typeface="Arial" panose="020B0604020202020204" pitchFamily="34" charset="0"/>
            </a:endParaRPr>
          </a:p>
          <a:p>
            <a:pPr marL="0" indent="0" eaLnBrk="1" hangingPunct="1">
              <a:spcBef>
                <a:spcPct val="50000"/>
              </a:spcBef>
              <a:defRPr/>
            </a:pPr>
            <a:endParaRPr lang="ar-JO" altLang="x-none" b="1" dirty="0">
              <a:solidFill>
                <a:schemeClr val="bg1"/>
              </a:solidFill>
              <a:latin typeface="Arial" panose="020B0604020202020204" pitchFamily="34" charset="0"/>
              <a:cs typeface="Arial" panose="020B0604020202020204" pitchFamily="34" charset="0"/>
            </a:endParaRPr>
          </a:p>
        </p:txBody>
      </p:sp>
      <p:sp>
        <p:nvSpPr>
          <p:cNvPr id="51204" name="Rectangle 4">
            <a:extLst>
              <a:ext uri="{FF2B5EF4-FFF2-40B4-BE49-F238E27FC236}">
                <a16:creationId xmlns:a16="http://schemas.microsoft.com/office/drawing/2014/main" id="{333C441D-B46D-A645-819F-E568D0E442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05" name="Rectangle 5">
            <a:extLst>
              <a:ext uri="{FF2B5EF4-FFF2-40B4-BE49-F238E27FC236}">
                <a16:creationId xmlns:a16="http://schemas.microsoft.com/office/drawing/2014/main" id="{03E3AA18-148D-0747-88E1-206378F1F2B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06" name="Rectangle 6">
            <a:extLst>
              <a:ext uri="{FF2B5EF4-FFF2-40B4-BE49-F238E27FC236}">
                <a16:creationId xmlns:a16="http://schemas.microsoft.com/office/drawing/2014/main" id="{9BAC7957-DB4F-DC49-A4B4-8FB36186331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pic>
        <p:nvPicPr>
          <p:cNvPr id="3" name="Picture 2">
            <a:extLst>
              <a:ext uri="{FF2B5EF4-FFF2-40B4-BE49-F238E27FC236}">
                <a16:creationId xmlns:a16="http://schemas.microsoft.com/office/drawing/2014/main" id="{162F121E-E466-8B41-8C2D-2612E2CBA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2200"/>
            <a:ext cx="9182245" cy="4495800"/>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aper003">
            <a:extLst>
              <a:ext uri="{FF2B5EF4-FFF2-40B4-BE49-F238E27FC236}">
                <a16:creationId xmlns:a16="http://schemas.microsoft.com/office/drawing/2014/main" id="{34BC4CDD-A1FD-5D45-9192-56A48A917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a:extLst>
              <a:ext uri="{FF2B5EF4-FFF2-40B4-BE49-F238E27FC236}">
                <a16:creationId xmlns:a16="http://schemas.microsoft.com/office/drawing/2014/main" id="{DAE0A674-D5C0-F741-8EE9-ED9FFE80A411}"/>
              </a:ext>
            </a:extLst>
          </p:cNvPr>
          <p:cNvSpPr txBox="1">
            <a:spLocks noChangeArrowheads="1"/>
          </p:cNvSpPr>
          <p:nvPr/>
        </p:nvSpPr>
        <p:spPr bwMode="auto">
          <a:xfrm>
            <a:off x="228600" y="1371600"/>
            <a:ext cx="86106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اعتبارات أولية مهمة: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علينا أن نبدأ من داخل نظرتنا للعالم.</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علينا أن نبدأ بمستوى معين من التواضع الواثق.</a:t>
            </a:r>
            <a:endParaRPr kumimoji="0" lang="th-TH"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ngsana New" panose="02020603050405020304" pitchFamily="18" charset="-34"/>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معظم النظرات العالمية لا يتم التمسك بها لأسباب عقلانية تماماً.</a:t>
            </a:r>
            <a:endParaRPr lang="th-TH" altLang="x-none" b="1" dirty="0">
              <a:solidFill>
                <a:schemeClr val="bg1"/>
              </a:solidFill>
              <a:latin typeface="Arial" panose="020B0604020202020204" pitchFamily="34" charset="0"/>
            </a:endParaRPr>
          </a:p>
        </p:txBody>
      </p:sp>
      <p:sp>
        <p:nvSpPr>
          <p:cNvPr id="7172" name="Rectangle 4">
            <a:extLst>
              <a:ext uri="{FF2B5EF4-FFF2-40B4-BE49-F238E27FC236}">
                <a16:creationId xmlns:a16="http://schemas.microsoft.com/office/drawing/2014/main" id="{04F6509D-79D9-A940-8B81-2E6A591F64B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7173" name="Rectangle 5">
            <a:extLst>
              <a:ext uri="{FF2B5EF4-FFF2-40B4-BE49-F238E27FC236}">
                <a16:creationId xmlns:a16="http://schemas.microsoft.com/office/drawing/2014/main" id="{405A2CC0-D4EB-8D40-9D63-95739BEC6A7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7">
            <a:extLst>
              <a:ext uri="{FF2B5EF4-FFF2-40B4-BE49-F238E27FC236}">
                <a16:creationId xmlns:a16="http://schemas.microsoft.com/office/drawing/2014/main" id="{6B012563-0E69-744C-A748-A4D24DCBE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a:extLst>
              <a:ext uri="{FF2B5EF4-FFF2-40B4-BE49-F238E27FC236}">
                <a16:creationId xmlns:a16="http://schemas.microsoft.com/office/drawing/2014/main" id="{1D63741C-B3B1-8C42-8355-6FB22D035579}"/>
              </a:ext>
            </a:extLst>
          </p:cNvPr>
          <p:cNvSpPr txBox="1">
            <a:spLocks noChangeArrowheads="1"/>
          </p:cNvSpPr>
          <p:nvPr/>
        </p:nvSpPr>
        <p:spPr bwMode="auto">
          <a:xfrm>
            <a:off x="0" y="519113"/>
            <a:ext cx="9129713"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خلاصة وتطبيق: أربعة مفاتيح للنجاح في فهم النظرات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التواضع: قابلية التعليم والنعمة</a:t>
            </a:r>
          </a:p>
          <a:p>
            <a:pPr marL="1382713" indent="-1382713" algn="r" rtl="1" eaLnBrk="1" hangingPunct="1">
              <a:spcBef>
                <a:spcPct val="50000"/>
              </a:spcBef>
              <a:tabLst>
                <a:tab pos="901700" algn="l"/>
              </a:tabLst>
              <a:defRPr/>
            </a:pPr>
            <a:r>
              <a:rPr lang="en-US" altLang="x-none" b="1" dirty="0">
                <a:solidFill>
                  <a:schemeClr val="bg1"/>
                </a:solidFill>
                <a:latin typeface="Arial" panose="020B0604020202020204" pitchFamily="34" charset="0"/>
                <a:cs typeface="Arial" panose="020B0604020202020204" pitchFamily="34" charset="0"/>
              </a:rPr>
              <a:t>	</a:t>
            </a:r>
            <a:r>
              <a:rPr lang="ar-JO" altLang="x-none" b="1" dirty="0">
                <a:solidFill>
                  <a:schemeClr val="bg1"/>
                </a:solidFill>
                <a:latin typeface="Arial" panose="020B0604020202020204" pitchFamily="34" charset="0"/>
                <a:cs typeface="Arial" panose="020B0604020202020204" pitchFamily="34" charset="0"/>
              </a:rPr>
              <a:t>         ب. الإنتباه: قوة الملاحظة وأهميتها </a:t>
            </a:r>
            <a:endParaRPr lang="en-US" altLang="x-none" b="1" dirty="0">
              <a:solidFill>
                <a:schemeClr val="bg1"/>
              </a:solidFill>
              <a:latin typeface="Arial" panose="020B0604020202020204" pitchFamily="34" charset="0"/>
              <a:cs typeface="Arial" panose="020B0604020202020204" pitchFamily="34" charset="0"/>
            </a:endParaRPr>
          </a:p>
          <a:p>
            <a:pPr marL="1382713" indent="-1382713" eaLnBrk="1" hangingPunct="1">
              <a:spcBef>
                <a:spcPct val="50000"/>
              </a:spcBef>
              <a:tabLst>
                <a:tab pos="901700" algn="l"/>
              </a:tabLst>
              <a:defRPr/>
            </a:pPr>
            <a:endParaRPr lang="en-US" altLang="x-none" b="1" dirty="0">
              <a:solidFill>
                <a:schemeClr val="bg1"/>
              </a:solidFill>
              <a:latin typeface="Arial" panose="020B0604020202020204" pitchFamily="34" charset="0"/>
              <a:cs typeface="Arial" panose="020B0604020202020204" pitchFamily="34" charset="0"/>
            </a:endParaRPr>
          </a:p>
        </p:txBody>
      </p:sp>
      <p:sp>
        <p:nvSpPr>
          <p:cNvPr id="51204" name="Rectangle 4">
            <a:extLst>
              <a:ext uri="{FF2B5EF4-FFF2-40B4-BE49-F238E27FC236}">
                <a16:creationId xmlns:a16="http://schemas.microsoft.com/office/drawing/2014/main" id="{333C441D-B46D-A645-819F-E568D0E442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05" name="Rectangle 5">
            <a:extLst>
              <a:ext uri="{FF2B5EF4-FFF2-40B4-BE49-F238E27FC236}">
                <a16:creationId xmlns:a16="http://schemas.microsoft.com/office/drawing/2014/main" id="{03E3AA18-148D-0747-88E1-206378F1F2B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06" name="Rectangle 6">
            <a:extLst>
              <a:ext uri="{FF2B5EF4-FFF2-40B4-BE49-F238E27FC236}">
                <a16:creationId xmlns:a16="http://schemas.microsoft.com/office/drawing/2014/main" id="{9BAC7957-DB4F-DC49-A4B4-8FB36186331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a:extLst>
              <a:ext uri="{FF2B5EF4-FFF2-40B4-BE49-F238E27FC236}">
                <a16:creationId xmlns:a16="http://schemas.microsoft.com/office/drawing/2014/main" id="{C729AE40-AA54-AA4B-A6CA-5DA0ADE0B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5193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a:extLst>
              <a:ext uri="{FF2B5EF4-FFF2-40B4-BE49-F238E27FC236}">
                <a16:creationId xmlns:a16="http://schemas.microsoft.com/office/drawing/2014/main" id="{1D63741C-B3B1-8C42-8355-6FB22D035579}"/>
              </a:ext>
            </a:extLst>
          </p:cNvPr>
          <p:cNvSpPr txBox="1">
            <a:spLocks noChangeArrowheads="1"/>
          </p:cNvSpPr>
          <p:nvPr/>
        </p:nvSpPr>
        <p:spPr bwMode="auto">
          <a:xfrm>
            <a:off x="0" y="85725"/>
            <a:ext cx="9129713" cy="2893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خلاصة وتطبيق: أربعة مفاتيح للنجاح في فهم النظرات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التواضع: قابلية التعليم والنعمة</a:t>
            </a:r>
          </a:p>
          <a:p>
            <a:pPr marL="1382713" marR="0" lvl="0" indent="-1382713" algn="r" defTabSz="914400" rtl="1" eaLnBrk="1" fontAlgn="base" latinLnBrk="0" hangingPunct="1">
              <a:lnSpc>
                <a:spcPct val="100000"/>
              </a:lnSpc>
              <a:spcBef>
                <a:spcPct val="50000"/>
              </a:spcBef>
              <a:spcAft>
                <a:spcPct val="0"/>
              </a:spcAft>
              <a:buClrTx/>
              <a:buSzTx/>
              <a:buFontTx/>
              <a:buNone/>
              <a:tabLst>
                <a:tab pos="901700" algn="l"/>
              </a:tabLst>
              <a:defRPr/>
            </a:pPr>
            <a:r>
              <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الإنتباه: قوة الملاحظة وأهميتها </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495425" indent="-1495425" algn="r" rtl="1" eaLnBrk="1" hangingPunct="1">
              <a:spcBef>
                <a:spcPct val="50000"/>
              </a:spcBef>
              <a:tabLst>
                <a:tab pos="901700" algn="l"/>
              </a:tabLst>
              <a:defRPr/>
            </a:pPr>
            <a:r>
              <a:rPr lang="en-US" altLang="x-none" b="1" dirty="0">
                <a:solidFill>
                  <a:schemeClr val="bg1"/>
                </a:solidFill>
                <a:latin typeface="Arial" panose="020B0604020202020204" pitchFamily="34" charset="0"/>
                <a:cs typeface="Arial" panose="020B0604020202020204" pitchFamily="34" charset="0"/>
              </a:rPr>
              <a:t>	</a:t>
            </a:r>
            <a:r>
              <a:rPr lang="ar-JO" altLang="x-none" b="1" dirty="0">
                <a:solidFill>
                  <a:schemeClr val="bg1"/>
                </a:solidFill>
                <a:latin typeface="Arial" panose="020B0604020202020204" pitchFamily="34" charset="0"/>
                <a:cs typeface="Arial" panose="020B0604020202020204" pitchFamily="34" charset="0"/>
              </a:rPr>
              <a:t>         ت. الفضول: طرح الأسئلة الجيدة، الإستماع إلى الإجابات، والبحث عن الفهم</a:t>
            </a:r>
            <a:endParaRPr lang="en-US" altLang="x-none" b="1" dirty="0">
              <a:solidFill>
                <a:schemeClr val="bg1"/>
              </a:solidFill>
              <a:latin typeface="Arial" panose="020B0604020202020204" pitchFamily="34" charset="0"/>
              <a:cs typeface="Arial" panose="020B0604020202020204" pitchFamily="34" charset="0"/>
            </a:endParaRPr>
          </a:p>
        </p:txBody>
      </p:sp>
      <p:sp>
        <p:nvSpPr>
          <p:cNvPr id="51204" name="Rectangle 4">
            <a:extLst>
              <a:ext uri="{FF2B5EF4-FFF2-40B4-BE49-F238E27FC236}">
                <a16:creationId xmlns:a16="http://schemas.microsoft.com/office/drawing/2014/main" id="{333C441D-B46D-A645-819F-E568D0E442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latin typeface="Arial" panose="020B0604020202020204" pitchFamily="34" charset="0"/>
                <a:cs typeface="Arial" panose="020B0604020202020204" pitchFamily="34" charset="0"/>
              </a:rPr>
              <a:t> </a:t>
            </a:r>
          </a:p>
        </p:txBody>
      </p:sp>
      <p:sp>
        <p:nvSpPr>
          <p:cNvPr id="51205" name="Rectangle 5">
            <a:extLst>
              <a:ext uri="{FF2B5EF4-FFF2-40B4-BE49-F238E27FC236}">
                <a16:creationId xmlns:a16="http://schemas.microsoft.com/office/drawing/2014/main" id="{03E3AA18-148D-0747-88E1-206378F1F2B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latin typeface="Arial" panose="020B0604020202020204" pitchFamily="34" charset="0"/>
                <a:cs typeface="Arial" panose="020B0604020202020204" pitchFamily="34" charset="0"/>
              </a:rPr>
              <a:t> </a:t>
            </a:r>
          </a:p>
        </p:txBody>
      </p:sp>
      <p:sp>
        <p:nvSpPr>
          <p:cNvPr id="51206" name="Rectangle 6">
            <a:extLst>
              <a:ext uri="{FF2B5EF4-FFF2-40B4-BE49-F238E27FC236}">
                <a16:creationId xmlns:a16="http://schemas.microsoft.com/office/drawing/2014/main" id="{9BAC7957-DB4F-DC49-A4B4-8FB36186331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CC6854A1-9477-0649-90F9-A858CCC59C38}"/>
              </a:ext>
            </a:extLst>
          </p:cNvPr>
          <p:cNvSpPr txBox="1">
            <a:spLocks noChangeArrowheads="1"/>
          </p:cNvSpPr>
          <p:nvPr/>
        </p:nvSpPr>
        <p:spPr bwMode="auto">
          <a:xfrm>
            <a:off x="609600" y="4373563"/>
            <a:ext cx="7924800" cy="1631216"/>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ngsana New" panose="02020603050405020304" pitchFamily="18" charset="-34"/>
              </a:defRPr>
            </a:lvl1pPr>
            <a:lvl2pPr marL="742950" indent="-28575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143000" indent="-2286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600200" indent="-22860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algn="r" rtl="1">
              <a:spcBef>
                <a:spcPct val="0"/>
              </a:spcBef>
              <a:buFontTx/>
              <a:buNone/>
            </a:pPr>
            <a:r>
              <a:rPr lang="ar-JO" altLang="en-US" sz="2000" b="1" dirty="0">
                <a:solidFill>
                  <a:srgbClr val="FFFF00"/>
                </a:solidFill>
                <a:cs typeface="Arial" panose="020B0604020202020204" pitchFamily="34" charset="0"/>
              </a:rPr>
              <a:t>سنحتاج إلى الدخول في منظور الشخص الآخر، والتفكير من خلال افتراضاته المسبقة. وهذا يعني أنه سيتعين علينا الإستماع. . . بدلاً من مجرد الكلام، الذي يميل إلى أن يكون مرضاً مهنياً لكل من رجال الدين وأحياناً للمسيحيين العلمانيين.</a:t>
            </a:r>
            <a:endParaRPr lang="en-US" altLang="en-US" sz="2000" b="1" dirty="0">
              <a:solidFill>
                <a:srgbClr val="FFFF00"/>
              </a:solidFill>
              <a:cs typeface="Arial" panose="020B0604020202020204" pitchFamily="34" charset="0"/>
            </a:endParaRPr>
          </a:p>
          <a:p>
            <a:pPr>
              <a:spcBef>
                <a:spcPct val="0"/>
              </a:spcBef>
              <a:buFontTx/>
              <a:buNone/>
            </a:pPr>
            <a:r>
              <a:rPr lang="en-SG" altLang="en-US" sz="2000" b="1" dirty="0">
                <a:solidFill>
                  <a:srgbClr val="FFFF00"/>
                </a:solidFill>
                <a:cs typeface="Arial" panose="020B0604020202020204" pitchFamily="34" charset="0"/>
              </a:rPr>
              <a:t> </a:t>
            </a:r>
            <a:endParaRPr lang="en-US" altLang="en-US" sz="2000" b="1" dirty="0">
              <a:solidFill>
                <a:srgbClr val="FFFF00"/>
              </a:solidFill>
              <a:cs typeface="Arial" panose="020B0604020202020204" pitchFamily="34" charset="0"/>
            </a:endParaRPr>
          </a:p>
          <a:p>
            <a:pPr algn="ctr">
              <a:spcBef>
                <a:spcPct val="0"/>
              </a:spcBef>
              <a:buFontTx/>
              <a:buNone/>
            </a:pPr>
            <a:r>
              <a:rPr lang="ar-JO" altLang="en-US" sz="2000" b="1" dirty="0">
                <a:solidFill>
                  <a:srgbClr val="FFFF00"/>
                </a:solidFill>
                <a:cs typeface="Arial" panose="020B0604020202020204" pitchFamily="34" charset="0"/>
              </a:rPr>
              <a:t>ميلارد إريكسون، ما بعد الحداثة في الإيمان، ١٥٥</a:t>
            </a:r>
            <a:endParaRPr lang="en-US" altLang="en-US" sz="2000" b="1" dirty="0">
              <a:solidFill>
                <a:srgbClr val="FFFF00"/>
              </a:solidFill>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aper003">
            <a:extLst>
              <a:ext uri="{FF2B5EF4-FFF2-40B4-BE49-F238E27FC236}">
                <a16:creationId xmlns:a16="http://schemas.microsoft.com/office/drawing/2014/main" id="{20E9CE08-ACE5-574A-A771-0F487C890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a:extLst>
              <a:ext uri="{FF2B5EF4-FFF2-40B4-BE49-F238E27FC236}">
                <a16:creationId xmlns:a16="http://schemas.microsoft.com/office/drawing/2014/main" id="{1D63741C-B3B1-8C42-8355-6FB22D035579}"/>
              </a:ext>
            </a:extLst>
          </p:cNvPr>
          <p:cNvSpPr txBox="1">
            <a:spLocks noChangeArrowheads="1"/>
          </p:cNvSpPr>
          <p:nvPr/>
        </p:nvSpPr>
        <p:spPr bwMode="auto">
          <a:xfrm>
            <a:off x="0" y="85725"/>
            <a:ext cx="9129713" cy="397031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 خلاصة وتطبيق: أربعة مفاتيح للنجاح في فهم النظرات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أ. التواضع: قابلية التعليم والنعمة</a:t>
            </a:r>
          </a:p>
          <a:p>
            <a:pPr marL="1382713" marR="0" lvl="0" indent="-1382713" algn="r" defTabSz="914400" rtl="1" eaLnBrk="1" fontAlgn="base" latinLnBrk="0" hangingPunct="1">
              <a:lnSpc>
                <a:spcPct val="100000"/>
              </a:lnSpc>
              <a:spcBef>
                <a:spcPct val="50000"/>
              </a:spcBef>
              <a:spcAft>
                <a:spcPct val="0"/>
              </a:spcAft>
              <a:buClrTx/>
              <a:buSzTx/>
              <a:buFontTx/>
              <a:buNone/>
              <a:tabLst>
                <a:tab pos="901700" algn="l"/>
              </a:tabLst>
              <a:defRPr/>
            </a:pPr>
            <a:r>
              <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ب. الإنتباه: قوة الملاحظة وأهميتها </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495425" marR="0" lvl="0" indent="-1495425" algn="r" defTabSz="914400" rtl="1" eaLnBrk="1" fontAlgn="base" latinLnBrk="0" hangingPunct="1">
              <a:lnSpc>
                <a:spcPct val="100000"/>
              </a:lnSpc>
              <a:spcBef>
                <a:spcPct val="50000"/>
              </a:spcBef>
              <a:spcAft>
                <a:spcPct val="0"/>
              </a:spcAft>
              <a:buClrTx/>
              <a:buSzTx/>
              <a:buFontTx/>
              <a:buNone/>
              <a:tabLst>
                <a:tab pos="901700" algn="l"/>
              </a:tabLst>
              <a:defRPr/>
            </a:pPr>
            <a:r>
              <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ت. الفضول: طرح الأسئلة الجيدة، الإستماع إلى الإجابات، والبحث عن الفهم</a:t>
            </a:r>
          </a:p>
          <a:p>
            <a:pPr marL="1495425" marR="0" lvl="0" indent="-1495425" algn="r" defTabSz="914400" rtl="1" eaLnBrk="1" fontAlgn="base" latinLnBrk="0" hangingPunct="1">
              <a:lnSpc>
                <a:spcPct val="100000"/>
              </a:lnSpc>
              <a:spcBef>
                <a:spcPct val="50000"/>
              </a:spcBef>
              <a:spcAft>
                <a:spcPct val="0"/>
              </a:spcAft>
              <a:buClrTx/>
              <a:buSzTx/>
              <a:buFontTx/>
              <a:buNone/>
              <a:tabLst>
                <a:tab pos="901700" algn="l"/>
              </a:tabLst>
              <a:defRPr/>
            </a:pPr>
            <a:r>
              <a:rPr lang="ar-JO" altLang="x-none" b="1" dirty="0">
                <a:solidFill>
                  <a:schemeClr val="bg1">
                    <a:lumMod val="65000"/>
                  </a:schemeClr>
                </a:solidFill>
                <a:latin typeface="Arial" panose="020B0604020202020204" pitchFamily="34" charset="0"/>
                <a:cs typeface="Arial" panose="020B0604020202020204" pitchFamily="34" charset="0"/>
              </a:rPr>
              <a:t>         </a:t>
            </a:r>
            <a:r>
              <a:rPr lang="ar-JO" altLang="x-none" b="1" dirty="0">
                <a:solidFill>
                  <a:schemeClr val="bg1"/>
                </a:solidFill>
                <a:latin typeface="Arial" panose="020B0604020202020204" pitchFamily="34" charset="0"/>
                <a:cs typeface="Arial" panose="020B0604020202020204" pitchFamily="34" charset="0"/>
              </a:rPr>
              <a:t>ث. الفرضية: التعرف على الأنماط والموضوعات المهمة وتصنيفها وتأكيدها</a:t>
            </a:r>
            <a:endParaRPr kumimoji="0" lang="en-US" altLang="x-none"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1204" name="Rectangle 4">
            <a:extLst>
              <a:ext uri="{FF2B5EF4-FFF2-40B4-BE49-F238E27FC236}">
                <a16:creationId xmlns:a16="http://schemas.microsoft.com/office/drawing/2014/main" id="{333C441D-B46D-A645-819F-E568D0E442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05" name="Rectangle 5">
            <a:extLst>
              <a:ext uri="{FF2B5EF4-FFF2-40B4-BE49-F238E27FC236}">
                <a16:creationId xmlns:a16="http://schemas.microsoft.com/office/drawing/2014/main" id="{03E3AA18-148D-0747-88E1-206378F1F2B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51206" name="Rectangle 6">
            <a:extLst>
              <a:ext uri="{FF2B5EF4-FFF2-40B4-BE49-F238E27FC236}">
                <a16:creationId xmlns:a16="http://schemas.microsoft.com/office/drawing/2014/main" id="{9BAC7957-DB4F-DC49-A4B4-8FB36186331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extLst>
      <p:ext uri="{BB962C8B-B14F-4D97-AF65-F5344CB8AC3E}">
        <p14:creationId xmlns:p14="http://schemas.microsoft.com/office/powerpoint/2010/main" val="33595325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effectLst/>
                <a:latin typeface="Arial" panose="020B0604020202020204" pitchFamily="34" charset="0"/>
                <a:ea typeface="ＭＳ Ｐゴシック" charset="0"/>
                <a:cs typeface="Arial" panose="020B0604020202020204" pitchFamily="34" charset="0"/>
              </a:rPr>
              <a:t>النظرة العالمية</a:t>
            </a:r>
            <a:r>
              <a:rPr lang="en-US" sz="3200" b="1" dirty="0">
                <a:solidFill>
                  <a:srgbClr val="FFFFFF"/>
                </a:solidFill>
                <a:effectLst/>
                <a:latin typeface="Arial" panose="020B0604020202020204" pitchFamily="34" charset="0"/>
                <a:ea typeface="ＭＳ Ｐゴシック" charset="0"/>
                <a:cs typeface="Arial" panose="020B0604020202020204" pitchFamily="34" charset="0"/>
              </a:rPr>
              <a:t> at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56035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Paper003">
            <a:extLst>
              <a:ext uri="{FF2B5EF4-FFF2-40B4-BE49-F238E27FC236}">
                <a16:creationId xmlns:a16="http://schemas.microsoft.com/office/drawing/2014/main" id="{4FDA7AE3-73E2-B04C-8A93-65DA5C311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66F97B59-B523-F546-B30B-3D0BA5F7DBCE}"/>
              </a:ext>
            </a:extLst>
          </p:cNvPr>
          <p:cNvSpPr txBox="1">
            <a:spLocks noChangeArrowheads="1"/>
          </p:cNvSpPr>
          <p:nvPr/>
        </p:nvSpPr>
        <p:spPr bwMode="auto">
          <a:xfrm>
            <a:off x="228600" y="1371600"/>
            <a:ext cx="8610600"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اعتبارات أولية مهمة: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موقفنا الأساسي الأولي:  المتعلمون الوكلاء – الخدام.</a:t>
            </a:r>
            <a:endParaRPr lang="en-US" altLang="x-none" b="1" dirty="0">
              <a:solidFill>
                <a:schemeClr val="bg1"/>
              </a:solidFill>
              <a:latin typeface="Arial" panose="020B0604020202020204" pitchFamily="34" charset="0"/>
              <a:cs typeface="Arial" panose="020B0604020202020204" pitchFamily="34" charset="0"/>
            </a:endParaRPr>
          </a:p>
        </p:txBody>
      </p:sp>
      <p:sp>
        <p:nvSpPr>
          <p:cNvPr id="8196" name="Rectangle 4">
            <a:extLst>
              <a:ext uri="{FF2B5EF4-FFF2-40B4-BE49-F238E27FC236}">
                <a16:creationId xmlns:a16="http://schemas.microsoft.com/office/drawing/2014/main" id="{77397C01-47F3-1642-91EB-792A71445B1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8197" name="Rectangle 5">
            <a:extLst>
              <a:ext uri="{FF2B5EF4-FFF2-40B4-BE49-F238E27FC236}">
                <a16:creationId xmlns:a16="http://schemas.microsoft.com/office/drawing/2014/main" id="{0A44BBEF-72C2-9E4F-B1A4-87AD48F4A38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man, indoor, holding&#10;&#10;Description automatically generated">
            <a:extLst>
              <a:ext uri="{FF2B5EF4-FFF2-40B4-BE49-F238E27FC236}">
                <a16:creationId xmlns:a16="http://schemas.microsoft.com/office/drawing/2014/main" id="{EB6AEBB2-292E-EC45-B55A-80170775970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219" name="Text Box 3">
            <a:extLst>
              <a:ext uri="{FF2B5EF4-FFF2-40B4-BE49-F238E27FC236}">
                <a16:creationId xmlns:a16="http://schemas.microsoft.com/office/drawing/2014/main" id="{070FB866-F8AD-7846-9760-ADF396A0EF4D}"/>
              </a:ext>
            </a:extLst>
          </p:cNvPr>
          <p:cNvSpPr txBox="1">
            <a:spLocks noChangeArrowheads="1"/>
          </p:cNvSpPr>
          <p:nvPr/>
        </p:nvSpPr>
        <p:spPr bwMode="auto">
          <a:xfrm>
            <a:off x="228600" y="1371600"/>
            <a:ext cx="86106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403350" indent="-51435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اعتبارات أولية مهمة: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 موقفنا الأساسي الأولي:  المتعلمون الوكلاء – الخدام.</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890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خدمة متضعة مبهجة</a:t>
            </a:r>
            <a:endParaRPr lang="en-US" altLang="x-none" b="1" dirty="0">
              <a:solidFill>
                <a:schemeClr val="bg1"/>
              </a:solidFill>
              <a:latin typeface="Arial" panose="020B0604020202020204" pitchFamily="34" charset="0"/>
              <a:cs typeface="Arial" panose="020B0604020202020204" pitchFamily="34" charset="0"/>
            </a:endParaRPr>
          </a:p>
        </p:txBody>
      </p:sp>
      <p:sp>
        <p:nvSpPr>
          <p:cNvPr id="9220" name="Rectangle 4">
            <a:extLst>
              <a:ext uri="{FF2B5EF4-FFF2-40B4-BE49-F238E27FC236}">
                <a16:creationId xmlns:a16="http://schemas.microsoft.com/office/drawing/2014/main" id="{7699C0FC-8E85-7849-9965-A7FB6C0378C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
        <p:nvSpPr>
          <p:cNvPr id="9221" name="Rectangle 5">
            <a:extLst>
              <a:ext uri="{FF2B5EF4-FFF2-40B4-BE49-F238E27FC236}">
                <a16:creationId xmlns:a16="http://schemas.microsoft.com/office/drawing/2014/main" id="{8EBA292E-286E-504F-B35A-ECEB255E7B0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eaLnBrk="1" hangingPunct="1">
              <a:defRPr/>
            </a:pPr>
            <a:r>
              <a:rPr lang="en-US" altLang="x-none"/>
              <a:t> </a:t>
            </a:r>
          </a:p>
        </p:txBody>
      </p:sp>
    </p:spTree>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1719</TotalTime>
  <Words>2579</Words>
  <Application>Microsoft Macintosh PowerPoint</Application>
  <PresentationFormat>On-screen Show (4:3)</PresentationFormat>
  <Paragraphs>497</Paragraphs>
  <Slides>74</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74</vt:i4>
      </vt:variant>
    </vt:vector>
  </HeadingPairs>
  <TitlesOfParts>
    <vt:vector size="83" baseType="lpstr">
      <vt:lpstr>ＭＳ Ｐゴシック</vt:lpstr>
      <vt:lpstr>SimSun</vt:lpstr>
      <vt:lpstr>Arial</vt:lpstr>
      <vt:lpstr>Calibri</vt:lpstr>
      <vt:lpstr>Cordia New</vt:lpstr>
      <vt:lpstr>Times New Roman</vt:lpstr>
      <vt:lpstr>Wingdings</vt:lpstr>
      <vt:lpstr>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النظرة العالمية at BibleStudyDownloads.org</vt:lpstr>
    </vt:vector>
  </TitlesOfParts>
  <Manager/>
  <Company>EAST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Analysis of a Worldview: Models and Tools</dc:title>
  <dc:subject/>
  <dc:creator>Lewis Winkler</dc:creator>
  <cp:keywords/>
  <dc:description/>
  <cp:lastModifiedBy>Rick Griffith</cp:lastModifiedBy>
  <cp:revision>86</cp:revision>
  <dcterms:created xsi:type="dcterms:W3CDTF">2011-01-03T01:21:32Z</dcterms:created>
  <dcterms:modified xsi:type="dcterms:W3CDTF">2024-04-13T00:05:13Z</dcterms:modified>
  <cp:category/>
</cp:coreProperties>
</file>