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0"/>
  </p:notesMasterIdLst>
  <p:handoutMasterIdLst>
    <p:handoutMasterId r:id="rId71"/>
  </p:handoutMasterIdLst>
  <p:sldIdLst>
    <p:sldId id="257" r:id="rId3"/>
    <p:sldId id="258" r:id="rId4"/>
    <p:sldId id="316" r:id="rId5"/>
    <p:sldId id="259" r:id="rId6"/>
    <p:sldId id="307" r:id="rId7"/>
    <p:sldId id="306" r:id="rId8"/>
    <p:sldId id="302" r:id="rId9"/>
    <p:sldId id="262" r:id="rId10"/>
    <p:sldId id="303" r:id="rId11"/>
    <p:sldId id="263" r:id="rId12"/>
    <p:sldId id="264" r:id="rId13"/>
    <p:sldId id="265" r:id="rId14"/>
    <p:sldId id="266" r:id="rId15"/>
    <p:sldId id="267" r:id="rId16"/>
    <p:sldId id="273" r:id="rId17"/>
    <p:sldId id="308" r:id="rId18"/>
    <p:sldId id="260" r:id="rId19"/>
    <p:sldId id="268" r:id="rId20"/>
    <p:sldId id="269" r:id="rId21"/>
    <p:sldId id="270" r:id="rId22"/>
    <p:sldId id="271" r:id="rId23"/>
    <p:sldId id="272" r:id="rId24"/>
    <p:sldId id="275" r:id="rId25"/>
    <p:sldId id="276" r:id="rId26"/>
    <p:sldId id="277" r:id="rId27"/>
    <p:sldId id="278" r:id="rId28"/>
    <p:sldId id="279" r:id="rId29"/>
    <p:sldId id="309" r:id="rId30"/>
    <p:sldId id="310" r:id="rId31"/>
    <p:sldId id="311" r:id="rId32"/>
    <p:sldId id="312" r:id="rId33"/>
    <p:sldId id="261" r:id="rId34"/>
    <p:sldId id="280" r:id="rId35"/>
    <p:sldId id="281" r:id="rId36"/>
    <p:sldId id="282" r:id="rId37"/>
    <p:sldId id="283" r:id="rId38"/>
    <p:sldId id="284" r:id="rId39"/>
    <p:sldId id="285" r:id="rId40"/>
    <p:sldId id="287" r:id="rId41"/>
    <p:sldId id="288" r:id="rId42"/>
    <p:sldId id="313" r:id="rId43"/>
    <p:sldId id="289" r:id="rId44"/>
    <p:sldId id="290" r:id="rId45"/>
    <p:sldId id="291" r:id="rId46"/>
    <p:sldId id="315" r:id="rId47"/>
    <p:sldId id="292" r:id="rId48"/>
    <p:sldId id="293" r:id="rId49"/>
    <p:sldId id="317" r:id="rId50"/>
    <p:sldId id="324" r:id="rId51"/>
    <p:sldId id="320" r:id="rId52"/>
    <p:sldId id="321" r:id="rId53"/>
    <p:sldId id="322" r:id="rId54"/>
    <p:sldId id="323" r:id="rId55"/>
    <p:sldId id="319" r:id="rId56"/>
    <p:sldId id="304" r:id="rId57"/>
    <p:sldId id="294" r:id="rId58"/>
    <p:sldId id="295" r:id="rId59"/>
    <p:sldId id="296" r:id="rId60"/>
    <p:sldId id="318" r:id="rId61"/>
    <p:sldId id="314" r:id="rId62"/>
    <p:sldId id="297" r:id="rId63"/>
    <p:sldId id="298" r:id="rId64"/>
    <p:sldId id="299" r:id="rId65"/>
    <p:sldId id="300" r:id="rId66"/>
    <p:sldId id="301" r:id="rId67"/>
    <p:sldId id="325" r:id="rId68"/>
    <p:sldId id="437" r:id="rId69"/>
  </p:sldIdLst>
  <p:sldSz cx="9144000" cy="6858000" type="screen4x3"/>
  <p:notesSz cx="6858000" cy="9144000"/>
  <p:defaultTextStyle>
    <a:defPPr>
      <a:defRPr lang="th-TH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>
      <p:cViewPr>
        <p:scale>
          <a:sx n="114" d="100"/>
          <a:sy n="114" d="100"/>
        </p:scale>
        <p:origin x="2104" y="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73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5ECE2B5-9E39-DC1D-9506-B73FFC215D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ngsana New" charset="0"/>
              </a:defRPr>
            </a:lvl1pPr>
          </a:lstStyle>
          <a:p>
            <a:pPr>
              <a:defRPr/>
            </a:pPr>
            <a:endParaRPr lang="en-US" b="1" dirty="0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5B7875-5FE4-C8F3-A93D-603E5E73BC2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ngsana New" charset="0"/>
              </a:defRPr>
            </a:lvl1pPr>
          </a:lstStyle>
          <a:p>
            <a:pPr>
              <a:defRPr/>
            </a:pPr>
            <a:fld id="{E74A8C14-5132-E347-AB96-385B9B5E8906}" type="datetimeFigureOut">
              <a:rPr lang="en-US" b="1">
                <a:latin typeface="Arial" panose="020B0604020202020204" pitchFamily="34" charset="0"/>
              </a:rPr>
              <a:pPr>
                <a:defRPr/>
              </a:pPr>
              <a:t>4/12/24</a:t>
            </a:fld>
            <a:endParaRPr lang="en-US" b="1" dirty="0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6FC00D-C694-560C-5C5B-8B80401B91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ngsana New" charset="0"/>
              </a:defRPr>
            </a:lvl1pPr>
          </a:lstStyle>
          <a:p>
            <a:pPr>
              <a:defRPr/>
            </a:pPr>
            <a:endParaRPr lang="en-US" b="1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06FFB6-7911-8EAC-4925-B3AA96CA2C2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F04EA54-E5EE-5645-AB79-C97D987F7657}" type="slidenum">
              <a:rPr lang="en-US" altLang="en-US" b="1"/>
              <a:pPr>
                <a:defRPr/>
              </a:pPr>
              <a:t>‹#›</a:t>
            </a:fld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303B82D-58F0-4F4E-D0F9-325FBB96AC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b="1" i="0">
                <a:latin typeface="Arial" panose="020B0604020202020204" pitchFamily="34" charset="0"/>
                <a:cs typeface="Angsana New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E0A6FB-9ED8-805B-F36A-EAD0EC784A0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b="1" i="0">
                <a:latin typeface="Arial" panose="020B0604020202020204" pitchFamily="34" charset="0"/>
                <a:cs typeface="Angsana New" charset="0"/>
              </a:defRPr>
            </a:lvl1pPr>
          </a:lstStyle>
          <a:p>
            <a:pPr>
              <a:defRPr/>
            </a:pPr>
            <a:fld id="{6B655AFA-8BB8-1345-8DC6-EF817320CE4E}" type="datetimeFigureOut">
              <a:rPr lang="en-US" smtClean="0"/>
              <a:pPr>
                <a:defRPr/>
              </a:pPr>
              <a:t>4/12/24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C6C6989-C8C5-08FD-CA29-7891E1E028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78FD316-E8F6-CB8C-1EBB-3844AE898F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27C7E5-9709-E71A-9787-62CA14AAC94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b="1" i="0">
                <a:latin typeface="Arial" panose="020B0604020202020204" pitchFamily="34" charset="0"/>
                <a:cs typeface="Angsana New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AFAC94-2706-E2C6-7982-32E0202531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73B9EB3-F2EE-FD47-B14B-4CC0C655765A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>
            <a:extLst>
              <a:ext uri="{FF2B5EF4-FFF2-40B4-BE49-F238E27FC236}">
                <a16:creationId xmlns:a16="http://schemas.microsoft.com/office/drawing/2014/main" id="{D48A98C0-DF54-C26D-F255-A0E0BAA610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8" name="Notes Placeholder 2">
            <a:extLst>
              <a:ext uri="{FF2B5EF4-FFF2-40B4-BE49-F238E27FC236}">
                <a16:creationId xmlns:a16="http://schemas.microsoft.com/office/drawing/2014/main" id="{CFA5A13D-3B19-82B2-7A8A-4D4BA7204F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cs typeface="Cordia New" panose="020B0304020202020204" pitchFamily="34" charset="-34"/>
            </a:endParaRPr>
          </a:p>
        </p:txBody>
      </p:sp>
      <p:sp>
        <p:nvSpPr>
          <p:cNvPr id="80899" name="Slide Number Placeholder 3">
            <a:extLst>
              <a:ext uri="{FF2B5EF4-FFF2-40B4-BE49-F238E27FC236}">
                <a16:creationId xmlns:a16="http://schemas.microsoft.com/office/drawing/2014/main" id="{FC20085C-1944-F562-26B5-E97F57E09D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fld id="{917666DC-E992-7D40-B786-267D08B0C0B0}" type="slidenum">
              <a:rPr lang="en-US" altLang="en-US" sz="1200" smtClean="0"/>
              <a:pPr/>
              <a:t>64</a:t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b="1" dirty="0"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WV (Worldviews)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i="0"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E7B94C-676F-465B-B2DC-A014EA8DB7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ACADC64-374F-A181-CBD2-DBE245B88E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0DA66B-290B-6881-37F6-051986B504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8030627-123A-D74A-A3B4-E4C1E71FDD63}" type="slidenum">
              <a:rPr lang="en-US" altLang="en-US" smtClean="0"/>
              <a:pPr>
                <a:defRPr/>
              </a:pPr>
              <a:t>‹#›</a:t>
            </a:fld>
            <a:endParaRPr lang="th-TH" altLang="en-US" dirty="0"/>
          </a:p>
        </p:txBody>
      </p:sp>
    </p:spTree>
    <p:extLst>
      <p:ext uri="{BB962C8B-B14F-4D97-AF65-F5344CB8AC3E}">
        <p14:creationId xmlns:p14="http://schemas.microsoft.com/office/powerpoint/2010/main" val="256973514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0B27B32-F156-C452-837A-BBD1C60F10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C63A64-406B-5D8B-1168-72D67F51F6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35002A-4D5F-5DAC-F568-003F1FB8C6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2959FE5-A165-F541-A16E-8F97E903726A}" type="slidenum">
              <a:rPr lang="en-US" altLang="en-US" smtClean="0"/>
              <a:pPr>
                <a:defRPr/>
              </a:pPr>
              <a:t>‹#›</a:t>
            </a:fld>
            <a:endParaRPr lang="th-TH" altLang="en-US" dirty="0"/>
          </a:p>
        </p:txBody>
      </p:sp>
    </p:spTree>
    <p:extLst>
      <p:ext uri="{BB962C8B-B14F-4D97-AF65-F5344CB8AC3E}">
        <p14:creationId xmlns:p14="http://schemas.microsoft.com/office/powerpoint/2010/main" val="422582912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699272-9526-FF4A-1686-7A5B3BEC05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5819EA-2101-A386-5FDF-F656C9B4A3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76564C-7FA4-5FDC-E66D-CE1524A8EE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F2695F2-651E-0749-BC56-066AD312D029}" type="slidenum">
              <a:rPr lang="en-US" altLang="en-US" smtClean="0"/>
              <a:pPr>
                <a:defRPr/>
              </a:pPr>
              <a:t>‹#›</a:t>
            </a:fld>
            <a:endParaRPr lang="th-TH" altLang="en-US" dirty="0"/>
          </a:p>
        </p:txBody>
      </p:sp>
    </p:spTree>
    <p:extLst>
      <p:ext uri="{BB962C8B-B14F-4D97-AF65-F5344CB8AC3E}">
        <p14:creationId xmlns:p14="http://schemas.microsoft.com/office/powerpoint/2010/main" val="853288286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84326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latin typeface="Arial" panose="020B0604020202020204" pitchFamily="34" charset="0"/>
              </a:defRPr>
            </a:lvl1pPr>
            <a:lvl2pPr marL="457150" indent="0">
              <a:buNone/>
              <a:defRPr sz="1800"/>
            </a:lvl2pPr>
            <a:lvl3pPr marL="914300" indent="0">
              <a:buNone/>
              <a:defRPr sz="1600"/>
            </a:lvl3pPr>
            <a:lvl4pPr marL="1371450" indent="0">
              <a:buNone/>
              <a:defRPr sz="1400"/>
            </a:lvl4pPr>
            <a:lvl5pPr marL="1828600" indent="0">
              <a:buNone/>
              <a:defRPr sz="1400"/>
            </a:lvl5pPr>
            <a:lvl6pPr marL="2285750" indent="0">
              <a:buNone/>
              <a:defRPr sz="1400"/>
            </a:lvl6pPr>
            <a:lvl7pPr marL="2742899" indent="0">
              <a:buNone/>
              <a:defRPr sz="1400"/>
            </a:lvl7pPr>
            <a:lvl8pPr marL="3200047" indent="0">
              <a:buNone/>
              <a:defRPr sz="1400"/>
            </a:lvl8pPr>
            <a:lvl9pPr marL="3657199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10409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30725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30725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5609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55424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45259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38247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32368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</a:defRPr>
            </a:lvl1pPr>
            <a:lvl2pPr marL="457150" indent="0">
              <a:buNone/>
              <a:defRPr sz="2800"/>
            </a:lvl2pPr>
            <a:lvl3pPr marL="914300" indent="0">
              <a:buNone/>
              <a:defRPr sz="2400"/>
            </a:lvl3pPr>
            <a:lvl4pPr marL="1371450" indent="0">
              <a:buNone/>
              <a:defRPr sz="2000"/>
            </a:lvl4pPr>
            <a:lvl5pPr marL="1828600" indent="0">
              <a:buNone/>
              <a:defRPr sz="2000"/>
            </a:lvl5pPr>
            <a:lvl6pPr marL="2285750" indent="0">
              <a:buNone/>
              <a:defRPr sz="2000"/>
            </a:lvl6pPr>
            <a:lvl7pPr marL="2742899" indent="0">
              <a:buNone/>
              <a:defRPr sz="2000"/>
            </a:lvl7pPr>
            <a:lvl8pPr marL="3200047" indent="0">
              <a:buNone/>
              <a:defRPr sz="2000"/>
            </a:lvl8pPr>
            <a:lvl9pPr marL="3657199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97134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387B54B-2BCF-668C-FEF7-AB5442B766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8D867D-ED6D-CB55-7482-E0C1B3C710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8B0975-5970-FB69-2C05-89553B0A24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2E1F32C-781D-1F49-8EFA-31322714C636}" type="slidenum">
              <a:rPr lang="en-US" altLang="en-US" smtClean="0"/>
              <a:pPr>
                <a:defRPr/>
              </a:pPr>
              <a:t>‹#›</a:t>
            </a:fld>
            <a:endParaRPr lang="th-TH" altLang="en-US" dirty="0"/>
          </a:p>
        </p:txBody>
      </p:sp>
    </p:spTree>
    <p:extLst>
      <p:ext uri="{BB962C8B-B14F-4D97-AF65-F5344CB8AC3E}">
        <p14:creationId xmlns:p14="http://schemas.microsoft.com/office/powerpoint/2010/main" val="1316878626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41397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98504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i="0">
                <a:latin typeface="Arial" panose="020B0604020202020204" pitchFamily="34" charset="0"/>
              </a:defRPr>
            </a:lvl1pPr>
            <a:lvl2pPr marL="457150" indent="0" algn="ctr">
              <a:buNone/>
              <a:defRPr/>
            </a:lvl2pPr>
            <a:lvl3pPr marL="914300" indent="0" algn="ctr">
              <a:buNone/>
              <a:defRPr/>
            </a:lvl3pPr>
            <a:lvl4pPr marL="1371450" indent="0" algn="ctr">
              <a:buNone/>
              <a:defRPr/>
            </a:lvl4pPr>
            <a:lvl5pPr marL="1828600" indent="0" algn="ctr">
              <a:buNone/>
              <a:defRPr/>
            </a:lvl5pPr>
            <a:lvl6pPr marL="2285750" indent="0" algn="ctr">
              <a:buNone/>
              <a:defRPr/>
            </a:lvl6pPr>
            <a:lvl7pPr marL="2742899" indent="0" algn="ctr">
              <a:buNone/>
              <a:defRPr/>
            </a:lvl7pPr>
            <a:lvl8pPr marL="3200047" indent="0" algn="ctr">
              <a:buNone/>
              <a:defRPr/>
            </a:lvl8pPr>
            <a:lvl9pPr marL="3657199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44562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latin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62E762-4BC9-5EED-0318-901E97F3EB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33C416-19FA-5B97-8EE7-2C8B6531BD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D256CD-3736-A800-F440-89EF04F479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E4C3C20-EBE9-184D-AC83-302A7015648F}" type="slidenum">
              <a:rPr lang="en-US" altLang="en-US" smtClean="0"/>
              <a:pPr>
                <a:defRPr/>
              </a:pPr>
              <a:t>‹#›</a:t>
            </a:fld>
            <a:endParaRPr lang="th-TH" altLang="en-US" dirty="0"/>
          </a:p>
        </p:txBody>
      </p:sp>
    </p:spTree>
    <p:extLst>
      <p:ext uri="{BB962C8B-B14F-4D97-AF65-F5344CB8AC3E}">
        <p14:creationId xmlns:p14="http://schemas.microsoft.com/office/powerpoint/2010/main" val="199803294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3BAF59-ADC4-6856-FB00-51CD499054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6AC268-1ECF-5374-FF1F-859DD5BD02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F70EFB-B5C6-5ECF-6541-B94C299C52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A48F374-1918-B24F-919C-6BEA2ED82F44}" type="slidenum">
              <a:rPr lang="en-US" altLang="en-US" smtClean="0"/>
              <a:pPr>
                <a:defRPr/>
              </a:pPr>
              <a:t>‹#›</a:t>
            </a:fld>
            <a:endParaRPr lang="th-TH" altLang="en-US" dirty="0"/>
          </a:p>
        </p:txBody>
      </p:sp>
    </p:spTree>
    <p:extLst>
      <p:ext uri="{BB962C8B-B14F-4D97-AF65-F5344CB8AC3E}">
        <p14:creationId xmlns:p14="http://schemas.microsoft.com/office/powerpoint/2010/main" val="428647986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8BFC53A-CABD-6567-C76F-6470F25715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5ABF8B3-7346-1D0F-992B-198B75F243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7A47810-40EA-DD2B-4746-94378A69ED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EA80B8C-A85A-F342-AEEB-C97941C592F8}" type="slidenum">
              <a:rPr lang="en-US" altLang="en-US" smtClean="0"/>
              <a:pPr>
                <a:defRPr/>
              </a:pPr>
              <a:t>‹#›</a:t>
            </a:fld>
            <a:endParaRPr lang="th-TH" altLang="en-US" dirty="0"/>
          </a:p>
        </p:txBody>
      </p:sp>
    </p:spTree>
    <p:extLst>
      <p:ext uri="{BB962C8B-B14F-4D97-AF65-F5344CB8AC3E}">
        <p14:creationId xmlns:p14="http://schemas.microsoft.com/office/powerpoint/2010/main" val="227801734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20FE7D6-A8D4-93DB-C338-49338B8F95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C7FD9F0-0979-0E45-B2EC-B6EADAD2FC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18F27BB-2B33-EAFD-133B-E32B781558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1B2C5EC-A333-1849-BF88-A572C1A5B617}" type="slidenum">
              <a:rPr lang="en-US" altLang="en-US" smtClean="0"/>
              <a:pPr>
                <a:defRPr/>
              </a:pPr>
              <a:t>‹#›</a:t>
            </a:fld>
            <a:endParaRPr lang="th-TH" altLang="en-US" dirty="0"/>
          </a:p>
        </p:txBody>
      </p:sp>
    </p:spTree>
    <p:extLst>
      <p:ext uri="{BB962C8B-B14F-4D97-AF65-F5344CB8AC3E}">
        <p14:creationId xmlns:p14="http://schemas.microsoft.com/office/powerpoint/2010/main" val="24251417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66E9A62-11F4-D477-245B-23C291E641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1773914-3DCC-9E42-609E-D63D2BD321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F13498D-6DFD-9762-938D-C02D3F0CCD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6FC56CC-218D-2446-9514-074863CC5E0B}" type="slidenum">
              <a:rPr lang="en-US" altLang="en-US" smtClean="0"/>
              <a:pPr>
                <a:defRPr/>
              </a:pPr>
              <a:t>‹#›</a:t>
            </a:fld>
            <a:endParaRPr lang="th-TH" altLang="en-US" dirty="0"/>
          </a:p>
        </p:txBody>
      </p:sp>
    </p:spTree>
    <p:extLst>
      <p:ext uri="{BB962C8B-B14F-4D97-AF65-F5344CB8AC3E}">
        <p14:creationId xmlns:p14="http://schemas.microsoft.com/office/powerpoint/2010/main" val="251078642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D6A391-3C04-AD0B-2331-6ED7E480F4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E1CAE7-2383-8E4B-E766-3278395554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F8401C-3EB9-2498-2571-318D33B83E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1EE45CB-EE4B-2A44-8300-2F0D60ED5A83}" type="slidenum">
              <a:rPr lang="en-US" altLang="en-US" smtClean="0"/>
              <a:pPr>
                <a:defRPr/>
              </a:pPr>
              <a:t>‹#›</a:t>
            </a:fld>
            <a:endParaRPr lang="th-TH" altLang="en-US" dirty="0"/>
          </a:p>
        </p:txBody>
      </p:sp>
    </p:spTree>
    <p:extLst>
      <p:ext uri="{BB962C8B-B14F-4D97-AF65-F5344CB8AC3E}">
        <p14:creationId xmlns:p14="http://schemas.microsoft.com/office/powerpoint/2010/main" val="3062293016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B58EFC-6F3E-E733-AAAA-976D6654CE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E8E463-E6A4-E61C-625F-B56D5FF574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F05AFE-62C9-AA72-7E72-7D9A6203FD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D2257FC-1CA9-AF43-BA91-0E7404AACB8F}" type="slidenum">
              <a:rPr lang="en-US" altLang="en-US" smtClean="0"/>
              <a:pPr>
                <a:defRPr/>
              </a:pPr>
              <a:t>‹#›</a:t>
            </a:fld>
            <a:endParaRPr lang="th-TH" altLang="en-US" dirty="0"/>
          </a:p>
        </p:txBody>
      </p:sp>
    </p:spTree>
    <p:extLst>
      <p:ext uri="{BB962C8B-B14F-4D97-AF65-F5344CB8AC3E}">
        <p14:creationId xmlns:p14="http://schemas.microsoft.com/office/powerpoint/2010/main" val="275657256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2B88F0F-CCB3-EE06-2DAF-FCCFAA0DA3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 dirty="0" err="1"/>
              <a:t>Click</a:t>
            </a:r>
            <a:r>
              <a:rPr lang="th-TH" altLang="en-US" dirty="0"/>
              <a:t> to </a:t>
            </a:r>
            <a:r>
              <a:rPr lang="th-TH" altLang="en-US" dirty="0" err="1"/>
              <a:t>edit</a:t>
            </a:r>
            <a:r>
              <a:rPr lang="th-TH" altLang="en-US" dirty="0"/>
              <a:t> </a:t>
            </a:r>
            <a:r>
              <a:rPr lang="th-TH" altLang="en-US" dirty="0" err="1"/>
              <a:t>Master</a:t>
            </a:r>
            <a:r>
              <a:rPr lang="th-TH" altLang="en-US" dirty="0"/>
              <a:t> </a:t>
            </a:r>
            <a:r>
              <a:rPr lang="th-TH" altLang="en-US" dirty="0" err="1"/>
              <a:t>title</a:t>
            </a:r>
            <a:r>
              <a:rPr lang="th-TH" altLang="en-US" dirty="0"/>
              <a:t> </a:t>
            </a:r>
            <a:r>
              <a:rPr lang="th-TH" altLang="en-US" dirty="0" err="1"/>
              <a:t>style</a:t>
            </a:r>
            <a:endParaRPr lang="th-TH" altLang="en-US" dirty="0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CF52F5F-B2DD-9CD7-FD28-862DF71F11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 dirty="0" err="1"/>
              <a:t>Click</a:t>
            </a:r>
            <a:r>
              <a:rPr lang="th-TH" altLang="en-US" dirty="0"/>
              <a:t> to </a:t>
            </a:r>
            <a:r>
              <a:rPr lang="th-TH" altLang="en-US" dirty="0" err="1"/>
              <a:t>edit</a:t>
            </a:r>
            <a:r>
              <a:rPr lang="th-TH" altLang="en-US" dirty="0"/>
              <a:t> </a:t>
            </a:r>
            <a:r>
              <a:rPr lang="th-TH" altLang="en-US" dirty="0" err="1"/>
              <a:t>Master</a:t>
            </a:r>
            <a:r>
              <a:rPr lang="th-TH" altLang="en-US" dirty="0"/>
              <a:t> </a:t>
            </a:r>
            <a:r>
              <a:rPr lang="th-TH" altLang="en-US" dirty="0" err="1"/>
              <a:t>text</a:t>
            </a:r>
            <a:r>
              <a:rPr lang="th-TH" altLang="en-US" dirty="0"/>
              <a:t> </a:t>
            </a:r>
            <a:r>
              <a:rPr lang="th-TH" altLang="en-US" dirty="0" err="1"/>
              <a:t>styles</a:t>
            </a:r>
            <a:endParaRPr lang="th-TH" altLang="en-US" dirty="0"/>
          </a:p>
          <a:p>
            <a:pPr lvl="1"/>
            <a:r>
              <a:rPr lang="th-TH" altLang="en-US" dirty="0" err="1"/>
              <a:t>Second</a:t>
            </a:r>
            <a:r>
              <a:rPr lang="th-TH" altLang="en-US" dirty="0"/>
              <a:t> </a:t>
            </a:r>
            <a:r>
              <a:rPr lang="th-TH" altLang="en-US" dirty="0" err="1"/>
              <a:t>level</a:t>
            </a:r>
            <a:endParaRPr lang="th-TH" altLang="en-US" dirty="0"/>
          </a:p>
          <a:p>
            <a:pPr lvl="2"/>
            <a:r>
              <a:rPr lang="th-TH" altLang="en-US" dirty="0"/>
              <a:t>Third </a:t>
            </a:r>
            <a:r>
              <a:rPr lang="th-TH" altLang="en-US" dirty="0" err="1"/>
              <a:t>level</a:t>
            </a:r>
            <a:endParaRPr lang="th-TH" altLang="en-US" dirty="0"/>
          </a:p>
          <a:p>
            <a:pPr lvl="3"/>
            <a:r>
              <a:rPr lang="th-TH" altLang="en-US" dirty="0" err="1"/>
              <a:t>Fourth</a:t>
            </a:r>
            <a:r>
              <a:rPr lang="th-TH" altLang="en-US" dirty="0"/>
              <a:t> </a:t>
            </a:r>
            <a:r>
              <a:rPr lang="th-TH" altLang="en-US" dirty="0" err="1"/>
              <a:t>level</a:t>
            </a:r>
            <a:endParaRPr lang="th-TH" altLang="en-US" dirty="0"/>
          </a:p>
          <a:p>
            <a:pPr lvl="4"/>
            <a:r>
              <a:rPr lang="th-TH" altLang="en-US" dirty="0"/>
              <a:t>Fifth </a:t>
            </a:r>
            <a:r>
              <a:rPr lang="th-TH" altLang="en-US" dirty="0" err="1"/>
              <a:t>level</a:t>
            </a:r>
            <a:endParaRPr lang="th-TH" altLang="en-US" dirty="0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B226CB4-C46D-6940-9246-1BC42E73B14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6E01F4D-86A2-A619-551A-9C0AB0B5BD6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0391062-D60F-F0A6-9D20-46DBD96F96A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4F015E7-FEE5-5A49-9FC5-D948D78F1A71}" type="slidenum">
              <a:rPr lang="en-US" altLang="en-US" smtClean="0"/>
              <a:pPr>
                <a:defRPr/>
              </a:pPr>
              <a:t>‹#›</a:t>
            </a:fld>
            <a:endParaRPr lang="th-TH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 i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 i="0">
          <a:solidFill>
            <a:schemeClr val="tx1"/>
          </a:solidFill>
          <a:latin typeface="Arial" panose="020B0604020202020204" pitchFamily="34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 i="0">
          <a:solidFill>
            <a:schemeClr val="tx1"/>
          </a:solidFill>
          <a:latin typeface="Arial" panose="020B0604020202020204" pitchFamily="34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 i="0">
          <a:solidFill>
            <a:schemeClr val="tx1"/>
          </a:solidFill>
          <a:latin typeface="Arial" panose="020B0604020202020204" pitchFamily="34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 i="0">
          <a:solidFill>
            <a:schemeClr val="tx1"/>
          </a:solidFill>
          <a:latin typeface="Arial" panose="020B0604020202020204" pitchFamily="34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80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8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defTabSz="914300">
              <a:defRPr/>
            </a:pPr>
            <a:endParaRPr lang="en-US" dirty="0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defTabSz="914300">
              <a:defRPr/>
            </a:pPr>
            <a:endParaRPr lang="en-US" dirty="0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300">
              <a:defRPr/>
            </a:pPr>
            <a:fld id="{61F442D0-A11F-2640-8129-5D1BEF7A3C1E}" type="slidenum">
              <a:rPr lang="en-US" smtClean="0"/>
              <a:pPr defTabSz="914300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63528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1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3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4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62" indent="-34286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11" charset="-128"/>
          <a:cs typeface="ＭＳ Ｐゴシック" pitchFamily="-111" charset="-128"/>
        </a:defRPr>
      </a:lvl1pPr>
      <a:lvl2pPr marL="742869" indent="-28572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11" charset="-128"/>
        </a:defRPr>
      </a:lvl2pPr>
      <a:lvl3pPr marL="1142875" indent="-2285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charset="0"/>
          <a:cs typeface="Geneva" charset="0"/>
        </a:defRPr>
      </a:lvl3pPr>
      <a:lvl4pPr marL="1600025" indent="-2285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Geneva" charset="-128"/>
          <a:cs typeface="Geneva" charset="0"/>
        </a:defRPr>
      </a:lvl4pPr>
      <a:lvl5pPr marL="2057175" indent="-228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Geneva" charset="-128"/>
          <a:cs typeface="Geneva" charset="0"/>
        </a:defRPr>
      </a:lvl5pPr>
      <a:lvl6pPr marL="2514325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474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623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772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7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FarthestGalaxy">
            <a:extLst>
              <a:ext uri="{FF2B5EF4-FFF2-40B4-BE49-F238E27FC236}">
                <a16:creationId xmlns:a16="http://schemas.microsoft.com/office/drawing/2014/main" id="{958044BD-F2C2-7A7C-6E47-158E336BE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">
            <a:extLst>
              <a:ext uri="{FF2B5EF4-FFF2-40B4-BE49-F238E27FC236}">
                <a16:creationId xmlns:a16="http://schemas.microsoft.com/office/drawing/2014/main" id="{A2E3DF6D-FEA1-30D0-5FC3-1D04F9ACB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447800"/>
            <a:ext cx="8610600" cy="249299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ar-JO" altLang="en-US" sz="4800" b="1" dirty="0">
                <a:solidFill>
                  <a:schemeClr val="bg1"/>
                </a:solidFill>
                <a:cs typeface="Arial" panose="020B0604020202020204" pitchFamily="34" charset="0"/>
              </a:rPr>
              <a:t>تشكيل وتطوير                                      نظرة عالمية</a:t>
            </a:r>
            <a:endParaRPr lang="en-US" altLang="en-US" sz="4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ar-JO" altLang="en-US" sz="4000" b="1" dirty="0">
                <a:solidFill>
                  <a:schemeClr val="bg1"/>
                </a:solidFill>
                <a:cs typeface="Arial" panose="020B0604020202020204" pitchFamily="34" charset="0"/>
              </a:rPr>
              <a:t>الأقسام 5 و6</a:t>
            </a:r>
            <a:endParaRPr lang="th-TH" altLang="en-US" sz="4000" b="1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C7AB81-45F0-9876-2568-BE7785B7D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" y="5730874"/>
            <a:ext cx="9158502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 anchor="ctr"/>
          <a:lstStyle/>
          <a:p>
            <a:pPr marL="0" marR="0" lvl="0" indent="0" algn="ctr" defTabSz="9143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Tx/>
              <a:buNone/>
              <a:tabLst/>
              <a:defRPr/>
            </a:pPr>
            <a:r>
              <a:rPr kumimoji="0" lang="ar-JO" sz="20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ea typeface="ＭＳ Ｐゴシック" charset="0"/>
                <a:cs typeface="Arial" panose="020B0604020202020204" pitchFamily="34" charset="0"/>
              </a:rPr>
              <a:t>د. لويس وينكلر</a:t>
            </a:r>
            <a:r>
              <a:rPr kumimoji="0" lang="en-US" sz="20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ea typeface="ＭＳ Ｐゴシック" charset="0"/>
                <a:cs typeface="Arial" panose="020B0604020202020204" pitchFamily="34" charset="0"/>
              </a:rPr>
              <a:t> • </a:t>
            </a:r>
            <a:r>
              <a:rPr kumimoji="0" lang="ar-JO" sz="20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ea typeface="ＭＳ Ｐゴシック" charset="0"/>
                <a:cs typeface="Arial" panose="020B0604020202020204" pitchFamily="34" charset="0"/>
              </a:rPr>
              <a:t>مدرسة شرق آسيا اللاهوتية (سنغافورة)</a:t>
            </a:r>
            <a:br>
              <a:rPr kumimoji="0" lang="en-US" sz="20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ea typeface="ＭＳ Ｐゴシック" charset="0"/>
                <a:cs typeface="Arial" panose="020B0604020202020204" pitchFamily="34" charset="0"/>
              </a:rPr>
            </a:br>
            <a:r>
              <a:rPr kumimoji="0" lang="ar-JO" sz="20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ea typeface="ＭＳ Ｐゴシック" charset="0"/>
                <a:cs typeface="Arial" panose="020B0604020202020204" pitchFamily="34" charset="0"/>
              </a:rPr>
              <a:t>تحميل د. ريك جريفيث</a:t>
            </a:r>
            <a:r>
              <a:rPr kumimoji="0" lang="en-US" sz="20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ea typeface="ＭＳ Ｐゴシック" charset="0"/>
                <a:cs typeface="Arial" panose="020B0604020202020204" pitchFamily="34" charset="0"/>
              </a:rPr>
              <a:t> • </a:t>
            </a:r>
            <a:r>
              <a:rPr kumimoji="0" lang="ar-JO" sz="20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ea typeface="ＭＳ Ｐゴシック" charset="0"/>
                <a:cs typeface="Arial" panose="020B0604020202020204" pitchFamily="34" charset="0"/>
              </a:rPr>
              <a:t>مؤسسة الدراسات اللاهوتية الأردنية</a:t>
            </a:r>
            <a:br>
              <a:rPr kumimoji="0" lang="en-US" sz="20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ea typeface="ＭＳ Ｐゴシック" charset="0"/>
                <a:cs typeface="Arial" panose="020B0604020202020204" pitchFamily="34" charset="0"/>
              </a:rPr>
            </a:br>
            <a:r>
              <a:rPr kumimoji="0" lang="ar-JO" sz="20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ea typeface="ＭＳ Ｐゴシック" charset="0"/>
                <a:cs typeface="Arial" panose="020B0604020202020204" pitchFamily="34" charset="0"/>
              </a:rPr>
              <a:t>الملفات بلغات عدة للتنزيل المجاني على </a:t>
            </a:r>
            <a:r>
              <a:rPr kumimoji="0" lang="en-US" sz="20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ea typeface="ＭＳ Ｐゴシック" charset="0"/>
                <a:cs typeface="Arial" panose="020B0604020202020204" pitchFamily="34" charset="0"/>
              </a:rPr>
              <a:t> BibleStudyDownloads.org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FarthestGalaxy">
            <a:extLst>
              <a:ext uri="{FF2B5EF4-FFF2-40B4-BE49-F238E27FC236}">
                <a16:creationId xmlns:a16="http://schemas.microsoft.com/office/drawing/2014/main" id="{FB31E5DE-0CA2-87B2-B6C2-B33468647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7" descr="51898322">
            <a:extLst>
              <a:ext uri="{FF2B5EF4-FFF2-40B4-BE49-F238E27FC236}">
                <a16:creationId xmlns:a16="http://schemas.microsoft.com/office/drawing/2014/main" id="{69C7BBDB-E9F2-5185-E3FD-2FA7E3551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>
            <a:extLst>
              <a:ext uri="{FF2B5EF4-FFF2-40B4-BE49-F238E27FC236}">
                <a16:creationId xmlns:a16="http://schemas.microsoft.com/office/drawing/2014/main" id="{13386C73-7D62-EAE5-0EF4-62BACCA0B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"/>
            <a:ext cx="86106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2082800" indent="-711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بدايات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ب. الموقع، الموقع، الموقع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1. العوامل الجغرافية: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العوامل الثقافية: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lvl="3" indent="0" algn="r" rtl="1" eaLnBrk="1" hangingPunct="1">
              <a:spcBef>
                <a:spcPct val="50000"/>
              </a:spcBef>
              <a:buNone/>
            </a:pPr>
            <a:r>
              <a:rPr lang="ar-JO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أ  ) المؤسسات الإجتماعية والتعليمية</a:t>
            </a:r>
            <a:endParaRPr lang="en-US" alt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4580" name="Rectangle 4">
            <a:extLst>
              <a:ext uri="{FF2B5EF4-FFF2-40B4-BE49-F238E27FC236}">
                <a16:creationId xmlns:a16="http://schemas.microsoft.com/office/drawing/2014/main" id="{E0C1E59B-787D-CD94-3907-694CB47DF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24581" name="Rectangle 5">
            <a:extLst>
              <a:ext uri="{FF2B5EF4-FFF2-40B4-BE49-F238E27FC236}">
                <a16:creationId xmlns:a16="http://schemas.microsoft.com/office/drawing/2014/main" id="{DB317A7F-D677-2447-3CE2-28FBE68C2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FarthestGalaxy">
            <a:extLst>
              <a:ext uri="{FF2B5EF4-FFF2-40B4-BE49-F238E27FC236}">
                <a16:creationId xmlns:a16="http://schemas.microsoft.com/office/drawing/2014/main" id="{3C41D373-1C3E-D8EE-91D5-66EC6116A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7" descr="Funny_Crazy_Hair_photo">
            <a:extLst>
              <a:ext uri="{FF2B5EF4-FFF2-40B4-BE49-F238E27FC236}">
                <a16:creationId xmlns:a16="http://schemas.microsoft.com/office/drawing/2014/main" id="{CEA7903B-CCB6-B657-756B-224AEBE27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3" y="2743200"/>
            <a:ext cx="337343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9" descr="CM80_Multi_CulturalDressUpsCollection">
            <a:extLst>
              <a:ext uri="{FF2B5EF4-FFF2-40B4-BE49-F238E27FC236}">
                <a16:creationId xmlns:a16="http://schemas.microsoft.com/office/drawing/2014/main" id="{955BD6B1-B65C-E64E-DE49-70470C2F5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7288"/>
            <a:ext cx="5791200" cy="316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3">
            <a:extLst>
              <a:ext uri="{FF2B5EF4-FFF2-40B4-BE49-F238E27FC236}">
                <a16:creationId xmlns:a16="http://schemas.microsoft.com/office/drawing/2014/main" id="{08EA062F-6BC6-B71E-F492-48F11B344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"/>
            <a:ext cx="8610600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2082800" indent="-711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بدايات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ب. الموقع، الموقع، الموقع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1. العوامل الجغرافية: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العوامل الثقافية: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أ  ) المؤسسات الإجتماعية والتعليمية</a:t>
            </a:r>
            <a:endParaRPr lang="en-US" altLang="en-US" sz="2800" b="1" dirty="0">
              <a:solidFill>
                <a:schemeClr val="bg1">
                  <a:lumMod val="65000"/>
                </a:schemeClr>
              </a:solidFill>
              <a:cs typeface="Arial" panose="020B0604020202020204" pitchFamily="34" charset="0"/>
            </a:endParaRPr>
          </a:p>
          <a:p>
            <a:pPr marL="1371600" lvl="3" indent="0" algn="r" rtl="1" eaLnBrk="1" hangingPunct="1">
              <a:spcBef>
                <a:spcPct val="50000"/>
              </a:spcBef>
              <a:buNone/>
            </a:pPr>
            <a:r>
              <a:rPr lang="ar-JO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ب) الملابس، الجسد، تصفيف الشعر:</a:t>
            </a:r>
            <a:endParaRPr lang="th-TH" altLang="en-US" sz="2800" b="1" dirty="0">
              <a:solidFill>
                <a:schemeClr val="bg1"/>
              </a:solidFill>
            </a:endParaRPr>
          </a:p>
        </p:txBody>
      </p:sp>
      <p:sp>
        <p:nvSpPr>
          <p:cNvPr id="25605" name="Rectangle 4">
            <a:extLst>
              <a:ext uri="{FF2B5EF4-FFF2-40B4-BE49-F238E27FC236}">
                <a16:creationId xmlns:a16="http://schemas.microsoft.com/office/drawing/2014/main" id="{78236931-BDBB-630D-B2C7-73AD0B045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25606" name="Rectangle 5">
            <a:extLst>
              <a:ext uri="{FF2B5EF4-FFF2-40B4-BE49-F238E27FC236}">
                <a16:creationId xmlns:a16="http://schemas.microsoft.com/office/drawing/2014/main" id="{4B3FC177-9610-F879-2374-7C161D54B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FarthestGalaxy">
            <a:extLst>
              <a:ext uri="{FF2B5EF4-FFF2-40B4-BE49-F238E27FC236}">
                <a16:creationId xmlns:a16="http://schemas.microsoft.com/office/drawing/2014/main" id="{920156AE-02BE-CA71-78FD-FB8B68FE7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7" descr="ethiopian">
            <a:extLst>
              <a:ext uri="{FF2B5EF4-FFF2-40B4-BE49-F238E27FC236}">
                <a16:creationId xmlns:a16="http://schemas.microsoft.com/office/drawing/2014/main" id="{E9CFFF51-0DF5-5DA4-0073-F29DF12FD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3">
            <a:extLst>
              <a:ext uri="{FF2B5EF4-FFF2-40B4-BE49-F238E27FC236}">
                <a16:creationId xmlns:a16="http://schemas.microsoft.com/office/drawing/2014/main" id="{165A2A4E-B7D5-8A4E-8CB3-9817F4CC0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"/>
            <a:ext cx="86106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2082800" indent="-711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بدايات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ب. الموقع، الموقع، الموقع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1. العوامل الجغرافية: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العوامل الثقافية: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أ  ) المؤسسات الإجتماعية والتعليمية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ب) الملابس، الجسد، تصفيف الشعر:</a:t>
            </a:r>
            <a:endParaRPr lang="en-US" alt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1371600" lvl="3" indent="0" algn="r" rtl="1" eaLnBrk="1" hangingPunct="1">
              <a:spcBef>
                <a:spcPct val="50000"/>
              </a:spcBef>
              <a:buNone/>
            </a:pPr>
            <a:r>
              <a:rPr lang="ar-JO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ت) الطعام والشراب:</a:t>
            </a:r>
            <a:endParaRPr lang="en-US" alt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50316FD8-A6FD-78DE-A6E7-F1C409E87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26629" name="Rectangle 5">
            <a:extLst>
              <a:ext uri="{FF2B5EF4-FFF2-40B4-BE49-F238E27FC236}">
                <a16:creationId xmlns:a16="http://schemas.microsoft.com/office/drawing/2014/main" id="{04002F6E-3B39-F8C2-1315-42070B263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7" descr="Khmer-Cultural-Dance-Troupe">
            <a:extLst>
              <a:ext uri="{FF2B5EF4-FFF2-40B4-BE49-F238E27FC236}">
                <a16:creationId xmlns:a16="http://schemas.microsoft.com/office/drawing/2014/main" id="{9ECD285A-E21A-8B28-E8F5-7A4473E5E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 Box 3">
            <a:extLst>
              <a:ext uri="{FF2B5EF4-FFF2-40B4-BE49-F238E27FC236}">
                <a16:creationId xmlns:a16="http://schemas.microsoft.com/office/drawing/2014/main" id="{EFC8E1C1-B9DD-A010-8D78-6D6E76416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"/>
            <a:ext cx="8610600" cy="504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2082800" indent="-711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بدايات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ب. الموقع، الموقع، الموقع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1. العوامل الجغرافية: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العوامل الثقافية: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أ  ) المؤسسات الإجتماعية والتعليمية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ب) الملابس، الجسد، تصفيف الشعر: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ت) الطعام والشراب:</a:t>
            </a:r>
            <a:endParaRPr lang="en-US" alt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1371600" lvl="3" indent="0" algn="r" rtl="1" eaLnBrk="1" hangingPunct="1">
              <a:spcBef>
                <a:spcPct val="50000"/>
              </a:spcBef>
              <a:buNone/>
            </a:pPr>
            <a:r>
              <a:rPr lang="ar-JO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ث) الموسيقى والرقص</a:t>
            </a:r>
            <a:endParaRPr lang="th-TH" altLang="en-US" sz="2800" b="1" dirty="0">
              <a:solidFill>
                <a:schemeClr val="bg1"/>
              </a:solidFill>
            </a:endParaRPr>
          </a:p>
        </p:txBody>
      </p:sp>
      <p:sp>
        <p:nvSpPr>
          <p:cNvPr id="27651" name="Rectangle 4">
            <a:extLst>
              <a:ext uri="{FF2B5EF4-FFF2-40B4-BE49-F238E27FC236}">
                <a16:creationId xmlns:a16="http://schemas.microsoft.com/office/drawing/2014/main" id="{0B024F95-07F7-64D5-0BCA-466FF4E39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27652" name="Rectangle 5">
            <a:extLst>
              <a:ext uri="{FF2B5EF4-FFF2-40B4-BE49-F238E27FC236}">
                <a16:creationId xmlns:a16="http://schemas.microsoft.com/office/drawing/2014/main" id="{36442604-3ED1-DF7D-CF72-530F94EBE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FarthestGalaxy">
            <a:extLst>
              <a:ext uri="{FF2B5EF4-FFF2-40B4-BE49-F238E27FC236}">
                <a16:creationId xmlns:a16="http://schemas.microsoft.com/office/drawing/2014/main" id="{696A2F28-7056-B62C-D996-004C27FFA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7" descr="board_art">
            <a:extLst>
              <a:ext uri="{FF2B5EF4-FFF2-40B4-BE49-F238E27FC236}">
                <a16:creationId xmlns:a16="http://schemas.microsoft.com/office/drawing/2014/main" id="{DD3F70C4-24C8-3BA0-C012-FD3258A3E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3">
            <a:extLst>
              <a:ext uri="{FF2B5EF4-FFF2-40B4-BE49-F238E27FC236}">
                <a16:creationId xmlns:a16="http://schemas.microsoft.com/office/drawing/2014/main" id="{9E1A6A8F-CA69-C1FE-BCA0-7F196DC5C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"/>
            <a:ext cx="8610600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2082800" indent="-711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بدايات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ب. الموقع، الموقع، الموقع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1. العوامل الجغرافية: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العوامل الثقافية: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أ  ) المؤسسات الإجتماعية والتعليمية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ب) الملابس، الجسد، تصفيف الشعر: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ت) الطعام والشراب: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ث) الموسيقى والرقص</a:t>
            </a:r>
            <a:endParaRPr lang="en-US" alt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1371600" lvl="3" indent="0" algn="r" rtl="1" eaLnBrk="1" hangingPunct="1">
              <a:spcBef>
                <a:spcPct val="50000"/>
              </a:spcBef>
              <a:buNone/>
            </a:pPr>
            <a:r>
              <a:rPr lang="ar-JO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ج) أشكال الفن والإعلام</a:t>
            </a:r>
            <a:endParaRPr lang="th-TH" altLang="en-US" sz="2800" b="1" dirty="0">
              <a:solidFill>
                <a:schemeClr val="bg1"/>
              </a:solidFill>
            </a:endParaRPr>
          </a:p>
        </p:txBody>
      </p:sp>
      <p:sp>
        <p:nvSpPr>
          <p:cNvPr id="28676" name="Rectangle 4">
            <a:extLst>
              <a:ext uri="{FF2B5EF4-FFF2-40B4-BE49-F238E27FC236}">
                <a16:creationId xmlns:a16="http://schemas.microsoft.com/office/drawing/2014/main" id="{686F817D-12AD-283E-CFE5-72C958D15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28677" name="Rectangle 5">
            <a:extLst>
              <a:ext uri="{FF2B5EF4-FFF2-40B4-BE49-F238E27FC236}">
                <a16:creationId xmlns:a16="http://schemas.microsoft.com/office/drawing/2014/main" id="{F4BDB0A8-76F5-FC6A-873A-10C555AD5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FarthestGalaxy">
            <a:extLst>
              <a:ext uri="{FF2B5EF4-FFF2-40B4-BE49-F238E27FC236}">
                <a16:creationId xmlns:a16="http://schemas.microsoft.com/office/drawing/2014/main" id="{68FCF98B-DAEE-3F35-B97D-755DD0FB2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xt Box 3">
            <a:extLst>
              <a:ext uri="{FF2B5EF4-FFF2-40B4-BE49-F238E27FC236}">
                <a16:creationId xmlns:a16="http://schemas.microsoft.com/office/drawing/2014/main" id="{9BD4D0D0-A517-06CB-A78B-5144C6FD66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8600"/>
            <a:ext cx="8229600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428750" indent="-5143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2082800" indent="-711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indent="0" algn="r" rtl="1" eaLnBrk="1" hangingPunct="1">
              <a:spcBef>
                <a:spcPct val="50000"/>
              </a:spcBef>
              <a:buNone/>
            </a:pPr>
            <a:r>
              <a:rPr lang="ar-JO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2. بدايات النظرة العالمية</a:t>
            </a:r>
            <a:endParaRPr lang="en-US" altLang="en-US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457200" lvl="1" indent="0" algn="r" rtl="1" eaLnBrk="1" hangingPunct="1">
              <a:spcBef>
                <a:spcPct val="50000"/>
              </a:spcBef>
              <a:buNone/>
            </a:pPr>
            <a:r>
              <a:rPr lang="ar-JO" altLang="en-US" b="1" dirty="0">
                <a:solidFill>
                  <a:schemeClr val="bg1"/>
                </a:solidFill>
                <a:cs typeface="Arial" panose="020B0604020202020204" pitchFamily="34" charset="0"/>
              </a:rPr>
              <a:t>ب. الموقع، الموقع، الموقع</a:t>
            </a:r>
            <a:endParaRPr lang="en-US" altLang="en-US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1. العوامل الجغرافية: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2. العوامل الثقافية:</a:t>
            </a:r>
            <a:endParaRPr lang="en-US" alt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1371600" lvl="3" indent="0" algn="r" rtl="1" eaLnBrk="1" hangingPunct="1">
              <a:spcBef>
                <a:spcPct val="50000"/>
              </a:spcBef>
              <a:buNone/>
            </a:pPr>
            <a:r>
              <a:rPr lang="ar-JO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ح) فن العمارة وأنظمة البناء</a:t>
            </a:r>
            <a:endParaRPr lang="en-US" alt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9699" name="Rectangle 4">
            <a:extLst>
              <a:ext uri="{FF2B5EF4-FFF2-40B4-BE49-F238E27FC236}">
                <a16:creationId xmlns:a16="http://schemas.microsoft.com/office/drawing/2014/main" id="{C58AEE37-2C50-0F79-46BF-AB39F57F2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29700" name="Rectangle 5">
            <a:extLst>
              <a:ext uri="{FF2B5EF4-FFF2-40B4-BE49-F238E27FC236}">
                <a16:creationId xmlns:a16="http://schemas.microsoft.com/office/drawing/2014/main" id="{309F95EB-E367-D14D-E670-8B6EB217A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pic>
        <p:nvPicPr>
          <p:cNvPr id="29701" name="Picture 7">
            <a:extLst>
              <a:ext uri="{FF2B5EF4-FFF2-40B4-BE49-F238E27FC236}">
                <a16:creationId xmlns:a16="http://schemas.microsoft.com/office/drawing/2014/main" id="{55282430-7587-DE72-306C-05D11AB2C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38" y="3810000"/>
            <a:ext cx="2938462" cy="30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8">
            <a:extLst>
              <a:ext uri="{FF2B5EF4-FFF2-40B4-BE49-F238E27FC236}">
                <a16:creationId xmlns:a16="http://schemas.microsoft.com/office/drawing/2014/main" id="{C412C278-463C-1A32-AAB8-1405E93D0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238" y="3810000"/>
            <a:ext cx="2414587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5" descr="PB280068">
            <a:extLst>
              <a:ext uri="{FF2B5EF4-FFF2-40B4-BE49-F238E27FC236}">
                <a16:creationId xmlns:a16="http://schemas.microsoft.com/office/drawing/2014/main" id="{BF2430AE-26FE-0597-C8A5-481269F3C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3463925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FarthestGalaxy">
            <a:extLst>
              <a:ext uri="{FF2B5EF4-FFF2-40B4-BE49-F238E27FC236}">
                <a16:creationId xmlns:a16="http://schemas.microsoft.com/office/drawing/2014/main" id="{A4EE3279-6D21-3601-1FD4-E7D7327BA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Text Box 3">
            <a:extLst>
              <a:ext uri="{FF2B5EF4-FFF2-40B4-BE49-F238E27FC236}">
                <a16:creationId xmlns:a16="http://schemas.microsoft.com/office/drawing/2014/main" id="{0E01FBF5-CFB8-C221-24E5-510B439B0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8600"/>
            <a:ext cx="8229600" cy="375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428750" indent="-5143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2082800" indent="-711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بدايات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ب. الموقع، الموقع، الموقع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1. العوامل الجغرافية: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العوامل الثقافية: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ح) فن العمارة وأنظمة البناء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lvl="3" indent="0" algn="r" rtl="1" eaLnBrk="1" hangingPunct="1">
              <a:spcBef>
                <a:spcPct val="50000"/>
              </a:spcBef>
              <a:buNone/>
            </a:pPr>
            <a:r>
              <a:rPr lang="ar-JO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خ) </a:t>
            </a:r>
            <a:r>
              <a:rPr lang="ar-JO" altLang="en-US" sz="2800" b="1" u="sng" dirty="0">
                <a:solidFill>
                  <a:schemeClr val="bg1"/>
                </a:solidFill>
                <a:cs typeface="Arial" panose="020B0604020202020204" pitchFamily="34" charset="0"/>
              </a:rPr>
              <a:t>السلطة والهياكل الإجتماعية</a:t>
            </a:r>
            <a:endParaRPr lang="th-TH" altLang="en-US" sz="2800" b="1" u="sng" dirty="0">
              <a:solidFill>
                <a:schemeClr val="bg1"/>
              </a:solidFill>
            </a:endParaRPr>
          </a:p>
        </p:txBody>
      </p:sp>
      <p:sp>
        <p:nvSpPr>
          <p:cNvPr id="30723" name="Rectangle 4">
            <a:extLst>
              <a:ext uri="{FF2B5EF4-FFF2-40B4-BE49-F238E27FC236}">
                <a16:creationId xmlns:a16="http://schemas.microsoft.com/office/drawing/2014/main" id="{D6AD21BF-6342-4155-D69C-C8A179D9A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30724" name="Rectangle 5">
            <a:extLst>
              <a:ext uri="{FF2B5EF4-FFF2-40B4-BE49-F238E27FC236}">
                <a16:creationId xmlns:a16="http://schemas.microsoft.com/office/drawing/2014/main" id="{5A02AF16-0CE6-7118-776C-3957DD351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FarthestGalaxy">
            <a:extLst>
              <a:ext uri="{FF2B5EF4-FFF2-40B4-BE49-F238E27FC236}">
                <a16:creationId xmlns:a16="http://schemas.microsoft.com/office/drawing/2014/main" id="{027F9CDA-FE88-845D-AD58-AD9618F38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 Box 3">
            <a:extLst>
              <a:ext uri="{FF2B5EF4-FFF2-40B4-BE49-F238E27FC236}">
                <a16:creationId xmlns:a16="http://schemas.microsoft.com/office/drawing/2014/main" id="{0B826338-6216-82C1-656A-70154B0C5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8600"/>
            <a:ext cx="82296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885950" indent="-5143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540000" indent="-711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997200" indent="-711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3454400" indent="-711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911600" indent="-711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4368800" indent="-711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بدايات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ب. الموقع، الموقع، الموقع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العوامل الثقافية: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خ) </a:t>
            </a:r>
            <a:r>
              <a:rPr kumimoji="0" lang="ar-JO" altLang="en-US" sz="2800" b="1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السلطة والهياكل الإجتماعية</a:t>
            </a:r>
            <a:endParaRPr kumimoji="0" lang="th-TH" altLang="en-US" sz="2800" b="1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lvl="4" algn="r" rtl="1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ar-JO" altLang="en-US" sz="2600" b="1" dirty="0">
                <a:solidFill>
                  <a:schemeClr val="bg1"/>
                </a:solidFill>
                <a:cs typeface="Arial" panose="020B0604020202020204" pitchFamily="34" charset="0"/>
              </a:rPr>
              <a:t>مساواة أم تسلسل هرمي؟</a:t>
            </a:r>
            <a:endParaRPr lang="en-US" altLang="en-US" sz="2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CB97E3C6-CAB3-C7E7-CF8D-BBEE06C84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31748" name="Rectangle 5">
            <a:extLst>
              <a:ext uri="{FF2B5EF4-FFF2-40B4-BE49-F238E27FC236}">
                <a16:creationId xmlns:a16="http://schemas.microsoft.com/office/drawing/2014/main" id="{64557E81-CF21-E898-E80F-653679486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FarthestGalaxy">
            <a:extLst>
              <a:ext uri="{FF2B5EF4-FFF2-40B4-BE49-F238E27FC236}">
                <a16:creationId xmlns:a16="http://schemas.microsoft.com/office/drawing/2014/main" id="{0B29D8DB-8B35-52F8-0C26-D57BCDFEF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Text Box 3">
            <a:extLst>
              <a:ext uri="{FF2B5EF4-FFF2-40B4-BE49-F238E27FC236}">
                <a16:creationId xmlns:a16="http://schemas.microsoft.com/office/drawing/2014/main" id="{D2682F05-9EDA-95A6-7075-A31788ADF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8600"/>
            <a:ext cx="8229600" cy="370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885950" indent="-5143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540000" indent="-711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997200" indent="-711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3454400" indent="-711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911600" indent="-711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4368800" indent="-711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بدايات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ب. الموقع، الموقع، الموقع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العوامل الثقافية: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خ) </a:t>
            </a:r>
            <a:r>
              <a:rPr kumimoji="0" lang="ar-JO" altLang="en-US" sz="2800" b="1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السلطة والهياكل الإجتماعية</a:t>
            </a:r>
            <a:endParaRPr kumimoji="0" lang="th-TH" altLang="en-US" sz="2800" b="1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1828800" marR="0" lvl="4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ar-JO" altLang="en-US" sz="26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مساواة أم تسلسل هرمي؟</a:t>
            </a:r>
            <a:endParaRPr kumimoji="0" lang="en-US" altLang="en-US" sz="2600" b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lvl="3" algn="r" rtl="1"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chemeClr val="bg1"/>
                </a:solidFill>
                <a:cs typeface="Arial" panose="020B0604020202020204" pitchFamily="34" charset="0"/>
              </a:rPr>
              <a:t>      </a:t>
            </a:r>
            <a:r>
              <a:rPr lang="ar-JO" altLang="en-US" sz="2600" b="1" dirty="0">
                <a:solidFill>
                  <a:schemeClr val="bg1"/>
                </a:solidFill>
                <a:cs typeface="Arial" panose="020B0604020202020204" pitchFamily="34" charset="0"/>
              </a:rPr>
              <a:t>أمومي أم أبوي؟</a:t>
            </a:r>
            <a:endParaRPr lang="en-US" altLang="en-US" sz="2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2771" name="Rectangle 4">
            <a:extLst>
              <a:ext uri="{FF2B5EF4-FFF2-40B4-BE49-F238E27FC236}">
                <a16:creationId xmlns:a16="http://schemas.microsoft.com/office/drawing/2014/main" id="{EECF0EC5-3706-2450-7506-EC21BDAC6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32772" name="Rectangle 5">
            <a:extLst>
              <a:ext uri="{FF2B5EF4-FFF2-40B4-BE49-F238E27FC236}">
                <a16:creationId xmlns:a16="http://schemas.microsoft.com/office/drawing/2014/main" id="{304FCC12-57D7-CA4E-15A1-C4A4EC0F7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FarthestGalaxy">
            <a:extLst>
              <a:ext uri="{FF2B5EF4-FFF2-40B4-BE49-F238E27FC236}">
                <a16:creationId xmlns:a16="http://schemas.microsoft.com/office/drawing/2014/main" id="{B8DB2A44-79CD-2CD7-7A31-FB5679227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ext Box 3">
            <a:extLst>
              <a:ext uri="{FF2B5EF4-FFF2-40B4-BE49-F238E27FC236}">
                <a16:creationId xmlns:a16="http://schemas.microsoft.com/office/drawing/2014/main" id="{5CC390A7-C1D7-7C5A-466B-26CB8C856D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8600"/>
            <a:ext cx="8229600" cy="430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885950" indent="-5143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540000" indent="-711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997200" indent="-711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3454400" indent="-711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911600" indent="-711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4368800" indent="-711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بدايات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ب. الموقع، الموقع، الموقع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العوامل الثقافية: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خ) </a:t>
            </a:r>
            <a:r>
              <a:rPr kumimoji="0" lang="ar-JO" altLang="en-US" sz="2800" b="1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السلطة والهياكل الإجتماعية</a:t>
            </a:r>
            <a:endParaRPr kumimoji="0" lang="th-TH" altLang="en-US" sz="2800" b="1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1828800" marR="0" lvl="4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ar-JO" altLang="en-US" sz="26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مساواة أم تسلسل هرمي؟</a:t>
            </a:r>
            <a:endParaRPr kumimoji="0" lang="en-US" altLang="en-US" sz="2600" b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      </a:t>
            </a:r>
            <a:r>
              <a:rPr kumimoji="0" lang="ar-JO" altLang="en-US" sz="26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أمومي أم أبوي؟</a:t>
            </a:r>
            <a:endParaRPr kumimoji="0" lang="en-US" altLang="en-US" sz="2600" b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lvl="3" algn="r" rtl="1"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chemeClr val="bg1"/>
                </a:solidFill>
                <a:cs typeface="Arial" panose="020B0604020202020204" pitchFamily="34" charset="0"/>
              </a:rPr>
              <a:t>      </a:t>
            </a:r>
            <a:r>
              <a:rPr lang="ar-JO" altLang="en-US" sz="2600" b="1" dirty="0">
                <a:solidFill>
                  <a:schemeClr val="bg1"/>
                </a:solidFill>
                <a:cs typeface="Arial" panose="020B0604020202020204" pitchFamily="34" charset="0"/>
              </a:rPr>
              <a:t>رسمي أم غير رسمي؟</a:t>
            </a:r>
            <a:endParaRPr lang="th-TH" altLang="en-US" sz="2600" b="1" dirty="0">
              <a:solidFill>
                <a:schemeClr val="bg1"/>
              </a:solidFill>
            </a:endParaRPr>
          </a:p>
        </p:txBody>
      </p:sp>
      <p:sp>
        <p:nvSpPr>
          <p:cNvPr id="33795" name="Rectangle 4">
            <a:extLst>
              <a:ext uri="{FF2B5EF4-FFF2-40B4-BE49-F238E27FC236}">
                <a16:creationId xmlns:a16="http://schemas.microsoft.com/office/drawing/2014/main" id="{36F135D7-BE60-B5A2-B687-36954CE5B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33796" name="Rectangle 5">
            <a:extLst>
              <a:ext uri="{FF2B5EF4-FFF2-40B4-BE49-F238E27FC236}">
                <a16:creationId xmlns:a16="http://schemas.microsoft.com/office/drawing/2014/main" id="{E571BC77-4F9C-BE3E-C485-EC6E179063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FarthestGalaxy">
            <a:extLst>
              <a:ext uri="{FF2B5EF4-FFF2-40B4-BE49-F238E27FC236}">
                <a16:creationId xmlns:a16="http://schemas.microsoft.com/office/drawing/2014/main" id="{FE54F31F-2139-DBA4-B43B-01484DB5D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Text Box 3">
            <a:extLst>
              <a:ext uri="{FF2B5EF4-FFF2-40B4-BE49-F238E27FC236}">
                <a16:creationId xmlns:a16="http://schemas.microsoft.com/office/drawing/2014/main" id="{867EFDC1-E558-7EAA-1C40-FDAB94EC5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144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indent="0" algn="ctr" eaLnBrk="1" hangingPunct="1">
              <a:spcBef>
                <a:spcPct val="50000"/>
              </a:spcBef>
              <a:buNone/>
            </a:pPr>
            <a:r>
              <a:rPr lang="ar-JO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1. مقدمة</a:t>
            </a:r>
            <a:endParaRPr lang="th-TH" alt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FarthestGalaxy">
            <a:extLst>
              <a:ext uri="{FF2B5EF4-FFF2-40B4-BE49-F238E27FC236}">
                <a16:creationId xmlns:a16="http://schemas.microsoft.com/office/drawing/2014/main" id="{43283AA7-7F50-1B64-98C2-623B55AE0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ext Box 3">
            <a:extLst>
              <a:ext uri="{FF2B5EF4-FFF2-40B4-BE49-F238E27FC236}">
                <a16:creationId xmlns:a16="http://schemas.microsoft.com/office/drawing/2014/main" id="{BADD55E6-5D72-2120-3BB2-01A8E9EA4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8600"/>
            <a:ext cx="8229600" cy="490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885950" indent="-5143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540000" indent="-711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997200" indent="-711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3454400" indent="-711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911600" indent="-711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4368800" indent="-711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بدايات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ب. الموقع، الموقع، الموقع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العوامل الثقافية: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خ) </a:t>
            </a:r>
            <a:r>
              <a:rPr kumimoji="0" lang="ar-JO" altLang="en-US" sz="2800" b="1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السلطة والهياكل الإجتماعية</a:t>
            </a:r>
            <a:endParaRPr kumimoji="0" lang="th-TH" altLang="en-US" sz="2800" b="1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1828800" marR="0" lvl="4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ar-JO" altLang="en-US" sz="26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مساواة أم تسلسل هرمي؟</a:t>
            </a:r>
            <a:endParaRPr kumimoji="0" lang="en-US" altLang="en-US" sz="2600" b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      </a:t>
            </a:r>
            <a:r>
              <a:rPr kumimoji="0" lang="ar-JO" altLang="en-US" sz="26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أمومي أم أبوي؟</a:t>
            </a:r>
            <a:endParaRPr kumimoji="0" lang="en-US" altLang="en-US" sz="2600" b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      </a:t>
            </a:r>
            <a:r>
              <a:rPr kumimoji="0" lang="ar-JO" altLang="en-US" sz="26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رسمي أم غير رسمي؟</a:t>
            </a:r>
            <a:endParaRPr kumimoji="0" lang="th-TH" altLang="en-US" sz="2600" b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</a:endParaRPr>
          </a:p>
          <a:p>
            <a:pPr lvl="3" algn="r" rtl="1" eaLnBrk="1" hangingPunct="1">
              <a:spcBef>
                <a:spcPct val="50000"/>
              </a:spcBef>
              <a:buFontTx/>
              <a:buNone/>
            </a:pPr>
            <a:r>
              <a:rPr lang="th-TH" altLang="en-US" sz="2600" b="1" dirty="0">
                <a:solidFill>
                  <a:schemeClr val="bg1"/>
                </a:solidFill>
              </a:rPr>
              <a:t>     </a:t>
            </a:r>
            <a:r>
              <a:rPr lang="en-US" altLang="en-US" sz="2600" b="1" dirty="0">
                <a:solidFill>
                  <a:schemeClr val="bg1"/>
                </a:solidFill>
                <a:cs typeface="Arial" panose="020B0604020202020204" pitchFamily="34" charset="0"/>
              </a:rPr>
              <a:t>  </a:t>
            </a:r>
            <a:r>
              <a:rPr lang="th-TH" altLang="en-US" sz="2600" b="1" dirty="0">
                <a:solidFill>
                  <a:schemeClr val="bg1"/>
                </a:solidFill>
              </a:rPr>
              <a:t> </a:t>
            </a:r>
            <a:r>
              <a:rPr lang="ar-JO" altLang="en-US" sz="2600" b="1" dirty="0">
                <a:solidFill>
                  <a:schemeClr val="bg1"/>
                </a:solidFill>
                <a:cs typeface="Arial" panose="020B0604020202020204" pitchFamily="34" charset="0"/>
              </a:rPr>
              <a:t>الأنساب / منقولة أم مكتسبة؟</a:t>
            </a:r>
            <a:endParaRPr lang="th-TH" altLang="en-US" sz="2600" b="1" dirty="0">
              <a:solidFill>
                <a:schemeClr val="bg1"/>
              </a:solidFill>
            </a:endParaRPr>
          </a:p>
        </p:txBody>
      </p:sp>
      <p:sp>
        <p:nvSpPr>
          <p:cNvPr id="34819" name="Rectangle 4">
            <a:extLst>
              <a:ext uri="{FF2B5EF4-FFF2-40B4-BE49-F238E27FC236}">
                <a16:creationId xmlns:a16="http://schemas.microsoft.com/office/drawing/2014/main" id="{BFBB2341-276D-9E22-5F78-B93652F52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34820" name="Rectangle 5">
            <a:extLst>
              <a:ext uri="{FF2B5EF4-FFF2-40B4-BE49-F238E27FC236}">
                <a16:creationId xmlns:a16="http://schemas.microsoft.com/office/drawing/2014/main" id="{D88CD460-0A83-C268-E83F-243C9E240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FarthestGalaxy">
            <a:extLst>
              <a:ext uri="{FF2B5EF4-FFF2-40B4-BE49-F238E27FC236}">
                <a16:creationId xmlns:a16="http://schemas.microsoft.com/office/drawing/2014/main" id="{B14563F5-3ECE-0E1C-D907-4F278FF0B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Text Box 3">
            <a:extLst>
              <a:ext uri="{FF2B5EF4-FFF2-40B4-BE49-F238E27FC236}">
                <a16:creationId xmlns:a16="http://schemas.microsoft.com/office/drawing/2014/main" id="{1AEF0DAD-15D0-3C8A-0AE8-A4C8726C1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8600"/>
            <a:ext cx="8229600" cy="550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885950" indent="-5143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540000" indent="-711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997200" indent="-711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3454400" indent="-711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911600" indent="-711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4368800" indent="-711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بدايات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ب. الموقع، الموقع، الموقع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العوامل الثقافية: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خ) </a:t>
            </a:r>
            <a:r>
              <a:rPr kumimoji="0" lang="ar-JO" altLang="en-US" sz="2800" b="1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السلطة والهياكل الإجتماعية</a:t>
            </a:r>
            <a:endParaRPr kumimoji="0" lang="th-TH" altLang="en-US" sz="2800" b="1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1828800" marR="0" lvl="4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ar-JO" altLang="en-US" sz="26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مساواة أم تسلسل هرمي؟</a:t>
            </a:r>
            <a:endParaRPr kumimoji="0" lang="en-US" altLang="en-US" sz="2600" b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      </a:t>
            </a:r>
            <a:r>
              <a:rPr kumimoji="0" lang="ar-JO" altLang="en-US" sz="26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أمومي أم أبوي؟</a:t>
            </a:r>
            <a:endParaRPr kumimoji="0" lang="en-US" altLang="en-US" sz="2600" b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      </a:t>
            </a:r>
            <a:r>
              <a:rPr kumimoji="0" lang="ar-JO" altLang="en-US" sz="26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رسمي أم غير رسمي؟</a:t>
            </a:r>
            <a:endParaRPr kumimoji="0" lang="th-TH" altLang="en-US" sz="2600" b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6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</a:rPr>
              <a:t>     </a:t>
            </a:r>
            <a:r>
              <a:rPr kumimoji="0" lang="en-US" altLang="en-US" sz="26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  </a:t>
            </a:r>
            <a:r>
              <a:rPr kumimoji="0" lang="th-TH" altLang="en-US" sz="26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ar-JO" altLang="en-US" sz="26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الأنساب / منقولة أم مكتسبة؟</a:t>
            </a:r>
            <a:endParaRPr kumimoji="0" lang="th-TH" altLang="en-US" sz="2600" b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</a:endParaRPr>
          </a:p>
          <a:p>
            <a:pPr lvl="3" algn="r" rtl="1"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chemeClr val="bg1"/>
                </a:solidFill>
                <a:cs typeface="Arial" panose="020B0604020202020204" pitchFamily="34" charset="0"/>
              </a:rPr>
              <a:t>      </a:t>
            </a:r>
            <a:r>
              <a:rPr lang="ar-JO" altLang="en-US" sz="2600" b="1" dirty="0">
                <a:solidFill>
                  <a:schemeClr val="bg1"/>
                </a:solidFill>
                <a:cs typeface="Arial" panose="020B0604020202020204" pitchFamily="34" charset="0"/>
              </a:rPr>
              <a:t>مجتمعي أم فردي؟</a:t>
            </a:r>
            <a:endParaRPr lang="th-TH" altLang="en-US" sz="2600" b="1" dirty="0">
              <a:solidFill>
                <a:schemeClr val="bg1"/>
              </a:solidFill>
            </a:endParaRPr>
          </a:p>
        </p:txBody>
      </p:sp>
      <p:sp>
        <p:nvSpPr>
          <p:cNvPr id="35843" name="Rectangle 4">
            <a:extLst>
              <a:ext uri="{FF2B5EF4-FFF2-40B4-BE49-F238E27FC236}">
                <a16:creationId xmlns:a16="http://schemas.microsoft.com/office/drawing/2014/main" id="{A681154D-42BF-4D51-D4FB-D14AD15F2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35844" name="Rectangle 5">
            <a:extLst>
              <a:ext uri="{FF2B5EF4-FFF2-40B4-BE49-F238E27FC236}">
                <a16:creationId xmlns:a16="http://schemas.microsoft.com/office/drawing/2014/main" id="{5AFB344A-5356-D50A-3F5E-8D3B858FE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FarthestGalaxy">
            <a:extLst>
              <a:ext uri="{FF2B5EF4-FFF2-40B4-BE49-F238E27FC236}">
                <a16:creationId xmlns:a16="http://schemas.microsoft.com/office/drawing/2014/main" id="{B45B7454-7C5C-999D-5E7A-456C73D2F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Text Box 3">
            <a:extLst>
              <a:ext uri="{FF2B5EF4-FFF2-40B4-BE49-F238E27FC236}">
                <a16:creationId xmlns:a16="http://schemas.microsoft.com/office/drawing/2014/main" id="{7DA3860A-5A24-4E4B-6559-1E228B763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8600"/>
            <a:ext cx="8229600" cy="610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885950" indent="-5143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540000" indent="-711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997200" indent="-711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3454400" indent="-711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911600" indent="-711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4368800" indent="-711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بدايات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ب. الموقع، الموقع، الموقع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العوامل الثقافية: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خ) </a:t>
            </a:r>
            <a:r>
              <a:rPr kumimoji="0" lang="ar-JO" altLang="en-US" sz="2800" b="1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السلطة والهياكل الإجتماعية</a:t>
            </a:r>
            <a:endParaRPr kumimoji="0" lang="th-TH" altLang="en-US" sz="2800" b="1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1828800" marR="0" lvl="4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ar-JO" altLang="en-US" sz="26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مساواة أم تسلسل هرمي؟</a:t>
            </a:r>
            <a:endParaRPr kumimoji="0" lang="en-US" altLang="en-US" sz="2600" b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      </a:t>
            </a:r>
            <a:r>
              <a:rPr kumimoji="0" lang="ar-JO" altLang="en-US" sz="26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أمومي أم أبوي؟</a:t>
            </a:r>
            <a:endParaRPr kumimoji="0" lang="en-US" altLang="en-US" sz="2600" b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      </a:t>
            </a:r>
            <a:r>
              <a:rPr kumimoji="0" lang="ar-JO" altLang="en-US" sz="26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رسمي أم غير رسمي؟</a:t>
            </a:r>
            <a:endParaRPr kumimoji="0" lang="th-TH" altLang="en-US" sz="2600" b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6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</a:rPr>
              <a:t>     </a:t>
            </a:r>
            <a:r>
              <a:rPr kumimoji="0" lang="en-US" altLang="en-US" sz="26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  </a:t>
            </a:r>
            <a:r>
              <a:rPr kumimoji="0" lang="th-TH" altLang="en-US" sz="26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ar-JO" altLang="en-US" sz="26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الأنساب / منقولة أم مكتسبة؟</a:t>
            </a:r>
            <a:endParaRPr kumimoji="0" lang="th-TH" altLang="en-US" sz="2600" b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      </a:t>
            </a:r>
            <a:r>
              <a:rPr kumimoji="0" lang="ar-JO" altLang="en-US" sz="26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مجتمعي أم فردي؟</a:t>
            </a:r>
            <a:endParaRPr kumimoji="0" lang="th-TH" altLang="en-US" sz="2600" b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</a:endParaRPr>
          </a:p>
          <a:p>
            <a:pPr lvl="3" algn="r" rtl="1"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chemeClr val="bg1"/>
                </a:solidFill>
                <a:cs typeface="Arial" panose="020B0604020202020204" pitchFamily="34" charset="0"/>
              </a:rPr>
              <a:t>      </a:t>
            </a:r>
            <a:r>
              <a:rPr lang="ar-JO" altLang="en-US" sz="2600" b="1" dirty="0">
                <a:solidFill>
                  <a:schemeClr val="bg1"/>
                </a:solidFill>
                <a:cs typeface="Arial" panose="020B0604020202020204" pitchFamily="34" charset="0"/>
              </a:rPr>
              <a:t>تقليدي/محافظ أم متحرر؟</a:t>
            </a:r>
            <a:endParaRPr lang="th-TH" altLang="en-US" sz="2600" b="1" dirty="0">
              <a:solidFill>
                <a:schemeClr val="bg1"/>
              </a:solidFill>
            </a:endParaRPr>
          </a:p>
        </p:txBody>
      </p:sp>
      <p:sp>
        <p:nvSpPr>
          <p:cNvPr id="36867" name="Rectangle 4">
            <a:extLst>
              <a:ext uri="{FF2B5EF4-FFF2-40B4-BE49-F238E27FC236}">
                <a16:creationId xmlns:a16="http://schemas.microsoft.com/office/drawing/2014/main" id="{91421B59-4829-C4DB-F32A-54AF17B81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36868" name="Rectangle 5">
            <a:extLst>
              <a:ext uri="{FF2B5EF4-FFF2-40B4-BE49-F238E27FC236}">
                <a16:creationId xmlns:a16="http://schemas.microsoft.com/office/drawing/2014/main" id="{0F229BF1-889B-D435-8392-A7FC838FB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FarthestGalaxy">
            <a:extLst>
              <a:ext uri="{FF2B5EF4-FFF2-40B4-BE49-F238E27FC236}">
                <a16:creationId xmlns:a16="http://schemas.microsoft.com/office/drawing/2014/main" id="{1C5450C1-9503-309E-F8DB-F612EFA19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ext Box 3">
            <a:extLst>
              <a:ext uri="{FF2B5EF4-FFF2-40B4-BE49-F238E27FC236}">
                <a16:creationId xmlns:a16="http://schemas.microsoft.com/office/drawing/2014/main" id="{2ADF6782-2CC8-8FE3-64E5-0CF8BC2A0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8600"/>
            <a:ext cx="82296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885950" indent="-5143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بدايات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ب. الموقع، الموقع، الموقع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العوامل الثقافية: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lvl="3" indent="0" algn="r" rtl="1" eaLnBrk="1" hangingPunct="1">
              <a:spcBef>
                <a:spcPct val="50000"/>
              </a:spcBef>
              <a:buNone/>
            </a:pPr>
            <a:r>
              <a:rPr lang="ar-JO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د) مصادر المصداقية:</a:t>
            </a:r>
            <a:endParaRPr lang="en-US" alt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7891" name="Rectangle 4">
            <a:extLst>
              <a:ext uri="{FF2B5EF4-FFF2-40B4-BE49-F238E27FC236}">
                <a16:creationId xmlns:a16="http://schemas.microsoft.com/office/drawing/2014/main" id="{7E7ED780-79F1-3022-5ED3-88F5224AA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37892" name="Rectangle 5">
            <a:extLst>
              <a:ext uri="{FF2B5EF4-FFF2-40B4-BE49-F238E27FC236}">
                <a16:creationId xmlns:a16="http://schemas.microsoft.com/office/drawing/2014/main" id="{A656B81D-6FCE-5147-4ECE-4937A5AA1E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FarthestGalaxy">
            <a:extLst>
              <a:ext uri="{FF2B5EF4-FFF2-40B4-BE49-F238E27FC236}">
                <a16:creationId xmlns:a16="http://schemas.microsoft.com/office/drawing/2014/main" id="{2D3AF5F0-2A2E-1907-08B6-47E8B3556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Text Box 3">
            <a:extLst>
              <a:ext uri="{FF2B5EF4-FFF2-40B4-BE49-F238E27FC236}">
                <a16:creationId xmlns:a16="http://schemas.microsoft.com/office/drawing/2014/main" id="{36743EBF-E3CC-8E00-A920-F31FFF8FD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8600"/>
            <a:ext cx="82296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885950" indent="-5143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بدايات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ب. الموقع، الموقع، الموقع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العوامل الثقافية: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د) مصادر المصداقية:</a:t>
            </a:r>
            <a:endParaRPr lang="en-US" alt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1371600" lvl="3" indent="0" algn="r" rtl="1" eaLnBrk="1" hangingPunct="1">
              <a:spcBef>
                <a:spcPct val="50000"/>
              </a:spcBef>
              <a:buNone/>
            </a:pPr>
            <a:r>
              <a:rPr lang="ar-JO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ذ) أساليب التجميع:</a:t>
            </a:r>
            <a:endParaRPr lang="th-TH" altLang="en-US" sz="2800" b="1" dirty="0">
              <a:solidFill>
                <a:schemeClr val="bg1"/>
              </a:solidFill>
            </a:endParaRPr>
          </a:p>
        </p:txBody>
      </p:sp>
      <p:sp>
        <p:nvSpPr>
          <p:cNvPr id="38915" name="Rectangle 4">
            <a:extLst>
              <a:ext uri="{FF2B5EF4-FFF2-40B4-BE49-F238E27FC236}">
                <a16:creationId xmlns:a16="http://schemas.microsoft.com/office/drawing/2014/main" id="{FB1C1FEC-63FC-71B9-D978-86E9F257D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38916" name="Rectangle 5">
            <a:extLst>
              <a:ext uri="{FF2B5EF4-FFF2-40B4-BE49-F238E27FC236}">
                <a16:creationId xmlns:a16="http://schemas.microsoft.com/office/drawing/2014/main" id="{C988956C-ABD2-A12E-7468-0B554CBC1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7" descr="shubh_deepavali_wishes-diwali-161_big">
            <a:extLst>
              <a:ext uri="{FF2B5EF4-FFF2-40B4-BE49-F238E27FC236}">
                <a16:creationId xmlns:a16="http://schemas.microsoft.com/office/drawing/2014/main" id="{C6DCBFC9-4DA0-1B16-7E84-58780815C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Text Box 3">
            <a:extLst>
              <a:ext uri="{FF2B5EF4-FFF2-40B4-BE49-F238E27FC236}">
                <a16:creationId xmlns:a16="http://schemas.microsoft.com/office/drawing/2014/main" id="{BD1FC6F1-1CD0-1F11-0E51-F41939A26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8600"/>
            <a:ext cx="8229600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885950" indent="-5143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بدايات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ب. الموقع، الموقع، الموقع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العوامل الثقافية: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د) مصادر المصداقية: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ذ) أساليب التجميع:</a:t>
            </a:r>
            <a:endParaRPr lang="en-US" alt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1371600" lvl="3" indent="0" algn="r" rtl="1" eaLnBrk="1" hangingPunct="1">
              <a:spcBef>
                <a:spcPct val="50000"/>
              </a:spcBef>
              <a:buNone/>
            </a:pPr>
            <a:r>
              <a:rPr lang="ar-JO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ر) العطلات:</a:t>
            </a:r>
            <a:endParaRPr lang="th-TH" altLang="en-US" sz="2800" b="1" dirty="0">
              <a:solidFill>
                <a:schemeClr val="bg1"/>
              </a:solidFill>
            </a:endParaRPr>
          </a:p>
        </p:txBody>
      </p:sp>
      <p:sp>
        <p:nvSpPr>
          <p:cNvPr id="39939" name="Rectangle 4">
            <a:extLst>
              <a:ext uri="{FF2B5EF4-FFF2-40B4-BE49-F238E27FC236}">
                <a16:creationId xmlns:a16="http://schemas.microsoft.com/office/drawing/2014/main" id="{40F6541D-862B-7BEC-E1C5-6FA69F172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39940" name="Rectangle 5">
            <a:extLst>
              <a:ext uri="{FF2B5EF4-FFF2-40B4-BE49-F238E27FC236}">
                <a16:creationId xmlns:a16="http://schemas.microsoft.com/office/drawing/2014/main" id="{D759D2C1-D7B0-E897-DA58-A70F68004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6">
            <a:extLst>
              <a:ext uri="{FF2B5EF4-FFF2-40B4-BE49-F238E27FC236}">
                <a16:creationId xmlns:a16="http://schemas.microsoft.com/office/drawing/2014/main" id="{14FDB33F-426E-7248-1F51-52CFBF13E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ext Box 3">
            <a:extLst>
              <a:ext uri="{FF2B5EF4-FFF2-40B4-BE49-F238E27FC236}">
                <a16:creationId xmlns:a16="http://schemas.microsoft.com/office/drawing/2014/main" id="{A49AC4D8-D23A-105C-C03D-8CE999125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8600"/>
            <a:ext cx="82296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885950" indent="-5143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بدايات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ب. الموقع، الموقع، الموقع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العوامل الثقافية: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د) مصادر المصداقية: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ذ) أساليب التجميع: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ر) العطلات:</a:t>
            </a:r>
            <a:endParaRPr lang="en-US" alt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1371600" lvl="3" indent="0" algn="r" rtl="1" eaLnBrk="1" hangingPunct="1">
              <a:spcBef>
                <a:spcPct val="50000"/>
              </a:spcBef>
              <a:buNone/>
            </a:pPr>
            <a:r>
              <a:rPr lang="ar-JO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ز) التقاليد:</a:t>
            </a:r>
            <a:endParaRPr lang="th-TH" altLang="en-US" sz="2800" b="1" dirty="0">
              <a:solidFill>
                <a:schemeClr val="bg1"/>
              </a:solidFill>
            </a:endParaRPr>
          </a:p>
        </p:txBody>
      </p:sp>
      <p:sp>
        <p:nvSpPr>
          <p:cNvPr id="40963" name="Rectangle 4">
            <a:extLst>
              <a:ext uri="{FF2B5EF4-FFF2-40B4-BE49-F238E27FC236}">
                <a16:creationId xmlns:a16="http://schemas.microsoft.com/office/drawing/2014/main" id="{48042A2A-F883-5757-1407-2B757795F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40964" name="Rectangle 5">
            <a:extLst>
              <a:ext uri="{FF2B5EF4-FFF2-40B4-BE49-F238E27FC236}">
                <a16:creationId xmlns:a16="http://schemas.microsoft.com/office/drawing/2014/main" id="{D91A005B-F7D1-5FAB-7F1B-222276AFC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7" descr="2966_initiation-rituals-4_04700300">
            <a:extLst>
              <a:ext uri="{FF2B5EF4-FFF2-40B4-BE49-F238E27FC236}">
                <a16:creationId xmlns:a16="http://schemas.microsoft.com/office/drawing/2014/main" id="{C681ACCD-1E0E-A7CF-2733-86D04DB89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Text Box 3">
            <a:extLst>
              <a:ext uri="{FF2B5EF4-FFF2-40B4-BE49-F238E27FC236}">
                <a16:creationId xmlns:a16="http://schemas.microsoft.com/office/drawing/2014/main" id="{D749A7BD-F2FB-98AF-7E10-46608C490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8600"/>
            <a:ext cx="8229600" cy="504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885950" indent="-5143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بدايات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ب. الموقع، الموقع، الموقع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العوامل الثقافية: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د) مصادر المصداقية: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ذ) أساليب التجميع: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ر) العطلات: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ز) التقاليد:</a:t>
            </a:r>
            <a:endParaRPr lang="en-US" alt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1371600" lvl="3" indent="0" algn="r" rtl="1" eaLnBrk="1" hangingPunct="1">
              <a:spcBef>
                <a:spcPct val="50000"/>
              </a:spcBef>
              <a:buNone/>
            </a:pPr>
            <a:r>
              <a:rPr lang="ar-JO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س) الطقوس:</a:t>
            </a:r>
            <a:endParaRPr lang="th-TH" altLang="en-US" sz="2800" b="1" dirty="0">
              <a:solidFill>
                <a:schemeClr val="bg1"/>
              </a:solidFill>
            </a:endParaRPr>
          </a:p>
        </p:txBody>
      </p:sp>
      <p:sp>
        <p:nvSpPr>
          <p:cNvPr id="41987" name="Rectangle 4">
            <a:extLst>
              <a:ext uri="{FF2B5EF4-FFF2-40B4-BE49-F238E27FC236}">
                <a16:creationId xmlns:a16="http://schemas.microsoft.com/office/drawing/2014/main" id="{AFEAC734-1FA9-2C81-CF06-2A718D66A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41988" name="Rectangle 5">
            <a:extLst>
              <a:ext uri="{FF2B5EF4-FFF2-40B4-BE49-F238E27FC236}">
                <a16:creationId xmlns:a16="http://schemas.microsoft.com/office/drawing/2014/main" id="{8DEE348C-89BD-D7CB-E352-14FBD0D6E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>
            <a:extLst>
              <a:ext uri="{FF2B5EF4-FFF2-40B4-BE49-F238E27FC236}">
                <a16:creationId xmlns:a16="http://schemas.microsoft.com/office/drawing/2014/main" id="{76385FC5-B205-C75C-4CFC-6749A063E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ext Box 3">
            <a:extLst>
              <a:ext uri="{FF2B5EF4-FFF2-40B4-BE49-F238E27FC236}">
                <a16:creationId xmlns:a16="http://schemas.microsoft.com/office/drawing/2014/main" id="{B7C947B7-D040-02CA-9928-6D374F087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52400"/>
            <a:ext cx="82296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885950" indent="-5143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بدايات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ب. الموقع، الموقع، الموقع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العوامل الثقافية: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lvl="3" indent="0" algn="r" rtl="1" eaLnBrk="1" hangingPunct="1">
              <a:spcBef>
                <a:spcPct val="50000"/>
              </a:spcBef>
              <a:buNone/>
            </a:pPr>
            <a:r>
              <a:rPr lang="ar-JO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ش) </a:t>
            </a:r>
            <a:r>
              <a:rPr lang="ar-JO" altLang="en-US" sz="2800" b="1" u="sng" dirty="0">
                <a:solidFill>
                  <a:schemeClr val="bg1"/>
                </a:solidFill>
                <a:cs typeface="Arial" panose="020B0604020202020204" pitchFamily="34" charset="0"/>
              </a:rPr>
              <a:t>البيئة الثقافية العامة والطبيعة:</a:t>
            </a:r>
            <a:endParaRPr lang="en-US" altLang="en-US" sz="2800" b="1" u="sng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3011" name="Rectangle 4">
            <a:extLst>
              <a:ext uri="{FF2B5EF4-FFF2-40B4-BE49-F238E27FC236}">
                <a16:creationId xmlns:a16="http://schemas.microsoft.com/office/drawing/2014/main" id="{C7C93D24-08F5-0297-8E32-65945DCD9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43012" name="Rectangle 5">
            <a:extLst>
              <a:ext uri="{FF2B5EF4-FFF2-40B4-BE49-F238E27FC236}">
                <a16:creationId xmlns:a16="http://schemas.microsoft.com/office/drawing/2014/main" id="{ACCD3434-8CBC-C401-3A46-0553F8724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>
            <a:extLst>
              <a:ext uri="{FF2B5EF4-FFF2-40B4-BE49-F238E27FC236}">
                <a16:creationId xmlns:a16="http://schemas.microsoft.com/office/drawing/2014/main" id="{3136C31E-C380-C8B8-6125-0D8A01173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Text Box 3">
            <a:extLst>
              <a:ext uri="{FF2B5EF4-FFF2-40B4-BE49-F238E27FC236}">
                <a16:creationId xmlns:a16="http://schemas.microsoft.com/office/drawing/2014/main" id="{07414D09-F6AE-C81C-7327-086A84A45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8600"/>
            <a:ext cx="8229600" cy="31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711200" indent="-7112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885950" indent="-5143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540000" indent="-7112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997200" indent="-711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3454400" indent="-711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911600" indent="-711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4368800" indent="-711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بدايات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ب. الموقع، الموقع، الموقع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العوامل الثقافية: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ش) </a:t>
            </a:r>
            <a:r>
              <a:rPr kumimoji="0" lang="ar-JO" altLang="en-US" sz="2800" b="1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البيئة الثقافية العامة والطبيعة:</a:t>
            </a:r>
            <a:endParaRPr kumimoji="0" lang="en-US" altLang="en-US" sz="2800" b="1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lvl="3" algn="r" rtl="1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bg1"/>
                </a:solidFill>
                <a:cs typeface="Arial" panose="020B0604020202020204" pitchFamily="34" charset="0"/>
              </a:rPr>
              <a:t>	</a:t>
            </a:r>
            <a:r>
              <a:rPr lang="ar-JO" altLang="en-US" b="1" dirty="0">
                <a:solidFill>
                  <a:schemeClr val="bg1"/>
                </a:solidFill>
                <a:cs typeface="Arial" panose="020B0604020202020204" pitchFamily="34" charset="0"/>
              </a:rPr>
              <a:t>محافظة أم متحررة؟</a:t>
            </a:r>
            <a:endParaRPr lang="en-US" altLang="en-US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4035" name="Rectangle 4">
            <a:extLst>
              <a:ext uri="{FF2B5EF4-FFF2-40B4-BE49-F238E27FC236}">
                <a16:creationId xmlns:a16="http://schemas.microsoft.com/office/drawing/2014/main" id="{B1F0D15D-27A7-3F24-4AB7-6D4EC7286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44036" name="Rectangle 5">
            <a:extLst>
              <a:ext uri="{FF2B5EF4-FFF2-40B4-BE49-F238E27FC236}">
                <a16:creationId xmlns:a16="http://schemas.microsoft.com/office/drawing/2014/main" id="{42745525-8FF9-6272-B4C3-9CB19C787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FarthestGalaxy">
            <a:extLst>
              <a:ext uri="{FF2B5EF4-FFF2-40B4-BE49-F238E27FC236}">
                <a16:creationId xmlns:a16="http://schemas.microsoft.com/office/drawing/2014/main" id="{FCB824D5-2407-4A3E-802E-620C60FB3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3">
            <a:extLst>
              <a:ext uri="{FF2B5EF4-FFF2-40B4-BE49-F238E27FC236}">
                <a16:creationId xmlns:a16="http://schemas.microsoft.com/office/drawing/2014/main" id="{FBE9953A-1D79-8993-AE7B-46D5FFBF0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indent="0" algn="r" rtl="1" eaLnBrk="1" hangingPunct="1">
              <a:spcBef>
                <a:spcPct val="50000"/>
              </a:spcBef>
              <a:buNone/>
            </a:pPr>
            <a:r>
              <a:rPr lang="ar-JO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2. بدايات النظرة العالمية</a:t>
            </a:r>
            <a:endParaRPr lang="th-TH" altLang="en-US" sz="2800" b="1" dirty="0">
              <a:solidFill>
                <a:schemeClr val="bg1"/>
              </a:solidFill>
            </a:endParaRPr>
          </a:p>
        </p:txBody>
      </p:sp>
      <p:sp>
        <p:nvSpPr>
          <p:cNvPr id="17411" name="Rectangle 4">
            <a:extLst>
              <a:ext uri="{FF2B5EF4-FFF2-40B4-BE49-F238E27FC236}">
                <a16:creationId xmlns:a16="http://schemas.microsoft.com/office/drawing/2014/main" id="{8441FA6F-D810-1DB0-F665-6C7366F13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17412" name="Rectangle 5">
            <a:extLst>
              <a:ext uri="{FF2B5EF4-FFF2-40B4-BE49-F238E27FC236}">
                <a16:creationId xmlns:a16="http://schemas.microsoft.com/office/drawing/2014/main" id="{47AF046B-E2A2-46C1-D627-00868B718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>
            <a:extLst>
              <a:ext uri="{FF2B5EF4-FFF2-40B4-BE49-F238E27FC236}">
                <a16:creationId xmlns:a16="http://schemas.microsoft.com/office/drawing/2014/main" id="{4C5C1B87-7E8B-9A9B-A9D9-9C73C5489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Text Box 3">
            <a:extLst>
              <a:ext uri="{FF2B5EF4-FFF2-40B4-BE49-F238E27FC236}">
                <a16:creationId xmlns:a16="http://schemas.microsoft.com/office/drawing/2014/main" id="{7AA48632-3009-DD58-6ECA-B2BDB58E1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8600"/>
            <a:ext cx="8229600" cy="375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711200" indent="-7112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885950" indent="-5143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540000" indent="-7112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997200" indent="-711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3454400" indent="-711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911600" indent="-711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4368800" indent="-711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بدايات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ب. الموقع، الموقع، الموقع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العوامل الثقافية: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ش) </a:t>
            </a:r>
            <a:r>
              <a:rPr kumimoji="0" lang="ar-JO" altLang="en-US" sz="2800" b="1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البيئة الثقافية العامة والطبيعة:</a:t>
            </a:r>
            <a:endParaRPr kumimoji="0" lang="en-US" altLang="en-US" sz="2800" b="1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	</a:t>
            </a: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محافظة أم متحررة؟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lvl="3" algn="r" rtl="1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bg1"/>
                </a:solidFill>
                <a:cs typeface="Arial" panose="020B0604020202020204" pitchFamily="34" charset="0"/>
              </a:rPr>
              <a:t>	</a:t>
            </a:r>
            <a:r>
              <a:rPr lang="ar-JO" altLang="en-US" b="1" dirty="0">
                <a:solidFill>
                  <a:schemeClr val="bg1"/>
                </a:solidFill>
                <a:cs typeface="Arial" panose="020B0604020202020204" pitchFamily="34" charset="0"/>
              </a:rPr>
              <a:t>ثابتة أم متغيرة / ديناميكية؟</a:t>
            </a:r>
            <a:endParaRPr lang="en-US" altLang="en-US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5059" name="Rectangle 4">
            <a:extLst>
              <a:ext uri="{FF2B5EF4-FFF2-40B4-BE49-F238E27FC236}">
                <a16:creationId xmlns:a16="http://schemas.microsoft.com/office/drawing/2014/main" id="{B46371D4-CF65-6067-C73D-46F7E3EA6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45060" name="Rectangle 5">
            <a:extLst>
              <a:ext uri="{FF2B5EF4-FFF2-40B4-BE49-F238E27FC236}">
                <a16:creationId xmlns:a16="http://schemas.microsoft.com/office/drawing/2014/main" id="{385E3696-ABA6-BCA9-6225-A9B1DE33B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>
            <a:extLst>
              <a:ext uri="{FF2B5EF4-FFF2-40B4-BE49-F238E27FC236}">
                <a16:creationId xmlns:a16="http://schemas.microsoft.com/office/drawing/2014/main" id="{C8E94FAF-0669-7CE3-AE1B-7EA956F0E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ext Box 3">
            <a:extLst>
              <a:ext uri="{FF2B5EF4-FFF2-40B4-BE49-F238E27FC236}">
                <a16:creationId xmlns:a16="http://schemas.microsoft.com/office/drawing/2014/main" id="{FD669C11-A71D-1D86-3F94-CDF23C813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8600"/>
            <a:ext cx="8229600" cy="5047536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711200" indent="-7112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885950" indent="-5143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540000" indent="-7112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997200" indent="-711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3454400" indent="-711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911600" indent="-711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4368800" indent="-711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بدايات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ب. الموقع، الموقع، الموقع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العوامل الثقافية: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ش) </a:t>
            </a:r>
            <a:r>
              <a:rPr kumimoji="0" lang="ar-JO" altLang="en-US" sz="2800" b="1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البيئة الثقافية العامة والطبيعة:</a:t>
            </a:r>
            <a:endParaRPr kumimoji="0" lang="en-US" altLang="en-US" sz="2800" b="1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	</a:t>
            </a: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محافظة أم متحررة؟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	</a:t>
            </a: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ثابتة أم متغيرة / ديناميكية؟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lvl="3" indent="0" algn="r" rtl="1" eaLnBrk="1" hangingPunct="1">
              <a:spcBef>
                <a:spcPct val="50000"/>
              </a:spcBef>
              <a:defRPr/>
            </a:pPr>
            <a:r>
              <a:rPr lang="en-US" altLang="en-US" b="1" dirty="0">
                <a:solidFill>
                  <a:schemeClr val="bg1"/>
                </a:solidFill>
                <a:cs typeface="Arial" panose="020B0604020202020204" pitchFamily="34" charset="0"/>
              </a:rPr>
              <a:t>	</a:t>
            </a:r>
            <a:r>
              <a:rPr lang="ar-JO" altLang="en-US" b="1" dirty="0">
                <a:solidFill>
                  <a:schemeClr val="bg1"/>
                </a:solidFill>
                <a:cs typeface="Arial" panose="020B0604020202020204" pitchFamily="34" charset="0"/>
              </a:rPr>
              <a:t>متقدمة أم نامية أم راكدة أم متراجعة؟</a:t>
            </a:r>
            <a:endParaRPr lang="en-US" altLang="en-US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1371600" lvl="3" indent="0" eaLnBrk="1" hangingPunct="1">
              <a:spcBef>
                <a:spcPct val="50000"/>
              </a:spcBef>
              <a:defRPr/>
            </a:pPr>
            <a:endParaRPr lang="en-US" altLang="en-US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6083" name="Rectangle 4">
            <a:extLst>
              <a:ext uri="{FF2B5EF4-FFF2-40B4-BE49-F238E27FC236}">
                <a16:creationId xmlns:a16="http://schemas.microsoft.com/office/drawing/2014/main" id="{EF1492B4-12A1-8D70-19F9-888EE15B5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46084" name="Rectangle 5">
            <a:extLst>
              <a:ext uri="{FF2B5EF4-FFF2-40B4-BE49-F238E27FC236}">
                <a16:creationId xmlns:a16="http://schemas.microsoft.com/office/drawing/2014/main" id="{5AF7CD99-3D9D-8A07-DE62-4AA5B489E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7" descr="Storage">
            <a:extLst>
              <a:ext uri="{FF2B5EF4-FFF2-40B4-BE49-F238E27FC236}">
                <a16:creationId xmlns:a16="http://schemas.microsoft.com/office/drawing/2014/main" id="{2A93AD0D-9720-AFCE-E32B-1B81E1099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Text Box 3">
            <a:extLst>
              <a:ext uri="{FF2B5EF4-FFF2-40B4-BE49-F238E27FC236}">
                <a16:creationId xmlns:a16="http://schemas.microsoft.com/office/drawing/2014/main" id="{80E9F646-8564-B0DC-C6A4-30DD80B57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09600"/>
            <a:ext cx="72390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بدايات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ب. الموقع، الموقع، الموقع</a:t>
            </a:r>
            <a:endParaRPr lang="en-US" alt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914400" lvl="2" indent="0" algn="r" rtl="1" eaLnBrk="1" hangingPunct="1">
              <a:spcBef>
                <a:spcPct val="50000"/>
              </a:spcBef>
              <a:buNone/>
            </a:pPr>
            <a:r>
              <a:rPr lang="ar-JO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3. عوامل تكنولوجية:</a:t>
            </a:r>
            <a:endParaRPr lang="th-TH" altLang="en-US" sz="2800" b="1" dirty="0">
              <a:solidFill>
                <a:schemeClr val="bg1"/>
              </a:solidFill>
            </a:endParaRPr>
          </a:p>
        </p:txBody>
      </p:sp>
      <p:sp>
        <p:nvSpPr>
          <p:cNvPr id="47107" name="Rectangle 4">
            <a:extLst>
              <a:ext uri="{FF2B5EF4-FFF2-40B4-BE49-F238E27FC236}">
                <a16:creationId xmlns:a16="http://schemas.microsoft.com/office/drawing/2014/main" id="{1898493B-82FD-E8AB-E889-3EB52B751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47108" name="Rectangle 5">
            <a:extLst>
              <a:ext uri="{FF2B5EF4-FFF2-40B4-BE49-F238E27FC236}">
                <a16:creationId xmlns:a16="http://schemas.microsoft.com/office/drawing/2014/main" id="{ABC89165-4C27-E9F7-992B-AB66C6D89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7" descr="lens2765732_1235040101religions">
            <a:extLst>
              <a:ext uri="{FF2B5EF4-FFF2-40B4-BE49-F238E27FC236}">
                <a16:creationId xmlns:a16="http://schemas.microsoft.com/office/drawing/2014/main" id="{253500B1-1E31-34C3-A39E-0DE192E01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563"/>
            <a:ext cx="9144000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 Box 3">
            <a:extLst>
              <a:ext uri="{FF2B5EF4-FFF2-40B4-BE49-F238E27FC236}">
                <a16:creationId xmlns:a16="http://schemas.microsoft.com/office/drawing/2014/main" id="{66337E64-E0D1-E2E1-233B-EE3459FB2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09600"/>
            <a:ext cx="72390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بدايات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ب. الموقع، الموقع، الموقع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3. عوامل تكنولوجية:</a:t>
            </a:r>
            <a:endParaRPr lang="en-US" alt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914400" lvl="2" indent="0" algn="r" rtl="1" eaLnBrk="1" hangingPunct="1">
              <a:spcBef>
                <a:spcPct val="50000"/>
              </a:spcBef>
              <a:buNone/>
            </a:pPr>
            <a:r>
              <a:rPr lang="ar-JO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4. عوامل دينية:</a:t>
            </a:r>
            <a:endParaRPr lang="th-TH" altLang="en-US" sz="2800" b="1" dirty="0">
              <a:solidFill>
                <a:schemeClr val="bg1"/>
              </a:solidFill>
            </a:endParaRPr>
          </a:p>
        </p:txBody>
      </p:sp>
      <p:sp>
        <p:nvSpPr>
          <p:cNvPr id="48131" name="Rectangle 4">
            <a:extLst>
              <a:ext uri="{FF2B5EF4-FFF2-40B4-BE49-F238E27FC236}">
                <a16:creationId xmlns:a16="http://schemas.microsoft.com/office/drawing/2014/main" id="{A3EB1752-A32F-7EB8-0259-C978E95F4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48132" name="Rectangle 5">
            <a:extLst>
              <a:ext uri="{FF2B5EF4-FFF2-40B4-BE49-F238E27FC236}">
                <a16:creationId xmlns:a16="http://schemas.microsoft.com/office/drawing/2014/main" id="{3599C98A-40FC-496E-8735-4885CD74B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FarthestGalaxy">
            <a:extLst>
              <a:ext uri="{FF2B5EF4-FFF2-40B4-BE49-F238E27FC236}">
                <a16:creationId xmlns:a16="http://schemas.microsoft.com/office/drawing/2014/main" id="{A7E21DA9-D74F-90E8-D936-F9CA95476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Text Box 3">
            <a:extLst>
              <a:ext uri="{FF2B5EF4-FFF2-40B4-BE49-F238E27FC236}">
                <a16:creationId xmlns:a16="http://schemas.microsoft.com/office/drawing/2014/main" id="{3BF8327C-BC16-E430-29B5-451BD1E87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09600"/>
            <a:ext cx="72390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بدايات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ب. الموقع، الموقع، الموقع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3. عوامل تكنولوجية: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4. عوامل دينية:</a:t>
            </a:r>
            <a:endParaRPr kumimoji="0" lang="th-TH" altLang="en-US" sz="2800" b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</a:endParaRPr>
          </a:p>
          <a:p>
            <a:pPr marL="914400" lvl="2" indent="0" algn="r" rtl="1" eaLnBrk="1" hangingPunct="1">
              <a:spcBef>
                <a:spcPct val="50000"/>
              </a:spcBef>
              <a:buNone/>
            </a:pPr>
            <a:r>
              <a:rPr lang="ar-JO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5. عوامل إيديولوجية وفلسفية:</a:t>
            </a:r>
            <a:endParaRPr lang="en-US" alt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9155" name="Rectangle 4">
            <a:extLst>
              <a:ext uri="{FF2B5EF4-FFF2-40B4-BE49-F238E27FC236}">
                <a16:creationId xmlns:a16="http://schemas.microsoft.com/office/drawing/2014/main" id="{EF6FC3CA-3A17-A1BE-FFD8-2FE05D8B6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49156" name="Rectangle 5">
            <a:extLst>
              <a:ext uri="{FF2B5EF4-FFF2-40B4-BE49-F238E27FC236}">
                <a16:creationId xmlns:a16="http://schemas.microsoft.com/office/drawing/2014/main" id="{29F463A7-A2A7-D5EF-2F15-9C2EFD7A3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FarthestGalaxy">
            <a:extLst>
              <a:ext uri="{FF2B5EF4-FFF2-40B4-BE49-F238E27FC236}">
                <a16:creationId xmlns:a16="http://schemas.microsoft.com/office/drawing/2014/main" id="{BA09D954-7A70-D50C-7BFE-E6585DD78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8" name="Picture 7" descr="149179">
            <a:extLst>
              <a:ext uri="{FF2B5EF4-FFF2-40B4-BE49-F238E27FC236}">
                <a16:creationId xmlns:a16="http://schemas.microsoft.com/office/drawing/2014/main" id="{86157B84-1C34-F75A-CFFF-FA498846F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3810000"/>
            <a:ext cx="446881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3">
            <a:extLst>
              <a:ext uri="{FF2B5EF4-FFF2-40B4-BE49-F238E27FC236}">
                <a16:creationId xmlns:a16="http://schemas.microsoft.com/office/drawing/2014/main" id="{97A1ACAC-EE7E-5767-E48C-16CC81856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09600"/>
            <a:ext cx="7239000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بدايات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ب. الموقع، الموقع، الموقع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3. عوامل تكنولوجية: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4. عوامل دينية:</a:t>
            </a:r>
            <a:endParaRPr kumimoji="0" lang="th-TH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5. عوامل إيديولوجية وفلسفية:</a:t>
            </a:r>
            <a:endParaRPr lang="en-US" altLang="en-US" sz="2800" b="1" dirty="0">
              <a:solidFill>
                <a:schemeClr val="bg1">
                  <a:lumMod val="65000"/>
                </a:schemeClr>
              </a:solidFill>
              <a:cs typeface="Arial" panose="020B0604020202020204" pitchFamily="34" charset="0"/>
            </a:endParaRPr>
          </a:p>
          <a:p>
            <a:pPr marL="914400" lvl="2" indent="0" algn="r" rtl="1" eaLnBrk="1" hangingPunct="1">
              <a:spcBef>
                <a:spcPct val="50000"/>
              </a:spcBef>
              <a:buNone/>
            </a:pPr>
            <a:r>
              <a:rPr lang="ar-JO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6. عوامل عنصرية:</a:t>
            </a:r>
            <a:endParaRPr lang="en-US" alt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0180" name="Rectangle 4">
            <a:extLst>
              <a:ext uri="{FF2B5EF4-FFF2-40B4-BE49-F238E27FC236}">
                <a16:creationId xmlns:a16="http://schemas.microsoft.com/office/drawing/2014/main" id="{1C901567-E4BC-48C5-820C-42BFEA81B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50181" name="Rectangle 5">
            <a:extLst>
              <a:ext uri="{FF2B5EF4-FFF2-40B4-BE49-F238E27FC236}">
                <a16:creationId xmlns:a16="http://schemas.microsoft.com/office/drawing/2014/main" id="{C3EC4BF0-62E3-99B8-5C92-3C6A47390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FarthestGalaxy">
            <a:extLst>
              <a:ext uri="{FF2B5EF4-FFF2-40B4-BE49-F238E27FC236}">
                <a16:creationId xmlns:a16="http://schemas.microsoft.com/office/drawing/2014/main" id="{90A2BED0-07D9-ACD0-15F5-0E17FACE3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7" descr="chief-of-the-rosebud">
            <a:extLst>
              <a:ext uri="{FF2B5EF4-FFF2-40B4-BE49-F238E27FC236}">
                <a16:creationId xmlns:a16="http://schemas.microsoft.com/office/drawing/2014/main" id="{7F440E63-545D-7EC8-CFB7-2F58ACBEB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"/>
          <a:stretch>
            <a:fillRect/>
          </a:stretch>
        </p:blipFill>
        <p:spPr bwMode="auto">
          <a:xfrm>
            <a:off x="6650038" y="3733800"/>
            <a:ext cx="2479675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 Box 3">
            <a:extLst>
              <a:ext uri="{FF2B5EF4-FFF2-40B4-BE49-F238E27FC236}">
                <a16:creationId xmlns:a16="http://schemas.microsoft.com/office/drawing/2014/main" id="{F05519D1-1190-CBDF-A395-22BA0A0B9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09600"/>
            <a:ext cx="64008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بدايات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ب. الموقع، الموقع، الموقع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3. عوامل تكنولوجية: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4. عوامل دينية:</a:t>
            </a:r>
            <a:endParaRPr kumimoji="0" lang="th-TH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5. عوامل إيديولوجية وفلسفية: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6. عوامل عنصرية: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lvl="2" indent="0" algn="r" rtl="1" eaLnBrk="1" hangingPunct="1">
              <a:spcBef>
                <a:spcPct val="50000"/>
              </a:spcBef>
              <a:buNone/>
            </a:pPr>
            <a:r>
              <a:rPr lang="ar-JO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7. عوامل سياسية:</a:t>
            </a:r>
            <a:endParaRPr lang="th-TH" altLang="en-US" sz="2800" b="1" dirty="0">
              <a:solidFill>
                <a:schemeClr val="bg1"/>
              </a:solidFill>
            </a:endParaRPr>
          </a:p>
        </p:txBody>
      </p:sp>
      <p:sp>
        <p:nvSpPr>
          <p:cNvPr id="51204" name="Rectangle 4">
            <a:extLst>
              <a:ext uri="{FF2B5EF4-FFF2-40B4-BE49-F238E27FC236}">
                <a16:creationId xmlns:a16="http://schemas.microsoft.com/office/drawing/2014/main" id="{9508E8F6-733E-528B-1F2C-F0F3ADE2AD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51205" name="Rectangle 5">
            <a:extLst>
              <a:ext uri="{FF2B5EF4-FFF2-40B4-BE49-F238E27FC236}">
                <a16:creationId xmlns:a16="http://schemas.microsoft.com/office/drawing/2014/main" id="{BD112B8D-8B4A-B2B2-1A5F-E970DE891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pic>
        <p:nvPicPr>
          <p:cNvPr id="51206" name="Picture 1">
            <a:extLst>
              <a:ext uri="{FF2B5EF4-FFF2-40B4-BE49-F238E27FC236}">
                <a16:creationId xmlns:a16="http://schemas.microsoft.com/office/drawing/2014/main" id="{0D5123C2-B98B-EF20-E26E-48156BD4C0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19367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6">
            <a:extLst>
              <a:ext uri="{FF2B5EF4-FFF2-40B4-BE49-F238E27FC236}">
                <a16:creationId xmlns:a16="http://schemas.microsoft.com/office/drawing/2014/main" id="{477D6E71-5901-78A2-FA2D-A2D76A5EA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7525" y="-17463"/>
            <a:ext cx="10180638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Text Box 3">
            <a:extLst>
              <a:ext uri="{FF2B5EF4-FFF2-40B4-BE49-F238E27FC236}">
                <a16:creationId xmlns:a16="http://schemas.microsoft.com/office/drawing/2014/main" id="{FC5AE73B-7061-F532-40BE-9246A31CE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09600"/>
            <a:ext cx="7239000" cy="504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بدايات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ب. الموقع، الموقع، الموقع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3. عوامل تكنولوجية: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4. عوامل دينية:</a:t>
            </a:r>
            <a:endParaRPr kumimoji="0" lang="th-TH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5. عوامل إيديولوجية وفلسفية: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6. عوامل عنصرية: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7. عوامل سياسية:</a:t>
            </a:r>
            <a:endParaRPr kumimoji="0" lang="th-TH" altLang="en-US" sz="2800" b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</a:endParaRPr>
          </a:p>
          <a:p>
            <a:pPr marL="914400" lvl="2" indent="0" algn="r" rtl="1" eaLnBrk="1" hangingPunct="1">
              <a:spcBef>
                <a:spcPct val="50000"/>
              </a:spcBef>
              <a:buNone/>
            </a:pPr>
            <a:r>
              <a:rPr lang="ar-JO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8. عوامل عائلية واجتماعية – اقتصادية:</a:t>
            </a:r>
            <a:endParaRPr lang="th-TH" altLang="en-US" sz="2800" b="1" dirty="0">
              <a:solidFill>
                <a:schemeClr val="bg1"/>
              </a:solidFill>
            </a:endParaRPr>
          </a:p>
        </p:txBody>
      </p:sp>
      <p:sp>
        <p:nvSpPr>
          <p:cNvPr id="52227" name="Rectangle 4">
            <a:extLst>
              <a:ext uri="{FF2B5EF4-FFF2-40B4-BE49-F238E27FC236}">
                <a16:creationId xmlns:a16="http://schemas.microsoft.com/office/drawing/2014/main" id="{DC4908E5-2268-C71D-A519-2CA789840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52228" name="Rectangle 5">
            <a:extLst>
              <a:ext uri="{FF2B5EF4-FFF2-40B4-BE49-F238E27FC236}">
                <a16:creationId xmlns:a16="http://schemas.microsoft.com/office/drawing/2014/main" id="{408C50D4-8D3F-4F27-5AC5-3F1A23F52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FarthestGalaxy">
            <a:extLst>
              <a:ext uri="{FF2B5EF4-FFF2-40B4-BE49-F238E27FC236}">
                <a16:creationId xmlns:a16="http://schemas.microsoft.com/office/drawing/2014/main" id="{E7554DAE-8F43-3777-73C9-AF4F96192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Text Box 3">
            <a:extLst>
              <a:ext uri="{FF2B5EF4-FFF2-40B4-BE49-F238E27FC236}">
                <a16:creationId xmlns:a16="http://schemas.microsoft.com/office/drawing/2014/main" id="{DD982E3F-43C7-E5E8-A167-862775BB3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09600"/>
            <a:ext cx="72390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بدايات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ب. الموقع، الموقع، الموقع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lvl="2" indent="0" algn="r" rtl="1" eaLnBrk="1" hangingPunct="1">
              <a:spcBef>
                <a:spcPct val="50000"/>
              </a:spcBef>
              <a:buNone/>
            </a:pPr>
            <a:r>
              <a:rPr lang="ar-JO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9. عوامل لغوية:</a:t>
            </a:r>
            <a:endParaRPr lang="en-US" alt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3251" name="Rectangle 4">
            <a:extLst>
              <a:ext uri="{FF2B5EF4-FFF2-40B4-BE49-F238E27FC236}">
                <a16:creationId xmlns:a16="http://schemas.microsoft.com/office/drawing/2014/main" id="{5BFC740C-A31C-D1BF-765F-F10CCCA5D9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53252" name="Rectangle 5">
            <a:extLst>
              <a:ext uri="{FF2B5EF4-FFF2-40B4-BE49-F238E27FC236}">
                <a16:creationId xmlns:a16="http://schemas.microsoft.com/office/drawing/2014/main" id="{A055E20D-CCEE-485F-1417-1A2FB1478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pic>
        <p:nvPicPr>
          <p:cNvPr id="53253" name="Picture 7" descr="2046_01">
            <a:extLst>
              <a:ext uri="{FF2B5EF4-FFF2-40B4-BE49-F238E27FC236}">
                <a16:creationId xmlns:a16="http://schemas.microsoft.com/office/drawing/2014/main" id="{1E02F854-E8AC-7D15-D49B-FDD9E6D58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411413"/>
            <a:ext cx="5133975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FarthestGalaxy">
            <a:extLst>
              <a:ext uri="{FF2B5EF4-FFF2-40B4-BE49-F238E27FC236}">
                <a16:creationId xmlns:a16="http://schemas.microsoft.com/office/drawing/2014/main" id="{FCA9AAA8-431D-3860-016F-45CCAB7FA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Text Box 3">
            <a:extLst>
              <a:ext uri="{FF2B5EF4-FFF2-40B4-BE49-F238E27FC236}">
                <a16:creationId xmlns:a16="http://schemas.microsoft.com/office/drawing/2014/main" id="{C68BC839-9761-E097-40FE-AF50A61CE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09600"/>
            <a:ext cx="72390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بدايات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ب. الموقع، الموقع، الموقع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9. عوامل لغوية: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lvl="2" indent="0" algn="r" rtl="1" eaLnBrk="1" hangingPunct="1">
              <a:spcBef>
                <a:spcPct val="50000"/>
              </a:spcBef>
              <a:buNone/>
            </a:pPr>
            <a:r>
              <a:rPr lang="ar-JO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10. عوامل ديمغرافية:</a:t>
            </a:r>
            <a:endParaRPr lang="en-US" alt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4275" name="Rectangle 4">
            <a:extLst>
              <a:ext uri="{FF2B5EF4-FFF2-40B4-BE49-F238E27FC236}">
                <a16:creationId xmlns:a16="http://schemas.microsoft.com/office/drawing/2014/main" id="{193CB295-DFB7-20A4-ACBD-98E91F842C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54276" name="Rectangle 5">
            <a:extLst>
              <a:ext uri="{FF2B5EF4-FFF2-40B4-BE49-F238E27FC236}">
                <a16:creationId xmlns:a16="http://schemas.microsoft.com/office/drawing/2014/main" id="{0D8395E4-F786-2308-312B-A8DBC1990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FarthestGalaxy">
            <a:extLst>
              <a:ext uri="{FF2B5EF4-FFF2-40B4-BE49-F238E27FC236}">
                <a16:creationId xmlns:a16="http://schemas.microsoft.com/office/drawing/2014/main" id="{BC6DDCD4-36D9-5C4A-08BF-DCCA18461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ext Box 3">
            <a:extLst>
              <a:ext uri="{FF2B5EF4-FFF2-40B4-BE49-F238E27FC236}">
                <a16:creationId xmlns:a16="http://schemas.microsoft.com/office/drawing/2014/main" id="{3CB80FD5-6CD7-C2FD-0B04-E06BCA582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"/>
            <a:ext cx="86106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indent="0" algn="r" rtl="1" eaLnBrk="1" hangingPunct="1">
              <a:spcBef>
                <a:spcPct val="50000"/>
              </a:spcBef>
              <a:buNone/>
            </a:pPr>
            <a:r>
              <a:rPr lang="ar-JO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2. بدايات النظرة العالمية</a:t>
            </a:r>
            <a:endParaRPr lang="en-US" altLang="en-US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457200" lvl="1" indent="0" algn="r" rtl="1" eaLnBrk="1" hangingPunct="1">
              <a:spcBef>
                <a:spcPct val="50000"/>
              </a:spcBef>
              <a:buNone/>
            </a:pPr>
            <a:r>
              <a:rPr lang="ar-JO" altLang="en-US" b="1" dirty="0">
                <a:solidFill>
                  <a:schemeClr val="bg1"/>
                </a:solidFill>
                <a:cs typeface="Arial" panose="020B0604020202020204" pitchFamily="34" charset="0"/>
              </a:rPr>
              <a:t>أ  ) ما قبل النظرية</a:t>
            </a:r>
            <a:endParaRPr lang="en-US" altLang="en-US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8435" name="Rectangle 4">
            <a:extLst>
              <a:ext uri="{FF2B5EF4-FFF2-40B4-BE49-F238E27FC236}">
                <a16:creationId xmlns:a16="http://schemas.microsoft.com/office/drawing/2014/main" id="{9F60A40F-961F-65D4-0E59-C7EDDE47B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18436" name="Rectangle 5">
            <a:extLst>
              <a:ext uri="{FF2B5EF4-FFF2-40B4-BE49-F238E27FC236}">
                <a16:creationId xmlns:a16="http://schemas.microsoft.com/office/drawing/2014/main" id="{86FB2C1E-56CD-C3B5-A23D-37ADAA834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FarthestGalaxy">
            <a:extLst>
              <a:ext uri="{FF2B5EF4-FFF2-40B4-BE49-F238E27FC236}">
                <a16:creationId xmlns:a16="http://schemas.microsoft.com/office/drawing/2014/main" id="{7DBE15FA-49F3-E4F7-8FCD-F5692AB72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Text Box 3">
            <a:extLst>
              <a:ext uri="{FF2B5EF4-FFF2-40B4-BE49-F238E27FC236}">
                <a16:creationId xmlns:a16="http://schemas.microsoft.com/office/drawing/2014/main" id="{7F322909-8749-B50D-C347-D430789E2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09600"/>
            <a:ext cx="72390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بدايات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ب. الموقع، الموقع، الموقع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9. عوامل لغوية: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10. عوامل ديمغرافية:</a:t>
            </a:r>
            <a:endParaRPr lang="en-US" alt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914400" lvl="2" indent="0" algn="r" rtl="1" eaLnBrk="1" hangingPunct="1">
              <a:spcBef>
                <a:spcPct val="50000"/>
              </a:spcBef>
              <a:buNone/>
            </a:pPr>
            <a:r>
              <a:rPr lang="ar-JO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11. عوامل أسطورية:</a:t>
            </a:r>
            <a:endParaRPr lang="en-US" alt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5299" name="Rectangle 4">
            <a:extLst>
              <a:ext uri="{FF2B5EF4-FFF2-40B4-BE49-F238E27FC236}">
                <a16:creationId xmlns:a16="http://schemas.microsoft.com/office/drawing/2014/main" id="{E6A1AC95-C0ED-7680-B7E1-75EA35238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55300" name="Rectangle 5">
            <a:extLst>
              <a:ext uri="{FF2B5EF4-FFF2-40B4-BE49-F238E27FC236}">
                <a16:creationId xmlns:a16="http://schemas.microsoft.com/office/drawing/2014/main" id="{B6303648-C3ED-0F08-56B8-D143B9073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FarthestGalaxy">
            <a:extLst>
              <a:ext uri="{FF2B5EF4-FFF2-40B4-BE49-F238E27FC236}">
                <a16:creationId xmlns:a16="http://schemas.microsoft.com/office/drawing/2014/main" id="{2AEA0E0F-E170-CAB4-31E3-540EF000D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Text Box 3">
            <a:extLst>
              <a:ext uri="{FF2B5EF4-FFF2-40B4-BE49-F238E27FC236}">
                <a16:creationId xmlns:a16="http://schemas.microsoft.com/office/drawing/2014/main" id="{7DBA7C64-AEF9-17AB-EB43-495A21E93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09600"/>
            <a:ext cx="7239000" cy="375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بدايات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ب. الموقع، الموقع، الموقع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9. عوامل لغوية: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10. عوامل ديمغرافية: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11. عوامل أسطورية: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lvl="2" indent="0" algn="r" rtl="1" eaLnBrk="1" hangingPunct="1">
              <a:spcBef>
                <a:spcPct val="50000"/>
              </a:spcBef>
              <a:buNone/>
            </a:pPr>
            <a:r>
              <a:rPr lang="ar-JO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12. فكر بنفسك</a:t>
            </a:r>
            <a:endParaRPr lang="en-US" alt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6323" name="Rectangle 4">
            <a:extLst>
              <a:ext uri="{FF2B5EF4-FFF2-40B4-BE49-F238E27FC236}">
                <a16:creationId xmlns:a16="http://schemas.microsoft.com/office/drawing/2014/main" id="{901DFE8F-753C-2894-0709-775021DB4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56324" name="Rectangle 5">
            <a:extLst>
              <a:ext uri="{FF2B5EF4-FFF2-40B4-BE49-F238E27FC236}">
                <a16:creationId xmlns:a16="http://schemas.microsoft.com/office/drawing/2014/main" id="{F5580B94-C490-3507-7469-C138481E3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FarthestGalaxy">
            <a:extLst>
              <a:ext uri="{FF2B5EF4-FFF2-40B4-BE49-F238E27FC236}">
                <a16:creationId xmlns:a16="http://schemas.microsoft.com/office/drawing/2014/main" id="{24A084BA-B1FE-FBC7-B62C-29AB988AC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Text Box 3">
            <a:extLst>
              <a:ext uri="{FF2B5EF4-FFF2-40B4-BE49-F238E27FC236}">
                <a16:creationId xmlns:a16="http://schemas.microsoft.com/office/drawing/2014/main" id="{0E5AE80E-D7E7-02F3-F656-492EFF2D6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295400"/>
            <a:ext cx="88392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indent="0" algn="r" rtl="1" eaLnBrk="1" hangingPunct="1">
              <a:spcBef>
                <a:spcPct val="50000"/>
              </a:spcBef>
              <a:buNone/>
            </a:pPr>
            <a:r>
              <a:rPr lang="ar-JO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2. بدايات النظرة العالمية</a:t>
            </a:r>
            <a:endParaRPr lang="th-TH" altLang="en-US" sz="2800" b="1" dirty="0">
              <a:solidFill>
                <a:schemeClr val="bg1"/>
              </a:solidFill>
            </a:endParaRPr>
          </a:p>
          <a:p>
            <a:pPr marL="457200" lvl="1" indent="-457200" algn="r" rtl="1" eaLnBrk="1" hangingPunct="1">
              <a:spcBef>
                <a:spcPct val="50000"/>
              </a:spcBef>
              <a:buNone/>
            </a:pPr>
            <a:r>
              <a:rPr lang="ar-JO" altLang="en-US" b="1" dirty="0">
                <a:solidFill>
                  <a:schemeClr val="bg1"/>
                </a:solidFill>
                <a:cs typeface="Arial" panose="020B0604020202020204" pitchFamily="34" charset="0"/>
              </a:rPr>
              <a:t>ت. نظراً لأن كل العناصر السابقة ديناميكية وفي تغير مستمر، فإن وجهات النظر العالمية ليست ثابتة، حتى لو كان بعضها أكثر تحفظاً من البعض الآخر.</a:t>
            </a:r>
            <a:endParaRPr lang="en-US" altLang="en-US" b="1" dirty="0">
              <a:cs typeface="Arial" panose="020B0604020202020204" pitchFamily="34" charset="0"/>
            </a:endParaRPr>
          </a:p>
        </p:txBody>
      </p:sp>
      <p:sp>
        <p:nvSpPr>
          <p:cNvPr id="57347" name="Rectangle 4">
            <a:extLst>
              <a:ext uri="{FF2B5EF4-FFF2-40B4-BE49-F238E27FC236}">
                <a16:creationId xmlns:a16="http://schemas.microsoft.com/office/drawing/2014/main" id="{1F9B2EF3-C431-1D31-C935-AB1A9D114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57348" name="Rectangle 5">
            <a:extLst>
              <a:ext uri="{FF2B5EF4-FFF2-40B4-BE49-F238E27FC236}">
                <a16:creationId xmlns:a16="http://schemas.microsoft.com/office/drawing/2014/main" id="{7B2F282A-BDC5-E203-AE71-BF03B44EB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FarthestGalaxy">
            <a:extLst>
              <a:ext uri="{FF2B5EF4-FFF2-40B4-BE49-F238E27FC236}">
                <a16:creationId xmlns:a16="http://schemas.microsoft.com/office/drawing/2014/main" id="{552585AE-73AE-2074-6BC6-E6D867A43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Text Box 3">
            <a:extLst>
              <a:ext uri="{FF2B5EF4-FFF2-40B4-BE49-F238E27FC236}">
                <a16:creationId xmlns:a16="http://schemas.microsoft.com/office/drawing/2014/main" id="{F75BDD01-2299-F44A-4CDC-6D9CAEFB2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295400"/>
            <a:ext cx="88392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indent="0" algn="r" rtl="1" eaLnBrk="1" hangingPunct="1">
              <a:spcBef>
                <a:spcPct val="50000"/>
              </a:spcBef>
              <a:buNone/>
            </a:pPr>
            <a:r>
              <a:rPr lang="ar-JO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2. بدايات النظرة العالمية</a:t>
            </a:r>
            <a:endParaRPr lang="en-US" alt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457200" lvl="1" indent="-457200" algn="r" rtl="1" eaLnBrk="1" hangingPunct="1">
              <a:spcBef>
                <a:spcPct val="50000"/>
              </a:spcBef>
              <a:buNone/>
            </a:pPr>
            <a:r>
              <a:rPr lang="ar-JO" altLang="en-US" b="1" dirty="0">
                <a:solidFill>
                  <a:schemeClr val="bg1"/>
                </a:solidFill>
                <a:cs typeface="Arial" panose="020B0604020202020204" pitchFamily="34" charset="0"/>
              </a:rPr>
              <a:t>ث. النتيجة الواضحة: ترتبط المعتقدات واللمارسات الصريحة ارتباطاً وثيقاً بالأفكار العلنية حول الطريقة التي تكون بها الأشياء وكيف ينبغي أن تكون.</a:t>
            </a:r>
            <a:endParaRPr lang="en-US" altLang="en-US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8371" name="Rectangle 4">
            <a:extLst>
              <a:ext uri="{FF2B5EF4-FFF2-40B4-BE49-F238E27FC236}">
                <a16:creationId xmlns:a16="http://schemas.microsoft.com/office/drawing/2014/main" id="{0E839A78-FE2E-BC8A-DB95-915574C83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58372" name="Rectangle 5">
            <a:extLst>
              <a:ext uri="{FF2B5EF4-FFF2-40B4-BE49-F238E27FC236}">
                <a16:creationId xmlns:a16="http://schemas.microsoft.com/office/drawing/2014/main" id="{4D0D9B25-C4A5-83DC-46CE-E7317EA17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FarthestGalaxy">
            <a:extLst>
              <a:ext uri="{FF2B5EF4-FFF2-40B4-BE49-F238E27FC236}">
                <a16:creationId xmlns:a16="http://schemas.microsoft.com/office/drawing/2014/main" id="{7D4086D0-DC62-08C6-7DDA-55672D45F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Text Box 3">
            <a:extLst>
              <a:ext uri="{FF2B5EF4-FFF2-40B4-BE49-F238E27FC236}">
                <a16:creationId xmlns:a16="http://schemas.microsoft.com/office/drawing/2014/main" id="{C2EBF415-58CB-DDBD-BB87-A07A6CA7A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71600"/>
            <a:ext cx="88392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2. بدايات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lvl="1" indent="0" algn="r" rtl="1" eaLnBrk="1" hangingPunct="1">
              <a:spcBef>
                <a:spcPct val="50000"/>
              </a:spcBef>
              <a:buNone/>
            </a:pPr>
            <a:r>
              <a:rPr lang="ar-JO" altLang="en-US" b="1" dirty="0">
                <a:solidFill>
                  <a:schemeClr val="bg1"/>
                </a:solidFill>
                <a:cs typeface="Arial" panose="020B0604020202020204" pitchFamily="34" charset="0"/>
              </a:rPr>
              <a:t>ج. النتيجة الأكثر دقة: مجموعة من الإفتراضات الراسخة (تسمى أحياناً إنثيميمي)</a:t>
            </a:r>
            <a:r>
              <a:rPr lang="en-US" alt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ar-JO" altLang="en-US" b="1" dirty="0">
                <a:solidFill>
                  <a:schemeClr val="bg1"/>
                </a:solidFill>
                <a:cs typeface="Arial" panose="020B0604020202020204" pitchFamily="34" charset="0"/>
              </a:rPr>
              <a:t>والأفعال والأحكام غير الواعية في كثير من الأحيان تنبع من قناعات أساسية حول الطريقة التي يكون بها العالم حقاً وما ينبغي أن يكون عليه.</a:t>
            </a:r>
            <a:endParaRPr lang="en-US" altLang="en-US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9395" name="Rectangle 4">
            <a:extLst>
              <a:ext uri="{FF2B5EF4-FFF2-40B4-BE49-F238E27FC236}">
                <a16:creationId xmlns:a16="http://schemas.microsoft.com/office/drawing/2014/main" id="{081B6611-524B-0E99-5E18-DA8FED825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59396" name="Rectangle 5">
            <a:extLst>
              <a:ext uri="{FF2B5EF4-FFF2-40B4-BE49-F238E27FC236}">
                <a16:creationId xmlns:a16="http://schemas.microsoft.com/office/drawing/2014/main" id="{78E7384F-0E86-2EF7-B922-478F43A90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FarthestGalaxy">
            <a:extLst>
              <a:ext uri="{FF2B5EF4-FFF2-40B4-BE49-F238E27FC236}">
                <a16:creationId xmlns:a16="http://schemas.microsoft.com/office/drawing/2014/main" id="{67D2C660-23FD-FAB0-6186-04E048FDB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Box 3">
            <a:extLst>
              <a:ext uri="{FF2B5EF4-FFF2-40B4-BE49-F238E27FC236}">
                <a16:creationId xmlns:a16="http://schemas.microsoft.com/office/drawing/2014/main" id="{A0F4444C-1207-5426-8C5D-3E8555BCF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81125"/>
            <a:ext cx="899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indent="0" algn="r" rtl="1" eaLnBrk="1" hangingPunct="1">
              <a:spcBef>
                <a:spcPct val="50000"/>
              </a:spcBef>
              <a:buNone/>
            </a:pPr>
            <a:r>
              <a:rPr lang="ar-JO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3. تطوير وتنظيم النظرة العالمية</a:t>
            </a:r>
            <a:endParaRPr lang="en-US" alt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0419" name="Rectangle 4">
            <a:extLst>
              <a:ext uri="{FF2B5EF4-FFF2-40B4-BE49-F238E27FC236}">
                <a16:creationId xmlns:a16="http://schemas.microsoft.com/office/drawing/2014/main" id="{DB44758C-5084-E8D0-3B10-B5739BB93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60420" name="Rectangle 5">
            <a:extLst>
              <a:ext uri="{FF2B5EF4-FFF2-40B4-BE49-F238E27FC236}">
                <a16:creationId xmlns:a16="http://schemas.microsoft.com/office/drawing/2014/main" id="{FA8CC41C-DE2C-703B-AECD-827C72996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FarthestGalaxy">
            <a:extLst>
              <a:ext uri="{FF2B5EF4-FFF2-40B4-BE49-F238E27FC236}">
                <a16:creationId xmlns:a16="http://schemas.microsoft.com/office/drawing/2014/main" id="{417007FD-4198-8BEA-D658-0F3DE11CD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Text Box 3">
            <a:extLst>
              <a:ext uri="{FF2B5EF4-FFF2-40B4-BE49-F238E27FC236}">
                <a16:creationId xmlns:a16="http://schemas.microsoft.com/office/drawing/2014/main" id="{37C3C86E-D7ED-9305-CD71-5086CFB4A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71600"/>
            <a:ext cx="883920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3. تطوير وتنظيم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lvl="1" indent="0" algn="r" rtl="1" eaLnBrk="1" hangingPunct="1">
              <a:spcBef>
                <a:spcPct val="50000"/>
              </a:spcBef>
              <a:buNone/>
            </a:pPr>
            <a:r>
              <a:rPr lang="ar-JO" altLang="en-US" b="1" dirty="0">
                <a:solidFill>
                  <a:schemeClr val="bg1"/>
                </a:solidFill>
                <a:cs typeface="Arial" panose="020B0604020202020204" pitchFamily="34" charset="0"/>
              </a:rPr>
              <a:t>أ  ) تنتج مجموعة متزايدة من التجارب في العالم حاجة إلى مجموعة موسعة من الموارد لفهم العالم.</a:t>
            </a:r>
            <a:endParaRPr lang="en-US" altLang="en-US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1443" name="Rectangle 4">
            <a:extLst>
              <a:ext uri="{FF2B5EF4-FFF2-40B4-BE49-F238E27FC236}">
                <a16:creationId xmlns:a16="http://schemas.microsoft.com/office/drawing/2014/main" id="{6621F3A5-A339-5C21-A647-C87A76479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61444" name="Rectangle 5">
            <a:extLst>
              <a:ext uri="{FF2B5EF4-FFF2-40B4-BE49-F238E27FC236}">
                <a16:creationId xmlns:a16="http://schemas.microsoft.com/office/drawing/2014/main" id="{F806268A-99CD-6C0C-ABBB-F5F8CCA5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 descr="FarthestGalaxy">
            <a:extLst>
              <a:ext uri="{FF2B5EF4-FFF2-40B4-BE49-F238E27FC236}">
                <a16:creationId xmlns:a16="http://schemas.microsoft.com/office/drawing/2014/main" id="{28E94BC7-9B99-9438-E745-A81ADF6C6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6" name="Text Box 3">
            <a:extLst>
              <a:ext uri="{FF2B5EF4-FFF2-40B4-BE49-F238E27FC236}">
                <a16:creationId xmlns:a16="http://schemas.microsoft.com/office/drawing/2014/main" id="{0CBEEF42-E3D8-6304-EF9E-D60F5CF75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71600"/>
            <a:ext cx="88392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3. تطوير وتنظيم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أ  ) تنتج مجموعة متزايدة من التجارب في العالم حاجة إلى مجموعة موسعة من الموارد لفهم العالم.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lvl="1" indent="0" algn="r" rtl="1" eaLnBrk="1" hangingPunct="1">
              <a:spcBef>
                <a:spcPct val="50000"/>
              </a:spcBef>
              <a:buNone/>
            </a:pPr>
            <a:r>
              <a:rPr lang="ar-JO" altLang="en-US" b="1" dirty="0">
                <a:solidFill>
                  <a:schemeClr val="bg1"/>
                </a:solidFill>
                <a:cs typeface="Arial" panose="020B0604020202020204" pitchFamily="34" charset="0"/>
              </a:rPr>
              <a:t>ب) اعتماداً على المكان الذي نشأنا فيه وما تعرضنا له (وكذلك عدد المرات)، تختلف الموارد المتاحة لنا وكيف نقرر استخدامها بشكل كبير.</a:t>
            </a:r>
            <a:endParaRPr lang="en-US" altLang="en-US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2467" name="Rectangle 4">
            <a:extLst>
              <a:ext uri="{FF2B5EF4-FFF2-40B4-BE49-F238E27FC236}">
                <a16:creationId xmlns:a16="http://schemas.microsoft.com/office/drawing/2014/main" id="{83FA6236-52E8-3212-9C3E-EC4CF5730E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62468" name="Rectangle 5">
            <a:extLst>
              <a:ext uri="{FF2B5EF4-FFF2-40B4-BE49-F238E27FC236}">
                <a16:creationId xmlns:a16="http://schemas.microsoft.com/office/drawing/2014/main" id="{F20642FD-9F2C-671B-305C-4D5DD4150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 descr="FarthestGalaxy">
            <a:extLst>
              <a:ext uri="{FF2B5EF4-FFF2-40B4-BE49-F238E27FC236}">
                <a16:creationId xmlns:a16="http://schemas.microsoft.com/office/drawing/2014/main" id="{621ADB9E-C2B5-B52F-5371-22E97BEF3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0" name="Text Box 3">
            <a:extLst>
              <a:ext uri="{FF2B5EF4-FFF2-40B4-BE49-F238E27FC236}">
                <a16:creationId xmlns:a16="http://schemas.microsoft.com/office/drawing/2014/main" id="{90DE1F95-048A-00DF-AD88-3B623EA16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62000"/>
            <a:ext cx="88392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3. تطوير وتنظيم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lvl="1" indent="0" algn="r" rtl="1" eaLnBrk="1" hangingPunct="1">
              <a:spcBef>
                <a:spcPct val="50000"/>
              </a:spcBef>
              <a:buNone/>
            </a:pPr>
            <a:r>
              <a:rPr lang="ar-JO" altLang="en-US" b="1" dirty="0">
                <a:solidFill>
                  <a:schemeClr val="bg1"/>
                </a:solidFill>
                <a:cs typeface="Arial" panose="020B0604020202020204" pitchFamily="34" charset="0"/>
              </a:rPr>
              <a:t>ت. إن الطريقة الأكثر شيوعاً التي يفهم بها البشر ويوحدون تجاربهم في العالم هي من خلال الإطار التفسيري للقصص، سواء كانت مروية أو مُعاشة.</a:t>
            </a:r>
            <a:endParaRPr lang="en-US" altLang="en-US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3491" name="Rectangle 4">
            <a:extLst>
              <a:ext uri="{FF2B5EF4-FFF2-40B4-BE49-F238E27FC236}">
                <a16:creationId xmlns:a16="http://schemas.microsoft.com/office/drawing/2014/main" id="{E400923C-6A38-8544-8B65-18BE38D04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63492" name="Rectangle 5">
            <a:extLst>
              <a:ext uri="{FF2B5EF4-FFF2-40B4-BE49-F238E27FC236}">
                <a16:creationId xmlns:a16="http://schemas.microsoft.com/office/drawing/2014/main" id="{5A7C0BB3-996E-9894-D170-7BE1EB34C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 descr="FarthestGalaxy">
            <a:extLst>
              <a:ext uri="{FF2B5EF4-FFF2-40B4-BE49-F238E27FC236}">
                <a16:creationId xmlns:a16="http://schemas.microsoft.com/office/drawing/2014/main" id="{D8847364-8BAF-7338-0856-A27BE7E27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4" name="Text Box 3">
            <a:extLst>
              <a:ext uri="{FF2B5EF4-FFF2-40B4-BE49-F238E27FC236}">
                <a16:creationId xmlns:a16="http://schemas.microsoft.com/office/drawing/2014/main" id="{3C3CBCEB-A24B-29D6-E5F3-0EC766D96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62000"/>
            <a:ext cx="88392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3. تطوير وتنظيم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ت. إن الطريقة الأكثر شيوعاً التي يفهم بها البشر ويوحدون تجاربهم في العالم هي من خلال الإطار التفسيري للقصص، سواء كانت مروية أو مُعاشة.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64515" name="Rectangle 4">
            <a:extLst>
              <a:ext uri="{FF2B5EF4-FFF2-40B4-BE49-F238E27FC236}">
                <a16:creationId xmlns:a16="http://schemas.microsoft.com/office/drawing/2014/main" id="{DFDB7DAA-5764-7D6D-6093-53A7F7BD80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64516" name="Rectangle 5">
            <a:extLst>
              <a:ext uri="{FF2B5EF4-FFF2-40B4-BE49-F238E27FC236}">
                <a16:creationId xmlns:a16="http://schemas.microsoft.com/office/drawing/2014/main" id="{D9AF3F97-CB43-54EC-E37A-B075D4D3A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64517" name="Rectangle 1">
            <a:extLst>
              <a:ext uri="{FF2B5EF4-FFF2-40B4-BE49-F238E27FC236}">
                <a16:creationId xmlns:a16="http://schemas.microsoft.com/office/drawing/2014/main" id="{2D457BDF-2A03-BD8F-1FA8-D51330F19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3394075"/>
            <a:ext cx="8839200" cy="2092881"/>
          </a:xfrm>
          <a:prstGeom prst="rect">
            <a:avLst/>
          </a:prstGeom>
          <a:noFill/>
          <a:ln w="635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ar-JO" altLang="en-US" sz="2600" b="1" dirty="0">
                <a:solidFill>
                  <a:srgbClr val="FFFF00"/>
                </a:solidFill>
                <a:cs typeface="Arial" panose="020B0604020202020204" pitchFamily="34" charset="0"/>
              </a:rPr>
              <a:t>القصة تتواصل: إنها تتواصل بطريقة مختلفة عن الإفتراضات والنقاط . . . . القصة تفسيرية، وهي العامل الرئيسي في كيفية تحديد المعنى، والقصة تكوينية، فهي أساس ونبع الإفتراضات الأساسية لكل ثقافة فيما يتعلق بالواقع.</a:t>
            </a:r>
            <a:endParaRPr lang="en-US" altLang="en-US" sz="2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600" b="1" dirty="0">
                <a:solidFill>
                  <a:srgbClr val="FFFF00"/>
                </a:solidFill>
                <a:cs typeface="Arial" panose="020B0604020202020204" pitchFamily="34" charset="0"/>
              </a:rPr>
              <a:t> 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ar-JO" altLang="en-US" sz="2600" b="1" dirty="0">
                <a:solidFill>
                  <a:srgbClr val="FFFF00"/>
                </a:solidFill>
                <a:cs typeface="Arial" panose="020B0604020202020204" pitchFamily="34" charset="0"/>
              </a:rPr>
              <a:t>مايكل ماثيوز، نهج جديد، 82-3</a:t>
            </a:r>
            <a:endParaRPr lang="en-US" altLang="en-US" sz="26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FarthestGalaxy">
            <a:extLst>
              <a:ext uri="{FF2B5EF4-FFF2-40B4-BE49-F238E27FC236}">
                <a16:creationId xmlns:a16="http://schemas.microsoft.com/office/drawing/2014/main" id="{90018B8A-7568-6F70-4442-3E39839AB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 Box 3">
            <a:extLst>
              <a:ext uri="{FF2B5EF4-FFF2-40B4-BE49-F238E27FC236}">
                <a16:creationId xmlns:a16="http://schemas.microsoft.com/office/drawing/2014/main" id="{BBBD9AC5-F7BB-8402-55BF-CEC5C80AD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"/>
            <a:ext cx="86106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بدايات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أ  ) ما قبل النظرية</a:t>
            </a:r>
            <a:endParaRPr lang="en-US" alt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914400" lvl="2" indent="0" algn="r" rtl="1" eaLnBrk="1" hangingPunct="1">
              <a:spcBef>
                <a:spcPct val="50000"/>
              </a:spcBef>
              <a:buNone/>
            </a:pPr>
            <a:r>
              <a:rPr lang="ar-JO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1. القدرات الفطرية</a:t>
            </a:r>
            <a:endParaRPr lang="en-US" alt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9459" name="Rectangle 4">
            <a:extLst>
              <a:ext uri="{FF2B5EF4-FFF2-40B4-BE49-F238E27FC236}">
                <a16:creationId xmlns:a16="http://schemas.microsoft.com/office/drawing/2014/main" id="{D6599293-D2CF-ECFD-06AC-72B8AF313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19460" name="Rectangle 5">
            <a:extLst>
              <a:ext uri="{FF2B5EF4-FFF2-40B4-BE49-F238E27FC236}">
                <a16:creationId xmlns:a16="http://schemas.microsoft.com/office/drawing/2014/main" id="{F671EEA9-1220-8844-8D4D-F6F0D0894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FarthestGalaxy">
            <a:extLst>
              <a:ext uri="{FF2B5EF4-FFF2-40B4-BE49-F238E27FC236}">
                <a16:creationId xmlns:a16="http://schemas.microsoft.com/office/drawing/2014/main" id="{36A224D0-F823-1297-6024-39363F25C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Text Box 3">
            <a:extLst>
              <a:ext uri="{FF2B5EF4-FFF2-40B4-BE49-F238E27FC236}">
                <a16:creationId xmlns:a16="http://schemas.microsoft.com/office/drawing/2014/main" id="{FBFD0790-2FC3-8F3D-6789-62E2F21DB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62000"/>
            <a:ext cx="88392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3. تطوير وتنظيم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ت. إن الطريقة الأكثر شيوعاً التي يفهم بها البشر ويوحدون تجاربهم في العالم هي من خلال الإطار التفسيري للقصص، سواء كانت مروية أو مُعاشة.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lvl="2" indent="0" algn="r" rtl="1" eaLnBrk="1" hangingPunct="1">
              <a:spcBef>
                <a:spcPct val="50000"/>
              </a:spcBef>
              <a:buNone/>
            </a:pPr>
            <a:r>
              <a:rPr lang="ar-JO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1. قصص شخصية وعائلية:</a:t>
            </a:r>
            <a:endParaRPr lang="en-US" alt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5539" name="Rectangle 4">
            <a:extLst>
              <a:ext uri="{FF2B5EF4-FFF2-40B4-BE49-F238E27FC236}">
                <a16:creationId xmlns:a16="http://schemas.microsoft.com/office/drawing/2014/main" id="{DE0F7733-04CE-2F09-DFDF-10D879858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65540" name="Rectangle 5">
            <a:extLst>
              <a:ext uri="{FF2B5EF4-FFF2-40B4-BE49-F238E27FC236}">
                <a16:creationId xmlns:a16="http://schemas.microsoft.com/office/drawing/2014/main" id="{BA6B3FEA-319D-A9CA-B88F-8961EAC87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FarthestGalaxy">
            <a:extLst>
              <a:ext uri="{FF2B5EF4-FFF2-40B4-BE49-F238E27FC236}">
                <a16:creationId xmlns:a16="http://schemas.microsoft.com/office/drawing/2014/main" id="{338ECB86-E1F8-F67C-2B55-B8C67B1D6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Text Box 3">
            <a:extLst>
              <a:ext uri="{FF2B5EF4-FFF2-40B4-BE49-F238E27FC236}">
                <a16:creationId xmlns:a16="http://schemas.microsoft.com/office/drawing/2014/main" id="{6299E332-BEC6-093A-6B0E-C0280D529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62000"/>
            <a:ext cx="883920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3. تطوير وتنظيم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ت. إن الطريقة الأكثر شيوعاً التي يفهم بها البشر ويوحدون تجاربهم في العالم هي من خلال الإطار التفسيري للقصص، سواء كانت مروية أو مُعاشة.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1. قصص شخصية وعائلية:</a:t>
            </a:r>
            <a:endParaRPr lang="en-US" alt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914400" lvl="2" indent="0" algn="r" rtl="1" eaLnBrk="1" hangingPunct="1">
              <a:spcBef>
                <a:spcPct val="50000"/>
              </a:spcBef>
              <a:buNone/>
            </a:pPr>
            <a:r>
              <a:rPr lang="ar-JO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2. قصص مجتمعية:</a:t>
            </a:r>
            <a:endParaRPr lang="en-US" alt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6563" name="Rectangle 4">
            <a:extLst>
              <a:ext uri="{FF2B5EF4-FFF2-40B4-BE49-F238E27FC236}">
                <a16:creationId xmlns:a16="http://schemas.microsoft.com/office/drawing/2014/main" id="{136C0340-6DDE-6F48-53E9-FA06256C4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66564" name="Rectangle 5">
            <a:extLst>
              <a:ext uri="{FF2B5EF4-FFF2-40B4-BE49-F238E27FC236}">
                <a16:creationId xmlns:a16="http://schemas.microsoft.com/office/drawing/2014/main" id="{1CC346FA-D722-D90A-D966-DCB3FE23B2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 descr="FarthestGalaxy">
            <a:extLst>
              <a:ext uri="{FF2B5EF4-FFF2-40B4-BE49-F238E27FC236}">
                <a16:creationId xmlns:a16="http://schemas.microsoft.com/office/drawing/2014/main" id="{4D44BAAF-E9DC-CB0B-D911-1DEACE204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Text Box 3">
            <a:extLst>
              <a:ext uri="{FF2B5EF4-FFF2-40B4-BE49-F238E27FC236}">
                <a16:creationId xmlns:a16="http://schemas.microsoft.com/office/drawing/2014/main" id="{829B1D67-EF0F-81AB-9D19-93E8F51E8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62000"/>
            <a:ext cx="88392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3. تطوير وتنظيم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ت. إن الطريقة الأكثر شيوعاً التي يفهم بها البشر ويوحدون تجاربهم في العالم هي من خلال الإطار التفسيري للقصص، سواء كانت مروية أو مُعاشة.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1. قصص شخصية وعائلية: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2. قصص مجتمعية:</a:t>
            </a:r>
            <a:endParaRPr lang="en-US" alt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914400" lvl="2" indent="0" algn="r" rtl="1" eaLnBrk="1" hangingPunct="1">
              <a:spcBef>
                <a:spcPct val="50000"/>
              </a:spcBef>
              <a:buNone/>
            </a:pPr>
            <a:r>
              <a:rPr lang="ar-JO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3. قصص وطنية:</a:t>
            </a:r>
            <a:endParaRPr lang="en-US" alt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7587" name="Rectangle 4">
            <a:extLst>
              <a:ext uri="{FF2B5EF4-FFF2-40B4-BE49-F238E27FC236}">
                <a16:creationId xmlns:a16="http://schemas.microsoft.com/office/drawing/2014/main" id="{E45A90C9-5E7B-1AD2-A3BE-F79F23E5D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67588" name="Rectangle 5">
            <a:extLst>
              <a:ext uri="{FF2B5EF4-FFF2-40B4-BE49-F238E27FC236}">
                <a16:creationId xmlns:a16="http://schemas.microsoft.com/office/drawing/2014/main" id="{13F7F964-BA8A-E052-B2C2-558474A4C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 descr="FarthestGalaxy">
            <a:extLst>
              <a:ext uri="{FF2B5EF4-FFF2-40B4-BE49-F238E27FC236}">
                <a16:creationId xmlns:a16="http://schemas.microsoft.com/office/drawing/2014/main" id="{878A4C5D-83E5-58A1-6578-14D727E6B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Text Box 3">
            <a:extLst>
              <a:ext uri="{FF2B5EF4-FFF2-40B4-BE49-F238E27FC236}">
                <a16:creationId xmlns:a16="http://schemas.microsoft.com/office/drawing/2014/main" id="{C4A2F384-42FF-455D-E371-3AA19DDD2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62000"/>
            <a:ext cx="8839200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3. تطوير وتنظيم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ت. إن الطريقة الأكثر شيوعاً التي يفهم بها البشر ويوحدون تجاربهم في العالم هي من خلال الإطار التفسيري للقصص، سواء كانت مروية أو مُعاشة.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1. قصص شخصية وعائلية: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2. قصص مجتمعية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3. قصص وطنية:</a:t>
            </a:r>
            <a:endParaRPr lang="en-US" alt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914400" lvl="2" indent="0" algn="r" rtl="1" eaLnBrk="1" hangingPunct="1">
              <a:spcBef>
                <a:spcPct val="50000"/>
              </a:spcBef>
              <a:buNone/>
            </a:pPr>
            <a:r>
              <a:rPr lang="ar-JO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4. قصص عالمية:</a:t>
            </a:r>
            <a:endParaRPr lang="en-US" alt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8611" name="Rectangle 4">
            <a:extLst>
              <a:ext uri="{FF2B5EF4-FFF2-40B4-BE49-F238E27FC236}">
                <a16:creationId xmlns:a16="http://schemas.microsoft.com/office/drawing/2014/main" id="{B0A42DC4-8443-6701-CD47-F9A4B9986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68612" name="Rectangle 5">
            <a:extLst>
              <a:ext uri="{FF2B5EF4-FFF2-40B4-BE49-F238E27FC236}">
                <a16:creationId xmlns:a16="http://schemas.microsoft.com/office/drawing/2014/main" id="{47B6EB7C-A483-E017-9A72-1FC8D19E1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 descr="FarthestGalaxy">
            <a:extLst>
              <a:ext uri="{FF2B5EF4-FFF2-40B4-BE49-F238E27FC236}">
                <a16:creationId xmlns:a16="http://schemas.microsoft.com/office/drawing/2014/main" id="{22A856A1-0329-44AC-4EDE-21B3C958F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Text Box 3">
            <a:extLst>
              <a:ext uri="{FF2B5EF4-FFF2-40B4-BE49-F238E27FC236}">
                <a16:creationId xmlns:a16="http://schemas.microsoft.com/office/drawing/2014/main" id="{52DD357A-134D-775F-F3E3-8B773D00E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62000"/>
            <a:ext cx="883920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3. تطوير وتنظيم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lvl="1" indent="0" algn="r" rtl="1" eaLnBrk="1" hangingPunct="1">
              <a:spcBef>
                <a:spcPct val="50000"/>
              </a:spcBef>
              <a:buNone/>
            </a:pPr>
            <a:r>
              <a:rPr lang="ar-JO" altLang="en-US" b="1" dirty="0">
                <a:solidFill>
                  <a:schemeClr val="bg1"/>
                </a:solidFill>
                <a:cs typeface="Arial" panose="020B0604020202020204" pitchFamily="34" charset="0"/>
              </a:rPr>
              <a:t>ث. موارد ووجهات نظر مسيحية واضحة لتطوير رؤية عالمية مسيحية حقيقية:</a:t>
            </a:r>
            <a:endParaRPr lang="en-US" altLang="en-US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9635" name="Rectangle 4">
            <a:extLst>
              <a:ext uri="{FF2B5EF4-FFF2-40B4-BE49-F238E27FC236}">
                <a16:creationId xmlns:a16="http://schemas.microsoft.com/office/drawing/2014/main" id="{8C7DF144-6FFC-1F07-5B5B-2F7F0695D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69636" name="Rectangle 5">
            <a:extLst>
              <a:ext uri="{FF2B5EF4-FFF2-40B4-BE49-F238E27FC236}">
                <a16:creationId xmlns:a16="http://schemas.microsoft.com/office/drawing/2014/main" id="{FD56B27F-B93B-1D3F-2388-0B3CAC0B4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FarthestGalaxy">
            <a:extLst>
              <a:ext uri="{FF2B5EF4-FFF2-40B4-BE49-F238E27FC236}">
                <a16:creationId xmlns:a16="http://schemas.microsoft.com/office/drawing/2014/main" id="{88A641C0-C543-704A-F02F-547E107AA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Text Box 3">
            <a:extLst>
              <a:ext uri="{FF2B5EF4-FFF2-40B4-BE49-F238E27FC236}">
                <a16:creationId xmlns:a16="http://schemas.microsoft.com/office/drawing/2014/main" id="{5DDCCF87-0524-3661-416B-14AE2E72B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62000"/>
            <a:ext cx="88392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3. تطوير وتنظيم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ث. موارد ووجهات نظر مسيحية واضحة لتطوير رؤية عالمية مسيحية حقيقية: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lvl="2" indent="0" algn="r" rtl="1" eaLnBrk="1" hangingPunct="1">
              <a:spcBef>
                <a:spcPct val="50000"/>
              </a:spcBef>
              <a:buNone/>
            </a:pPr>
            <a:r>
              <a:rPr lang="ar-JO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1. بعض الملاحظات العامة من وجهة نظر مسيحية:</a:t>
            </a:r>
            <a:endParaRPr lang="en-US" alt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70659" name="Rectangle 4">
            <a:extLst>
              <a:ext uri="{FF2B5EF4-FFF2-40B4-BE49-F238E27FC236}">
                <a16:creationId xmlns:a16="http://schemas.microsoft.com/office/drawing/2014/main" id="{6D886A16-7E6C-71CE-DA7C-C4012B3F5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70660" name="Rectangle 5">
            <a:extLst>
              <a:ext uri="{FF2B5EF4-FFF2-40B4-BE49-F238E27FC236}">
                <a16:creationId xmlns:a16="http://schemas.microsoft.com/office/drawing/2014/main" id="{E7839806-6402-0E4F-F63C-F79D6CC1B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FarthestGalaxy">
            <a:extLst>
              <a:ext uri="{FF2B5EF4-FFF2-40B4-BE49-F238E27FC236}">
                <a16:creationId xmlns:a16="http://schemas.microsoft.com/office/drawing/2014/main" id="{34473CB2-0751-8FF3-0661-EA91047AF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Text Box 3">
            <a:extLst>
              <a:ext uri="{FF2B5EF4-FFF2-40B4-BE49-F238E27FC236}">
                <a16:creationId xmlns:a16="http://schemas.microsoft.com/office/drawing/2014/main" id="{7E797D61-55D8-E65A-E79C-62464231A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62000"/>
            <a:ext cx="8839200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2082800" indent="-711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3. تطوير وتنظيم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ث. موارد ووجهات نظر مسيحية واضحة لتطوير رؤية عالمية مسيحية حقيقية: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1. بعض الملاحظات العامة من وجهة نظر مسيحية: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lvl="3" indent="0" algn="r" rtl="1" eaLnBrk="1" hangingPunct="1">
              <a:spcBef>
                <a:spcPct val="50000"/>
              </a:spcBef>
              <a:buNone/>
            </a:pPr>
            <a:r>
              <a:rPr lang="ar-JO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أ. على الرغم من أنها تحتوي على جوانب محايدة ثقافيًا ودينيًا، لأنها نتاج كائنات بشرية محدودة وملوثة بالخطيئة، إلا أن وجهات النظر العالمية ليست محايدة.</a:t>
            </a:r>
            <a:endParaRPr lang="en-US" alt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71683" name="Rectangle 4">
            <a:extLst>
              <a:ext uri="{FF2B5EF4-FFF2-40B4-BE49-F238E27FC236}">
                <a16:creationId xmlns:a16="http://schemas.microsoft.com/office/drawing/2014/main" id="{D66A4212-ADB3-227C-E539-90E3C4D5C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71684" name="Rectangle 5">
            <a:extLst>
              <a:ext uri="{FF2B5EF4-FFF2-40B4-BE49-F238E27FC236}">
                <a16:creationId xmlns:a16="http://schemas.microsoft.com/office/drawing/2014/main" id="{FDAA3EA7-10E7-8D19-9B6E-8E9CA0361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FarthestGalaxy">
            <a:extLst>
              <a:ext uri="{FF2B5EF4-FFF2-40B4-BE49-F238E27FC236}">
                <a16:creationId xmlns:a16="http://schemas.microsoft.com/office/drawing/2014/main" id="{A9783B3E-61E1-3177-0F68-1ECB25B00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Text Box 3">
            <a:extLst>
              <a:ext uri="{FF2B5EF4-FFF2-40B4-BE49-F238E27FC236}">
                <a16:creationId xmlns:a16="http://schemas.microsoft.com/office/drawing/2014/main" id="{AEFD2BF8-0C16-7BD0-6150-C365B8241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62000"/>
            <a:ext cx="8839200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2082800" indent="-711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3. تطوير وتنظيم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ث. موارد ووجهات نظر مسيحية واضحة لتطوير رؤية عالمية مسيحية حقيقية: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1. بعض الملاحظات العامة من وجهة نظر مسيحية: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lvl="3" indent="0" algn="r" rtl="1" eaLnBrk="1" hangingPunct="1">
              <a:spcBef>
                <a:spcPct val="50000"/>
              </a:spcBef>
              <a:buNone/>
            </a:pPr>
            <a:r>
              <a:rPr lang="ar-JO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ب. لهذا فإن كل وجهة نظر عالمية (بما في ذلك وجهة نظرنا) من المحتمل أن تحتوي على جوانب وثنية إلى جانب نواحي جيدة من الإيمان والسلوك والتقييم الأخلاقي . </a:t>
            </a:r>
            <a:endParaRPr lang="en-US" alt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72707" name="Rectangle 4">
            <a:extLst>
              <a:ext uri="{FF2B5EF4-FFF2-40B4-BE49-F238E27FC236}">
                <a16:creationId xmlns:a16="http://schemas.microsoft.com/office/drawing/2014/main" id="{F68BE930-F279-DDB6-410F-0C33B96F9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72708" name="Rectangle 5">
            <a:extLst>
              <a:ext uri="{FF2B5EF4-FFF2-40B4-BE49-F238E27FC236}">
                <a16:creationId xmlns:a16="http://schemas.microsoft.com/office/drawing/2014/main" id="{73966FD7-71D1-40EA-CBF3-3EAA16F2A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 descr="FarthestGalaxy">
            <a:extLst>
              <a:ext uri="{FF2B5EF4-FFF2-40B4-BE49-F238E27FC236}">
                <a16:creationId xmlns:a16="http://schemas.microsoft.com/office/drawing/2014/main" id="{3C556B0F-ABA1-9F1F-DF60-D9FD6BC30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0" name="Picture 6" descr="satan">
            <a:extLst>
              <a:ext uri="{FF2B5EF4-FFF2-40B4-BE49-F238E27FC236}">
                <a16:creationId xmlns:a16="http://schemas.microsoft.com/office/drawing/2014/main" id="{02DDDC98-69FF-C3EE-47E0-FE9363D49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267811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 Box 3">
            <a:extLst>
              <a:ext uri="{FF2B5EF4-FFF2-40B4-BE49-F238E27FC236}">
                <a16:creationId xmlns:a16="http://schemas.microsoft.com/office/drawing/2014/main" id="{98A33DCA-E9B4-650F-A380-8A4F292FA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7200"/>
            <a:ext cx="8839200" cy="404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2082800" indent="-711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3. تطوير وتنظيم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ث. موارد ووجهات نظر مسيحية واضحة لتطوير رؤية عالمية مسيحية حقيقية: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1. بعض الملاحظات العامة من وجهة نظر مسيحية: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lvl="3" indent="0" algn="r" rtl="1" eaLnBrk="1" hangingPunct="1">
              <a:spcBef>
                <a:spcPct val="50000"/>
              </a:spcBef>
              <a:buNone/>
            </a:pPr>
            <a:r>
              <a:rPr lang="ar-JO" altLang="en-US" sz="2600" b="1" dirty="0">
                <a:solidFill>
                  <a:schemeClr val="bg1"/>
                </a:solidFill>
                <a:cs typeface="Arial" panose="020B0604020202020204" pitchFamily="34" charset="0"/>
              </a:rPr>
              <a:t>ت. يوجد عدو لنفوسنا يريد أن يخدعنا، ويثبط عزيمتنا، ويشتت انتباهنا، ويدمرنا، ويمنعنا من العيش في حرية النظرة المسيحية الحقيقية لعالم الله (تك 1:3-6؛ يو 44:8، 10:10 أ، 2 كو 4: 4، 10: 3-5، 11: 3؛ أف 6: 10-20، 1 بط 5: 8-10).</a:t>
            </a:r>
            <a:endParaRPr lang="en-US" altLang="en-US" sz="2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73732" name="Rectangle 4">
            <a:extLst>
              <a:ext uri="{FF2B5EF4-FFF2-40B4-BE49-F238E27FC236}">
                <a16:creationId xmlns:a16="http://schemas.microsoft.com/office/drawing/2014/main" id="{57661902-2DE7-D9EE-BD60-6A5F4E353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73733" name="Rectangle 5">
            <a:extLst>
              <a:ext uri="{FF2B5EF4-FFF2-40B4-BE49-F238E27FC236}">
                <a16:creationId xmlns:a16="http://schemas.microsoft.com/office/drawing/2014/main" id="{DED38EFC-778A-390F-2B77-B80CD70D3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 descr="FarthestGalaxy">
            <a:extLst>
              <a:ext uri="{FF2B5EF4-FFF2-40B4-BE49-F238E27FC236}">
                <a16:creationId xmlns:a16="http://schemas.microsoft.com/office/drawing/2014/main" id="{6B2B1A94-8D89-A48D-08CF-8340F5CEA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4" name="Text Box 3">
            <a:extLst>
              <a:ext uri="{FF2B5EF4-FFF2-40B4-BE49-F238E27FC236}">
                <a16:creationId xmlns:a16="http://schemas.microsoft.com/office/drawing/2014/main" id="{91B17060-8070-C0E2-CC85-732AAD8FF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43000"/>
            <a:ext cx="88392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885950" indent="-5143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3. تطوير وتنظيم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ث. موارد ووجهات نظر مسيحية واضحة لتطوير رؤية عالمية مسيحية حقيقية: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lvl="2" indent="0" algn="r" rtl="1" eaLnBrk="1" hangingPunct="1">
              <a:spcBef>
                <a:spcPct val="50000"/>
              </a:spcBef>
              <a:buNone/>
            </a:pPr>
            <a:r>
              <a:rPr lang="ar-JO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2. مصادر مسيحية واضحة لتكوين وجهة النظر العالمية:</a:t>
            </a:r>
            <a:endParaRPr lang="en-US" alt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74755" name="Rectangle 4">
            <a:extLst>
              <a:ext uri="{FF2B5EF4-FFF2-40B4-BE49-F238E27FC236}">
                <a16:creationId xmlns:a16="http://schemas.microsoft.com/office/drawing/2014/main" id="{CD2850FF-CA55-75A0-22F8-2CB0FFC53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74756" name="Rectangle 5">
            <a:extLst>
              <a:ext uri="{FF2B5EF4-FFF2-40B4-BE49-F238E27FC236}">
                <a16:creationId xmlns:a16="http://schemas.microsoft.com/office/drawing/2014/main" id="{3E1691E4-14B1-B02E-0EC8-F5436B3B9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FarthestGalaxy">
            <a:extLst>
              <a:ext uri="{FF2B5EF4-FFF2-40B4-BE49-F238E27FC236}">
                <a16:creationId xmlns:a16="http://schemas.microsoft.com/office/drawing/2014/main" id="{24D01031-1233-5A85-07EB-B35BEC270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xt Box 3">
            <a:extLst>
              <a:ext uri="{FF2B5EF4-FFF2-40B4-BE49-F238E27FC236}">
                <a16:creationId xmlns:a16="http://schemas.microsoft.com/office/drawing/2014/main" id="{9E1C2A78-4C47-EE1F-29AB-A63175433E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"/>
            <a:ext cx="86106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بدايات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أ  ) ما قبل النظرية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1. القدرات الفطرية</a:t>
            </a:r>
            <a:endParaRPr lang="en-US" alt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914400" lvl="2" indent="0" algn="r" rtl="1" eaLnBrk="1" hangingPunct="1">
              <a:spcBef>
                <a:spcPct val="50000"/>
              </a:spcBef>
              <a:buNone/>
            </a:pPr>
            <a:r>
              <a:rPr lang="ar-JO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2. الشخصية الفطرية</a:t>
            </a:r>
            <a:endParaRPr lang="en-US" alt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0483" name="Rectangle 4">
            <a:extLst>
              <a:ext uri="{FF2B5EF4-FFF2-40B4-BE49-F238E27FC236}">
                <a16:creationId xmlns:a16="http://schemas.microsoft.com/office/drawing/2014/main" id="{604E05DB-141A-FD9C-7291-F9A0F999B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20484" name="Rectangle 5">
            <a:extLst>
              <a:ext uri="{FF2B5EF4-FFF2-40B4-BE49-F238E27FC236}">
                <a16:creationId xmlns:a16="http://schemas.microsoft.com/office/drawing/2014/main" id="{1E3E0A3A-70A3-45E0-F6DC-4943E8607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 descr="FarthestGalaxy">
            <a:extLst>
              <a:ext uri="{FF2B5EF4-FFF2-40B4-BE49-F238E27FC236}">
                <a16:creationId xmlns:a16="http://schemas.microsoft.com/office/drawing/2014/main" id="{632C438B-DBB4-5B49-10B6-5B36E2A3D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Text Box 3">
            <a:extLst>
              <a:ext uri="{FF2B5EF4-FFF2-40B4-BE49-F238E27FC236}">
                <a16:creationId xmlns:a16="http://schemas.microsoft.com/office/drawing/2014/main" id="{99CCCC9C-F988-EF4D-FF38-E0030B385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43000"/>
            <a:ext cx="8839200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885950" indent="-5143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3. تطوير وتنظيم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ث. موارد ووجهات نظر مسيحية واضحة لتطوير رؤية عالمية مسيحية حقيقية: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مصادر مسيحية واضحة لتكوين وجهة النظر العالمية: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lvl="3" indent="0" algn="r" rtl="1" eaLnBrk="1" hangingPunct="1">
              <a:spcBef>
                <a:spcPct val="50000"/>
              </a:spcBef>
              <a:buNone/>
            </a:pPr>
            <a:r>
              <a:rPr lang="ar-JO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أ. واقع صورة الله في كل إنسان (تك 1: 27، 9: 6، يع 3: 9)</a:t>
            </a:r>
            <a:endParaRPr lang="en-US" alt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75779" name="Rectangle 4">
            <a:extLst>
              <a:ext uri="{FF2B5EF4-FFF2-40B4-BE49-F238E27FC236}">
                <a16:creationId xmlns:a16="http://schemas.microsoft.com/office/drawing/2014/main" id="{0CBFE6D0-8B0A-9AC4-8E6B-2B862EE79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75780" name="Rectangle 5">
            <a:extLst>
              <a:ext uri="{FF2B5EF4-FFF2-40B4-BE49-F238E27FC236}">
                <a16:creationId xmlns:a16="http://schemas.microsoft.com/office/drawing/2014/main" id="{BD7A24AD-E2C0-09D8-D457-373BC7E31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 descr="FarthestGalaxy">
            <a:extLst>
              <a:ext uri="{FF2B5EF4-FFF2-40B4-BE49-F238E27FC236}">
                <a16:creationId xmlns:a16="http://schemas.microsoft.com/office/drawing/2014/main" id="{3E2A131F-2877-2B13-F942-CF2F97FED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2" name="Picture 7" descr="bible_large11">
            <a:extLst>
              <a:ext uri="{FF2B5EF4-FFF2-40B4-BE49-F238E27FC236}">
                <a16:creationId xmlns:a16="http://schemas.microsoft.com/office/drawing/2014/main" id="{F3634FD6-E443-B6E9-D44F-D9E7CFFB7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8975"/>
            <a:ext cx="914400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3">
            <a:extLst>
              <a:ext uri="{FF2B5EF4-FFF2-40B4-BE49-F238E27FC236}">
                <a16:creationId xmlns:a16="http://schemas.microsoft.com/office/drawing/2014/main" id="{5E8F6874-505E-D32F-A044-F36B5D464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43000"/>
            <a:ext cx="8839200" cy="332398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711200" indent="-7112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885950" indent="-5143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540000" indent="-7112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997200" indent="-711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3454400" indent="-711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911600" indent="-711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4368800" indent="-711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3. تطوير وتنظيم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ث. موارد ووجهات نظر مسيحية واضحة لتطوير رؤية عالمية مسيحية حقيقية: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مصادر مسيحية واضحة لتكوين وجهة النظر العالمية: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lvl="3" indent="0" algn="r" rtl="1" eaLnBrk="1" hangingPunct="1">
              <a:spcBef>
                <a:spcPct val="50000"/>
              </a:spcBef>
              <a:defRPr/>
            </a:pPr>
            <a:r>
              <a:rPr lang="ar-JO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ب. إعلان الله العام والخاص (مز 19، رو 1: 18 – 2: 29،  2 تي 3: 16-17، عب 4: 12)</a:t>
            </a:r>
            <a:endParaRPr lang="en-US" altLang="en-US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76804" name="Rectangle 4">
            <a:extLst>
              <a:ext uri="{FF2B5EF4-FFF2-40B4-BE49-F238E27FC236}">
                <a16:creationId xmlns:a16="http://schemas.microsoft.com/office/drawing/2014/main" id="{59730368-92AD-3163-AF26-729D09A4D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76805" name="Rectangle 5">
            <a:extLst>
              <a:ext uri="{FF2B5EF4-FFF2-40B4-BE49-F238E27FC236}">
                <a16:creationId xmlns:a16="http://schemas.microsoft.com/office/drawing/2014/main" id="{3F0A5E59-C1D5-17F0-1CB5-B5CDCC6B2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 descr="FarthestGalaxy">
            <a:extLst>
              <a:ext uri="{FF2B5EF4-FFF2-40B4-BE49-F238E27FC236}">
                <a16:creationId xmlns:a16="http://schemas.microsoft.com/office/drawing/2014/main" id="{41BA95AA-D2C2-F218-7DC1-9741D9963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6" name="Picture 7" descr="holy_spirit1-768162">
            <a:extLst>
              <a:ext uri="{FF2B5EF4-FFF2-40B4-BE49-F238E27FC236}">
                <a16:creationId xmlns:a16="http://schemas.microsoft.com/office/drawing/2014/main" id="{F4784139-608C-4191-5FE2-EFC85E49A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 Box 3">
            <a:extLst>
              <a:ext uri="{FF2B5EF4-FFF2-40B4-BE49-F238E27FC236}">
                <a16:creationId xmlns:a16="http://schemas.microsoft.com/office/drawing/2014/main" id="{6BA9C474-E64F-AC49-701F-8780CC77A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66800"/>
            <a:ext cx="883920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885950" indent="-5143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3. تطوير وتنظيم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ث. موارد ووجهات نظر مسيحية واضحة لتطوير رؤية عالمية مسيحية حقيقية: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مصادر مسيحية واضحة لتكوين وجهة النظر العالمية: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lvl="3" indent="0" algn="r" rtl="1" eaLnBrk="1" hangingPunct="1">
              <a:spcBef>
                <a:spcPct val="50000"/>
              </a:spcBef>
              <a:buNone/>
            </a:pPr>
            <a:r>
              <a:rPr lang="ar-JO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ت. الله عبر الكتاب المقدس هو العامل فينا ليحضر تحول الحياة إلينا (يو 14: 26، 16: 7-13)</a:t>
            </a:r>
            <a:endParaRPr lang="en-US" altLang="en-US" sz="2800" b="1" dirty="0">
              <a:cs typeface="Arial" panose="020B0604020202020204" pitchFamily="34" charset="0"/>
            </a:endParaRPr>
          </a:p>
        </p:txBody>
      </p:sp>
      <p:sp>
        <p:nvSpPr>
          <p:cNvPr id="77828" name="Rectangle 4">
            <a:extLst>
              <a:ext uri="{FF2B5EF4-FFF2-40B4-BE49-F238E27FC236}">
                <a16:creationId xmlns:a16="http://schemas.microsoft.com/office/drawing/2014/main" id="{A34E41C0-C089-AC6E-6108-075709949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77829" name="Rectangle 5">
            <a:extLst>
              <a:ext uri="{FF2B5EF4-FFF2-40B4-BE49-F238E27FC236}">
                <a16:creationId xmlns:a16="http://schemas.microsoft.com/office/drawing/2014/main" id="{6768039B-57D6-7CD1-0F32-30FAF2677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7" descr="body_of_Christ2">
            <a:extLst>
              <a:ext uri="{FF2B5EF4-FFF2-40B4-BE49-F238E27FC236}">
                <a16:creationId xmlns:a16="http://schemas.microsoft.com/office/drawing/2014/main" id="{2D27E15C-5E56-D1F9-7B5E-75EAA035C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Text Box 3">
            <a:extLst>
              <a:ext uri="{FF2B5EF4-FFF2-40B4-BE49-F238E27FC236}">
                <a16:creationId xmlns:a16="http://schemas.microsoft.com/office/drawing/2014/main" id="{85F27B2F-8343-2231-C78C-DAA6D7F974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43000"/>
            <a:ext cx="9144000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885950" indent="-5143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3. تطوير وتنظيم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ث. موارد ووجهات نظر مسيحية واضحة لتطوير رؤية عالمية مسيحية حقيقية: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مصادر مسيحية واضحة لتكوين وجهة النظر العالمية: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lvl="3" indent="0" algn="r" rtl="1" eaLnBrk="1" hangingPunct="1">
              <a:spcBef>
                <a:spcPct val="50000"/>
              </a:spcBef>
              <a:buNone/>
            </a:pPr>
            <a:r>
              <a:rPr lang="ar-JO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ث. جسد المسيح أي الكنيسة (1 كو 12، أف 4)</a:t>
            </a:r>
            <a:endParaRPr lang="en-US" alt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78851" name="Rectangle 4">
            <a:extLst>
              <a:ext uri="{FF2B5EF4-FFF2-40B4-BE49-F238E27FC236}">
                <a16:creationId xmlns:a16="http://schemas.microsoft.com/office/drawing/2014/main" id="{932DDD85-20B2-CF48-1B3A-49406B7DB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78852" name="Rectangle 5">
            <a:extLst>
              <a:ext uri="{FF2B5EF4-FFF2-40B4-BE49-F238E27FC236}">
                <a16:creationId xmlns:a16="http://schemas.microsoft.com/office/drawing/2014/main" id="{B6EB4D6C-B3D8-9C72-73FE-B8F3A9C48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6" descr="Ocean_Hope_1280x800[1]">
            <a:extLst>
              <a:ext uri="{FF2B5EF4-FFF2-40B4-BE49-F238E27FC236}">
                <a16:creationId xmlns:a16="http://schemas.microsoft.com/office/drawing/2014/main" id="{628D8E4B-4E90-6EED-941B-D13D8E949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Text Box 3">
            <a:extLst>
              <a:ext uri="{FF2B5EF4-FFF2-40B4-BE49-F238E27FC236}">
                <a16:creationId xmlns:a16="http://schemas.microsoft.com/office/drawing/2014/main" id="{18D7F2D6-6F1B-F086-187B-A712C95DC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219200"/>
            <a:ext cx="883920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885950" indent="-5143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3. تطوير وتنظيم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ث. موارد ووجهات نظر مسيحية واضحة لتطوير رؤية عالمية مسيحية حقيقية: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مصادر مسيحية واضحة لتكوين وجهة النظر العالمية: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371600" lvl="3" indent="0" algn="r" rtl="1" eaLnBrk="1" hangingPunct="1">
              <a:spcBef>
                <a:spcPct val="50000"/>
              </a:spcBef>
              <a:buNone/>
            </a:pPr>
            <a:r>
              <a:rPr lang="ar-JO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ج. الرجاء الراسخ: لمحة استباقية إلى مستقبل العالم (1 كو 15، رؤ 21) </a:t>
            </a:r>
            <a:endParaRPr lang="en-US" altLang="en-US" sz="2800" b="1" dirty="0">
              <a:cs typeface="Arial" panose="020B0604020202020204" pitchFamily="34" charset="0"/>
            </a:endParaRPr>
          </a:p>
        </p:txBody>
      </p:sp>
      <p:sp>
        <p:nvSpPr>
          <p:cNvPr id="79875" name="Rectangle 4">
            <a:extLst>
              <a:ext uri="{FF2B5EF4-FFF2-40B4-BE49-F238E27FC236}">
                <a16:creationId xmlns:a16="http://schemas.microsoft.com/office/drawing/2014/main" id="{509523A4-A33D-D085-11E7-71651B6BE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79876" name="Rectangle 5">
            <a:extLst>
              <a:ext uri="{FF2B5EF4-FFF2-40B4-BE49-F238E27FC236}">
                <a16:creationId xmlns:a16="http://schemas.microsoft.com/office/drawing/2014/main" id="{8646C271-8845-F30F-EA33-15C3C2EDA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 descr="FarthestGalaxy">
            <a:extLst>
              <a:ext uri="{FF2B5EF4-FFF2-40B4-BE49-F238E27FC236}">
                <a16:creationId xmlns:a16="http://schemas.microsoft.com/office/drawing/2014/main" id="{91E1BE5F-96B2-3BED-7E03-FDADEC879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Text Box 3">
            <a:extLst>
              <a:ext uri="{FF2B5EF4-FFF2-40B4-BE49-F238E27FC236}">
                <a16:creationId xmlns:a16="http://schemas.microsoft.com/office/drawing/2014/main" id="{7231D0C7-3B61-F4AE-D8B4-4CA4C1B13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219200"/>
            <a:ext cx="883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indent="0" algn="ctr" eaLnBrk="1" hangingPunct="1">
              <a:spcBef>
                <a:spcPct val="50000"/>
              </a:spcBef>
              <a:buNone/>
            </a:pPr>
            <a:r>
              <a:rPr lang="ar-JO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4. الخلاصة والتطبيق: دراسة حالة انتقال القيادة المسيحية</a:t>
            </a:r>
            <a:endParaRPr lang="th-TH" altLang="en-US" sz="2800" b="1" dirty="0">
              <a:solidFill>
                <a:schemeClr val="bg1"/>
              </a:solidFill>
            </a:endParaRPr>
          </a:p>
        </p:txBody>
      </p:sp>
      <p:sp>
        <p:nvSpPr>
          <p:cNvPr id="81923" name="Rectangle 4">
            <a:extLst>
              <a:ext uri="{FF2B5EF4-FFF2-40B4-BE49-F238E27FC236}">
                <a16:creationId xmlns:a16="http://schemas.microsoft.com/office/drawing/2014/main" id="{39D2BBAD-7069-419B-1C1D-A0D390F8F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81924" name="Rectangle 5">
            <a:extLst>
              <a:ext uri="{FF2B5EF4-FFF2-40B4-BE49-F238E27FC236}">
                <a16:creationId xmlns:a16="http://schemas.microsoft.com/office/drawing/2014/main" id="{F2E1107E-95C5-C9E6-E18C-D4ADD2433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81925" name="Rectangle 6">
            <a:extLst>
              <a:ext uri="{FF2B5EF4-FFF2-40B4-BE49-F238E27FC236}">
                <a16:creationId xmlns:a16="http://schemas.microsoft.com/office/drawing/2014/main" id="{39A00E06-0C43-FF2C-5353-B6AACF7FCB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81926" name="Rectangle 7">
            <a:extLst>
              <a:ext uri="{FF2B5EF4-FFF2-40B4-BE49-F238E27FC236}">
                <a16:creationId xmlns:a16="http://schemas.microsoft.com/office/drawing/2014/main" id="{65E25461-49E0-87DC-EC3B-2112BC682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81927" name="Rectangle 8">
            <a:extLst>
              <a:ext uri="{FF2B5EF4-FFF2-40B4-BE49-F238E27FC236}">
                <a16:creationId xmlns:a16="http://schemas.microsoft.com/office/drawing/2014/main" id="{2D280A1B-E5C5-AB45-3DF8-4BD5CB7C8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43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4262323091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ar-JO" sz="3200" dirty="0">
                <a:solidFill>
                  <a:srgbClr val="FFFFFF"/>
                </a:solidFill>
                <a:ea typeface="ＭＳ Ｐゴシック" charset="0"/>
                <a:cs typeface="Arial" panose="020B0604020202020204" pitchFamily="34" charset="0"/>
              </a:rPr>
              <a:t>النظرة العالمية</a:t>
            </a:r>
            <a:r>
              <a:rPr lang="en-US" sz="3200" dirty="0">
                <a:solidFill>
                  <a:srgbClr val="FFFFFF"/>
                </a:solidFill>
                <a:ea typeface="ＭＳ Ｐゴシック" charset="0"/>
                <a:cs typeface="Arial" panose="020B0604020202020204" pitchFamily="34" charset="0"/>
              </a:rPr>
              <a:t> at BibleStudyDownloads.org</a:t>
            </a: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30" tIns="45715" rIns="91430" bIns="45715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3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أحصل على هذا العرض التقديمي مجاناً</a:t>
            </a:r>
            <a:endParaRPr kumimoji="0" lang="en-US" sz="14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2" y="636982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359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FarthestGalaxy">
            <a:extLst>
              <a:ext uri="{FF2B5EF4-FFF2-40B4-BE49-F238E27FC236}">
                <a16:creationId xmlns:a16="http://schemas.microsoft.com/office/drawing/2014/main" id="{7A0DE36E-C1E2-5852-597A-AB78CD06C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ext Box 3">
            <a:extLst>
              <a:ext uri="{FF2B5EF4-FFF2-40B4-BE49-F238E27FC236}">
                <a16:creationId xmlns:a16="http://schemas.microsoft.com/office/drawing/2014/main" id="{7B4789F3-C3D2-902A-E2B7-4BA4CFCFE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"/>
            <a:ext cx="86106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indent="0" algn="r" rtl="1" eaLnBrk="1" hangingPunct="1">
              <a:spcBef>
                <a:spcPct val="50000"/>
              </a:spcBef>
              <a:buNone/>
            </a:pPr>
            <a:r>
              <a:rPr lang="ar-JO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2. بدايات النظرة العالمية</a:t>
            </a:r>
            <a:endParaRPr lang="en-US" altLang="en-US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457200" lvl="1" indent="0" algn="r" rtl="1" eaLnBrk="1" hangingPunct="1">
              <a:spcBef>
                <a:spcPct val="50000"/>
              </a:spcBef>
              <a:buNone/>
            </a:pPr>
            <a:r>
              <a:rPr lang="ar-JO" altLang="en-US" b="1" dirty="0">
                <a:solidFill>
                  <a:schemeClr val="bg1"/>
                </a:solidFill>
                <a:cs typeface="Arial" panose="020B0604020202020204" pitchFamily="34" charset="0"/>
              </a:rPr>
              <a:t>ب. الموقع، الموقع، الموقع</a:t>
            </a:r>
            <a:endParaRPr lang="en-US" altLang="en-US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1507" name="Rectangle 4">
            <a:extLst>
              <a:ext uri="{FF2B5EF4-FFF2-40B4-BE49-F238E27FC236}">
                <a16:creationId xmlns:a16="http://schemas.microsoft.com/office/drawing/2014/main" id="{AEF6D078-2AC0-BF98-93C5-6B2653935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21508" name="Rectangle 5">
            <a:extLst>
              <a:ext uri="{FF2B5EF4-FFF2-40B4-BE49-F238E27FC236}">
                <a16:creationId xmlns:a16="http://schemas.microsoft.com/office/drawing/2014/main" id="{33DBDD25-B0A8-BDB0-6926-EB917032F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7" descr="Maramures-Geography1">
            <a:extLst>
              <a:ext uri="{FF2B5EF4-FFF2-40B4-BE49-F238E27FC236}">
                <a16:creationId xmlns:a16="http://schemas.microsoft.com/office/drawing/2014/main" id="{563A53D1-D1EA-45CA-8934-A4DB66CC9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ext Box 3">
            <a:extLst>
              <a:ext uri="{FF2B5EF4-FFF2-40B4-BE49-F238E27FC236}">
                <a16:creationId xmlns:a16="http://schemas.microsoft.com/office/drawing/2014/main" id="{4668F86E-31C1-0EE0-5BAD-7822223A1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"/>
            <a:ext cx="86106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بدايات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ب. الموقع، الموقع، الموقع</a:t>
            </a:r>
            <a:endParaRPr lang="en-US" alt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914400" lvl="2" indent="0" algn="r" rtl="1" eaLnBrk="1" hangingPunct="1">
              <a:spcBef>
                <a:spcPct val="50000"/>
              </a:spcBef>
              <a:buNone/>
            </a:pPr>
            <a:r>
              <a:rPr lang="ar-JO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1. العوامل الجغرافية:</a:t>
            </a:r>
            <a:endParaRPr lang="en-US" alt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2531" name="Rectangle 4">
            <a:extLst>
              <a:ext uri="{FF2B5EF4-FFF2-40B4-BE49-F238E27FC236}">
                <a16:creationId xmlns:a16="http://schemas.microsoft.com/office/drawing/2014/main" id="{40533FB0-3C91-F7A1-D6C9-D3617DDA4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22532" name="Rectangle 5">
            <a:extLst>
              <a:ext uri="{FF2B5EF4-FFF2-40B4-BE49-F238E27FC236}">
                <a16:creationId xmlns:a16="http://schemas.microsoft.com/office/drawing/2014/main" id="{A91C2F6F-4F3E-5E35-56F0-222D3B936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7" descr="dragondance">
            <a:extLst>
              <a:ext uri="{FF2B5EF4-FFF2-40B4-BE49-F238E27FC236}">
                <a16:creationId xmlns:a16="http://schemas.microsoft.com/office/drawing/2014/main" id="{1B1DB2F3-FC73-BF6A-B885-9BB17F8A7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ext Box 3">
            <a:extLst>
              <a:ext uri="{FF2B5EF4-FFF2-40B4-BE49-F238E27FC236}">
                <a16:creationId xmlns:a16="http://schemas.microsoft.com/office/drawing/2014/main" id="{0491C393-03DE-EFBE-6BF4-FBC82797F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"/>
            <a:ext cx="86106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1168400" indent="-711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625600" indent="-711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2. بدايات النظرة العالمية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ب. الموقع، الموقع، الموقع</a:t>
            </a:r>
            <a:endParaRPr kumimoji="0" lang="en-US" alt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en-US" sz="2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1. العوامل الجغرافية:</a:t>
            </a:r>
            <a:endParaRPr lang="en-US" alt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914400" lvl="2" indent="0" algn="r" rtl="1" eaLnBrk="1" hangingPunct="1">
              <a:spcBef>
                <a:spcPct val="50000"/>
              </a:spcBef>
              <a:buNone/>
            </a:pPr>
            <a:r>
              <a:rPr lang="ar-JO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2. العوامل الثقافية:</a:t>
            </a:r>
            <a:endParaRPr lang="en-US" alt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3555" name="Rectangle 4">
            <a:extLst>
              <a:ext uri="{FF2B5EF4-FFF2-40B4-BE49-F238E27FC236}">
                <a16:creationId xmlns:a16="http://schemas.microsoft.com/office/drawing/2014/main" id="{CE3CBE03-AA96-C33C-7939-0D7AEF77E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  <p:sp>
        <p:nvSpPr>
          <p:cNvPr id="23556" name="Rectangle 5">
            <a:extLst>
              <a:ext uri="{FF2B5EF4-FFF2-40B4-BE49-F238E27FC236}">
                <a16:creationId xmlns:a16="http://schemas.microsoft.com/office/drawing/2014/main" id="{20FEE4E1-D80F-CBCE-A942-52766D36A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ngsana New"/>
      </a:majorFont>
      <a:minorFont>
        <a:latin typeface="Arial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</TotalTime>
  <Words>2409</Words>
  <Application>Microsoft Macintosh PowerPoint</Application>
  <PresentationFormat>On-screen Show (4:3)</PresentationFormat>
  <Paragraphs>430</Paragraphs>
  <Slides>67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75" baseType="lpstr">
      <vt:lpstr>ＭＳ Ｐゴシック</vt:lpstr>
      <vt:lpstr>Arial</vt:lpstr>
      <vt:lpstr>Calibri</vt:lpstr>
      <vt:lpstr>Cordia New</vt:lpstr>
      <vt:lpstr>Times New Roman</vt:lpstr>
      <vt:lpstr>Wingdings</vt:lpstr>
      <vt:lpstr>Default Design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Black</vt:lpstr>
      <vt:lpstr>النظرة العالمية at BibleStudyDownloads.org</vt:lpstr>
    </vt:vector>
  </TitlesOfParts>
  <Manager/>
  <Company>EAST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Formation and Development of a Wordview</dc:title>
  <dc:subject/>
  <dc:creator>Lewis Winkler</dc:creator>
  <cp:keywords/>
  <dc:description/>
  <cp:lastModifiedBy>Rick Griffith</cp:lastModifiedBy>
  <cp:revision>83</cp:revision>
  <dcterms:created xsi:type="dcterms:W3CDTF">2011-01-02T03:51:15Z</dcterms:created>
  <dcterms:modified xsi:type="dcterms:W3CDTF">2024-04-12T03:00:37Z</dcterms:modified>
  <cp:category/>
</cp:coreProperties>
</file>