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handoutMasterIdLst>
    <p:handoutMasterId r:id="rId44"/>
  </p:handoutMasterIdLst>
  <p:sldIdLst>
    <p:sldId id="256" r:id="rId3"/>
    <p:sldId id="636" r:id="rId4"/>
    <p:sldId id="705" r:id="rId5"/>
    <p:sldId id="695" r:id="rId6"/>
    <p:sldId id="728" r:id="rId7"/>
    <p:sldId id="729" r:id="rId8"/>
    <p:sldId id="748" r:id="rId9"/>
    <p:sldId id="747" r:id="rId10"/>
    <p:sldId id="730" r:id="rId11"/>
    <p:sldId id="731" r:id="rId12"/>
    <p:sldId id="717" r:id="rId13"/>
    <p:sldId id="720" r:id="rId14"/>
    <p:sldId id="719" r:id="rId15"/>
    <p:sldId id="721" r:id="rId16"/>
    <p:sldId id="722" r:id="rId17"/>
    <p:sldId id="727" r:id="rId18"/>
    <p:sldId id="718" r:id="rId19"/>
    <p:sldId id="725" r:id="rId20"/>
    <p:sldId id="726" r:id="rId21"/>
    <p:sldId id="723" r:id="rId22"/>
    <p:sldId id="724" r:id="rId23"/>
    <p:sldId id="706" r:id="rId24"/>
    <p:sldId id="732" r:id="rId25"/>
    <p:sldId id="734" r:id="rId26"/>
    <p:sldId id="735" r:id="rId27"/>
    <p:sldId id="733" r:id="rId28"/>
    <p:sldId id="736" r:id="rId29"/>
    <p:sldId id="737" r:id="rId30"/>
    <p:sldId id="738" r:id="rId31"/>
    <p:sldId id="739" r:id="rId32"/>
    <p:sldId id="750" r:id="rId33"/>
    <p:sldId id="751" r:id="rId34"/>
    <p:sldId id="752" r:id="rId35"/>
    <p:sldId id="753" r:id="rId36"/>
    <p:sldId id="744" r:id="rId37"/>
    <p:sldId id="749" r:id="rId38"/>
    <p:sldId id="963" r:id="rId39"/>
    <p:sldId id="704" r:id="rId40"/>
    <p:sldId id="297" r:id="rId41"/>
    <p:sldId id="795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83" autoAdjust="0"/>
    <p:restoredTop sz="94249" autoAdjust="0"/>
  </p:normalViewPr>
  <p:slideViewPr>
    <p:cSldViewPr>
      <p:cViewPr varScale="1">
        <p:scale>
          <a:sx n="72" d="100"/>
          <a:sy n="72" d="100"/>
        </p:scale>
        <p:origin x="8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ECA272-9FB2-2BC0-5FD2-C333BA524A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9CF7D-C65D-3AC2-E58C-4331AA91CF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955743A-3D0F-EE4B-B090-95B72ECB26D6}" type="datetimeFigureOut">
              <a:rPr lang="en-US" altLang="en-US"/>
              <a:pPr>
                <a:defRPr/>
              </a:pPr>
              <a:t>4/18/2024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BFD10-3D3E-53FB-298E-36ADED287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B30C-0549-F095-EA97-8F892DB853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44CC1A-E613-E942-AD53-4C2FCF382E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7CE81D-FC75-D078-7537-A4677466ED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4197A-D05D-CCA2-0C59-3AABD28507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682D3A-BAE6-344F-9EE4-FB0B79182A18}" type="datetimeFigureOut">
              <a:rPr lang="en-US" altLang="en-US"/>
              <a:pPr>
                <a:defRPr/>
              </a:pPr>
              <a:t>4/18/2024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D3E5D24-255C-FA0C-6FC9-243A3F29BD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71FF06-C5CE-2DF8-7CB5-22CA74E70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C8AC9-C57C-34B0-C68C-1BEB90310A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5B5F1-94B2-B30F-8E6D-44851BF1D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74BB45F-9B04-BA40-846E-9C86171DB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WV (Worldviews)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7A2632-C9B4-3B6D-A107-19FF2EF2F6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231F3F-F002-FBD8-1B29-E16890827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0BBCC6-B1D0-1E96-CE43-14AE1E44D5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34EBE-B4A8-5D47-911E-3C212954E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6240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CC3182-6B92-EDDB-78A6-8C2351CEB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E0929F-D060-38EB-5E28-6A113A916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54811-082F-7D87-440A-360C2A692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006DB-97D5-724D-AD76-856B4D809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2329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33E51C-5248-E7DF-C834-30DD1B12A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694B53-3287-C5C0-B410-CD5A6485D5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456000-053D-EDC0-A271-290CC348F9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92C38-A640-3F44-9E38-9F1FB752D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57542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373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306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494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342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6126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950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865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718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0A4777-0851-CC20-F095-53EF71C4B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621B66-9EBA-B5D2-3609-ED0E76EB81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502792-C1AF-2677-51E1-E7546287B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84113-7472-954B-BF86-7F866765B3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49185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3971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62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29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00D811-EF62-0617-32F7-056B1156FD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0F765C-749F-E471-D68F-B3E6D3319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73637B-E49E-4F10-1F52-F09B127E1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2997-AAD7-0C47-B160-AB64A99C30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86265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57454-E64C-E3DF-5000-1E9C244918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8B24EF-7F17-1DE2-2D24-6926374B5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94D82C-211F-840B-3DC1-50F019E24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03140-1B0F-AE43-813C-835A1776B5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1972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4B7BD7-6AC2-EA8F-7751-0D5BD3E7A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E25826-9C6D-07E0-002E-16C3364DD2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7D47760-C638-5CF5-F7B7-DFDD121298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2A387-3D66-0946-938B-F0C2065BB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8551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9546E2-E243-A5A3-F854-A285B0EA0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05F3AC-49FE-FDF8-821D-1D4EB23AE0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B54C7D-2695-1AFB-E32C-5571769FB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74895-0438-9C43-AA4B-E95B6892E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7012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F566D9-E114-CBA2-853C-F30DABF42B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80577C-7959-EB3A-D805-42FE2ACDB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C01EE5-4F33-9322-0505-762A777C9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8FEF1-DA33-0040-8C9E-FFE29D1A8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36826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B99406-0893-452B-91C1-919D17FA6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DBDDF4-ED16-777D-0D95-A152BD835A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83C72E-6D35-9134-4C8E-9D0C236033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6157B-00E4-4449-9454-9A4514519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17936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94F938-163F-02FA-A9CE-6C797650DE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5565D-08E1-B0FA-9B32-0A7FA47A7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8F017E-D2E3-5CF1-896B-94AAA16D57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09CC2-A568-7544-816D-2AAFE8FF37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68209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E89B7E-ABED-D030-078B-6FBC92099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833E1B-A961-1B31-C740-6BFFAD241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2E495D-794D-D87A-593C-6EC1110E2C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6F7CF7-D175-5854-3CD3-2F28F57FAF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31A25C-8CDD-FE7B-7A31-18A84874DC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0BEF62F-FFBA-BE43-8C36-7FC625825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66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3">
            <a:extLst>
              <a:ext uri="{FF2B5EF4-FFF2-40B4-BE49-F238E27FC236}">
                <a16:creationId xmlns:a16="http://schemas.microsoft.com/office/drawing/2014/main" id="{CF8C8609-707E-94DA-D5E0-20180F2A5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33800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المحاضرة 27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D844A5C2-9D0D-27F3-0F11-38116DA57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812925"/>
            <a:ext cx="845820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ar-JO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ea typeface="SimSun" panose="02010600030101010101" pitchFamily="2" charset="-122"/>
              </a:rPr>
              <a:t>نموذج عملي لاتخاذ القرارات الأخلاقية</a:t>
            </a:r>
            <a:endParaRPr lang="en-US" altLang="en-US" sz="4800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942480-76C8-888E-0236-CD623FE9C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" y="5730874"/>
            <a:ext cx="915850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د. لويس وينكلر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</a:t>
            </a:r>
            <a:r>
              <a:rPr kumimoji="0" lang="ar-JO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مدرسة شرق آسيا اللاهوتية (سنغافورة)</a:t>
            </a:r>
            <a:b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تحميل د. ريك جريفيث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</a:t>
            </a:r>
            <a:r>
              <a:rPr kumimoji="0" lang="ar-JO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  <a:b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الملفات بلغات عدة للتنزيل المجاني على 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BibleStudyDownloads.org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>
            <a:extLst>
              <a:ext uri="{FF2B5EF4-FFF2-40B4-BE49-F238E27FC236}">
                <a16:creationId xmlns:a16="http://schemas.microsoft.com/office/drawing/2014/main" id="{053BED7D-65DB-CB2C-8FD0-C6F8C4DBB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50B5A1AC-295A-83E6-18F7-E60038F87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631825"/>
            <a:ext cx="9144000" cy="16240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وجهات النظر الأولية والفوائد والمخاطر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DE3B62EC-53A1-7D01-2793-0E9ECB67D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540000"/>
            <a:ext cx="7962900" cy="113877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بعض الفوائد والمخاطر المحتملة</a:t>
            </a:r>
            <a:endParaRPr lang="en-US" altLang="zh-CN" sz="32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517525" indent="0" algn="r" rtl="1" eaLnBrk="1" hangingPunct="1">
              <a:defRPr/>
            </a:pPr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1. الفوائد المحتملة</a:t>
            </a:r>
            <a:endParaRPr lang="en-US" altLang="zh-CN" sz="32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>
            <a:extLst>
              <a:ext uri="{FF2B5EF4-FFF2-40B4-BE49-F238E27FC236}">
                <a16:creationId xmlns:a16="http://schemas.microsoft.com/office/drawing/2014/main" id="{C6173BB5-8DA2-39A7-3342-25DD20E40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F094357E-F572-61E7-A98A-2A05621E6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631825"/>
            <a:ext cx="9144000" cy="16240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وجهات النظر الأولية والفوائد والمخاطر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722A1CC8-05BA-99BE-30F2-FC18B54D4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540000"/>
            <a:ext cx="79629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بعض الفوائد والمخاطر المحتملة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17525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الفوائد المحتملة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146175" lvl="1" indent="0" algn="r" rtl="1" eaLnBrk="1" hangingPunct="1">
              <a:defRPr/>
            </a:pPr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أ. بساطة ووضوح أكبر في وسط التعقيد والصراع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>
            <a:extLst>
              <a:ext uri="{FF2B5EF4-FFF2-40B4-BE49-F238E27FC236}">
                <a16:creationId xmlns:a16="http://schemas.microsoft.com/office/drawing/2014/main" id="{15CBEA5D-55E7-932D-933E-73B1C4477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74217930-785E-F4F5-57AF-1919D3063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631825"/>
            <a:ext cx="9144000" cy="16240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وجهات النظر الأولية والفوائد والمخاطر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EEB227DE-D605-F640-75B4-8FCCC1792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540000"/>
            <a:ext cx="7962900" cy="243143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بعض الفوائد والمخاطر المحتملة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17525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الفوائد المحتملة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146175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بساطة ووضوح أكبر في وسط التعقيد والصراع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146175" lvl="1" indent="0" algn="r" rtl="1" eaLnBrk="1" hangingPunct="1">
              <a:defRPr/>
            </a:pPr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ب. فرصة للرجوع إلى الخلف وطلب الله والمساهمة الإلهية في وسط الموقف الصعب.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>
            <a:extLst>
              <a:ext uri="{FF2B5EF4-FFF2-40B4-BE49-F238E27FC236}">
                <a16:creationId xmlns:a16="http://schemas.microsoft.com/office/drawing/2014/main" id="{E0AFA4DF-0E51-47ED-FA62-90488FCAD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B38ECFF0-BA15-DF59-AD20-453F62F5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631825"/>
            <a:ext cx="9144000" cy="16240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وجهات النظر الأولية والفوائد والمخاطر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3B64312C-48BF-1338-5FCF-7D8338562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540000"/>
            <a:ext cx="7962900" cy="200054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بعض الفوائد والمخاطر المحتملة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17525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الفوائد المحتملة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146175" lvl="1" indent="0" algn="r" rtl="1" eaLnBrk="1" hangingPunct="1">
              <a:defRPr/>
            </a:pPr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ت. محاولة حقيقية للبحث بدقة في العديد من مسارات العمل الممكنة والأسباب والمبررات لكل منها.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>
            <a:extLst>
              <a:ext uri="{FF2B5EF4-FFF2-40B4-BE49-F238E27FC236}">
                <a16:creationId xmlns:a16="http://schemas.microsoft.com/office/drawing/2014/main" id="{AE8A3C61-2361-7C87-0E8D-9370E286A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1C6D2A10-B7D3-FFCB-CDF4-A5A506C08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631825"/>
            <a:ext cx="9144000" cy="16240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وجهات النظر الأولية والفوائد والمخاطر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7932D468-9355-F9C7-ABDA-CF7977BA0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540000"/>
            <a:ext cx="7962900" cy="200054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بعض الفوائد والمخاطر المحتملة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17525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الفوائد المحتملة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146175" lvl="1" indent="0" algn="r" rtl="1" eaLnBrk="1" hangingPunct="1">
              <a:defRPr/>
            </a:pPr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ث. فهم أوضح لمصادر وأسباب الإختلاف إلى جانب القدرة على الموافقة على الإختلاف بشكل مدروس ومحترم. 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>
            <a:extLst>
              <a:ext uri="{FF2B5EF4-FFF2-40B4-BE49-F238E27FC236}">
                <a16:creationId xmlns:a16="http://schemas.microsoft.com/office/drawing/2014/main" id="{32AFBDF2-CC81-9B09-4431-4E746713E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501CBD30-3C63-90D3-F922-C9E88EAC4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631825"/>
            <a:ext cx="9144000" cy="16240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وجهات النظر الأولية والفوائد والمخاطر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1CBD04C8-19A3-4445-EF28-56881BCAF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540000"/>
            <a:ext cx="7962900" cy="200054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بعض الفوائد والمخاطر المحتملة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17525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الفوائد المحتملة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146175" lvl="1" indent="0" algn="r" rtl="1" eaLnBrk="1" hangingPunct="1">
              <a:defRPr/>
            </a:pPr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ج. في كثير من الأحيان يمكن التوصل إلى إجماع مدروس بشكل جيد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>
            <a:extLst>
              <a:ext uri="{FF2B5EF4-FFF2-40B4-BE49-F238E27FC236}">
                <a16:creationId xmlns:a16="http://schemas.microsoft.com/office/drawing/2014/main" id="{92C838A1-CF44-6849-1391-2B34F0F1F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C36880C6-B962-182F-D9B7-C8B237870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631825"/>
            <a:ext cx="9144000" cy="16240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وجهات النظر الأولية والفوائد والمخاطر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48BFCFA7-FC84-AB26-D6AC-3F1A223A9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540000"/>
            <a:ext cx="7962900" cy="113877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بعض الفوائد والمخاطر المحتملة</a:t>
            </a:r>
            <a:endParaRPr lang="en-US" altLang="zh-CN" sz="32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517525" indent="0" algn="r" rtl="1" eaLnBrk="1" hangingPunct="1">
              <a:defRPr/>
            </a:pPr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2. المخاطر المحتملة</a:t>
            </a:r>
            <a:endParaRPr lang="en-US" altLang="zh-CN" sz="32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>
            <a:extLst>
              <a:ext uri="{FF2B5EF4-FFF2-40B4-BE49-F238E27FC236}">
                <a16:creationId xmlns:a16="http://schemas.microsoft.com/office/drawing/2014/main" id="{0D612A45-5607-390E-ADE7-520A244D2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6B00A75B-1491-199E-23F7-ECB0BE546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631825"/>
            <a:ext cx="9144000" cy="16240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وجهات النظر الأولية والفوائد والمخاطر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4E3BC14A-3F3F-0344-AC66-A93F4FA5C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540000"/>
            <a:ext cx="7962900" cy="200054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بعض الفوائد والمخاطر المحتملة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17525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المخاطر المحتملة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1096962" indent="0" algn="r" rtl="1" eaLnBrk="1" hangingPunct="1">
              <a:defRPr/>
            </a:pPr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أ. التعامل مع نموذج واحد محتمل باعتباره الوضع الوحيد أو أفضل وضع ممكن.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>
            <a:extLst>
              <a:ext uri="{FF2B5EF4-FFF2-40B4-BE49-F238E27FC236}">
                <a16:creationId xmlns:a16="http://schemas.microsoft.com/office/drawing/2014/main" id="{A0267A6A-5BD1-DC3C-4B30-79A6B54A0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380A2C10-0AD9-A627-FA7D-C96E98EF3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631825"/>
            <a:ext cx="9144000" cy="16240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وجهات النظر الأولية والفوائد والمخاطر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8BC64E9F-3060-AEF1-C3BB-F41D17682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540000"/>
            <a:ext cx="7962900" cy="243143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بعض الفوائد والمخاطر المحتملة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17525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المخاطر المحتملة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096962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التعامل مع نموذج واحد محتمل باعتباره الوضع الوحيد أو أفضل وضع ممكن.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096962" indent="0" algn="r" rtl="1" eaLnBrk="1" hangingPunct="1">
              <a:defRPr/>
            </a:pPr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ب. التعامل مع العملية كأنها صيغة سحرية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>
            <a:extLst>
              <a:ext uri="{FF2B5EF4-FFF2-40B4-BE49-F238E27FC236}">
                <a16:creationId xmlns:a16="http://schemas.microsoft.com/office/drawing/2014/main" id="{4942CA21-DD3B-4117-D382-3326A40CA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882644D1-3387-2D9B-AEF1-8E8A18D07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631825"/>
            <a:ext cx="9144000" cy="16240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وجهات النظر الأولية والفوائد والمخاطر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22C58854-2A75-D9C3-8E5D-4B1BB4B5B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540000"/>
            <a:ext cx="7962900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بعض الفوائد والمخاطر المحتملة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17525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المخاطر المحتملة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096962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التعامل مع نموذج واحد محتمل باعتباره الوضع الوحيد أو أفضل وضع ممكن.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096962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التعامل مع العملية كأنها صيغة سحرية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1096962" indent="0" algn="r" rtl="1" eaLnBrk="1" hangingPunct="1">
              <a:defRPr/>
            </a:pPr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ت. الثقة بالعملية أو التكنيك بدلاً من الله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>
            <a:extLst>
              <a:ext uri="{FF2B5EF4-FFF2-40B4-BE49-F238E27FC236}">
                <a16:creationId xmlns:a16="http://schemas.microsoft.com/office/drawing/2014/main" id="{11B71D21-0381-292F-5C7C-D99A31923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574474" name="Rectangle 10">
            <a:extLst>
              <a:ext uri="{FF2B5EF4-FFF2-40B4-BE49-F238E27FC236}">
                <a16:creationId xmlns:a16="http://schemas.microsoft.com/office/drawing/2014/main" id="{7220D133-293F-4EF6-F333-A3EF6B710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ar-JO" altLang="en-US" sz="5000" b="1" dirty="0">
                <a:solidFill>
                  <a:schemeClr val="bg1"/>
                </a:solidFill>
              </a:rPr>
              <a:t>1. مقدمة</a:t>
            </a:r>
            <a:endParaRPr lang="en-US" alt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>
            <a:extLst>
              <a:ext uri="{FF2B5EF4-FFF2-40B4-BE49-F238E27FC236}">
                <a16:creationId xmlns:a16="http://schemas.microsoft.com/office/drawing/2014/main" id="{EE8F4C6B-49C0-D995-CCB2-C9E937069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AD039861-49A9-BB6F-487D-F9D2520BA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631825"/>
            <a:ext cx="9144000" cy="16240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وجهات النظر الأولية والفوائد والمخاطر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91382951-B4C7-E090-3C62-0DCF3A792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540000"/>
            <a:ext cx="79629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بعض الفوائد والمخاطر المحتملة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17525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المخاطر المحتملة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096962" indent="0" algn="r" rtl="1" eaLnBrk="1" hangingPunct="1">
              <a:defRPr/>
            </a:pPr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ث. افتراض وتوقع أن كل شخص سيتفق في نهاية العملية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>
            <a:extLst>
              <a:ext uri="{FF2B5EF4-FFF2-40B4-BE49-F238E27FC236}">
                <a16:creationId xmlns:a16="http://schemas.microsoft.com/office/drawing/2014/main" id="{E4129635-032A-78CA-E47E-4CCAE6D8A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77E0A717-4C93-F74F-4CC5-7939AE593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631825"/>
            <a:ext cx="9144000" cy="16240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وجهات النظر الأولية والفوائد والمخاطر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B22C1005-E919-F06D-4DFA-77F1CE12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540000"/>
            <a:ext cx="7962900" cy="200054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بعض الفوائد والمخاطر المحتملة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17525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المخاطر المحتملة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096962" indent="0" algn="r" rtl="1" eaLnBrk="1" hangingPunct="1">
              <a:defRPr/>
            </a:pPr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ج. افتراض أننا دائماً سنصنع القرار الصحيح بعد أن نكون قد عملنا بشكل مردسوس وشامل خلال هذه العملية 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7E6B4E4E-D57C-3FB5-1BB0-4F4104EA3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48580" name="Rectangle 4">
            <a:extLst>
              <a:ext uri="{FF2B5EF4-FFF2-40B4-BE49-F238E27FC236}">
                <a16:creationId xmlns:a16="http://schemas.microsoft.com/office/drawing/2014/main" id="{4CFC456D-8C88-FE63-3AFD-F76A75343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JO" altLang="en-US" sz="5000" b="1" dirty="0">
                <a:solidFill>
                  <a:schemeClr val="bg1"/>
                </a:solidFill>
                <a:ea typeface="SimSun" panose="02010600030101010101" pitchFamily="2" charset="-122"/>
              </a:rPr>
              <a:t>3. نموذج عملي لاتخاذ القرار الأخلاقي: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JO" altLang="en-US" sz="5000" b="1" dirty="0">
                <a:solidFill>
                  <a:schemeClr val="bg1"/>
                </a:solidFill>
                <a:ea typeface="SimSun" panose="02010600030101010101" pitchFamily="2" charset="-122"/>
              </a:rPr>
              <a:t>تسع خطوات حيوية</a:t>
            </a:r>
            <a:endParaRPr lang="en-US" altLang="en-US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F647DCA2-F508-CA59-46E9-8D4AE0866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48580" name="Rectangle 4">
            <a:extLst>
              <a:ext uri="{FF2B5EF4-FFF2-40B4-BE49-F238E27FC236}">
                <a16:creationId xmlns:a16="http://schemas.microsoft.com/office/drawing/2014/main" id="{D35D8F9F-6C1A-0791-DA11-05D74ACF0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نموذج عملي لاتخاذ القرار الأخلاقي: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تسع خطوات حيوية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1" name="Text Box 5">
            <a:extLst>
              <a:ext uri="{FF2B5EF4-FFF2-40B4-BE49-F238E27FC236}">
                <a16:creationId xmlns:a16="http://schemas.microsoft.com/office/drawing/2014/main" id="{22530865-92CF-A0C2-735C-EA1452C11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>
              <a:spcBef>
                <a:spcPct val="0"/>
              </a:spcBef>
              <a:buNone/>
            </a:pPr>
            <a:r>
              <a:rPr lang="ar-JO" altLang="zh-CN" sz="3600" b="1" dirty="0">
                <a:solidFill>
                  <a:schemeClr val="bg1"/>
                </a:solidFill>
                <a:ea typeface="SimSun" panose="02010600030101010101" pitchFamily="2" charset="-122"/>
              </a:rPr>
              <a:t>أ. جمع المعلومات الهامة</a:t>
            </a:r>
            <a:endParaRPr lang="en-US" altLang="zh-CN" sz="36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B5279398-4FEB-D43C-175A-DA4A5B3C6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48580" name="Rectangle 4">
            <a:extLst>
              <a:ext uri="{FF2B5EF4-FFF2-40B4-BE49-F238E27FC236}">
                <a16:creationId xmlns:a16="http://schemas.microsoft.com/office/drawing/2014/main" id="{27E805BF-418B-3C77-5154-795277D9E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نموذج عملي لاتخاذ القرار الأخلاقي: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تسع خطوات حيوية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5" name="Text Box 5">
            <a:extLst>
              <a:ext uri="{FF2B5EF4-FFF2-40B4-BE49-F238E27FC236}">
                <a16:creationId xmlns:a16="http://schemas.microsoft.com/office/drawing/2014/main" id="{1EAD208F-D70F-470E-B6D3-50A8CEBBF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7086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جمع المعلومات الهامة</a:t>
            </a:r>
            <a:endParaRPr lang="en-US" altLang="zh-CN" sz="32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457200" lvl="1" indent="0" algn="r" rtl="1" eaLnBrk="1" hangingPunct="1">
              <a:spcBef>
                <a:spcPct val="0"/>
              </a:spcBef>
              <a:buNone/>
            </a:pPr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1. البيانات الأساسية</a:t>
            </a:r>
            <a:endParaRPr lang="en-US" altLang="zh-CN" sz="32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FA062FB0-E9DF-587A-4CC0-63411AFF0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48580" name="Rectangle 4">
            <a:extLst>
              <a:ext uri="{FF2B5EF4-FFF2-40B4-BE49-F238E27FC236}">
                <a16:creationId xmlns:a16="http://schemas.microsoft.com/office/drawing/2014/main" id="{93B77B01-AE37-96B8-A526-E5702E491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نموذج عملي لاتخاذ القرار الأخلاقي: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تسع خطوات حيوية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39" name="Text Box 5">
            <a:extLst>
              <a:ext uri="{FF2B5EF4-FFF2-40B4-BE49-F238E27FC236}">
                <a16:creationId xmlns:a16="http://schemas.microsoft.com/office/drawing/2014/main" id="{CE540BF6-865B-B9BB-FDC9-7797FFBF2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71628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30338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جمع المعلومات الهامة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البيانات الأساسية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73138" lvl="2" indent="0" algn="r" rtl="1" eaLnBrk="1" hangingPunct="1">
              <a:spcBef>
                <a:spcPct val="0"/>
              </a:spcBef>
              <a:buNone/>
            </a:pPr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أ. تعريفات ومعايير واضحة: ما هي المشكلة بشكل محدد (أو مجموعة المشاكل)؟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1FDB7963-ADA8-DF04-0A50-65DE46140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48580" name="Rectangle 4">
            <a:extLst>
              <a:ext uri="{FF2B5EF4-FFF2-40B4-BE49-F238E27FC236}">
                <a16:creationId xmlns:a16="http://schemas.microsoft.com/office/drawing/2014/main" id="{ABD42B19-B013-FB10-F353-A9A5C50EE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نموذج عملي لاتخاذ القرار الأخلاقي: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تسع خطوات حيوية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3" name="Text Box 5">
            <a:extLst>
              <a:ext uri="{FF2B5EF4-FFF2-40B4-BE49-F238E27FC236}">
                <a16:creationId xmlns:a16="http://schemas.microsoft.com/office/drawing/2014/main" id="{BCE2F10C-867A-ABDA-E887-7B7D846C7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7086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30338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جمع المعلومات الهامة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البيانات الأساسية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73138" marR="0" lvl="2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تعريفات ومعايير واضحة: ما هي المشكلة بشكل محدد (أو مجموعة المشاكل)؟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973138" lvl="2" indent="0" algn="r" rtl="1" eaLnBrk="1" hangingPunct="1">
              <a:spcBef>
                <a:spcPct val="0"/>
              </a:spcBef>
              <a:buNone/>
            </a:pPr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ب. الحقائق المرتبطة بالمشكلة (المشاكل)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556DE13C-D7A1-E895-C2FE-E1E08524E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48580" name="Rectangle 4">
            <a:extLst>
              <a:ext uri="{FF2B5EF4-FFF2-40B4-BE49-F238E27FC236}">
                <a16:creationId xmlns:a16="http://schemas.microsoft.com/office/drawing/2014/main" id="{EB8495B1-00F8-93C0-51F5-566291A04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نموذج عملي لاتخاذ القرار الأخلاقي: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تسع خطوات حيوية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87" name="Text Box 5">
            <a:extLst>
              <a:ext uri="{FF2B5EF4-FFF2-40B4-BE49-F238E27FC236}">
                <a16:creationId xmlns:a16="http://schemas.microsoft.com/office/drawing/2014/main" id="{C13B6086-1441-DFF0-0BC3-BFE027497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7086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جمع المعلومات الهامة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0"/>
              </a:spcBef>
              <a:buNone/>
            </a:pPr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2. وجهات النظر المعاصرة حول المشكلة (المشاكل)</a:t>
            </a:r>
            <a:endParaRPr lang="en-US" altLang="zh-CN" sz="32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7CEDE158-7E52-2B2E-2AF9-514BDE71B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48580" name="Rectangle 4">
            <a:extLst>
              <a:ext uri="{FF2B5EF4-FFF2-40B4-BE49-F238E27FC236}">
                <a16:creationId xmlns:a16="http://schemas.microsoft.com/office/drawing/2014/main" id="{FB55A8BA-57FD-FC8F-3AB4-5A3B9EF27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نموذج عملي لاتخاذ القرار الأخلاقي: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تسع خطوات حيوية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Text Box 5">
            <a:extLst>
              <a:ext uri="{FF2B5EF4-FFF2-40B4-BE49-F238E27FC236}">
                <a16:creationId xmlns:a16="http://schemas.microsoft.com/office/drawing/2014/main" id="{89D1442A-9254-754E-10A3-D05914F6B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70866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جمع المعلومات الهامة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وجهات النظر المعاصرة حول المشكلة (المشاكل)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0"/>
              </a:spcBef>
              <a:buNone/>
            </a:pPr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3. وجهة النظر التاريخية حول المشكلة (المشاكل)</a:t>
            </a:r>
            <a:endParaRPr lang="en-US" altLang="zh-CN" sz="32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6">
            <a:extLst>
              <a:ext uri="{FF2B5EF4-FFF2-40B4-BE49-F238E27FC236}">
                <a16:creationId xmlns:a16="http://schemas.microsoft.com/office/drawing/2014/main" id="{3DAB6BE2-C0B4-B090-9C26-CB3E19640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376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5DC3F45F-9E89-7982-3999-E5191FF6F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48580" name="Rectangle 4">
            <a:extLst>
              <a:ext uri="{FF2B5EF4-FFF2-40B4-BE49-F238E27FC236}">
                <a16:creationId xmlns:a16="http://schemas.microsoft.com/office/drawing/2014/main" id="{8C39686A-3741-E992-A50A-F8970FD0D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نموذج عملي لاتخاذ القرار الأخلاقي: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تسع خطوات حيوية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6" name="Text Box 5">
            <a:extLst>
              <a:ext uri="{FF2B5EF4-FFF2-40B4-BE49-F238E27FC236}">
                <a16:creationId xmlns:a16="http://schemas.microsoft.com/office/drawing/2014/main" id="{26428F46-32C7-00AF-3705-82938C8F1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70866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جمع المعلومات الهامة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وجهات النظر المعاصرة حول المشكلة (المشاكل)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وجهة النظر التاريخية حول المشكلة (المشاكل)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0"/>
              </a:spcBef>
              <a:buNone/>
            </a:pPr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4. بيانات الكتاب المقدس ذات الصلة بالمشكلة (المشاكل)</a:t>
            </a:r>
            <a:endParaRPr lang="en-US" altLang="zh-CN" sz="32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>
            <a:extLst>
              <a:ext uri="{FF2B5EF4-FFF2-40B4-BE49-F238E27FC236}">
                <a16:creationId xmlns:a16="http://schemas.microsoft.com/office/drawing/2014/main" id="{98D35176-8744-C6F4-875D-D17E2C3F4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DE2ACEC2-5AAC-F4A3-01DA-D7816BB26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686800" cy="6324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0000" indent="-360000" algn="r" rtl="1" eaLnBrk="1" hangingPunct="1">
              <a:spcBef>
                <a:spcPct val="0"/>
              </a:spcBef>
              <a:buFontTx/>
              <a:buNone/>
              <a:defRPr/>
            </a:pPr>
            <a:r>
              <a:rPr lang="ar-JO" altLang="en-US" sz="5000" b="1" dirty="0">
                <a:solidFill>
                  <a:schemeClr val="bg1"/>
                </a:solidFill>
                <a:ea typeface="SimSun" panose="02010600030101010101" pitchFamily="2" charset="-122"/>
              </a:rPr>
              <a:t>2. بعض وجهات النظر الأولية والقوائد والمخاطر المحتملة لاستخدام عملية خطوة بخطوة لاتخاذ قرارات أخلاقية معقدة</a:t>
            </a:r>
            <a:endParaRPr lang="en-US" altLang="en-US" sz="5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6FC94AEF-6C53-DD7C-1092-B86576986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48580" name="Rectangle 4">
            <a:extLst>
              <a:ext uri="{FF2B5EF4-FFF2-40B4-BE49-F238E27FC236}">
                <a16:creationId xmlns:a16="http://schemas.microsoft.com/office/drawing/2014/main" id="{6317A6D2-C1C5-CC7C-B22A-F75865B86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نموذج عملي لاتخاذ القرار الأخلاقي: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تسع خطوات حيوية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59" name="Text Box 5">
            <a:extLst>
              <a:ext uri="{FF2B5EF4-FFF2-40B4-BE49-F238E27FC236}">
                <a16:creationId xmlns:a16="http://schemas.microsoft.com/office/drawing/2014/main" id="{7C65014F-5FAE-0DC9-D4B5-58388B096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716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>
              <a:spcBef>
                <a:spcPct val="0"/>
              </a:spcBef>
              <a:buNone/>
            </a:pPr>
            <a:r>
              <a:rPr lang="ar-JO" altLang="zh-CN" sz="3600" b="1" dirty="0">
                <a:solidFill>
                  <a:schemeClr val="bg1"/>
                </a:solidFill>
                <a:ea typeface="SimSun" panose="02010600030101010101" pitchFamily="2" charset="-122"/>
              </a:rPr>
              <a:t>ب. تحديد القيم المتنافسة</a:t>
            </a:r>
            <a:endParaRPr lang="en-US" altLang="zh-CN" sz="36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409519BB-1A15-B824-FBE8-3227A433D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48580" name="Rectangle 4">
            <a:extLst>
              <a:ext uri="{FF2B5EF4-FFF2-40B4-BE49-F238E27FC236}">
                <a16:creationId xmlns:a16="http://schemas.microsoft.com/office/drawing/2014/main" id="{65856516-92CB-F817-4A39-D96FC853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نموذج عملي لاتخاذ القرار الأخلاقي: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تسع خطوات حيوية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Text Box 5">
            <a:extLst>
              <a:ext uri="{FF2B5EF4-FFF2-40B4-BE49-F238E27FC236}">
                <a16:creationId xmlns:a16="http://schemas.microsoft.com/office/drawing/2014/main" id="{05362479-F5AE-8AF7-479D-0C95B2238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71628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تحديد القيم المتنافسة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r" rtl="1" eaLnBrk="1" hangingPunct="1">
              <a:spcBef>
                <a:spcPct val="0"/>
              </a:spcBef>
              <a:buNone/>
              <a:defRPr/>
            </a:pPr>
            <a:r>
              <a:rPr lang="ar-JO" altLang="zh-CN" sz="3600" b="1" dirty="0">
                <a:solidFill>
                  <a:schemeClr val="bg1"/>
                </a:solidFill>
                <a:ea typeface="SimSun" panose="02010600030101010101" pitchFamily="2" charset="-122"/>
              </a:rPr>
              <a:t>ت. التعرف على المبادئ الأخلاقية</a:t>
            </a:r>
            <a:endParaRPr lang="en-US" altLang="zh-CN" sz="36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DD6076E8-ABE1-565E-6404-33BADEBA4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48580" name="Rectangle 4">
            <a:extLst>
              <a:ext uri="{FF2B5EF4-FFF2-40B4-BE49-F238E27FC236}">
                <a16:creationId xmlns:a16="http://schemas.microsoft.com/office/drawing/2014/main" id="{AF48807B-4EED-9969-F809-CD1F4F390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نموذج عملي لاتخاذ القرار الأخلاقي: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تسع خطوات حيوية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Text Box 5">
            <a:extLst>
              <a:ext uri="{FF2B5EF4-FFF2-40B4-BE49-F238E27FC236}">
                <a16:creationId xmlns:a16="http://schemas.microsoft.com/office/drawing/2014/main" id="{DBD2E25B-BC4C-7258-8D25-973BDCB66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7162800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تحديد القيم المتنافسة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ت. التعرف على المبادئ الأخلاقية</a:t>
            </a:r>
            <a:endParaRPr lang="en-US" altLang="zh-CN" sz="36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indent="0" algn="r" rtl="1" eaLnBrk="1" hangingPunct="1">
              <a:spcBef>
                <a:spcPct val="0"/>
              </a:spcBef>
              <a:buNone/>
              <a:defRPr/>
            </a:pPr>
            <a:r>
              <a:rPr lang="ar-JO" altLang="zh-CN" sz="3600" b="1" dirty="0">
                <a:solidFill>
                  <a:schemeClr val="bg1"/>
                </a:solidFill>
                <a:ea typeface="SimSun" panose="02010600030101010101" pitchFamily="2" charset="-122"/>
              </a:rPr>
              <a:t>ث. ذكر البدائل</a:t>
            </a:r>
            <a:endParaRPr lang="en-US" altLang="zh-CN" sz="36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7E58F898-2FED-7969-9471-2720EF43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48580" name="Rectangle 4">
            <a:extLst>
              <a:ext uri="{FF2B5EF4-FFF2-40B4-BE49-F238E27FC236}">
                <a16:creationId xmlns:a16="http://schemas.microsoft.com/office/drawing/2014/main" id="{AF1971E5-B8F6-4359-619A-A9AE669BE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نموذج عملي لاتخاذ القرار الأخلاقي: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تسع خطوات حيوية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Text Box 5">
            <a:extLst>
              <a:ext uri="{FF2B5EF4-FFF2-40B4-BE49-F238E27FC236}">
                <a16:creationId xmlns:a16="http://schemas.microsoft.com/office/drawing/2014/main" id="{632BF806-3E59-6667-50C1-D271F377A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7162800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تحديد القيم المتنافسة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ت. التعرف على المبادئ الأخلاقية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ث. ذكر البدائل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r" rtl="1" eaLnBrk="1" hangingPunct="1">
              <a:spcBef>
                <a:spcPct val="0"/>
              </a:spcBef>
              <a:buNone/>
              <a:defRPr/>
            </a:pPr>
            <a:r>
              <a:rPr lang="ar-JO" altLang="zh-CN" sz="3600" b="1" dirty="0">
                <a:solidFill>
                  <a:schemeClr val="bg1"/>
                </a:solidFill>
                <a:ea typeface="SimSun" panose="02010600030101010101" pitchFamily="2" charset="-122"/>
              </a:rPr>
              <a:t>ج. مقارنة المبادئ الأخلاقية مع كل بديل</a:t>
            </a:r>
            <a:endParaRPr lang="en-US" altLang="zh-CN" sz="36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8639BCB6-7125-395D-D02F-D567D6BA4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48580" name="Rectangle 4">
            <a:extLst>
              <a:ext uri="{FF2B5EF4-FFF2-40B4-BE49-F238E27FC236}">
                <a16:creationId xmlns:a16="http://schemas.microsoft.com/office/drawing/2014/main" id="{7A382B8D-1C7D-9337-C3DD-4E81119A9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نموذج عملي لاتخاذ القرار الأخلاقي: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تسع خطوات حيوية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Text Box 5">
            <a:extLst>
              <a:ext uri="{FF2B5EF4-FFF2-40B4-BE49-F238E27FC236}">
                <a16:creationId xmlns:a16="http://schemas.microsoft.com/office/drawing/2014/main" id="{25BC2427-2824-4930-B030-87BF99CE1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7162800" cy="28623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تحديد القيم المتنافسة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ت. التعرف على المبادئ الأخلاقية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ث. ذكر البدائل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ج. مقارنة المبادئ الأخلاقية مع كل بديل</a:t>
            </a:r>
            <a:endParaRPr lang="en-US" altLang="zh-CN" sz="36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indent="0" algn="r" rtl="1" eaLnBrk="1" hangingPunct="1">
              <a:spcBef>
                <a:spcPct val="0"/>
              </a:spcBef>
              <a:buNone/>
              <a:defRPr/>
            </a:pPr>
            <a:r>
              <a:rPr lang="ar-JO" altLang="zh-CN" sz="3600" b="1" dirty="0">
                <a:solidFill>
                  <a:schemeClr val="bg1"/>
                </a:solidFill>
                <a:ea typeface="SimSun" panose="02010600030101010101" pitchFamily="2" charset="-122"/>
              </a:rPr>
              <a:t>ح. تقييم العواقب</a:t>
            </a:r>
            <a:endParaRPr lang="en-US" altLang="zh-CN" sz="36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78917D05-094C-697A-401E-1CAAFC6C5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48580" name="Rectangle 4">
            <a:extLst>
              <a:ext uri="{FF2B5EF4-FFF2-40B4-BE49-F238E27FC236}">
                <a16:creationId xmlns:a16="http://schemas.microsoft.com/office/drawing/2014/main" id="{C609D052-E868-DB5E-43F8-4B8688D20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نموذج عملي لاتخاذ القرار الأخلاقي: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تسع خطوات حيوية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9" name="Text Box 5">
            <a:extLst>
              <a:ext uri="{FF2B5EF4-FFF2-40B4-BE49-F238E27FC236}">
                <a16:creationId xmlns:a16="http://schemas.microsoft.com/office/drawing/2014/main" id="{9D82B68F-7D3F-7DA9-4CE3-82D3989F4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685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40000" indent="-540000" algn="r" rtl="1" eaLnBrk="1" hangingPunct="1">
              <a:spcBef>
                <a:spcPct val="0"/>
              </a:spcBef>
              <a:buNone/>
            </a:pPr>
            <a:r>
              <a:rPr lang="ar-JO" altLang="zh-CN" sz="3600" b="1" dirty="0">
                <a:solidFill>
                  <a:schemeClr val="bg1"/>
                </a:solidFill>
                <a:ea typeface="SimSun" panose="02010600030101010101" pitchFamily="2" charset="-122"/>
              </a:rPr>
              <a:t>خ. أحصل على رأي تقوي حول المسألة (أمثال 18: 1-2)</a:t>
            </a:r>
            <a:endParaRPr lang="en-US" altLang="zh-CN" sz="36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A picture containing person, indoor, table, person&#10;&#10;Description automatically generated">
            <a:extLst>
              <a:ext uri="{FF2B5EF4-FFF2-40B4-BE49-F238E27FC236}">
                <a16:creationId xmlns:a16="http://schemas.microsoft.com/office/drawing/2014/main" id="{35E87E3E-68B8-8E9D-E9E7-DB61469D9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1" b="65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DEE58650-57C1-57A0-2AA1-FAC93EB8F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48580" name="Rectangle 4">
            <a:extLst>
              <a:ext uri="{FF2B5EF4-FFF2-40B4-BE49-F238E27FC236}">
                <a16:creationId xmlns:a16="http://schemas.microsoft.com/office/drawing/2014/main" id="{AE4CE840-7FDC-F79F-D8BE-86EAF5726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نموذج عملي لاتخاذ القرار الأخلاقي: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تسع خطوات حيوية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1" name="Text Box 5">
            <a:extLst>
              <a:ext uri="{FF2B5EF4-FFF2-40B4-BE49-F238E27FC236}">
                <a16:creationId xmlns:a16="http://schemas.microsoft.com/office/drawing/2014/main" id="{20984A36-D473-4EB2-2778-15C49DF4C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6858000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40000" marR="0" lvl="0" indent="-5400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خ. أحصل على رأي تقوي حول المسألة (أمثال 18: 1-2)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indent="-457200" algn="r" rtl="1" eaLnBrk="1" hangingPunct="1">
              <a:spcBef>
                <a:spcPct val="0"/>
              </a:spcBef>
              <a:buNone/>
              <a:defRPr/>
            </a:pPr>
            <a:r>
              <a:rPr lang="ar-JO" altLang="zh-CN" sz="3600" b="1" dirty="0">
                <a:solidFill>
                  <a:schemeClr val="bg1"/>
                </a:solidFill>
                <a:ea typeface="SimSun" panose="02010600030101010101" pitchFamily="2" charset="-122"/>
              </a:rPr>
              <a:t>د. اصنع قراراً من خلال الصلاة          (يعقوب 1: 5-8)</a:t>
            </a:r>
            <a:endParaRPr lang="en-US" altLang="zh-CN" sz="36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 descr="A tree in a body of water&#10;&#10;Description automatically generated with low confidence">
            <a:extLst>
              <a:ext uri="{FF2B5EF4-FFF2-40B4-BE49-F238E27FC236}">
                <a16:creationId xmlns:a16="http://schemas.microsoft.com/office/drawing/2014/main" id="{F0EFAD4A-82C1-71BB-055A-C455310C0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DCB6440B-45C2-B72E-A7D6-85B0CDD87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48580" name="Rectangle 4">
            <a:extLst>
              <a:ext uri="{FF2B5EF4-FFF2-40B4-BE49-F238E27FC236}">
                <a16:creationId xmlns:a16="http://schemas.microsoft.com/office/drawing/2014/main" id="{64AE1D48-97C8-1AD4-AA5D-47C69D4DC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نموذج عملي لاتخاذ القرار الأخلاقي: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تسع خطوات حيوية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1" name="Text Box 5">
            <a:extLst>
              <a:ext uri="{FF2B5EF4-FFF2-40B4-BE49-F238E27FC236}">
                <a16:creationId xmlns:a16="http://schemas.microsoft.com/office/drawing/2014/main" id="{526A4C20-2146-54BF-1A22-1AA2C7E9B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6858000" cy="28623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40000" marR="0" lvl="0" indent="-5400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خ. أحصل على رأي تقوي حول المسألة (أمثال 18: 1-2)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د. اصنع قراراً من خلال الصلاة          (يعقوب 1: 5-8)</a:t>
            </a:r>
            <a:endParaRPr lang="en-US" altLang="zh-CN" sz="36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indent="0" algn="r" rtl="1" eaLnBrk="1" hangingPunct="1">
              <a:spcBef>
                <a:spcPct val="0"/>
              </a:spcBef>
              <a:buNone/>
              <a:defRPr/>
            </a:pPr>
            <a:r>
              <a:rPr lang="ar-JO" altLang="zh-CN" sz="3600" b="1" dirty="0">
                <a:solidFill>
                  <a:schemeClr val="bg1"/>
                </a:solidFill>
                <a:ea typeface="SimSun" panose="02010600030101010101" pitchFamily="2" charset="-122"/>
              </a:rPr>
              <a:t>ذ. تأمل وقيِّم</a:t>
            </a:r>
            <a:endParaRPr lang="en-US" altLang="zh-CN" sz="36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A0895BFA-4C44-DED5-293A-0E569607F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56772" name="Rectangle 4">
            <a:extLst>
              <a:ext uri="{FF2B5EF4-FFF2-40B4-BE49-F238E27FC236}">
                <a16:creationId xmlns:a16="http://schemas.microsoft.com/office/drawing/2014/main" id="{407C04A2-2D94-77F9-6E17-5229D89B9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3886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JO" altLang="en-US" sz="4800" b="1" dirty="0">
                <a:solidFill>
                  <a:schemeClr val="bg1"/>
                </a:solidFill>
              </a:rPr>
              <a:t>4. الخلاصة والتطبيق: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JO" altLang="en-US" sz="4800" b="1" dirty="0">
                <a:solidFill>
                  <a:schemeClr val="bg1"/>
                </a:solidFill>
              </a:rPr>
              <a:t> دراسة حالة عيب القلب الخلقي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JO" altLang="en-US" sz="4800" b="1" dirty="0">
                <a:solidFill>
                  <a:schemeClr val="bg1"/>
                </a:solidFill>
              </a:rPr>
              <a:t> لدى الجنين</a:t>
            </a:r>
            <a:endParaRPr lang="en-US" alt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>
            <a:extLst>
              <a:ext uri="{FF2B5EF4-FFF2-40B4-BE49-F238E27FC236}">
                <a16:creationId xmlns:a16="http://schemas.microsoft.com/office/drawing/2014/main" id="{B25E7ECE-2BB7-9607-A7AB-FD00FAE39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BDF3C1D6-D8AF-12C6-B6B5-D9A323905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631825"/>
            <a:ext cx="9144000" cy="16240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JO" altLang="en-US" sz="5000" b="1" dirty="0">
                <a:solidFill>
                  <a:schemeClr val="bg1"/>
                </a:solidFill>
                <a:ea typeface="SimSun" panose="02010600030101010101" pitchFamily="2" charset="-122"/>
              </a:rPr>
              <a:t>2. وجهات النظر الأولية والفوائد والمخاطر</a:t>
            </a:r>
            <a:endParaRPr lang="en-US" altLang="en-US" sz="5000" b="1" dirty="0">
              <a:solidFill>
                <a:schemeClr val="bg1"/>
              </a:solidFill>
            </a:endParaRP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116A56FC-C0AF-FBD7-4683-9A577FEA5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00400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/>
            <a:r>
              <a:rPr lang="ar-JO" altLang="zh-CN" sz="3600" b="1" dirty="0">
                <a:solidFill>
                  <a:schemeClr val="bg1"/>
                </a:solidFill>
                <a:ea typeface="SimSun" panose="02010600030101010101" pitchFamily="2" charset="-122"/>
              </a:rPr>
              <a:t>أ. بعض وجهات النظر الأولية</a:t>
            </a:r>
            <a:endParaRPr lang="en-US" altLang="zh-CN" sz="36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النظرة العالمية</a:t>
            </a:r>
            <a:r>
              <a:rPr lang="en-US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at 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هذا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88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A picture containing sitting, food, computer, remote&#10;&#10;Description automatically generated">
            <a:extLst>
              <a:ext uri="{FF2B5EF4-FFF2-40B4-BE49-F238E27FC236}">
                <a16:creationId xmlns:a16="http://schemas.microsoft.com/office/drawing/2014/main" id="{43942EC4-A545-3DD6-EE16-70C98DCB5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3"/>
          <a:stretch>
            <a:fillRect/>
          </a:stretch>
        </p:blipFill>
        <p:spPr bwMode="auto">
          <a:xfrm>
            <a:off x="6350" y="0"/>
            <a:ext cx="912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">
            <a:extLst>
              <a:ext uri="{FF2B5EF4-FFF2-40B4-BE49-F238E27FC236}">
                <a16:creationId xmlns:a16="http://schemas.microsoft.com/office/drawing/2014/main" id="{F333E10A-E327-9FB0-52DF-E6EEC6D2E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ADCBB2B9-CDDB-9E5B-65FD-6B4EE3FE9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631825"/>
            <a:ext cx="9144000" cy="16240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وجهات النظر الأولية والفوائد والمخاطر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3133109C-05D8-D855-9315-8CFA937FF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200400"/>
            <a:ext cx="6858000" cy="16312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بعض وجهات النظر الأولية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17525" indent="0" algn="r" rtl="1" eaLnBrk="1" hangingPunct="1">
              <a:defRPr/>
            </a:pPr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1. الدور المستمر لله، كلمته، رفاقه المؤمنين، والصلاة</a:t>
            </a:r>
            <a:endParaRPr lang="en-US" altLang="zh-CN" sz="32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>
            <a:extLst>
              <a:ext uri="{FF2B5EF4-FFF2-40B4-BE49-F238E27FC236}">
                <a16:creationId xmlns:a16="http://schemas.microsoft.com/office/drawing/2014/main" id="{A74371E9-C9D6-DA2C-D4C8-B67E6CE5A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0288A290-5312-6E94-ACA8-5CDAD9D4C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631825"/>
            <a:ext cx="9144000" cy="16240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وجهات النظر الأولية والفوائد والمخاطر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78CFE41C-6B56-07C4-CFA6-4A14A282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00400"/>
            <a:ext cx="7239000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بعض وجهات النظر الأولية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17525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الدور المستمر لله، كلمته، رفاقه المؤمنين، والصلاة</a:t>
            </a:r>
            <a:endParaRPr lang="en-US" altLang="zh-CN" sz="32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517525" indent="0" algn="r" rtl="1" eaLnBrk="1" hangingPunct="1">
              <a:defRPr/>
            </a:pPr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2. كلمة حول التسلسل</a:t>
            </a:r>
            <a:endParaRPr lang="en-US" altLang="zh-CN" sz="32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>
            <a:extLst>
              <a:ext uri="{FF2B5EF4-FFF2-40B4-BE49-F238E27FC236}">
                <a16:creationId xmlns:a16="http://schemas.microsoft.com/office/drawing/2014/main" id="{E078B0C4-A1E8-C2A8-3365-517FD51FC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458F49C7-1037-2D18-1F70-AEBCC01FF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631825"/>
            <a:ext cx="9144000" cy="16240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وجهات النظر الأولية والفوائد والمخاطر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C7E09049-959D-4DCC-0521-24A929FF3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00400"/>
            <a:ext cx="7239000" cy="261610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بعض وجهات النظر الأولية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17525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الدور المستمر لله، كلمته، رفاقه المؤمنين، والصلاة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17525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كلمة حول التسلسل</a:t>
            </a:r>
            <a:endParaRPr lang="en-US" altLang="zh-CN" sz="32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517525" indent="0" algn="r" rtl="1" eaLnBrk="1" hangingPunct="1">
              <a:defRPr/>
            </a:pPr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3. الأهمية النقدية للشخصية، الفضيلة والحكمة</a:t>
            </a:r>
            <a:endParaRPr lang="en-US" altLang="zh-CN" sz="32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>
            <a:extLst>
              <a:ext uri="{FF2B5EF4-FFF2-40B4-BE49-F238E27FC236}">
                <a16:creationId xmlns:a16="http://schemas.microsoft.com/office/drawing/2014/main" id="{6DC0D0B3-9B91-BF19-4853-346162E1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381000"/>
            <a:ext cx="7829550" cy="4800600"/>
          </a:xfrm>
          <a:ln w="635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r" rtl="1">
              <a:buFontTx/>
              <a:buNone/>
            </a:pPr>
            <a:r>
              <a:rPr lang="ar-JO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العديد من الدورات الأخلاقية. . . تركت الطلاب راضين عن قدراتهم على التفكير بشكل جيد في المصطلحات الأخلاقية ولكن مع القليل من السيطرة عليها. . . نوع الشخصية اللازمة لهم للتعامل مع المواقف الأخلاقية الواقعية. وهذا خطأ فادح.</a:t>
            </a:r>
            <a:endParaRPr lang="en-US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ar-JO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مارفين أوكسنهام، الشخصية والفضيلة في التعليم اللاهوتي، 329</a:t>
            </a:r>
            <a:endParaRPr lang="en-US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E0F82B2-9D17-9856-4F5E-7F2DBFA6A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>
            <a:extLst>
              <a:ext uri="{FF2B5EF4-FFF2-40B4-BE49-F238E27FC236}">
                <a16:creationId xmlns:a16="http://schemas.microsoft.com/office/drawing/2014/main" id="{8EDAE39C-8D61-F09A-6293-FB3F6C2E6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86A8ADB0-0E6A-1741-0534-DBFE5CA3B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631825"/>
            <a:ext cx="9144000" cy="16240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وجهات النظر الأولية والفوائد والمخاطر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21427172-716A-EE90-2A46-1B2475753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540000"/>
            <a:ext cx="7962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/>
            <a:r>
              <a:rPr lang="ar-JO" altLang="zh-CN" sz="3600" b="1" dirty="0">
                <a:solidFill>
                  <a:schemeClr val="bg1"/>
                </a:solidFill>
                <a:ea typeface="SimSun" panose="02010600030101010101" pitchFamily="2" charset="-122"/>
              </a:rPr>
              <a:t>ب. بعض الفوائد والمخاطر المحتملة</a:t>
            </a:r>
            <a:endParaRPr lang="en-US" altLang="zh-CN" sz="36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10072</TotalTime>
  <Words>1125</Words>
  <Application>Microsoft Office PowerPoint</Application>
  <PresentationFormat>On-screen Show (4:3)</PresentationFormat>
  <Paragraphs>154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MS PGothic</vt:lpstr>
      <vt:lpstr>SimSun</vt:lpstr>
      <vt:lpstr>Arial</vt:lpstr>
      <vt:lpstr>Calibri</vt:lpstr>
      <vt:lpstr>Times New Roman</vt:lpstr>
      <vt:lpstr>Wingdings</vt:lpstr>
      <vt:lpstr>Default Design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النظرة العالمية at BibleStudyDownloads.org</vt:lpstr>
    </vt:vector>
  </TitlesOfParts>
  <Manager/>
  <Company>EAST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Practical Model for Making Ethical Decisions</dc:title>
  <dc:subject/>
  <dc:creator>Lewis Winkler</dc:creator>
  <cp:keywords/>
  <dc:description/>
  <cp:lastModifiedBy>Rami Jwainat</cp:lastModifiedBy>
  <cp:revision>437</cp:revision>
  <dcterms:created xsi:type="dcterms:W3CDTF">2008-04-22T20:27:24Z</dcterms:created>
  <dcterms:modified xsi:type="dcterms:W3CDTF">2024-04-18T05:40:12Z</dcterms:modified>
  <cp:category/>
</cp:coreProperties>
</file>