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636" r:id="rId4"/>
    <p:sldId id="739" r:id="rId5"/>
    <p:sldId id="754" r:id="rId6"/>
    <p:sldId id="755" r:id="rId7"/>
    <p:sldId id="695" r:id="rId8"/>
    <p:sldId id="740" r:id="rId9"/>
    <p:sldId id="741" r:id="rId10"/>
    <p:sldId id="756" r:id="rId11"/>
    <p:sldId id="742" r:id="rId12"/>
    <p:sldId id="743" r:id="rId13"/>
    <p:sldId id="757" r:id="rId14"/>
    <p:sldId id="758" r:id="rId15"/>
    <p:sldId id="744" r:id="rId16"/>
    <p:sldId id="745" r:id="rId17"/>
    <p:sldId id="746" r:id="rId18"/>
    <p:sldId id="759" r:id="rId19"/>
    <p:sldId id="747" r:id="rId20"/>
    <p:sldId id="748" r:id="rId21"/>
    <p:sldId id="749" r:id="rId22"/>
    <p:sldId id="750" r:id="rId23"/>
    <p:sldId id="760" r:id="rId24"/>
    <p:sldId id="751" r:id="rId25"/>
    <p:sldId id="753" r:id="rId26"/>
    <p:sldId id="752" r:id="rId27"/>
    <p:sldId id="694" r:id="rId28"/>
    <p:sldId id="761" r:id="rId29"/>
    <p:sldId id="297" r:id="rId30"/>
    <p:sldId id="79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56" autoAdjust="0"/>
    <p:restoredTop sz="94694" autoAdjust="0"/>
  </p:normalViewPr>
  <p:slideViewPr>
    <p:cSldViewPr>
      <p:cViewPr>
        <p:scale>
          <a:sx n="92" d="100"/>
          <a:sy n="92" d="100"/>
        </p:scale>
        <p:origin x="1944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FFB6-A8EB-094F-967C-41ADC10FFD7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4BEBE-EBD0-5345-BCBF-FCEC0D561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5D620-DF70-2B6B-CC9E-6E001337E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D02D0-2E5E-36D4-1A64-D371C0949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F204A-21A6-274E-0EBB-D704534CB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1079-7ED8-114F-954C-181189AA5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752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F67EE8-812D-A727-1AC2-291CA11A1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B2954-0540-E54B-B224-370261E2F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E67541-CF5C-A6D4-3A05-79DF0C1A7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F962-3CB6-D64E-887A-44DAA69A2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809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D959C-DB1F-AFAE-0E98-C906E1877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5EE21-839E-F9EC-FB94-7CC1203B4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F8218-077C-8361-7AB4-C6B0CAA0A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70182-5BFE-EC4F-9220-1104C05B9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148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49B9B-4A3B-9342-E671-205E8425E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913D0A-1841-E997-5B5D-7F247E59A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D728E-0F37-2617-14B9-52063CF00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8A8A9-0B16-D44C-A21F-AB20FA63C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082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16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24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73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73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65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26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33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2CDB3-8E4C-BF3A-841C-94F43FFF4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175C2-3BF6-1939-1BC3-72DAF646D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8EB94-4478-958F-2510-B2A963F89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FC9B-7435-4145-9F3C-E813EC282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5039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80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464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33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8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E39880-8448-8E06-B755-B999E47E1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41B3C-4258-7E4F-F8E3-BF353F58D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357BC-16A5-491D-5865-FBDA273F3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F2DF-6A62-EC45-9B39-8E9E16A27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0447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D8C56-4B6C-8692-70D3-02C0AACE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3CF2C-1E6B-29C1-618A-5E7CAB9D5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F470F-3C2D-FAE8-77AC-346E12C60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2D0D-3DA1-AB46-AFE0-82F5FF39B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632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B2B116-F62E-7C0C-1F0E-83634C71A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01ABA8-8E47-44B0-0126-7A858D0CE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EB916B-BE43-6E7F-DC0E-67FB57CB3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E74A-82F8-114E-BE89-AA95AD4F2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617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D86D7C-D931-C5A3-308E-CDD6285D6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76762E-A137-29B0-0B35-1CDDBE677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9507B4-E978-EC0D-ECD0-80FD9F156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591C-25A6-CD4B-9DE1-D47FE0856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03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ED2F1C-8255-1541-DB38-A9B05DF9E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B206F9-5A7D-B5DC-313D-551C21577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9AF077-04BB-1651-AAD4-E39FC7BC5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07BD-56F9-4147-8781-A28AE742B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30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0ED9D-0946-587B-6C61-6BDDE3FD4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2B7BF-0D5A-8D64-2F70-72EBAEB9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437AD-60F6-5583-A3D6-529CE1A99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03EC-AA23-774D-9A92-742935EFF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0385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2C0F6-4EAB-04C6-8E4D-8F34D40F6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29F27-50E5-5DB2-6EAC-2647B9CAE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E48A4-24C1-024C-BA5E-050E46427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2F80-1F6A-B941-A773-2FB14B11D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3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99FF"/>
            </a:gs>
            <a:gs pos="100000">
              <a:srgbClr val="00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0361C-BE68-E66B-A0B7-365AEDDE7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405013-3EF5-525A-6CF2-775286A0F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AC2DBE-4BA8-ED23-0A66-C84E1FDA8A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382987-6BA0-3B6E-9A37-89DF4B1BC8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7C1EDE-4350-1437-F2EB-AF9F72475C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55EFE4-7040-AB4D-9E97-07C681035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>
            <a:extLst>
              <a:ext uri="{FF2B5EF4-FFF2-40B4-BE49-F238E27FC236}">
                <a16:creationId xmlns:a16="http://schemas.microsoft.com/office/drawing/2014/main" id="{5B782F21-D246-47D9-ADC9-0C401C4B7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المحاضرة 26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8" name="Text Box 14">
            <a:extLst>
              <a:ext uri="{FF2B5EF4-FFF2-40B4-BE49-F238E27FC236}">
                <a16:creationId xmlns:a16="http://schemas.microsoft.com/office/drawing/2014/main" id="{747A423B-79C1-B6F0-DDB3-6E23579C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التعددية والأخلاق المسيحية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0AE63D-899E-D954-F1CA-78514DA5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لويس وينكلر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مدرسة شرق آسيا اللاهوتية (سنغافورة)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D32F63D4-4955-FFEE-8133-94277C4F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7667" name="Rectangle 3">
            <a:extLst>
              <a:ext uri="{FF2B5EF4-FFF2-40B4-BE49-F238E27FC236}">
                <a16:creationId xmlns:a16="http://schemas.microsoft.com/office/drawing/2014/main" id="{6D2EC3F6-BC2E-2251-8810-142C7620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SimSun" panose="02010600030101010101" pitchFamily="2" charset="-122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34DDAAF8-6E51-290A-96AF-BF4C052B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10600" cy="1877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ب. المعضلة الإجتماعية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كيف تستطيع المسيحية أن ترتبط بشكل فعال بوجهات نظرها وتغرسها في سياق العدد من وجهات النظر العالمية المختلفة والمتنافسة؟ 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>
            <a:extLst>
              <a:ext uri="{FF2B5EF4-FFF2-40B4-BE49-F238E27FC236}">
                <a16:creationId xmlns:a16="http://schemas.microsoft.com/office/drawing/2014/main" id="{55962577-0870-1E58-C422-FCF48455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8BF6B278-3286-8F50-430B-34D524FF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SimSun" panose="02010600030101010101" pitchFamily="2" charset="-122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7676E97-DC5A-B24B-3B73-9B9214F0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10600" cy="27392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ب. المعضلة الإجتماعية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1. كيف تستطيع المسيحية أن ترتبط بشكل فعال بوجهات نظرها وتغرسها في سياق العدد من وجهات النظر العالمية المختلفة والمتنافسة؟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ما الذي يمكن أن يوفر التماسك الإجتماعي لمجتمع ما عندما يكون هناك الكثير من وجهات النظر المتنافسة داخله؟</a:t>
            </a:r>
            <a:endParaRPr lang="th-TH" altLang="en-US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4544DC95-1E61-5A7E-D8C6-46089881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9715" name="Rectangle 3">
            <a:extLst>
              <a:ext uri="{FF2B5EF4-FFF2-40B4-BE49-F238E27FC236}">
                <a16:creationId xmlns:a16="http://schemas.microsoft.com/office/drawing/2014/main" id="{C249E1E4-09FA-61C6-3AE8-2EF2ED75F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</a:rPr>
              <a:t>3. خيارات المسيحية في مجتمع تعددي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A6BACADB-7D00-33E0-06AB-BB0EA3FB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9715" name="Rectangle 3">
            <a:extLst>
              <a:ext uri="{FF2B5EF4-FFF2-40B4-BE49-F238E27FC236}">
                <a16:creationId xmlns:a16="http://schemas.microsoft.com/office/drawing/2014/main" id="{77AAF396-AFFC-B431-BA67-3EF26D8A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81BF055E-9F69-9790-292C-AB9599F4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أ. الخصخصة في شكلين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E0492150-E70A-9532-D37F-BB08143B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9715" name="Rectangle 3">
            <a:extLst>
              <a:ext uri="{FF2B5EF4-FFF2-40B4-BE49-F238E27FC236}">
                <a16:creationId xmlns:a16="http://schemas.microsoft.com/office/drawing/2014/main" id="{6E3ED13D-E515-D562-B685-CABD5801B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0909B505-B257-FD86-65D2-D6390591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أ. الخصخصة في شكلين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انفصال المسيحية عن العالم</a:t>
            </a:r>
            <a:endParaRPr lang="th-TH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DEC8BE68-ADED-60F5-9E78-373D343FC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0739" name="Rectangle 3">
            <a:extLst>
              <a:ext uri="{FF2B5EF4-FFF2-40B4-BE49-F238E27FC236}">
                <a16:creationId xmlns:a16="http://schemas.microsoft.com/office/drawing/2014/main" id="{64CDD12F-2982-F8F9-12F0-BBE99FFB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37711E22-8BED-3AAE-E1E1-9A425CAF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الخصخصة في شكلين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انفصال المسيحية عن العالم</a:t>
            </a:r>
            <a:endParaRPr kumimoji="0" lang="th-TH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عدم تدخل الدين في السياسة العامة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ADDE0059-0B73-12FA-5095-B17497F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1763" name="Rectangle 3">
            <a:extLst>
              <a:ext uri="{FF2B5EF4-FFF2-40B4-BE49-F238E27FC236}">
                <a16:creationId xmlns:a16="http://schemas.microsoft.com/office/drawing/2014/main" id="{BE4F11AD-A436-D780-8706-D696BA4D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305FC98B-8864-FA0F-6A89-8E3BB63E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1877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الخصخصة في شكلين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انفصال المسيحية عن العالم</a:t>
            </a:r>
            <a:endParaRPr kumimoji="0" lang="th-TH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عدم تدخل الدين في السياسة العامة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3. التقييم</a:t>
            </a:r>
            <a:endParaRPr lang="th-TH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15CBFDF5-2133-00BC-7AA1-380C4DA7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C722E667-22F8-7194-D478-F90016EE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4556BCE9-58D4-A97F-E07B-5AC89AD95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ب. النهج الثيوقراطي أو القسطنطيني في شكلين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4BCDB0BC-CDCD-F11E-B29E-2826FC1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C0E44A9C-BB0E-4E15-718A-8206199C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56E169A5-9FEA-2C70-35A6-36D796D4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النهج الثيوقراطي أو القسطنطيني في شكلين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الثيوقراطية القاسية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07C27CDF-EBCE-F6B1-19D5-A0A610F9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3811" name="Rectangle 3">
            <a:extLst>
              <a:ext uri="{FF2B5EF4-FFF2-40B4-BE49-F238E27FC236}">
                <a16:creationId xmlns:a16="http://schemas.microsoft.com/office/drawing/2014/main" id="{42945D6F-6CAD-3495-C342-765374E8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C0E4382-7315-74DA-B157-14D25674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النهج الثيوقراطي أو القسطنطيني في شكلين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الثيوقراطية القاسية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الثيوقراطية الناعمة</a:t>
            </a:r>
            <a:endParaRPr lang="th-TH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>
            <a:extLst>
              <a:ext uri="{FF2B5EF4-FFF2-40B4-BE49-F238E27FC236}">
                <a16:creationId xmlns:a16="http://schemas.microsoft.com/office/drawing/2014/main" id="{F0C5B0A2-1856-E647-ABB5-A66247326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22EC8E5E-221B-1E05-E1D8-0BB6CB51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2209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7600" indent="-1117600"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48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20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92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6400" indent="-1117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مقدمة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44A58EEF-DF20-1AEE-1E84-F353F830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4835" name="Rectangle 3">
            <a:extLst>
              <a:ext uri="{FF2B5EF4-FFF2-40B4-BE49-F238E27FC236}">
                <a16:creationId xmlns:a16="http://schemas.microsoft.com/office/drawing/2014/main" id="{D3C94D77-64C9-72C6-8281-A60FD2B7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6FAB8DC2-2F74-FAAF-C393-F4BA4BE6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1877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ب. النهج الثيوقراطي أو القسطنطيني في شكلين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الثيوقراطية القاسية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الثيوقراطية الناعمة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3. التقييم</a:t>
            </a:r>
            <a:endParaRPr lang="th-TH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>
            <a:extLst>
              <a:ext uri="{FF2B5EF4-FFF2-40B4-BE49-F238E27FC236}">
                <a16:creationId xmlns:a16="http://schemas.microsoft.com/office/drawing/2014/main" id="{5DF649FB-5154-1E41-964D-DC7066BB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5859" name="Rectangle 3">
            <a:extLst>
              <a:ext uri="{FF2B5EF4-FFF2-40B4-BE49-F238E27FC236}">
                <a16:creationId xmlns:a16="http://schemas.microsoft.com/office/drawing/2014/main" id="{02892DC9-B6F4-BAB8-7271-994ADD4C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A0FA8D2C-3493-AD59-6BCB-E17CF67F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ت. دين الدولة المدنية</a:t>
            </a:r>
            <a:endParaRPr lang="en-US" altLang="zh-CN" sz="32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7D9A7EE9-6828-9C71-D0FA-22B19424C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6883" name="Rectangle 3">
            <a:extLst>
              <a:ext uri="{FF2B5EF4-FFF2-40B4-BE49-F238E27FC236}">
                <a16:creationId xmlns:a16="http://schemas.microsoft.com/office/drawing/2014/main" id="{135AF97E-0EF7-9BA6-3D70-AAE65174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D896318A-B645-175F-69C5-C2BC9413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دين الدولة المدنية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ث. التأثير المسيحي ضمن التعددية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>
            <a:extLst>
              <a:ext uri="{FF2B5EF4-FFF2-40B4-BE49-F238E27FC236}">
                <a16:creationId xmlns:a16="http://schemas.microsoft.com/office/drawing/2014/main" id="{F038E09C-68C3-AC3E-DB8B-ABA5F373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6883" name="Rectangle 3">
            <a:extLst>
              <a:ext uri="{FF2B5EF4-FFF2-40B4-BE49-F238E27FC236}">
                <a16:creationId xmlns:a16="http://schemas.microsoft.com/office/drawing/2014/main" id="{A5ECE337-4B8B-B7BD-1CC4-A6660E0C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047071A8-00C3-6A2B-D34C-E1A3B1AAE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دين الدولة المدنية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التأثير المسيحي ضمن التعددية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المسيحية كصوت عام شرعي ولكن ليس بالضرورة متميزاً ضمن البيئة التعددية.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1ECB81EB-D2E5-4E58-5B21-C4591DF2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8931" name="Rectangle 3">
            <a:extLst>
              <a:ext uri="{FF2B5EF4-FFF2-40B4-BE49-F238E27FC236}">
                <a16:creationId xmlns:a16="http://schemas.microsoft.com/office/drawing/2014/main" id="{3742A230-DCDF-C935-EF27-DD3122F6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DF929E19-E609-D216-AF6D-46568E82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2369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دين الدولة المدنية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التأثير المسيحي ضمن التعددية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المسيحية كصوت عام شرعي ولكن ليس بالضرورة متميزاً ضمن البيئة التعددية.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قبول محدوديات السياسة العامة</a:t>
            </a:r>
            <a:endParaRPr lang="en-US" altLang="zh-CN" sz="2800" b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>
            <a:extLst>
              <a:ext uri="{FF2B5EF4-FFF2-40B4-BE49-F238E27FC236}">
                <a16:creationId xmlns:a16="http://schemas.microsoft.com/office/drawing/2014/main" id="{51E712C1-FEFA-77A2-FB30-1DF6FD942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47907" name="Rectangle 3">
            <a:extLst>
              <a:ext uri="{FF2B5EF4-FFF2-40B4-BE49-F238E27FC236}">
                <a16:creationId xmlns:a16="http://schemas.microsoft.com/office/drawing/2014/main" id="{9E54B16E-8CDB-8530-BDDE-AF4F08EF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خيارات المسيحية في مجتمع تعددي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7DBF3120-274B-4DC3-72B7-FA13681C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763000" cy="32316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ت. دين الدولة المدنية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ث. التأثير المسيحي ضمن التعددية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المسيحية كصوت عام شرعي ولكن ليس بالضرورة متميزاً ضمن البيئة التعددية.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قبول محدوديات السياسة العامة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3. اعتبارات تكتيكية تتعلق بطرق الجدل العلني زإقناع الآخرين بوجهات نظر مسيحية</a:t>
            </a:r>
            <a:endParaRPr lang="th-TH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9" name="Rectangle 9">
            <a:extLst>
              <a:ext uri="{FF2B5EF4-FFF2-40B4-BE49-F238E27FC236}">
                <a16:creationId xmlns:a16="http://schemas.microsoft.com/office/drawing/2014/main" id="{88B141F0-ED89-86D6-E9E7-0A9276185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خلاصة وتطبيق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9" name="Rectangle 9">
            <a:extLst>
              <a:ext uri="{FF2B5EF4-FFF2-40B4-BE49-F238E27FC236}">
                <a16:creationId xmlns:a16="http://schemas.microsoft.com/office/drawing/2014/main" id="{24FDC953-BFBD-9CD7-F380-9A51B8D0E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362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خلاصة وتطبيق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BE729-BE6B-8442-E32C-788E11BD7D97}"/>
              </a:ext>
            </a:extLst>
          </p:cNvPr>
          <p:cNvSpPr txBox="1"/>
          <p:nvPr/>
        </p:nvSpPr>
        <p:spPr>
          <a:xfrm>
            <a:off x="457200" y="2667000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r" rtl="1">
              <a:defRPr/>
            </a:pPr>
            <a:r>
              <a:rPr lang="ar-JO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أ. ما هو الموقف السائد لكنيستك تجاه التعددية في الجيل المعاصر؟</a:t>
            </a:r>
            <a:endParaRPr lang="en-US" alt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Tx/>
              <a:buAutoNum type="alphaUcPeriod"/>
              <a:defRPr/>
            </a:pP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defRPr/>
            </a:pPr>
            <a:r>
              <a:rPr lang="ar-JO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ب. ماذا تعتقد أنه ينبغي أن يكون؟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النظرة العالمية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E21DF89B-0652-774D-63B7-8DDE3A06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42288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None/>
            </a:pPr>
            <a:r>
              <a:rPr lang="ar-JO" altLang="zh-CN" sz="2800" b="1" dirty="0">
                <a:solidFill>
                  <a:srgbClr val="FFFF00"/>
                </a:solidFill>
                <a:ea typeface="SimSun" panose="02010600030101010101" pitchFamily="2" charset="-122"/>
              </a:rPr>
              <a:t>التعددية . . . لا تشير في المقام الأول إلى الأعراق والمجموعات العرقية والجنسيات والثقافات المختلفة التي تعيش جنباً إلى جنب داخل مجتمعات معينة أو المجتمع ككل . . . يحدث داخل هذه المصفوفة شيء أكثر عمقاً: هناك الواقع الاجتماعي والثقافي لوجهات النظر العالمية والأيديولوجيات والأطر الأخلاقية الموجودة جنباً إلى جنب . . .  هذا يثير معضلتين ظاهريتين: معضلة الحقيقة، والمعضلة الإجتماعية.</a:t>
            </a:r>
            <a:endParaRPr lang="en-US" altLang="zh-CN" sz="2800" b="1" dirty="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800" b="1" dirty="0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ar-JO" altLang="zh-CN" sz="2800" b="1" dirty="0">
                <a:solidFill>
                  <a:srgbClr val="FFFF00"/>
                </a:solidFill>
                <a:ea typeface="SimSun" panose="02010600030101010101" pitchFamily="2" charset="-122"/>
              </a:rPr>
              <a:t>دينيس ب. هولينجر، اختيار الخير، 239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404142AD-8983-54C0-D9D2-BB5E460C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D22D8A13-06E7-F677-186E-19780A17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</a:rPr>
              <a:t>2. معضلات التعددية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C2BEFB16-11B8-120A-B821-1AE11128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4514CF13-0F16-AB6F-9FBE-833E99B7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DA0DA723-E74A-C361-2D5B-109479CB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أ. معضلة الحقيقة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440BF8FD-E057-BB83-50FC-B1B0C01E0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028100" name="Rectangle 4">
            <a:extLst>
              <a:ext uri="{FF2B5EF4-FFF2-40B4-BE49-F238E27FC236}">
                <a16:creationId xmlns:a16="http://schemas.microsoft.com/office/drawing/2014/main" id="{29F5F1F2-FEAF-EE32-31D5-FE761D49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3FA93BBB-81E6-2559-60C2-BAAAB6C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أ. معضلة الحقيقة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1. إن وجود عدة وجهات نظر حول الحقيقة يؤدي إلى القول بأن جميع المطالبات بالحقيقة هي مجرد وجهات نظر –لا أكثر. </a:t>
            </a:r>
            <a:endParaRPr lang="en-US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>
            <a:extLst>
              <a:ext uri="{FF2B5EF4-FFF2-40B4-BE49-F238E27FC236}">
                <a16:creationId xmlns:a16="http://schemas.microsoft.com/office/drawing/2014/main" id="{44756E1E-013B-7F6D-DADD-ECB110203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5619" name="Rectangle 3">
            <a:extLst>
              <a:ext uri="{FF2B5EF4-FFF2-40B4-BE49-F238E27FC236}">
                <a16:creationId xmlns:a16="http://schemas.microsoft.com/office/drawing/2014/main" id="{D45DCA97-FC87-5F07-D740-58221B91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680591B6-0659-7BAD-0FA9-3A9E8897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2308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أ. معضلة الحقيقة</a:t>
            </a:r>
            <a:endParaRPr kumimoji="0" lang="th-TH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1. إن وجود عدة وجهات نظر حول الحقيقة يؤدي إلى القول بأن جميع المطالبات بالحقيقة هي مجرد وجهات نظر –لا أكثر. </a:t>
            </a:r>
            <a:endParaRPr kumimoji="0" lang="en-US" altLang="zh-CN" sz="24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lvl="1" indent="0" algn="r" rtl="1" eaLnBrk="1" hangingPunct="1"/>
            <a:r>
              <a:rPr lang="ar-JO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2. إن أي ادعاء بالحقيقة العالمية يعتبر مشبوهاً ومتغطرساً وضيق الأفق</a:t>
            </a:r>
            <a:endParaRPr lang="th-TH" altLang="zh-CN" sz="28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9005B393-2263-140A-C7FA-B2A5ECF29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6643" name="Rectangle 3">
            <a:extLst>
              <a:ext uri="{FF2B5EF4-FFF2-40B4-BE49-F238E27FC236}">
                <a16:creationId xmlns:a16="http://schemas.microsoft.com/office/drawing/2014/main" id="{F3C522F1-0A0B-0681-999D-1C59BBB9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SimSun" panose="02010600030101010101" pitchFamily="2" charset="-122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7FD781E7-299A-7DE9-D9C6-B5246C8E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3170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imSun" panose="02010600030101010101" pitchFamily="2" charset="-122"/>
              </a:rPr>
              <a:t>أ. معضلة الحقيقة</a:t>
            </a:r>
            <a:endParaRPr kumimoji="0" lang="th-TH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SimSun" panose="02010600030101010101" pitchFamily="2" charset="-122"/>
              </a:rPr>
              <a:t>1. إن وجود عدة وجهات نظر حول الحقيقة يؤدي إلى القول بأن جميع 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المطالبات بالحقيقة هي مجرد وجهات نظر –لا أكثر.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SimSun" panose="02010600030101010101" pitchFamily="2" charset="-122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SimSun" panose="02010600030101010101" pitchFamily="2" charset="-122"/>
              </a:rPr>
              <a:t>2. إن أي ادعاء بالحقيقة العالمية يعتبر مشبوهاً ومتغطرساً وضيق الأفق</a:t>
            </a:r>
            <a:endParaRPr kumimoji="0" lang="th-TH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Angsana New" panose="02020603050405020304" pitchFamily="18" charset="-34"/>
            </a:endParaRPr>
          </a:p>
          <a:p>
            <a:pPr marL="457200" lvl="1" indent="0" algn="r" rtl="1" eaLnBrk="1" hangingPunct="1"/>
            <a:r>
              <a:rPr lang="ar-JO" altLang="en-US" sz="2800" b="1" dirty="0">
                <a:solidFill>
                  <a:schemeClr val="bg1"/>
                </a:solidFill>
                <a:ea typeface="SimSun" panose="02010600030101010101" pitchFamily="2" charset="-122"/>
              </a:rPr>
              <a:t>3. بدلاً من ذلك يجب اعتبار جميع وجهات النظر حول الحقيقة صالحة بالتساوي </a:t>
            </a:r>
            <a:endParaRPr lang="th-TH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C3A8FA2D-E1C2-C9FB-3BA0-EF65A768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1137667" name="Rectangle 3">
            <a:extLst>
              <a:ext uri="{FF2B5EF4-FFF2-40B4-BE49-F238E27FC236}">
                <a16:creationId xmlns:a16="http://schemas.microsoft.com/office/drawing/2014/main" id="{96B3CE5D-CA3A-FD3F-A812-221CF479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معضلات التعددية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F767A81B-E996-E781-19E9-A3382512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76300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/>
            <a:r>
              <a:rPr lang="ar-JO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ب. المعضلة الإجتماعية</a:t>
            </a:r>
            <a:endParaRPr lang="th-TH" altLang="zh-CN" sz="32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8201</TotalTime>
  <Words>725</Words>
  <Application>Microsoft Macintosh PowerPoint</Application>
  <PresentationFormat>On-screen Show (4:3)</PresentationFormat>
  <Paragraphs>91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SimSun</vt:lpstr>
      <vt:lpstr>Angsana New</vt:lpstr>
      <vt:lpstr>Aptos</vt:lpstr>
      <vt:lpstr>Arial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النظرة العالمية at BibleStudyDownloads.org</vt:lpstr>
    </vt:vector>
  </TitlesOfParts>
  <Manager/>
  <Company>EAST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Pluralism and Christian Ethics</dc:title>
  <dc:subject/>
  <dc:creator>Lewis Winkler</dc:creator>
  <cp:keywords/>
  <dc:description/>
  <cp:lastModifiedBy>Rick Griffith</cp:lastModifiedBy>
  <cp:revision>476</cp:revision>
  <dcterms:created xsi:type="dcterms:W3CDTF">2008-04-22T20:27:24Z</dcterms:created>
  <dcterms:modified xsi:type="dcterms:W3CDTF">2024-04-18T08:32:31Z</dcterms:modified>
  <cp:category/>
</cp:coreProperties>
</file>